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5"/>
    <p:sldMasterId id="2147483994" r:id="rId6"/>
    <p:sldMasterId id="2147484000" r:id="rId7"/>
    <p:sldMasterId id="2147484006" r:id="rId8"/>
    <p:sldMasterId id="2147484012" r:id="rId9"/>
    <p:sldMasterId id="2147484018" r:id="rId10"/>
    <p:sldMasterId id="2147484024" r:id="rId11"/>
    <p:sldMasterId id="2147484030" r:id="rId12"/>
    <p:sldMasterId id="2147484036" r:id="rId13"/>
    <p:sldMasterId id="2147483955" r:id="rId14"/>
  </p:sldMasterIdLst>
  <p:notesMasterIdLst>
    <p:notesMasterId r:id="rId29"/>
  </p:notesMasterIdLst>
  <p:handoutMasterIdLst>
    <p:handoutMasterId r:id="rId30"/>
  </p:handoutMasterIdLst>
  <p:sldIdLst>
    <p:sldId id="290" r:id="rId15"/>
    <p:sldId id="452" r:id="rId16"/>
    <p:sldId id="448" r:id="rId17"/>
    <p:sldId id="447" r:id="rId18"/>
    <p:sldId id="450" r:id="rId19"/>
    <p:sldId id="303" r:id="rId20"/>
    <p:sldId id="292" r:id="rId21"/>
    <p:sldId id="434" r:id="rId22"/>
    <p:sldId id="451" r:id="rId23"/>
    <p:sldId id="291" r:id="rId24"/>
    <p:sldId id="293" r:id="rId25"/>
    <p:sldId id="435" r:id="rId26"/>
    <p:sldId id="430" r:id="rId27"/>
    <p:sldId id="446" r:id="rId28"/>
  </p:sldIdLst>
  <p:sldSz cx="12192000" cy="6858000"/>
  <p:notesSz cx="6797675" cy="9928225"/>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62C54502-D187-416A-B576-882DE8BD6B37}">
          <p14:sldIdLst>
            <p14:sldId id="290"/>
            <p14:sldId id="452"/>
            <p14:sldId id="448"/>
            <p14:sldId id="447"/>
            <p14:sldId id="450"/>
            <p14:sldId id="303"/>
            <p14:sldId id="292"/>
            <p14:sldId id="434"/>
            <p14:sldId id="451"/>
            <p14:sldId id="291"/>
            <p14:sldId id="293"/>
            <p14:sldId id="435"/>
            <p14:sldId id="430"/>
            <p14:sldId id="44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145A0A-499A-1EE8-D3B6-E986B00D928C}" name="Rachel Taylor" initials="RT" userId="S::rachel.taylor@ofqual.gov.uk::9daf7518-5e81-4135-b813-f2f2110bec57" providerId="AD"/>
  <p188:author id="{9F50923B-7A3C-8601-0235-1E7B37BBCE69}" name="Cath Jadhav" initials="CJ" userId="S::Cath.Jadhav@ofqual.gov.uk::f750ed63-bb9c-4b20-867a-15c6ef071dc5" providerId="AD"/>
  <p188:author id="{BC7ED53E-1349-AB96-F4AB-AD56B9842652}" name="Catherine Large" initials="CL" userId="S::catherine.large@ofqual.gov.uk::ea11ce70-56d7-4522-9c7a-41e63aa9123a" providerId="AD"/>
  <p188:author id="{82E6A03F-C3C8-958D-C05A-57AD315B20A1}" name="Dan Cooper-Gavin" initials="DC" userId="S::dan.cooper-gavin@ofqual.gov.uk::7ad2ff66-975e-458a-964e-41663b84d515" providerId="AD"/>
  <p188:author id="{B3285453-4750-0534-7CE2-C1AD22D5A67E}" name="Jessica Lewis-Bell" initials="JL" userId="S::jessica.lewis-bell@ofqual.gov.uk::adf27785-185b-4277-9c87-968a56321ec5" providerId="AD"/>
  <p188:author id="{A2162155-044F-CFE0-BB8D-4357CE2178FC}" name="BROWN, David" initials="BD" userId="S::david.brown@education.gov.uk::0664a059-ada8-4068-8544-7c871cf6331a" providerId="AD"/>
  <p188:author id="{70270A67-6ACD-1D46-C559-43868F1A30AD}" name="Sian Blount" initials="SB" userId="S::Sian.Blount@ofqual.gov.uk::16ee9166-4b90-45ac-aab8-8f129cff69f3" providerId="AD"/>
  <p188:author id="{BA42B4A1-B035-7FCD-7364-2C9B4639280F}" name="Danielle Cartwright" initials="DC" userId="S::danielle.cartwright@ofqual.gov.uk::384c0c6f-d224-4ee9-9346-ecd9662a4175" providerId="AD"/>
  <p188:author id="{54B1B1B9-9B98-75E3-12E7-86029EFCB437}" name="Michael Hanton" initials="MH" userId="S::michael.hanton@ofqual.gov.uk::2efc4fa1-6fe2-401d-bc93-7a6ba933f3cf" providerId="AD"/>
  <p188:author id="{DE06CBC7-EAAB-6A4F-BF45-42E179E491CA}" name="Siân Sankey" initials="SS" userId="S::sian.sankey@ofqual.gov.uk::a7914544-d712-441d-9ece-a53dc2844072" providerId="AD"/>
  <p188:author id="{7C51F5E4-114D-5930-832A-9112D0F828DE}" name="Dan Cooper-Gavin" initials="DCG" userId="S::Dan.Cooper-Gavin@ofqual.gov.uk::7ad2ff66-975e-458a-964e-41663b84d5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FF7C30"/>
    <a:srgbClr val="BDCD4A"/>
    <a:srgbClr val="D9402D"/>
    <a:srgbClr val="0058B0"/>
    <a:srgbClr val="9E0E62"/>
    <a:srgbClr val="F08A24"/>
    <a:srgbClr val="4C3F52"/>
    <a:srgbClr val="EEAB38"/>
    <a:srgbClr val="2059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C61E30-6721-41D9-A14E-4F2A66D480D9}" v="1" dt="2023-07-12T14:51:5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105" autoAdjust="0"/>
  </p:normalViewPr>
  <p:slideViewPr>
    <p:cSldViewPr snapToGrid="0">
      <p:cViewPr varScale="1">
        <p:scale>
          <a:sx n="69" d="100"/>
          <a:sy n="69" d="100"/>
        </p:scale>
        <p:origin x="474" y="4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microsoft.com/office/2015/10/relationships/revisionInfo" Target="revisionInfo.xml"/><Relationship Id="rId10" Type="http://schemas.openxmlformats.org/officeDocument/2006/relationships/slideMaster" Target="slideMasters/slideMaster6.xml"/><Relationship Id="rId19" Type="http://schemas.openxmlformats.org/officeDocument/2006/relationships/slide" Target="slides/slide5.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Cartwright" userId="S::danielle.cartwright@ofqual.gov.uk::384c0c6f-d224-4ee9-9346-ecd9662a4175" providerId="AD" clId="Web-{B49E2403-7D80-697B-1821-DFACF878E9BC}"/>
    <pc:docChg chg="modSld">
      <pc:chgData name="Danielle Cartwright" userId="S::danielle.cartwright@ofqual.gov.uk::384c0c6f-d224-4ee9-9346-ecd9662a4175" providerId="AD" clId="Web-{B49E2403-7D80-697B-1821-DFACF878E9BC}" dt="2023-07-12T18:53:22.765" v="1"/>
      <pc:docMkLst>
        <pc:docMk/>
      </pc:docMkLst>
      <pc:sldChg chg="modNotes">
        <pc:chgData name="Danielle Cartwright" userId="S::danielle.cartwright@ofqual.gov.uk::384c0c6f-d224-4ee9-9346-ecd9662a4175" providerId="AD" clId="Web-{B49E2403-7D80-697B-1821-DFACF878E9BC}" dt="2023-07-12T18:53:22.765" v="1"/>
        <pc:sldMkLst>
          <pc:docMk/>
          <pc:sldMk cId="4083499118" sldId="452"/>
        </pc:sldMkLst>
      </pc:sldChg>
    </pc:docChg>
  </pc:docChgLst>
  <pc:docChgLst>
    <pc:chgData name="Dan Cooper-Gavin" userId="7ad2ff66-975e-458a-964e-41663b84d515" providerId="ADAL" clId="{88C61E30-6721-41D9-A14E-4F2A66D480D9}"/>
    <pc:docChg chg="undo custSel delSld modSld modSection">
      <pc:chgData name="Dan Cooper-Gavin" userId="7ad2ff66-975e-458a-964e-41663b84d515" providerId="ADAL" clId="{88C61E30-6721-41D9-A14E-4F2A66D480D9}" dt="2023-07-14T08:12:54.846" v="527" actId="47"/>
      <pc:docMkLst>
        <pc:docMk/>
      </pc:docMkLst>
      <pc:sldChg chg="modSp mod">
        <pc:chgData name="Dan Cooper-Gavin" userId="7ad2ff66-975e-458a-964e-41663b84d515" providerId="ADAL" clId="{88C61E30-6721-41D9-A14E-4F2A66D480D9}" dt="2023-07-12T14:49:59.434" v="0" actId="20577"/>
        <pc:sldMkLst>
          <pc:docMk/>
          <pc:sldMk cId="1583620937" sldId="290"/>
        </pc:sldMkLst>
        <pc:spChg chg="mod">
          <ac:chgData name="Dan Cooper-Gavin" userId="7ad2ff66-975e-458a-964e-41663b84d515" providerId="ADAL" clId="{88C61E30-6721-41D9-A14E-4F2A66D480D9}" dt="2023-07-12T14:49:59.434" v="0" actId="20577"/>
          <ac:spMkLst>
            <pc:docMk/>
            <pc:sldMk cId="1583620937" sldId="290"/>
            <ac:spMk id="2" creationId="{836E0881-9BFC-7C20-77BD-D6FE7740AB05}"/>
          </ac:spMkLst>
        </pc:spChg>
      </pc:sldChg>
      <pc:sldChg chg="modNotesTx">
        <pc:chgData name="Dan Cooper-Gavin" userId="7ad2ff66-975e-458a-964e-41663b84d515" providerId="ADAL" clId="{88C61E30-6721-41D9-A14E-4F2A66D480D9}" dt="2023-07-13T07:49:18.288" v="526" actId="2"/>
        <pc:sldMkLst>
          <pc:docMk/>
          <pc:sldMk cId="294825684" sldId="291"/>
        </pc:sldMkLst>
      </pc:sldChg>
      <pc:sldChg chg="modNotesTx">
        <pc:chgData name="Dan Cooper-Gavin" userId="7ad2ff66-975e-458a-964e-41663b84d515" providerId="ADAL" clId="{88C61E30-6721-41D9-A14E-4F2A66D480D9}" dt="2023-07-12T15:00:53.850" v="524" actId="20577"/>
        <pc:sldMkLst>
          <pc:docMk/>
          <pc:sldMk cId="1026375882" sldId="293"/>
        </pc:sldMkLst>
      </pc:sldChg>
      <pc:sldChg chg="modNotesTx">
        <pc:chgData name="Dan Cooper-Gavin" userId="7ad2ff66-975e-458a-964e-41663b84d515" providerId="ADAL" clId="{88C61E30-6721-41D9-A14E-4F2A66D480D9}" dt="2023-07-12T14:58:16.099" v="469" actId="20577"/>
        <pc:sldMkLst>
          <pc:docMk/>
          <pc:sldMk cId="3576683198" sldId="448"/>
        </pc:sldMkLst>
      </pc:sldChg>
      <pc:sldChg chg="modNotesTx">
        <pc:chgData name="Dan Cooper-Gavin" userId="7ad2ff66-975e-458a-964e-41663b84d515" providerId="ADAL" clId="{88C61E30-6721-41D9-A14E-4F2A66D480D9}" dt="2023-07-12T14:59:53.506" v="488" actId="6549"/>
        <pc:sldMkLst>
          <pc:docMk/>
          <pc:sldMk cId="2282326361" sldId="451"/>
        </pc:sldMkLst>
      </pc:sldChg>
      <pc:sldChg chg="modNotesTx">
        <pc:chgData name="Dan Cooper-Gavin" userId="7ad2ff66-975e-458a-964e-41663b84d515" providerId="ADAL" clId="{88C61E30-6721-41D9-A14E-4F2A66D480D9}" dt="2023-07-12T14:55:48.083" v="407" actId="20577"/>
        <pc:sldMkLst>
          <pc:docMk/>
          <pc:sldMk cId="4083499118" sldId="452"/>
        </pc:sldMkLst>
      </pc:sldChg>
      <pc:sldChg chg="del">
        <pc:chgData name="Dan Cooper-Gavin" userId="7ad2ff66-975e-458a-964e-41663b84d515" providerId="ADAL" clId="{88C61E30-6721-41D9-A14E-4F2A66D480D9}" dt="2023-07-14T08:12:54.846" v="527" actId="47"/>
        <pc:sldMkLst>
          <pc:docMk/>
          <pc:sldMk cId="4265547252" sldId="453"/>
        </pc:sldMkLst>
      </pc:sldChg>
      <pc:sldMasterChg chg="delSldLayout">
        <pc:chgData name="Dan Cooper-Gavin" userId="7ad2ff66-975e-458a-964e-41663b84d515" providerId="ADAL" clId="{88C61E30-6721-41D9-A14E-4F2A66D480D9}" dt="2023-07-14T08:12:54.846" v="527" actId="47"/>
        <pc:sldMasterMkLst>
          <pc:docMk/>
          <pc:sldMasterMk cId="3397249028" sldId="2147484036"/>
        </pc:sldMasterMkLst>
        <pc:sldLayoutChg chg="del">
          <pc:chgData name="Dan Cooper-Gavin" userId="7ad2ff66-975e-458a-964e-41663b84d515" providerId="ADAL" clId="{88C61E30-6721-41D9-A14E-4F2A66D480D9}" dt="2023-07-14T08:12:54.846" v="527" actId="47"/>
          <pc:sldLayoutMkLst>
            <pc:docMk/>
            <pc:sldMasterMk cId="3397249028" sldId="2147484036"/>
            <pc:sldLayoutMk cId="4140890663" sldId="2147484044"/>
          </pc:sldLayoutMkLst>
        </pc:sldLayoutChg>
      </pc:sldMasterChg>
    </pc:docChg>
  </pc:docChgLst>
  <pc:docChgLst>
    <pc:chgData name="Dan Cooper-Gavin" userId="S::dan.cooper-gavin@ofqual.gov.uk::7ad2ff66-975e-458a-964e-41663b84d515" providerId="AD" clId="Web-{05F02A9D-4603-1F2E-9A12-5106C0F6D934}"/>
    <pc:docChg chg="modSld">
      <pc:chgData name="Dan Cooper-Gavin" userId="S::dan.cooper-gavin@ofqual.gov.uk::7ad2ff66-975e-458a-964e-41663b84d515" providerId="AD" clId="Web-{05F02A9D-4603-1F2E-9A12-5106C0F6D934}" dt="2023-07-13T07:48:48.317" v="19"/>
      <pc:docMkLst>
        <pc:docMk/>
      </pc:docMkLst>
      <pc:sldChg chg="modNotes">
        <pc:chgData name="Dan Cooper-Gavin" userId="S::dan.cooper-gavin@ofqual.gov.uk::7ad2ff66-975e-458a-964e-41663b84d515" providerId="AD" clId="Web-{05F02A9D-4603-1F2E-9A12-5106C0F6D934}" dt="2023-07-13T07:48:48.317" v="19"/>
        <pc:sldMkLst>
          <pc:docMk/>
          <pc:sldMk cId="294825684" sldId="291"/>
        </pc:sldMkLst>
      </pc:sldChg>
      <pc:sldChg chg="modNotes">
        <pc:chgData name="Dan Cooper-Gavin" userId="S::dan.cooper-gavin@ofqual.gov.uk::7ad2ff66-975e-458a-964e-41663b84d515" providerId="AD" clId="Web-{05F02A9D-4603-1F2E-9A12-5106C0F6D934}" dt="2023-07-13T07:48:33.473" v="14"/>
        <pc:sldMkLst>
          <pc:docMk/>
          <pc:sldMk cId="1026375882" sldId="293"/>
        </pc:sldMkLst>
      </pc:sldChg>
      <pc:sldChg chg="modNotes">
        <pc:chgData name="Dan Cooper-Gavin" userId="S::dan.cooper-gavin@ofqual.gov.uk::7ad2ff66-975e-458a-964e-41663b84d515" providerId="AD" clId="Web-{05F02A9D-4603-1F2E-9A12-5106C0F6D934}" dt="2023-07-13T07:47:05.878" v="9"/>
        <pc:sldMkLst>
          <pc:docMk/>
          <pc:sldMk cId="2282326361" sldId="451"/>
        </pc:sldMkLst>
      </pc:sldChg>
      <pc:sldChg chg="modNotes">
        <pc:chgData name="Dan Cooper-Gavin" userId="S::dan.cooper-gavin@ofqual.gov.uk::7ad2ff66-975e-458a-964e-41663b84d515" providerId="AD" clId="Web-{05F02A9D-4603-1F2E-9A12-5106C0F6D934}" dt="2023-07-13T07:48:35.989" v="16"/>
        <pc:sldMkLst>
          <pc:docMk/>
          <pc:sldMk cId="4083499118" sldId="45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diagrams/_rels/data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3.png"/><Relationship Id="rId7" Type="http://schemas.openxmlformats.org/officeDocument/2006/relationships/image" Target="../media/image38.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5.xml.rels><?xml version="1.0" encoding="UTF-8" standalone="yes"?>
<Relationships xmlns="http://schemas.openxmlformats.org/package/2006/relationships"><Relationship Id="rId8" Type="http://schemas.openxmlformats.org/officeDocument/2006/relationships/hyperlink" Target="https://www.gov.uk/government/publications/ofqual-student-guide-2023/ofqual-student-guide-2023" TargetMode="External"/><Relationship Id="rId3" Type="http://schemas.openxmlformats.org/officeDocument/2006/relationships/hyperlink" Target="https://www.gov.uk/guidance/ofqual-rolling-update" TargetMode="External"/><Relationship Id="rId7" Type="http://schemas.openxmlformats.org/officeDocument/2006/relationships/hyperlink" Target="https://www.gov.uk/government/collections/resources-to-help-support-exams-officers-in-their-roles" TargetMode="External"/><Relationship Id="rId2" Type="http://schemas.openxmlformats.org/officeDocument/2006/relationships/hyperlink" Target="https://www.gov.uk/government/organisations/ofqual" TargetMode="External"/><Relationship Id="rId1" Type="http://schemas.openxmlformats.org/officeDocument/2006/relationships/hyperlink" Target="https://www.gov.uk/email-signup?link=/government/organisations/ofqual" TargetMode="External"/><Relationship Id="rId6" Type="http://schemas.openxmlformats.org/officeDocument/2006/relationships/hyperlink" Target="https://ofqual.blog.gov.uk/2023/06/14/level-3-vtq-action-plan-the-road-to-results/" TargetMode="External"/><Relationship Id="rId5" Type="http://schemas.openxmlformats.org/officeDocument/2006/relationships/hyperlink" Target="https://www.gov.uk/government/publications/letter-to-governors-and-trustees-about-qualification-results-2023" TargetMode="External"/><Relationship Id="rId4" Type="http://schemas.openxmlformats.org/officeDocument/2006/relationships/hyperlink" Target="https://www.gov.uk/government/publications/guide-for-schools-and-colleges-2023" TargetMode="External"/><Relationship Id="rId9" Type="http://schemas.openxmlformats.org/officeDocument/2006/relationships/hyperlink" Target="https://www.gov.uk/government/consultations/ensuring-the-resilience-of-the-qualifications-system"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3.png"/><Relationship Id="rId7" Type="http://schemas.openxmlformats.org/officeDocument/2006/relationships/image" Target="../media/image38.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8" Type="http://schemas.openxmlformats.org/officeDocument/2006/relationships/hyperlink" Target="https://www.gov.uk/government/collections/resources-to-help-support-exams-officers-in-their-roles" TargetMode="External"/><Relationship Id="rId3" Type="http://schemas.openxmlformats.org/officeDocument/2006/relationships/hyperlink" Target="https://www.gov.uk/email-signup?link=/government/organisations/ofqual" TargetMode="External"/><Relationship Id="rId7" Type="http://schemas.openxmlformats.org/officeDocument/2006/relationships/hyperlink" Target="https://ofqual.blog.gov.uk/2023/06/14/level-3-vtq-action-plan-the-road-to-results/" TargetMode="External"/><Relationship Id="rId2" Type="http://schemas.openxmlformats.org/officeDocument/2006/relationships/hyperlink" Target="https://www.gov.uk/guidance/ofqual-rolling-update" TargetMode="External"/><Relationship Id="rId1" Type="http://schemas.openxmlformats.org/officeDocument/2006/relationships/hyperlink" Target="https://www.gov.uk/government/organisations/ofqual" TargetMode="External"/><Relationship Id="rId6" Type="http://schemas.openxmlformats.org/officeDocument/2006/relationships/hyperlink" Target="https://www.gov.uk/government/publications/letter-to-governors-and-trustees-about-qualification-results-2023" TargetMode="External"/><Relationship Id="rId5" Type="http://schemas.openxmlformats.org/officeDocument/2006/relationships/hyperlink" Target="https://www.gov.uk/government/publications/guide-for-schools-and-colleges-2023" TargetMode="External"/><Relationship Id="rId4" Type="http://schemas.openxmlformats.org/officeDocument/2006/relationships/hyperlink" Target="https://www.gov.uk/government/consultations/ensuring-the-resilience-of-the-qualifications-system" TargetMode="External"/><Relationship Id="rId9" Type="http://schemas.openxmlformats.org/officeDocument/2006/relationships/hyperlink" Target="https://www.gov.uk/government/publications/ofqual-student-guide-2023/ofqual-student-guide-2023"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30CFA1-6462-471C-B4F2-97886DCAB31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133322C-90B0-4F6B-B16D-EC77F6CFBD93}">
      <dgm:prSet/>
      <dgm:spPr/>
      <dgm:t>
        <a:bodyPr/>
        <a:lstStyle/>
        <a:p>
          <a:pPr>
            <a:lnSpc>
              <a:spcPct val="100000"/>
            </a:lnSpc>
          </a:pPr>
          <a:r>
            <a:rPr lang="en-GB" b="1" dirty="0">
              <a:solidFill>
                <a:srgbClr val="4D4D4D"/>
              </a:solidFill>
            </a:rPr>
            <a:t>GCSE, AS and A level </a:t>
          </a:r>
          <a:r>
            <a:rPr lang="en-GB" dirty="0">
              <a:solidFill>
                <a:srgbClr val="4D4D4D"/>
              </a:solidFill>
            </a:rPr>
            <a:t>– Grade boundaries</a:t>
          </a:r>
          <a:r>
            <a:rPr lang="en-GB" dirty="0">
              <a:solidFill>
                <a:srgbClr val="4D4D4D"/>
              </a:solidFill>
              <a:latin typeface="Arial"/>
            </a:rPr>
            <a:t> recommended by</a:t>
          </a:r>
          <a:r>
            <a:rPr lang="en-GB" dirty="0">
              <a:solidFill>
                <a:srgbClr val="4D4D4D"/>
              </a:solidFill>
            </a:rPr>
            <a:t> senior examiners</a:t>
          </a:r>
          <a:r>
            <a:rPr lang="en-GB" dirty="0">
              <a:solidFill>
                <a:srgbClr val="4D4D4D"/>
              </a:solidFill>
              <a:latin typeface="Arial"/>
            </a:rPr>
            <a:t> after reviewing student work</a:t>
          </a:r>
          <a:r>
            <a:rPr lang="en-GB" dirty="0">
              <a:solidFill>
                <a:srgbClr val="4D4D4D"/>
              </a:solidFill>
            </a:rPr>
            <a:t>, </a:t>
          </a:r>
          <a:r>
            <a:rPr lang="en-GB" dirty="0">
              <a:solidFill>
                <a:srgbClr val="4D4D4D"/>
              </a:solidFill>
              <a:latin typeface="Arial"/>
            </a:rPr>
            <a:t>guided by</a:t>
          </a:r>
          <a:r>
            <a:rPr lang="en-GB" dirty="0">
              <a:solidFill>
                <a:srgbClr val="4D4D4D"/>
              </a:solidFill>
            </a:rPr>
            <a:t> data from pre-pandemic exam years.</a:t>
          </a:r>
          <a:endParaRPr lang="en-US" dirty="0">
            <a:solidFill>
              <a:srgbClr val="4D4D4D"/>
            </a:solidFill>
          </a:endParaRPr>
        </a:p>
      </dgm:t>
    </dgm:pt>
    <dgm:pt modelId="{7E0BF039-B6D7-4464-A7A9-B3BEF9010DD6}" type="parTrans" cxnId="{A6ED0861-A612-42EA-BEBC-593EC7B6DE3F}">
      <dgm:prSet/>
      <dgm:spPr/>
      <dgm:t>
        <a:bodyPr/>
        <a:lstStyle/>
        <a:p>
          <a:endParaRPr lang="en-US"/>
        </a:p>
      </dgm:t>
    </dgm:pt>
    <dgm:pt modelId="{50D80B48-8924-40E0-8C46-A90EDC85614B}" type="sibTrans" cxnId="{A6ED0861-A612-42EA-BEBC-593EC7B6DE3F}">
      <dgm:prSet/>
      <dgm:spPr/>
      <dgm:t>
        <a:bodyPr/>
        <a:lstStyle/>
        <a:p>
          <a:endParaRPr lang="en-US"/>
        </a:p>
      </dgm:t>
    </dgm:pt>
    <dgm:pt modelId="{7CA78BF1-D4A3-43E8-A9D0-BADBD584C19C}">
      <dgm:prSet/>
      <dgm:spPr/>
      <dgm:t>
        <a:bodyPr/>
        <a:lstStyle/>
        <a:p>
          <a:pPr>
            <a:lnSpc>
              <a:spcPct val="100000"/>
            </a:lnSpc>
          </a:pPr>
          <a:r>
            <a:rPr lang="en-GB" b="1" dirty="0">
              <a:solidFill>
                <a:srgbClr val="4D4D4D"/>
              </a:solidFill>
            </a:rPr>
            <a:t>VTQs</a:t>
          </a:r>
          <a:r>
            <a:rPr lang="en-GB" dirty="0">
              <a:solidFill>
                <a:srgbClr val="4D4D4D"/>
              </a:solidFill>
            </a:rPr>
            <a:t> –</a:t>
          </a:r>
          <a:r>
            <a:rPr lang="en-GB" dirty="0">
              <a:solidFill>
                <a:srgbClr val="4D4D4D"/>
              </a:solidFill>
              <a:latin typeface="Arial"/>
            </a:rPr>
            <a:t> Grade boundaries recommended by senior examiners based on expert judgement and data, using an approach appropriate for each qualification. Approach used in GCSEs and A levels taken into account, where </a:t>
          </a:r>
          <a:r>
            <a:rPr lang="en-GB" b="0" dirty="0">
              <a:solidFill>
                <a:srgbClr val="4D4D4D"/>
              </a:solidFill>
              <a:latin typeface="Arial"/>
            </a:rPr>
            <a:t>appropriate, so that students are not advantaged or disadvantaged.</a:t>
          </a:r>
          <a:endParaRPr lang="en-US" b="0" dirty="0">
            <a:solidFill>
              <a:srgbClr val="4D4D4D"/>
            </a:solidFill>
            <a:latin typeface="Arial"/>
          </a:endParaRPr>
        </a:p>
      </dgm:t>
    </dgm:pt>
    <dgm:pt modelId="{F687E46A-1330-4907-8B81-C9480DD79BD9}" type="parTrans" cxnId="{1F636EA0-A9FA-4942-BF46-771BDB9CA755}">
      <dgm:prSet/>
      <dgm:spPr/>
      <dgm:t>
        <a:bodyPr/>
        <a:lstStyle/>
        <a:p>
          <a:endParaRPr lang="en-US"/>
        </a:p>
      </dgm:t>
    </dgm:pt>
    <dgm:pt modelId="{5B17E484-73F8-4E5F-9764-B72D50C87A53}" type="sibTrans" cxnId="{1F636EA0-A9FA-4942-BF46-771BDB9CA755}">
      <dgm:prSet/>
      <dgm:spPr/>
      <dgm:t>
        <a:bodyPr/>
        <a:lstStyle/>
        <a:p>
          <a:endParaRPr lang="en-US"/>
        </a:p>
      </dgm:t>
    </dgm:pt>
    <dgm:pt modelId="{E5E6A400-628F-47D9-A8DB-DEA2723487D7}">
      <dgm:prSet/>
      <dgm:spPr/>
      <dgm:t>
        <a:bodyPr/>
        <a:lstStyle/>
        <a:p>
          <a:pPr>
            <a:lnSpc>
              <a:spcPct val="100000"/>
            </a:lnSpc>
          </a:pPr>
          <a:r>
            <a:rPr lang="en-GB" dirty="0">
              <a:solidFill>
                <a:srgbClr val="4D4D4D"/>
              </a:solidFill>
            </a:rPr>
            <a:t>Protection for students – but in a way that’s consistent within a qualification, so the same grading rules apply to </a:t>
          </a:r>
          <a:r>
            <a:rPr lang="en-GB" b="1" dirty="0">
              <a:solidFill>
                <a:srgbClr val="4D4D4D"/>
              </a:solidFill>
            </a:rPr>
            <a:t>all students </a:t>
          </a:r>
          <a:r>
            <a:rPr lang="en-GB" dirty="0">
              <a:solidFill>
                <a:srgbClr val="4D4D4D"/>
              </a:solidFill>
            </a:rPr>
            <a:t>taking a particular qualification.</a:t>
          </a:r>
          <a:endParaRPr lang="en-US" dirty="0">
            <a:solidFill>
              <a:srgbClr val="4D4D4D"/>
            </a:solidFill>
          </a:endParaRPr>
        </a:p>
      </dgm:t>
    </dgm:pt>
    <dgm:pt modelId="{219A3C3B-A0F9-4E25-8056-C8D3E623A63C}" type="parTrans" cxnId="{52ED0047-B772-4553-93B7-DE0BBF29DBC5}">
      <dgm:prSet/>
      <dgm:spPr/>
      <dgm:t>
        <a:bodyPr/>
        <a:lstStyle/>
        <a:p>
          <a:endParaRPr lang="en-US"/>
        </a:p>
      </dgm:t>
    </dgm:pt>
    <dgm:pt modelId="{4961C08C-836B-487C-878D-662EB079223D}" type="sibTrans" cxnId="{52ED0047-B772-4553-93B7-DE0BBF29DBC5}">
      <dgm:prSet/>
      <dgm:spPr/>
      <dgm:t>
        <a:bodyPr/>
        <a:lstStyle/>
        <a:p>
          <a:endParaRPr lang="en-US"/>
        </a:p>
      </dgm:t>
    </dgm:pt>
    <dgm:pt modelId="{578337D9-F3FB-4F09-B488-656CB0EF4D74}">
      <dgm:prSet phldr="0"/>
      <dgm:spPr/>
      <dgm:t>
        <a:bodyPr/>
        <a:lstStyle/>
        <a:p>
          <a:pPr>
            <a:lnSpc>
              <a:spcPct val="100000"/>
            </a:lnSpc>
          </a:pPr>
          <a:r>
            <a:rPr lang="en-GB" b="1" dirty="0">
              <a:solidFill>
                <a:srgbClr val="4D4D4D"/>
              </a:solidFill>
              <a:latin typeface="Arial"/>
            </a:rPr>
            <a:t>T Levels </a:t>
          </a:r>
          <a:r>
            <a:rPr lang="en-GB" dirty="0">
              <a:solidFill>
                <a:srgbClr val="4D4D4D"/>
              </a:solidFill>
              <a:latin typeface="Arial"/>
            </a:rPr>
            <a:t>– AOs will be generous in awarding TQ in T Levels as these are new qualifications. This is the 1st year T Levels are fully based on exams (previous had TAGs) so profile of results may look different. </a:t>
          </a:r>
          <a:endParaRPr lang="en-US" dirty="0">
            <a:solidFill>
              <a:srgbClr val="4D4D4D"/>
            </a:solidFill>
          </a:endParaRPr>
        </a:p>
      </dgm:t>
    </dgm:pt>
    <dgm:pt modelId="{CBD46915-642A-4018-9971-FA182B031E6D}" type="parTrans" cxnId="{FAEDB8AF-8398-4301-83A7-B783AA8CB620}">
      <dgm:prSet/>
      <dgm:spPr/>
      <dgm:t>
        <a:bodyPr/>
        <a:lstStyle/>
        <a:p>
          <a:endParaRPr lang="en-GB"/>
        </a:p>
      </dgm:t>
    </dgm:pt>
    <dgm:pt modelId="{1BA9F728-DF4A-492D-8E45-E5002ADB9A88}" type="sibTrans" cxnId="{FAEDB8AF-8398-4301-83A7-B783AA8CB620}">
      <dgm:prSet/>
      <dgm:spPr/>
      <dgm:t>
        <a:bodyPr/>
        <a:lstStyle/>
        <a:p>
          <a:endParaRPr lang="en-GB"/>
        </a:p>
      </dgm:t>
    </dgm:pt>
    <dgm:pt modelId="{136636B8-970B-4D6C-95C0-015E65AA32C5}" type="pres">
      <dgm:prSet presAssocID="{5D30CFA1-6462-471C-B4F2-97886DCAB315}" presName="root" presStyleCnt="0">
        <dgm:presLayoutVars>
          <dgm:dir/>
          <dgm:resizeHandles val="exact"/>
        </dgm:presLayoutVars>
      </dgm:prSet>
      <dgm:spPr/>
    </dgm:pt>
    <dgm:pt modelId="{F8FD0121-C94D-4BD7-9B5B-AE8AC2F9F868}" type="pres">
      <dgm:prSet presAssocID="{D133322C-90B0-4F6B-B16D-EC77F6CFBD93}" presName="compNode" presStyleCnt="0"/>
      <dgm:spPr/>
    </dgm:pt>
    <dgm:pt modelId="{9BBC1BC9-98C6-4B8C-A54D-EB9646A8AE8A}" type="pres">
      <dgm:prSet presAssocID="{D133322C-90B0-4F6B-B16D-EC77F6CFBD93}" presName="bgRect" presStyleLbl="bgShp" presStyleIdx="0" presStyleCnt="4"/>
      <dgm:spPr/>
    </dgm:pt>
    <dgm:pt modelId="{880E1CCD-2618-4C66-8A18-3AB0A6CEC278}" type="pres">
      <dgm:prSet presAssocID="{D133322C-90B0-4F6B-B16D-EC77F6CFBD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C26A20C-953B-4DBF-93C4-1018B2600D9D}" type="pres">
      <dgm:prSet presAssocID="{D133322C-90B0-4F6B-B16D-EC77F6CFBD93}" presName="spaceRect" presStyleCnt="0"/>
      <dgm:spPr/>
    </dgm:pt>
    <dgm:pt modelId="{694A0B47-456E-4A2C-B0F8-A89072F84E2B}" type="pres">
      <dgm:prSet presAssocID="{D133322C-90B0-4F6B-B16D-EC77F6CFBD93}" presName="parTx" presStyleLbl="revTx" presStyleIdx="0" presStyleCnt="4">
        <dgm:presLayoutVars>
          <dgm:chMax val="0"/>
          <dgm:chPref val="0"/>
        </dgm:presLayoutVars>
      </dgm:prSet>
      <dgm:spPr/>
    </dgm:pt>
    <dgm:pt modelId="{742ACDEF-C20B-404B-BDBE-88793276E4FB}" type="pres">
      <dgm:prSet presAssocID="{50D80B48-8924-40E0-8C46-A90EDC85614B}" presName="sibTrans" presStyleCnt="0"/>
      <dgm:spPr/>
    </dgm:pt>
    <dgm:pt modelId="{057F9602-5E3B-480F-ADC0-17253C680C08}" type="pres">
      <dgm:prSet presAssocID="{7CA78BF1-D4A3-43E8-A9D0-BADBD584C19C}" presName="compNode" presStyleCnt="0"/>
      <dgm:spPr/>
    </dgm:pt>
    <dgm:pt modelId="{413F237D-6D9D-4089-82F6-3CF3172027F0}" type="pres">
      <dgm:prSet presAssocID="{7CA78BF1-D4A3-43E8-A9D0-BADBD584C19C}" presName="bgRect" presStyleLbl="bgShp" presStyleIdx="1" presStyleCnt="4" custLinFactNeighborX="-116"/>
      <dgm:spPr/>
    </dgm:pt>
    <dgm:pt modelId="{96B1B2B0-DE7D-4C2B-9B70-991A021D36F2}" type="pres">
      <dgm:prSet presAssocID="{7CA78BF1-D4A3-43E8-A9D0-BADBD584C19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roll with solid fill"/>
        </a:ext>
      </dgm:extLst>
    </dgm:pt>
    <dgm:pt modelId="{1EE18EE0-5AB8-4898-B727-56C4BD15CF72}" type="pres">
      <dgm:prSet presAssocID="{7CA78BF1-D4A3-43E8-A9D0-BADBD584C19C}" presName="spaceRect" presStyleCnt="0"/>
      <dgm:spPr/>
    </dgm:pt>
    <dgm:pt modelId="{D6DF153B-FBEF-40BB-8D67-A5359A8CA82F}" type="pres">
      <dgm:prSet presAssocID="{7CA78BF1-D4A3-43E8-A9D0-BADBD584C19C}" presName="parTx" presStyleLbl="revTx" presStyleIdx="1" presStyleCnt="4">
        <dgm:presLayoutVars>
          <dgm:chMax val="0"/>
          <dgm:chPref val="0"/>
        </dgm:presLayoutVars>
      </dgm:prSet>
      <dgm:spPr/>
    </dgm:pt>
    <dgm:pt modelId="{8683689D-1AAD-453B-B593-5566F1C388EB}" type="pres">
      <dgm:prSet presAssocID="{5B17E484-73F8-4E5F-9764-B72D50C87A53}" presName="sibTrans" presStyleCnt="0"/>
      <dgm:spPr/>
    </dgm:pt>
    <dgm:pt modelId="{1D2D5071-416D-445F-8BD1-66E39230D1B9}" type="pres">
      <dgm:prSet presAssocID="{578337D9-F3FB-4F09-B488-656CB0EF4D74}" presName="compNode" presStyleCnt="0"/>
      <dgm:spPr/>
    </dgm:pt>
    <dgm:pt modelId="{9AD582BE-D608-49BE-A08D-04738170C0E2}" type="pres">
      <dgm:prSet presAssocID="{578337D9-F3FB-4F09-B488-656CB0EF4D74}" presName="bgRect" presStyleLbl="bgShp" presStyleIdx="2" presStyleCnt="4" custLinFactNeighborX="0" custLinFactNeighborY="1973"/>
      <dgm:spPr/>
    </dgm:pt>
    <dgm:pt modelId="{DDBA329C-7E0D-414E-9627-81F6C6DAA468}" type="pres">
      <dgm:prSet presAssocID="{578337D9-F3FB-4F09-B488-656CB0EF4D74}" presName="iconRect" presStyleLbl="node1" presStyleIdx="2" presStyleCnt="4" custScaleX="139819" custScaleY="120733"/>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5A3E1DFE-7FA3-4CFE-A62D-C66325729678}" type="pres">
      <dgm:prSet presAssocID="{578337D9-F3FB-4F09-B488-656CB0EF4D74}" presName="spaceRect" presStyleCnt="0"/>
      <dgm:spPr/>
    </dgm:pt>
    <dgm:pt modelId="{08B4DF5E-FD88-4C0B-9315-38344CF6C15B}" type="pres">
      <dgm:prSet presAssocID="{578337D9-F3FB-4F09-B488-656CB0EF4D74}" presName="parTx" presStyleLbl="revTx" presStyleIdx="2" presStyleCnt="4">
        <dgm:presLayoutVars>
          <dgm:chMax val="0"/>
          <dgm:chPref val="0"/>
        </dgm:presLayoutVars>
      </dgm:prSet>
      <dgm:spPr/>
    </dgm:pt>
    <dgm:pt modelId="{7F5B82C8-3EEF-42D7-8A0D-65E62057E18C}" type="pres">
      <dgm:prSet presAssocID="{1BA9F728-DF4A-492D-8E45-E5002ADB9A88}" presName="sibTrans" presStyleCnt="0"/>
      <dgm:spPr/>
    </dgm:pt>
    <dgm:pt modelId="{1C604B62-DA29-4AEF-9396-EF2D7F48C504}" type="pres">
      <dgm:prSet presAssocID="{E5E6A400-628F-47D9-A8DB-DEA2723487D7}" presName="compNode" presStyleCnt="0"/>
      <dgm:spPr/>
    </dgm:pt>
    <dgm:pt modelId="{9A37D55C-CC22-4F0F-84EF-33098717D912}" type="pres">
      <dgm:prSet presAssocID="{E5E6A400-628F-47D9-A8DB-DEA2723487D7}" presName="bgRect" presStyleLbl="bgShp" presStyleIdx="3" presStyleCnt="4"/>
      <dgm:spPr/>
    </dgm:pt>
    <dgm:pt modelId="{208627C0-47CD-4A85-84C0-F06A90732B83}" type="pres">
      <dgm:prSet presAssocID="{E5E6A400-628F-47D9-A8DB-DEA2723487D7}" presName="iconRect" presStyleLbl="node1" presStyleIdx="3" presStyleCnt="4"/>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BF6D85A2-5E06-466C-9609-DA1FCE430691}" type="pres">
      <dgm:prSet presAssocID="{E5E6A400-628F-47D9-A8DB-DEA2723487D7}" presName="spaceRect" presStyleCnt="0"/>
      <dgm:spPr/>
    </dgm:pt>
    <dgm:pt modelId="{62BBA9C3-70DB-403B-958C-8D8470F4E14A}" type="pres">
      <dgm:prSet presAssocID="{E5E6A400-628F-47D9-A8DB-DEA2723487D7}" presName="parTx" presStyleLbl="revTx" presStyleIdx="3" presStyleCnt="4" custScaleX="100028">
        <dgm:presLayoutVars>
          <dgm:chMax val="0"/>
          <dgm:chPref val="0"/>
        </dgm:presLayoutVars>
      </dgm:prSet>
      <dgm:spPr/>
    </dgm:pt>
  </dgm:ptLst>
  <dgm:cxnLst>
    <dgm:cxn modelId="{C1A46D11-D820-499F-899E-DB6F96FFFC40}" type="presOf" srcId="{7CA78BF1-D4A3-43E8-A9D0-BADBD584C19C}" destId="{D6DF153B-FBEF-40BB-8D67-A5359A8CA82F}" srcOrd="0" destOrd="0" presId="urn:microsoft.com/office/officeart/2018/2/layout/IconVerticalSolidList"/>
    <dgm:cxn modelId="{CDADFD14-52A6-4789-8743-72D61763D4D0}" type="presOf" srcId="{578337D9-F3FB-4F09-B488-656CB0EF4D74}" destId="{08B4DF5E-FD88-4C0B-9315-38344CF6C15B}" srcOrd="0" destOrd="0" presId="urn:microsoft.com/office/officeart/2018/2/layout/IconVerticalSolidList"/>
    <dgm:cxn modelId="{623BEB5C-7F08-4499-A0B8-5853512ACAB0}" type="presOf" srcId="{D133322C-90B0-4F6B-B16D-EC77F6CFBD93}" destId="{694A0B47-456E-4A2C-B0F8-A89072F84E2B}" srcOrd="0" destOrd="0" presId="urn:microsoft.com/office/officeart/2018/2/layout/IconVerticalSolidList"/>
    <dgm:cxn modelId="{A6ED0861-A612-42EA-BEBC-593EC7B6DE3F}" srcId="{5D30CFA1-6462-471C-B4F2-97886DCAB315}" destId="{D133322C-90B0-4F6B-B16D-EC77F6CFBD93}" srcOrd="0" destOrd="0" parTransId="{7E0BF039-B6D7-4464-A7A9-B3BEF9010DD6}" sibTransId="{50D80B48-8924-40E0-8C46-A90EDC85614B}"/>
    <dgm:cxn modelId="{52ED0047-B772-4553-93B7-DE0BBF29DBC5}" srcId="{5D30CFA1-6462-471C-B4F2-97886DCAB315}" destId="{E5E6A400-628F-47D9-A8DB-DEA2723487D7}" srcOrd="3" destOrd="0" parTransId="{219A3C3B-A0F9-4E25-8056-C8D3E623A63C}" sibTransId="{4961C08C-836B-487C-878D-662EB079223D}"/>
    <dgm:cxn modelId="{1F636EA0-A9FA-4942-BF46-771BDB9CA755}" srcId="{5D30CFA1-6462-471C-B4F2-97886DCAB315}" destId="{7CA78BF1-D4A3-43E8-A9D0-BADBD584C19C}" srcOrd="1" destOrd="0" parTransId="{F687E46A-1330-4907-8B81-C9480DD79BD9}" sibTransId="{5B17E484-73F8-4E5F-9764-B72D50C87A53}"/>
    <dgm:cxn modelId="{B88634AF-CB39-42C3-910B-47AB1ABEE4E6}" type="presOf" srcId="{5D30CFA1-6462-471C-B4F2-97886DCAB315}" destId="{136636B8-970B-4D6C-95C0-015E65AA32C5}" srcOrd="0" destOrd="0" presId="urn:microsoft.com/office/officeart/2018/2/layout/IconVerticalSolidList"/>
    <dgm:cxn modelId="{FAEDB8AF-8398-4301-83A7-B783AA8CB620}" srcId="{5D30CFA1-6462-471C-B4F2-97886DCAB315}" destId="{578337D9-F3FB-4F09-B488-656CB0EF4D74}" srcOrd="2" destOrd="0" parTransId="{CBD46915-642A-4018-9971-FA182B031E6D}" sibTransId="{1BA9F728-DF4A-492D-8E45-E5002ADB9A88}"/>
    <dgm:cxn modelId="{380F02D7-B0EB-4D5E-BA5B-D717B8D19140}" type="presOf" srcId="{E5E6A400-628F-47D9-A8DB-DEA2723487D7}" destId="{62BBA9C3-70DB-403B-958C-8D8470F4E14A}" srcOrd="0" destOrd="0" presId="urn:microsoft.com/office/officeart/2018/2/layout/IconVerticalSolidList"/>
    <dgm:cxn modelId="{F6C0E5F8-C07F-4175-9C61-100D3665352D}" type="presParOf" srcId="{136636B8-970B-4D6C-95C0-015E65AA32C5}" destId="{F8FD0121-C94D-4BD7-9B5B-AE8AC2F9F868}" srcOrd="0" destOrd="0" presId="urn:microsoft.com/office/officeart/2018/2/layout/IconVerticalSolidList"/>
    <dgm:cxn modelId="{34D04576-6BC3-42F3-867F-56A989D86952}" type="presParOf" srcId="{F8FD0121-C94D-4BD7-9B5B-AE8AC2F9F868}" destId="{9BBC1BC9-98C6-4B8C-A54D-EB9646A8AE8A}" srcOrd="0" destOrd="0" presId="urn:microsoft.com/office/officeart/2018/2/layout/IconVerticalSolidList"/>
    <dgm:cxn modelId="{5F7538A3-0680-4D0B-81DE-12DE8B54DCEB}" type="presParOf" srcId="{F8FD0121-C94D-4BD7-9B5B-AE8AC2F9F868}" destId="{880E1CCD-2618-4C66-8A18-3AB0A6CEC278}" srcOrd="1" destOrd="0" presId="urn:microsoft.com/office/officeart/2018/2/layout/IconVerticalSolidList"/>
    <dgm:cxn modelId="{15B07364-5D52-4C86-ACB0-7440AFF4C6E7}" type="presParOf" srcId="{F8FD0121-C94D-4BD7-9B5B-AE8AC2F9F868}" destId="{0C26A20C-953B-4DBF-93C4-1018B2600D9D}" srcOrd="2" destOrd="0" presId="urn:microsoft.com/office/officeart/2018/2/layout/IconVerticalSolidList"/>
    <dgm:cxn modelId="{591F29AC-6209-4E42-B9E4-1B5E7CE36582}" type="presParOf" srcId="{F8FD0121-C94D-4BD7-9B5B-AE8AC2F9F868}" destId="{694A0B47-456E-4A2C-B0F8-A89072F84E2B}" srcOrd="3" destOrd="0" presId="urn:microsoft.com/office/officeart/2018/2/layout/IconVerticalSolidList"/>
    <dgm:cxn modelId="{76C4868D-8587-464B-B29D-F43E9847DCA8}" type="presParOf" srcId="{136636B8-970B-4D6C-95C0-015E65AA32C5}" destId="{742ACDEF-C20B-404B-BDBE-88793276E4FB}" srcOrd="1" destOrd="0" presId="urn:microsoft.com/office/officeart/2018/2/layout/IconVerticalSolidList"/>
    <dgm:cxn modelId="{C755A005-3E41-4104-B01D-F119AEB4223B}" type="presParOf" srcId="{136636B8-970B-4D6C-95C0-015E65AA32C5}" destId="{057F9602-5E3B-480F-ADC0-17253C680C08}" srcOrd="2" destOrd="0" presId="urn:microsoft.com/office/officeart/2018/2/layout/IconVerticalSolidList"/>
    <dgm:cxn modelId="{4FAE2FE2-0081-4E78-8FF7-1E9415466F1C}" type="presParOf" srcId="{057F9602-5E3B-480F-ADC0-17253C680C08}" destId="{413F237D-6D9D-4089-82F6-3CF3172027F0}" srcOrd="0" destOrd="0" presId="urn:microsoft.com/office/officeart/2018/2/layout/IconVerticalSolidList"/>
    <dgm:cxn modelId="{94C1F6E2-229C-46A5-B0A6-BC4473468ACD}" type="presParOf" srcId="{057F9602-5E3B-480F-ADC0-17253C680C08}" destId="{96B1B2B0-DE7D-4C2B-9B70-991A021D36F2}" srcOrd="1" destOrd="0" presId="urn:microsoft.com/office/officeart/2018/2/layout/IconVerticalSolidList"/>
    <dgm:cxn modelId="{727FFAAE-0C56-4399-B5C9-9D2D44FFE224}" type="presParOf" srcId="{057F9602-5E3B-480F-ADC0-17253C680C08}" destId="{1EE18EE0-5AB8-4898-B727-56C4BD15CF72}" srcOrd="2" destOrd="0" presId="urn:microsoft.com/office/officeart/2018/2/layout/IconVerticalSolidList"/>
    <dgm:cxn modelId="{0183B34A-2E03-415D-AD52-298CA538DEF1}" type="presParOf" srcId="{057F9602-5E3B-480F-ADC0-17253C680C08}" destId="{D6DF153B-FBEF-40BB-8D67-A5359A8CA82F}" srcOrd="3" destOrd="0" presId="urn:microsoft.com/office/officeart/2018/2/layout/IconVerticalSolidList"/>
    <dgm:cxn modelId="{69549B1A-B6FD-442F-9870-E1FC79B40A54}" type="presParOf" srcId="{136636B8-970B-4D6C-95C0-015E65AA32C5}" destId="{8683689D-1AAD-453B-B593-5566F1C388EB}" srcOrd="3" destOrd="0" presId="urn:microsoft.com/office/officeart/2018/2/layout/IconVerticalSolidList"/>
    <dgm:cxn modelId="{8FD6C5BB-6729-451B-AB5C-28B2D7A496DA}" type="presParOf" srcId="{136636B8-970B-4D6C-95C0-015E65AA32C5}" destId="{1D2D5071-416D-445F-8BD1-66E39230D1B9}" srcOrd="4" destOrd="0" presId="urn:microsoft.com/office/officeart/2018/2/layout/IconVerticalSolidList"/>
    <dgm:cxn modelId="{02DB14C5-CE9D-41E8-B0D8-A8464D82AD60}" type="presParOf" srcId="{1D2D5071-416D-445F-8BD1-66E39230D1B9}" destId="{9AD582BE-D608-49BE-A08D-04738170C0E2}" srcOrd="0" destOrd="0" presId="urn:microsoft.com/office/officeart/2018/2/layout/IconVerticalSolidList"/>
    <dgm:cxn modelId="{C5CAC46B-510A-431F-8D9A-5A011D2B9BCD}" type="presParOf" srcId="{1D2D5071-416D-445F-8BD1-66E39230D1B9}" destId="{DDBA329C-7E0D-414E-9627-81F6C6DAA468}" srcOrd="1" destOrd="0" presId="urn:microsoft.com/office/officeart/2018/2/layout/IconVerticalSolidList"/>
    <dgm:cxn modelId="{C10784BB-392D-48F3-A4BB-E6213BC25B9F}" type="presParOf" srcId="{1D2D5071-416D-445F-8BD1-66E39230D1B9}" destId="{5A3E1DFE-7FA3-4CFE-A62D-C66325729678}" srcOrd="2" destOrd="0" presId="urn:microsoft.com/office/officeart/2018/2/layout/IconVerticalSolidList"/>
    <dgm:cxn modelId="{E3E24D80-DC55-41EC-911D-E453FF999781}" type="presParOf" srcId="{1D2D5071-416D-445F-8BD1-66E39230D1B9}" destId="{08B4DF5E-FD88-4C0B-9315-38344CF6C15B}" srcOrd="3" destOrd="0" presId="urn:microsoft.com/office/officeart/2018/2/layout/IconVerticalSolidList"/>
    <dgm:cxn modelId="{9CA8F3F4-4F0C-47BB-BE84-C7553A92014B}" type="presParOf" srcId="{136636B8-970B-4D6C-95C0-015E65AA32C5}" destId="{7F5B82C8-3EEF-42D7-8A0D-65E62057E18C}" srcOrd="5" destOrd="0" presId="urn:microsoft.com/office/officeart/2018/2/layout/IconVerticalSolidList"/>
    <dgm:cxn modelId="{917561E2-416C-4CB0-B446-2248508D177C}" type="presParOf" srcId="{136636B8-970B-4D6C-95C0-015E65AA32C5}" destId="{1C604B62-DA29-4AEF-9396-EF2D7F48C504}" srcOrd="6" destOrd="0" presId="urn:microsoft.com/office/officeart/2018/2/layout/IconVerticalSolidList"/>
    <dgm:cxn modelId="{4CD53995-F5AD-4434-B7B0-44735A3D2A11}" type="presParOf" srcId="{1C604B62-DA29-4AEF-9396-EF2D7F48C504}" destId="{9A37D55C-CC22-4F0F-84EF-33098717D912}" srcOrd="0" destOrd="0" presId="urn:microsoft.com/office/officeart/2018/2/layout/IconVerticalSolidList"/>
    <dgm:cxn modelId="{366984B0-1DDA-4064-8A54-F1A6F46F14D6}" type="presParOf" srcId="{1C604B62-DA29-4AEF-9396-EF2D7F48C504}" destId="{208627C0-47CD-4A85-84C0-F06A90732B83}" srcOrd="1" destOrd="0" presId="urn:microsoft.com/office/officeart/2018/2/layout/IconVerticalSolidList"/>
    <dgm:cxn modelId="{B7DA53C6-0CDE-485F-8D18-E523CCF6BC1C}" type="presParOf" srcId="{1C604B62-DA29-4AEF-9396-EF2D7F48C504}" destId="{BF6D85A2-5E06-466C-9609-DA1FCE430691}" srcOrd="2" destOrd="0" presId="urn:microsoft.com/office/officeart/2018/2/layout/IconVerticalSolidList"/>
    <dgm:cxn modelId="{1C12C666-630F-4E2D-818C-76314144C3E9}" type="presParOf" srcId="{1C604B62-DA29-4AEF-9396-EF2D7F48C504}" destId="{62BBA9C3-70DB-403B-958C-8D8470F4E14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72CAA6-0345-455D-BF6D-A9A6B461FF1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B74126E-3F35-494E-856F-D4E5FE185BF4}">
      <dgm:prSet/>
      <dgm:spPr/>
      <dgm:t>
        <a:bodyPr/>
        <a:lstStyle/>
        <a:p>
          <a:pPr>
            <a:lnSpc>
              <a:spcPct val="100000"/>
            </a:lnSpc>
          </a:pPr>
          <a:r>
            <a:rPr lang="en-GB" b="1" baseline="0" dirty="0"/>
            <a:t>No</a:t>
          </a:r>
          <a:r>
            <a:rPr lang="en-GB" b="0" baseline="0" dirty="0"/>
            <a:t> fixed quota of grades</a:t>
          </a:r>
          <a:endParaRPr lang="en-US" dirty="0"/>
        </a:p>
      </dgm:t>
    </dgm:pt>
    <dgm:pt modelId="{C2FBE054-43BC-4B71-83E2-8D875C40F263}" type="parTrans" cxnId="{0CD13742-570C-4715-9401-931EE64D54CE}">
      <dgm:prSet/>
      <dgm:spPr/>
      <dgm:t>
        <a:bodyPr/>
        <a:lstStyle/>
        <a:p>
          <a:endParaRPr lang="en-US"/>
        </a:p>
      </dgm:t>
    </dgm:pt>
    <dgm:pt modelId="{2F3FA6B4-C3C2-40A3-8DEA-56C5E317EE50}" type="sibTrans" cxnId="{0CD13742-570C-4715-9401-931EE64D54CE}">
      <dgm:prSet/>
      <dgm:spPr/>
      <dgm:t>
        <a:bodyPr/>
        <a:lstStyle/>
        <a:p>
          <a:endParaRPr lang="en-US"/>
        </a:p>
      </dgm:t>
    </dgm:pt>
    <dgm:pt modelId="{1E6EF5EE-49E0-4F0F-9884-0A278188E0FB}">
      <dgm:prSet/>
      <dgm:spPr/>
      <dgm:t>
        <a:bodyPr/>
        <a:lstStyle/>
        <a:p>
          <a:pPr>
            <a:lnSpc>
              <a:spcPct val="100000"/>
            </a:lnSpc>
          </a:pPr>
          <a:r>
            <a:rPr lang="en-GB" b="1" baseline="0" dirty="0"/>
            <a:t>Not</a:t>
          </a:r>
          <a:r>
            <a:rPr lang="en-GB" b="0" baseline="0" dirty="0"/>
            <a:t> norm referencing, or strong criterion referencing</a:t>
          </a:r>
          <a:endParaRPr lang="en-US" dirty="0"/>
        </a:p>
      </dgm:t>
    </dgm:pt>
    <dgm:pt modelId="{D1B92673-8E2A-4146-B5F0-93F4041D175A}" type="parTrans" cxnId="{DB7F833A-E049-46C5-B2EA-9F0AE7BB31FC}">
      <dgm:prSet/>
      <dgm:spPr/>
      <dgm:t>
        <a:bodyPr/>
        <a:lstStyle/>
        <a:p>
          <a:endParaRPr lang="en-US"/>
        </a:p>
      </dgm:t>
    </dgm:pt>
    <dgm:pt modelId="{C9425844-4CCE-4D73-AAAD-798B3B1CC922}" type="sibTrans" cxnId="{DB7F833A-E049-46C5-B2EA-9F0AE7BB31FC}">
      <dgm:prSet/>
      <dgm:spPr/>
      <dgm:t>
        <a:bodyPr/>
        <a:lstStyle/>
        <a:p>
          <a:endParaRPr lang="en-US"/>
        </a:p>
      </dgm:t>
    </dgm:pt>
    <dgm:pt modelId="{002B25D3-2E92-470C-8CB2-279D7ECF55F2}">
      <dgm:prSet/>
      <dgm:spPr/>
      <dgm:t>
        <a:bodyPr/>
        <a:lstStyle/>
        <a:p>
          <a:pPr>
            <a:lnSpc>
              <a:spcPct val="100000"/>
            </a:lnSpc>
          </a:pPr>
          <a:r>
            <a:rPr lang="en-GB" b="0" baseline="0" dirty="0"/>
            <a:t>Data/statistics used for two reasons</a:t>
          </a:r>
          <a:endParaRPr lang="en-US" dirty="0"/>
        </a:p>
      </dgm:t>
    </dgm:pt>
    <dgm:pt modelId="{728D22A3-5A3F-4997-86C5-D6698A68072D}" type="parTrans" cxnId="{DEBD233B-2482-4701-BD42-59419AF468E9}">
      <dgm:prSet/>
      <dgm:spPr/>
      <dgm:t>
        <a:bodyPr/>
        <a:lstStyle/>
        <a:p>
          <a:endParaRPr lang="en-US"/>
        </a:p>
      </dgm:t>
    </dgm:pt>
    <dgm:pt modelId="{2EC5F866-F46D-4419-A9BD-0C4692D7F7C9}" type="sibTrans" cxnId="{DEBD233B-2482-4701-BD42-59419AF468E9}">
      <dgm:prSet/>
      <dgm:spPr/>
      <dgm:t>
        <a:bodyPr/>
        <a:lstStyle/>
        <a:p>
          <a:endParaRPr lang="en-US"/>
        </a:p>
      </dgm:t>
    </dgm:pt>
    <dgm:pt modelId="{7131DF6B-D108-48F6-8BE2-CFD567ECDBCE}">
      <dgm:prSet/>
      <dgm:spPr/>
      <dgm:t>
        <a:bodyPr/>
        <a:lstStyle/>
        <a:p>
          <a:pPr>
            <a:lnSpc>
              <a:spcPct val="100000"/>
            </a:lnSpc>
          </a:pPr>
          <a:r>
            <a:rPr lang="en-GB" dirty="0"/>
            <a:t>To align standards between exam boards in a subject</a:t>
          </a:r>
          <a:endParaRPr lang="en-US" dirty="0"/>
        </a:p>
      </dgm:t>
    </dgm:pt>
    <dgm:pt modelId="{A2F077C2-8C62-4116-A2B2-A92B1E04EE60}" type="parTrans" cxnId="{91EC4C78-E0D3-41D9-AC72-8C2C84604EEE}">
      <dgm:prSet/>
      <dgm:spPr/>
      <dgm:t>
        <a:bodyPr/>
        <a:lstStyle/>
        <a:p>
          <a:endParaRPr lang="en-US"/>
        </a:p>
      </dgm:t>
    </dgm:pt>
    <dgm:pt modelId="{BB608DA5-3838-49B1-A578-E5ADD217820B}" type="sibTrans" cxnId="{91EC4C78-E0D3-41D9-AC72-8C2C84604EEE}">
      <dgm:prSet/>
      <dgm:spPr/>
      <dgm:t>
        <a:bodyPr/>
        <a:lstStyle/>
        <a:p>
          <a:endParaRPr lang="en-US"/>
        </a:p>
      </dgm:t>
    </dgm:pt>
    <dgm:pt modelId="{0EE4D1F9-0F88-42FE-8EA4-60647584529B}">
      <dgm:prSet/>
      <dgm:spPr/>
      <dgm:t>
        <a:bodyPr/>
        <a:lstStyle/>
        <a:p>
          <a:pPr>
            <a:lnSpc>
              <a:spcPct val="100000"/>
            </a:lnSpc>
          </a:pPr>
          <a:r>
            <a:rPr lang="en-GB" dirty="0"/>
            <a:t>To compare the ability of this year’s students with those in previous years</a:t>
          </a:r>
          <a:endParaRPr lang="en-US" dirty="0"/>
        </a:p>
      </dgm:t>
    </dgm:pt>
    <dgm:pt modelId="{284204CE-87BB-4D3B-9191-81504CB3FFEB}" type="parTrans" cxnId="{D630F76D-D707-4010-A82E-97E455AF84B5}">
      <dgm:prSet/>
      <dgm:spPr/>
      <dgm:t>
        <a:bodyPr/>
        <a:lstStyle/>
        <a:p>
          <a:endParaRPr lang="en-US"/>
        </a:p>
      </dgm:t>
    </dgm:pt>
    <dgm:pt modelId="{DA9D7D17-186F-472A-92CC-687AFA66AAA3}" type="sibTrans" cxnId="{D630F76D-D707-4010-A82E-97E455AF84B5}">
      <dgm:prSet/>
      <dgm:spPr/>
      <dgm:t>
        <a:bodyPr/>
        <a:lstStyle/>
        <a:p>
          <a:endParaRPr lang="en-US"/>
        </a:p>
      </dgm:t>
    </dgm:pt>
    <dgm:pt modelId="{90CE124F-5D3A-483F-AF1C-25071F150C8A}" type="pres">
      <dgm:prSet presAssocID="{9A72CAA6-0345-455D-BF6D-A9A6B461FF1C}" presName="root" presStyleCnt="0">
        <dgm:presLayoutVars>
          <dgm:dir/>
          <dgm:resizeHandles val="exact"/>
        </dgm:presLayoutVars>
      </dgm:prSet>
      <dgm:spPr/>
    </dgm:pt>
    <dgm:pt modelId="{DAF39C51-040E-4C3D-BCB0-D1AD253AA886}" type="pres">
      <dgm:prSet presAssocID="{5B74126E-3F35-494E-856F-D4E5FE185BF4}" presName="compNode" presStyleCnt="0"/>
      <dgm:spPr/>
    </dgm:pt>
    <dgm:pt modelId="{190CB06D-044D-4C7C-90E3-4C5D23C32FA7}" type="pres">
      <dgm:prSet presAssocID="{5B74126E-3F35-494E-856F-D4E5FE185BF4}" presName="bgRect" presStyleLbl="bgShp" presStyleIdx="0" presStyleCnt="3"/>
      <dgm:spPr/>
    </dgm:pt>
    <dgm:pt modelId="{5F0F9DF6-0AD4-459E-8136-4C6A5B727ADF}" type="pres">
      <dgm:prSet presAssocID="{5B74126E-3F35-494E-856F-D4E5FE185BF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arning with solid fill"/>
        </a:ext>
      </dgm:extLst>
    </dgm:pt>
    <dgm:pt modelId="{787A6D25-4ED2-417B-A64D-82A7EE7E0DAC}" type="pres">
      <dgm:prSet presAssocID="{5B74126E-3F35-494E-856F-D4E5FE185BF4}" presName="spaceRect" presStyleCnt="0"/>
      <dgm:spPr/>
    </dgm:pt>
    <dgm:pt modelId="{2D5ECDC1-A364-43BE-BA53-1A6267B0856C}" type="pres">
      <dgm:prSet presAssocID="{5B74126E-3F35-494E-856F-D4E5FE185BF4}" presName="parTx" presStyleLbl="revTx" presStyleIdx="0" presStyleCnt="4">
        <dgm:presLayoutVars>
          <dgm:chMax val="0"/>
          <dgm:chPref val="0"/>
        </dgm:presLayoutVars>
      </dgm:prSet>
      <dgm:spPr/>
    </dgm:pt>
    <dgm:pt modelId="{C789AE59-222A-420D-A4A7-02655C995E51}" type="pres">
      <dgm:prSet presAssocID="{2F3FA6B4-C3C2-40A3-8DEA-56C5E317EE50}" presName="sibTrans" presStyleCnt="0"/>
      <dgm:spPr/>
    </dgm:pt>
    <dgm:pt modelId="{CF5BCC86-4A61-4168-A763-97BA1E7B5046}" type="pres">
      <dgm:prSet presAssocID="{1E6EF5EE-49E0-4F0F-9884-0A278188E0FB}" presName="compNode" presStyleCnt="0"/>
      <dgm:spPr/>
    </dgm:pt>
    <dgm:pt modelId="{3487BD2A-D41A-4863-A53B-C738FCA4825D}" type="pres">
      <dgm:prSet presAssocID="{1E6EF5EE-49E0-4F0F-9884-0A278188E0FB}" presName="bgRect" presStyleLbl="bgShp" presStyleIdx="1" presStyleCnt="3"/>
      <dgm:spPr/>
    </dgm:pt>
    <dgm:pt modelId="{18760FDD-798E-4715-92CE-743605365F44}" type="pres">
      <dgm:prSet presAssocID="{1E6EF5EE-49E0-4F0F-9884-0A278188E0F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ooks with solid fill"/>
        </a:ext>
      </dgm:extLst>
    </dgm:pt>
    <dgm:pt modelId="{76D7ADB6-8E83-483C-9F22-C1EAFDC1F5A8}" type="pres">
      <dgm:prSet presAssocID="{1E6EF5EE-49E0-4F0F-9884-0A278188E0FB}" presName="spaceRect" presStyleCnt="0"/>
      <dgm:spPr/>
    </dgm:pt>
    <dgm:pt modelId="{24BD1E2A-B3E1-467A-9F14-AB96C7B03AC3}" type="pres">
      <dgm:prSet presAssocID="{1E6EF5EE-49E0-4F0F-9884-0A278188E0FB}" presName="parTx" presStyleLbl="revTx" presStyleIdx="1" presStyleCnt="4">
        <dgm:presLayoutVars>
          <dgm:chMax val="0"/>
          <dgm:chPref val="0"/>
        </dgm:presLayoutVars>
      </dgm:prSet>
      <dgm:spPr/>
    </dgm:pt>
    <dgm:pt modelId="{5B2B997A-514C-4A1B-B2B3-FE6B9B360F10}" type="pres">
      <dgm:prSet presAssocID="{C9425844-4CCE-4D73-AAAD-798B3B1CC922}" presName="sibTrans" presStyleCnt="0"/>
      <dgm:spPr/>
    </dgm:pt>
    <dgm:pt modelId="{6A4EAE72-052A-4233-A314-E8FDD5821628}" type="pres">
      <dgm:prSet presAssocID="{002B25D3-2E92-470C-8CB2-279D7ECF55F2}" presName="compNode" presStyleCnt="0"/>
      <dgm:spPr/>
    </dgm:pt>
    <dgm:pt modelId="{8F4977D9-71DC-467A-B1CD-35322528F178}" type="pres">
      <dgm:prSet presAssocID="{002B25D3-2E92-470C-8CB2-279D7ECF55F2}" presName="bgRect" presStyleLbl="bgShp" presStyleIdx="2" presStyleCnt="3"/>
      <dgm:spPr/>
    </dgm:pt>
    <dgm:pt modelId="{044B6412-03C9-4AF9-B6C7-45A074C6A3C5}" type="pres">
      <dgm:prSet presAssocID="{002B25D3-2E92-470C-8CB2-279D7ECF55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868703D8-1DB0-4D24-A9F1-307517834DB2}" type="pres">
      <dgm:prSet presAssocID="{002B25D3-2E92-470C-8CB2-279D7ECF55F2}" presName="spaceRect" presStyleCnt="0"/>
      <dgm:spPr/>
    </dgm:pt>
    <dgm:pt modelId="{C1B4EAF8-C6DA-46F4-B3AF-EB085A35F669}" type="pres">
      <dgm:prSet presAssocID="{002B25D3-2E92-470C-8CB2-279D7ECF55F2}" presName="parTx" presStyleLbl="revTx" presStyleIdx="2" presStyleCnt="4">
        <dgm:presLayoutVars>
          <dgm:chMax val="0"/>
          <dgm:chPref val="0"/>
        </dgm:presLayoutVars>
      </dgm:prSet>
      <dgm:spPr/>
    </dgm:pt>
    <dgm:pt modelId="{CB3DA75A-5EE2-4AAE-8D48-B54DA6121427}" type="pres">
      <dgm:prSet presAssocID="{002B25D3-2E92-470C-8CB2-279D7ECF55F2}" presName="desTx" presStyleLbl="revTx" presStyleIdx="3" presStyleCnt="4">
        <dgm:presLayoutVars/>
      </dgm:prSet>
      <dgm:spPr/>
    </dgm:pt>
  </dgm:ptLst>
  <dgm:cxnLst>
    <dgm:cxn modelId="{CDE1E026-6229-4A1E-9D8C-0AA697EE615E}" type="presOf" srcId="{7131DF6B-D108-48F6-8BE2-CFD567ECDBCE}" destId="{CB3DA75A-5EE2-4AAE-8D48-B54DA6121427}" srcOrd="0" destOrd="0" presId="urn:microsoft.com/office/officeart/2018/2/layout/IconVerticalSolidList"/>
    <dgm:cxn modelId="{79506E27-A27E-4F7B-9395-E5A84DFA99EC}" type="presOf" srcId="{0EE4D1F9-0F88-42FE-8EA4-60647584529B}" destId="{CB3DA75A-5EE2-4AAE-8D48-B54DA6121427}" srcOrd="0" destOrd="1" presId="urn:microsoft.com/office/officeart/2018/2/layout/IconVerticalSolidList"/>
    <dgm:cxn modelId="{DB7F833A-E049-46C5-B2EA-9F0AE7BB31FC}" srcId="{9A72CAA6-0345-455D-BF6D-A9A6B461FF1C}" destId="{1E6EF5EE-49E0-4F0F-9884-0A278188E0FB}" srcOrd="1" destOrd="0" parTransId="{D1B92673-8E2A-4146-B5F0-93F4041D175A}" sibTransId="{C9425844-4CCE-4D73-AAAD-798B3B1CC922}"/>
    <dgm:cxn modelId="{DEBD233B-2482-4701-BD42-59419AF468E9}" srcId="{9A72CAA6-0345-455D-BF6D-A9A6B461FF1C}" destId="{002B25D3-2E92-470C-8CB2-279D7ECF55F2}" srcOrd="2" destOrd="0" parTransId="{728D22A3-5A3F-4997-86C5-D6698A68072D}" sibTransId="{2EC5F866-F46D-4419-A9BD-0C4692D7F7C9}"/>
    <dgm:cxn modelId="{0CD13742-570C-4715-9401-931EE64D54CE}" srcId="{9A72CAA6-0345-455D-BF6D-A9A6B461FF1C}" destId="{5B74126E-3F35-494E-856F-D4E5FE185BF4}" srcOrd="0" destOrd="0" parTransId="{C2FBE054-43BC-4B71-83E2-8D875C40F263}" sibTransId="{2F3FA6B4-C3C2-40A3-8DEA-56C5E317EE50}"/>
    <dgm:cxn modelId="{D630F76D-D707-4010-A82E-97E455AF84B5}" srcId="{002B25D3-2E92-470C-8CB2-279D7ECF55F2}" destId="{0EE4D1F9-0F88-42FE-8EA4-60647584529B}" srcOrd="1" destOrd="0" parTransId="{284204CE-87BB-4D3B-9191-81504CB3FFEB}" sibTransId="{DA9D7D17-186F-472A-92CC-687AFA66AAA3}"/>
    <dgm:cxn modelId="{91EC4C78-E0D3-41D9-AC72-8C2C84604EEE}" srcId="{002B25D3-2E92-470C-8CB2-279D7ECF55F2}" destId="{7131DF6B-D108-48F6-8BE2-CFD567ECDBCE}" srcOrd="0" destOrd="0" parTransId="{A2F077C2-8C62-4116-A2B2-A92B1E04EE60}" sibTransId="{BB608DA5-3838-49B1-A578-E5ADD217820B}"/>
    <dgm:cxn modelId="{1CDC7081-7990-4249-9FB5-02B8DCDE32CB}" type="presOf" srcId="{002B25D3-2E92-470C-8CB2-279D7ECF55F2}" destId="{C1B4EAF8-C6DA-46F4-B3AF-EB085A35F669}" srcOrd="0" destOrd="0" presId="urn:microsoft.com/office/officeart/2018/2/layout/IconVerticalSolidList"/>
    <dgm:cxn modelId="{C192C6A0-E127-4A77-B3CE-F0CE05E6A1C6}" type="presOf" srcId="{1E6EF5EE-49E0-4F0F-9884-0A278188E0FB}" destId="{24BD1E2A-B3E1-467A-9F14-AB96C7B03AC3}" srcOrd="0" destOrd="0" presId="urn:microsoft.com/office/officeart/2018/2/layout/IconVerticalSolidList"/>
    <dgm:cxn modelId="{531A36A4-6878-4B3E-8CB2-804B3AA1CB57}" type="presOf" srcId="{5B74126E-3F35-494E-856F-D4E5FE185BF4}" destId="{2D5ECDC1-A364-43BE-BA53-1A6267B0856C}" srcOrd="0" destOrd="0" presId="urn:microsoft.com/office/officeart/2018/2/layout/IconVerticalSolidList"/>
    <dgm:cxn modelId="{81B259D6-1399-4F1D-9D4B-B630C5C4D82D}" type="presOf" srcId="{9A72CAA6-0345-455D-BF6D-A9A6B461FF1C}" destId="{90CE124F-5D3A-483F-AF1C-25071F150C8A}" srcOrd="0" destOrd="0" presId="urn:microsoft.com/office/officeart/2018/2/layout/IconVerticalSolidList"/>
    <dgm:cxn modelId="{6CDAEBA1-1337-4792-B31B-FFC906ACABB3}" type="presParOf" srcId="{90CE124F-5D3A-483F-AF1C-25071F150C8A}" destId="{DAF39C51-040E-4C3D-BCB0-D1AD253AA886}" srcOrd="0" destOrd="0" presId="urn:microsoft.com/office/officeart/2018/2/layout/IconVerticalSolidList"/>
    <dgm:cxn modelId="{FFC1728B-BC2C-4A5C-9A5B-6EA0AC8F0617}" type="presParOf" srcId="{DAF39C51-040E-4C3D-BCB0-D1AD253AA886}" destId="{190CB06D-044D-4C7C-90E3-4C5D23C32FA7}" srcOrd="0" destOrd="0" presId="urn:microsoft.com/office/officeart/2018/2/layout/IconVerticalSolidList"/>
    <dgm:cxn modelId="{52C70DED-6E4F-4C89-A40E-15AFF535415D}" type="presParOf" srcId="{DAF39C51-040E-4C3D-BCB0-D1AD253AA886}" destId="{5F0F9DF6-0AD4-459E-8136-4C6A5B727ADF}" srcOrd="1" destOrd="0" presId="urn:microsoft.com/office/officeart/2018/2/layout/IconVerticalSolidList"/>
    <dgm:cxn modelId="{0C3559AE-BB6B-4B46-91FE-71A74090312A}" type="presParOf" srcId="{DAF39C51-040E-4C3D-BCB0-D1AD253AA886}" destId="{787A6D25-4ED2-417B-A64D-82A7EE7E0DAC}" srcOrd="2" destOrd="0" presId="urn:microsoft.com/office/officeart/2018/2/layout/IconVerticalSolidList"/>
    <dgm:cxn modelId="{31E0FDCD-6A5A-449F-B344-3B31A567AECA}" type="presParOf" srcId="{DAF39C51-040E-4C3D-BCB0-D1AD253AA886}" destId="{2D5ECDC1-A364-43BE-BA53-1A6267B0856C}" srcOrd="3" destOrd="0" presId="urn:microsoft.com/office/officeart/2018/2/layout/IconVerticalSolidList"/>
    <dgm:cxn modelId="{B5843D70-5C27-4B4C-B9FB-04F6931ACBEE}" type="presParOf" srcId="{90CE124F-5D3A-483F-AF1C-25071F150C8A}" destId="{C789AE59-222A-420D-A4A7-02655C995E51}" srcOrd="1" destOrd="0" presId="urn:microsoft.com/office/officeart/2018/2/layout/IconVerticalSolidList"/>
    <dgm:cxn modelId="{5A3C77D8-AB02-402A-A8B3-EC9A9912BF2D}" type="presParOf" srcId="{90CE124F-5D3A-483F-AF1C-25071F150C8A}" destId="{CF5BCC86-4A61-4168-A763-97BA1E7B5046}" srcOrd="2" destOrd="0" presId="urn:microsoft.com/office/officeart/2018/2/layout/IconVerticalSolidList"/>
    <dgm:cxn modelId="{9A647AE7-A8A9-4092-8B90-8E7BFDA8CAF8}" type="presParOf" srcId="{CF5BCC86-4A61-4168-A763-97BA1E7B5046}" destId="{3487BD2A-D41A-4863-A53B-C738FCA4825D}" srcOrd="0" destOrd="0" presId="urn:microsoft.com/office/officeart/2018/2/layout/IconVerticalSolidList"/>
    <dgm:cxn modelId="{DB463053-79B1-457D-A154-11B6BB50D16E}" type="presParOf" srcId="{CF5BCC86-4A61-4168-A763-97BA1E7B5046}" destId="{18760FDD-798E-4715-92CE-743605365F44}" srcOrd="1" destOrd="0" presId="urn:microsoft.com/office/officeart/2018/2/layout/IconVerticalSolidList"/>
    <dgm:cxn modelId="{EC9C5F89-7F7E-41B7-9741-863E13AC29C3}" type="presParOf" srcId="{CF5BCC86-4A61-4168-A763-97BA1E7B5046}" destId="{76D7ADB6-8E83-483C-9F22-C1EAFDC1F5A8}" srcOrd="2" destOrd="0" presId="urn:microsoft.com/office/officeart/2018/2/layout/IconVerticalSolidList"/>
    <dgm:cxn modelId="{A2A5933A-F9AF-4D8E-9C5C-746EEEE850D9}" type="presParOf" srcId="{CF5BCC86-4A61-4168-A763-97BA1E7B5046}" destId="{24BD1E2A-B3E1-467A-9F14-AB96C7B03AC3}" srcOrd="3" destOrd="0" presId="urn:microsoft.com/office/officeart/2018/2/layout/IconVerticalSolidList"/>
    <dgm:cxn modelId="{74186D13-18E1-4A17-B0D5-AF1F370FC0AE}" type="presParOf" srcId="{90CE124F-5D3A-483F-AF1C-25071F150C8A}" destId="{5B2B997A-514C-4A1B-B2B3-FE6B9B360F10}" srcOrd="3" destOrd="0" presId="urn:microsoft.com/office/officeart/2018/2/layout/IconVerticalSolidList"/>
    <dgm:cxn modelId="{45F48676-103E-4527-90FF-3B8C8E6BABAA}" type="presParOf" srcId="{90CE124F-5D3A-483F-AF1C-25071F150C8A}" destId="{6A4EAE72-052A-4233-A314-E8FDD5821628}" srcOrd="4" destOrd="0" presId="urn:microsoft.com/office/officeart/2018/2/layout/IconVerticalSolidList"/>
    <dgm:cxn modelId="{A797F557-8EDE-4BBA-8953-0ADCB8ABCA25}" type="presParOf" srcId="{6A4EAE72-052A-4233-A314-E8FDD5821628}" destId="{8F4977D9-71DC-467A-B1CD-35322528F178}" srcOrd="0" destOrd="0" presId="urn:microsoft.com/office/officeart/2018/2/layout/IconVerticalSolidList"/>
    <dgm:cxn modelId="{281E9B83-158A-4465-98A8-E04C0039E306}" type="presParOf" srcId="{6A4EAE72-052A-4233-A314-E8FDD5821628}" destId="{044B6412-03C9-4AF9-B6C7-45A074C6A3C5}" srcOrd="1" destOrd="0" presId="urn:microsoft.com/office/officeart/2018/2/layout/IconVerticalSolidList"/>
    <dgm:cxn modelId="{4EE0B122-66CC-4C48-A8F1-01ACE3D28D65}" type="presParOf" srcId="{6A4EAE72-052A-4233-A314-E8FDD5821628}" destId="{868703D8-1DB0-4D24-A9F1-307517834DB2}" srcOrd="2" destOrd="0" presId="urn:microsoft.com/office/officeart/2018/2/layout/IconVerticalSolidList"/>
    <dgm:cxn modelId="{1A85A945-F821-4964-8641-E3969C76B1F7}" type="presParOf" srcId="{6A4EAE72-052A-4233-A314-E8FDD5821628}" destId="{C1B4EAF8-C6DA-46F4-B3AF-EB085A35F669}" srcOrd="3" destOrd="0" presId="urn:microsoft.com/office/officeart/2018/2/layout/IconVerticalSolidList"/>
    <dgm:cxn modelId="{CFA2E5C2-A4AF-43A5-9754-9E82F5F69326}" type="presParOf" srcId="{6A4EAE72-052A-4233-A314-E8FDD5821628}" destId="{CB3DA75A-5EE2-4AAE-8D48-B54DA612142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C622F8-18A2-4D73-9778-512D870577C8}"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534B915-9434-4983-92C9-151E2FF46E11}">
      <dgm:prSet/>
      <dgm:spPr/>
      <dgm:t>
        <a:bodyPr/>
        <a:lstStyle/>
        <a:p>
          <a:pPr>
            <a:lnSpc>
              <a:spcPct val="100000"/>
            </a:lnSpc>
          </a:pPr>
          <a:r>
            <a:rPr lang="en-GB" b="0" baseline="0" dirty="0"/>
            <a:t>Ofqual’s role: to ensure consistent standards across exam boards and over time  </a:t>
          </a:r>
          <a:endParaRPr lang="en-US" dirty="0"/>
        </a:p>
      </dgm:t>
    </dgm:pt>
    <dgm:pt modelId="{76DDCEC8-9ADD-48EB-99DC-43A75CBB5973}" type="parTrans" cxnId="{AD5686A7-6425-489F-BF2A-256CAE008E9C}">
      <dgm:prSet/>
      <dgm:spPr/>
      <dgm:t>
        <a:bodyPr/>
        <a:lstStyle/>
        <a:p>
          <a:endParaRPr lang="en-US"/>
        </a:p>
      </dgm:t>
    </dgm:pt>
    <dgm:pt modelId="{EE0220FD-C481-44B6-B09C-E1E264C3B827}" type="sibTrans" cxnId="{AD5686A7-6425-489F-BF2A-256CAE008E9C}">
      <dgm:prSet/>
      <dgm:spPr/>
      <dgm:t>
        <a:bodyPr/>
        <a:lstStyle/>
        <a:p>
          <a:pPr>
            <a:lnSpc>
              <a:spcPct val="100000"/>
            </a:lnSpc>
          </a:pPr>
          <a:endParaRPr lang="en-US"/>
        </a:p>
      </dgm:t>
    </dgm:pt>
    <dgm:pt modelId="{90F46F2B-E478-4487-976D-F0914DC15AC4}">
      <dgm:prSet/>
      <dgm:spPr/>
      <dgm:t>
        <a:bodyPr/>
        <a:lstStyle/>
        <a:p>
          <a:pPr>
            <a:lnSpc>
              <a:spcPct val="100000"/>
            </a:lnSpc>
          </a:pPr>
          <a:r>
            <a:rPr lang="en-GB" b="0" baseline="0" dirty="0"/>
            <a:t>Grade boundaries are set each year to reflect the demand of exam papers. If papers are more difficult, grade boundaries will be lower; if they’re easier, boundaries will be higher. </a:t>
          </a:r>
          <a:endParaRPr lang="en-US" dirty="0"/>
        </a:p>
      </dgm:t>
    </dgm:pt>
    <dgm:pt modelId="{2518D606-3ECA-461F-ACF4-7A97F6552F42}" type="parTrans" cxnId="{82F35DD2-CE1E-48FE-B652-D8E906C5DF2E}">
      <dgm:prSet/>
      <dgm:spPr/>
      <dgm:t>
        <a:bodyPr/>
        <a:lstStyle/>
        <a:p>
          <a:endParaRPr lang="en-US"/>
        </a:p>
      </dgm:t>
    </dgm:pt>
    <dgm:pt modelId="{A3AA4148-255F-4FA1-B082-14D9D0EC8D96}" type="sibTrans" cxnId="{82F35DD2-CE1E-48FE-B652-D8E906C5DF2E}">
      <dgm:prSet/>
      <dgm:spPr/>
      <dgm:t>
        <a:bodyPr/>
        <a:lstStyle/>
        <a:p>
          <a:pPr>
            <a:lnSpc>
              <a:spcPct val="100000"/>
            </a:lnSpc>
          </a:pPr>
          <a:endParaRPr lang="en-US"/>
        </a:p>
      </dgm:t>
    </dgm:pt>
    <dgm:pt modelId="{7976D9F7-4426-445D-8587-340D6DE5B44C}">
      <dgm:prSet/>
      <dgm:spPr/>
      <dgm:t>
        <a:bodyPr/>
        <a:lstStyle/>
        <a:p>
          <a:pPr>
            <a:lnSpc>
              <a:spcPct val="100000"/>
            </a:lnSpc>
          </a:pPr>
          <a:r>
            <a:rPr lang="en-GB" b="0" baseline="0" dirty="0"/>
            <a:t>Before the pandemic, grade distributions were very stable from one summer series to the next, but this is not because there is a quota – grades are not fitted to a bell-curve or normal distribution. </a:t>
          </a:r>
          <a:endParaRPr lang="en-US" dirty="0"/>
        </a:p>
      </dgm:t>
    </dgm:pt>
    <dgm:pt modelId="{C83535AC-E347-47DF-ACC5-3A6826090E2F}" type="parTrans" cxnId="{2D09B9D4-5E58-4123-BCAD-C6C37644D590}">
      <dgm:prSet/>
      <dgm:spPr/>
      <dgm:t>
        <a:bodyPr/>
        <a:lstStyle/>
        <a:p>
          <a:endParaRPr lang="en-US"/>
        </a:p>
      </dgm:t>
    </dgm:pt>
    <dgm:pt modelId="{C4E409EA-3C2A-421A-8CD0-1E378F0C66BB}" type="sibTrans" cxnId="{2D09B9D4-5E58-4123-BCAD-C6C37644D590}">
      <dgm:prSet/>
      <dgm:spPr/>
      <dgm:t>
        <a:bodyPr/>
        <a:lstStyle/>
        <a:p>
          <a:pPr>
            <a:lnSpc>
              <a:spcPct val="100000"/>
            </a:lnSpc>
          </a:pPr>
          <a:endParaRPr lang="en-US"/>
        </a:p>
      </dgm:t>
    </dgm:pt>
    <dgm:pt modelId="{845969A7-23BC-4017-8FC8-B7588C24408A}">
      <dgm:prSet/>
      <dgm:spPr/>
      <dgm:t>
        <a:bodyPr/>
        <a:lstStyle/>
        <a:p>
          <a:pPr>
            <a:lnSpc>
              <a:spcPct val="100000"/>
            </a:lnSpc>
          </a:pPr>
          <a:r>
            <a:rPr lang="en-GB" b="0" baseline="0" dirty="0"/>
            <a:t>The stability in grading over time reflects the stability we see in the marks that students achieve.</a:t>
          </a:r>
          <a:endParaRPr lang="en-US" dirty="0"/>
        </a:p>
      </dgm:t>
    </dgm:pt>
    <dgm:pt modelId="{BB584EF0-688B-4BF8-A37C-4B785AD8E03A}" type="parTrans" cxnId="{E244AA4D-3381-44CA-AFDD-A473AA2139AD}">
      <dgm:prSet/>
      <dgm:spPr/>
      <dgm:t>
        <a:bodyPr/>
        <a:lstStyle/>
        <a:p>
          <a:endParaRPr lang="en-US"/>
        </a:p>
      </dgm:t>
    </dgm:pt>
    <dgm:pt modelId="{B6836DFE-0EC4-4D97-A7C9-C7103A4C62D5}" type="sibTrans" cxnId="{E244AA4D-3381-44CA-AFDD-A473AA2139AD}">
      <dgm:prSet/>
      <dgm:spPr/>
      <dgm:t>
        <a:bodyPr/>
        <a:lstStyle/>
        <a:p>
          <a:endParaRPr lang="en-US"/>
        </a:p>
      </dgm:t>
    </dgm:pt>
    <dgm:pt modelId="{8BDA792A-4FB4-43FD-B068-BD0F43E7A86F}" type="pres">
      <dgm:prSet presAssocID="{30C622F8-18A2-4D73-9778-512D870577C8}" presName="root" presStyleCnt="0">
        <dgm:presLayoutVars>
          <dgm:dir/>
          <dgm:resizeHandles val="exact"/>
        </dgm:presLayoutVars>
      </dgm:prSet>
      <dgm:spPr/>
    </dgm:pt>
    <dgm:pt modelId="{1AC3FA7F-AB91-4B62-9BE0-1E63FBF75845}" type="pres">
      <dgm:prSet presAssocID="{30C622F8-18A2-4D73-9778-512D870577C8}" presName="container" presStyleCnt="0">
        <dgm:presLayoutVars>
          <dgm:dir/>
          <dgm:resizeHandles val="exact"/>
        </dgm:presLayoutVars>
      </dgm:prSet>
      <dgm:spPr/>
    </dgm:pt>
    <dgm:pt modelId="{B409DBDB-5C06-490B-8ADA-EAE10B42B821}" type="pres">
      <dgm:prSet presAssocID="{9534B915-9434-4983-92C9-151E2FF46E11}" presName="compNode" presStyleCnt="0"/>
      <dgm:spPr/>
    </dgm:pt>
    <dgm:pt modelId="{1E37EF6B-AAA5-4ECB-8B24-7F7F6405C07F}" type="pres">
      <dgm:prSet presAssocID="{9534B915-9434-4983-92C9-151E2FF46E11}" presName="iconBgRect" presStyleLbl="bgShp" presStyleIdx="0" presStyleCnt="4"/>
      <dgm:spPr/>
    </dgm:pt>
    <dgm:pt modelId="{0C940E0F-F597-4566-828C-176E236A3B62}" type="pres">
      <dgm:prSet presAssocID="{9534B915-9434-4983-92C9-151E2FF46E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822DA8A7-74CE-409C-B4D2-BEEFA074E4E1}" type="pres">
      <dgm:prSet presAssocID="{9534B915-9434-4983-92C9-151E2FF46E11}" presName="spaceRect" presStyleCnt="0"/>
      <dgm:spPr/>
    </dgm:pt>
    <dgm:pt modelId="{FBB07E98-C0EC-49D4-87AB-DB9B9778D343}" type="pres">
      <dgm:prSet presAssocID="{9534B915-9434-4983-92C9-151E2FF46E11}" presName="textRect" presStyleLbl="revTx" presStyleIdx="0" presStyleCnt="4">
        <dgm:presLayoutVars>
          <dgm:chMax val="1"/>
          <dgm:chPref val="1"/>
        </dgm:presLayoutVars>
      </dgm:prSet>
      <dgm:spPr/>
    </dgm:pt>
    <dgm:pt modelId="{7CD4A10D-AAA0-4C79-A48E-9CA4CBCF0A63}" type="pres">
      <dgm:prSet presAssocID="{EE0220FD-C481-44B6-B09C-E1E264C3B827}" presName="sibTrans" presStyleLbl="sibTrans2D1" presStyleIdx="0" presStyleCnt="0"/>
      <dgm:spPr/>
    </dgm:pt>
    <dgm:pt modelId="{22EFD8D4-EB88-44BE-B7AC-E51AC4E7C24E}" type="pres">
      <dgm:prSet presAssocID="{90F46F2B-E478-4487-976D-F0914DC15AC4}" presName="compNode" presStyleCnt="0"/>
      <dgm:spPr/>
    </dgm:pt>
    <dgm:pt modelId="{7D080975-30C5-4ECE-845A-5513C8031A37}" type="pres">
      <dgm:prSet presAssocID="{90F46F2B-E478-4487-976D-F0914DC15AC4}" presName="iconBgRect" presStyleLbl="bgShp" presStyleIdx="1" presStyleCnt="4"/>
      <dgm:spPr/>
    </dgm:pt>
    <dgm:pt modelId="{291A8646-424A-494B-A9C8-CD4CA6F523CA}" type="pres">
      <dgm:prSet presAssocID="{90F46F2B-E478-4487-976D-F0914DC15AC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D61F810F-25AA-4A06-A49C-1A19F669159F}" type="pres">
      <dgm:prSet presAssocID="{90F46F2B-E478-4487-976D-F0914DC15AC4}" presName="spaceRect" presStyleCnt="0"/>
      <dgm:spPr/>
    </dgm:pt>
    <dgm:pt modelId="{2E18339F-5C63-41D2-B2D8-847A0B86711D}" type="pres">
      <dgm:prSet presAssocID="{90F46F2B-E478-4487-976D-F0914DC15AC4}" presName="textRect" presStyleLbl="revTx" presStyleIdx="1" presStyleCnt="4">
        <dgm:presLayoutVars>
          <dgm:chMax val="1"/>
          <dgm:chPref val="1"/>
        </dgm:presLayoutVars>
      </dgm:prSet>
      <dgm:spPr/>
    </dgm:pt>
    <dgm:pt modelId="{5AF58582-4B33-4C6E-A0B4-D446DB93C384}" type="pres">
      <dgm:prSet presAssocID="{A3AA4148-255F-4FA1-B082-14D9D0EC8D96}" presName="sibTrans" presStyleLbl="sibTrans2D1" presStyleIdx="0" presStyleCnt="0"/>
      <dgm:spPr/>
    </dgm:pt>
    <dgm:pt modelId="{A8EF08F1-4BDD-4E4A-A3BB-10A56176FD80}" type="pres">
      <dgm:prSet presAssocID="{7976D9F7-4426-445D-8587-340D6DE5B44C}" presName="compNode" presStyleCnt="0"/>
      <dgm:spPr/>
    </dgm:pt>
    <dgm:pt modelId="{D94AAA80-89B3-4069-B9C1-9D928EE8A00C}" type="pres">
      <dgm:prSet presAssocID="{7976D9F7-4426-445D-8587-340D6DE5B44C}" presName="iconBgRect" presStyleLbl="bgShp" presStyleIdx="2" presStyleCnt="4"/>
      <dgm:spPr/>
    </dgm:pt>
    <dgm:pt modelId="{39EF0E21-B18D-4133-8FD8-7DA5E39FB308}" type="pres">
      <dgm:prSet presAssocID="{7976D9F7-4426-445D-8587-340D6DE5B4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DEBF3F6D-67FF-4DB0-968B-3A29C039DC70}" type="pres">
      <dgm:prSet presAssocID="{7976D9F7-4426-445D-8587-340D6DE5B44C}" presName="spaceRect" presStyleCnt="0"/>
      <dgm:spPr/>
    </dgm:pt>
    <dgm:pt modelId="{04446626-430A-4918-99CB-13D3B022A870}" type="pres">
      <dgm:prSet presAssocID="{7976D9F7-4426-445D-8587-340D6DE5B44C}" presName="textRect" presStyleLbl="revTx" presStyleIdx="2" presStyleCnt="4">
        <dgm:presLayoutVars>
          <dgm:chMax val="1"/>
          <dgm:chPref val="1"/>
        </dgm:presLayoutVars>
      </dgm:prSet>
      <dgm:spPr/>
    </dgm:pt>
    <dgm:pt modelId="{85351E4C-EF31-4C66-B417-C19E2BCCBE6F}" type="pres">
      <dgm:prSet presAssocID="{C4E409EA-3C2A-421A-8CD0-1E378F0C66BB}" presName="sibTrans" presStyleLbl="sibTrans2D1" presStyleIdx="0" presStyleCnt="0"/>
      <dgm:spPr/>
    </dgm:pt>
    <dgm:pt modelId="{4C7ABD73-C62E-4C0B-B3D9-B63926F52517}" type="pres">
      <dgm:prSet presAssocID="{845969A7-23BC-4017-8FC8-B7588C24408A}" presName="compNode" presStyleCnt="0"/>
      <dgm:spPr/>
    </dgm:pt>
    <dgm:pt modelId="{EBEABC94-89B6-415B-8264-8EECD74B5C62}" type="pres">
      <dgm:prSet presAssocID="{845969A7-23BC-4017-8FC8-B7588C24408A}" presName="iconBgRect" presStyleLbl="bgShp" presStyleIdx="3" presStyleCnt="4"/>
      <dgm:spPr/>
    </dgm:pt>
    <dgm:pt modelId="{D3620311-1CFB-4E92-835D-615D27767FD5}" type="pres">
      <dgm:prSet presAssocID="{845969A7-23BC-4017-8FC8-B7588C2440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58DB7B76-D072-442F-964C-9297BF014E88}" type="pres">
      <dgm:prSet presAssocID="{845969A7-23BC-4017-8FC8-B7588C24408A}" presName="spaceRect" presStyleCnt="0"/>
      <dgm:spPr/>
    </dgm:pt>
    <dgm:pt modelId="{3C617E79-067E-4ECD-A9D7-40178EE16D67}" type="pres">
      <dgm:prSet presAssocID="{845969A7-23BC-4017-8FC8-B7588C24408A}" presName="textRect" presStyleLbl="revTx" presStyleIdx="3" presStyleCnt="4">
        <dgm:presLayoutVars>
          <dgm:chMax val="1"/>
          <dgm:chPref val="1"/>
        </dgm:presLayoutVars>
      </dgm:prSet>
      <dgm:spPr/>
    </dgm:pt>
  </dgm:ptLst>
  <dgm:cxnLst>
    <dgm:cxn modelId="{E4818E12-4A6E-411E-879F-92ACC3DA4090}" type="presOf" srcId="{C4E409EA-3C2A-421A-8CD0-1E378F0C66BB}" destId="{85351E4C-EF31-4C66-B417-C19E2BCCBE6F}" srcOrd="0" destOrd="0" presId="urn:microsoft.com/office/officeart/2018/2/layout/IconCircleList"/>
    <dgm:cxn modelId="{A92BCB1B-5BC9-4CB0-8D7A-FB3E2D55E890}" type="presOf" srcId="{A3AA4148-255F-4FA1-B082-14D9D0EC8D96}" destId="{5AF58582-4B33-4C6E-A0B4-D446DB93C384}" srcOrd="0" destOrd="0" presId="urn:microsoft.com/office/officeart/2018/2/layout/IconCircleList"/>
    <dgm:cxn modelId="{3A3C6D3D-9214-4602-BDF7-0460B6B50296}" type="presOf" srcId="{EE0220FD-C481-44B6-B09C-E1E264C3B827}" destId="{7CD4A10D-AAA0-4C79-A48E-9CA4CBCF0A63}" srcOrd="0" destOrd="0" presId="urn:microsoft.com/office/officeart/2018/2/layout/IconCircleList"/>
    <dgm:cxn modelId="{9C5DD141-7DBF-42DF-9FE3-2FA8D88BB1AE}" type="presOf" srcId="{7976D9F7-4426-445D-8587-340D6DE5B44C}" destId="{04446626-430A-4918-99CB-13D3B022A870}" srcOrd="0" destOrd="0" presId="urn:microsoft.com/office/officeart/2018/2/layout/IconCircleList"/>
    <dgm:cxn modelId="{E244AA4D-3381-44CA-AFDD-A473AA2139AD}" srcId="{30C622F8-18A2-4D73-9778-512D870577C8}" destId="{845969A7-23BC-4017-8FC8-B7588C24408A}" srcOrd="3" destOrd="0" parTransId="{BB584EF0-688B-4BF8-A37C-4B785AD8E03A}" sibTransId="{B6836DFE-0EC4-4D97-A7C9-C7103A4C62D5}"/>
    <dgm:cxn modelId="{1E91F174-D884-4D44-9B5A-B7B658956BC7}" type="presOf" srcId="{9534B915-9434-4983-92C9-151E2FF46E11}" destId="{FBB07E98-C0EC-49D4-87AB-DB9B9778D343}" srcOrd="0" destOrd="0" presId="urn:microsoft.com/office/officeart/2018/2/layout/IconCircleList"/>
    <dgm:cxn modelId="{AD6C0476-04A4-40EE-8FA0-31FBD61097D4}" type="presOf" srcId="{845969A7-23BC-4017-8FC8-B7588C24408A}" destId="{3C617E79-067E-4ECD-A9D7-40178EE16D67}" srcOrd="0" destOrd="0" presId="urn:microsoft.com/office/officeart/2018/2/layout/IconCircleList"/>
    <dgm:cxn modelId="{17AC5979-6F33-46A3-9287-68D553D4AB8F}" type="presOf" srcId="{30C622F8-18A2-4D73-9778-512D870577C8}" destId="{8BDA792A-4FB4-43FD-B068-BD0F43E7A86F}" srcOrd="0" destOrd="0" presId="urn:microsoft.com/office/officeart/2018/2/layout/IconCircleList"/>
    <dgm:cxn modelId="{AD5686A7-6425-489F-BF2A-256CAE008E9C}" srcId="{30C622F8-18A2-4D73-9778-512D870577C8}" destId="{9534B915-9434-4983-92C9-151E2FF46E11}" srcOrd="0" destOrd="0" parTransId="{76DDCEC8-9ADD-48EB-99DC-43A75CBB5973}" sibTransId="{EE0220FD-C481-44B6-B09C-E1E264C3B827}"/>
    <dgm:cxn modelId="{DEC2A4D1-ED52-4133-B50E-59BBEE7BC675}" type="presOf" srcId="{90F46F2B-E478-4487-976D-F0914DC15AC4}" destId="{2E18339F-5C63-41D2-B2D8-847A0B86711D}" srcOrd="0" destOrd="0" presId="urn:microsoft.com/office/officeart/2018/2/layout/IconCircleList"/>
    <dgm:cxn modelId="{82F35DD2-CE1E-48FE-B652-D8E906C5DF2E}" srcId="{30C622F8-18A2-4D73-9778-512D870577C8}" destId="{90F46F2B-E478-4487-976D-F0914DC15AC4}" srcOrd="1" destOrd="0" parTransId="{2518D606-3ECA-461F-ACF4-7A97F6552F42}" sibTransId="{A3AA4148-255F-4FA1-B082-14D9D0EC8D96}"/>
    <dgm:cxn modelId="{2D09B9D4-5E58-4123-BCAD-C6C37644D590}" srcId="{30C622F8-18A2-4D73-9778-512D870577C8}" destId="{7976D9F7-4426-445D-8587-340D6DE5B44C}" srcOrd="2" destOrd="0" parTransId="{C83535AC-E347-47DF-ACC5-3A6826090E2F}" sibTransId="{C4E409EA-3C2A-421A-8CD0-1E378F0C66BB}"/>
    <dgm:cxn modelId="{3272936B-434A-4BFD-8F17-8768E0B875CF}" type="presParOf" srcId="{8BDA792A-4FB4-43FD-B068-BD0F43E7A86F}" destId="{1AC3FA7F-AB91-4B62-9BE0-1E63FBF75845}" srcOrd="0" destOrd="0" presId="urn:microsoft.com/office/officeart/2018/2/layout/IconCircleList"/>
    <dgm:cxn modelId="{BD9F1113-B05F-4C0D-ACBA-8FE4AA7D697F}" type="presParOf" srcId="{1AC3FA7F-AB91-4B62-9BE0-1E63FBF75845}" destId="{B409DBDB-5C06-490B-8ADA-EAE10B42B821}" srcOrd="0" destOrd="0" presId="urn:microsoft.com/office/officeart/2018/2/layout/IconCircleList"/>
    <dgm:cxn modelId="{8DF01052-E4FE-43CD-8031-BBEC6A4F5765}" type="presParOf" srcId="{B409DBDB-5C06-490B-8ADA-EAE10B42B821}" destId="{1E37EF6B-AAA5-4ECB-8B24-7F7F6405C07F}" srcOrd="0" destOrd="0" presId="urn:microsoft.com/office/officeart/2018/2/layout/IconCircleList"/>
    <dgm:cxn modelId="{13C61A33-EA5A-4732-BFDC-50E3AC472EB1}" type="presParOf" srcId="{B409DBDB-5C06-490B-8ADA-EAE10B42B821}" destId="{0C940E0F-F597-4566-828C-176E236A3B62}" srcOrd="1" destOrd="0" presId="urn:microsoft.com/office/officeart/2018/2/layout/IconCircleList"/>
    <dgm:cxn modelId="{E0F58AD4-3D84-4E51-B52E-63D426AECEAF}" type="presParOf" srcId="{B409DBDB-5C06-490B-8ADA-EAE10B42B821}" destId="{822DA8A7-74CE-409C-B4D2-BEEFA074E4E1}" srcOrd="2" destOrd="0" presId="urn:microsoft.com/office/officeart/2018/2/layout/IconCircleList"/>
    <dgm:cxn modelId="{EA246F0D-E4DB-4990-95FF-83310BC40E8C}" type="presParOf" srcId="{B409DBDB-5C06-490B-8ADA-EAE10B42B821}" destId="{FBB07E98-C0EC-49D4-87AB-DB9B9778D343}" srcOrd="3" destOrd="0" presId="urn:microsoft.com/office/officeart/2018/2/layout/IconCircleList"/>
    <dgm:cxn modelId="{1C1C3373-73BD-4417-BA68-47FD510B026F}" type="presParOf" srcId="{1AC3FA7F-AB91-4B62-9BE0-1E63FBF75845}" destId="{7CD4A10D-AAA0-4C79-A48E-9CA4CBCF0A63}" srcOrd="1" destOrd="0" presId="urn:microsoft.com/office/officeart/2018/2/layout/IconCircleList"/>
    <dgm:cxn modelId="{545B4D30-8D09-4C7E-ADD9-1DBE9CC9892F}" type="presParOf" srcId="{1AC3FA7F-AB91-4B62-9BE0-1E63FBF75845}" destId="{22EFD8D4-EB88-44BE-B7AC-E51AC4E7C24E}" srcOrd="2" destOrd="0" presId="urn:microsoft.com/office/officeart/2018/2/layout/IconCircleList"/>
    <dgm:cxn modelId="{8D023FE5-8337-491F-9874-785238E44C1D}" type="presParOf" srcId="{22EFD8D4-EB88-44BE-B7AC-E51AC4E7C24E}" destId="{7D080975-30C5-4ECE-845A-5513C8031A37}" srcOrd="0" destOrd="0" presId="urn:microsoft.com/office/officeart/2018/2/layout/IconCircleList"/>
    <dgm:cxn modelId="{C0C57B97-B5E2-4FA1-8805-61A2C60C233A}" type="presParOf" srcId="{22EFD8D4-EB88-44BE-B7AC-E51AC4E7C24E}" destId="{291A8646-424A-494B-A9C8-CD4CA6F523CA}" srcOrd="1" destOrd="0" presId="urn:microsoft.com/office/officeart/2018/2/layout/IconCircleList"/>
    <dgm:cxn modelId="{A70E6B9B-FA13-4915-9FC1-65E859AAFC21}" type="presParOf" srcId="{22EFD8D4-EB88-44BE-B7AC-E51AC4E7C24E}" destId="{D61F810F-25AA-4A06-A49C-1A19F669159F}" srcOrd="2" destOrd="0" presId="urn:microsoft.com/office/officeart/2018/2/layout/IconCircleList"/>
    <dgm:cxn modelId="{8AEE2A10-008B-4656-933F-F8DE7AD491AA}" type="presParOf" srcId="{22EFD8D4-EB88-44BE-B7AC-E51AC4E7C24E}" destId="{2E18339F-5C63-41D2-B2D8-847A0B86711D}" srcOrd="3" destOrd="0" presId="urn:microsoft.com/office/officeart/2018/2/layout/IconCircleList"/>
    <dgm:cxn modelId="{F0E63FCC-7ED8-4D9F-9294-CB2DCDFAE79D}" type="presParOf" srcId="{1AC3FA7F-AB91-4B62-9BE0-1E63FBF75845}" destId="{5AF58582-4B33-4C6E-A0B4-D446DB93C384}" srcOrd="3" destOrd="0" presId="urn:microsoft.com/office/officeart/2018/2/layout/IconCircleList"/>
    <dgm:cxn modelId="{E18BB539-9C01-4E08-8269-15892668103C}" type="presParOf" srcId="{1AC3FA7F-AB91-4B62-9BE0-1E63FBF75845}" destId="{A8EF08F1-4BDD-4E4A-A3BB-10A56176FD80}" srcOrd="4" destOrd="0" presId="urn:microsoft.com/office/officeart/2018/2/layout/IconCircleList"/>
    <dgm:cxn modelId="{2401C377-725A-444D-9D6D-E4A53965B6BA}" type="presParOf" srcId="{A8EF08F1-4BDD-4E4A-A3BB-10A56176FD80}" destId="{D94AAA80-89B3-4069-B9C1-9D928EE8A00C}" srcOrd="0" destOrd="0" presId="urn:microsoft.com/office/officeart/2018/2/layout/IconCircleList"/>
    <dgm:cxn modelId="{F992E3FD-1442-4A3A-9401-2DEDAE30C824}" type="presParOf" srcId="{A8EF08F1-4BDD-4E4A-A3BB-10A56176FD80}" destId="{39EF0E21-B18D-4133-8FD8-7DA5E39FB308}" srcOrd="1" destOrd="0" presId="urn:microsoft.com/office/officeart/2018/2/layout/IconCircleList"/>
    <dgm:cxn modelId="{21B56336-D515-44A4-863B-64FFF70D99A8}" type="presParOf" srcId="{A8EF08F1-4BDD-4E4A-A3BB-10A56176FD80}" destId="{DEBF3F6D-67FF-4DB0-968B-3A29C039DC70}" srcOrd="2" destOrd="0" presId="urn:microsoft.com/office/officeart/2018/2/layout/IconCircleList"/>
    <dgm:cxn modelId="{66EF63B4-3026-4A90-8C24-4E8BD1747023}" type="presParOf" srcId="{A8EF08F1-4BDD-4E4A-A3BB-10A56176FD80}" destId="{04446626-430A-4918-99CB-13D3B022A870}" srcOrd="3" destOrd="0" presId="urn:microsoft.com/office/officeart/2018/2/layout/IconCircleList"/>
    <dgm:cxn modelId="{80AC97F2-CE9F-4005-A163-CE1F50533A36}" type="presParOf" srcId="{1AC3FA7F-AB91-4B62-9BE0-1E63FBF75845}" destId="{85351E4C-EF31-4C66-B417-C19E2BCCBE6F}" srcOrd="5" destOrd="0" presId="urn:microsoft.com/office/officeart/2018/2/layout/IconCircleList"/>
    <dgm:cxn modelId="{32A3BD1C-2CC3-4E82-AAB8-A41F963054E2}" type="presParOf" srcId="{1AC3FA7F-AB91-4B62-9BE0-1E63FBF75845}" destId="{4C7ABD73-C62E-4C0B-B3D9-B63926F52517}" srcOrd="6" destOrd="0" presId="urn:microsoft.com/office/officeart/2018/2/layout/IconCircleList"/>
    <dgm:cxn modelId="{BFDF7077-F6FE-41CD-8C8B-B1087458431E}" type="presParOf" srcId="{4C7ABD73-C62E-4C0B-B3D9-B63926F52517}" destId="{EBEABC94-89B6-415B-8264-8EECD74B5C62}" srcOrd="0" destOrd="0" presId="urn:microsoft.com/office/officeart/2018/2/layout/IconCircleList"/>
    <dgm:cxn modelId="{7BA7BB38-F4B9-4AC8-96D3-3869A4B5A883}" type="presParOf" srcId="{4C7ABD73-C62E-4C0B-B3D9-B63926F52517}" destId="{D3620311-1CFB-4E92-835D-615D27767FD5}" srcOrd="1" destOrd="0" presId="urn:microsoft.com/office/officeart/2018/2/layout/IconCircleList"/>
    <dgm:cxn modelId="{EBCA0846-FE27-4640-A8F8-530AFA9F9546}" type="presParOf" srcId="{4C7ABD73-C62E-4C0B-B3D9-B63926F52517}" destId="{58DB7B76-D072-442F-964C-9297BF014E88}" srcOrd="2" destOrd="0" presId="urn:microsoft.com/office/officeart/2018/2/layout/IconCircleList"/>
    <dgm:cxn modelId="{A36B0C39-8C03-4638-8E80-AE4F07952BB4}" type="presParOf" srcId="{4C7ABD73-C62E-4C0B-B3D9-B63926F52517}" destId="{3C617E79-067E-4ECD-A9D7-40178EE16D6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4DC6D0-C487-4BC7-B92B-9C2300D0244D}"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DAC7F245-FD26-4860-B640-69522E1FEF7C}">
      <dgm:prSet/>
      <dgm:spPr/>
      <dgm:t>
        <a:bodyPr/>
        <a:lstStyle/>
        <a:p>
          <a:r>
            <a:rPr lang="en-GB" b="0" baseline="0" dirty="0"/>
            <a:t>In pre-pandemic years, only around 1 in 5 accepted applicants achieved or exceeded their predicted grades, but around 85% of 18-year-olds applying to UCAS took up a higher education place.</a:t>
          </a:r>
          <a:endParaRPr lang="en-US" dirty="0"/>
        </a:p>
      </dgm:t>
    </dgm:pt>
    <dgm:pt modelId="{A509A314-7F8D-4385-B70A-1A41059F505C}" type="parTrans" cxnId="{7924681D-31AB-4C85-ADD8-9D8D7F5E6A40}">
      <dgm:prSet/>
      <dgm:spPr/>
      <dgm:t>
        <a:bodyPr/>
        <a:lstStyle/>
        <a:p>
          <a:endParaRPr lang="en-US"/>
        </a:p>
      </dgm:t>
    </dgm:pt>
    <dgm:pt modelId="{21A3C2D1-DEC5-4370-A7C1-A28677980356}" type="sibTrans" cxnId="{7924681D-31AB-4C85-ADD8-9D8D7F5E6A40}">
      <dgm:prSet/>
      <dgm:spPr/>
      <dgm:t>
        <a:bodyPr/>
        <a:lstStyle/>
        <a:p>
          <a:endParaRPr lang="en-US"/>
        </a:p>
      </dgm:t>
    </dgm:pt>
    <dgm:pt modelId="{6F6AF785-3D58-497C-BD02-161C8957FE07}" type="pres">
      <dgm:prSet presAssocID="{884DC6D0-C487-4BC7-B92B-9C2300D0244D}" presName="hierChild1" presStyleCnt="0">
        <dgm:presLayoutVars>
          <dgm:chPref val="1"/>
          <dgm:dir/>
          <dgm:animOne val="branch"/>
          <dgm:animLvl val="lvl"/>
          <dgm:resizeHandles/>
        </dgm:presLayoutVars>
      </dgm:prSet>
      <dgm:spPr/>
    </dgm:pt>
    <dgm:pt modelId="{C6D0F5A1-CC45-4E28-B7BF-E62A450828F7}" type="pres">
      <dgm:prSet presAssocID="{DAC7F245-FD26-4860-B640-69522E1FEF7C}" presName="hierRoot1" presStyleCnt="0"/>
      <dgm:spPr/>
    </dgm:pt>
    <dgm:pt modelId="{3B9B71B8-9CE4-4356-88B7-CFBBCF55B87C}" type="pres">
      <dgm:prSet presAssocID="{DAC7F245-FD26-4860-B640-69522E1FEF7C}" presName="composite" presStyleCnt="0"/>
      <dgm:spPr/>
    </dgm:pt>
    <dgm:pt modelId="{92D1558F-210C-417D-A179-F1EF47EA4A4B}" type="pres">
      <dgm:prSet presAssocID="{DAC7F245-FD26-4860-B640-69522E1FEF7C}" presName="background" presStyleLbl="node0" presStyleIdx="0" presStyleCnt="1"/>
      <dgm:spPr/>
    </dgm:pt>
    <dgm:pt modelId="{ADECA2B2-6D81-4469-A5EF-9B204B9D5DE6}" type="pres">
      <dgm:prSet presAssocID="{DAC7F245-FD26-4860-B640-69522E1FEF7C}" presName="text" presStyleLbl="fgAcc0" presStyleIdx="0" presStyleCnt="1">
        <dgm:presLayoutVars>
          <dgm:chPref val="3"/>
        </dgm:presLayoutVars>
      </dgm:prSet>
      <dgm:spPr/>
    </dgm:pt>
    <dgm:pt modelId="{E317B6D6-EFC3-4089-AB7C-DE898955C7E5}" type="pres">
      <dgm:prSet presAssocID="{DAC7F245-FD26-4860-B640-69522E1FEF7C}" presName="hierChild2" presStyleCnt="0"/>
      <dgm:spPr/>
    </dgm:pt>
  </dgm:ptLst>
  <dgm:cxnLst>
    <dgm:cxn modelId="{029A3700-13EB-4DD3-BE42-B71C80AC56EE}" type="presOf" srcId="{884DC6D0-C487-4BC7-B92B-9C2300D0244D}" destId="{6F6AF785-3D58-497C-BD02-161C8957FE07}" srcOrd="0" destOrd="0" presId="urn:microsoft.com/office/officeart/2005/8/layout/hierarchy1"/>
    <dgm:cxn modelId="{7924681D-31AB-4C85-ADD8-9D8D7F5E6A40}" srcId="{884DC6D0-C487-4BC7-B92B-9C2300D0244D}" destId="{DAC7F245-FD26-4860-B640-69522E1FEF7C}" srcOrd="0" destOrd="0" parTransId="{A509A314-7F8D-4385-B70A-1A41059F505C}" sibTransId="{21A3C2D1-DEC5-4370-A7C1-A28677980356}"/>
    <dgm:cxn modelId="{5E3D2D2B-9C3F-46F7-AB68-5AE716BCE3F5}" type="presOf" srcId="{DAC7F245-FD26-4860-B640-69522E1FEF7C}" destId="{ADECA2B2-6D81-4469-A5EF-9B204B9D5DE6}" srcOrd="0" destOrd="0" presId="urn:microsoft.com/office/officeart/2005/8/layout/hierarchy1"/>
    <dgm:cxn modelId="{58195384-1C17-4769-94FB-973D40447F1B}" type="presParOf" srcId="{6F6AF785-3D58-497C-BD02-161C8957FE07}" destId="{C6D0F5A1-CC45-4E28-B7BF-E62A450828F7}" srcOrd="0" destOrd="0" presId="urn:microsoft.com/office/officeart/2005/8/layout/hierarchy1"/>
    <dgm:cxn modelId="{F055A059-95C2-4546-9BAF-10ADFB99892C}" type="presParOf" srcId="{C6D0F5A1-CC45-4E28-B7BF-E62A450828F7}" destId="{3B9B71B8-9CE4-4356-88B7-CFBBCF55B87C}" srcOrd="0" destOrd="0" presId="urn:microsoft.com/office/officeart/2005/8/layout/hierarchy1"/>
    <dgm:cxn modelId="{794DBA60-35D2-4443-9160-D6F63B165E6F}" type="presParOf" srcId="{3B9B71B8-9CE4-4356-88B7-CFBBCF55B87C}" destId="{92D1558F-210C-417D-A179-F1EF47EA4A4B}" srcOrd="0" destOrd="0" presId="urn:microsoft.com/office/officeart/2005/8/layout/hierarchy1"/>
    <dgm:cxn modelId="{1B35FD47-698B-4F6F-9DFD-22E2E2DAE9DF}" type="presParOf" srcId="{3B9B71B8-9CE4-4356-88B7-CFBBCF55B87C}" destId="{ADECA2B2-6D81-4469-A5EF-9B204B9D5DE6}" srcOrd="1" destOrd="0" presId="urn:microsoft.com/office/officeart/2005/8/layout/hierarchy1"/>
    <dgm:cxn modelId="{E1875CC9-8DDB-48C0-9E0E-ACA16F3F8423}" type="presParOf" srcId="{C6D0F5A1-CC45-4E28-B7BF-E62A450828F7}" destId="{E317B6D6-EFC3-4089-AB7C-DE898955C7E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C17E85-2605-44CD-8FD4-056CB8238088}"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D3BA00B0-6956-4CE6-A95D-C82E20FCC2AF}">
      <dgm:prSet phldrT="[Text]" phldr="0"/>
      <dgm:spPr/>
      <dgm:t>
        <a:bodyPr/>
        <a:lstStyle/>
        <a:p>
          <a:r>
            <a:rPr lang="en-US" dirty="0">
              <a:latin typeface="Arial"/>
            </a:rPr>
            <a:t>General</a:t>
          </a:r>
          <a:endParaRPr lang="en-US" dirty="0"/>
        </a:p>
      </dgm:t>
    </dgm:pt>
    <dgm:pt modelId="{78266266-B311-4974-8A07-979CB98B85F8}" type="parTrans" cxnId="{A067EC3C-41A2-44DD-BF38-90E5352EC1B7}">
      <dgm:prSet/>
      <dgm:spPr/>
      <dgm:t>
        <a:bodyPr/>
        <a:lstStyle/>
        <a:p>
          <a:endParaRPr lang="en-US"/>
        </a:p>
      </dgm:t>
    </dgm:pt>
    <dgm:pt modelId="{555AF9FD-5D9E-497B-B2C0-E91C12774C01}" type="sibTrans" cxnId="{A067EC3C-41A2-44DD-BF38-90E5352EC1B7}">
      <dgm:prSet/>
      <dgm:spPr/>
      <dgm:t>
        <a:bodyPr/>
        <a:lstStyle/>
        <a:p>
          <a:endParaRPr lang="en-US"/>
        </a:p>
      </dgm:t>
    </dgm:pt>
    <dgm:pt modelId="{8B7547EF-78A5-4706-A326-16B70A187E42}">
      <dgm:prSet phldrT="[Text]" phldr="0"/>
      <dgm:spPr/>
      <dgm:t>
        <a:bodyPr/>
        <a:lstStyle/>
        <a:p>
          <a:r>
            <a:rPr lang="en-GB" u="sng" dirty="0">
              <a:solidFill>
                <a:srgbClr val="444444"/>
              </a:solidFill>
              <a:latin typeface="Calibri"/>
              <a:cs typeface="Calibri"/>
              <a:hlinkClick xmlns:r="http://schemas.openxmlformats.org/officeDocument/2006/relationships" r:id="rId1"/>
            </a:rPr>
            <a:t>Sign up to receive email updates</a:t>
          </a:r>
          <a:endParaRPr lang="en-US" dirty="0"/>
        </a:p>
      </dgm:t>
    </dgm:pt>
    <dgm:pt modelId="{CAF00121-E2C3-479C-A7E0-A12C2BD50E79}" type="parTrans" cxnId="{E23E1DF2-6C84-4B60-9FE9-53C12B4B9255}">
      <dgm:prSet/>
      <dgm:spPr/>
      <dgm:t>
        <a:bodyPr/>
        <a:lstStyle/>
        <a:p>
          <a:endParaRPr lang="en-US"/>
        </a:p>
      </dgm:t>
    </dgm:pt>
    <dgm:pt modelId="{00E52534-80A9-4F3E-95B6-D066709AA35D}" type="sibTrans" cxnId="{E23E1DF2-6C84-4B60-9FE9-53C12B4B9255}">
      <dgm:prSet/>
      <dgm:spPr/>
      <dgm:t>
        <a:bodyPr/>
        <a:lstStyle/>
        <a:p>
          <a:endParaRPr lang="en-US"/>
        </a:p>
      </dgm:t>
    </dgm:pt>
    <dgm:pt modelId="{97E00818-B84D-4BD9-BC1A-E52C45FEC206}">
      <dgm:prSet phldrT="[Text]" phldr="0"/>
      <dgm:spPr/>
      <dgm:t>
        <a:bodyPr/>
        <a:lstStyle/>
        <a:p>
          <a:pPr rtl="0"/>
          <a:r>
            <a:rPr lang="en-US" dirty="0">
              <a:latin typeface="Arial"/>
            </a:rPr>
            <a:t>Schools and colleges </a:t>
          </a:r>
          <a:endParaRPr lang="en-US" dirty="0"/>
        </a:p>
      </dgm:t>
    </dgm:pt>
    <dgm:pt modelId="{8D0434CC-1F92-417C-A099-FD56643BF848}" type="parTrans" cxnId="{395B3328-266B-42D6-9389-AE0DB1BC50AB}">
      <dgm:prSet/>
      <dgm:spPr/>
      <dgm:t>
        <a:bodyPr/>
        <a:lstStyle/>
        <a:p>
          <a:endParaRPr lang="en-US"/>
        </a:p>
      </dgm:t>
    </dgm:pt>
    <dgm:pt modelId="{B7350482-6171-4448-9050-E3A054CD298C}" type="sibTrans" cxnId="{395B3328-266B-42D6-9389-AE0DB1BC50AB}">
      <dgm:prSet/>
      <dgm:spPr/>
      <dgm:t>
        <a:bodyPr/>
        <a:lstStyle/>
        <a:p>
          <a:endParaRPr lang="en-US"/>
        </a:p>
      </dgm:t>
    </dgm:pt>
    <dgm:pt modelId="{4F005EF1-C75A-4E85-9BF6-29085150FAC2}">
      <dgm:prSet phldrT="[Text]" phldr="0"/>
      <dgm:spPr/>
      <dgm:t>
        <a:bodyPr/>
        <a:lstStyle/>
        <a:p>
          <a:pPr rtl="0"/>
          <a:r>
            <a:rPr lang="en-US" dirty="0">
              <a:latin typeface="Arial"/>
            </a:rPr>
            <a:t>Students and parents </a:t>
          </a:r>
          <a:endParaRPr lang="en-US" dirty="0"/>
        </a:p>
      </dgm:t>
    </dgm:pt>
    <dgm:pt modelId="{C0F57672-4F08-476A-80F2-20FEEDB8C75F}" type="parTrans" cxnId="{FC12454A-8958-43F9-8B68-C339D3D4F198}">
      <dgm:prSet/>
      <dgm:spPr/>
      <dgm:t>
        <a:bodyPr/>
        <a:lstStyle/>
        <a:p>
          <a:endParaRPr lang="en-US"/>
        </a:p>
      </dgm:t>
    </dgm:pt>
    <dgm:pt modelId="{A93FD420-76B8-4751-A544-A8939A362CF0}" type="sibTrans" cxnId="{FC12454A-8958-43F9-8B68-C339D3D4F198}">
      <dgm:prSet/>
      <dgm:spPr/>
      <dgm:t>
        <a:bodyPr/>
        <a:lstStyle/>
        <a:p>
          <a:endParaRPr lang="en-US"/>
        </a:p>
      </dgm:t>
    </dgm:pt>
    <dgm:pt modelId="{8D17E968-2D8B-48C3-AC98-CAA338ABD6A6}">
      <dgm:prSet phldr="0"/>
      <dgm:spPr/>
      <dgm:t>
        <a:bodyPr/>
        <a:lstStyle/>
        <a:p>
          <a:pPr rtl="0"/>
          <a:r>
            <a:rPr lang="en-GB" u="sng" dirty="0">
              <a:solidFill>
                <a:srgbClr val="444444"/>
              </a:solidFill>
              <a:latin typeface="Calibri"/>
              <a:cs typeface="Calibri"/>
              <a:hlinkClick xmlns:r="http://schemas.openxmlformats.org/officeDocument/2006/relationships" r:id="rId2"/>
            </a:rPr>
            <a:t>Ofqual website</a:t>
          </a:r>
          <a:r>
            <a:rPr lang="en-GB" dirty="0">
              <a:solidFill>
                <a:srgbClr val="444444"/>
              </a:solidFill>
              <a:latin typeface="Calibri"/>
              <a:cs typeface="Calibri"/>
            </a:rPr>
            <a:t>, including:</a:t>
          </a:r>
          <a:endParaRPr lang="en-US" dirty="0">
            <a:solidFill>
              <a:srgbClr val="444444"/>
            </a:solidFill>
            <a:latin typeface="Calibri"/>
            <a:cs typeface="Calibri"/>
          </a:endParaRPr>
        </a:p>
      </dgm:t>
    </dgm:pt>
    <dgm:pt modelId="{E6001C34-95E4-4127-8770-FE5814D71835}" type="parTrans" cxnId="{DE9E150E-6E7C-45A7-B598-9CEE67CCD23E}">
      <dgm:prSet/>
      <dgm:spPr/>
      <dgm:t>
        <a:bodyPr/>
        <a:lstStyle/>
        <a:p>
          <a:endParaRPr lang="en-GB"/>
        </a:p>
      </dgm:t>
    </dgm:pt>
    <dgm:pt modelId="{494CD459-5BF8-49D4-ABFD-D73E22660245}" type="sibTrans" cxnId="{DE9E150E-6E7C-45A7-B598-9CEE67CCD23E}">
      <dgm:prSet/>
      <dgm:spPr/>
      <dgm:t>
        <a:bodyPr/>
        <a:lstStyle/>
        <a:p>
          <a:endParaRPr lang="en-GB"/>
        </a:p>
      </dgm:t>
    </dgm:pt>
    <dgm:pt modelId="{3F8711FD-ED9C-49B3-9550-9838BCDBFFFF}">
      <dgm:prSet phldr="0"/>
      <dgm:spPr/>
      <dgm:t>
        <a:bodyPr/>
        <a:lstStyle/>
        <a:p>
          <a:r>
            <a:rPr lang="en-GB" u="sng" dirty="0">
              <a:solidFill>
                <a:srgbClr val="444444"/>
              </a:solidFill>
              <a:latin typeface="Calibri"/>
              <a:cs typeface="Calibri"/>
              <a:hlinkClick xmlns:r="http://schemas.openxmlformats.org/officeDocument/2006/relationships" r:id="rId3"/>
            </a:rPr>
            <a:t>Rolling update</a:t>
          </a:r>
          <a:endParaRPr lang="en-GB" dirty="0">
            <a:solidFill>
              <a:srgbClr val="444444"/>
            </a:solidFill>
            <a:latin typeface="Calibri"/>
            <a:cs typeface="Calibri"/>
          </a:endParaRPr>
        </a:p>
      </dgm:t>
    </dgm:pt>
    <dgm:pt modelId="{BE82E094-4E38-4C19-B7F3-BF10482DC628}" type="parTrans" cxnId="{F551BEE0-33A4-4396-899B-590A0510F30B}">
      <dgm:prSet/>
      <dgm:spPr/>
      <dgm:t>
        <a:bodyPr/>
        <a:lstStyle/>
        <a:p>
          <a:endParaRPr lang="en-GB"/>
        </a:p>
      </dgm:t>
    </dgm:pt>
    <dgm:pt modelId="{CE82EB44-4A3A-460E-B754-0BD072B7EB0C}" type="sibTrans" cxnId="{F551BEE0-33A4-4396-899B-590A0510F30B}">
      <dgm:prSet/>
      <dgm:spPr/>
      <dgm:t>
        <a:bodyPr/>
        <a:lstStyle/>
        <a:p>
          <a:endParaRPr lang="en-GB"/>
        </a:p>
      </dgm:t>
    </dgm:pt>
    <dgm:pt modelId="{3F4D04F9-3202-42B3-8EBF-79B53D5D7DBD}">
      <dgm:prSet phldr="0"/>
      <dgm:spPr/>
      <dgm:t>
        <a:bodyPr/>
        <a:lstStyle/>
        <a:p>
          <a:r>
            <a:rPr lang="en-GB" u="sng" dirty="0">
              <a:solidFill>
                <a:srgbClr val="444444"/>
              </a:solidFill>
              <a:latin typeface="Calibri"/>
              <a:cs typeface="Calibri"/>
              <a:hlinkClick xmlns:r="http://schemas.openxmlformats.org/officeDocument/2006/relationships" r:id="rId4"/>
            </a:rPr>
            <a:t>Guide for schools and colleges</a:t>
          </a:r>
          <a:endParaRPr lang="en-GB" dirty="0">
            <a:solidFill>
              <a:srgbClr val="444444"/>
            </a:solidFill>
            <a:latin typeface="Calibri"/>
            <a:cs typeface="Calibri"/>
          </a:endParaRPr>
        </a:p>
      </dgm:t>
    </dgm:pt>
    <dgm:pt modelId="{219A75E5-C672-4B46-AC4D-1A0A3F1C8BCE}" type="parTrans" cxnId="{D0F58FB1-73EF-4BCA-B81A-DFC30EC78C75}">
      <dgm:prSet/>
      <dgm:spPr/>
      <dgm:t>
        <a:bodyPr/>
        <a:lstStyle/>
        <a:p>
          <a:endParaRPr lang="en-GB"/>
        </a:p>
      </dgm:t>
    </dgm:pt>
    <dgm:pt modelId="{C16027E2-1176-4227-ACB8-CC307BB0076D}" type="sibTrans" cxnId="{D0F58FB1-73EF-4BCA-B81A-DFC30EC78C75}">
      <dgm:prSet/>
      <dgm:spPr/>
      <dgm:t>
        <a:bodyPr/>
        <a:lstStyle/>
        <a:p>
          <a:endParaRPr lang="en-GB"/>
        </a:p>
      </dgm:t>
    </dgm:pt>
    <dgm:pt modelId="{FF63754D-72B8-4DB1-9D4C-4EDC34E398B3}">
      <dgm:prSet phldr="0"/>
      <dgm:spPr/>
      <dgm:t>
        <a:bodyPr/>
        <a:lstStyle/>
        <a:p>
          <a:pPr rtl="0"/>
          <a:r>
            <a:rPr lang="en-GB" dirty="0">
              <a:solidFill>
                <a:srgbClr val="444444"/>
              </a:solidFill>
              <a:latin typeface="Calibri"/>
              <a:cs typeface="Calibri"/>
              <a:hlinkClick xmlns:r="http://schemas.openxmlformats.org/officeDocument/2006/relationships" r:id="rId5"/>
            </a:rPr>
            <a:t>Letter to governors and trustees</a:t>
          </a:r>
          <a:endParaRPr lang="en-US" dirty="0">
            <a:solidFill>
              <a:srgbClr val="444444"/>
            </a:solidFill>
            <a:latin typeface="Calibri"/>
            <a:cs typeface="Calibri"/>
          </a:endParaRPr>
        </a:p>
      </dgm:t>
    </dgm:pt>
    <dgm:pt modelId="{7F34F9A5-98A8-4E80-AC6A-E5CD994D8CD7}" type="parTrans" cxnId="{5AEFCF2E-1482-4904-86CA-F9EAFB3D153F}">
      <dgm:prSet/>
      <dgm:spPr/>
      <dgm:t>
        <a:bodyPr/>
        <a:lstStyle/>
        <a:p>
          <a:endParaRPr lang="en-GB"/>
        </a:p>
      </dgm:t>
    </dgm:pt>
    <dgm:pt modelId="{B0B59F22-ACCF-4D9D-9DDD-5FCFE5327E6A}" type="sibTrans" cxnId="{5AEFCF2E-1482-4904-86CA-F9EAFB3D153F}">
      <dgm:prSet/>
      <dgm:spPr/>
      <dgm:t>
        <a:bodyPr/>
        <a:lstStyle/>
        <a:p>
          <a:endParaRPr lang="en-GB"/>
        </a:p>
      </dgm:t>
    </dgm:pt>
    <dgm:pt modelId="{56813384-E199-4AD4-8C9C-6B6E75C0B82E}">
      <dgm:prSet phldr="0"/>
      <dgm:spPr/>
      <dgm:t>
        <a:bodyPr/>
        <a:lstStyle/>
        <a:p>
          <a:r>
            <a:rPr lang="en-GB" u="sng" dirty="0">
              <a:solidFill>
                <a:srgbClr val="444444"/>
              </a:solidFill>
              <a:latin typeface="Calibri"/>
              <a:cs typeface="Calibri"/>
              <a:hlinkClick xmlns:r="http://schemas.openxmlformats.org/officeDocument/2006/relationships" r:id="rId6"/>
            </a:rPr>
            <a:t>Ofqual blog – VTQ road to results</a:t>
          </a:r>
          <a:r>
            <a:rPr lang="en-GB" dirty="0">
              <a:solidFill>
                <a:srgbClr val="444444"/>
              </a:solidFill>
              <a:latin typeface="Calibri"/>
              <a:cs typeface="Calibri"/>
            </a:rPr>
            <a:t>  </a:t>
          </a:r>
          <a:endParaRPr lang="en-US" dirty="0">
            <a:solidFill>
              <a:srgbClr val="444444"/>
            </a:solidFill>
            <a:latin typeface="Calibri"/>
            <a:cs typeface="Calibri"/>
          </a:endParaRPr>
        </a:p>
      </dgm:t>
    </dgm:pt>
    <dgm:pt modelId="{85DE0579-36AD-47C9-8D56-FF48F1C8E021}" type="parTrans" cxnId="{43D66C23-36E6-4684-ADA3-B30A511E2AB8}">
      <dgm:prSet/>
      <dgm:spPr/>
      <dgm:t>
        <a:bodyPr/>
        <a:lstStyle/>
        <a:p>
          <a:endParaRPr lang="en-GB"/>
        </a:p>
      </dgm:t>
    </dgm:pt>
    <dgm:pt modelId="{DE17F034-F8F2-493C-8C50-211C107B148B}" type="sibTrans" cxnId="{43D66C23-36E6-4684-ADA3-B30A511E2AB8}">
      <dgm:prSet/>
      <dgm:spPr/>
      <dgm:t>
        <a:bodyPr/>
        <a:lstStyle/>
        <a:p>
          <a:endParaRPr lang="en-GB"/>
        </a:p>
      </dgm:t>
    </dgm:pt>
    <dgm:pt modelId="{4D044019-C7F6-475A-8DDB-D4C2BB2456CD}">
      <dgm:prSet phldr="0"/>
      <dgm:spPr/>
      <dgm:t>
        <a:bodyPr/>
        <a:lstStyle/>
        <a:p>
          <a:r>
            <a:rPr lang="en-GB" u="sng" dirty="0">
              <a:solidFill>
                <a:srgbClr val="444444"/>
              </a:solidFill>
              <a:latin typeface="Calibri"/>
              <a:cs typeface="Calibri"/>
              <a:hlinkClick xmlns:r="http://schemas.openxmlformats.org/officeDocument/2006/relationships" r:id="rId7"/>
            </a:rPr>
            <a:t>Exams officer resources </a:t>
          </a:r>
          <a:r>
            <a:rPr lang="en-GB" dirty="0">
              <a:solidFill>
                <a:srgbClr val="444444"/>
              </a:solidFill>
              <a:latin typeface="Calibri"/>
              <a:cs typeface="Calibri"/>
            </a:rPr>
            <a:t> </a:t>
          </a:r>
          <a:endParaRPr lang="en-US" dirty="0"/>
        </a:p>
      </dgm:t>
    </dgm:pt>
    <dgm:pt modelId="{E99AD922-11A8-4BDE-A57A-08313531AECE}" type="parTrans" cxnId="{5FF4903C-299D-421E-9A10-C61E5972A7C6}">
      <dgm:prSet/>
      <dgm:spPr/>
      <dgm:t>
        <a:bodyPr/>
        <a:lstStyle/>
        <a:p>
          <a:endParaRPr lang="en-GB"/>
        </a:p>
      </dgm:t>
    </dgm:pt>
    <dgm:pt modelId="{8FF99C9C-D91F-45BC-B35E-247C939BA8FC}" type="sibTrans" cxnId="{5FF4903C-299D-421E-9A10-C61E5972A7C6}">
      <dgm:prSet/>
      <dgm:spPr/>
      <dgm:t>
        <a:bodyPr/>
        <a:lstStyle/>
        <a:p>
          <a:endParaRPr lang="en-GB"/>
        </a:p>
      </dgm:t>
    </dgm:pt>
    <dgm:pt modelId="{5FE6387C-6F63-4469-9721-0A8E9EC56440}">
      <dgm:prSet phldr="0"/>
      <dgm:spPr/>
      <dgm:t>
        <a:bodyPr/>
        <a:lstStyle/>
        <a:p>
          <a:pPr rtl="0"/>
          <a:r>
            <a:rPr lang="en-GB" u="sng" dirty="0">
              <a:solidFill>
                <a:srgbClr val="444444"/>
              </a:solidFill>
              <a:latin typeface="Calibri"/>
              <a:cs typeface="Calibri"/>
              <a:hlinkClick xmlns:r="http://schemas.openxmlformats.org/officeDocument/2006/relationships" r:id="rId8"/>
            </a:rPr>
            <a:t>Student guide</a:t>
          </a:r>
          <a:endParaRPr lang="en-GB" dirty="0">
            <a:solidFill>
              <a:srgbClr val="444444"/>
            </a:solidFill>
            <a:latin typeface="Calibri"/>
            <a:cs typeface="Calibri"/>
          </a:endParaRPr>
        </a:p>
      </dgm:t>
    </dgm:pt>
    <dgm:pt modelId="{028BC9AF-BB8E-427F-98BB-012935493CB2}" type="parTrans" cxnId="{E02D0FBF-1AD4-42C4-BD40-5048B099E75A}">
      <dgm:prSet/>
      <dgm:spPr/>
      <dgm:t>
        <a:bodyPr/>
        <a:lstStyle/>
        <a:p>
          <a:endParaRPr lang="en-GB"/>
        </a:p>
      </dgm:t>
    </dgm:pt>
    <dgm:pt modelId="{B37B9BE1-DCA3-4439-B410-3C1E4309BB53}" type="sibTrans" cxnId="{E02D0FBF-1AD4-42C4-BD40-5048B099E75A}">
      <dgm:prSet/>
      <dgm:spPr/>
      <dgm:t>
        <a:bodyPr/>
        <a:lstStyle/>
        <a:p>
          <a:endParaRPr lang="en-GB"/>
        </a:p>
      </dgm:t>
    </dgm:pt>
    <dgm:pt modelId="{BF731E80-32EC-4998-B75C-1DCF7DD525B5}">
      <dgm:prSet phldr="0"/>
      <dgm:spPr/>
      <dgm:t>
        <a:bodyPr/>
        <a:lstStyle/>
        <a:p>
          <a:pPr rtl="0"/>
          <a:r>
            <a:rPr lang="en-US" dirty="0">
              <a:solidFill>
                <a:srgbClr val="444444"/>
              </a:solidFill>
              <a:latin typeface="Calibri"/>
              <a:cs typeface="Calibri"/>
            </a:rPr>
            <a:t>Ofqual/UCAS letter to students </a:t>
          </a:r>
          <a:endParaRPr lang="en-GB" dirty="0">
            <a:solidFill>
              <a:srgbClr val="444444"/>
            </a:solidFill>
            <a:latin typeface="Calibri"/>
            <a:cs typeface="Calibri"/>
          </a:endParaRPr>
        </a:p>
      </dgm:t>
    </dgm:pt>
    <dgm:pt modelId="{3BE12F8A-D046-413D-9666-FCC4BB7C467E}" type="parTrans" cxnId="{9730EC0B-55A3-4FA7-835F-D88EF387E80A}">
      <dgm:prSet/>
      <dgm:spPr/>
      <dgm:t>
        <a:bodyPr/>
        <a:lstStyle/>
        <a:p>
          <a:endParaRPr lang="en-GB"/>
        </a:p>
      </dgm:t>
    </dgm:pt>
    <dgm:pt modelId="{236394F0-64A7-467F-A80A-1EDACBA2596E}" type="sibTrans" cxnId="{9730EC0B-55A3-4FA7-835F-D88EF387E80A}">
      <dgm:prSet/>
      <dgm:spPr/>
      <dgm:t>
        <a:bodyPr/>
        <a:lstStyle/>
        <a:p>
          <a:endParaRPr lang="en-GB"/>
        </a:p>
      </dgm:t>
    </dgm:pt>
    <dgm:pt modelId="{08C3D880-BDD4-4D16-A26F-DA497EDEB21C}">
      <dgm:prSet phldrT="[Text]" phldr="0"/>
      <dgm:spPr/>
      <dgm:t>
        <a:bodyPr/>
        <a:lstStyle/>
        <a:p>
          <a:r>
            <a:rPr lang="en-US" dirty="0">
              <a:latin typeface="Calibri" panose="020F0502020204030204" pitchFamily="34" charset="0"/>
              <a:cs typeface="Calibri" panose="020F0502020204030204" pitchFamily="34" charset="0"/>
              <a:hlinkClick xmlns:r="http://schemas.openxmlformats.org/officeDocument/2006/relationships" r:id="rId9"/>
            </a:rPr>
            <a:t>Consultation: Ensuring the resilience of the qualifications system</a:t>
          </a:r>
          <a:endParaRPr lang="en-US" dirty="0">
            <a:latin typeface="Calibri" panose="020F0502020204030204" pitchFamily="34" charset="0"/>
            <a:cs typeface="Calibri" panose="020F0502020204030204" pitchFamily="34" charset="0"/>
          </a:endParaRPr>
        </a:p>
      </dgm:t>
    </dgm:pt>
    <dgm:pt modelId="{636976D6-B613-4500-97F0-7FD0F4913858}" type="parTrans" cxnId="{F9D78362-0CE4-470E-B042-A2FAD58FEAFA}">
      <dgm:prSet/>
      <dgm:spPr/>
      <dgm:t>
        <a:bodyPr/>
        <a:lstStyle/>
        <a:p>
          <a:endParaRPr lang="en-GB"/>
        </a:p>
      </dgm:t>
    </dgm:pt>
    <dgm:pt modelId="{5A1984FF-4035-4292-8D88-0076C844AEAD}" type="sibTrans" cxnId="{F9D78362-0CE4-470E-B042-A2FAD58FEAFA}">
      <dgm:prSet/>
      <dgm:spPr/>
      <dgm:t>
        <a:bodyPr/>
        <a:lstStyle/>
        <a:p>
          <a:endParaRPr lang="en-GB"/>
        </a:p>
      </dgm:t>
    </dgm:pt>
    <dgm:pt modelId="{166DB444-A6D4-4778-A8A0-3F5EC1E7D5FB}" type="pres">
      <dgm:prSet presAssocID="{57C17E85-2605-44CD-8FD4-056CB8238088}" presName="Name0" presStyleCnt="0">
        <dgm:presLayoutVars>
          <dgm:dir/>
          <dgm:animLvl val="lvl"/>
          <dgm:resizeHandles val="exact"/>
        </dgm:presLayoutVars>
      </dgm:prSet>
      <dgm:spPr/>
    </dgm:pt>
    <dgm:pt modelId="{46E5C22F-79A5-4E7D-930F-A402C183A7D1}" type="pres">
      <dgm:prSet presAssocID="{D3BA00B0-6956-4CE6-A95D-C82E20FCC2AF}" presName="composite" presStyleCnt="0"/>
      <dgm:spPr/>
    </dgm:pt>
    <dgm:pt modelId="{83AD8FEA-3C4E-4A86-9AB3-46A5D6534C0C}" type="pres">
      <dgm:prSet presAssocID="{D3BA00B0-6956-4CE6-A95D-C82E20FCC2AF}" presName="parTx" presStyleLbl="alignNode1" presStyleIdx="0" presStyleCnt="3">
        <dgm:presLayoutVars>
          <dgm:chMax val="0"/>
          <dgm:chPref val="0"/>
          <dgm:bulletEnabled val="1"/>
        </dgm:presLayoutVars>
      </dgm:prSet>
      <dgm:spPr/>
    </dgm:pt>
    <dgm:pt modelId="{A571EF5D-B986-4F45-8039-C9823F1990D2}" type="pres">
      <dgm:prSet presAssocID="{D3BA00B0-6956-4CE6-A95D-C82E20FCC2AF}" presName="desTx" presStyleLbl="alignAccFollowNode1" presStyleIdx="0" presStyleCnt="3">
        <dgm:presLayoutVars>
          <dgm:bulletEnabled val="1"/>
        </dgm:presLayoutVars>
      </dgm:prSet>
      <dgm:spPr/>
    </dgm:pt>
    <dgm:pt modelId="{922CE65D-0DB8-4F8B-9406-F2858BDC62D3}" type="pres">
      <dgm:prSet presAssocID="{555AF9FD-5D9E-497B-B2C0-E91C12774C01}" presName="space" presStyleCnt="0"/>
      <dgm:spPr/>
    </dgm:pt>
    <dgm:pt modelId="{A0D7C1BF-F961-4456-A42F-C67A433B7302}" type="pres">
      <dgm:prSet presAssocID="{97E00818-B84D-4BD9-BC1A-E52C45FEC206}" presName="composite" presStyleCnt="0"/>
      <dgm:spPr/>
    </dgm:pt>
    <dgm:pt modelId="{D28429E6-479C-427E-8D47-CA650DDD0F6F}" type="pres">
      <dgm:prSet presAssocID="{97E00818-B84D-4BD9-BC1A-E52C45FEC206}" presName="parTx" presStyleLbl="alignNode1" presStyleIdx="1" presStyleCnt="3">
        <dgm:presLayoutVars>
          <dgm:chMax val="0"/>
          <dgm:chPref val="0"/>
          <dgm:bulletEnabled val="1"/>
        </dgm:presLayoutVars>
      </dgm:prSet>
      <dgm:spPr/>
    </dgm:pt>
    <dgm:pt modelId="{1CA19A9E-D42E-4595-8BE3-ED9A202D1302}" type="pres">
      <dgm:prSet presAssocID="{97E00818-B84D-4BD9-BC1A-E52C45FEC206}" presName="desTx" presStyleLbl="alignAccFollowNode1" presStyleIdx="1" presStyleCnt="3">
        <dgm:presLayoutVars>
          <dgm:bulletEnabled val="1"/>
        </dgm:presLayoutVars>
      </dgm:prSet>
      <dgm:spPr/>
    </dgm:pt>
    <dgm:pt modelId="{76B79909-1D8A-4A90-8D4B-F2B70F49224F}" type="pres">
      <dgm:prSet presAssocID="{B7350482-6171-4448-9050-E3A054CD298C}" presName="space" presStyleCnt="0"/>
      <dgm:spPr/>
    </dgm:pt>
    <dgm:pt modelId="{39D60A0F-3A43-4A22-8293-CA34C4AF7296}" type="pres">
      <dgm:prSet presAssocID="{4F005EF1-C75A-4E85-9BF6-29085150FAC2}" presName="composite" presStyleCnt="0"/>
      <dgm:spPr/>
    </dgm:pt>
    <dgm:pt modelId="{53AC5CB4-5486-4829-8BC6-6CDF654C7BE8}" type="pres">
      <dgm:prSet presAssocID="{4F005EF1-C75A-4E85-9BF6-29085150FAC2}" presName="parTx" presStyleLbl="alignNode1" presStyleIdx="2" presStyleCnt="3">
        <dgm:presLayoutVars>
          <dgm:chMax val="0"/>
          <dgm:chPref val="0"/>
          <dgm:bulletEnabled val="1"/>
        </dgm:presLayoutVars>
      </dgm:prSet>
      <dgm:spPr/>
    </dgm:pt>
    <dgm:pt modelId="{843AF9DC-D64B-4EFB-90DE-C3014B776B4C}" type="pres">
      <dgm:prSet presAssocID="{4F005EF1-C75A-4E85-9BF6-29085150FAC2}" presName="desTx" presStyleLbl="alignAccFollowNode1" presStyleIdx="2" presStyleCnt="3">
        <dgm:presLayoutVars>
          <dgm:bulletEnabled val="1"/>
        </dgm:presLayoutVars>
      </dgm:prSet>
      <dgm:spPr/>
    </dgm:pt>
  </dgm:ptLst>
  <dgm:cxnLst>
    <dgm:cxn modelId="{9730EC0B-55A3-4FA7-835F-D88EF387E80A}" srcId="{4F005EF1-C75A-4E85-9BF6-29085150FAC2}" destId="{BF731E80-32EC-4998-B75C-1DCF7DD525B5}" srcOrd="1" destOrd="0" parTransId="{3BE12F8A-D046-413D-9666-FCC4BB7C467E}" sibTransId="{236394F0-64A7-467F-A80A-1EDACBA2596E}"/>
    <dgm:cxn modelId="{DE9E150E-6E7C-45A7-B598-9CEE67CCD23E}" srcId="{D3BA00B0-6956-4CE6-A95D-C82E20FCC2AF}" destId="{8D17E968-2D8B-48C3-AC98-CAA338ABD6A6}" srcOrd="0" destOrd="0" parTransId="{E6001C34-95E4-4127-8770-FE5814D71835}" sibTransId="{494CD459-5BF8-49D4-ABFD-D73E22660245}"/>
    <dgm:cxn modelId="{8038D216-761F-466A-B746-89F9E01D85B1}" type="presOf" srcId="{3F4D04F9-3202-42B3-8EBF-79B53D5D7DBD}" destId="{1CA19A9E-D42E-4595-8BE3-ED9A202D1302}" srcOrd="0" destOrd="0" presId="urn:microsoft.com/office/officeart/2005/8/layout/hList1"/>
    <dgm:cxn modelId="{43D66C23-36E6-4684-ADA3-B30A511E2AB8}" srcId="{97E00818-B84D-4BD9-BC1A-E52C45FEC206}" destId="{56813384-E199-4AD4-8C9C-6B6E75C0B82E}" srcOrd="2" destOrd="0" parTransId="{85DE0579-36AD-47C9-8D56-FF48F1C8E021}" sibTransId="{DE17F034-F8F2-493C-8C50-211C107B148B}"/>
    <dgm:cxn modelId="{28F40E24-E4A5-4E19-9FF9-1B298DA1E15C}" type="presOf" srcId="{BF731E80-32EC-4998-B75C-1DCF7DD525B5}" destId="{843AF9DC-D64B-4EFB-90DE-C3014B776B4C}" srcOrd="0" destOrd="1" presId="urn:microsoft.com/office/officeart/2005/8/layout/hList1"/>
    <dgm:cxn modelId="{6A3E1F26-6265-4176-9431-2A1B401F530F}" type="presOf" srcId="{57C17E85-2605-44CD-8FD4-056CB8238088}" destId="{166DB444-A6D4-4778-A8A0-3F5EC1E7D5FB}" srcOrd="0" destOrd="0" presId="urn:microsoft.com/office/officeart/2005/8/layout/hList1"/>
    <dgm:cxn modelId="{395B3328-266B-42D6-9389-AE0DB1BC50AB}" srcId="{57C17E85-2605-44CD-8FD4-056CB8238088}" destId="{97E00818-B84D-4BD9-BC1A-E52C45FEC206}" srcOrd="1" destOrd="0" parTransId="{8D0434CC-1F92-417C-A099-FD56643BF848}" sibTransId="{B7350482-6171-4448-9050-E3A054CD298C}"/>
    <dgm:cxn modelId="{93410B29-364A-429F-BEFF-7A012C832A4E}" type="presOf" srcId="{8D17E968-2D8B-48C3-AC98-CAA338ABD6A6}" destId="{A571EF5D-B986-4F45-8039-C9823F1990D2}" srcOrd="0" destOrd="0" presId="urn:microsoft.com/office/officeart/2005/8/layout/hList1"/>
    <dgm:cxn modelId="{5AEFCF2E-1482-4904-86CA-F9EAFB3D153F}" srcId="{97E00818-B84D-4BD9-BC1A-E52C45FEC206}" destId="{FF63754D-72B8-4DB1-9D4C-4EDC34E398B3}" srcOrd="1" destOrd="0" parTransId="{7F34F9A5-98A8-4E80-AC6A-E5CD994D8CD7}" sibTransId="{B0B59F22-ACCF-4D9D-9DDD-5FCFE5327E6A}"/>
    <dgm:cxn modelId="{F7F81E35-FEAA-4265-B097-ADDDCD5D01F3}" type="presOf" srcId="{3F8711FD-ED9C-49B3-9550-9838BCDBFFFF}" destId="{A571EF5D-B986-4F45-8039-C9823F1990D2}" srcOrd="0" destOrd="1" presId="urn:microsoft.com/office/officeart/2005/8/layout/hList1"/>
    <dgm:cxn modelId="{5FF4903C-299D-421E-9A10-C61E5972A7C6}" srcId="{97E00818-B84D-4BD9-BC1A-E52C45FEC206}" destId="{4D044019-C7F6-475A-8DDB-D4C2BB2456CD}" srcOrd="3" destOrd="0" parTransId="{E99AD922-11A8-4BDE-A57A-08313531AECE}" sibTransId="{8FF99C9C-D91F-45BC-B35E-247C939BA8FC}"/>
    <dgm:cxn modelId="{A067EC3C-41A2-44DD-BF38-90E5352EC1B7}" srcId="{57C17E85-2605-44CD-8FD4-056CB8238088}" destId="{D3BA00B0-6956-4CE6-A95D-C82E20FCC2AF}" srcOrd="0" destOrd="0" parTransId="{78266266-B311-4974-8A07-979CB98B85F8}" sibTransId="{555AF9FD-5D9E-497B-B2C0-E91C12774C01}"/>
    <dgm:cxn modelId="{62949B3D-A569-4A01-B7EC-5B680F978BEA}" type="presOf" srcId="{97E00818-B84D-4BD9-BC1A-E52C45FEC206}" destId="{D28429E6-479C-427E-8D47-CA650DDD0F6F}" srcOrd="0" destOrd="0" presId="urn:microsoft.com/office/officeart/2005/8/layout/hList1"/>
    <dgm:cxn modelId="{F9D78362-0CE4-470E-B042-A2FAD58FEAFA}" srcId="{D3BA00B0-6956-4CE6-A95D-C82E20FCC2AF}" destId="{08C3D880-BDD4-4D16-A26F-DA497EDEB21C}" srcOrd="1" destOrd="0" parTransId="{636976D6-B613-4500-97F0-7FD0F4913858}" sibTransId="{5A1984FF-4035-4292-8D88-0076C844AEAD}"/>
    <dgm:cxn modelId="{EA98FD44-FDA9-4311-B8FB-831A6F0B4E9A}" type="presOf" srcId="{4F005EF1-C75A-4E85-9BF6-29085150FAC2}" destId="{53AC5CB4-5486-4829-8BC6-6CDF654C7BE8}" srcOrd="0" destOrd="0" presId="urn:microsoft.com/office/officeart/2005/8/layout/hList1"/>
    <dgm:cxn modelId="{77C4AD67-0AE0-4D1C-A762-75ABA0870802}" type="presOf" srcId="{4D044019-C7F6-475A-8DDB-D4C2BB2456CD}" destId="{1CA19A9E-D42E-4595-8BE3-ED9A202D1302}" srcOrd="0" destOrd="3" presId="urn:microsoft.com/office/officeart/2005/8/layout/hList1"/>
    <dgm:cxn modelId="{FC12454A-8958-43F9-8B68-C339D3D4F198}" srcId="{57C17E85-2605-44CD-8FD4-056CB8238088}" destId="{4F005EF1-C75A-4E85-9BF6-29085150FAC2}" srcOrd="2" destOrd="0" parTransId="{C0F57672-4F08-476A-80F2-20FEEDB8C75F}" sibTransId="{A93FD420-76B8-4751-A544-A8939A362CF0}"/>
    <dgm:cxn modelId="{37DA1D6E-3359-44E9-9FA8-E689845C2463}" type="presOf" srcId="{FF63754D-72B8-4DB1-9D4C-4EDC34E398B3}" destId="{1CA19A9E-D42E-4595-8BE3-ED9A202D1302}" srcOrd="0" destOrd="1" presId="urn:microsoft.com/office/officeart/2005/8/layout/hList1"/>
    <dgm:cxn modelId="{D0F58FB1-73EF-4BCA-B81A-DFC30EC78C75}" srcId="{97E00818-B84D-4BD9-BC1A-E52C45FEC206}" destId="{3F4D04F9-3202-42B3-8EBF-79B53D5D7DBD}" srcOrd="0" destOrd="0" parTransId="{219A75E5-C672-4B46-AC4D-1A0A3F1C8BCE}" sibTransId="{C16027E2-1176-4227-ACB8-CC307BB0076D}"/>
    <dgm:cxn modelId="{E02D0FBF-1AD4-42C4-BD40-5048B099E75A}" srcId="{4F005EF1-C75A-4E85-9BF6-29085150FAC2}" destId="{5FE6387C-6F63-4469-9721-0A8E9EC56440}" srcOrd="0" destOrd="0" parTransId="{028BC9AF-BB8E-427F-98BB-012935493CB2}" sibTransId="{B37B9BE1-DCA3-4439-B410-3C1E4309BB53}"/>
    <dgm:cxn modelId="{821A6ECB-EEAD-4251-AED3-D377B8F7A18F}" type="presOf" srcId="{D3BA00B0-6956-4CE6-A95D-C82E20FCC2AF}" destId="{83AD8FEA-3C4E-4A86-9AB3-46A5D6534C0C}" srcOrd="0" destOrd="0" presId="urn:microsoft.com/office/officeart/2005/8/layout/hList1"/>
    <dgm:cxn modelId="{72A8C8D1-7106-4A52-9EF4-FC3984C5D3CC}" type="presOf" srcId="{8B7547EF-78A5-4706-A326-16B70A187E42}" destId="{A571EF5D-B986-4F45-8039-C9823F1990D2}" srcOrd="0" destOrd="2" presId="urn:microsoft.com/office/officeart/2005/8/layout/hList1"/>
    <dgm:cxn modelId="{FC9E22D8-5609-4546-92AA-3D2816C305AF}" type="presOf" srcId="{5FE6387C-6F63-4469-9721-0A8E9EC56440}" destId="{843AF9DC-D64B-4EFB-90DE-C3014B776B4C}" srcOrd="0" destOrd="0" presId="urn:microsoft.com/office/officeart/2005/8/layout/hList1"/>
    <dgm:cxn modelId="{F551BEE0-33A4-4396-899B-590A0510F30B}" srcId="{8D17E968-2D8B-48C3-AC98-CAA338ABD6A6}" destId="{3F8711FD-ED9C-49B3-9550-9838BCDBFFFF}" srcOrd="0" destOrd="0" parTransId="{BE82E094-4E38-4C19-B7F3-BF10482DC628}" sibTransId="{CE82EB44-4A3A-460E-B754-0BD072B7EB0C}"/>
    <dgm:cxn modelId="{E23E1DF2-6C84-4B60-9FE9-53C12B4B9255}" srcId="{8D17E968-2D8B-48C3-AC98-CAA338ABD6A6}" destId="{8B7547EF-78A5-4706-A326-16B70A187E42}" srcOrd="1" destOrd="0" parTransId="{CAF00121-E2C3-479C-A7E0-A12C2BD50E79}" sibTransId="{00E52534-80A9-4F3E-95B6-D066709AA35D}"/>
    <dgm:cxn modelId="{74E897F8-067B-4BD5-8A19-D0F357FDA9A1}" type="presOf" srcId="{08C3D880-BDD4-4D16-A26F-DA497EDEB21C}" destId="{A571EF5D-B986-4F45-8039-C9823F1990D2}" srcOrd="0" destOrd="3" presId="urn:microsoft.com/office/officeart/2005/8/layout/hList1"/>
    <dgm:cxn modelId="{4A55C9F8-811A-4DA6-B83B-E57337DA9BBE}" type="presOf" srcId="{56813384-E199-4AD4-8C9C-6B6E75C0B82E}" destId="{1CA19A9E-D42E-4595-8BE3-ED9A202D1302}" srcOrd="0" destOrd="2" presId="urn:microsoft.com/office/officeart/2005/8/layout/hList1"/>
    <dgm:cxn modelId="{239D827F-840E-4366-9F54-E21201267646}" type="presParOf" srcId="{166DB444-A6D4-4778-A8A0-3F5EC1E7D5FB}" destId="{46E5C22F-79A5-4E7D-930F-A402C183A7D1}" srcOrd="0" destOrd="0" presId="urn:microsoft.com/office/officeart/2005/8/layout/hList1"/>
    <dgm:cxn modelId="{442A5BE0-A37F-43B6-95C3-CD4593E0CFAD}" type="presParOf" srcId="{46E5C22F-79A5-4E7D-930F-A402C183A7D1}" destId="{83AD8FEA-3C4E-4A86-9AB3-46A5D6534C0C}" srcOrd="0" destOrd="0" presId="urn:microsoft.com/office/officeart/2005/8/layout/hList1"/>
    <dgm:cxn modelId="{A960694E-F32A-4C3C-9077-BB4971E96624}" type="presParOf" srcId="{46E5C22F-79A5-4E7D-930F-A402C183A7D1}" destId="{A571EF5D-B986-4F45-8039-C9823F1990D2}" srcOrd="1" destOrd="0" presId="urn:microsoft.com/office/officeart/2005/8/layout/hList1"/>
    <dgm:cxn modelId="{A5E6DD50-71BC-4BA9-8B74-59A033FEE11A}" type="presParOf" srcId="{166DB444-A6D4-4778-A8A0-3F5EC1E7D5FB}" destId="{922CE65D-0DB8-4F8B-9406-F2858BDC62D3}" srcOrd="1" destOrd="0" presId="urn:microsoft.com/office/officeart/2005/8/layout/hList1"/>
    <dgm:cxn modelId="{AC3D289A-1EBE-496C-AEAF-9A9BECF3E7E7}" type="presParOf" srcId="{166DB444-A6D4-4778-A8A0-3F5EC1E7D5FB}" destId="{A0D7C1BF-F961-4456-A42F-C67A433B7302}" srcOrd="2" destOrd="0" presId="urn:microsoft.com/office/officeart/2005/8/layout/hList1"/>
    <dgm:cxn modelId="{309B3A2D-BB1E-4533-A6AE-B103AFE2EB7E}" type="presParOf" srcId="{A0D7C1BF-F961-4456-A42F-C67A433B7302}" destId="{D28429E6-479C-427E-8D47-CA650DDD0F6F}" srcOrd="0" destOrd="0" presId="urn:microsoft.com/office/officeart/2005/8/layout/hList1"/>
    <dgm:cxn modelId="{ABC8083B-29E4-4D69-B526-825462946A65}" type="presParOf" srcId="{A0D7C1BF-F961-4456-A42F-C67A433B7302}" destId="{1CA19A9E-D42E-4595-8BE3-ED9A202D1302}" srcOrd="1" destOrd="0" presId="urn:microsoft.com/office/officeart/2005/8/layout/hList1"/>
    <dgm:cxn modelId="{423CC508-48EE-4E68-B42E-90B6671C898C}" type="presParOf" srcId="{166DB444-A6D4-4778-A8A0-3F5EC1E7D5FB}" destId="{76B79909-1D8A-4A90-8D4B-F2B70F49224F}" srcOrd="3" destOrd="0" presId="urn:microsoft.com/office/officeart/2005/8/layout/hList1"/>
    <dgm:cxn modelId="{7C4B5172-CDBF-4ADD-BAC2-99F65F39BD51}" type="presParOf" srcId="{166DB444-A6D4-4778-A8A0-3F5EC1E7D5FB}" destId="{39D60A0F-3A43-4A22-8293-CA34C4AF7296}" srcOrd="4" destOrd="0" presId="urn:microsoft.com/office/officeart/2005/8/layout/hList1"/>
    <dgm:cxn modelId="{B08BF69A-1893-4E6E-AD41-31F8695ECA4D}" type="presParOf" srcId="{39D60A0F-3A43-4A22-8293-CA34C4AF7296}" destId="{53AC5CB4-5486-4829-8BC6-6CDF654C7BE8}" srcOrd="0" destOrd="0" presId="urn:microsoft.com/office/officeart/2005/8/layout/hList1"/>
    <dgm:cxn modelId="{FFDF020A-9EDF-40B5-9339-3D724515363C}" type="presParOf" srcId="{39D60A0F-3A43-4A22-8293-CA34C4AF7296}" destId="{843AF9DC-D64B-4EFB-90DE-C3014B776B4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C1BC9-98C6-4B8C-A54D-EB9646A8AE8A}">
      <dsp:nvSpPr>
        <dsp:cNvPr id="0" name=""/>
        <dsp:cNvSpPr/>
      </dsp:nvSpPr>
      <dsp:spPr>
        <a:xfrm>
          <a:off x="0" y="9995"/>
          <a:ext cx="10972800" cy="11167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E1CCD-2618-4C66-8A18-3AB0A6CEC278}">
      <dsp:nvSpPr>
        <dsp:cNvPr id="0" name=""/>
        <dsp:cNvSpPr/>
      </dsp:nvSpPr>
      <dsp:spPr>
        <a:xfrm>
          <a:off x="337811" y="261260"/>
          <a:ext cx="614203" cy="614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4A0B47-456E-4A2C-B0F8-A89072F84E2B}">
      <dsp:nvSpPr>
        <dsp:cNvPr id="0" name=""/>
        <dsp:cNvSpPr/>
      </dsp:nvSpPr>
      <dsp:spPr>
        <a:xfrm>
          <a:off x="1289827" y="9995"/>
          <a:ext cx="9680449" cy="111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88" tIns="118188" rIns="118188" bIns="118188"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4D4D4D"/>
              </a:solidFill>
            </a:rPr>
            <a:t>GCSE, AS and A level </a:t>
          </a:r>
          <a:r>
            <a:rPr lang="en-GB" sz="1600" kern="1200" dirty="0">
              <a:solidFill>
                <a:srgbClr val="4D4D4D"/>
              </a:solidFill>
            </a:rPr>
            <a:t>– Grade boundaries</a:t>
          </a:r>
          <a:r>
            <a:rPr lang="en-GB" sz="1600" kern="1200" dirty="0">
              <a:solidFill>
                <a:srgbClr val="4D4D4D"/>
              </a:solidFill>
              <a:latin typeface="Arial"/>
            </a:rPr>
            <a:t> recommended by</a:t>
          </a:r>
          <a:r>
            <a:rPr lang="en-GB" sz="1600" kern="1200" dirty="0">
              <a:solidFill>
                <a:srgbClr val="4D4D4D"/>
              </a:solidFill>
            </a:rPr>
            <a:t> senior examiners</a:t>
          </a:r>
          <a:r>
            <a:rPr lang="en-GB" sz="1600" kern="1200" dirty="0">
              <a:solidFill>
                <a:srgbClr val="4D4D4D"/>
              </a:solidFill>
              <a:latin typeface="Arial"/>
            </a:rPr>
            <a:t> after reviewing student work</a:t>
          </a:r>
          <a:r>
            <a:rPr lang="en-GB" sz="1600" kern="1200" dirty="0">
              <a:solidFill>
                <a:srgbClr val="4D4D4D"/>
              </a:solidFill>
            </a:rPr>
            <a:t>, </a:t>
          </a:r>
          <a:r>
            <a:rPr lang="en-GB" sz="1600" kern="1200" dirty="0">
              <a:solidFill>
                <a:srgbClr val="4D4D4D"/>
              </a:solidFill>
              <a:latin typeface="Arial"/>
            </a:rPr>
            <a:t>guided by</a:t>
          </a:r>
          <a:r>
            <a:rPr lang="en-GB" sz="1600" kern="1200" dirty="0">
              <a:solidFill>
                <a:srgbClr val="4D4D4D"/>
              </a:solidFill>
            </a:rPr>
            <a:t> data from pre-pandemic exam years.</a:t>
          </a:r>
          <a:endParaRPr lang="en-US" sz="1600" kern="1200" dirty="0">
            <a:solidFill>
              <a:srgbClr val="4D4D4D"/>
            </a:solidFill>
          </a:endParaRPr>
        </a:p>
      </dsp:txBody>
      <dsp:txXfrm>
        <a:off x="1289827" y="9995"/>
        <a:ext cx="9680449" cy="1116733"/>
      </dsp:txXfrm>
    </dsp:sp>
    <dsp:sp modelId="{413F237D-6D9D-4089-82F6-3CF3172027F0}">
      <dsp:nvSpPr>
        <dsp:cNvPr id="0" name=""/>
        <dsp:cNvSpPr/>
      </dsp:nvSpPr>
      <dsp:spPr>
        <a:xfrm>
          <a:off x="0" y="1405912"/>
          <a:ext cx="10972800" cy="11167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B1B2B0-DE7D-4C2B-9B70-991A021D36F2}">
      <dsp:nvSpPr>
        <dsp:cNvPr id="0" name=""/>
        <dsp:cNvSpPr/>
      </dsp:nvSpPr>
      <dsp:spPr>
        <a:xfrm>
          <a:off x="337811" y="1657177"/>
          <a:ext cx="614203" cy="614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DF153B-FBEF-40BB-8D67-A5359A8CA82F}">
      <dsp:nvSpPr>
        <dsp:cNvPr id="0" name=""/>
        <dsp:cNvSpPr/>
      </dsp:nvSpPr>
      <dsp:spPr>
        <a:xfrm>
          <a:off x="1289827" y="1405912"/>
          <a:ext cx="9680449" cy="111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88" tIns="118188" rIns="118188" bIns="118188"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4D4D4D"/>
              </a:solidFill>
            </a:rPr>
            <a:t>VTQs</a:t>
          </a:r>
          <a:r>
            <a:rPr lang="en-GB" sz="1600" kern="1200" dirty="0">
              <a:solidFill>
                <a:srgbClr val="4D4D4D"/>
              </a:solidFill>
            </a:rPr>
            <a:t> –</a:t>
          </a:r>
          <a:r>
            <a:rPr lang="en-GB" sz="1600" kern="1200" dirty="0">
              <a:solidFill>
                <a:srgbClr val="4D4D4D"/>
              </a:solidFill>
              <a:latin typeface="Arial"/>
            </a:rPr>
            <a:t> Grade boundaries recommended by senior examiners based on expert judgement and data, using an approach appropriate for each qualification. Approach used in GCSEs and A levels taken into account, where </a:t>
          </a:r>
          <a:r>
            <a:rPr lang="en-GB" sz="1600" b="0" kern="1200" dirty="0">
              <a:solidFill>
                <a:srgbClr val="4D4D4D"/>
              </a:solidFill>
              <a:latin typeface="Arial"/>
            </a:rPr>
            <a:t>appropriate, so that students are not advantaged or disadvantaged.</a:t>
          </a:r>
          <a:endParaRPr lang="en-US" sz="1600" b="0" kern="1200" dirty="0">
            <a:solidFill>
              <a:srgbClr val="4D4D4D"/>
            </a:solidFill>
            <a:latin typeface="Arial"/>
          </a:endParaRPr>
        </a:p>
      </dsp:txBody>
      <dsp:txXfrm>
        <a:off x="1289827" y="1405912"/>
        <a:ext cx="9680449" cy="1116733"/>
      </dsp:txXfrm>
    </dsp:sp>
    <dsp:sp modelId="{9AD582BE-D608-49BE-A08D-04738170C0E2}">
      <dsp:nvSpPr>
        <dsp:cNvPr id="0" name=""/>
        <dsp:cNvSpPr/>
      </dsp:nvSpPr>
      <dsp:spPr>
        <a:xfrm>
          <a:off x="0" y="2823862"/>
          <a:ext cx="10972800" cy="11167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A329C-7E0D-414E-9627-81F6C6DAA468}">
      <dsp:nvSpPr>
        <dsp:cNvPr id="0" name=""/>
        <dsp:cNvSpPr/>
      </dsp:nvSpPr>
      <dsp:spPr>
        <a:xfrm>
          <a:off x="215527" y="2989422"/>
          <a:ext cx="858773" cy="74154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B4DF5E-FD88-4C0B-9315-38344CF6C15B}">
      <dsp:nvSpPr>
        <dsp:cNvPr id="0" name=""/>
        <dsp:cNvSpPr/>
      </dsp:nvSpPr>
      <dsp:spPr>
        <a:xfrm>
          <a:off x="1289827" y="2801829"/>
          <a:ext cx="9680449" cy="111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88" tIns="118188" rIns="118188" bIns="118188" numCol="1" spcCol="1270" anchor="ctr" anchorCtr="0">
          <a:noAutofit/>
        </a:bodyPr>
        <a:lstStyle/>
        <a:p>
          <a:pPr marL="0" lvl="0" indent="0" algn="l" defTabSz="711200">
            <a:lnSpc>
              <a:spcPct val="100000"/>
            </a:lnSpc>
            <a:spcBef>
              <a:spcPct val="0"/>
            </a:spcBef>
            <a:spcAft>
              <a:spcPct val="35000"/>
            </a:spcAft>
            <a:buNone/>
          </a:pPr>
          <a:r>
            <a:rPr lang="en-GB" sz="1600" b="1" kern="1200" dirty="0">
              <a:solidFill>
                <a:srgbClr val="4D4D4D"/>
              </a:solidFill>
              <a:latin typeface="Arial"/>
            </a:rPr>
            <a:t>T Levels </a:t>
          </a:r>
          <a:r>
            <a:rPr lang="en-GB" sz="1600" kern="1200" dirty="0">
              <a:solidFill>
                <a:srgbClr val="4D4D4D"/>
              </a:solidFill>
              <a:latin typeface="Arial"/>
            </a:rPr>
            <a:t>– AOs will be generous in awarding TQ in T Levels as these are new qualifications. This is the 1st year T Levels are fully based on exams (previous had TAGs) so profile of results may look different. </a:t>
          </a:r>
          <a:endParaRPr lang="en-US" sz="1600" kern="1200" dirty="0">
            <a:solidFill>
              <a:srgbClr val="4D4D4D"/>
            </a:solidFill>
          </a:endParaRPr>
        </a:p>
      </dsp:txBody>
      <dsp:txXfrm>
        <a:off x="1289827" y="2801829"/>
        <a:ext cx="9680449" cy="1116733"/>
      </dsp:txXfrm>
    </dsp:sp>
    <dsp:sp modelId="{9A37D55C-CC22-4F0F-84EF-33098717D912}">
      <dsp:nvSpPr>
        <dsp:cNvPr id="0" name=""/>
        <dsp:cNvSpPr/>
      </dsp:nvSpPr>
      <dsp:spPr>
        <a:xfrm>
          <a:off x="0" y="4197746"/>
          <a:ext cx="10972800" cy="11167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627C0-47CD-4A85-84C0-F06A90732B83}">
      <dsp:nvSpPr>
        <dsp:cNvPr id="0" name=""/>
        <dsp:cNvSpPr/>
      </dsp:nvSpPr>
      <dsp:spPr>
        <a:xfrm>
          <a:off x="337811" y="4449011"/>
          <a:ext cx="614203" cy="614203"/>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BBA9C3-70DB-403B-958C-8D8470F4E14A}">
      <dsp:nvSpPr>
        <dsp:cNvPr id="0" name=""/>
        <dsp:cNvSpPr/>
      </dsp:nvSpPr>
      <dsp:spPr>
        <a:xfrm>
          <a:off x="1288471" y="4197746"/>
          <a:ext cx="9683160" cy="1116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88" tIns="118188" rIns="118188" bIns="118188" numCol="1" spcCol="1270" anchor="ctr" anchorCtr="0">
          <a:noAutofit/>
        </a:bodyPr>
        <a:lstStyle/>
        <a:p>
          <a:pPr marL="0" lvl="0" indent="0" algn="l" defTabSz="711200">
            <a:lnSpc>
              <a:spcPct val="100000"/>
            </a:lnSpc>
            <a:spcBef>
              <a:spcPct val="0"/>
            </a:spcBef>
            <a:spcAft>
              <a:spcPct val="35000"/>
            </a:spcAft>
            <a:buNone/>
          </a:pPr>
          <a:r>
            <a:rPr lang="en-GB" sz="1600" kern="1200" dirty="0">
              <a:solidFill>
                <a:srgbClr val="4D4D4D"/>
              </a:solidFill>
            </a:rPr>
            <a:t>Protection for students – but in a way that’s consistent within a qualification, so the same grading rules apply to </a:t>
          </a:r>
          <a:r>
            <a:rPr lang="en-GB" sz="1600" b="1" kern="1200" dirty="0">
              <a:solidFill>
                <a:srgbClr val="4D4D4D"/>
              </a:solidFill>
            </a:rPr>
            <a:t>all students </a:t>
          </a:r>
          <a:r>
            <a:rPr lang="en-GB" sz="1600" kern="1200" dirty="0">
              <a:solidFill>
                <a:srgbClr val="4D4D4D"/>
              </a:solidFill>
            </a:rPr>
            <a:t>taking a particular qualification.</a:t>
          </a:r>
          <a:endParaRPr lang="en-US" sz="1600" kern="1200" dirty="0">
            <a:solidFill>
              <a:srgbClr val="4D4D4D"/>
            </a:solidFill>
          </a:endParaRPr>
        </a:p>
      </dsp:txBody>
      <dsp:txXfrm>
        <a:off x="1288471" y="4197746"/>
        <a:ext cx="9683160" cy="1116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CB06D-044D-4C7C-90E3-4C5D23C32FA7}">
      <dsp:nvSpPr>
        <dsp:cNvPr id="0" name=""/>
        <dsp:cNvSpPr/>
      </dsp:nvSpPr>
      <dsp:spPr>
        <a:xfrm>
          <a:off x="0" y="650"/>
          <a:ext cx="10972800" cy="1521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F9DF6-0AD4-459E-8136-4C6A5B727ADF}">
      <dsp:nvSpPr>
        <dsp:cNvPr id="0" name=""/>
        <dsp:cNvSpPr/>
      </dsp:nvSpPr>
      <dsp:spPr>
        <a:xfrm>
          <a:off x="460109" y="342880"/>
          <a:ext cx="836562" cy="83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5ECDC1-A364-43BE-BA53-1A6267B0856C}">
      <dsp:nvSpPr>
        <dsp:cNvPr id="0" name=""/>
        <dsp:cNvSpPr/>
      </dsp:nvSpPr>
      <dsp:spPr>
        <a:xfrm>
          <a:off x="1756781" y="650"/>
          <a:ext cx="9216018" cy="152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75" tIns="160975" rIns="160975" bIns="160975" numCol="1" spcCol="1270" anchor="ctr" anchorCtr="0">
          <a:noAutofit/>
        </a:bodyPr>
        <a:lstStyle/>
        <a:p>
          <a:pPr marL="0" lvl="0" indent="0" algn="l" defTabSz="1111250">
            <a:lnSpc>
              <a:spcPct val="100000"/>
            </a:lnSpc>
            <a:spcBef>
              <a:spcPct val="0"/>
            </a:spcBef>
            <a:spcAft>
              <a:spcPct val="35000"/>
            </a:spcAft>
            <a:buNone/>
          </a:pPr>
          <a:r>
            <a:rPr lang="en-GB" sz="2500" b="1" kern="1200" baseline="0" dirty="0"/>
            <a:t>No</a:t>
          </a:r>
          <a:r>
            <a:rPr lang="en-GB" sz="2500" b="0" kern="1200" baseline="0" dirty="0"/>
            <a:t> fixed quota of grades</a:t>
          </a:r>
          <a:endParaRPr lang="en-US" sz="2500" kern="1200" dirty="0"/>
        </a:p>
      </dsp:txBody>
      <dsp:txXfrm>
        <a:off x="1756781" y="650"/>
        <a:ext cx="9216018" cy="1521023"/>
      </dsp:txXfrm>
    </dsp:sp>
    <dsp:sp modelId="{3487BD2A-D41A-4863-A53B-C738FCA4825D}">
      <dsp:nvSpPr>
        <dsp:cNvPr id="0" name=""/>
        <dsp:cNvSpPr/>
      </dsp:nvSpPr>
      <dsp:spPr>
        <a:xfrm>
          <a:off x="0" y="1901928"/>
          <a:ext cx="10972800" cy="1521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60FDD-798E-4715-92CE-743605365F44}">
      <dsp:nvSpPr>
        <dsp:cNvPr id="0" name=""/>
        <dsp:cNvSpPr/>
      </dsp:nvSpPr>
      <dsp:spPr>
        <a:xfrm>
          <a:off x="460109" y="2244159"/>
          <a:ext cx="836562" cy="8365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BD1E2A-B3E1-467A-9F14-AB96C7B03AC3}">
      <dsp:nvSpPr>
        <dsp:cNvPr id="0" name=""/>
        <dsp:cNvSpPr/>
      </dsp:nvSpPr>
      <dsp:spPr>
        <a:xfrm>
          <a:off x="1756781" y="1901928"/>
          <a:ext cx="9216018" cy="152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75" tIns="160975" rIns="160975" bIns="160975" numCol="1" spcCol="1270" anchor="ctr" anchorCtr="0">
          <a:noAutofit/>
        </a:bodyPr>
        <a:lstStyle/>
        <a:p>
          <a:pPr marL="0" lvl="0" indent="0" algn="l" defTabSz="1111250">
            <a:lnSpc>
              <a:spcPct val="100000"/>
            </a:lnSpc>
            <a:spcBef>
              <a:spcPct val="0"/>
            </a:spcBef>
            <a:spcAft>
              <a:spcPct val="35000"/>
            </a:spcAft>
            <a:buNone/>
          </a:pPr>
          <a:r>
            <a:rPr lang="en-GB" sz="2500" b="1" kern="1200" baseline="0" dirty="0"/>
            <a:t>Not</a:t>
          </a:r>
          <a:r>
            <a:rPr lang="en-GB" sz="2500" b="0" kern="1200" baseline="0" dirty="0"/>
            <a:t> norm referencing, or strong criterion referencing</a:t>
          </a:r>
          <a:endParaRPr lang="en-US" sz="2500" kern="1200" dirty="0"/>
        </a:p>
      </dsp:txBody>
      <dsp:txXfrm>
        <a:off x="1756781" y="1901928"/>
        <a:ext cx="9216018" cy="1521023"/>
      </dsp:txXfrm>
    </dsp:sp>
    <dsp:sp modelId="{8F4977D9-71DC-467A-B1CD-35322528F178}">
      <dsp:nvSpPr>
        <dsp:cNvPr id="0" name=""/>
        <dsp:cNvSpPr/>
      </dsp:nvSpPr>
      <dsp:spPr>
        <a:xfrm>
          <a:off x="0" y="3803207"/>
          <a:ext cx="10972800" cy="15210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B6412-03C9-4AF9-B6C7-45A074C6A3C5}">
      <dsp:nvSpPr>
        <dsp:cNvPr id="0" name=""/>
        <dsp:cNvSpPr/>
      </dsp:nvSpPr>
      <dsp:spPr>
        <a:xfrm>
          <a:off x="460109" y="4145438"/>
          <a:ext cx="836562" cy="83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B4EAF8-C6DA-46F4-B3AF-EB085A35F669}">
      <dsp:nvSpPr>
        <dsp:cNvPr id="0" name=""/>
        <dsp:cNvSpPr/>
      </dsp:nvSpPr>
      <dsp:spPr>
        <a:xfrm>
          <a:off x="1756781" y="3803207"/>
          <a:ext cx="4937760" cy="152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75" tIns="160975" rIns="160975" bIns="160975" numCol="1" spcCol="1270" anchor="ctr" anchorCtr="0">
          <a:noAutofit/>
        </a:bodyPr>
        <a:lstStyle/>
        <a:p>
          <a:pPr marL="0" lvl="0" indent="0" algn="l" defTabSz="1111250">
            <a:lnSpc>
              <a:spcPct val="100000"/>
            </a:lnSpc>
            <a:spcBef>
              <a:spcPct val="0"/>
            </a:spcBef>
            <a:spcAft>
              <a:spcPct val="35000"/>
            </a:spcAft>
            <a:buNone/>
          </a:pPr>
          <a:r>
            <a:rPr lang="en-GB" sz="2500" b="0" kern="1200" baseline="0" dirty="0"/>
            <a:t>Data/statistics used for two reasons</a:t>
          </a:r>
          <a:endParaRPr lang="en-US" sz="2500" kern="1200" dirty="0"/>
        </a:p>
      </dsp:txBody>
      <dsp:txXfrm>
        <a:off x="1756781" y="3803207"/>
        <a:ext cx="4937760" cy="1521023"/>
      </dsp:txXfrm>
    </dsp:sp>
    <dsp:sp modelId="{CB3DA75A-5EE2-4AAE-8D48-B54DA6121427}">
      <dsp:nvSpPr>
        <dsp:cNvPr id="0" name=""/>
        <dsp:cNvSpPr/>
      </dsp:nvSpPr>
      <dsp:spPr>
        <a:xfrm>
          <a:off x="6694541" y="3803207"/>
          <a:ext cx="4278258" cy="15210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975" tIns="160975" rIns="160975" bIns="160975" numCol="1" spcCol="1270" anchor="ctr" anchorCtr="0">
          <a:noAutofit/>
        </a:bodyPr>
        <a:lstStyle/>
        <a:p>
          <a:pPr marL="0" lvl="0" indent="0" algn="l" defTabSz="800100">
            <a:lnSpc>
              <a:spcPct val="100000"/>
            </a:lnSpc>
            <a:spcBef>
              <a:spcPct val="0"/>
            </a:spcBef>
            <a:spcAft>
              <a:spcPct val="35000"/>
            </a:spcAft>
            <a:buNone/>
          </a:pPr>
          <a:r>
            <a:rPr lang="en-GB" sz="1800" kern="1200" dirty="0"/>
            <a:t>To align standards between exam boards in a subject</a:t>
          </a:r>
          <a:endParaRPr lang="en-US" sz="1800" kern="1200" dirty="0"/>
        </a:p>
        <a:p>
          <a:pPr marL="0" lvl="0" indent="0" algn="l" defTabSz="800100">
            <a:lnSpc>
              <a:spcPct val="100000"/>
            </a:lnSpc>
            <a:spcBef>
              <a:spcPct val="0"/>
            </a:spcBef>
            <a:spcAft>
              <a:spcPct val="35000"/>
            </a:spcAft>
            <a:buNone/>
          </a:pPr>
          <a:r>
            <a:rPr lang="en-GB" sz="1800" kern="1200" dirty="0"/>
            <a:t>To compare the ability of this year’s students with those in previous years</a:t>
          </a:r>
          <a:endParaRPr lang="en-US" sz="1800" kern="1200" dirty="0"/>
        </a:p>
      </dsp:txBody>
      <dsp:txXfrm>
        <a:off x="6694541" y="3803207"/>
        <a:ext cx="4278258" cy="15210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7EF6B-AAA5-4ECB-8B24-7F7F6405C07F}">
      <dsp:nvSpPr>
        <dsp:cNvPr id="0" name=""/>
        <dsp:cNvSpPr/>
      </dsp:nvSpPr>
      <dsp:spPr>
        <a:xfrm>
          <a:off x="289845" y="833737"/>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40E0F-F597-4566-828C-176E236A3B62}">
      <dsp:nvSpPr>
        <dsp:cNvPr id="0" name=""/>
        <dsp:cNvSpPr/>
      </dsp:nvSpPr>
      <dsp:spPr>
        <a:xfrm>
          <a:off x="578788" y="1122680"/>
          <a:ext cx="798033" cy="798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B07E98-C0EC-49D4-87AB-DB9B9778D343}">
      <dsp:nvSpPr>
        <dsp:cNvPr id="0" name=""/>
        <dsp:cNvSpPr/>
      </dsp:nvSpPr>
      <dsp:spPr>
        <a:xfrm>
          <a:off x="1960605" y="833737"/>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b="0" kern="1200" baseline="0" dirty="0"/>
            <a:t>Ofqual’s role: to ensure consistent standards across exam boards and over time  </a:t>
          </a:r>
          <a:endParaRPr lang="en-US" sz="1500" kern="1200" dirty="0"/>
        </a:p>
      </dsp:txBody>
      <dsp:txXfrm>
        <a:off x="1960605" y="833737"/>
        <a:ext cx="3243239" cy="1375920"/>
      </dsp:txXfrm>
    </dsp:sp>
    <dsp:sp modelId="{7D080975-30C5-4ECE-845A-5513C8031A37}">
      <dsp:nvSpPr>
        <dsp:cNvPr id="0" name=""/>
        <dsp:cNvSpPr/>
      </dsp:nvSpPr>
      <dsp:spPr>
        <a:xfrm>
          <a:off x="5768955" y="833737"/>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A8646-424A-494B-A9C8-CD4CA6F523CA}">
      <dsp:nvSpPr>
        <dsp:cNvPr id="0" name=""/>
        <dsp:cNvSpPr/>
      </dsp:nvSpPr>
      <dsp:spPr>
        <a:xfrm>
          <a:off x="6057898" y="1122680"/>
          <a:ext cx="798033" cy="798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18339F-5C63-41D2-B2D8-847A0B86711D}">
      <dsp:nvSpPr>
        <dsp:cNvPr id="0" name=""/>
        <dsp:cNvSpPr/>
      </dsp:nvSpPr>
      <dsp:spPr>
        <a:xfrm>
          <a:off x="7439715" y="833737"/>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b="0" kern="1200" baseline="0" dirty="0"/>
            <a:t>Grade boundaries are set each year to reflect the demand of exam papers. If papers are more difficult, grade boundaries will be lower; if they’re easier, boundaries will be higher. </a:t>
          </a:r>
          <a:endParaRPr lang="en-US" sz="1500" kern="1200" dirty="0"/>
        </a:p>
      </dsp:txBody>
      <dsp:txXfrm>
        <a:off x="7439715" y="833737"/>
        <a:ext cx="3243239" cy="1375920"/>
      </dsp:txXfrm>
    </dsp:sp>
    <dsp:sp modelId="{D94AAA80-89B3-4069-B9C1-9D928EE8A00C}">
      <dsp:nvSpPr>
        <dsp:cNvPr id="0" name=""/>
        <dsp:cNvSpPr/>
      </dsp:nvSpPr>
      <dsp:spPr>
        <a:xfrm>
          <a:off x="289845" y="3114817"/>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EF0E21-B18D-4133-8FD8-7DA5E39FB308}">
      <dsp:nvSpPr>
        <dsp:cNvPr id="0" name=""/>
        <dsp:cNvSpPr/>
      </dsp:nvSpPr>
      <dsp:spPr>
        <a:xfrm>
          <a:off x="578788" y="3403761"/>
          <a:ext cx="798033" cy="798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446626-430A-4918-99CB-13D3B022A870}">
      <dsp:nvSpPr>
        <dsp:cNvPr id="0" name=""/>
        <dsp:cNvSpPr/>
      </dsp:nvSpPr>
      <dsp:spPr>
        <a:xfrm>
          <a:off x="1960605" y="3114817"/>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b="0" kern="1200" baseline="0" dirty="0"/>
            <a:t>Before the pandemic, grade distributions were very stable from one summer series to the next, but this is not because there is a quota – grades are not fitted to a bell-curve or normal distribution. </a:t>
          </a:r>
          <a:endParaRPr lang="en-US" sz="1500" kern="1200" dirty="0"/>
        </a:p>
      </dsp:txBody>
      <dsp:txXfrm>
        <a:off x="1960605" y="3114817"/>
        <a:ext cx="3243239" cy="1375920"/>
      </dsp:txXfrm>
    </dsp:sp>
    <dsp:sp modelId="{EBEABC94-89B6-415B-8264-8EECD74B5C62}">
      <dsp:nvSpPr>
        <dsp:cNvPr id="0" name=""/>
        <dsp:cNvSpPr/>
      </dsp:nvSpPr>
      <dsp:spPr>
        <a:xfrm>
          <a:off x="5768955" y="3114817"/>
          <a:ext cx="1375920" cy="137592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20311-1CFB-4E92-835D-615D27767FD5}">
      <dsp:nvSpPr>
        <dsp:cNvPr id="0" name=""/>
        <dsp:cNvSpPr/>
      </dsp:nvSpPr>
      <dsp:spPr>
        <a:xfrm>
          <a:off x="6057898" y="3403761"/>
          <a:ext cx="798033" cy="7980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617E79-067E-4ECD-A9D7-40178EE16D67}">
      <dsp:nvSpPr>
        <dsp:cNvPr id="0" name=""/>
        <dsp:cNvSpPr/>
      </dsp:nvSpPr>
      <dsp:spPr>
        <a:xfrm>
          <a:off x="7439715" y="3114817"/>
          <a:ext cx="3243239" cy="137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GB" sz="1500" b="0" kern="1200" baseline="0" dirty="0"/>
            <a:t>The stability in grading over time reflects the stability we see in the marks that students achieve.</a:t>
          </a:r>
          <a:endParaRPr lang="en-US" sz="1500" kern="1200" dirty="0"/>
        </a:p>
      </dsp:txBody>
      <dsp:txXfrm>
        <a:off x="7439715" y="3114817"/>
        <a:ext cx="3243239" cy="13759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1558F-210C-417D-A179-F1EF47EA4A4B}">
      <dsp:nvSpPr>
        <dsp:cNvPr id="0" name=""/>
        <dsp:cNvSpPr/>
      </dsp:nvSpPr>
      <dsp:spPr>
        <a:xfrm>
          <a:off x="1494829" y="2058"/>
          <a:ext cx="7184826" cy="456236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ECA2B2-6D81-4469-A5EF-9B204B9D5DE6}">
      <dsp:nvSpPr>
        <dsp:cNvPr id="0" name=""/>
        <dsp:cNvSpPr/>
      </dsp:nvSpPr>
      <dsp:spPr>
        <a:xfrm>
          <a:off x="2293143" y="760457"/>
          <a:ext cx="7184826" cy="456236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b="0" kern="1200" baseline="0" dirty="0"/>
            <a:t>In pre-pandemic years, only around 1 in 5 accepted applicants achieved or exceeded their predicted grades, but around 85% of 18-year-olds applying to UCAS took up a higher education place.</a:t>
          </a:r>
          <a:endParaRPr lang="en-US" sz="3800" kern="1200" dirty="0"/>
        </a:p>
      </dsp:txBody>
      <dsp:txXfrm>
        <a:off x="2426770" y="894084"/>
        <a:ext cx="6917572" cy="42951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D8FEA-3C4E-4A86-9AB3-46A5D6534C0C}">
      <dsp:nvSpPr>
        <dsp:cNvPr id="0" name=""/>
        <dsp:cNvSpPr/>
      </dsp:nvSpPr>
      <dsp:spPr>
        <a:xfrm>
          <a:off x="3429" y="8335"/>
          <a:ext cx="3343274" cy="935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Arial"/>
            </a:rPr>
            <a:t>General</a:t>
          </a:r>
          <a:endParaRPr lang="en-US" sz="2700" kern="1200" dirty="0"/>
        </a:p>
      </dsp:txBody>
      <dsp:txXfrm>
        <a:off x="3429" y="8335"/>
        <a:ext cx="3343274" cy="935018"/>
      </dsp:txXfrm>
    </dsp:sp>
    <dsp:sp modelId="{A571EF5D-B986-4F45-8039-C9823F1990D2}">
      <dsp:nvSpPr>
        <dsp:cNvPr id="0" name=""/>
        <dsp:cNvSpPr/>
      </dsp:nvSpPr>
      <dsp:spPr>
        <a:xfrm>
          <a:off x="3429" y="943354"/>
          <a:ext cx="3343274" cy="43727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1"/>
            </a:rPr>
            <a:t>Ofqual website</a:t>
          </a:r>
          <a:r>
            <a:rPr lang="en-GB" sz="2700" kern="1200" dirty="0">
              <a:solidFill>
                <a:srgbClr val="444444"/>
              </a:solidFill>
              <a:latin typeface="Calibri"/>
              <a:cs typeface="Calibri"/>
            </a:rPr>
            <a:t>, including:</a:t>
          </a:r>
          <a:endParaRPr lang="en-US" sz="2700" kern="1200" dirty="0">
            <a:solidFill>
              <a:srgbClr val="444444"/>
            </a:solidFill>
            <a:latin typeface="Calibri"/>
            <a:cs typeface="Calibri"/>
          </a:endParaRPr>
        </a:p>
        <a:p>
          <a:pPr marL="457200" lvl="2" indent="-228600" algn="l" defTabSz="120015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2"/>
            </a:rPr>
            <a:t>Rolling update</a:t>
          </a:r>
          <a:endParaRPr lang="en-GB" sz="2700" kern="1200" dirty="0">
            <a:solidFill>
              <a:srgbClr val="444444"/>
            </a:solidFill>
            <a:latin typeface="Calibri"/>
            <a:cs typeface="Calibri"/>
          </a:endParaRPr>
        </a:p>
        <a:p>
          <a:pPr marL="457200" lvl="2" indent="-228600" algn="l" defTabSz="120015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3"/>
            </a:rPr>
            <a:t>Sign up to receive email updates</a:t>
          </a:r>
          <a:endParaRPr lang="en-US" sz="2700" kern="1200" dirty="0"/>
        </a:p>
        <a:p>
          <a:pPr marL="228600" lvl="1" indent="-228600" algn="l" defTabSz="1200150">
            <a:lnSpc>
              <a:spcPct val="90000"/>
            </a:lnSpc>
            <a:spcBef>
              <a:spcPct val="0"/>
            </a:spcBef>
            <a:spcAft>
              <a:spcPct val="15000"/>
            </a:spcAft>
            <a:buChar char="•"/>
          </a:pPr>
          <a:r>
            <a:rPr lang="en-US" sz="2700" kern="1200" dirty="0">
              <a:latin typeface="Calibri" panose="020F0502020204030204" pitchFamily="34" charset="0"/>
              <a:cs typeface="Calibri" panose="020F0502020204030204" pitchFamily="34" charset="0"/>
              <a:hlinkClick xmlns:r="http://schemas.openxmlformats.org/officeDocument/2006/relationships" r:id="rId4"/>
            </a:rPr>
            <a:t>Consultation: Ensuring the resilience of the qualifications system</a:t>
          </a:r>
          <a:endParaRPr lang="en-US" sz="2700" kern="1200" dirty="0">
            <a:latin typeface="Calibri" panose="020F0502020204030204" pitchFamily="34" charset="0"/>
            <a:cs typeface="Calibri" panose="020F0502020204030204" pitchFamily="34" charset="0"/>
          </a:endParaRPr>
        </a:p>
      </dsp:txBody>
      <dsp:txXfrm>
        <a:off x="3429" y="943354"/>
        <a:ext cx="3343274" cy="4372785"/>
      </dsp:txXfrm>
    </dsp:sp>
    <dsp:sp modelId="{D28429E6-479C-427E-8D47-CA650DDD0F6F}">
      <dsp:nvSpPr>
        <dsp:cNvPr id="0" name=""/>
        <dsp:cNvSpPr/>
      </dsp:nvSpPr>
      <dsp:spPr>
        <a:xfrm>
          <a:off x="3814762" y="8335"/>
          <a:ext cx="3343274" cy="935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dirty="0">
              <a:latin typeface="Arial"/>
            </a:rPr>
            <a:t>Schools and colleges </a:t>
          </a:r>
          <a:endParaRPr lang="en-US" sz="2700" kern="1200" dirty="0"/>
        </a:p>
      </dsp:txBody>
      <dsp:txXfrm>
        <a:off x="3814762" y="8335"/>
        <a:ext cx="3343274" cy="935018"/>
      </dsp:txXfrm>
    </dsp:sp>
    <dsp:sp modelId="{1CA19A9E-D42E-4595-8BE3-ED9A202D1302}">
      <dsp:nvSpPr>
        <dsp:cNvPr id="0" name=""/>
        <dsp:cNvSpPr/>
      </dsp:nvSpPr>
      <dsp:spPr>
        <a:xfrm>
          <a:off x="3814762" y="943354"/>
          <a:ext cx="3343274" cy="43727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5"/>
            </a:rPr>
            <a:t>Guide for schools and colleges</a:t>
          </a:r>
          <a:endParaRPr lang="en-GB" sz="2700" kern="1200" dirty="0">
            <a:solidFill>
              <a:srgbClr val="444444"/>
            </a:solidFill>
            <a:latin typeface="Calibri"/>
            <a:cs typeface="Calibri"/>
          </a:endParaRPr>
        </a:p>
        <a:p>
          <a:pPr marL="228600" lvl="1" indent="-228600" algn="l" defTabSz="1200150" rtl="0">
            <a:lnSpc>
              <a:spcPct val="90000"/>
            </a:lnSpc>
            <a:spcBef>
              <a:spcPct val="0"/>
            </a:spcBef>
            <a:spcAft>
              <a:spcPct val="15000"/>
            </a:spcAft>
            <a:buChar char="•"/>
          </a:pPr>
          <a:r>
            <a:rPr lang="en-GB" sz="2700" kern="1200" dirty="0">
              <a:solidFill>
                <a:srgbClr val="444444"/>
              </a:solidFill>
              <a:latin typeface="Calibri"/>
              <a:cs typeface="Calibri"/>
              <a:hlinkClick xmlns:r="http://schemas.openxmlformats.org/officeDocument/2006/relationships" r:id="rId6"/>
            </a:rPr>
            <a:t>Letter to governors and trustees</a:t>
          </a:r>
          <a:endParaRPr lang="en-US" sz="2700" kern="1200" dirty="0">
            <a:solidFill>
              <a:srgbClr val="444444"/>
            </a:solidFill>
            <a:latin typeface="Calibri"/>
            <a:cs typeface="Calibri"/>
          </a:endParaRPr>
        </a:p>
        <a:p>
          <a:pPr marL="228600" lvl="1" indent="-228600" algn="l" defTabSz="120015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7"/>
            </a:rPr>
            <a:t>Ofqual blog – VTQ road to results</a:t>
          </a:r>
          <a:r>
            <a:rPr lang="en-GB" sz="2700" kern="1200" dirty="0">
              <a:solidFill>
                <a:srgbClr val="444444"/>
              </a:solidFill>
              <a:latin typeface="Calibri"/>
              <a:cs typeface="Calibri"/>
            </a:rPr>
            <a:t>  </a:t>
          </a:r>
          <a:endParaRPr lang="en-US" sz="2700" kern="1200" dirty="0">
            <a:solidFill>
              <a:srgbClr val="444444"/>
            </a:solidFill>
            <a:latin typeface="Calibri"/>
            <a:cs typeface="Calibri"/>
          </a:endParaRPr>
        </a:p>
        <a:p>
          <a:pPr marL="228600" lvl="1" indent="-228600" algn="l" defTabSz="120015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8"/>
            </a:rPr>
            <a:t>Exams officer resources </a:t>
          </a:r>
          <a:r>
            <a:rPr lang="en-GB" sz="2700" kern="1200" dirty="0">
              <a:solidFill>
                <a:srgbClr val="444444"/>
              </a:solidFill>
              <a:latin typeface="Calibri"/>
              <a:cs typeface="Calibri"/>
            </a:rPr>
            <a:t> </a:t>
          </a:r>
          <a:endParaRPr lang="en-US" sz="2700" kern="1200" dirty="0"/>
        </a:p>
      </dsp:txBody>
      <dsp:txXfrm>
        <a:off x="3814762" y="943354"/>
        <a:ext cx="3343274" cy="4372785"/>
      </dsp:txXfrm>
    </dsp:sp>
    <dsp:sp modelId="{53AC5CB4-5486-4829-8BC6-6CDF654C7BE8}">
      <dsp:nvSpPr>
        <dsp:cNvPr id="0" name=""/>
        <dsp:cNvSpPr/>
      </dsp:nvSpPr>
      <dsp:spPr>
        <a:xfrm>
          <a:off x="7626096" y="8335"/>
          <a:ext cx="3343274" cy="935018"/>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rtl="0">
            <a:lnSpc>
              <a:spcPct val="90000"/>
            </a:lnSpc>
            <a:spcBef>
              <a:spcPct val="0"/>
            </a:spcBef>
            <a:spcAft>
              <a:spcPct val="35000"/>
            </a:spcAft>
            <a:buNone/>
          </a:pPr>
          <a:r>
            <a:rPr lang="en-US" sz="2700" kern="1200" dirty="0">
              <a:latin typeface="Arial"/>
            </a:rPr>
            <a:t>Students and parents </a:t>
          </a:r>
          <a:endParaRPr lang="en-US" sz="2700" kern="1200" dirty="0"/>
        </a:p>
      </dsp:txBody>
      <dsp:txXfrm>
        <a:off x="7626096" y="8335"/>
        <a:ext cx="3343274" cy="935018"/>
      </dsp:txXfrm>
    </dsp:sp>
    <dsp:sp modelId="{843AF9DC-D64B-4EFB-90DE-C3014B776B4C}">
      <dsp:nvSpPr>
        <dsp:cNvPr id="0" name=""/>
        <dsp:cNvSpPr/>
      </dsp:nvSpPr>
      <dsp:spPr>
        <a:xfrm>
          <a:off x="7626096" y="943354"/>
          <a:ext cx="3343274" cy="437278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GB" sz="2700" u="sng" kern="1200" dirty="0">
              <a:solidFill>
                <a:srgbClr val="444444"/>
              </a:solidFill>
              <a:latin typeface="Calibri"/>
              <a:cs typeface="Calibri"/>
              <a:hlinkClick xmlns:r="http://schemas.openxmlformats.org/officeDocument/2006/relationships" r:id="rId9"/>
            </a:rPr>
            <a:t>Student guide</a:t>
          </a:r>
          <a:endParaRPr lang="en-GB" sz="2700" kern="1200" dirty="0">
            <a:solidFill>
              <a:srgbClr val="444444"/>
            </a:solidFill>
            <a:latin typeface="Calibri"/>
            <a:cs typeface="Calibri"/>
          </a:endParaRPr>
        </a:p>
        <a:p>
          <a:pPr marL="228600" lvl="1" indent="-228600" algn="l" defTabSz="1200150" rtl="0">
            <a:lnSpc>
              <a:spcPct val="90000"/>
            </a:lnSpc>
            <a:spcBef>
              <a:spcPct val="0"/>
            </a:spcBef>
            <a:spcAft>
              <a:spcPct val="15000"/>
            </a:spcAft>
            <a:buChar char="•"/>
          </a:pPr>
          <a:r>
            <a:rPr lang="en-US" sz="2700" kern="1200" dirty="0">
              <a:solidFill>
                <a:srgbClr val="444444"/>
              </a:solidFill>
              <a:latin typeface="Calibri"/>
              <a:cs typeface="Calibri"/>
            </a:rPr>
            <a:t>Ofqual/UCAS letter to students </a:t>
          </a:r>
          <a:endParaRPr lang="en-GB" sz="2700" kern="1200" dirty="0">
            <a:solidFill>
              <a:srgbClr val="444444"/>
            </a:solidFill>
            <a:latin typeface="Calibri"/>
            <a:cs typeface="Calibri"/>
          </a:endParaRPr>
        </a:p>
      </dsp:txBody>
      <dsp:txXfrm>
        <a:off x="7626096" y="943354"/>
        <a:ext cx="3343274" cy="43727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2AC4CCDA-8D15-48C0-B5F3-626A93EA51DD}" type="datetimeFigureOut">
              <a:rPr lang="en-GB" smtClean="0"/>
              <a:t>14/07/2023</a:t>
            </a:fld>
            <a:endParaRPr lang="en-GB" dirty="0"/>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C2B8FE0-82A3-4413-8BF5-2C64B7633C5E}" type="slidenum">
              <a:rPr lang="en-GB" smtClean="0"/>
              <a:t>‹#›</a:t>
            </a:fld>
            <a:endParaRPr lang="en-GB" dirty="0"/>
          </a:p>
        </p:txBody>
      </p:sp>
    </p:spTree>
    <p:extLst>
      <p:ext uri="{BB962C8B-B14F-4D97-AF65-F5344CB8AC3E}">
        <p14:creationId xmlns:p14="http://schemas.microsoft.com/office/powerpoint/2010/main" val="324787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dirty="0"/>
          </a:p>
        </p:txBody>
      </p:sp>
      <p:sp>
        <p:nvSpPr>
          <p:cNvPr id="3075" name="Rectangle 3"/>
          <p:cNvSpPr>
            <a:spLocks noGrp="1" noChangeArrowheads="1"/>
          </p:cNvSpPr>
          <p:nvPr>
            <p:ph type="dt" idx="1"/>
          </p:nvPr>
        </p:nvSpPr>
        <p:spPr bwMode="auto">
          <a:xfrm>
            <a:off x="3850443" y="0"/>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dirty="0"/>
          </a:p>
        </p:txBody>
      </p:sp>
      <p:sp>
        <p:nvSpPr>
          <p:cNvPr id="1638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768" y="4715907"/>
            <a:ext cx="5438140" cy="446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dirty="0"/>
          </a:p>
        </p:txBody>
      </p:sp>
      <p:sp>
        <p:nvSpPr>
          <p:cNvPr id="3079" name="Rectangle 7"/>
          <p:cNvSpPr>
            <a:spLocks noGrp="1" noChangeArrowheads="1"/>
          </p:cNvSpPr>
          <p:nvPr>
            <p:ph type="sldNum" sz="quarter" idx="5"/>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CD30C55-053B-4B45-A537-EB90960D3A22}" type="slidenum">
              <a:rPr lang="en-GB" altLang="en-US"/>
              <a:pPr/>
              <a:t>‹#›</a:t>
            </a:fld>
            <a:endParaRPr lang="en-GB" altLang="en-US" dirty="0"/>
          </a:p>
        </p:txBody>
      </p:sp>
    </p:spTree>
    <p:extLst>
      <p:ext uri="{BB962C8B-B14F-4D97-AF65-F5344CB8AC3E}">
        <p14:creationId xmlns:p14="http://schemas.microsoft.com/office/powerpoint/2010/main" val="1058596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GB" dirty="0">
                <a:latin typeface="Arial"/>
                <a:cs typeface="Arial"/>
              </a:rPr>
              <a:t>Students are the compass that guides our decisions at Ofqual.</a:t>
            </a:r>
            <a:endParaRPr lang="en-US" dirty="0"/>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2</a:t>
            </a:fld>
            <a:endParaRPr lang="en-GB" altLang="en-US" dirty="0"/>
          </a:p>
        </p:txBody>
      </p:sp>
    </p:spTree>
    <p:extLst>
      <p:ext uri="{BB962C8B-B14F-4D97-AF65-F5344CB8AC3E}">
        <p14:creationId xmlns:p14="http://schemas.microsoft.com/office/powerpoint/2010/main" val="132451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2800" b="0" i="0" dirty="0">
                <a:solidFill>
                  <a:srgbClr val="000000"/>
                </a:solidFill>
                <a:effectLst/>
                <a:latin typeface="Arial" panose="020B0604020202020204" pitchFamily="34" charset="0"/>
              </a:rPr>
              <a:t>It’s important that we get back to normal so that students receive grades assessed in the usual way for college, university or employment, and help them to make the right choices about their next steps.</a:t>
            </a:r>
            <a:endParaRPr lang="en-GB" sz="1800" b="0" i="0" dirty="0">
              <a:solidFill>
                <a:srgbClr val="0B0C0C"/>
              </a:solidFill>
              <a:effectLst/>
              <a:latin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800" b="0" i="0" dirty="0">
                <a:solidFill>
                  <a:srgbClr val="0B0C0C"/>
                </a:solidFill>
                <a:effectLst/>
                <a:latin typeface="Arial" panose="020B0604020202020204" pitchFamily="34" charset="0"/>
              </a:rPr>
              <a:t>This year GCSEs, AS and A levels are returning to pre-pandemic grading arrangements, with protection built into the grading process to recognise the disruption students have faced. This means Ofqual expects national results this year to be similar to those in pre-pandemic years.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1800" b="0" i="0" dirty="0">
                <a:solidFill>
                  <a:srgbClr val="0B0C0C"/>
                </a:solidFill>
                <a:effectLst/>
                <a:latin typeface="Arial" panose="020B0604020202020204" pitchFamily="34" charset="0"/>
              </a:rPr>
              <a:t>The protection means that a typical student who would have achieved, for example, a B grade in A level geography before the pandemic will be just as likely to get a B in geography in 2023, even if their performance in the exams and assessments is a little weaker than it would have been before the pandemic.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2800" b="0" i="0" dirty="0">
                <a:solidFill>
                  <a:srgbClr val="000000"/>
                </a:solidFill>
                <a:effectLst/>
                <a:latin typeface="Arial" panose="020B0604020202020204" pitchFamily="34" charset="0"/>
              </a:rPr>
              <a:t>It is very likely that the results in your school or college will be lower than in 2022.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2800" b="0" i="0" dirty="0">
                <a:solidFill>
                  <a:srgbClr val="000000"/>
                </a:solidFill>
                <a:effectLst/>
                <a:latin typeface="Arial" panose="020B0604020202020204" pitchFamily="34" charset="0"/>
              </a:rPr>
              <a:t>Since we are returning to pre-pandemic grading arrangements, it will be more meaningful to compare this year’s results with 2019, rather than 2022.</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GB" sz="2800" b="0" i="0" dirty="0">
                <a:solidFill>
                  <a:srgbClr val="000000"/>
                </a:solidFill>
                <a:effectLst/>
                <a:latin typeface="Arial" panose="020B0604020202020204" pitchFamily="34" charset="0"/>
              </a:rPr>
              <a:t>For students taking vocational and technical qualifications, such as BTECs or Cambridge Nationals, awarding organisations will use suitable grading approaches for their qualifications, which are assessed in a range of ways. Awarding organisations will take into account the grading approach used in GCSE and A level, where appropriate to the particular qualification, so that students are not advantaged or disadvantaged, irrespective of the qualifications they take.</a:t>
            </a:r>
            <a:endParaRPr lang="en-GB" sz="1800" b="0" i="0" dirty="0">
              <a:solidFill>
                <a:srgbClr val="0B0C0C"/>
              </a:solidFill>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3</a:t>
            </a:fld>
            <a:endParaRPr lang="en-GB" altLang="en-US" dirty="0"/>
          </a:p>
        </p:txBody>
      </p:sp>
    </p:spTree>
    <p:extLst>
      <p:ext uri="{BB962C8B-B14F-4D97-AF65-F5344CB8AC3E}">
        <p14:creationId xmlns:p14="http://schemas.microsoft.com/office/powerpoint/2010/main" val="14565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4</a:t>
            </a:fld>
            <a:endParaRPr lang="en-GB" altLang="en-US" dirty="0"/>
          </a:p>
        </p:txBody>
      </p:sp>
    </p:spTree>
    <p:extLst>
      <p:ext uri="{BB962C8B-B14F-4D97-AF65-F5344CB8AC3E}">
        <p14:creationId xmlns:p14="http://schemas.microsoft.com/office/powerpoint/2010/main" val="243705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Arial" charset="0"/>
            </a:endParaRPr>
          </a:p>
        </p:txBody>
      </p:sp>
      <p:sp>
        <p:nvSpPr>
          <p:cNvPr id="4" name="Slide Number Placeholder 3"/>
          <p:cNvSpPr>
            <a:spLocks noGrp="1"/>
          </p:cNvSpPr>
          <p:nvPr>
            <p:ph type="sldNum" sz="quarter" idx="5"/>
          </p:nvPr>
        </p:nvSpPr>
        <p:spPr/>
        <p:txBody>
          <a:bodyPr/>
          <a:lstStyle/>
          <a:p>
            <a:fld id="{ACD30C55-053B-4B45-A537-EB90960D3A22}" type="slidenum">
              <a:rPr lang="en-GB" altLang="en-US"/>
              <a:pPr/>
              <a:t>5</a:t>
            </a:fld>
            <a:endParaRPr lang="en-GB" altLang="en-US" dirty="0"/>
          </a:p>
        </p:txBody>
      </p:sp>
    </p:spTree>
    <p:extLst>
      <p:ext uri="{BB962C8B-B14F-4D97-AF65-F5344CB8AC3E}">
        <p14:creationId xmlns:p14="http://schemas.microsoft.com/office/powerpoint/2010/main" val="1226089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This slide exemplifies the point about there not being a cap on grades. </a:t>
            </a:r>
            <a:endParaRPr lang="en-GB" sz="1800" kern="100" dirty="0">
              <a:latin typeface="Calibri"/>
              <a:ea typeface="Calibri" panose="020F0502020204030204" pitchFamily="34" charset="0"/>
              <a:cs typeface="Arial" panose="020B0604020202020204" pitchFamily="34" charset="0"/>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You can see this when you compare the overall mark distributions from year to year. This is AQA GCSE English language, which is the largest single specification. </a:t>
            </a:r>
            <a:endParaRPr lang="en-GB" sz="1800" kern="100" dirty="0">
              <a:latin typeface="Calibri"/>
              <a:ea typeface="Calibri" panose="020F0502020204030204" pitchFamily="34" charset="0"/>
              <a:cs typeface="Calibri"/>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The mark schemes in GCSE English language don’t change much from year to year or from series to series. The questions will obviously be different, but the mark schemes include generic mark grids – for extended writing questions, for example. Those mark grids are the same every year.</a:t>
            </a:r>
            <a:r>
              <a:rPr lang="en-GB" sz="1800" kern="100" dirty="0">
                <a:latin typeface="Arial"/>
                <a:ea typeface="Calibri" panose="020F0502020204030204" pitchFamily="34" charset="0"/>
                <a:cs typeface="Arial"/>
              </a:rPr>
              <a:t> </a:t>
            </a:r>
            <a:endParaRPr lang="en-GB" sz="1800" kern="100" dirty="0">
              <a:latin typeface="Calibri"/>
              <a:ea typeface="Calibri" panose="020F0502020204030204" pitchFamily="34" charset="0"/>
              <a:cs typeface="Calibri"/>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The graph shows the distribution of the marks for all students in the June 2018 and 2019 series, and the November 2019 series. The mark distributions for summer 2018 and 2019 are so similar that they’re overlaid – just a few bits of green poking out from the orange. You can see the peak in the middle – the average mark – is around 80 out of 160. Very few students score below 25 marks, and few score more than about 125-130 marks. That’s why the grade profile from summer 2018 was very similar to the grade profile in summer 2019. </a:t>
            </a:r>
            <a:endParaRPr lang="en-GB" sz="1800" kern="100" dirty="0">
              <a:latin typeface="Calibri"/>
              <a:ea typeface="Calibri" panose="020F0502020204030204" pitchFamily="34" charset="0"/>
              <a:cs typeface="Calibri"/>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But the shape of the mark distribution for November – the blue line – is very different. The peak is more extreme, but the average mark is a bit lower – around 70. That’s not because the marking is different between summer and November – the questions will be different but those generic marking grids will be the same and examiners are trained to mark in the same way. Rather, it reflects the different cohort of students. November is a resit series, so the students tend to be those who didn’t achieve a grade 4 the previous summer. </a:t>
            </a:r>
            <a:endParaRPr lang="en-GB" sz="1800" kern="100" dirty="0">
              <a:latin typeface="Calibri"/>
              <a:ea typeface="Calibri" panose="020F0502020204030204" pitchFamily="34" charset="0"/>
              <a:cs typeface="Calibri"/>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In the November series, as in June, the distribution of grades reflects that different mark distribution. In November 2019, only 0.6% achieve a grade 7 or above, because very few students score enough marks to achieve a 7 or above. That’s compared to nearly 14% of students in summer 2019. </a:t>
            </a:r>
            <a:endParaRPr lang="en-GB" sz="1800" kern="100" dirty="0">
              <a:latin typeface="Calibri"/>
              <a:ea typeface="Calibri" panose="020F0502020204030204" pitchFamily="34" charset="0"/>
              <a:cs typeface="Calibri"/>
            </a:endParaRPr>
          </a:p>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If the shape of the mark distribution was different one summer, perhaps if no students scored below half marks, the grades would reflect that. But we haven’t seen it.</a:t>
            </a:r>
            <a:r>
              <a:rPr lang="en-GB" sz="1800" kern="100" dirty="0">
                <a:latin typeface="Arial"/>
                <a:ea typeface="Calibri" panose="020F0502020204030204" pitchFamily="34" charset="0"/>
                <a:cs typeface="Arial"/>
              </a:rPr>
              <a:t> </a:t>
            </a:r>
            <a:endParaRPr lang="en-GB" sz="1800" kern="100" dirty="0">
              <a:effectLst/>
              <a:latin typeface="Calibri"/>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9</a:t>
            </a:fld>
            <a:endParaRPr lang="en-GB" altLang="en-US" dirty="0"/>
          </a:p>
        </p:txBody>
      </p:sp>
    </p:spTree>
    <p:extLst>
      <p:ext uri="{BB962C8B-B14F-4D97-AF65-F5344CB8AC3E}">
        <p14:creationId xmlns:p14="http://schemas.microsoft.com/office/powerpoint/2010/main" val="329587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The other piece of evidence we would point to to explain the stability we’ve seen in the overall grade profile prior to the pandemic, at least in GCSE English and maths, is the National Reference Test (NRT). The NRT measures year 11 performance over time. The questions in the NRT don’t change from year to year, so we can measure quite precisely any changes in year 11 performance over time.</a:t>
            </a:r>
            <a:r>
              <a:rPr lang="en-GB" sz="1800" kern="100" dirty="0">
                <a:latin typeface="Arial"/>
                <a:ea typeface="Calibri" panose="020F0502020204030204" pitchFamily="34" charset="0"/>
                <a:cs typeface="Arial"/>
              </a:rPr>
              <a:t> </a:t>
            </a:r>
            <a:endParaRPr lang="en-GB" sz="1800" kern="100" dirty="0">
              <a:effectLst/>
              <a:latin typeface="Calibri"/>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10</a:t>
            </a:fld>
            <a:endParaRPr lang="en-GB" altLang="en-US" dirty="0"/>
          </a:p>
        </p:txBody>
      </p:sp>
    </p:spTree>
    <p:extLst>
      <p:ext uri="{BB962C8B-B14F-4D97-AF65-F5344CB8AC3E}">
        <p14:creationId xmlns:p14="http://schemas.microsoft.com/office/powerpoint/2010/main" val="1782724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Calibri"/>
              <a:buChar char="-"/>
            </a:pPr>
            <a:r>
              <a:rPr lang="en-GB" sz="1800" kern="100" dirty="0">
                <a:effectLst/>
                <a:latin typeface="Arial"/>
                <a:ea typeface="Calibri" panose="020F0502020204030204" pitchFamily="34" charset="0"/>
                <a:cs typeface="Arial"/>
              </a:rPr>
              <a:t>In English so far we’ve seen a fairly stable picture – but in maths, pre-pandemic we saw a small but steady improvement between 2017 and 2020. (The 2020 test was just before lockdown, so it was largely unaffected by the pandemic.) This small but steady improvement between 2017 and 2020 was in line with improvements in PISA scores for the same cohort. As you can see, NRT maths attainment dropped back in 2021, due to the pandemic, but only back to 2017 levels. </a:t>
            </a:r>
            <a:endParaRPr lang="en-US" dirty="0">
              <a:ea typeface="Calibri" panose="020F0502020204030204" pitchFamily="34" charset="0"/>
              <a:cs typeface="Arial" charset="0"/>
            </a:endParaRPr>
          </a:p>
          <a:p>
            <a:pPr marL="285750" indent="-285750">
              <a:lnSpc>
                <a:spcPct val="107000"/>
              </a:lnSpc>
              <a:spcAft>
                <a:spcPts val="800"/>
              </a:spcAft>
              <a:buFont typeface="Calibri"/>
              <a:buChar char="-"/>
            </a:pPr>
            <a:r>
              <a:rPr lang="en-GB" sz="1800" kern="100" dirty="0">
                <a:effectLst/>
                <a:latin typeface="Arial"/>
                <a:ea typeface="Arial" panose="020B0604020202020204" pitchFamily="34" charset="0"/>
                <a:cs typeface="Arial"/>
              </a:rPr>
              <a:t>To help us consider whether we should use the NRT results to inform awarding each year, we consider whether the changes in results are statistically significant from a previous year, since not all changes are statistically significant. For example, in 2022, we compared the results with 2020 – the most recent year that was not impacted by the pandemic. This showed that there was no statistically significant change in English results, but a statistically significant downwards change in maths.</a:t>
            </a:r>
            <a:r>
              <a:rPr lang="en-GB" sz="1800" kern="100" dirty="0">
                <a:effectLst/>
                <a:latin typeface="Calibri"/>
                <a:ea typeface="Calibri" panose="020F0502020204030204" pitchFamily="34" charset="0"/>
                <a:cs typeface="Calibri"/>
              </a:rPr>
              <a:t> </a:t>
            </a:r>
            <a:endParaRPr lang="en-US" dirty="0">
              <a:cs typeface="Arial"/>
            </a:endParaRPr>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11</a:t>
            </a:fld>
            <a:endParaRPr lang="en-GB" altLang="en-US" dirty="0"/>
          </a:p>
        </p:txBody>
      </p:sp>
    </p:spTree>
    <p:extLst>
      <p:ext uri="{BB962C8B-B14F-4D97-AF65-F5344CB8AC3E}">
        <p14:creationId xmlns:p14="http://schemas.microsoft.com/office/powerpoint/2010/main" val="220706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D30C55-053B-4B45-A537-EB90960D3A22}" type="slidenum">
              <a:rPr lang="en-GB" altLang="en-US" smtClean="0"/>
              <a:pPr/>
              <a:t>13</a:t>
            </a:fld>
            <a:endParaRPr lang="en-GB" altLang="en-US" dirty="0"/>
          </a:p>
        </p:txBody>
      </p:sp>
    </p:spTree>
    <p:extLst>
      <p:ext uri="{BB962C8B-B14F-4D97-AF65-F5344CB8AC3E}">
        <p14:creationId xmlns:p14="http://schemas.microsoft.com/office/powerpoint/2010/main" val="3864128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Technology - Gold &amp; Nav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5026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panel : Smörgåsbor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endParaRPr lang="en-GB" dirty="0">
              <a:solidFill>
                <a:schemeClr val="bg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94400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cience - Peacock Butterf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63591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Exam Hall - Peacock Butterf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08002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Peacock Butterf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53A4E23B-D048-6F43-ACB3-D34CB891FA5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1905192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panel : Peacock Butterf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500039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2 panel : Peacock Butterfl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1324007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Reading - Meadow &amp; Sl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4"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2398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orking Outdoors - Meadow &amp; Sla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62231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Meadow &amp; S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1E902F59-2DAD-E349-B828-2C9E231C19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Tree>
    <p:extLst>
      <p:ext uri="{BB962C8B-B14F-4D97-AF65-F5344CB8AC3E}">
        <p14:creationId xmlns:p14="http://schemas.microsoft.com/office/powerpoint/2010/main" val="271383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anel : Meadow &amp; S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57339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usic - Gold &amp; Nav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97224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anel : Meadow &amp; Sla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1087683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Orchestra - Sea Foa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4"/>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17152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Backpack - Sea Fo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1"/>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93702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Sea Foam">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2ED01915-ED62-B746-B7F0-3A20AC5AF53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Tree>
    <p:extLst>
      <p:ext uri="{BB962C8B-B14F-4D97-AF65-F5344CB8AC3E}">
        <p14:creationId xmlns:p14="http://schemas.microsoft.com/office/powerpoint/2010/main" val="2794738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anel : Sea Fo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480574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panel : Sea Foam">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368"/>
            <a:ext cx="942398"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232492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Jumping - Vivid Anticipa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
            <a:ext cx="12216362"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4245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Dancing - Vivid Anticip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5104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 Vivid Anticip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4A969A17-9017-6C49-8356-E20A108EFD3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0"/>
          </a:xfrm>
          <a:prstGeom prst="rect">
            <a:avLst/>
          </a:prstGeom>
        </p:spPr>
      </p:pic>
    </p:spTree>
    <p:extLst>
      <p:ext uri="{BB962C8B-B14F-4D97-AF65-F5344CB8AC3E}">
        <p14:creationId xmlns:p14="http://schemas.microsoft.com/office/powerpoint/2010/main" val="2825777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panel : Vivid Anticipa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417562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Gold &amp; Nav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A1D6BE3E-155C-B84C-8167-8C6EBC6B74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Tree>
    <p:extLst>
      <p:ext uri="{BB962C8B-B14F-4D97-AF65-F5344CB8AC3E}">
        <p14:creationId xmlns:p14="http://schemas.microsoft.com/office/powerpoint/2010/main" val="421320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panel : Vivid Anticipa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938188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Reading - Daffodils &amp; Storm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3"/>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46932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Library - Daffodils &amp; Storm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51002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 Daffodils &amp; Stor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tx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B46C712B-1649-4C44-A4F4-5988B8344BF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Tree>
    <p:extLst>
      <p:ext uri="{BB962C8B-B14F-4D97-AF65-F5344CB8AC3E}">
        <p14:creationId xmlns:p14="http://schemas.microsoft.com/office/powerpoint/2010/main" val="621618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 panel : Daffodils &amp; Stor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1" y="6465368"/>
            <a:ext cx="94239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24668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anel : Daffodils &amp; Storm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solidFill>
                <a:schemeClr val="tx2"/>
              </a:solidFill>
            </a:endParaRPr>
          </a:p>
        </p:txBody>
      </p:sp>
    </p:spTree>
    <p:extLst>
      <p:ext uri="{BB962C8B-B14F-4D97-AF65-F5344CB8AC3E}">
        <p14:creationId xmlns:p14="http://schemas.microsoft.com/office/powerpoint/2010/main" val="2463571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Primary Reading - Beach Holid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60"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48427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econdary Classroom - Beach Holida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057663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Beach Holida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2EE8A381-6887-1F4B-8D4C-6B1CC2F9A2B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Tree>
    <p:extLst>
      <p:ext uri="{BB962C8B-B14F-4D97-AF65-F5344CB8AC3E}">
        <p14:creationId xmlns:p14="http://schemas.microsoft.com/office/powerpoint/2010/main" val="1629276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1 panel : Beach Holida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1"/>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solidFill>
                <a:schemeClr val="bg2"/>
              </a:solidFill>
            </a:endParaRPr>
          </a:p>
        </p:txBody>
      </p:sp>
    </p:spTree>
    <p:extLst>
      <p:ext uri="{BB962C8B-B14F-4D97-AF65-F5344CB8AC3E}">
        <p14:creationId xmlns:p14="http://schemas.microsoft.com/office/powerpoint/2010/main" val="253633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anel : Gold &amp;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dirty="0"/>
              <a:t>This is the title of the slide</a:t>
            </a: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15632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2 panel : Beach Holida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solidFill>
                <a:schemeClr val="bg2"/>
              </a:solidFill>
            </a:endParaRPr>
          </a:p>
        </p:txBody>
      </p:sp>
    </p:spTree>
    <p:extLst>
      <p:ext uri="{BB962C8B-B14F-4D97-AF65-F5344CB8AC3E}">
        <p14:creationId xmlns:p14="http://schemas.microsoft.com/office/powerpoint/2010/main" val="1707374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A level Class - Opposing Forc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
            <a:ext cx="12216359" cy="6871702"/>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53028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tudent Homework - Opposing Forc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7176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 Opposing Forc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accent3"/>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B20C9697-157D-5B4D-9070-F84FDF4F987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Tree>
    <p:extLst>
      <p:ext uri="{BB962C8B-B14F-4D97-AF65-F5344CB8AC3E}">
        <p14:creationId xmlns:p14="http://schemas.microsoft.com/office/powerpoint/2010/main" val="3703340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1 panel : Opposing Forc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endParaRPr lang="en-GB" dirty="0">
              <a:solidFill>
                <a:schemeClr val="accent3"/>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1" y="6465368"/>
            <a:ext cx="941035" cy="322290"/>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solidFill>
                <a:schemeClr val="accent3"/>
              </a:solidFill>
            </a:endParaRPr>
          </a:p>
        </p:txBody>
      </p:sp>
    </p:spTree>
    <p:extLst>
      <p:ext uri="{BB962C8B-B14F-4D97-AF65-F5344CB8AC3E}">
        <p14:creationId xmlns:p14="http://schemas.microsoft.com/office/powerpoint/2010/main" val="131852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2 panel : Opposing Forc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accent3"/>
                </a:solidFill>
              </a:defRPr>
            </a:lvl1pPr>
          </a:lstStyle>
          <a:p>
            <a:r>
              <a:rPr lang="en-GB" dirty="0"/>
              <a:t>This is the title of the slide</a:t>
            </a:r>
            <a:endParaRPr lang="en-GB" dirty="0">
              <a:solidFill>
                <a:schemeClr val="accent3"/>
              </a:solidFill>
            </a:endParaRP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92" y="6465368"/>
            <a:ext cx="941032" cy="322290"/>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accent3"/>
                </a:solidFill>
              </a:defRPr>
            </a:lvl1pPr>
          </a:lstStyle>
          <a:p>
            <a:fld id="{6C7FE256-DBE3-41F8-9653-AAB46C5389DC}" type="slidenum">
              <a:rPr lang="en-GB" smtClean="0"/>
              <a:pPr/>
              <a:t>‹#›</a:t>
            </a:fld>
            <a:endParaRPr lang="en-GB" dirty="0">
              <a:solidFill>
                <a:schemeClr val="accent3"/>
              </a:solidFill>
            </a:endParaRPr>
          </a:p>
        </p:txBody>
      </p:sp>
    </p:spTree>
    <p:extLst>
      <p:ext uri="{BB962C8B-B14F-4D97-AF65-F5344CB8AC3E}">
        <p14:creationId xmlns:p14="http://schemas.microsoft.com/office/powerpoint/2010/main" val="24078320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1 panel : Meadow &amp; Sl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tx2"/>
                </a:solidFill>
              </a:defRPr>
            </a:lvl1pPr>
          </a:lstStyle>
          <a:p>
            <a:r>
              <a:rPr lang="en-GB" dirty="0"/>
              <a:t>This is the title of the slide</a:t>
            </a:r>
            <a:endParaRPr lang="en-GB" dirty="0">
              <a:solidFill>
                <a:schemeClr val="tx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10" y="6465135"/>
            <a:ext cx="942398" cy="322758"/>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tx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1254385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94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anel : Gold &amp; Nav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C20FB5-F7C3-C340-AB2E-84DCDB26287C}"/>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2">
            <a:extLst>
              <a:ext uri="{FF2B5EF4-FFF2-40B4-BE49-F238E27FC236}">
                <a16:creationId xmlns:a16="http://schemas.microsoft.com/office/drawing/2014/main" id="{9B243B29-2284-FC44-869B-DC1F3ABEEEB4}"/>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rgbClr val="293445"/>
                </a:solidFill>
              </a:defRPr>
            </a:lvl1pPr>
          </a:lstStyle>
          <a:p>
            <a:r>
              <a:rPr lang="en-GB" dirty="0"/>
              <a:t>This is the title of the slide</a:t>
            </a:r>
          </a:p>
        </p:txBody>
      </p:sp>
      <p:pic>
        <p:nvPicPr>
          <p:cNvPr id="14" name="Picture 13">
            <a:extLst>
              <a:ext uri="{FF2B5EF4-FFF2-40B4-BE49-F238E27FC236}">
                <a16:creationId xmlns:a16="http://schemas.microsoft.com/office/drawing/2014/main" id="{2B5B0476-F1C8-C648-9C93-DD0300CB5BC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48528" y="6465135"/>
            <a:ext cx="943764" cy="322759"/>
          </a:xfrm>
          <a:prstGeom prst="rect">
            <a:avLst/>
          </a:prstGeom>
        </p:spPr>
      </p:pic>
      <p:sp>
        <p:nvSpPr>
          <p:cNvPr id="12" name="Content Placeholder 2">
            <a:extLst>
              <a:ext uri="{FF2B5EF4-FFF2-40B4-BE49-F238E27FC236}">
                <a16:creationId xmlns:a16="http://schemas.microsoft.com/office/drawing/2014/main" id="{0889020D-283B-2648-A652-D147E56DDD49}"/>
              </a:ext>
            </a:extLst>
          </p:cNvPr>
          <p:cNvSpPr>
            <a:spLocks noGrp="1"/>
          </p:cNvSpPr>
          <p:nvPr>
            <p:ph idx="10" hasCustomPrompt="1"/>
          </p:nvPr>
        </p:nvSpPr>
        <p:spPr>
          <a:xfrm>
            <a:off x="6312018" y="967789"/>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88D3414A-F960-9B43-9898-FFB95A4AFC04}"/>
              </a:ext>
            </a:extLst>
          </p:cNvPr>
          <p:cNvSpPr>
            <a:spLocks noGrp="1"/>
          </p:cNvSpPr>
          <p:nvPr>
            <p:ph idx="1" hasCustomPrompt="1"/>
          </p:nvPr>
        </p:nvSpPr>
        <p:spPr>
          <a:xfrm>
            <a:off x="622300" y="980728"/>
            <a:ext cx="5257676" cy="5328592"/>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020F530C-4E5F-D743-9232-7899CFFF217B}"/>
              </a:ext>
            </a:extLst>
          </p:cNvPr>
          <p:cNvSpPr>
            <a:spLocks noGrp="1"/>
          </p:cNvSpPr>
          <p:nvPr>
            <p:ph type="title"/>
          </p:nvPr>
        </p:nvSpPr>
        <p:spPr>
          <a:xfrm>
            <a:off x="622306" y="260648"/>
            <a:ext cx="8462433" cy="574675"/>
          </a:xfrm>
          <a:prstGeom prst="rect">
            <a:avLst/>
          </a:prstGeom>
        </p:spPr>
        <p:txBody>
          <a:bodyPr/>
          <a:lstStyle>
            <a:lvl1pPr>
              <a:defRPr sz="2800">
                <a:solidFill>
                  <a:srgbClr val="293445"/>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0" name="Slide Number Placeholder 3">
            <a:extLst>
              <a:ext uri="{FF2B5EF4-FFF2-40B4-BE49-F238E27FC236}">
                <a16:creationId xmlns:a16="http://schemas.microsoft.com/office/drawing/2014/main" id="{511A3C6B-A0D8-B54B-BD1F-B3193216D3D3}"/>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rgbClr val="293445"/>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258458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hotographer - Smörgåsbor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3E4B0C-D363-AD4A-9209-596CFC0126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216365" cy="6871705"/>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413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rtist - Smörgåsbor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43734-E1B0-494B-B2AC-09056C7A773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BF586B8-8750-1741-8D8E-A69237AED29A}"/>
              </a:ext>
            </a:extLst>
          </p:cNvPr>
          <p:cNvSpPr>
            <a:spLocks noGrp="1"/>
          </p:cNvSpPr>
          <p:nvPr>
            <p:ph type="title"/>
          </p:nvPr>
        </p:nvSpPr>
        <p:spPr>
          <a:xfrm>
            <a:off x="6600056" y="4077072"/>
            <a:ext cx="5196304" cy="2448272"/>
          </a:xfrm>
          <a:prstGeom prst="rect">
            <a:avLst/>
          </a:prstGeom>
        </p:spPr>
        <p:txBody>
          <a:bodyPr/>
          <a:lstStyle>
            <a:lvl1pPr>
              <a:defRPr sz="3200">
                <a:solidFill>
                  <a:schemeClr val="tx2"/>
                </a:solidFill>
                <a:latin typeface="Arial" panose="020B0604020202020204" pitchFamily="34" charset="0"/>
                <a:ea typeface="Roboto"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395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Smörgåsbo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BFC218-16D9-D64B-9FA2-C71001D2094D}"/>
              </a:ext>
              <a:ext uri="{C183D7F6-B498-43B3-948B-1728B52AA6E4}">
                <adec:decorative xmlns:adec="http://schemas.microsoft.com/office/drawing/2017/decorative" val="1"/>
              </a:ext>
            </a:extLst>
          </p:cNvPr>
          <p:cNvSpPr/>
          <p:nvPr userDrawn="1"/>
        </p:nvSpPr>
        <p:spPr>
          <a:xfrm rot="2417536">
            <a:off x="1988842" y="-3210704"/>
            <a:ext cx="8208912" cy="13285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a:extLst>
              <a:ext uri="{FF2B5EF4-FFF2-40B4-BE49-F238E27FC236}">
                <a16:creationId xmlns:a16="http://schemas.microsoft.com/office/drawing/2014/main" id="{E9CE4575-701C-0849-9E4D-E403A82BC951}"/>
              </a:ext>
            </a:extLst>
          </p:cNvPr>
          <p:cNvSpPr>
            <a:spLocks noGrp="1"/>
          </p:cNvSpPr>
          <p:nvPr>
            <p:ph type="title" hasCustomPrompt="1"/>
          </p:nvPr>
        </p:nvSpPr>
        <p:spPr>
          <a:xfrm>
            <a:off x="2675620" y="2780928"/>
            <a:ext cx="6840760" cy="2448272"/>
          </a:xfrm>
          <a:prstGeom prst="rect">
            <a:avLst/>
          </a:prstGeom>
        </p:spPr>
        <p:txBody>
          <a:bodyPr/>
          <a:lstStyle>
            <a:lvl1pPr algn="ctr">
              <a:defRPr sz="4000" b="1" i="0">
                <a:solidFill>
                  <a:schemeClr val="bg2"/>
                </a:solidFill>
                <a:latin typeface="Arial" panose="020B0604020202020204" pitchFamily="34" charset="0"/>
                <a:ea typeface="Roboto" pitchFamily="2" charset="0"/>
                <a:cs typeface="Arial" panose="020B0604020202020204" pitchFamily="34" charset="0"/>
              </a:defRPr>
            </a:lvl1pPr>
          </a:lstStyle>
          <a:p>
            <a:r>
              <a:rPr lang="en-US"/>
              <a:t>Click here to edit the section header title</a:t>
            </a:r>
          </a:p>
        </p:txBody>
      </p:sp>
      <p:pic>
        <p:nvPicPr>
          <p:cNvPr id="4" name="Picture 3">
            <a:extLst>
              <a:ext uri="{FF2B5EF4-FFF2-40B4-BE49-F238E27FC236}">
                <a16:creationId xmlns:a16="http://schemas.microsoft.com/office/drawing/2014/main" id="{7E651BDF-5855-8041-8DF4-97CA97354BB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209" y="6465135"/>
            <a:ext cx="942401" cy="322759"/>
          </a:xfrm>
          <a:prstGeom prst="rect">
            <a:avLst/>
          </a:prstGeom>
        </p:spPr>
      </p:pic>
    </p:spTree>
    <p:extLst>
      <p:ext uri="{BB962C8B-B14F-4D97-AF65-F5344CB8AC3E}">
        <p14:creationId xmlns:p14="http://schemas.microsoft.com/office/powerpoint/2010/main" val="2699949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anel : Smörgåsbo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E88239-267D-8744-8DBE-14D37FFA5958}"/>
              </a:ext>
              <a:ext uri="{C183D7F6-B498-43B3-948B-1728B52AA6E4}">
                <adec:decorative xmlns:adec="http://schemas.microsoft.com/office/drawing/2017/decorative" val="1"/>
              </a:ext>
            </a:extLst>
          </p:cNvPr>
          <p:cNvSpPr/>
          <p:nvPr userDrawn="1"/>
        </p:nvSpPr>
        <p:spPr>
          <a:xfrm>
            <a:off x="-192000" y="6393561"/>
            <a:ext cx="126014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ooter Placeholder 2">
            <a:extLst>
              <a:ext uri="{FF2B5EF4-FFF2-40B4-BE49-F238E27FC236}">
                <a16:creationId xmlns:a16="http://schemas.microsoft.com/office/drawing/2014/main" id="{775336B5-FD7D-0B46-BFB3-66CAF3729CF7}"/>
              </a:ext>
            </a:extLst>
          </p:cNvPr>
          <p:cNvSpPr>
            <a:spLocks noGrp="1"/>
          </p:cNvSpPr>
          <p:nvPr>
            <p:ph type="ftr" sz="quarter" idx="3"/>
          </p:nvPr>
        </p:nvSpPr>
        <p:spPr>
          <a:xfrm>
            <a:off x="1487488" y="6542677"/>
            <a:ext cx="9073008" cy="302857"/>
          </a:xfrm>
          <a:prstGeom prst="rect">
            <a:avLst/>
          </a:prstGeom>
        </p:spPr>
        <p:txBody>
          <a:bodyPr vert="horz" lIns="91440" tIns="45720" rIns="91440" bIns="45720" rtlCol="0" anchor="ctr"/>
          <a:lstStyle>
            <a:lvl1pPr algn="l">
              <a:defRPr sz="1800" b="0">
                <a:solidFill>
                  <a:schemeClr val="bg2"/>
                </a:solidFill>
              </a:defRPr>
            </a:lvl1pPr>
          </a:lstStyle>
          <a:p>
            <a:r>
              <a:rPr lang="en-GB" dirty="0"/>
              <a:t>This is the title of the slide</a:t>
            </a:r>
            <a:endParaRPr lang="en-GB" dirty="0">
              <a:solidFill>
                <a:schemeClr val="bg2"/>
              </a:solidFill>
            </a:endParaRPr>
          </a:p>
        </p:txBody>
      </p:sp>
      <p:pic>
        <p:nvPicPr>
          <p:cNvPr id="4" name="Picture 3">
            <a:extLst>
              <a:ext uri="{FF2B5EF4-FFF2-40B4-BE49-F238E27FC236}">
                <a16:creationId xmlns:a16="http://schemas.microsoft.com/office/drawing/2014/main" id="{4F91A877-BDB3-0744-B9DF-CCDC0C0F4B91}"/>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8528" y="6465135"/>
            <a:ext cx="943763" cy="322759"/>
          </a:xfrm>
          <a:prstGeom prst="rect">
            <a:avLst/>
          </a:prstGeom>
        </p:spPr>
      </p:pic>
      <p:sp>
        <p:nvSpPr>
          <p:cNvPr id="12" name="Content Placeholder 2">
            <a:extLst>
              <a:ext uri="{FF2B5EF4-FFF2-40B4-BE49-F238E27FC236}">
                <a16:creationId xmlns:a16="http://schemas.microsoft.com/office/drawing/2014/main" id="{5702B493-CAAC-2941-B4C2-7E39D4A8CA11}"/>
              </a:ext>
            </a:extLst>
          </p:cNvPr>
          <p:cNvSpPr>
            <a:spLocks noGrp="1"/>
          </p:cNvSpPr>
          <p:nvPr>
            <p:ph idx="1" hasCustomPrompt="1"/>
          </p:nvPr>
        </p:nvSpPr>
        <p:spPr>
          <a:xfrm>
            <a:off x="622300" y="984439"/>
            <a:ext cx="10972800" cy="5324881"/>
          </a:xfrm>
          <a:prstGeom prst="rect">
            <a:avLst/>
          </a:prstGeom>
        </p:spPr>
        <p:txBody>
          <a:bodyPr/>
          <a:lstStyle>
            <a:lvl1pPr marL="313200" indent="-313200">
              <a:buClr>
                <a:srgbClr val="293445"/>
              </a:buClr>
              <a:buFont typeface="Arial" panose="020B0604020202020204" pitchFamily="34" charset="0"/>
              <a:buChar char="■"/>
              <a:defRPr sz="2400">
                <a:latin typeface="Arial" panose="020B0604020202020204" pitchFamily="34" charset="0"/>
                <a:ea typeface="Roboto" panose="02000000000000000000" pitchFamily="2" charset="0"/>
                <a:cs typeface="Arial" panose="020B0604020202020204" pitchFamily="34" charset="0"/>
              </a:defRPr>
            </a:lvl1pPr>
            <a:lvl2pPr marL="625475" indent="-301625">
              <a:buClr>
                <a:srgbClr val="293445"/>
              </a:buClr>
              <a:buFont typeface="Arial" panose="020B0604020202020204" pitchFamily="34" charset="0"/>
              <a:buChar char="□"/>
              <a:defRPr sz="2200">
                <a:latin typeface="Arial" panose="020B0604020202020204" pitchFamily="34" charset="0"/>
                <a:ea typeface="Roboto" panose="02000000000000000000" pitchFamily="2" charset="0"/>
                <a:cs typeface="Arial" panose="020B0604020202020204" pitchFamily="34" charset="0"/>
              </a:defRPr>
            </a:lvl2pPr>
            <a:lvl3pPr marL="893763" indent="-247650">
              <a:buClr>
                <a:srgbClr val="293445"/>
              </a:buClr>
              <a:buFont typeface="Arial" panose="020B0604020202020204" pitchFamily="34" charset="0"/>
              <a:buChar char="▪"/>
              <a:defRPr sz="2000">
                <a:latin typeface="Arial" panose="020B0604020202020204" pitchFamily="34" charset="0"/>
                <a:ea typeface="Roboto" panose="02000000000000000000" pitchFamily="2" charset="0"/>
                <a:cs typeface="Arial" panose="020B0604020202020204" pitchFamily="34" charset="0"/>
              </a:defRPr>
            </a:lvl3pPr>
            <a:lvl4pPr marL="1257300" indent="-255588">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4pPr>
            <a:lvl5pPr marL="1526400" indent="-255600">
              <a:buClr>
                <a:srgbClr val="293445"/>
              </a:buClr>
              <a:buFont typeface="Arial" panose="020B0604020202020204" pitchFamily="34" charset="0"/>
              <a:buChar char="›"/>
              <a:defRPr sz="1800">
                <a:latin typeface="Arial" panose="020B0604020202020204" pitchFamily="34" charset="0"/>
                <a:ea typeface="Roboto" panose="02000000000000000000" pitchFamily="2" charset="0"/>
                <a:cs typeface="Arial" panose="020B0604020202020204" pitchFamily="34" charset="0"/>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F6400314-7949-B149-BF17-2B0CA8CA82EF}"/>
              </a:ext>
            </a:extLst>
          </p:cNvPr>
          <p:cNvSpPr>
            <a:spLocks noGrp="1"/>
          </p:cNvSpPr>
          <p:nvPr>
            <p:ph type="title"/>
          </p:nvPr>
        </p:nvSpPr>
        <p:spPr>
          <a:xfrm>
            <a:off x="622306" y="260648"/>
            <a:ext cx="8462433" cy="574675"/>
          </a:xfrm>
          <a:prstGeom prst="rect">
            <a:avLst/>
          </a:prstGeom>
        </p:spPr>
        <p:txBody>
          <a:bodyPr/>
          <a:lstStyle>
            <a:lvl1pPr>
              <a:defRPr sz="2800">
                <a:solidFill>
                  <a:schemeClr val="tx2"/>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endParaRPr lang="en-GB"/>
          </a:p>
        </p:txBody>
      </p:sp>
      <p:sp>
        <p:nvSpPr>
          <p:cNvPr id="15" name="Slide Number Placeholder 3">
            <a:extLst>
              <a:ext uri="{FF2B5EF4-FFF2-40B4-BE49-F238E27FC236}">
                <a16:creationId xmlns:a16="http://schemas.microsoft.com/office/drawing/2014/main" id="{BD78D50E-24D9-0C4D-BA49-9C4FE875AFCF}"/>
              </a:ext>
            </a:extLst>
          </p:cNvPr>
          <p:cNvSpPr>
            <a:spLocks noGrp="1"/>
          </p:cNvSpPr>
          <p:nvPr>
            <p:ph type="sldNum" sz="quarter" idx="4"/>
          </p:nvPr>
        </p:nvSpPr>
        <p:spPr>
          <a:xfrm>
            <a:off x="519494" y="6558002"/>
            <a:ext cx="504056" cy="287532"/>
          </a:xfrm>
          <a:prstGeom prst="rect">
            <a:avLst/>
          </a:prstGeom>
        </p:spPr>
        <p:txBody>
          <a:bodyPr vert="horz" lIns="91440" tIns="45720" rIns="91440" bIns="45720" rtlCol="0" anchor="ctr"/>
          <a:lstStyle>
            <a:lvl1pPr algn="l">
              <a:defRPr sz="1800" b="0">
                <a:solidFill>
                  <a:schemeClr val="bg2"/>
                </a:solidFill>
              </a:defRPr>
            </a:lvl1pPr>
          </a:lstStyle>
          <a:p>
            <a:fld id="{6C7FE256-DBE3-41F8-9653-AAB46C5389DC}" type="slidenum">
              <a:rPr lang="en-GB" smtClean="0"/>
              <a:pPr/>
              <a:t>‹#›</a:t>
            </a:fld>
            <a:endParaRPr lang="en-GB" dirty="0"/>
          </a:p>
        </p:txBody>
      </p:sp>
    </p:spTree>
    <p:extLst>
      <p:ext uri="{BB962C8B-B14F-4D97-AF65-F5344CB8AC3E}">
        <p14:creationId xmlns:p14="http://schemas.microsoft.com/office/powerpoint/2010/main" val="3846924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9.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Gold &amp; Navy</a:t>
            </a:r>
          </a:p>
          <a:p>
            <a:pPr algn="ctr"/>
            <a:endParaRPr lang="en-GB" sz="2000" b="1" dirty="0">
              <a:solidFill>
                <a:schemeClr val="tx2"/>
              </a:solidFill>
            </a:endParaRPr>
          </a:p>
        </p:txBody>
      </p:sp>
    </p:spTree>
    <p:extLst>
      <p:ext uri="{BB962C8B-B14F-4D97-AF65-F5344CB8AC3E}">
        <p14:creationId xmlns:p14="http://schemas.microsoft.com/office/powerpoint/2010/main" val="1937863073"/>
      </p:ext>
    </p:extLst>
  </p:cSld>
  <p:clrMap bg1="lt1" tx1="dk1" bg2="lt2" tx2="dk2" accent1="accent1" accent2="accent2" accent3="accent3" accent4="accent4" accent5="accent5" accent6="accent6" hlink="hlink" folHlink="folHlink"/>
  <p:sldLayoutIdLst>
    <p:sldLayoutId id="2147483916" r:id="rId1"/>
    <p:sldLayoutId id="2147483946" r:id="rId2"/>
    <p:sldLayoutId id="2147483930" r:id="rId3"/>
    <p:sldLayoutId id="2147483921" r:id="rId4"/>
    <p:sldLayoutId id="2147483950"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603218"/>
      </p:ext>
    </p:extLst>
  </p:cSld>
  <p:clrMap bg1="lt1" tx1="dk1" bg2="lt2" tx2="dk2" accent1="accent1" accent2="accent2" accent3="accent3" accent4="accent4" accent5="accent5" accent6="accent6" hlink="hlink" folHlink="folHlink"/>
  <p:sldLayoutIdLst>
    <p:sldLayoutId id="2147483972" r:id="rId1"/>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Smörgåsbord </a:t>
            </a:r>
          </a:p>
          <a:p>
            <a:pPr algn="ctr"/>
            <a:endParaRPr lang="en-GB" sz="2000" b="1" dirty="0">
              <a:solidFill>
                <a:schemeClr val="tx2"/>
              </a:solidFill>
            </a:endParaRPr>
          </a:p>
        </p:txBody>
      </p:sp>
    </p:spTree>
    <p:extLst>
      <p:ext uri="{BB962C8B-B14F-4D97-AF65-F5344CB8AC3E}">
        <p14:creationId xmlns:p14="http://schemas.microsoft.com/office/powerpoint/2010/main" val="367781276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solidFill>
              </a:rPr>
              <a:t>Peacock Butterfly </a:t>
            </a:r>
          </a:p>
          <a:p>
            <a:pPr algn="ctr"/>
            <a:endParaRPr lang="en-GB" sz="2000" b="1" dirty="0">
              <a:solidFill>
                <a:schemeClr val="tx2"/>
              </a:solidFill>
            </a:endParaRPr>
          </a:p>
        </p:txBody>
      </p:sp>
    </p:spTree>
    <p:extLst>
      <p:ext uri="{BB962C8B-B14F-4D97-AF65-F5344CB8AC3E}">
        <p14:creationId xmlns:p14="http://schemas.microsoft.com/office/powerpoint/2010/main" val="2365602206"/>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Meadow &amp; Slate</a:t>
            </a:r>
          </a:p>
          <a:p>
            <a:pPr algn="ctr"/>
            <a:endParaRPr lang="en-GB" sz="2000" b="1" dirty="0">
              <a:solidFill>
                <a:schemeClr val="tx2"/>
              </a:solidFill>
            </a:endParaRPr>
          </a:p>
        </p:txBody>
      </p:sp>
    </p:spTree>
    <p:extLst>
      <p:ext uri="{BB962C8B-B14F-4D97-AF65-F5344CB8AC3E}">
        <p14:creationId xmlns:p14="http://schemas.microsoft.com/office/powerpoint/2010/main" val="3472225107"/>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Sea Foam</a:t>
            </a:r>
          </a:p>
          <a:p>
            <a:pPr algn="ctr"/>
            <a:endParaRPr lang="en-GB" sz="2000" b="1" dirty="0">
              <a:solidFill>
                <a:schemeClr val="tx2"/>
              </a:solidFill>
            </a:endParaRPr>
          </a:p>
        </p:txBody>
      </p:sp>
    </p:spTree>
    <p:extLst>
      <p:ext uri="{BB962C8B-B14F-4D97-AF65-F5344CB8AC3E}">
        <p14:creationId xmlns:p14="http://schemas.microsoft.com/office/powerpoint/2010/main" val="91390336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Vivid Anticipation</a:t>
            </a:r>
          </a:p>
          <a:p>
            <a:pPr algn="ctr"/>
            <a:endParaRPr lang="en-GB" sz="2000" b="1" dirty="0">
              <a:solidFill>
                <a:schemeClr val="tx2"/>
              </a:solidFill>
            </a:endParaRPr>
          </a:p>
        </p:txBody>
      </p:sp>
    </p:spTree>
    <p:extLst>
      <p:ext uri="{BB962C8B-B14F-4D97-AF65-F5344CB8AC3E}">
        <p14:creationId xmlns:p14="http://schemas.microsoft.com/office/powerpoint/2010/main" val="171709902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2"/>
                </a:solidFill>
              </a:rPr>
              <a:t>Daffodils &amp; Storms</a:t>
            </a:r>
          </a:p>
          <a:p>
            <a:pPr algn="ctr"/>
            <a:endParaRPr lang="en-GB" sz="2000" b="1" dirty="0">
              <a:solidFill>
                <a:schemeClr val="tx2"/>
              </a:solidFill>
            </a:endParaRPr>
          </a:p>
        </p:txBody>
      </p:sp>
    </p:spTree>
    <p:extLst>
      <p:ext uri="{BB962C8B-B14F-4D97-AF65-F5344CB8AC3E}">
        <p14:creationId xmlns:p14="http://schemas.microsoft.com/office/powerpoint/2010/main" val="3868325833"/>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2"/>
                </a:solidFill>
              </a:rPr>
              <a:t>Beach Holiday</a:t>
            </a:r>
          </a:p>
          <a:p>
            <a:pPr algn="ctr"/>
            <a:endParaRPr lang="en-GB" sz="2000" b="1" dirty="0">
              <a:solidFill>
                <a:schemeClr val="tx2"/>
              </a:solidFill>
            </a:endParaRPr>
          </a:p>
        </p:txBody>
      </p:sp>
    </p:spTree>
    <p:extLst>
      <p:ext uri="{BB962C8B-B14F-4D97-AF65-F5344CB8AC3E}">
        <p14:creationId xmlns:p14="http://schemas.microsoft.com/office/powerpoint/2010/main" val="3766643256"/>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B004F8-F867-8A4B-84A3-51A17892A4E4}"/>
              </a:ext>
              <a:ext uri="{C183D7F6-B498-43B3-948B-1728B52AA6E4}">
                <adec:decorative xmlns:adec="http://schemas.microsoft.com/office/drawing/2017/decorative" val="1"/>
              </a:ext>
            </a:extLst>
          </p:cNvPr>
          <p:cNvSpPr/>
          <p:nvPr userDrawn="1"/>
        </p:nvSpPr>
        <p:spPr>
          <a:xfrm>
            <a:off x="-192000" y="6393561"/>
            <a:ext cx="6288000" cy="72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solidFill>
              </a:rPr>
              <a:t>Opposing Forces</a:t>
            </a:r>
          </a:p>
          <a:p>
            <a:pPr algn="ctr"/>
            <a:endParaRPr lang="en-GB" sz="2000" b="1" dirty="0">
              <a:solidFill>
                <a:schemeClr val="tx2"/>
              </a:solidFill>
            </a:endParaRPr>
          </a:p>
        </p:txBody>
      </p:sp>
    </p:spTree>
    <p:extLst>
      <p:ext uri="{BB962C8B-B14F-4D97-AF65-F5344CB8AC3E}">
        <p14:creationId xmlns:p14="http://schemas.microsoft.com/office/powerpoint/2010/main" val="339724902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5" r:id="rId6"/>
  </p:sldLayoutIdLst>
  <p:hf sldNum="0" hdr="0" ftr="0" dt="0"/>
  <p:txStyles>
    <p:titleStyle>
      <a:lvl1pPr algn="l" rtl="0" eaLnBrk="1" fontAlgn="base" hangingPunct="1">
        <a:spcBef>
          <a:spcPct val="0"/>
        </a:spcBef>
        <a:spcAft>
          <a:spcPct val="0"/>
        </a:spcAft>
        <a:defRPr sz="2800" b="1">
          <a:solidFill>
            <a:srgbClr val="0079BC"/>
          </a:solidFill>
          <a:latin typeface="+mj-lt"/>
          <a:ea typeface="+mj-ea"/>
          <a:cs typeface="+mj-cs"/>
        </a:defRPr>
      </a:lvl1pPr>
      <a:lvl2pPr algn="l" rtl="0" eaLnBrk="1" fontAlgn="base" hangingPunct="1">
        <a:spcBef>
          <a:spcPct val="0"/>
        </a:spcBef>
        <a:spcAft>
          <a:spcPct val="0"/>
        </a:spcAft>
        <a:defRPr sz="1800" b="1">
          <a:solidFill>
            <a:schemeClr val="tx2"/>
          </a:solidFill>
          <a:latin typeface="Arial" charset="0"/>
        </a:defRPr>
      </a:lvl2pPr>
      <a:lvl3pPr algn="l" rtl="0" eaLnBrk="1" fontAlgn="base" hangingPunct="1">
        <a:spcBef>
          <a:spcPct val="0"/>
        </a:spcBef>
        <a:spcAft>
          <a:spcPct val="0"/>
        </a:spcAft>
        <a:defRPr sz="1800" b="1">
          <a:solidFill>
            <a:schemeClr val="tx2"/>
          </a:solidFill>
          <a:latin typeface="Arial" charset="0"/>
        </a:defRPr>
      </a:lvl3pPr>
      <a:lvl4pPr algn="l" rtl="0" eaLnBrk="1" fontAlgn="base" hangingPunct="1">
        <a:spcBef>
          <a:spcPct val="0"/>
        </a:spcBef>
        <a:spcAft>
          <a:spcPct val="0"/>
        </a:spcAft>
        <a:defRPr sz="1800" b="1">
          <a:solidFill>
            <a:schemeClr val="tx2"/>
          </a:solidFill>
          <a:latin typeface="Arial" charset="0"/>
        </a:defRPr>
      </a:lvl4pPr>
      <a:lvl5pPr algn="l" rtl="0" eaLnBrk="1" fontAlgn="base" hangingPunct="1">
        <a:spcBef>
          <a:spcPct val="0"/>
        </a:spcBef>
        <a:spcAft>
          <a:spcPct val="0"/>
        </a:spcAft>
        <a:defRPr sz="1800" b="1">
          <a:solidFill>
            <a:schemeClr val="tx2"/>
          </a:solidFill>
          <a:latin typeface="Arial" charset="0"/>
        </a:defRPr>
      </a:lvl5pPr>
      <a:lvl6pPr marL="342900" algn="l" rtl="0" eaLnBrk="1" fontAlgn="base" hangingPunct="1">
        <a:spcBef>
          <a:spcPct val="0"/>
        </a:spcBef>
        <a:spcAft>
          <a:spcPct val="0"/>
        </a:spcAft>
        <a:defRPr sz="1800" b="1">
          <a:solidFill>
            <a:schemeClr val="tx2"/>
          </a:solidFill>
          <a:latin typeface="Arial" charset="0"/>
        </a:defRPr>
      </a:lvl6pPr>
      <a:lvl7pPr marL="685800" algn="l" rtl="0" eaLnBrk="1" fontAlgn="base" hangingPunct="1">
        <a:spcBef>
          <a:spcPct val="0"/>
        </a:spcBef>
        <a:spcAft>
          <a:spcPct val="0"/>
        </a:spcAft>
        <a:defRPr sz="1800" b="1">
          <a:solidFill>
            <a:schemeClr val="tx2"/>
          </a:solidFill>
          <a:latin typeface="Arial" charset="0"/>
        </a:defRPr>
      </a:lvl7pPr>
      <a:lvl8pPr marL="1028700" algn="l" rtl="0" eaLnBrk="1" fontAlgn="base" hangingPunct="1">
        <a:spcBef>
          <a:spcPct val="0"/>
        </a:spcBef>
        <a:spcAft>
          <a:spcPct val="0"/>
        </a:spcAft>
        <a:defRPr sz="1800" b="1">
          <a:solidFill>
            <a:schemeClr val="tx2"/>
          </a:solidFill>
          <a:latin typeface="Arial" charset="0"/>
        </a:defRPr>
      </a:lvl8pPr>
      <a:lvl9pPr marL="1371600" algn="l" rtl="0" eaLnBrk="1" fontAlgn="base" hangingPunct="1">
        <a:spcBef>
          <a:spcPct val="0"/>
        </a:spcBef>
        <a:spcAft>
          <a:spcPct val="0"/>
        </a:spcAft>
        <a:defRPr sz="1800" b="1">
          <a:solidFill>
            <a:schemeClr val="tx2"/>
          </a:solidFill>
          <a:latin typeface="Arial" charset="0"/>
        </a:defRPr>
      </a:lvl9pPr>
    </p:titleStyle>
    <p:bodyStyle>
      <a:lvl1pPr marL="0" indent="0" algn="l" rtl="0" eaLnBrk="1" fontAlgn="base" hangingPunct="1">
        <a:spcBef>
          <a:spcPts val="300"/>
        </a:spcBef>
        <a:spcAft>
          <a:spcPts val="600"/>
        </a:spcAft>
        <a:buClr>
          <a:srgbClr val="86BE3D"/>
        </a:buClr>
        <a:buFont typeface="Wingdings" panose="05000000000000000000" pitchFamily="2" charset="2"/>
        <a:buNone/>
        <a:defRPr sz="2000" b="0" baseline="0">
          <a:solidFill>
            <a:srgbClr val="4D4D4D"/>
          </a:solidFill>
          <a:latin typeface="+mn-lt"/>
          <a:ea typeface="+mn-ea"/>
          <a:cs typeface="+mn-cs"/>
        </a:defRPr>
      </a:lvl1pPr>
      <a:lvl2pPr marL="557213" indent="-214313" algn="l" rtl="0" eaLnBrk="1" fontAlgn="base" hangingPunct="1">
        <a:spcBef>
          <a:spcPts val="0"/>
        </a:spcBef>
        <a:spcAft>
          <a:spcPts val="600"/>
        </a:spcAft>
        <a:buClr>
          <a:srgbClr val="86BE3D"/>
        </a:buClr>
        <a:buFont typeface="Wingdings" panose="05000000000000000000" pitchFamily="2" charset="2"/>
        <a:defRPr sz="2000">
          <a:solidFill>
            <a:srgbClr val="4D4D4D"/>
          </a:solidFill>
          <a:latin typeface="+mn-lt"/>
        </a:defRPr>
      </a:lvl2pPr>
      <a:lvl3pPr marL="719138" indent="0" algn="l" rtl="0" eaLnBrk="1" fontAlgn="base" hangingPunct="1">
        <a:spcBef>
          <a:spcPts val="0"/>
        </a:spcBef>
        <a:spcAft>
          <a:spcPts val="600"/>
        </a:spcAft>
        <a:buClr>
          <a:srgbClr val="83B81A"/>
        </a:buClr>
        <a:buFont typeface="Wingdings 2" panose="05020102010507070707" pitchFamily="18" charset="2"/>
        <a:buNone/>
        <a:defRPr sz="2000" b="0">
          <a:solidFill>
            <a:srgbClr val="4D4D4D"/>
          </a:solidFill>
          <a:latin typeface="+mn-lt"/>
        </a:defRPr>
      </a:lvl3pPr>
      <a:lvl4pPr marL="1076325" indent="0" algn="l" rtl="0" eaLnBrk="1" fontAlgn="base" hangingPunct="1">
        <a:spcBef>
          <a:spcPts val="0"/>
        </a:spcBef>
        <a:spcAft>
          <a:spcPts val="600"/>
        </a:spcAft>
        <a:buNone/>
        <a:defRPr sz="2000">
          <a:solidFill>
            <a:srgbClr val="4D4D4D"/>
          </a:solidFill>
          <a:latin typeface="+mn-lt"/>
        </a:defRPr>
      </a:lvl4pPr>
      <a:lvl5pPr marL="1431925" indent="0" algn="l" rtl="0" eaLnBrk="1" fontAlgn="base" hangingPunct="1">
        <a:spcBef>
          <a:spcPts val="0"/>
        </a:spcBef>
        <a:spcAft>
          <a:spcPts val="600"/>
        </a:spcAft>
        <a:buNone/>
        <a:defRPr sz="2000">
          <a:solidFill>
            <a:srgbClr val="4D4D4D"/>
          </a:solidFill>
          <a:latin typeface="+mn-lt"/>
        </a:defRPr>
      </a:lvl5pPr>
      <a:lvl6pPr marL="914400" algn="l" rtl="0" eaLnBrk="1" fontAlgn="base" hangingPunct="1">
        <a:spcBef>
          <a:spcPct val="5000"/>
        </a:spcBef>
        <a:spcAft>
          <a:spcPct val="5000"/>
        </a:spcAft>
        <a:buChar char="»"/>
        <a:defRPr sz="1500">
          <a:solidFill>
            <a:srgbClr val="4D4D4D"/>
          </a:solidFill>
          <a:latin typeface="+mn-lt"/>
        </a:defRPr>
      </a:lvl6pPr>
      <a:lvl7pPr marL="1257300" algn="l" rtl="0" eaLnBrk="1" fontAlgn="base" hangingPunct="1">
        <a:spcBef>
          <a:spcPct val="5000"/>
        </a:spcBef>
        <a:spcAft>
          <a:spcPct val="5000"/>
        </a:spcAft>
        <a:buChar char="»"/>
        <a:defRPr sz="1500">
          <a:solidFill>
            <a:srgbClr val="4D4D4D"/>
          </a:solidFill>
          <a:latin typeface="+mn-lt"/>
        </a:defRPr>
      </a:lvl7pPr>
      <a:lvl8pPr marL="1600200" algn="l" rtl="0" eaLnBrk="1" fontAlgn="base" hangingPunct="1">
        <a:spcBef>
          <a:spcPct val="5000"/>
        </a:spcBef>
        <a:spcAft>
          <a:spcPct val="5000"/>
        </a:spcAft>
        <a:buChar char="»"/>
        <a:defRPr sz="1500">
          <a:solidFill>
            <a:srgbClr val="4D4D4D"/>
          </a:solidFill>
          <a:latin typeface="+mn-lt"/>
        </a:defRPr>
      </a:lvl8pPr>
      <a:lvl9pPr marL="1943100" algn="l" rtl="0" eaLnBrk="1" fontAlgn="base" hangingPunct="1">
        <a:spcBef>
          <a:spcPct val="5000"/>
        </a:spcBef>
        <a:spcAft>
          <a:spcPct val="5000"/>
        </a:spcAft>
        <a:buChar char="»"/>
        <a:defRPr sz="1500">
          <a:solidFill>
            <a:srgbClr val="4D4D4D"/>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collections/national-reference-test-information" TargetMode="External"/><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36.png"/><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0881-9BFC-7C20-77BD-D6FE7740AB05}"/>
              </a:ext>
            </a:extLst>
          </p:cNvPr>
          <p:cNvSpPr>
            <a:spLocks noGrp="1"/>
          </p:cNvSpPr>
          <p:nvPr>
            <p:ph type="title"/>
          </p:nvPr>
        </p:nvSpPr>
        <p:spPr>
          <a:xfrm>
            <a:off x="6600056" y="3111190"/>
            <a:ext cx="5196304" cy="3414154"/>
          </a:xfrm>
        </p:spPr>
        <p:txBody>
          <a:bodyPr lIns="91440" tIns="45720" rIns="91440" bIns="45720" anchor="t"/>
          <a:lstStyle/>
          <a:p>
            <a:r>
              <a:rPr lang="en-GB" dirty="0">
                <a:latin typeface="Arial"/>
                <a:ea typeface="Roboto"/>
                <a:cs typeface="Arial"/>
              </a:rPr>
              <a:t>Looking ahead to results days for qualifications this year</a:t>
            </a:r>
            <a:br>
              <a:rPr lang="en-GB" dirty="0"/>
            </a:br>
            <a:br>
              <a:rPr lang="en-GB" sz="2800" i="1" dirty="0"/>
            </a:br>
            <a:r>
              <a:rPr lang="en-GB" sz="2800" i="1" dirty="0">
                <a:latin typeface="Arial"/>
                <a:ea typeface="Roboto"/>
                <a:cs typeface="Arial"/>
              </a:rPr>
              <a:t>Dr Jo Saxton</a:t>
            </a:r>
            <a:br>
              <a:rPr lang="en-GB" sz="2800" i="1" dirty="0"/>
            </a:br>
            <a:r>
              <a:rPr lang="en-GB" sz="2800" i="1" dirty="0">
                <a:latin typeface="Arial"/>
                <a:ea typeface="Roboto"/>
                <a:cs typeface="Arial"/>
              </a:rPr>
              <a:t>Richard Garrett</a:t>
            </a:r>
            <a:br>
              <a:rPr lang="en-GB" sz="2800" i="1" dirty="0"/>
            </a:br>
            <a:r>
              <a:rPr lang="en-GB" sz="2800" i="1" dirty="0">
                <a:latin typeface="Arial"/>
                <a:ea typeface="Roboto"/>
                <a:cs typeface="Arial"/>
              </a:rPr>
              <a:t>July 2023</a:t>
            </a:r>
            <a:br>
              <a:rPr lang="en-GB" dirty="0"/>
            </a:br>
            <a:br>
              <a:rPr lang="en-GB" dirty="0"/>
            </a:br>
            <a:endParaRPr lang="en-GB" dirty="0"/>
          </a:p>
        </p:txBody>
      </p:sp>
    </p:spTree>
    <p:extLst>
      <p:ext uri="{BB962C8B-B14F-4D97-AF65-F5344CB8AC3E}">
        <p14:creationId xmlns:p14="http://schemas.microsoft.com/office/powerpoint/2010/main" val="158362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981B86-A0BB-633D-1EA0-3852CF30B4AF}"/>
              </a:ext>
            </a:extLst>
          </p:cNvPr>
          <p:cNvSpPr>
            <a:spLocks noGrp="1"/>
          </p:cNvSpPr>
          <p:nvPr>
            <p:ph idx="1"/>
          </p:nvPr>
        </p:nvSpPr>
        <p:spPr>
          <a:xfrm>
            <a:off x="752928" y="1067818"/>
            <a:ext cx="6121772" cy="4522116"/>
          </a:xfrm>
        </p:spPr>
        <p:txBody>
          <a:bodyPr lIns="91440" tIns="45720" rIns="91440" bIns="45720" anchor="t"/>
          <a:lstStyle/>
          <a:p>
            <a:pPr marL="0" indent="0">
              <a:buNone/>
            </a:pPr>
            <a:r>
              <a:rPr lang="en-GB" sz="2000" b="1" dirty="0">
                <a:solidFill>
                  <a:schemeClr val="tx2"/>
                </a:solidFill>
                <a:latin typeface="Arial"/>
                <a:ea typeface="Roboto"/>
                <a:cs typeface="Arial"/>
              </a:rPr>
              <a:t>Sample</a:t>
            </a:r>
          </a:p>
          <a:p>
            <a:pPr marL="0" indent="0">
              <a:buNone/>
            </a:pPr>
            <a:r>
              <a:rPr lang="en-GB" sz="2000" b="1" dirty="0">
                <a:solidFill>
                  <a:schemeClr val="tx1"/>
                </a:solidFill>
                <a:latin typeface="Arial"/>
                <a:ea typeface="Roboto"/>
                <a:cs typeface="Arial"/>
              </a:rPr>
              <a:t>Population</a:t>
            </a:r>
            <a:r>
              <a:rPr lang="en-GB" sz="2000" dirty="0">
                <a:solidFill>
                  <a:schemeClr val="tx1"/>
                </a:solidFill>
                <a:latin typeface="Arial"/>
                <a:ea typeface="Roboto"/>
                <a:cs typeface="Arial"/>
              </a:rPr>
              <a:t>: year 11 students* taking GCSE English and/or maths in England, including in independent schools.</a:t>
            </a:r>
          </a:p>
          <a:p>
            <a:pPr marL="0" indent="0">
              <a:buNone/>
            </a:pPr>
            <a:r>
              <a:rPr lang="en-GB" sz="2000" b="1" dirty="0">
                <a:solidFill>
                  <a:schemeClr val="tx1"/>
                </a:solidFill>
                <a:latin typeface="Arial"/>
                <a:ea typeface="Roboto"/>
                <a:cs typeface="Arial"/>
              </a:rPr>
              <a:t>Stratification</a:t>
            </a:r>
            <a:r>
              <a:rPr lang="en-GB" sz="2000" dirty="0">
                <a:solidFill>
                  <a:schemeClr val="tx1"/>
                </a:solidFill>
                <a:latin typeface="Arial"/>
                <a:ea typeface="Roboto"/>
                <a:cs typeface="Arial"/>
              </a:rPr>
              <a:t>: schools are stratified on 2 variables:</a:t>
            </a:r>
          </a:p>
          <a:p>
            <a:pPr lvl="1">
              <a:buFont typeface="Arial" panose="020B0604020202020204" pitchFamily="34" charset="0"/>
              <a:buChar char="•"/>
            </a:pPr>
            <a:r>
              <a:rPr lang="en-GB" sz="1800" dirty="0">
                <a:solidFill>
                  <a:schemeClr val="tx1"/>
                </a:solidFill>
                <a:latin typeface="Arial"/>
                <a:ea typeface="Roboto"/>
                <a:cs typeface="Arial"/>
              </a:rPr>
              <a:t>school size</a:t>
            </a:r>
          </a:p>
          <a:p>
            <a:pPr lvl="1">
              <a:buFont typeface="Arial" panose="020B0604020202020204" pitchFamily="34" charset="0"/>
              <a:buChar char="•"/>
            </a:pPr>
            <a:r>
              <a:rPr lang="en-GB" sz="1800" dirty="0">
                <a:solidFill>
                  <a:schemeClr val="tx1"/>
                </a:solidFill>
                <a:latin typeface="Arial"/>
                <a:ea typeface="Roboto"/>
                <a:cs typeface="Arial"/>
              </a:rPr>
              <a:t>previous results in GCSE English and/or maths</a:t>
            </a:r>
          </a:p>
          <a:p>
            <a:pPr marL="11430" indent="0">
              <a:buNone/>
            </a:pPr>
            <a:r>
              <a:rPr lang="en-GB" sz="2000" dirty="0">
                <a:solidFill>
                  <a:schemeClr val="tx1"/>
                </a:solidFill>
                <a:latin typeface="Arial"/>
                <a:ea typeface="Roboto"/>
                <a:cs typeface="Arial"/>
              </a:rPr>
              <a:t>Over </a:t>
            </a:r>
            <a:r>
              <a:rPr lang="en-GB" sz="2000" b="1" dirty="0">
                <a:solidFill>
                  <a:schemeClr val="tx1"/>
                </a:solidFill>
                <a:latin typeface="Arial"/>
                <a:ea typeface="Roboto"/>
                <a:cs typeface="Arial"/>
              </a:rPr>
              <a:t>300 schools </a:t>
            </a:r>
            <a:r>
              <a:rPr lang="en-GB" sz="2000" dirty="0">
                <a:solidFill>
                  <a:schemeClr val="tx1"/>
                </a:solidFill>
                <a:latin typeface="Arial"/>
                <a:ea typeface="Roboto"/>
                <a:cs typeface="Arial"/>
              </a:rPr>
              <a:t>each year</a:t>
            </a:r>
            <a:endParaRPr lang="en-GB" sz="2000" b="1" dirty="0">
              <a:solidFill>
                <a:schemeClr val="tx1"/>
              </a:solidFill>
              <a:latin typeface="Arial"/>
              <a:ea typeface="Roboto"/>
              <a:cs typeface="Arial"/>
            </a:endParaRPr>
          </a:p>
          <a:p>
            <a:pPr marL="11430" indent="0">
              <a:buNone/>
            </a:pPr>
            <a:r>
              <a:rPr lang="en-GB" sz="2000" dirty="0">
                <a:solidFill>
                  <a:schemeClr val="tx1"/>
                </a:solidFill>
                <a:latin typeface="Arial"/>
                <a:ea typeface="Roboto"/>
                <a:cs typeface="Arial"/>
              </a:rPr>
              <a:t>Up to 60 students randomly selected from each school:</a:t>
            </a:r>
          </a:p>
          <a:p>
            <a:pPr marL="323850" lvl="1" indent="0">
              <a:buNone/>
            </a:pPr>
            <a:r>
              <a:rPr lang="en-GB" sz="1800" dirty="0">
                <a:solidFill>
                  <a:schemeClr val="tx1"/>
                </a:solidFill>
                <a:latin typeface="Arial"/>
                <a:ea typeface="Roboto"/>
                <a:cs typeface="Arial"/>
              </a:rPr>
              <a:t>30 for English; 30 for maths</a:t>
            </a:r>
          </a:p>
          <a:p>
            <a:pPr marL="11430" indent="0">
              <a:buNone/>
            </a:pPr>
            <a:r>
              <a:rPr lang="en-GB" sz="2000" dirty="0">
                <a:solidFill>
                  <a:schemeClr val="tx1"/>
                </a:solidFill>
                <a:latin typeface="Arial"/>
                <a:ea typeface="Roboto"/>
                <a:cs typeface="Arial"/>
              </a:rPr>
              <a:t>Approximately 13,000 students in total in 2023.</a:t>
            </a:r>
          </a:p>
          <a:p>
            <a:pPr marL="0" indent="0">
              <a:buNone/>
            </a:pPr>
            <a:r>
              <a:rPr lang="en-GB" sz="2000" dirty="0">
                <a:solidFill>
                  <a:schemeClr val="tx1"/>
                </a:solidFill>
                <a:latin typeface="Arial"/>
                <a:ea typeface="Roboto"/>
                <a:cs typeface="Arial"/>
              </a:rPr>
              <a:t>Statutory requirement for maintained schools.</a:t>
            </a:r>
          </a:p>
          <a:p>
            <a:pPr marL="0" indent="0">
              <a:buNone/>
            </a:pPr>
            <a:endParaRPr lang="en-GB" sz="2000" dirty="0"/>
          </a:p>
        </p:txBody>
      </p:sp>
      <p:sp>
        <p:nvSpPr>
          <p:cNvPr id="3" name="Title 2">
            <a:extLst>
              <a:ext uri="{FF2B5EF4-FFF2-40B4-BE49-F238E27FC236}">
                <a16:creationId xmlns:a16="http://schemas.microsoft.com/office/drawing/2014/main" id="{94255E6F-509E-0A48-F755-5B4DAF81EEE5}"/>
              </a:ext>
            </a:extLst>
          </p:cNvPr>
          <p:cNvSpPr>
            <a:spLocks noGrp="1"/>
          </p:cNvSpPr>
          <p:nvPr>
            <p:ph type="title"/>
          </p:nvPr>
        </p:nvSpPr>
        <p:spPr>
          <a:xfrm>
            <a:off x="622300" y="16271"/>
            <a:ext cx="11163411" cy="970172"/>
          </a:xfrm>
        </p:spPr>
        <p:txBody>
          <a:bodyPr/>
          <a:lstStyle/>
          <a:p>
            <a:r>
              <a:rPr lang="en-GB" dirty="0"/>
              <a:t>NRT – an objective measure of year 11 attainment in English and maths</a:t>
            </a:r>
          </a:p>
        </p:txBody>
      </p:sp>
      <p:sp>
        <p:nvSpPr>
          <p:cNvPr id="4" name="TextBox 3">
            <a:extLst>
              <a:ext uri="{FF2B5EF4-FFF2-40B4-BE49-F238E27FC236}">
                <a16:creationId xmlns:a16="http://schemas.microsoft.com/office/drawing/2014/main" id="{1791DFA1-2115-23EE-A9C9-0CC6086465B2}"/>
              </a:ext>
            </a:extLst>
          </p:cNvPr>
          <p:cNvSpPr txBox="1"/>
          <p:nvPr/>
        </p:nvSpPr>
        <p:spPr>
          <a:xfrm>
            <a:off x="622306" y="6021288"/>
            <a:ext cx="10972794" cy="338554"/>
          </a:xfrm>
          <a:prstGeom prst="rect">
            <a:avLst/>
          </a:prstGeom>
          <a:noFill/>
        </p:spPr>
        <p:txBody>
          <a:bodyPr wrap="square" rtlCol="0">
            <a:spAutoFit/>
          </a:bodyPr>
          <a:lstStyle/>
          <a:p>
            <a:r>
              <a:rPr lang="en-GB" sz="1600" dirty="0"/>
              <a:t>* </a:t>
            </a:r>
            <a:r>
              <a:rPr lang="en-GB" sz="1400" dirty="0"/>
              <a:t>Excluding those in special schools, PRUs, FE colleges or any schools with fewer than 15 students </a:t>
            </a:r>
          </a:p>
        </p:txBody>
      </p:sp>
      <p:sp>
        <p:nvSpPr>
          <p:cNvPr id="9" name="TextBox 8">
            <a:extLst>
              <a:ext uri="{FF2B5EF4-FFF2-40B4-BE49-F238E27FC236}">
                <a16:creationId xmlns:a16="http://schemas.microsoft.com/office/drawing/2014/main" id="{6D22493C-B494-3309-9355-2ECC93CC0619}"/>
              </a:ext>
            </a:extLst>
          </p:cNvPr>
          <p:cNvSpPr txBox="1"/>
          <p:nvPr/>
        </p:nvSpPr>
        <p:spPr>
          <a:xfrm>
            <a:off x="7644172" y="1067818"/>
            <a:ext cx="4033534" cy="4401205"/>
          </a:xfrm>
          <a:prstGeom prst="rect">
            <a:avLst/>
          </a:prstGeom>
          <a:noFill/>
        </p:spPr>
        <p:txBody>
          <a:bodyPr wrap="square" rtlCol="0">
            <a:spAutoFit/>
          </a:bodyPr>
          <a:lstStyle/>
          <a:p>
            <a:pPr>
              <a:spcBef>
                <a:spcPts val="600"/>
              </a:spcBef>
              <a:spcAft>
                <a:spcPts val="600"/>
              </a:spcAft>
            </a:pPr>
            <a:r>
              <a:rPr lang="en-GB" sz="2000" b="1" dirty="0">
                <a:solidFill>
                  <a:schemeClr val="tx2"/>
                </a:solidFill>
              </a:rPr>
              <a:t>Test design</a:t>
            </a:r>
          </a:p>
          <a:p>
            <a:pPr>
              <a:spcBef>
                <a:spcPts val="600"/>
              </a:spcBef>
              <a:spcAft>
                <a:spcPts val="600"/>
              </a:spcAft>
            </a:pPr>
            <a:r>
              <a:rPr lang="en-GB" sz="2000" dirty="0"/>
              <a:t>Taken in Feb/March </a:t>
            </a:r>
          </a:p>
          <a:p>
            <a:pPr>
              <a:spcBef>
                <a:spcPts val="600"/>
              </a:spcBef>
              <a:spcAft>
                <a:spcPts val="600"/>
              </a:spcAft>
            </a:pPr>
            <a:r>
              <a:rPr lang="en-GB" sz="2000" dirty="0"/>
              <a:t>1 hour, 50 marks. </a:t>
            </a:r>
          </a:p>
          <a:p>
            <a:pPr>
              <a:spcBef>
                <a:spcPts val="600"/>
              </a:spcBef>
              <a:spcAft>
                <a:spcPts val="600"/>
              </a:spcAft>
            </a:pPr>
            <a:r>
              <a:rPr lang="en-GB" sz="2000" b="1" dirty="0"/>
              <a:t>Questions are the same from year to year. </a:t>
            </a:r>
          </a:p>
          <a:p>
            <a:pPr>
              <a:spcBef>
                <a:spcPts val="600"/>
              </a:spcBef>
              <a:spcAft>
                <a:spcPts val="600"/>
              </a:spcAft>
            </a:pPr>
            <a:r>
              <a:rPr lang="en-GB" sz="2000" dirty="0"/>
              <a:t>Reflects the GCSE curriculum.</a:t>
            </a:r>
          </a:p>
          <a:p>
            <a:pPr>
              <a:spcBef>
                <a:spcPts val="600"/>
              </a:spcBef>
              <a:spcAft>
                <a:spcPts val="600"/>
              </a:spcAft>
            </a:pPr>
            <a:r>
              <a:rPr lang="en-GB" sz="2000" dirty="0"/>
              <a:t>Results reported as estimated % of students at grade 7, 5 and 4.</a:t>
            </a:r>
          </a:p>
          <a:p>
            <a:pPr>
              <a:spcBef>
                <a:spcPts val="600"/>
              </a:spcBef>
              <a:spcAft>
                <a:spcPts val="600"/>
              </a:spcAft>
            </a:pPr>
            <a:r>
              <a:rPr lang="en-GB" sz="2000" dirty="0">
                <a:hlinkClick r:id="rId3"/>
              </a:rPr>
              <a:t>https://www.gov.uk/government/collections/national-reference-test-information</a:t>
            </a:r>
            <a:r>
              <a:rPr lang="en-GB" sz="2000" dirty="0"/>
              <a:t> </a:t>
            </a:r>
          </a:p>
        </p:txBody>
      </p:sp>
      <p:sp>
        <p:nvSpPr>
          <p:cNvPr id="10" name="Rectangle: Rounded Corners 9">
            <a:extLst>
              <a:ext uri="{FF2B5EF4-FFF2-40B4-BE49-F238E27FC236}">
                <a16:creationId xmlns:a16="http://schemas.microsoft.com/office/drawing/2014/main" id="{2F677411-8323-34EC-9C38-0385BEB6B4F8}"/>
              </a:ext>
            </a:extLst>
          </p:cNvPr>
          <p:cNvSpPr/>
          <p:nvPr/>
        </p:nvSpPr>
        <p:spPr>
          <a:xfrm>
            <a:off x="7536160" y="902525"/>
            <a:ext cx="4249558" cy="515054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6009227-0650-54B4-71AE-88552F021A29}"/>
              </a:ext>
            </a:extLst>
          </p:cNvPr>
          <p:cNvSpPr/>
          <p:nvPr/>
        </p:nvSpPr>
        <p:spPr>
          <a:xfrm>
            <a:off x="335360" y="902525"/>
            <a:ext cx="6872962" cy="515054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482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23254-CF9E-CC2C-010D-F5CA1FC08130}"/>
              </a:ext>
            </a:extLst>
          </p:cNvPr>
          <p:cNvSpPr>
            <a:spLocks noGrp="1"/>
          </p:cNvSpPr>
          <p:nvPr>
            <p:ph type="title"/>
          </p:nvPr>
        </p:nvSpPr>
        <p:spPr/>
        <p:txBody>
          <a:bodyPr lIns="91440" tIns="45720" rIns="91440" bIns="45720" anchor="t"/>
          <a:lstStyle/>
          <a:p>
            <a:r>
              <a:rPr lang="en-GB" dirty="0">
                <a:latin typeface="Arial"/>
                <a:ea typeface="Roboto"/>
                <a:cs typeface="Arial"/>
              </a:rPr>
              <a:t>NRT results 2017-2022</a:t>
            </a:r>
            <a:endParaRPr lang="en-GB" dirty="0"/>
          </a:p>
        </p:txBody>
      </p:sp>
      <p:pic>
        <p:nvPicPr>
          <p:cNvPr id="18" name="Picture 18" descr="Chart, line chart&#10;&#10;Description automatically generated">
            <a:extLst>
              <a:ext uri="{FF2B5EF4-FFF2-40B4-BE49-F238E27FC236}">
                <a16:creationId xmlns:a16="http://schemas.microsoft.com/office/drawing/2014/main" id="{9D5C058D-6F76-5E0C-EA5B-B8F6B7ED643A}"/>
              </a:ext>
            </a:extLst>
          </p:cNvPr>
          <p:cNvPicPr>
            <a:picLocks noGrp="1" noChangeAspect="1"/>
          </p:cNvPicPr>
          <p:nvPr>
            <p:ph idx="1"/>
          </p:nvPr>
        </p:nvPicPr>
        <p:blipFill>
          <a:blip r:embed="rId3"/>
          <a:stretch>
            <a:fillRect/>
          </a:stretch>
        </p:blipFill>
        <p:spPr>
          <a:xfrm>
            <a:off x="310816" y="1084374"/>
            <a:ext cx="5324881" cy="5324881"/>
          </a:xfrm>
        </p:spPr>
      </p:pic>
      <p:sp>
        <p:nvSpPr>
          <p:cNvPr id="6" name="TextBox 5">
            <a:extLst>
              <a:ext uri="{FF2B5EF4-FFF2-40B4-BE49-F238E27FC236}">
                <a16:creationId xmlns:a16="http://schemas.microsoft.com/office/drawing/2014/main" id="{7BFDBB93-0E58-6C6C-6609-0C0F4ACBAB78}"/>
              </a:ext>
            </a:extLst>
          </p:cNvPr>
          <p:cNvSpPr txBox="1"/>
          <p:nvPr/>
        </p:nvSpPr>
        <p:spPr>
          <a:xfrm>
            <a:off x="2567608" y="1367743"/>
            <a:ext cx="1872208" cy="461665"/>
          </a:xfrm>
          <a:prstGeom prst="rect">
            <a:avLst/>
          </a:prstGeom>
          <a:noFill/>
        </p:spPr>
        <p:txBody>
          <a:bodyPr wrap="square" rtlCol="0">
            <a:spAutoFit/>
          </a:bodyPr>
          <a:lstStyle/>
          <a:p>
            <a:pPr algn="ctr"/>
            <a:r>
              <a:rPr lang="en-GB" sz="2400" b="1" dirty="0">
                <a:solidFill>
                  <a:schemeClr val="tx2"/>
                </a:solidFill>
              </a:rPr>
              <a:t>English</a:t>
            </a:r>
          </a:p>
        </p:txBody>
      </p:sp>
      <p:pic>
        <p:nvPicPr>
          <p:cNvPr id="19" name="Picture 19" descr="Chart, line chart&#10;&#10;Description automatically generated">
            <a:extLst>
              <a:ext uri="{FF2B5EF4-FFF2-40B4-BE49-F238E27FC236}">
                <a16:creationId xmlns:a16="http://schemas.microsoft.com/office/drawing/2014/main" id="{56EB9BE5-8F4E-74B8-4FFF-DB4D3EC1AED3}"/>
              </a:ext>
            </a:extLst>
          </p:cNvPr>
          <p:cNvPicPr>
            <a:picLocks noChangeAspect="1"/>
          </p:cNvPicPr>
          <p:nvPr/>
        </p:nvPicPr>
        <p:blipFill>
          <a:blip r:embed="rId4"/>
          <a:stretch>
            <a:fillRect/>
          </a:stretch>
        </p:blipFill>
        <p:spPr>
          <a:xfrm>
            <a:off x="6023548" y="1083039"/>
            <a:ext cx="5316511" cy="5329003"/>
          </a:xfrm>
          <a:prstGeom prst="rect">
            <a:avLst/>
          </a:prstGeom>
        </p:spPr>
      </p:pic>
      <p:sp>
        <p:nvSpPr>
          <p:cNvPr id="7" name="TextBox 6">
            <a:extLst>
              <a:ext uri="{FF2B5EF4-FFF2-40B4-BE49-F238E27FC236}">
                <a16:creationId xmlns:a16="http://schemas.microsoft.com/office/drawing/2014/main" id="{D686FC27-B01B-0680-A939-7C4A8372785E}"/>
              </a:ext>
            </a:extLst>
          </p:cNvPr>
          <p:cNvSpPr txBox="1"/>
          <p:nvPr/>
        </p:nvSpPr>
        <p:spPr>
          <a:xfrm>
            <a:off x="7752186" y="1367743"/>
            <a:ext cx="1872206" cy="461665"/>
          </a:xfrm>
          <a:prstGeom prst="rect">
            <a:avLst/>
          </a:prstGeom>
          <a:noFill/>
        </p:spPr>
        <p:txBody>
          <a:bodyPr wrap="square" rtlCol="0">
            <a:spAutoFit/>
          </a:bodyPr>
          <a:lstStyle/>
          <a:p>
            <a:pPr algn="ctr"/>
            <a:r>
              <a:rPr lang="en-GB" sz="2400" b="1" dirty="0">
                <a:solidFill>
                  <a:schemeClr val="tx2"/>
                </a:solidFill>
              </a:rPr>
              <a:t>Maths</a:t>
            </a:r>
          </a:p>
        </p:txBody>
      </p:sp>
    </p:spTree>
    <p:extLst>
      <p:ext uri="{BB962C8B-B14F-4D97-AF65-F5344CB8AC3E}">
        <p14:creationId xmlns:p14="http://schemas.microsoft.com/office/powerpoint/2010/main" val="102637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2CE151-5FA2-0783-2EAF-F0B3F60859F9}"/>
              </a:ext>
            </a:extLst>
          </p:cNvPr>
          <p:cNvSpPr>
            <a:spLocks noGrp="1"/>
          </p:cNvSpPr>
          <p:nvPr>
            <p:ph type="title"/>
          </p:nvPr>
        </p:nvSpPr>
        <p:spPr>
          <a:xfrm>
            <a:off x="622306" y="260648"/>
            <a:ext cx="8462433" cy="574675"/>
          </a:xfrm>
        </p:spPr>
        <p:txBody>
          <a:bodyPr>
            <a:normAutofit/>
          </a:bodyPr>
          <a:lstStyle/>
          <a:p>
            <a:r>
              <a:rPr lang="en-GB" dirty="0"/>
              <a:t>Predicted grades</a:t>
            </a:r>
          </a:p>
        </p:txBody>
      </p:sp>
      <p:graphicFrame>
        <p:nvGraphicFramePr>
          <p:cNvPr id="5" name="Content Placeholder 1">
            <a:extLst>
              <a:ext uri="{FF2B5EF4-FFF2-40B4-BE49-F238E27FC236}">
                <a16:creationId xmlns:a16="http://schemas.microsoft.com/office/drawing/2014/main" id="{14D7CEBA-35F4-1D36-FDA4-DFD7E190A116}"/>
              </a:ext>
            </a:extLst>
          </p:cNvPr>
          <p:cNvGraphicFramePr>
            <a:graphicFrameLocks noGrp="1"/>
          </p:cNvGraphicFramePr>
          <p:nvPr>
            <p:ph idx="1"/>
            <p:extLst>
              <p:ext uri="{D42A27DB-BD31-4B8C-83A1-F6EECF244321}">
                <p14:modId xmlns:p14="http://schemas.microsoft.com/office/powerpoint/2010/main" val="1480843418"/>
              </p:ext>
            </p:extLst>
          </p:nvPr>
        </p:nvGraphicFramePr>
        <p:xfrm>
          <a:off x="622300" y="984439"/>
          <a:ext cx="10972800" cy="5324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138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AADE9D-E234-5F11-CB35-04B6DAA836F6}"/>
              </a:ext>
            </a:extLst>
          </p:cNvPr>
          <p:cNvSpPr>
            <a:spLocks noGrp="1"/>
          </p:cNvSpPr>
          <p:nvPr>
            <p:ph type="title"/>
          </p:nvPr>
        </p:nvSpPr>
        <p:spPr/>
        <p:txBody>
          <a:bodyPr/>
          <a:lstStyle/>
          <a:p>
            <a:r>
              <a:rPr lang="en-GB" dirty="0"/>
              <a:t>Post-results services</a:t>
            </a:r>
          </a:p>
        </p:txBody>
      </p:sp>
      <p:sp>
        <p:nvSpPr>
          <p:cNvPr id="5" name="AutoShape 4" descr="Diagram showing the appeals process">
            <a:extLst>
              <a:ext uri="{FF2B5EF4-FFF2-40B4-BE49-F238E27FC236}">
                <a16:creationId xmlns:a16="http://schemas.microsoft.com/office/drawing/2014/main" id="{7928A5A8-C775-143C-0405-5516084ECB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 name="Content Placeholder 1">
            <a:extLst>
              <a:ext uri="{FF2B5EF4-FFF2-40B4-BE49-F238E27FC236}">
                <a16:creationId xmlns:a16="http://schemas.microsoft.com/office/drawing/2014/main" id="{8CC7F403-2464-C437-577F-5FA827DCBDC3}"/>
              </a:ext>
            </a:extLst>
          </p:cNvPr>
          <p:cNvSpPr>
            <a:spLocks noGrp="1"/>
          </p:cNvSpPr>
          <p:nvPr>
            <p:ph idx="1"/>
          </p:nvPr>
        </p:nvSpPr>
        <p:spPr/>
        <p:txBody>
          <a:bodyPr/>
          <a:lstStyle/>
          <a:p>
            <a:r>
              <a:rPr lang="en-GB" dirty="0"/>
              <a:t>A school or college can:</a:t>
            </a:r>
          </a:p>
          <a:p>
            <a:pPr lvl="1"/>
            <a:r>
              <a:rPr lang="en-GB" dirty="0"/>
              <a:t>Request access to marked scripts</a:t>
            </a:r>
          </a:p>
          <a:p>
            <a:pPr lvl="1"/>
            <a:r>
              <a:rPr lang="en-GB" dirty="0"/>
              <a:t>Request a review of marking or moderation – if it feels there is an error</a:t>
            </a:r>
          </a:p>
          <a:p>
            <a:pPr lvl="1"/>
            <a:r>
              <a:rPr lang="en-GB" dirty="0"/>
              <a:t>Appeal – if it feels an error remains after the review</a:t>
            </a:r>
          </a:p>
          <a:p>
            <a:pPr lvl="1"/>
            <a:r>
              <a:rPr lang="en-GB" dirty="0"/>
              <a:t>Ask Ofqual’s EPRS to undertake a final review</a:t>
            </a:r>
          </a:p>
          <a:p>
            <a:pPr marL="323850" lvl="1" indent="0">
              <a:buNone/>
            </a:pPr>
            <a:endParaRPr lang="en-GB" dirty="0"/>
          </a:p>
          <a:p>
            <a:r>
              <a:rPr lang="en-GB" dirty="0"/>
              <a:t>In summer 2022:</a:t>
            </a:r>
          </a:p>
          <a:p>
            <a:pPr lvl="1"/>
            <a:r>
              <a:rPr lang="en-GB" dirty="0"/>
              <a:t>3.7% of GCSE grades were challenged; 0.9% were changed</a:t>
            </a:r>
          </a:p>
          <a:p>
            <a:pPr lvl="1"/>
            <a:r>
              <a:rPr lang="en-GB" dirty="0"/>
              <a:t>4.9% of GCE grades were challenged; 1.2% were changed</a:t>
            </a:r>
          </a:p>
          <a:p>
            <a:pPr marL="0" indent="0">
              <a:buNone/>
            </a:pPr>
            <a:endParaRPr lang="en-GB" dirty="0"/>
          </a:p>
          <a:p>
            <a:endParaRPr lang="en-GB" dirty="0"/>
          </a:p>
        </p:txBody>
      </p:sp>
      <p:graphicFrame>
        <p:nvGraphicFramePr>
          <p:cNvPr id="7" name="Chart 6">
            <a:extLst>
              <a:ext uri="{FF2B5EF4-FFF2-40B4-BE49-F238E27FC236}">
                <a16:creationId xmlns:a16="http://schemas.microsoft.com/office/drawing/2014/main" id="{CC338C3C-F4D2-984B-D471-3CF76DE86E41}"/>
              </a:ext>
            </a:extLst>
          </p:cNvPr>
          <p:cNvGraphicFramePr/>
          <p:nvPr>
            <p:extLst>
              <p:ext uri="{D42A27DB-BD31-4B8C-83A1-F6EECF244321}">
                <p14:modId xmlns:p14="http://schemas.microsoft.com/office/powerpoint/2010/main" val="3080089172"/>
              </p:ext>
            </p:extLst>
          </p:nvPr>
        </p:nvGraphicFramePr>
        <p:xfrm>
          <a:off x="5020739" y="411443"/>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3039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9D7210A-1F6E-7E70-1F73-300C74425CEF}"/>
              </a:ext>
            </a:extLst>
          </p:cNvPr>
          <p:cNvGraphicFramePr>
            <a:graphicFrameLocks noGrp="1"/>
          </p:cNvGraphicFramePr>
          <p:nvPr>
            <p:ph idx="1"/>
            <p:extLst>
              <p:ext uri="{D42A27DB-BD31-4B8C-83A1-F6EECF244321}">
                <p14:modId xmlns:p14="http://schemas.microsoft.com/office/powerpoint/2010/main" val="204842245"/>
              </p:ext>
            </p:extLst>
          </p:nvPr>
        </p:nvGraphicFramePr>
        <p:xfrm>
          <a:off x="622300" y="984250"/>
          <a:ext cx="10972800" cy="532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B11727E7-6696-2835-35F2-5ADD6E054756}"/>
              </a:ext>
            </a:extLst>
          </p:cNvPr>
          <p:cNvSpPr>
            <a:spLocks noGrp="1"/>
          </p:cNvSpPr>
          <p:nvPr>
            <p:ph type="title"/>
          </p:nvPr>
        </p:nvSpPr>
        <p:spPr/>
        <p:txBody>
          <a:bodyPr lIns="91440" tIns="45720" rIns="91440" bIns="45720" anchor="t"/>
          <a:lstStyle/>
          <a:p>
            <a:r>
              <a:rPr lang="en-US" dirty="0">
                <a:latin typeface="Arial"/>
                <a:ea typeface="Roboto"/>
                <a:cs typeface="Arial"/>
              </a:rPr>
              <a:t>Ofqual resources </a:t>
            </a:r>
            <a:endParaRPr lang="en-US" dirty="0"/>
          </a:p>
        </p:txBody>
      </p:sp>
    </p:spTree>
    <p:extLst>
      <p:ext uri="{BB962C8B-B14F-4D97-AF65-F5344CB8AC3E}">
        <p14:creationId xmlns:p14="http://schemas.microsoft.com/office/powerpoint/2010/main" val="63843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2A8C06-AD97-272F-00BC-EBD5A9CAD8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4491" y="167828"/>
            <a:ext cx="10917152" cy="614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49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3679AD-8039-565B-1864-193902CF64A3}"/>
              </a:ext>
            </a:extLst>
          </p:cNvPr>
          <p:cNvSpPr>
            <a:spLocks noGrp="1"/>
          </p:cNvSpPr>
          <p:nvPr>
            <p:ph type="title"/>
          </p:nvPr>
        </p:nvSpPr>
        <p:spPr/>
        <p:txBody>
          <a:bodyPr lIns="91440" tIns="45720" rIns="91440" bIns="45720" anchor="t"/>
          <a:lstStyle/>
          <a:p>
            <a:r>
              <a:rPr lang="en-GB" dirty="0">
                <a:latin typeface="Arial"/>
                <a:ea typeface="Roboto"/>
                <a:cs typeface="Arial"/>
              </a:rPr>
              <a:t>Arrangements for 2023</a:t>
            </a:r>
            <a:endParaRPr lang="en-GB" dirty="0"/>
          </a:p>
        </p:txBody>
      </p:sp>
      <p:pic>
        <p:nvPicPr>
          <p:cNvPr id="4" name="Content Placeholder 5">
            <a:extLst>
              <a:ext uri="{FF2B5EF4-FFF2-40B4-BE49-F238E27FC236}">
                <a16:creationId xmlns:a16="http://schemas.microsoft.com/office/drawing/2014/main" id="{4B6F6BF7-4508-2333-9809-9B5D3DE94E6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116" y="1462090"/>
            <a:ext cx="6222321" cy="3500056"/>
          </a:xfrm>
        </p:spPr>
      </p:pic>
      <p:pic>
        <p:nvPicPr>
          <p:cNvPr id="6" name="Picture 6" descr="A picture containing person, ground, outdoor, group&#10;&#10;Description automatically generated">
            <a:extLst>
              <a:ext uri="{FF2B5EF4-FFF2-40B4-BE49-F238E27FC236}">
                <a16:creationId xmlns:a16="http://schemas.microsoft.com/office/drawing/2014/main" id="{60CE6007-792A-3C3D-32A5-4859482AD297}"/>
              </a:ext>
            </a:extLst>
          </p:cNvPr>
          <p:cNvPicPr>
            <a:picLocks noChangeAspect="1"/>
          </p:cNvPicPr>
          <p:nvPr/>
        </p:nvPicPr>
        <p:blipFill>
          <a:blip r:embed="rId5"/>
          <a:stretch>
            <a:fillRect/>
          </a:stretch>
        </p:blipFill>
        <p:spPr>
          <a:xfrm>
            <a:off x="6593458" y="1465790"/>
            <a:ext cx="5518029" cy="3739513"/>
          </a:xfrm>
          <a:prstGeom prst="rect">
            <a:avLst/>
          </a:prstGeom>
        </p:spPr>
      </p:pic>
    </p:spTree>
    <p:extLst>
      <p:ext uri="{BB962C8B-B14F-4D97-AF65-F5344CB8AC3E}">
        <p14:creationId xmlns:p14="http://schemas.microsoft.com/office/powerpoint/2010/main" val="3576683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9CCB8-ED98-9E7D-F49E-29D9D6FCC04F}"/>
              </a:ext>
            </a:extLst>
          </p:cNvPr>
          <p:cNvSpPr>
            <a:spLocks noGrp="1"/>
          </p:cNvSpPr>
          <p:nvPr>
            <p:ph idx="1"/>
          </p:nvPr>
        </p:nvSpPr>
        <p:spPr>
          <a:xfrm>
            <a:off x="622300" y="984439"/>
            <a:ext cx="10603706" cy="5324881"/>
          </a:xfrm>
        </p:spPr>
        <p:txBody>
          <a:bodyPr lIns="91440" tIns="45720" rIns="91440" bIns="45720" anchor="t">
            <a:normAutofit/>
          </a:bodyPr>
          <a:lstStyle/>
          <a:p>
            <a:pPr marL="313055" indent="-313055"/>
            <a:r>
              <a:rPr lang="en-GB" dirty="0">
                <a:latin typeface="Arial"/>
                <a:ea typeface="Roboto"/>
                <a:cs typeface="Arial"/>
              </a:rPr>
              <a:t>334,000 students will receive Level 3 VTQ results this summer – a significant step towards parity of qualifications </a:t>
            </a:r>
            <a:endParaRPr lang="en-US" dirty="0">
              <a:latin typeface="Arial"/>
              <a:ea typeface="Roboto"/>
              <a:cs typeface="Arial"/>
            </a:endParaRPr>
          </a:p>
          <a:p>
            <a:pPr marL="313055" indent="-313055"/>
            <a:r>
              <a:rPr lang="en-GB" dirty="0">
                <a:latin typeface="Arial"/>
                <a:ea typeface="Roboto"/>
                <a:cs typeface="Arial"/>
              </a:rPr>
              <a:t>New term-time deadlines for AOs to ensure results will be released to students by Thursday 17 August</a:t>
            </a:r>
          </a:p>
          <a:p>
            <a:pPr marL="313055" indent="-313055"/>
            <a:endParaRPr lang="en-US" sz="2200" dirty="0">
              <a:latin typeface="Arial"/>
              <a:ea typeface="Roboto"/>
              <a:cs typeface="Arial"/>
            </a:endParaRPr>
          </a:p>
          <a:p>
            <a:pPr marL="323850" lvl="1" indent="0">
              <a:buNone/>
            </a:pPr>
            <a:endParaRPr lang="en-GB" sz="2400" dirty="0"/>
          </a:p>
          <a:p>
            <a:pPr marL="323850" lvl="1" indent="0">
              <a:buNone/>
            </a:pPr>
            <a:endParaRPr lang="en-GB" sz="2400" dirty="0"/>
          </a:p>
        </p:txBody>
      </p:sp>
      <p:sp>
        <p:nvSpPr>
          <p:cNvPr id="3" name="Title 2">
            <a:extLst>
              <a:ext uri="{FF2B5EF4-FFF2-40B4-BE49-F238E27FC236}">
                <a16:creationId xmlns:a16="http://schemas.microsoft.com/office/drawing/2014/main" id="{E8C8115D-8F5F-6E08-D351-8DC1F14DA580}"/>
              </a:ext>
            </a:extLst>
          </p:cNvPr>
          <p:cNvSpPr>
            <a:spLocks noGrp="1"/>
          </p:cNvSpPr>
          <p:nvPr>
            <p:ph type="title"/>
          </p:nvPr>
        </p:nvSpPr>
        <p:spPr>
          <a:xfrm>
            <a:off x="622306" y="260648"/>
            <a:ext cx="8462433" cy="574675"/>
          </a:xfrm>
        </p:spPr>
        <p:txBody>
          <a:bodyPr lIns="91440" tIns="45720" rIns="91440" bIns="45720">
            <a:normAutofit/>
          </a:bodyPr>
          <a:lstStyle/>
          <a:p>
            <a:r>
              <a:rPr lang="en-US" dirty="0"/>
              <a:t>VTQ Level 3 Action Plan 2023</a:t>
            </a:r>
          </a:p>
        </p:txBody>
      </p:sp>
      <p:pic>
        <p:nvPicPr>
          <p:cNvPr id="4" name="Picture 4" descr="Diagram&#10;&#10;Description automatically generated">
            <a:extLst>
              <a:ext uri="{FF2B5EF4-FFF2-40B4-BE49-F238E27FC236}">
                <a16:creationId xmlns:a16="http://schemas.microsoft.com/office/drawing/2014/main" id="{558AFC93-2BB9-AEF9-7429-5F1D42E96761}"/>
              </a:ext>
            </a:extLst>
          </p:cNvPr>
          <p:cNvPicPr>
            <a:picLocks noChangeAspect="1"/>
          </p:cNvPicPr>
          <p:nvPr/>
        </p:nvPicPr>
        <p:blipFill>
          <a:blip r:embed="rId3"/>
          <a:stretch>
            <a:fillRect/>
          </a:stretch>
        </p:blipFill>
        <p:spPr>
          <a:xfrm>
            <a:off x="6093619" y="2589849"/>
            <a:ext cx="5600698" cy="2940365"/>
          </a:xfrm>
          <a:prstGeom prst="rect">
            <a:avLst/>
          </a:prstGeom>
        </p:spPr>
      </p:pic>
      <p:sp>
        <p:nvSpPr>
          <p:cNvPr id="6" name="TextBox 5">
            <a:extLst>
              <a:ext uri="{FF2B5EF4-FFF2-40B4-BE49-F238E27FC236}">
                <a16:creationId xmlns:a16="http://schemas.microsoft.com/office/drawing/2014/main" id="{AA9EC3B9-2B11-761E-05EE-6F04F4DE25B1}"/>
              </a:ext>
            </a:extLst>
          </p:cNvPr>
          <p:cNvSpPr txBox="1"/>
          <p:nvPr/>
        </p:nvSpPr>
        <p:spPr>
          <a:xfrm>
            <a:off x="335360" y="2827223"/>
            <a:ext cx="558879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buChar char="•"/>
            </a:pPr>
            <a:r>
              <a:rPr lang="en-GB" sz="2200" dirty="0">
                <a:solidFill>
                  <a:srgbClr val="4D4D4D"/>
                </a:solidFill>
                <a:cs typeface="Arial"/>
              </a:rPr>
              <a:t>Requires earlier engagement in term-time to minimise engagement in August</a:t>
            </a:r>
            <a:r>
              <a:rPr lang="en-US" sz="2200" dirty="0">
                <a:solidFill>
                  <a:srgbClr val="4D4D4D"/>
                </a:solidFill>
                <a:cs typeface="Arial"/>
              </a:rPr>
              <a:t>​</a:t>
            </a:r>
          </a:p>
          <a:p>
            <a:pPr lvl="1">
              <a:buChar char="•"/>
            </a:pPr>
            <a:r>
              <a:rPr lang="en-GB" sz="2200" dirty="0">
                <a:solidFill>
                  <a:srgbClr val="4D4D4D"/>
                </a:solidFill>
                <a:cs typeface="Arial"/>
              </a:rPr>
              <a:t>Student records need to be up to date so all eligible students receive a result</a:t>
            </a:r>
            <a:r>
              <a:rPr lang="en-US" sz="2200" dirty="0">
                <a:solidFill>
                  <a:srgbClr val="4D4D4D"/>
                </a:solidFill>
                <a:cs typeface="Arial"/>
              </a:rPr>
              <a:t>​</a:t>
            </a:r>
          </a:p>
          <a:p>
            <a:pPr lvl="1">
              <a:buChar char="•"/>
            </a:pPr>
            <a:r>
              <a:rPr lang="en-GB" sz="2200" dirty="0">
                <a:solidFill>
                  <a:srgbClr val="4D4D4D"/>
                </a:solidFill>
                <a:cs typeface="Arial"/>
              </a:rPr>
              <a:t>Schools and colleges should continue engaging throughout July so that moderation and verification can continue as normal</a:t>
            </a:r>
            <a:r>
              <a:rPr lang="en-US" sz="2200" dirty="0">
                <a:solidFill>
                  <a:srgbClr val="4D4D4D"/>
                </a:solidFill>
                <a:cs typeface="Arial"/>
              </a:rPr>
              <a:t>​</a:t>
            </a:r>
          </a:p>
          <a:p>
            <a:r>
              <a:rPr lang="en-GB" sz="2400" dirty="0">
                <a:solidFill>
                  <a:srgbClr val="4D4D4D"/>
                </a:solidFill>
                <a:cs typeface="Segoe UI"/>
              </a:rPr>
              <a:t>​</a:t>
            </a:r>
          </a:p>
        </p:txBody>
      </p:sp>
    </p:spTree>
    <p:extLst>
      <p:ext uri="{BB962C8B-B14F-4D97-AF65-F5344CB8AC3E}">
        <p14:creationId xmlns:p14="http://schemas.microsoft.com/office/powerpoint/2010/main" val="39090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70032C-DD56-C116-9260-60238DFC17D4}"/>
              </a:ext>
            </a:extLst>
          </p:cNvPr>
          <p:cNvSpPr>
            <a:spLocks noGrp="1"/>
          </p:cNvSpPr>
          <p:nvPr>
            <p:ph type="title"/>
          </p:nvPr>
        </p:nvSpPr>
        <p:spPr>
          <a:xfrm>
            <a:off x="622306" y="260648"/>
            <a:ext cx="10874601" cy="574675"/>
          </a:xfrm>
        </p:spPr>
        <p:txBody>
          <a:bodyPr>
            <a:normAutofit/>
          </a:bodyPr>
          <a:lstStyle/>
          <a:p>
            <a:r>
              <a:rPr lang="en-GB" dirty="0"/>
              <a:t>Summer 2023 – return to pre-pandemic grading</a:t>
            </a:r>
          </a:p>
        </p:txBody>
      </p:sp>
      <p:graphicFrame>
        <p:nvGraphicFramePr>
          <p:cNvPr id="9" name="Content Placeholder 1">
            <a:extLst>
              <a:ext uri="{FF2B5EF4-FFF2-40B4-BE49-F238E27FC236}">
                <a16:creationId xmlns:a16="http://schemas.microsoft.com/office/drawing/2014/main" id="{CBF29DF0-9A3F-7451-2ED3-15328C1C3A8C}"/>
              </a:ext>
            </a:extLst>
          </p:cNvPr>
          <p:cNvGraphicFramePr>
            <a:graphicFrameLocks noGrp="1"/>
          </p:cNvGraphicFramePr>
          <p:nvPr>
            <p:ph idx="1"/>
            <p:extLst>
              <p:ext uri="{D42A27DB-BD31-4B8C-83A1-F6EECF244321}">
                <p14:modId xmlns:p14="http://schemas.microsoft.com/office/powerpoint/2010/main" val="3112838977"/>
              </p:ext>
            </p:extLst>
          </p:nvPr>
        </p:nvGraphicFramePr>
        <p:xfrm>
          <a:off x="622300" y="984250"/>
          <a:ext cx="10972800" cy="5324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455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56137B-A1FC-9413-9677-B32676FADC1F}"/>
              </a:ext>
            </a:extLst>
          </p:cNvPr>
          <p:cNvSpPr>
            <a:spLocks noGrp="1"/>
          </p:cNvSpPr>
          <p:nvPr>
            <p:ph type="title"/>
          </p:nvPr>
        </p:nvSpPr>
        <p:spPr>
          <a:xfrm>
            <a:off x="622306" y="260648"/>
            <a:ext cx="8462433" cy="574675"/>
          </a:xfrm>
        </p:spPr>
        <p:txBody>
          <a:bodyPr>
            <a:normAutofit fontScale="90000"/>
          </a:bodyPr>
          <a:lstStyle/>
          <a:p>
            <a:r>
              <a:rPr lang="en-GB" dirty="0"/>
              <a:t>How grading works every year – GCSE, AS and A level</a:t>
            </a:r>
          </a:p>
        </p:txBody>
      </p:sp>
      <p:graphicFrame>
        <p:nvGraphicFramePr>
          <p:cNvPr id="7" name="Content Placeholder 4">
            <a:extLst>
              <a:ext uri="{FF2B5EF4-FFF2-40B4-BE49-F238E27FC236}">
                <a16:creationId xmlns:a16="http://schemas.microsoft.com/office/drawing/2014/main" id="{CF6DA71B-7731-5F66-35A4-704619DAF938}"/>
              </a:ext>
            </a:extLst>
          </p:cNvPr>
          <p:cNvGraphicFramePr>
            <a:graphicFrameLocks noGrp="1"/>
          </p:cNvGraphicFramePr>
          <p:nvPr>
            <p:ph idx="1"/>
            <p:extLst>
              <p:ext uri="{D42A27DB-BD31-4B8C-83A1-F6EECF244321}">
                <p14:modId xmlns:p14="http://schemas.microsoft.com/office/powerpoint/2010/main" val="2458328839"/>
              </p:ext>
            </p:extLst>
          </p:nvPr>
        </p:nvGraphicFramePr>
        <p:xfrm>
          <a:off x="622300" y="984439"/>
          <a:ext cx="10972800" cy="5324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622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3E346E1-CA61-4298-93BD-6942949176EA}"/>
              </a:ext>
            </a:extLst>
          </p:cNvPr>
          <p:cNvSpPr>
            <a:spLocks noGrp="1"/>
          </p:cNvSpPr>
          <p:nvPr>
            <p:ph idx="10"/>
          </p:nvPr>
        </p:nvSpPr>
        <p:spPr/>
        <p:txBody>
          <a:bodyPr lIns="91440" tIns="45720" rIns="91440" bIns="45720" anchor="t"/>
          <a:lstStyle/>
          <a:p>
            <a:pPr marL="0" indent="0">
              <a:buNone/>
            </a:pPr>
            <a:r>
              <a:rPr lang="en-GB" sz="3200" dirty="0">
                <a:latin typeface="Arial"/>
                <a:ea typeface="Roboto"/>
                <a:cs typeface="Arial"/>
              </a:rPr>
              <a:t>Grading</a:t>
            </a:r>
          </a:p>
          <a:p>
            <a:pPr marL="0" indent="0">
              <a:buNone/>
            </a:pPr>
            <a:endParaRPr lang="en-GB" sz="3200" dirty="0"/>
          </a:p>
          <a:p>
            <a:pPr marL="313055" indent="-313055"/>
            <a:r>
              <a:rPr lang="en-GB" dirty="0">
                <a:latin typeface="Arial"/>
                <a:ea typeface="Roboto"/>
                <a:cs typeface="Arial"/>
              </a:rPr>
              <a:t>When most marking is complete</a:t>
            </a:r>
          </a:p>
          <a:p>
            <a:pPr marL="313055" indent="-313055"/>
            <a:r>
              <a:rPr lang="en-GB" dirty="0">
                <a:latin typeface="Arial"/>
                <a:ea typeface="Roboto"/>
                <a:cs typeface="Arial"/>
              </a:rPr>
              <a:t>Sets the standard for each grade, using data and expert judgement</a:t>
            </a:r>
          </a:p>
          <a:p>
            <a:pPr marL="313055" indent="-313055"/>
            <a:r>
              <a:rPr lang="en-GB" dirty="0">
                <a:latin typeface="Arial"/>
                <a:ea typeface="Roboto"/>
                <a:cs typeface="Arial"/>
              </a:rPr>
              <a:t>2023 will be in line with pre-pandemic years</a:t>
            </a:r>
          </a:p>
          <a:p>
            <a:pPr marL="313055" indent="-313055"/>
            <a:r>
              <a:rPr lang="en-GB" dirty="0">
                <a:latin typeface="Arial"/>
                <a:ea typeface="Roboto"/>
                <a:cs typeface="Arial"/>
              </a:rPr>
              <a:t>Grade boundaries set each year to reflect difficulty of assessments</a:t>
            </a:r>
            <a:endParaRPr lang="en-GB" strike="sngStrike" dirty="0">
              <a:latin typeface="Arial"/>
              <a:ea typeface="Roboto"/>
              <a:cs typeface="Arial"/>
            </a:endParaRPr>
          </a:p>
          <a:p>
            <a:pPr marL="313055" indent="-313055"/>
            <a:r>
              <a:rPr lang="en-GB" dirty="0">
                <a:latin typeface="Arial"/>
                <a:ea typeface="Roboto"/>
                <a:cs typeface="Arial"/>
              </a:rPr>
              <a:t>Consistent across students and schools/colleges</a:t>
            </a:r>
          </a:p>
        </p:txBody>
      </p:sp>
      <p:sp>
        <p:nvSpPr>
          <p:cNvPr id="4" name="Content Placeholder 3">
            <a:extLst>
              <a:ext uri="{FF2B5EF4-FFF2-40B4-BE49-F238E27FC236}">
                <a16:creationId xmlns:a16="http://schemas.microsoft.com/office/drawing/2014/main" id="{F30E3995-13D5-4FF7-B65A-D84125BDE5D8}"/>
              </a:ext>
            </a:extLst>
          </p:cNvPr>
          <p:cNvSpPr>
            <a:spLocks noGrp="1"/>
          </p:cNvSpPr>
          <p:nvPr>
            <p:ph idx="1"/>
          </p:nvPr>
        </p:nvSpPr>
        <p:spPr/>
        <p:txBody>
          <a:bodyPr lIns="91440" tIns="45720" rIns="91440" bIns="45720" anchor="t"/>
          <a:lstStyle/>
          <a:p>
            <a:pPr marL="0" indent="0">
              <a:buNone/>
            </a:pPr>
            <a:endParaRPr lang="en-GB" sz="3200" b="1" dirty="0"/>
          </a:p>
          <a:p>
            <a:pPr marL="0" indent="0">
              <a:buNone/>
            </a:pPr>
            <a:endParaRPr lang="en-GB" sz="3200" b="1" dirty="0"/>
          </a:p>
          <a:p>
            <a:pPr marL="313055" indent="-313055"/>
            <a:r>
              <a:rPr lang="en-GB" dirty="0"/>
              <a:t>Starts when the first paper is sat</a:t>
            </a:r>
          </a:p>
          <a:p>
            <a:pPr marL="313055" indent="-313055"/>
            <a:r>
              <a:rPr lang="en-GB" dirty="0"/>
              <a:t>Judging student responses against a mark scheme</a:t>
            </a:r>
          </a:p>
          <a:p>
            <a:pPr marL="313055" indent="-313055"/>
            <a:r>
              <a:rPr lang="en-GB" dirty="0"/>
              <a:t>No change to marking standard</a:t>
            </a:r>
          </a:p>
          <a:p>
            <a:pPr marL="313055" indent="-313055"/>
            <a:r>
              <a:rPr lang="en-GB" dirty="0"/>
              <a:t>Standardised for each paper</a:t>
            </a:r>
          </a:p>
          <a:p>
            <a:pPr marL="313055" indent="-313055"/>
            <a:r>
              <a:rPr lang="en-GB" dirty="0"/>
              <a:t>Monitored for quality</a:t>
            </a:r>
          </a:p>
          <a:p>
            <a:pPr marL="313055" indent="-313055"/>
            <a:r>
              <a:rPr lang="en-GB" dirty="0">
                <a:latin typeface="Arial"/>
                <a:ea typeface="Roboto"/>
                <a:cs typeface="Arial"/>
              </a:rPr>
              <a:t>Distributed among examiners</a:t>
            </a:r>
          </a:p>
        </p:txBody>
      </p:sp>
      <p:sp>
        <p:nvSpPr>
          <p:cNvPr id="3" name="Title 2">
            <a:extLst>
              <a:ext uri="{FF2B5EF4-FFF2-40B4-BE49-F238E27FC236}">
                <a16:creationId xmlns:a16="http://schemas.microsoft.com/office/drawing/2014/main" id="{35EEF2A5-C8F5-44B9-9C15-01A406D3FF7B}"/>
              </a:ext>
            </a:extLst>
          </p:cNvPr>
          <p:cNvSpPr>
            <a:spLocks noGrp="1"/>
          </p:cNvSpPr>
          <p:nvPr>
            <p:ph type="title"/>
          </p:nvPr>
        </p:nvSpPr>
        <p:spPr/>
        <p:txBody>
          <a:bodyPr lIns="91440" tIns="45720" rIns="91440" bIns="45720" anchor="t"/>
          <a:lstStyle/>
          <a:p>
            <a:r>
              <a:rPr lang="en-GB" dirty="0">
                <a:latin typeface="Arial"/>
                <a:ea typeface="Roboto"/>
                <a:cs typeface="Arial"/>
              </a:rPr>
              <a:t>Marking, then grading</a:t>
            </a:r>
          </a:p>
        </p:txBody>
      </p:sp>
      <p:sp>
        <p:nvSpPr>
          <p:cNvPr id="10" name="Rectangle: Rounded Corners 9">
            <a:extLst>
              <a:ext uri="{FF2B5EF4-FFF2-40B4-BE49-F238E27FC236}">
                <a16:creationId xmlns:a16="http://schemas.microsoft.com/office/drawing/2014/main" id="{15F5AA1B-75F3-46F3-9D35-6512B103E48C}"/>
              </a:ext>
            </a:extLst>
          </p:cNvPr>
          <p:cNvSpPr/>
          <p:nvPr/>
        </p:nvSpPr>
        <p:spPr>
          <a:xfrm>
            <a:off x="622300" y="1066343"/>
            <a:ext cx="3792938" cy="900793"/>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dirty="0"/>
              <a:t>First, marking</a:t>
            </a:r>
          </a:p>
        </p:txBody>
      </p:sp>
      <p:sp>
        <p:nvSpPr>
          <p:cNvPr id="13" name="Rectangle: Rounded Corners 12">
            <a:extLst>
              <a:ext uri="{FF2B5EF4-FFF2-40B4-BE49-F238E27FC236}">
                <a16:creationId xmlns:a16="http://schemas.microsoft.com/office/drawing/2014/main" id="{C919380E-9D5E-440C-BDB7-1429BFE5A3D4}"/>
              </a:ext>
            </a:extLst>
          </p:cNvPr>
          <p:cNvSpPr/>
          <p:nvPr/>
        </p:nvSpPr>
        <p:spPr>
          <a:xfrm>
            <a:off x="6317555" y="1069152"/>
            <a:ext cx="3665254" cy="914400"/>
          </a:xfrm>
          <a:prstGeom prst="round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000" dirty="0"/>
              <a:t>Then, grading</a:t>
            </a:r>
          </a:p>
        </p:txBody>
      </p:sp>
    </p:spTree>
    <p:extLst>
      <p:ext uri="{BB962C8B-B14F-4D97-AF65-F5344CB8AC3E}">
        <p14:creationId xmlns:p14="http://schemas.microsoft.com/office/powerpoint/2010/main" val="710960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0933D4-26C6-7D26-10BC-0876A7C6A8A1}"/>
              </a:ext>
            </a:extLst>
          </p:cNvPr>
          <p:cNvSpPr>
            <a:spLocks noGrp="1"/>
          </p:cNvSpPr>
          <p:nvPr>
            <p:ph type="title"/>
          </p:nvPr>
        </p:nvSpPr>
        <p:spPr/>
        <p:txBody>
          <a:bodyPr/>
          <a:lstStyle/>
          <a:p>
            <a:r>
              <a:rPr lang="en-GB" dirty="0"/>
              <a:t>Grade boundaries – GCSE, AS and A level</a:t>
            </a:r>
          </a:p>
        </p:txBody>
      </p:sp>
      <p:graphicFrame>
        <p:nvGraphicFramePr>
          <p:cNvPr id="4" name="Content Placeholder 1">
            <a:extLst>
              <a:ext uri="{FF2B5EF4-FFF2-40B4-BE49-F238E27FC236}">
                <a16:creationId xmlns:a16="http://schemas.microsoft.com/office/drawing/2014/main" id="{3927D6D1-BCD0-5657-5CBA-8A8D3C29B7EB}"/>
              </a:ext>
            </a:extLst>
          </p:cNvPr>
          <p:cNvGraphicFramePr>
            <a:graphicFrameLocks noGrp="1"/>
          </p:cNvGraphicFramePr>
          <p:nvPr>
            <p:ph idx="1"/>
            <p:extLst>
              <p:ext uri="{D42A27DB-BD31-4B8C-83A1-F6EECF244321}">
                <p14:modId xmlns:p14="http://schemas.microsoft.com/office/powerpoint/2010/main" val="1127709059"/>
              </p:ext>
            </p:extLst>
          </p:nvPr>
        </p:nvGraphicFramePr>
        <p:xfrm>
          <a:off x="622300" y="984250"/>
          <a:ext cx="10972800" cy="532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894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rt, line chart&#10;&#10;Description automatically generated">
            <a:extLst>
              <a:ext uri="{FF2B5EF4-FFF2-40B4-BE49-F238E27FC236}">
                <a16:creationId xmlns:a16="http://schemas.microsoft.com/office/drawing/2014/main" id="{28532294-089C-62BF-9FAD-9846BB886080}"/>
              </a:ext>
            </a:extLst>
          </p:cNvPr>
          <p:cNvPicPr>
            <a:picLocks noChangeAspect="1"/>
          </p:cNvPicPr>
          <p:nvPr/>
        </p:nvPicPr>
        <p:blipFill>
          <a:blip r:embed="rId3"/>
          <a:stretch>
            <a:fillRect/>
          </a:stretch>
        </p:blipFill>
        <p:spPr>
          <a:xfrm>
            <a:off x="1214581" y="263755"/>
            <a:ext cx="8816107" cy="6007217"/>
          </a:xfrm>
          <a:prstGeom prst="rect">
            <a:avLst/>
          </a:prstGeom>
        </p:spPr>
      </p:pic>
    </p:spTree>
    <p:extLst>
      <p:ext uri="{BB962C8B-B14F-4D97-AF65-F5344CB8AC3E}">
        <p14:creationId xmlns:p14="http://schemas.microsoft.com/office/powerpoint/2010/main" val="2282326361"/>
      </p:ext>
    </p:extLst>
  </p:cSld>
  <p:clrMapOvr>
    <a:masterClrMapping/>
  </p:clrMapOvr>
</p:sld>
</file>

<file path=ppt/theme/theme1.xml><?xml version="1.0" encoding="utf-8"?>
<a:theme xmlns:a="http://schemas.openxmlformats.org/drawingml/2006/main" name="Gold &amp; Navy">
  <a:themeElements>
    <a:clrScheme name="Gold &amp; Navy">
      <a:dk1>
        <a:srgbClr val="000000"/>
      </a:dk1>
      <a:lt1>
        <a:srgbClr val="FFFFFF"/>
      </a:lt1>
      <a:dk2>
        <a:srgbClr val="283445"/>
      </a:dk2>
      <a:lt2>
        <a:srgbClr val="FFDF9E"/>
      </a:lt2>
      <a:accent1>
        <a:srgbClr val="F0AC24"/>
      </a:accent1>
      <a:accent2>
        <a:srgbClr val="0079BC"/>
      </a:accent2>
      <a:accent3>
        <a:srgbClr val="FFFFFF"/>
      </a:accent3>
      <a:accent4>
        <a:srgbClr val="283445"/>
      </a:accent4>
      <a:accent5>
        <a:srgbClr val="7F5500"/>
      </a:accent5>
      <a:accent6>
        <a:srgbClr val="FFDF9E"/>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990D4C32-5784-4C4D-B9D7-3E704865CCEE}"/>
    </a:ext>
  </a:extLst>
</a:theme>
</file>

<file path=ppt/theme/theme10.xml><?xml version="1.0" encoding="utf-8"?>
<a:theme xmlns:a="http://schemas.openxmlformats.org/drawingml/2006/main" name="Blank - for importing slides from other orgs">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73F28466-A1D7-F14C-BCB9-2088FD4729BB}"/>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mörgåsbord">
  <a:themeElements>
    <a:clrScheme name="Smörgåsbord">
      <a:dk1>
        <a:srgbClr val="000000"/>
      </a:dk1>
      <a:lt1>
        <a:srgbClr val="FFFFFF"/>
      </a:lt1>
      <a:dk2>
        <a:srgbClr val="4C3F54"/>
      </a:dk2>
      <a:lt2>
        <a:srgbClr val="FFD66E"/>
      </a:lt2>
      <a:accent1>
        <a:srgbClr val="2F510D"/>
      </a:accent1>
      <a:accent2>
        <a:srgbClr val="D9412E"/>
      </a:accent2>
      <a:accent3>
        <a:srgbClr val="FAEBBE"/>
      </a:accent3>
      <a:accent4>
        <a:srgbClr val="4C3F54"/>
      </a:accent4>
      <a:accent5>
        <a:srgbClr val="FFD66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46D2426E-EB2A-4646-A3F0-E0A7784793DB}"/>
    </a:ext>
  </a:extLst>
</a:theme>
</file>

<file path=ppt/theme/theme3.xml><?xml version="1.0" encoding="utf-8"?>
<a:theme xmlns:a="http://schemas.openxmlformats.org/drawingml/2006/main" name="Peacock Butterfly">
  <a:themeElements>
    <a:clrScheme name="Custom 1">
      <a:dk1>
        <a:srgbClr val="000000"/>
      </a:dk1>
      <a:lt1>
        <a:srgbClr val="FFFFFF"/>
      </a:lt1>
      <a:dk2>
        <a:srgbClr val="F23B16"/>
      </a:dk2>
      <a:lt2>
        <a:srgbClr val="001C28"/>
      </a:lt2>
      <a:accent1>
        <a:srgbClr val="1F666E"/>
      </a:accent1>
      <a:accent2>
        <a:srgbClr val="EC230E"/>
      </a:accent2>
      <a:accent3>
        <a:srgbClr val="F0F2CE"/>
      </a:accent3>
      <a:accent4>
        <a:srgbClr val="F23B16"/>
      </a:accent4>
      <a:accent5>
        <a:srgbClr val="001C28"/>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D89AC2A3-A715-B04F-99EC-9F858EB3C178}"/>
    </a:ext>
  </a:extLst>
</a:theme>
</file>

<file path=ppt/theme/theme4.xml><?xml version="1.0" encoding="utf-8"?>
<a:theme xmlns:a="http://schemas.openxmlformats.org/drawingml/2006/main" name="Meadow &amp; Slate">
  <a:themeElements>
    <a:clrScheme name="Meadow &amp; Slate">
      <a:dk1>
        <a:srgbClr val="000000"/>
      </a:dk1>
      <a:lt1>
        <a:srgbClr val="FFFFFF"/>
      </a:lt1>
      <a:dk2>
        <a:srgbClr val="505161"/>
      </a:dk2>
      <a:lt2>
        <a:srgbClr val="BECF3E"/>
      </a:lt2>
      <a:accent1>
        <a:srgbClr val="588234"/>
      </a:accent1>
      <a:accent2>
        <a:srgbClr val="BEBFCC"/>
      </a:accent2>
      <a:accent3>
        <a:srgbClr val="686C9E"/>
      </a:accent3>
      <a:accent4>
        <a:srgbClr val="505161"/>
      </a:accent4>
      <a:accent5>
        <a:srgbClr val="BECF3E"/>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2B300D82-68CF-1A44-867D-F66BB5706CA1}"/>
    </a:ext>
  </a:extLst>
</a:theme>
</file>

<file path=ppt/theme/theme5.xml><?xml version="1.0" encoding="utf-8"?>
<a:theme xmlns:a="http://schemas.openxmlformats.org/drawingml/2006/main" name="Sea Foam">
  <a:themeElements>
    <a:clrScheme name="Sea Foam">
      <a:dk1>
        <a:srgbClr val="000000"/>
      </a:dk1>
      <a:lt1>
        <a:srgbClr val="FFFFFF"/>
      </a:lt1>
      <a:dk2>
        <a:srgbClr val="003B45"/>
      </a:dk2>
      <a:lt2>
        <a:srgbClr val="74BBC3"/>
      </a:lt2>
      <a:accent1>
        <a:srgbClr val="07585C"/>
      </a:accent1>
      <a:accent2>
        <a:srgbClr val="C3DFE5"/>
      </a:accent2>
      <a:accent3>
        <a:srgbClr val="2C838C"/>
      </a:accent3>
      <a:accent4>
        <a:srgbClr val="003B45"/>
      </a:accent4>
      <a:accent5>
        <a:srgbClr val="74BBC3"/>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A56BEEEA-66D4-8646-ACB9-56F56C48AF3C}"/>
    </a:ext>
  </a:extLst>
</a:theme>
</file>

<file path=ppt/theme/theme6.xml><?xml version="1.0" encoding="utf-8"?>
<a:theme xmlns:a="http://schemas.openxmlformats.org/drawingml/2006/main" name="Vivid Anticipation">
  <a:themeElements>
    <a:clrScheme name="Vivid Anticipation">
      <a:dk1>
        <a:srgbClr val="000000"/>
      </a:dk1>
      <a:lt1>
        <a:srgbClr val="FFFFFF"/>
      </a:lt1>
      <a:dk2>
        <a:srgbClr val="3E054F"/>
      </a:dk2>
      <a:lt2>
        <a:srgbClr val="F2FF00"/>
      </a:lt2>
      <a:accent1>
        <a:srgbClr val="471500"/>
      </a:accent1>
      <a:accent2>
        <a:srgbClr val="FF7C30"/>
      </a:accent2>
      <a:accent3>
        <a:srgbClr val="9E0E61"/>
      </a:accent3>
      <a:accent4>
        <a:srgbClr val="3E054F"/>
      </a:accent4>
      <a:accent5>
        <a:srgbClr val="F2FF0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61F9BDB3-58BD-0445-8B84-BEF7C1421B99}"/>
    </a:ext>
  </a:extLst>
</a:theme>
</file>

<file path=ppt/theme/theme7.xml><?xml version="1.0" encoding="utf-8"?>
<a:theme xmlns:a="http://schemas.openxmlformats.org/drawingml/2006/main" name="Daffodils &amp; Storms">
  <a:themeElements>
    <a:clrScheme name="Daffodils &amp; Storms">
      <a:dk1>
        <a:srgbClr val="000000"/>
      </a:dk1>
      <a:lt1>
        <a:srgbClr val="FFFFFF"/>
      </a:lt1>
      <a:dk2>
        <a:srgbClr val="093C59"/>
      </a:dk2>
      <a:lt2>
        <a:srgbClr val="F08A24"/>
      </a:lt2>
      <a:accent1>
        <a:srgbClr val="011926"/>
      </a:accent1>
      <a:accent2>
        <a:srgbClr val="E5DD45"/>
      </a:accent2>
      <a:accent3>
        <a:srgbClr val="82AFC3"/>
      </a:accent3>
      <a:accent4>
        <a:srgbClr val="093C59"/>
      </a:accent4>
      <a:accent5>
        <a:srgbClr val="F08A24"/>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BC0878B3-4C3C-AC4E-BC38-1DF3FF352E21}"/>
    </a:ext>
  </a:extLst>
</a:theme>
</file>

<file path=ppt/theme/theme8.xml><?xml version="1.0" encoding="utf-8"?>
<a:theme xmlns:a="http://schemas.openxmlformats.org/drawingml/2006/main" name="Beach Holiday">
  <a:themeElements>
    <a:clrScheme name="Beach Holiday">
      <a:dk1>
        <a:srgbClr val="000000"/>
      </a:dk1>
      <a:lt1>
        <a:srgbClr val="FFFFFF"/>
      </a:lt1>
      <a:dk2>
        <a:srgbClr val="416DA9"/>
      </a:dk2>
      <a:lt2>
        <a:srgbClr val="F5F310"/>
      </a:lt2>
      <a:accent1>
        <a:srgbClr val="05C3DE"/>
      </a:accent1>
      <a:accent2>
        <a:srgbClr val="757575"/>
      </a:accent2>
      <a:accent3>
        <a:srgbClr val="FEE8B5"/>
      </a:accent3>
      <a:accent4>
        <a:srgbClr val="283445"/>
      </a:accent4>
      <a:accent5>
        <a:srgbClr val="F5F310"/>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414EB6C5-A7F2-374E-92AC-02FC26D90F55}"/>
    </a:ext>
  </a:extLst>
</a:theme>
</file>

<file path=ppt/theme/theme9.xml><?xml version="1.0" encoding="utf-8"?>
<a:theme xmlns:a="http://schemas.openxmlformats.org/drawingml/2006/main" name="Opposing Forces">
  <a:themeElements>
    <a:clrScheme name="Opposing Forces">
      <a:dk1>
        <a:srgbClr val="000000"/>
      </a:dk1>
      <a:lt1>
        <a:srgbClr val="FFFFFF"/>
      </a:lt1>
      <a:dk2>
        <a:srgbClr val="BF204B"/>
      </a:dk2>
      <a:lt2>
        <a:srgbClr val="F26D85"/>
      </a:lt2>
      <a:accent1>
        <a:srgbClr val="4DA8A8"/>
      </a:accent1>
      <a:accent2>
        <a:srgbClr val="0E6973"/>
      </a:accent2>
      <a:accent3>
        <a:srgbClr val="C1D0D9"/>
      </a:accent3>
      <a:accent4>
        <a:srgbClr val="BF204B"/>
      </a:accent4>
      <a:accent5>
        <a:srgbClr val="F26D85"/>
      </a:accent5>
      <a:accent6>
        <a:srgbClr val="FFFFFF"/>
      </a:accent6>
      <a:hlink>
        <a:srgbClr val="1B57B2"/>
      </a:hlink>
      <a:folHlink>
        <a:srgbClr val="1B57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qual Powerpoint Template" id="{F2402F50-2635-AB47-91BC-D8062F6B1D58}" vid="{F3FFAD9E-4F29-DA4D-B197-13B5D8DC612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B9879AE163B346997E26097846476A" ma:contentTypeVersion="20" ma:contentTypeDescription="Create a new document." ma:contentTypeScope="" ma:versionID="f1ee97bb5102f8356c4453d28e98846d">
  <xsd:schema xmlns:xsd="http://www.w3.org/2001/XMLSchema" xmlns:xs="http://www.w3.org/2001/XMLSchema" xmlns:p="http://schemas.microsoft.com/office/2006/metadata/properties" xmlns:ns1="http://schemas.microsoft.com/sharepoint/v3" xmlns:ns2="a4a87f12-a67a-4444-9ef2-9205ec373cbf" xmlns:ns3="a1ec63a3-afdb-478c-96bc-cd5b572b27eb" xmlns:ns4="7f681fa3-dd91-4cc0-980f-d32704519880" xmlns:ns5="846dc9c6-5521-46ab-b805-f4031810b26c" targetNamespace="http://schemas.microsoft.com/office/2006/metadata/properties" ma:root="true" ma:fieldsID="8debe57b9173dc0843f5e7b2f57177b7" ns1:_="" ns2:_="" ns3:_="" ns4:_="" ns5:_="">
    <xsd:import namespace="http://schemas.microsoft.com/sharepoint/v3"/>
    <xsd:import namespace="a4a87f12-a67a-4444-9ef2-9205ec373cbf"/>
    <xsd:import namespace="a1ec63a3-afdb-478c-96bc-cd5b572b27eb"/>
    <xsd:import namespace="7f681fa3-dd91-4cc0-980f-d32704519880"/>
    <xsd:import namespace="846dc9c6-5521-46ab-b805-f4031810b26c"/>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1:_ip_UnifiedCompliancePolicyProperties" minOccurs="0"/>
                <xsd:element ref="ns1:_ip_UnifiedCompliancePolicyUIAction" minOccurs="0"/>
                <xsd:element ref="ns4:MediaServiceAutoKeyPoints" minOccurs="0"/>
                <xsd:element ref="ns4:MediaServiceKeyPoints" minOccurs="0"/>
                <xsd:element ref="ns4:MediaServiceDateTaken" minOccurs="0"/>
                <xsd:element ref="ns4:MediaLengthInSecond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a87f12-a67a-4444-9ef2-9205ec373c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ec63a3-afdb-478c-96bc-cd5b572b27eb"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f681fa3-dd91-4cc0-980f-d3270451988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a0b4880-92f1-4278-a089-8b0ac32e71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46dc9c6-5521-46ab-b805-f4031810b26c"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679ebdc-dc10-430e-bce6-d9bd7790a9b1}" ma:internalName="TaxCatchAll" ma:showField="CatchAllData" ma:web="a4a87f12-a67a-4444-9ef2-9205ec373c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846dc9c6-5521-46ab-b805-f4031810b26c" xsi:nil="true"/>
    <_ip_UnifiedCompliancePolicyUIAction xmlns="http://schemas.microsoft.com/sharepoint/v3" xsi:nil="true"/>
    <_ip_UnifiedCompliancePolicyProperties xmlns="http://schemas.microsoft.com/sharepoint/v3" xsi:nil="true"/>
    <lcf76f155ced4ddcb4097134ff3c332f xmlns="7f681fa3-dd91-4cc0-980f-d32704519880">
      <Terms xmlns="http://schemas.microsoft.com/office/infopath/2007/PartnerControls"/>
    </lcf76f155ced4ddcb4097134ff3c332f>
    <SharedWithUsers xmlns="a4a87f12-a67a-4444-9ef2-9205ec373cbf">
      <UserInfo>
        <DisplayName>Sian Blount</DisplayName>
        <AccountId>1893</AccountId>
        <AccountType/>
      </UserInfo>
      <UserInfo>
        <DisplayName>Catherine Large</DisplayName>
        <AccountId>2017</AccountId>
        <AccountType/>
      </UserInfo>
    </SharedWithUsers>
  </documentManagement>
</p:properties>
</file>

<file path=customXml/itemProps1.xml><?xml version="1.0" encoding="utf-8"?>
<ds:datastoreItem xmlns:ds="http://schemas.openxmlformats.org/officeDocument/2006/customXml" ds:itemID="{DA74C86D-7D20-4AB6-A173-B615F8B3A959}">
  <ds:schemaRefs>
    <ds:schemaRef ds:uri="http://schemas.microsoft.com/office/2006/metadata/longProperties"/>
  </ds:schemaRefs>
</ds:datastoreItem>
</file>

<file path=customXml/itemProps2.xml><?xml version="1.0" encoding="utf-8"?>
<ds:datastoreItem xmlns:ds="http://schemas.openxmlformats.org/officeDocument/2006/customXml" ds:itemID="{A9C8EB4E-29D2-4DCD-9944-BB0A625CC40A}">
  <ds:schemaRefs>
    <ds:schemaRef ds:uri="http://schemas.microsoft.com/sharepoint/v3/contenttype/forms"/>
  </ds:schemaRefs>
</ds:datastoreItem>
</file>

<file path=customXml/itemProps3.xml><?xml version="1.0" encoding="utf-8"?>
<ds:datastoreItem xmlns:ds="http://schemas.openxmlformats.org/officeDocument/2006/customXml" ds:itemID="{0EE19835-2AF8-41F1-932C-93376E9F6595}">
  <ds:schemaRefs>
    <ds:schemaRef ds:uri="7f681fa3-dd91-4cc0-980f-d32704519880"/>
    <ds:schemaRef ds:uri="846dc9c6-5521-46ab-b805-f4031810b26c"/>
    <ds:schemaRef ds:uri="a1ec63a3-afdb-478c-96bc-cd5b572b27eb"/>
    <ds:schemaRef ds:uri="a4a87f12-a67a-4444-9ef2-9205ec373c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84FD12CC-BE13-4DB2-97FB-1B4804DD32B4}">
  <ds:schemaRefs>
    <ds:schemaRef ds:uri="http://purl.org/dc/dcmitype/"/>
    <ds:schemaRef ds:uri="http://schemas.microsoft.com/office/2006/documentManagement/types"/>
    <ds:schemaRef ds:uri="a4a87f12-a67a-4444-9ef2-9205ec373cbf"/>
    <ds:schemaRef ds:uri="http://schemas.microsoft.com/office/infopath/2007/PartnerControls"/>
    <ds:schemaRef ds:uri="http://www.w3.org/XML/1998/namespace"/>
    <ds:schemaRef ds:uri="http://schemas.openxmlformats.org/package/2006/metadata/core-properties"/>
    <ds:schemaRef ds:uri="http://purl.org/dc/terms/"/>
    <ds:schemaRef ds:uri="http://schemas.microsoft.com/office/2006/metadata/properties"/>
    <ds:schemaRef ds:uri="7f681fa3-dd91-4cc0-980f-d32704519880"/>
    <ds:schemaRef ds:uri="http://purl.org/dc/elements/1.1/"/>
    <ds:schemaRef ds:uri="846dc9c6-5521-46ab-b805-f4031810b26c"/>
    <ds:schemaRef ds:uri="a1ec63a3-afdb-478c-96bc-cd5b572b27eb"/>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Ofqual Powerpoint Template</Template>
  <TotalTime>11</TotalTime>
  <Words>1796</Words>
  <Application>Microsoft Office PowerPoint</Application>
  <PresentationFormat>Widescreen</PresentationFormat>
  <Paragraphs>117</Paragraphs>
  <Slides>14</Slides>
  <Notes>8</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14</vt:i4>
      </vt:variant>
    </vt:vector>
  </HeadingPairs>
  <TitlesOfParts>
    <vt:vector size="28" baseType="lpstr">
      <vt:lpstr>Arial</vt:lpstr>
      <vt:lpstr>Calibri</vt:lpstr>
      <vt:lpstr>Wingdings</vt:lpstr>
      <vt:lpstr>Wingdings 2</vt:lpstr>
      <vt:lpstr>Gold &amp; Navy</vt:lpstr>
      <vt:lpstr>Smörgåsbord</vt:lpstr>
      <vt:lpstr>Peacock Butterfly</vt:lpstr>
      <vt:lpstr>Meadow &amp; Slate</vt:lpstr>
      <vt:lpstr>Sea Foam</vt:lpstr>
      <vt:lpstr>Vivid Anticipation</vt:lpstr>
      <vt:lpstr>Daffodils &amp; Storms</vt:lpstr>
      <vt:lpstr>Beach Holiday</vt:lpstr>
      <vt:lpstr>Opposing Forces</vt:lpstr>
      <vt:lpstr>Blank - for importing slides from other orgs</vt:lpstr>
      <vt:lpstr>Looking ahead to results days for qualifications this year  Dr Jo Saxton Richard Garrett July 2023  </vt:lpstr>
      <vt:lpstr>PowerPoint Presentation</vt:lpstr>
      <vt:lpstr>Arrangements for 2023</vt:lpstr>
      <vt:lpstr>VTQ Level 3 Action Plan 2023</vt:lpstr>
      <vt:lpstr>Summer 2023 – return to pre-pandemic grading</vt:lpstr>
      <vt:lpstr>How grading works every year – GCSE, AS and A level</vt:lpstr>
      <vt:lpstr>Marking, then grading</vt:lpstr>
      <vt:lpstr>Grade boundaries – GCSE, AS and A level</vt:lpstr>
      <vt:lpstr>PowerPoint Presentation</vt:lpstr>
      <vt:lpstr>NRT – an objective measure of year 11 attainment in English and maths</vt:lpstr>
      <vt:lpstr>NRT results 2017-2022</vt:lpstr>
      <vt:lpstr>Predicted grades</vt:lpstr>
      <vt:lpstr>Post-results services</vt:lpstr>
      <vt:lpstr>Ofqual resources </vt:lpstr>
    </vt:vector>
  </TitlesOfParts>
  <Manager/>
  <Company>Ofqual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Reference Test (NRT) May 2022</dc:title>
  <dc:subject/>
  <dc:creator>Cath Jadhav</dc:creator>
  <cp:keywords/>
  <dc:description/>
  <cp:lastModifiedBy>Dan Cooper-Gavin</cp:lastModifiedBy>
  <cp:revision>13</cp:revision>
  <cp:lastPrinted>2023-07-04T12:25:01Z</cp:lastPrinted>
  <dcterms:created xsi:type="dcterms:W3CDTF">2022-05-09T19:09:25Z</dcterms:created>
  <dcterms:modified xsi:type="dcterms:W3CDTF">2023-07-14T08:13:00Z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escription">
    <vt:lpwstr/>
  </property>
  <property fmtid="{D5CDD505-2E9C-101B-9397-08002B2CF9AE}" pid="4" name="ContentTypeId">
    <vt:lpwstr>0x0101002AB9879AE163B346997E26097846476A</vt:lpwstr>
  </property>
  <property fmtid="{D5CDD505-2E9C-101B-9397-08002B2CF9AE}" pid="5" name="wic_System_Photo_EXIFVersion">
    <vt:lpwstr/>
  </property>
  <property fmtid="{D5CDD505-2E9C-101B-9397-08002B2CF9AE}" pid="6" name="MSIP_Label_bdbe94f5-dfb4-4272-ae26-3844425b2bbf_Enabled">
    <vt:lpwstr>true</vt:lpwstr>
  </property>
  <property fmtid="{D5CDD505-2E9C-101B-9397-08002B2CF9AE}" pid="7" name="MSIP_Label_bdbe94f5-dfb4-4272-ae26-3844425b2bbf_SetDate">
    <vt:lpwstr>2022-05-09T19:48:53Z</vt:lpwstr>
  </property>
  <property fmtid="{D5CDD505-2E9C-101B-9397-08002B2CF9AE}" pid="8" name="MSIP_Label_bdbe94f5-dfb4-4272-ae26-3844425b2bbf_Method">
    <vt:lpwstr>Privileged</vt:lpwstr>
  </property>
  <property fmtid="{D5CDD505-2E9C-101B-9397-08002B2CF9AE}" pid="9" name="MSIP_Label_bdbe94f5-dfb4-4272-ae26-3844425b2bbf_Name">
    <vt:lpwstr>Official</vt:lpwstr>
  </property>
  <property fmtid="{D5CDD505-2E9C-101B-9397-08002B2CF9AE}" pid="10" name="MSIP_Label_bdbe94f5-dfb4-4272-ae26-3844425b2bbf_SiteId">
    <vt:lpwstr>8e336469-1c6b-4b0b-a06c-748a7c586f7c</vt:lpwstr>
  </property>
  <property fmtid="{D5CDD505-2E9C-101B-9397-08002B2CF9AE}" pid="11" name="MSIP_Label_bdbe94f5-dfb4-4272-ae26-3844425b2bbf_ActionId">
    <vt:lpwstr>15e31e07-bb7e-4e63-a2ef-09ba083d2e8b</vt:lpwstr>
  </property>
  <property fmtid="{D5CDD505-2E9C-101B-9397-08002B2CF9AE}" pid="12" name="MSIP_Label_bdbe94f5-dfb4-4272-ae26-3844425b2bbf_ContentBits">
    <vt:lpwstr>0</vt:lpwstr>
  </property>
  <property fmtid="{D5CDD505-2E9C-101B-9397-08002B2CF9AE}" pid="13" name="MediaServiceImageTags">
    <vt:lpwstr/>
  </property>
</Properties>
</file>