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81" r:id="rId4"/>
    <p:sldMasterId id="2147483682" r:id="rId5"/>
    <p:sldMasterId id="2147483683" r:id="rId6"/>
  </p:sldMasterIdLst>
  <p:notesMasterIdLst>
    <p:notesMasterId r:id="rId88"/>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60" r:id="rId72"/>
    <p:sldId id="361" r:id="rId73"/>
    <p:sldId id="362" r:id="rId74"/>
    <p:sldId id="363" r:id="rId75"/>
    <p:sldId id="364" r:id="rId76"/>
    <p:sldId id="365" r:id="rId77"/>
    <p:sldId id="366" r:id="rId78"/>
    <p:sldId id="367" r:id="rId79"/>
    <p:sldId id="368" r:id="rId80"/>
    <p:sldId id="369" r:id="rId81"/>
    <p:sldId id="370" r:id="rId82"/>
    <p:sldId id="371" r:id="rId83"/>
    <p:sldId id="372" r:id="rId84"/>
    <p:sldId id="373" r:id="rId85"/>
    <p:sldId id="374" r:id="rId86"/>
    <p:sldId id="375" r:id="rId8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2B23AED-C029-4849-96C2-33D1B6CA7994}">
  <a:tblStyle styleId="{62B23AED-C029-4849-96C2-33D1B6CA799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55C34AC-F5E6-4AB2-A57E-B8F68431147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7" d="100"/>
          <a:sy n="127" d="100"/>
        </p:scale>
        <p:origin x="60" y="160"/>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presProps" Target="presProps.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5" Type="http://schemas.openxmlformats.org/officeDocument/2006/relationships/slideMaster" Target="slideMasters/slideMaster2.xml"/><Relationship Id="rId90" Type="http://schemas.openxmlformats.org/officeDocument/2006/relationships/viewProps" Target="viewProps.xml"/><Relationship Id="rId22" Type="http://schemas.openxmlformats.org/officeDocument/2006/relationships/slide" Target="slides/slide16.xml"/><Relationship Id="rId27" Type="http://schemas.openxmlformats.org/officeDocument/2006/relationships/slide" Target="slides/slide21.xml"/><Relationship Id="rId43" Type="http://schemas.openxmlformats.org/officeDocument/2006/relationships/slide" Target="slides/slide37.xml"/><Relationship Id="rId48" Type="http://schemas.openxmlformats.org/officeDocument/2006/relationships/slide" Target="slides/slide42.xml"/><Relationship Id="rId64" Type="http://schemas.openxmlformats.org/officeDocument/2006/relationships/slide" Target="slides/slide58.xml"/><Relationship Id="rId69" Type="http://schemas.openxmlformats.org/officeDocument/2006/relationships/slide" Target="slides/slide63.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4" Type="http://schemas.openxmlformats.org/officeDocument/2006/relationships/slideMaster" Target="slideMasters/slideMaster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tableStyles" Target="tableStyles.xml"/><Relationship Id="rId2" Type="http://schemas.openxmlformats.org/officeDocument/2006/relationships/customXml" Target="../customXml/item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C932A64F-8EF9-4F07-81AE-546784F7475A}"/>
    <pc:docChg chg="modSld">
      <pc:chgData name="LAWSON, Catherine" userId="61639cc2-6d54-462a-b4b0-89c4cc7abcaa" providerId="ADAL" clId="{C932A64F-8EF9-4F07-81AE-546784F7475A}" dt="2023-05-05T09:43:28.367" v="23" actId="20577"/>
      <pc:docMkLst>
        <pc:docMk/>
      </pc:docMkLst>
      <pc:sldChg chg="modSp mod">
        <pc:chgData name="LAWSON, Catherine" userId="61639cc2-6d54-462a-b4b0-89c4cc7abcaa" providerId="ADAL" clId="{C932A64F-8EF9-4F07-81AE-546784F7475A}" dt="2023-05-05T09:43:28.367" v="23" actId="20577"/>
        <pc:sldMkLst>
          <pc:docMk/>
          <pc:sldMk cId="0" sldId="256"/>
        </pc:sldMkLst>
        <pc:spChg chg="mod">
          <ac:chgData name="LAWSON, Catherine" userId="61639cc2-6d54-462a-b4b0-89c4cc7abcaa" providerId="ADAL" clId="{C932A64F-8EF9-4F07-81AE-546784F7475A}" dt="2023-05-05T09:43:28.367" v="23" actId="20577"/>
          <ac:spMkLst>
            <pc:docMk/>
            <pc:sldMk cId="0" sldId="256"/>
            <ac:spMk id="144" creationId="{00000000-0000-0000-0000-000000000000}"/>
          </ac:spMkLst>
        </pc:spChg>
      </pc:sldChg>
      <pc:sldChg chg="modSp mod">
        <pc:chgData name="LAWSON, Catherine" userId="61639cc2-6d54-462a-b4b0-89c4cc7abcaa" providerId="ADAL" clId="{C932A64F-8EF9-4F07-81AE-546784F7475A}" dt="2023-05-05T09:42:14.300" v="12"/>
        <pc:sldMkLst>
          <pc:docMk/>
          <pc:sldMk cId="0" sldId="257"/>
        </pc:sldMkLst>
        <pc:spChg chg="ord">
          <ac:chgData name="LAWSON, Catherine" userId="61639cc2-6d54-462a-b4b0-89c4cc7abcaa" providerId="ADAL" clId="{C932A64F-8EF9-4F07-81AE-546784F7475A}" dt="2023-05-05T09:42:14.300" v="12"/>
          <ac:spMkLst>
            <pc:docMk/>
            <pc:sldMk cId="0" sldId="257"/>
            <ac:spMk id="158" creationId="{00000000-0000-0000-0000-000000000000}"/>
          </ac:spMkLst>
        </pc:spChg>
      </pc:sldChg>
      <pc:sldChg chg="modSp mod">
        <pc:chgData name="LAWSON, Catherine" userId="61639cc2-6d54-462a-b4b0-89c4cc7abcaa" providerId="ADAL" clId="{C932A64F-8EF9-4F07-81AE-546784F7475A}" dt="2023-05-05T09:42:29.961" v="13"/>
        <pc:sldMkLst>
          <pc:docMk/>
          <pc:sldMk cId="0" sldId="296"/>
        </pc:sldMkLst>
        <pc:spChg chg="ord">
          <ac:chgData name="LAWSON, Catherine" userId="61639cc2-6d54-462a-b4b0-89c4cc7abcaa" providerId="ADAL" clId="{C932A64F-8EF9-4F07-81AE-546784F7475A}" dt="2023-05-05T09:42:29.961" v="13"/>
          <ac:spMkLst>
            <pc:docMk/>
            <pc:sldMk cId="0" sldId="296"/>
            <ac:spMk id="452" creationId="{00000000-0000-0000-0000-000000000000}"/>
          </ac:spMkLst>
        </pc:spChg>
      </pc:sldChg>
      <pc:sldChg chg="modSp mod">
        <pc:chgData name="LAWSON, Catherine" userId="61639cc2-6d54-462a-b4b0-89c4cc7abcaa" providerId="ADAL" clId="{C932A64F-8EF9-4F07-81AE-546784F7475A}" dt="2023-05-05T09:42:50.597" v="17"/>
        <pc:sldMkLst>
          <pc:docMk/>
          <pc:sldMk cId="0" sldId="302"/>
        </pc:sldMkLst>
        <pc:spChg chg="mod">
          <ac:chgData name="LAWSON, Catherine" userId="61639cc2-6d54-462a-b4b0-89c4cc7abcaa" providerId="ADAL" clId="{C932A64F-8EF9-4F07-81AE-546784F7475A}" dt="2023-05-05T09:42:01.282" v="11" actId="207"/>
          <ac:spMkLst>
            <pc:docMk/>
            <pc:sldMk cId="0" sldId="302"/>
            <ac:spMk id="2" creationId="{9D6AB24A-3A46-06BE-CAA4-44067B06F9BD}"/>
          </ac:spMkLst>
        </pc:spChg>
        <pc:spChg chg="ord">
          <ac:chgData name="LAWSON, Catherine" userId="61639cc2-6d54-462a-b4b0-89c4cc7abcaa" providerId="ADAL" clId="{C932A64F-8EF9-4F07-81AE-546784F7475A}" dt="2023-05-05T09:42:50.597" v="17"/>
          <ac:spMkLst>
            <pc:docMk/>
            <pc:sldMk cId="0" sldId="302"/>
            <ac:spMk id="499" creationId="{00000000-0000-0000-0000-000000000000}"/>
          </ac:spMkLst>
        </pc:spChg>
        <pc:spChg chg="ord">
          <ac:chgData name="LAWSON, Catherine" userId="61639cc2-6d54-462a-b4b0-89c4cc7abcaa" providerId="ADAL" clId="{C932A64F-8EF9-4F07-81AE-546784F7475A}" dt="2023-05-05T09:42:48.269" v="15"/>
          <ac:spMkLst>
            <pc:docMk/>
            <pc:sldMk cId="0" sldId="302"/>
            <ac:spMk id="500" creationId="{00000000-0000-0000-0000-000000000000}"/>
          </ac:spMkLst>
        </pc:spChg>
        <pc:spChg chg="mod">
          <ac:chgData name="LAWSON, Catherine" userId="61639cc2-6d54-462a-b4b0-89c4cc7abcaa" providerId="ADAL" clId="{C932A64F-8EF9-4F07-81AE-546784F7475A}" dt="2023-05-05T09:41:05.037" v="1" actId="207"/>
          <ac:spMkLst>
            <pc:docMk/>
            <pc:sldMk cId="0" sldId="302"/>
            <ac:spMk id="502" creationId="{00000000-0000-0000-0000-000000000000}"/>
          </ac:spMkLst>
        </pc:spChg>
      </pc:sldChg>
      <pc:sldChg chg="modSp mod">
        <pc:chgData name="LAWSON, Catherine" userId="61639cc2-6d54-462a-b4b0-89c4cc7abcaa" providerId="ADAL" clId="{C932A64F-8EF9-4F07-81AE-546784F7475A}" dt="2023-05-05T09:41:48.639" v="9" actId="207"/>
        <pc:sldMkLst>
          <pc:docMk/>
          <pc:sldMk cId="0" sldId="311"/>
        </pc:sldMkLst>
        <pc:spChg chg="mod">
          <ac:chgData name="LAWSON, Catherine" userId="61639cc2-6d54-462a-b4b0-89c4cc7abcaa" providerId="ADAL" clId="{C932A64F-8EF9-4F07-81AE-546784F7475A}" dt="2023-05-05T09:41:48.639" v="9" actId="207"/>
          <ac:spMkLst>
            <pc:docMk/>
            <pc:sldMk cId="0" sldId="311"/>
            <ac:spMk id="583" creationId="{00000000-0000-0000-0000-000000000000}"/>
          </ac:spMkLst>
        </pc:spChg>
        <pc:spChg chg="mod">
          <ac:chgData name="LAWSON, Catherine" userId="61639cc2-6d54-462a-b4b0-89c4cc7abcaa" providerId="ADAL" clId="{C932A64F-8EF9-4F07-81AE-546784F7475A}" dt="2023-05-05T09:41:32.719" v="5" actId="20577"/>
          <ac:spMkLst>
            <pc:docMk/>
            <pc:sldMk cId="0" sldId="311"/>
            <ac:spMk id="585" creationId="{00000000-0000-0000-0000-000000000000}"/>
          </ac:spMkLst>
        </pc:spChg>
      </pc:sldChg>
      <pc:sldChg chg="modSp mod">
        <pc:chgData name="LAWSON, Catherine" userId="61639cc2-6d54-462a-b4b0-89c4cc7abcaa" providerId="ADAL" clId="{C932A64F-8EF9-4F07-81AE-546784F7475A}" dt="2023-05-05T09:43:05.847" v="19"/>
        <pc:sldMkLst>
          <pc:docMk/>
          <pc:sldMk cId="0" sldId="368"/>
        </pc:sldMkLst>
        <pc:spChg chg="ord">
          <ac:chgData name="LAWSON, Catherine" userId="61639cc2-6d54-462a-b4b0-89c4cc7abcaa" providerId="ADAL" clId="{C932A64F-8EF9-4F07-81AE-546784F7475A}" dt="2023-05-05T09:43:05.847" v="19"/>
          <ac:spMkLst>
            <pc:docMk/>
            <pc:sldMk cId="0" sldId="368"/>
            <ac:spMk id="755" creationId="{00000000-0000-0000-0000-000000000000}"/>
          </ac:spMkLst>
        </pc:spChg>
        <pc:spChg chg="ord">
          <ac:chgData name="LAWSON, Catherine" userId="61639cc2-6d54-462a-b4b0-89c4cc7abcaa" providerId="ADAL" clId="{C932A64F-8EF9-4F07-81AE-546784F7475A}" dt="2023-05-05T09:43:00.727" v="18"/>
          <ac:spMkLst>
            <pc:docMk/>
            <pc:sldMk cId="0" sldId="368"/>
            <ac:spMk id="75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f584e67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9" name="Google Shape;209;g7f584e6781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870807c668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8" name="Google Shape;218;g870807c668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8a4c79b280_3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8a4c79b280_3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7f2d7ec4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7f2d7ec4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809749d22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809749d22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894d90fd7e_2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894d90fd7e_2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894d90fd7e_2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894d90fd7e_2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891f97215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891f97215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7f584e6781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5" name="Google Shape;295;g7f584e6781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84d33f149b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84d33f149b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894d90fd7e_22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7" name="Google Shape;307;g894d90fd7e_22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84233816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6" name="Google Shape;316;g842338162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a0d7ec98f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5" name="Google Shape;325;ga0d7ec98fe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8c1da5289b_6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4" name="Google Shape;334;g8c1da5289b_6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a0d7ec98fe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3" name="Google Shape;343;ga0d7ec98fe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a0d7ec98fe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2" name="Google Shape;352;ga0d7ec98fe_0_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8ac18011a5_0_4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8ac18011a5_0_4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894d90fd7e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7" name="Google Shape;367;g894d90fd7e_1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8c1da5289b_6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6" name="Google Shape;376;g8c1da5289b_6_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a0d7ec98fe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a0d7ec98fe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g894d90fd7e_1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1" name="Google Shape;391;g894d90fd7e_1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8bed9fe860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0" name="Google Shape;400;g8bed9fe860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8ac18011a5_0_4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8ac18011a5_0_4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g89f65ae6f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5" name="Google Shape;415;g89f65ae6f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7f584e6781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4" name="Google Shape;424;g7f584e6781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891f9723e9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891f9723e9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842338162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7" name="Google Shape;437;g8423381626_0_3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8c1da5289b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6" name="Google Shape;446;g8c1da5289b_6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894d90fd7e_1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5" name="Google Shape;455;g894d90fd7e_1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g89f65ae6f6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4" name="Google Shape;464;g89f65ae6f6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g894d90fd7e_2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3" name="Google Shape;473;g894d90fd7e_2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g8ac18011a5_0_4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2" name="Google Shape;482;g8ac18011a5_0_4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g89f65ae6f6_1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8" name="Google Shape;488;g89f65ae6f6_12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g8bed9fe860_13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7" name="Google Shape;497;g8bed9fe860_13_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g8a4c79b280_15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6" name="Google Shape;506;g8a4c79b280_15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8c1da5289b_6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5" name="Google Shape;515;g8c1da5289b_6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g8c1da5289b_6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4" name="Google Shape;524;g8c1da5289b_6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g894d90fd7e_1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3" name="Google Shape;533;g894d90fd7e_1_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8a4c79b280_15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2" name="Google Shape;542;g8a4c79b280_15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g89f65ae6f6_12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1" name="Google Shape;551;g89f65ae6f6_12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g89f65ae6f6_12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0" name="Google Shape;560;g89f65ae6f6_12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g8bed9fe860_1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9" name="Google Shape;569;g8bed9fe860_13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g89f65ae6f6_12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8" name="Google Shape;578;g89f65ae6f6_12_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8ac18011a5_0_4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8" name="Google Shape;588;g8ac18011a5_0_4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8ac18011a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4" name="Google Shape;594;g8ac18011a5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g8bed9fe860_13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3" name="Google Shape;603;g8bed9fe860_13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85643ba712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85643ba712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8ac18011a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2" name="Google Shape;612;g8ac18011a5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1" name="Google Shape;621;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7" name="Google Shape;627;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5" name="Google Shape;635;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82f441225d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3" name="Google Shape;643;g82f441225d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g7fad1ffc7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1" name="Google Shape;651;g7fad1ffc7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870807c66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870807c6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0000"/>
              </a:buClr>
              <a:buSzPts val="2800"/>
              <a:buNone/>
              <a:defRPr sz="2800">
                <a:solidFill>
                  <a:srgbClr val="000000"/>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73763"/>
              </a:buClr>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Clr>
                <a:srgbClr val="000000"/>
              </a:buClr>
              <a:buSzPts val="1800"/>
              <a:buChar char="●"/>
              <a:defRPr>
                <a:solidFill>
                  <a:srgbClr val="000000"/>
                </a:solidFill>
              </a:defRPr>
            </a:lvl1pPr>
            <a:lvl2pPr marL="914400" lvl="1" indent="-317500" algn="ctr" rtl="0">
              <a:spcBef>
                <a:spcPts val="1600"/>
              </a:spcBef>
              <a:spcAft>
                <a:spcPts val="0"/>
              </a:spcAft>
              <a:buClr>
                <a:srgbClr val="000000"/>
              </a:buClr>
              <a:buSzPts val="1400"/>
              <a:buChar char="○"/>
              <a:defRPr>
                <a:solidFill>
                  <a:srgbClr val="000000"/>
                </a:solidFill>
              </a:defRPr>
            </a:lvl2pPr>
            <a:lvl3pPr marL="1371600" lvl="2" indent="-317500" algn="ctr" rtl="0">
              <a:spcBef>
                <a:spcPts val="1600"/>
              </a:spcBef>
              <a:spcAft>
                <a:spcPts val="0"/>
              </a:spcAft>
              <a:buClr>
                <a:srgbClr val="000000"/>
              </a:buClr>
              <a:buSzPts val="1400"/>
              <a:buChar char="■"/>
              <a:defRPr>
                <a:solidFill>
                  <a:srgbClr val="000000"/>
                </a:solidFill>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5300" y="4766631"/>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0" name="Google Shape;60;p15"/>
          <p:cNvSpPr txBox="1">
            <a:spLocks noGrp="1"/>
          </p:cNvSpPr>
          <p:nvPr>
            <p:ph type="body" idx="1"/>
          </p:nvPr>
        </p:nvSpPr>
        <p:spPr>
          <a:xfrm>
            <a:off x="270000" y="722992"/>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62" name="Google Shape;62;p1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5" name="Google Shape;65;p1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69" name="Google Shape;69;p17"/>
          <p:cNvSpPr txBox="1">
            <a:spLocks noGrp="1"/>
          </p:cNvSpPr>
          <p:nvPr>
            <p:ph type="sldNum" idx="12"/>
          </p:nvPr>
        </p:nvSpPr>
        <p:spPr>
          <a:xfrm>
            <a:off x="8595300" y="475030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a:p>
        </p:txBody>
      </p:sp>
      <p:sp>
        <p:nvSpPr>
          <p:cNvPr id="73" name="Google Shape;73;p1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76" name="Google Shape;76;p1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80" name="Google Shape;80;p2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595300" y="4723088"/>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576901"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89" name="Google Shape;89;p22"/>
          <p:cNvSpPr txBox="1">
            <a:spLocks noGrp="1"/>
          </p:cNvSpPr>
          <p:nvPr>
            <p:ph type="sldNum" idx="12"/>
          </p:nvPr>
        </p:nvSpPr>
        <p:spPr>
          <a:xfrm>
            <a:off x="8554101"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lvl1pPr>
          </a:lstStyle>
          <a:p>
            <a:endParaRPr/>
          </a:p>
        </p:txBody>
      </p:sp>
      <p:sp>
        <p:nvSpPr>
          <p:cNvPr id="92" name="Google Shape;92;p2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9"/>
        <p:cNvGrpSpPr/>
        <p:nvPr/>
      </p:nvGrpSpPr>
      <p:grpSpPr>
        <a:xfrm>
          <a:off x="0" y="0"/>
          <a:ext cx="0" cy="0"/>
          <a:chOff x="0" y="0"/>
          <a:chExt cx="0" cy="0"/>
        </a:xfrm>
      </p:grpSpPr>
      <p:sp>
        <p:nvSpPr>
          <p:cNvPr id="100" name="Google Shape;100;p2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101" name="Google Shape;101;p2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02" name="Google Shape;102;p2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03"/>
        <p:cNvGrpSpPr/>
        <p:nvPr/>
      </p:nvGrpSpPr>
      <p:grpSpPr>
        <a:xfrm>
          <a:off x="0" y="0"/>
          <a:ext cx="0" cy="0"/>
          <a:chOff x="0" y="0"/>
          <a:chExt cx="0" cy="0"/>
        </a:xfrm>
      </p:grpSpPr>
      <p:sp>
        <p:nvSpPr>
          <p:cNvPr id="104" name="Google Shape;104;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105" name="Google Shape;105;p27"/>
          <p:cNvSpPr txBox="1">
            <a:spLocks noGrp="1"/>
          </p:cNvSpPr>
          <p:nvPr>
            <p:ph type="body" idx="1"/>
          </p:nvPr>
        </p:nvSpPr>
        <p:spPr>
          <a:xfrm>
            <a:off x="270000" y="722992"/>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106" name="Google Shape;106;p2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107" name="Google Shape;107;p27"/>
          <p:cNvSpPr txBox="1">
            <a:spLocks noGrp="1"/>
          </p:cNvSpPr>
          <p:nvPr>
            <p:ph type="sldNum" idx="12"/>
          </p:nvPr>
        </p:nvSpPr>
        <p:spPr>
          <a:xfrm>
            <a:off x="8786143"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8"/>
        <p:cNvGrpSpPr/>
        <p:nvPr/>
      </p:nvGrpSpPr>
      <p:grpSpPr>
        <a:xfrm>
          <a:off x="0" y="0"/>
          <a:ext cx="0" cy="0"/>
          <a:chOff x="0" y="0"/>
          <a:chExt cx="0" cy="0"/>
        </a:xfrm>
      </p:grpSpPr>
      <p:sp>
        <p:nvSpPr>
          <p:cNvPr id="109" name="Google Shape;109;p2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110" name="Google Shape;110;p2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1"/>
        <p:cNvGrpSpPr/>
        <p:nvPr/>
      </p:nvGrpSpPr>
      <p:grpSpPr>
        <a:xfrm>
          <a:off x="0" y="0"/>
          <a:ext cx="0" cy="0"/>
          <a:chOff x="0" y="0"/>
          <a:chExt cx="0" cy="0"/>
        </a:xfrm>
      </p:grpSpPr>
      <p:sp>
        <p:nvSpPr>
          <p:cNvPr id="112" name="Google Shape;112;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113" name="Google Shape;113;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114" name="Google Shape;114;p29"/>
          <p:cNvSpPr txBox="1">
            <a:spLocks noGrp="1"/>
          </p:cNvSpPr>
          <p:nvPr>
            <p:ph type="sldNum" idx="12"/>
          </p:nvPr>
        </p:nvSpPr>
        <p:spPr>
          <a:xfrm>
            <a:off x="8598672"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15"/>
        <p:cNvGrpSpPr/>
        <p:nvPr/>
      </p:nvGrpSpPr>
      <p:grpSpPr>
        <a:xfrm>
          <a:off x="0" y="0"/>
          <a:ext cx="0" cy="0"/>
          <a:chOff x="0" y="0"/>
          <a:chExt cx="0" cy="0"/>
        </a:xfrm>
      </p:grpSpPr>
      <p:sp>
        <p:nvSpPr>
          <p:cNvPr id="116" name="Google Shape;116;p30"/>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117" name="Google Shape;117;p30"/>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a:p>
        </p:txBody>
      </p:sp>
      <p:sp>
        <p:nvSpPr>
          <p:cNvPr id="118" name="Google Shape;118;p3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9"/>
        <p:cNvGrpSpPr/>
        <p:nvPr/>
      </p:nvGrpSpPr>
      <p:grpSpPr>
        <a:xfrm>
          <a:off x="0" y="0"/>
          <a:ext cx="0" cy="0"/>
          <a:chOff x="0" y="0"/>
          <a:chExt cx="0" cy="0"/>
        </a:xfrm>
      </p:grpSpPr>
      <p:sp>
        <p:nvSpPr>
          <p:cNvPr id="120" name="Google Shape;120;p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121" name="Google Shape;121;p31"/>
          <p:cNvSpPr txBox="1">
            <a:spLocks noGrp="1"/>
          </p:cNvSpPr>
          <p:nvPr>
            <p:ph type="sldNum" idx="12"/>
          </p:nvPr>
        </p:nvSpPr>
        <p:spPr>
          <a:xfrm>
            <a:off x="8595300" y="47394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2"/>
        <p:cNvGrpSpPr/>
        <p:nvPr/>
      </p:nvGrpSpPr>
      <p:grpSpPr>
        <a:xfrm>
          <a:off x="0" y="0"/>
          <a:ext cx="0" cy="0"/>
          <a:chOff x="0" y="0"/>
          <a:chExt cx="0" cy="0"/>
        </a:xfrm>
      </p:grpSpPr>
      <p:sp>
        <p:nvSpPr>
          <p:cNvPr id="123" name="Google Shape;123;p32"/>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124" name="Google Shape;124;p32"/>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125" name="Google Shape;125;p3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Clr>
                <a:srgbClr val="000000"/>
              </a:buClr>
              <a:buSzPts val="1800"/>
              <a:buChar char="●"/>
              <a:defRPr>
                <a:solidFill>
                  <a:srgbClr val="000000"/>
                </a:solidFill>
              </a:defRPr>
            </a:lvl1pPr>
            <a:lvl2pPr marL="914400" lvl="1" indent="-317500" rtl="0">
              <a:spcBef>
                <a:spcPts val="1600"/>
              </a:spcBef>
              <a:spcAft>
                <a:spcPts val="0"/>
              </a:spcAft>
              <a:buClr>
                <a:srgbClr val="000000"/>
              </a:buClr>
              <a:buSzPts val="1400"/>
              <a:buChar char="○"/>
              <a:defRPr>
                <a:solidFill>
                  <a:srgbClr val="000000"/>
                </a:solidFill>
              </a:defRPr>
            </a:lvl2pPr>
            <a:lvl3pPr marL="1371600" lvl="2" indent="-317500" rtl="0">
              <a:spcBef>
                <a:spcPts val="1600"/>
              </a:spcBef>
              <a:spcAft>
                <a:spcPts val="0"/>
              </a:spcAft>
              <a:buClr>
                <a:srgbClr val="000000"/>
              </a:buClr>
              <a:buSzPts val="1400"/>
              <a:buChar char="■"/>
              <a:defRPr>
                <a:solidFill>
                  <a:srgbClr val="000000"/>
                </a:solidFill>
              </a:defRPr>
            </a:lvl3pPr>
            <a:lvl4pPr marL="1828800" lvl="3" indent="-317500" rtl="0">
              <a:spcBef>
                <a:spcPts val="1600"/>
              </a:spcBef>
              <a:spcAft>
                <a:spcPts val="0"/>
              </a:spcAft>
              <a:buClr>
                <a:srgbClr val="000000"/>
              </a:buClr>
              <a:buSzPts val="1400"/>
              <a:buChar char="●"/>
              <a:defRPr>
                <a:solidFill>
                  <a:srgbClr val="000000"/>
                </a:solidFill>
              </a:defRPr>
            </a:lvl4pPr>
            <a:lvl5pPr marL="2286000" lvl="4" indent="-317500" rtl="0">
              <a:spcBef>
                <a:spcPts val="1600"/>
              </a:spcBef>
              <a:spcAft>
                <a:spcPts val="0"/>
              </a:spcAft>
              <a:buClr>
                <a:srgbClr val="000000"/>
              </a:buClr>
              <a:buSzPts val="1400"/>
              <a:buChar char="○"/>
              <a:defRPr>
                <a:solidFill>
                  <a:srgbClr val="000000"/>
                </a:solidFill>
              </a:defRPr>
            </a:lvl5pPr>
            <a:lvl6pPr marL="2743200" lvl="5" indent="-317500" rtl="0">
              <a:spcBef>
                <a:spcPts val="1600"/>
              </a:spcBef>
              <a:spcAft>
                <a:spcPts val="0"/>
              </a:spcAft>
              <a:buClr>
                <a:srgbClr val="000000"/>
              </a:buClr>
              <a:buSzPts val="1400"/>
              <a:buChar char="■"/>
              <a:defRPr>
                <a:solidFill>
                  <a:srgbClr val="000000"/>
                </a:solidFill>
              </a:defRPr>
            </a:lvl6pPr>
            <a:lvl7pPr marL="3200400" lvl="6" indent="-317500" rtl="0">
              <a:spcBef>
                <a:spcPts val="1600"/>
              </a:spcBef>
              <a:spcAft>
                <a:spcPts val="0"/>
              </a:spcAft>
              <a:buClr>
                <a:srgbClr val="000000"/>
              </a:buClr>
              <a:buSzPts val="1400"/>
              <a:buChar char="●"/>
              <a:defRPr>
                <a:solidFill>
                  <a:srgbClr val="000000"/>
                </a:solidFill>
              </a:defRPr>
            </a:lvl7pPr>
            <a:lvl8pPr marL="3657600" lvl="7" indent="-317500" rtl="0">
              <a:spcBef>
                <a:spcPts val="1600"/>
              </a:spcBef>
              <a:spcAft>
                <a:spcPts val="0"/>
              </a:spcAft>
              <a:buClr>
                <a:srgbClr val="000000"/>
              </a:buClr>
              <a:buSzPts val="1400"/>
              <a:buChar char="○"/>
              <a:defRPr>
                <a:solidFill>
                  <a:srgbClr val="000000"/>
                </a:solidFill>
              </a:defRPr>
            </a:lvl8pPr>
            <a:lvl9pPr marL="4114800" lvl="8" indent="-317500" rtl="0">
              <a:spcBef>
                <a:spcPts val="1600"/>
              </a:spcBef>
              <a:spcAft>
                <a:spcPts val="1600"/>
              </a:spcAft>
              <a:buClr>
                <a:srgbClr val="000000"/>
              </a:buClr>
              <a:buSzPts val="1400"/>
              <a:buChar char="■"/>
              <a:defRPr>
                <a:solidFill>
                  <a:srgbClr val="000000"/>
                </a:solidFill>
              </a:defRPr>
            </a:lvl9pPr>
          </a:lstStyle>
          <a:p>
            <a:endParaRPr/>
          </a:p>
        </p:txBody>
      </p:sp>
      <p:sp>
        <p:nvSpPr>
          <p:cNvPr id="19" name="Google Shape;19;p4"/>
          <p:cNvSpPr txBox="1">
            <a:spLocks noGrp="1"/>
          </p:cNvSpPr>
          <p:nvPr>
            <p:ph type="sldNum" idx="12"/>
          </p:nvPr>
        </p:nvSpPr>
        <p:spPr>
          <a:xfrm>
            <a:off x="8595300" y="4733571"/>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26"/>
        <p:cNvGrpSpPr/>
        <p:nvPr/>
      </p:nvGrpSpPr>
      <p:grpSpPr>
        <a:xfrm>
          <a:off x="0" y="0"/>
          <a:ext cx="0" cy="0"/>
          <a:chOff x="0" y="0"/>
          <a:chExt cx="0" cy="0"/>
        </a:xfrm>
      </p:grpSpPr>
      <p:sp>
        <p:nvSpPr>
          <p:cNvPr id="127" name="Google Shape;127;p33"/>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128" name="Google Shape;128;p3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9"/>
        <p:cNvGrpSpPr/>
        <p:nvPr/>
      </p:nvGrpSpPr>
      <p:grpSpPr>
        <a:xfrm>
          <a:off x="0" y="0"/>
          <a:ext cx="0" cy="0"/>
          <a:chOff x="0" y="0"/>
          <a:chExt cx="0" cy="0"/>
        </a:xfrm>
      </p:grpSpPr>
      <p:sp>
        <p:nvSpPr>
          <p:cNvPr id="130" name="Google Shape;130;p34"/>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34"/>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132" name="Google Shape;132;p34"/>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33" name="Google Shape;133;p34"/>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134" name="Google Shape;134;p3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sp>
        <p:nvSpPr>
          <p:cNvPr id="136" name="Google Shape;136;p35"/>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lvl1pPr>
          </a:lstStyle>
          <a:p>
            <a:endParaRPr/>
          </a:p>
        </p:txBody>
      </p:sp>
      <p:sp>
        <p:nvSpPr>
          <p:cNvPr id="137" name="Google Shape;137;p35"/>
          <p:cNvSpPr txBox="1">
            <a:spLocks noGrp="1"/>
          </p:cNvSpPr>
          <p:nvPr>
            <p:ph type="sldNum" idx="12"/>
          </p:nvPr>
        </p:nvSpPr>
        <p:spPr>
          <a:xfrm>
            <a:off x="8587787"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8"/>
        <p:cNvGrpSpPr/>
        <p:nvPr/>
      </p:nvGrpSpPr>
      <p:grpSpPr>
        <a:xfrm>
          <a:off x="0" y="0"/>
          <a:ext cx="0" cy="0"/>
          <a:chOff x="0" y="0"/>
          <a:chExt cx="0" cy="0"/>
        </a:xfrm>
      </p:grpSpPr>
      <p:sp>
        <p:nvSpPr>
          <p:cNvPr id="139" name="Google Shape;139;p3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586514"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595300" y="47497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Clr>
                <a:srgbClr val="000000"/>
              </a:buClr>
              <a:buSzPts val="1800"/>
              <a:buNone/>
              <a:defRPr>
                <a:solidFill>
                  <a:srgbClr val="000000"/>
                </a:solidFill>
              </a:defRPr>
            </a:lvl1pPr>
          </a:lstStyle>
          <a:p>
            <a:endParaRPr/>
          </a:p>
        </p:txBody>
      </p:sp>
      <p:sp>
        <p:nvSpPr>
          <p:cNvPr id="43" name="Google Shape;43;p10"/>
          <p:cNvSpPr txBox="1">
            <a:spLocks noGrp="1"/>
          </p:cNvSpPr>
          <p:nvPr>
            <p:ph type="sldNum" idx="12"/>
          </p:nvPr>
        </p:nvSpPr>
        <p:spPr>
          <a:xfrm>
            <a:off x="8587787"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595300" y="4750303"/>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solidFill>
                <a:schemeClr val="tx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5"/>
        <p:cNvGrpSpPr/>
        <p:nvPr/>
      </p:nvGrpSpPr>
      <p:grpSpPr>
        <a:xfrm>
          <a:off x="0" y="0"/>
          <a:ext cx="0" cy="0"/>
          <a:chOff x="0" y="0"/>
          <a:chExt cx="0" cy="0"/>
        </a:xfrm>
      </p:grpSpPr>
      <p:sp>
        <p:nvSpPr>
          <p:cNvPr id="96" name="Google Shape;96;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97" name="Google Shape;97;p2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98" name="Google Shape;98;p2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3" Type="http://schemas.openxmlformats.org/officeDocument/2006/relationships/hyperlink" Target="https://www.gov.uk/marriages-civil-partnerships" TargetMode="External"/><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hyperlink" Target="https://www.citizensadvice.org.uk/family/living-together-marriage-and-civil-partnership/getting-married/" TargetMode="External"/><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hyperlink" Target="https://www.gov.uk/inheritance-tax" TargetMode="External"/><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3" Type="http://schemas.openxmlformats.org/officeDocument/2006/relationships/hyperlink" Target="https://www.gov.uk/government/publications/marriage-and-civil-partnership-in-england-and-wales" TargetMode="External"/><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preventing-and-tackling-bullyin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www.gov.uk/government/publications/keeping-children-safe-in-education--2"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3"/>
        <p:cNvGrpSpPr/>
        <p:nvPr/>
      </p:nvGrpSpPr>
      <p:grpSpPr>
        <a:xfrm>
          <a:off x="0" y="0"/>
          <a:ext cx="0" cy="0"/>
          <a:chOff x="0" y="0"/>
          <a:chExt cx="0" cy="0"/>
        </a:xfrm>
      </p:grpSpPr>
      <p:sp>
        <p:nvSpPr>
          <p:cNvPr id="150" name="Google Shape;150;p37">
            <a:extLst>
              <a:ext uri="{C183D7F6-B498-43B3-948B-1728B52AA6E4}">
                <adec:decorative xmlns:adec="http://schemas.microsoft.com/office/drawing/2017/decorative" val="1"/>
              </a:ext>
            </a:extLst>
          </p:cNvPr>
          <p:cNvSpPr txBox="1">
            <a:spLocks noGrp="1"/>
          </p:cNvSpPr>
          <p:nvPr>
            <p:ph type="ctrTitle" idx="4294967295"/>
          </p:nvPr>
        </p:nvSpPr>
        <p:spPr>
          <a:xfrm>
            <a:off x="38875" y="1485160"/>
            <a:ext cx="8890000" cy="140335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200" dirty="0">
                <a:solidFill>
                  <a:schemeClr val="accent1"/>
                </a:solidFill>
              </a:rPr>
              <a:t>Teaching about </a:t>
            </a:r>
            <a:r>
              <a:rPr lang="en-GB" sz="3200" b="1" dirty="0">
                <a:solidFill>
                  <a:schemeClr val="accent1"/>
                </a:solidFill>
              </a:rPr>
              <a:t>families and </a:t>
            </a:r>
            <a:br>
              <a:rPr lang="en-GB" sz="3200" b="1" dirty="0">
                <a:solidFill>
                  <a:schemeClr val="accent1"/>
                </a:solidFill>
              </a:rPr>
            </a:br>
            <a:r>
              <a:rPr lang="en-GB" sz="3200" b="1" dirty="0">
                <a:solidFill>
                  <a:schemeClr val="accent1"/>
                </a:solidFill>
              </a:rPr>
              <a:t>people who care for me</a:t>
            </a:r>
            <a:r>
              <a:rPr lang="en-GB" sz="3200" dirty="0">
                <a:solidFill>
                  <a:schemeClr val="accent1"/>
                </a:solidFill>
              </a:rPr>
              <a:t> (primary), </a:t>
            </a:r>
            <a:r>
              <a:rPr lang="en-GB" sz="3200" b="1" dirty="0">
                <a:solidFill>
                  <a:schemeClr val="accent1"/>
                </a:solidFill>
              </a:rPr>
              <a:t>families</a:t>
            </a:r>
            <a:r>
              <a:rPr lang="en-GB" sz="3200" dirty="0">
                <a:solidFill>
                  <a:schemeClr val="accent1"/>
                </a:solidFill>
              </a:rPr>
              <a:t> (secondary) </a:t>
            </a:r>
            <a:endParaRPr sz="3200" dirty="0">
              <a:solidFill>
                <a:schemeClr val="accent1"/>
              </a:solidFill>
            </a:endParaRPr>
          </a:p>
        </p:txBody>
      </p:sp>
      <p:sp>
        <p:nvSpPr>
          <p:cNvPr id="146" name="Google Shape;146;p37">
            <a:extLst>
              <a:ext uri="{C183D7F6-B498-43B3-948B-1728B52AA6E4}">
                <adec:decorative xmlns:adec="http://schemas.microsoft.com/office/drawing/2017/decorative" val="1"/>
              </a:ext>
            </a:extLst>
          </p:cNvPr>
          <p:cNvSpPr txBox="1">
            <a:spLocks noGrp="1"/>
          </p:cNvSpPr>
          <p:nvPr>
            <p:ph type="subTitle" idx="4294967295"/>
          </p:nvPr>
        </p:nvSpPr>
        <p:spPr>
          <a:xfrm>
            <a:off x="182831" y="102641"/>
            <a:ext cx="7056438" cy="569912"/>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a:solidFill>
                  <a:srgbClr val="8A2529"/>
                </a:solidFill>
              </a:rPr>
              <a:t>ADAPT THIS FOR YOUR OWN PRESENTATION</a:t>
            </a:r>
            <a:r>
              <a:rPr lang="en-GB" sz="2400">
                <a:solidFill>
                  <a:srgbClr val="FF0000"/>
                </a:solidFill>
              </a:rPr>
              <a:t> </a:t>
            </a:r>
            <a:endParaRPr sz="2400">
              <a:solidFill>
                <a:srgbClr val="FF0000"/>
              </a:solidFill>
            </a:endParaRPr>
          </a:p>
        </p:txBody>
      </p:sp>
      <p:sp>
        <p:nvSpPr>
          <p:cNvPr id="145" name="Google Shape;145;p37">
            <a:extLst>
              <a:ext uri="{C183D7F6-B498-43B3-948B-1728B52AA6E4}">
                <adec:decorative xmlns:adec="http://schemas.microsoft.com/office/drawing/2017/decorative" val="1"/>
              </a:ext>
            </a:extLst>
          </p:cNvPr>
          <p:cNvSpPr txBox="1">
            <a:spLocks noGrp="1"/>
          </p:cNvSpPr>
          <p:nvPr>
            <p:ph type="ctrTitle"/>
          </p:nvPr>
        </p:nvSpPr>
        <p:spPr>
          <a:xfrm>
            <a:off x="311700" y="-79282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solidFill>
                  <a:schemeClr val="accent1"/>
                </a:solidFill>
              </a:rPr>
              <a:t>Training module</a:t>
            </a:r>
            <a:endParaRPr sz="3000" dirty="0">
              <a:solidFill>
                <a:schemeClr val="accent1"/>
              </a:solidFill>
            </a:endParaRPr>
          </a:p>
        </p:txBody>
      </p:sp>
      <p:sp>
        <p:nvSpPr>
          <p:cNvPr id="151" name="Google Shape;151;p37">
            <a:extLst>
              <a:ext uri="{C183D7F6-B498-43B3-948B-1728B52AA6E4}">
                <adec:decorative xmlns:adec="http://schemas.microsoft.com/office/drawing/2017/decorative" val="1"/>
              </a:ext>
            </a:extLst>
          </p:cNvPr>
          <p:cNvSpPr txBox="1"/>
          <p:nvPr/>
        </p:nvSpPr>
        <p:spPr>
          <a:xfrm>
            <a:off x="1387950" y="2937223"/>
            <a:ext cx="6368100" cy="8379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200" dirty="0">
                <a:solidFill>
                  <a:schemeClr val="accent1"/>
                </a:solidFill>
              </a:rPr>
              <a:t>Part of: Relationships education (primary)</a:t>
            </a:r>
            <a:br>
              <a:rPr lang="en-GB" sz="2200" dirty="0">
                <a:solidFill>
                  <a:schemeClr val="accent1"/>
                </a:solidFill>
              </a:rPr>
            </a:br>
            <a:r>
              <a:rPr lang="en-GB" sz="2200" dirty="0">
                <a:solidFill>
                  <a:schemeClr val="accent1"/>
                </a:solidFill>
              </a:rPr>
              <a:t>Relationships and sex education (secondary) </a:t>
            </a:r>
            <a:endParaRPr sz="2200" dirty="0">
              <a:solidFill>
                <a:schemeClr val="accent1"/>
              </a:solidFill>
            </a:endParaRPr>
          </a:p>
        </p:txBody>
      </p:sp>
      <p:sp>
        <p:nvSpPr>
          <p:cNvPr id="147" name="Google Shape;147;p37">
            <a:extLst>
              <a:ext uri="{C183D7F6-B498-43B3-948B-1728B52AA6E4}">
                <adec:decorative xmlns:adec="http://schemas.microsoft.com/office/drawing/2017/decorative" val="1"/>
              </a:ext>
            </a:extLst>
          </p:cNvPr>
          <p:cNvSpPr txBox="1">
            <a:spLocks noGrp="1"/>
          </p:cNvSpPr>
          <p:nvPr>
            <p:ph type="subTitle" idx="4294967295"/>
          </p:nvPr>
        </p:nvSpPr>
        <p:spPr>
          <a:xfrm>
            <a:off x="1299369" y="3803764"/>
            <a:ext cx="6545262" cy="569913"/>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rgbClr val="8A2529"/>
                </a:solidFill>
              </a:rPr>
              <a:t>[YOUR NAME, YOUR SCHOOL]</a:t>
            </a:r>
            <a:endParaRPr sz="1800" dirty="0">
              <a:solidFill>
                <a:srgbClr val="8A2529"/>
              </a:solidFill>
            </a:endParaRPr>
          </a:p>
        </p:txBody>
      </p:sp>
      <p:sp>
        <p:nvSpPr>
          <p:cNvPr id="149" name="Google Shape;149;p37">
            <a:extLst>
              <a:ext uri="{C183D7F6-B498-43B3-948B-1728B52AA6E4}">
                <adec:decorative xmlns:adec="http://schemas.microsoft.com/office/drawing/2017/decorative" val="1"/>
              </a:ext>
            </a:extLst>
          </p:cNvPr>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a:solidFill>
                  <a:srgbClr val="260859"/>
                </a:solidFill>
              </a:rPr>
              <a:t>Primary</a:t>
            </a:r>
            <a:endParaRPr sz="2000">
              <a:solidFill>
                <a:srgbClr val="260859"/>
              </a:solidFill>
            </a:endParaRPr>
          </a:p>
        </p:txBody>
      </p:sp>
      <p:sp>
        <p:nvSpPr>
          <p:cNvPr id="148" name="Google Shape;148;p37">
            <a:extLst>
              <a:ext uri="{C183D7F6-B498-43B3-948B-1728B52AA6E4}">
                <adec:decorative xmlns:adec="http://schemas.microsoft.com/office/drawing/2017/decorative" val="1"/>
              </a:ext>
            </a:extLst>
          </p:cNvPr>
          <p:cNvSpPr txBox="1"/>
          <p:nvPr/>
        </p:nvSpPr>
        <p:spPr>
          <a:xfrm>
            <a:off x="4483875"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a:solidFill>
                  <a:srgbClr val="004712"/>
                </a:solidFill>
              </a:rPr>
              <a:t>Secondary</a:t>
            </a:r>
            <a:endParaRPr sz="2000">
              <a:solidFill>
                <a:srgbClr val="004712"/>
              </a:solidFill>
            </a:endParaRPr>
          </a:p>
        </p:txBody>
      </p:sp>
      <p:sp>
        <p:nvSpPr>
          <p:cNvPr id="144" name="Google Shape;144;p37">
            <a:extLst>
              <a:ext uri="{C183D7F6-B498-43B3-948B-1728B52AA6E4}">
                <adec:decorative xmlns:adec="http://schemas.microsoft.com/office/drawing/2017/decorative" val="1"/>
              </a:ext>
            </a:extLst>
          </p:cNvPr>
          <p:cNvSpPr txBox="1">
            <a:spLocks noGrp="1"/>
          </p:cNvSpPr>
          <p:nvPr>
            <p:ph type="subTitle" idx="1"/>
          </p:nvPr>
        </p:nvSpPr>
        <p:spPr>
          <a:xfrm>
            <a:off x="3838072" y="4552073"/>
            <a:ext cx="8520600" cy="7926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May 2023</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0"/>
        <p:cNvGrpSpPr/>
        <p:nvPr/>
      </p:nvGrpSpPr>
      <p:grpSpPr>
        <a:xfrm>
          <a:off x="0" y="0"/>
          <a:ext cx="0" cy="0"/>
          <a:chOff x="0" y="0"/>
          <a:chExt cx="0" cy="0"/>
        </a:xfrm>
      </p:grpSpPr>
      <p:sp>
        <p:nvSpPr>
          <p:cNvPr id="211" name="Google Shape;211;p46"/>
          <p:cNvSpPr txBox="1">
            <a:spLocks noGrp="1"/>
          </p:cNvSpPr>
          <p:nvPr>
            <p:ph type="title"/>
          </p:nvPr>
        </p:nvSpPr>
        <p:spPr>
          <a:xfrm>
            <a:off x="316523" y="109641"/>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Primary and secondary teaching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12" name="Google Shape;212;p46"/>
          <p:cNvSpPr txBox="1">
            <a:spLocks noGrp="1"/>
          </p:cNvSpPr>
          <p:nvPr>
            <p:ph type="body" idx="1"/>
          </p:nvPr>
        </p:nvSpPr>
        <p:spPr>
          <a:xfrm>
            <a:off x="241362" y="760013"/>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Some slides in this training have a </a:t>
            </a:r>
            <a:r>
              <a:rPr lang="en-GB" sz="1800" b="1" dirty="0">
                <a:solidFill>
                  <a:srgbClr val="260859"/>
                </a:solidFill>
              </a:rPr>
              <a:t>Primary</a:t>
            </a:r>
            <a:r>
              <a:rPr lang="en-GB" sz="1800" dirty="0"/>
              <a:t> or </a:t>
            </a:r>
            <a:r>
              <a:rPr lang="en-GB" sz="1800" b="1" dirty="0">
                <a:solidFill>
                  <a:srgbClr val="004712"/>
                </a:solidFill>
              </a:rPr>
              <a:t>Secondary</a:t>
            </a:r>
            <a:r>
              <a:rPr lang="en-GB" sz="1800" dirty="0"/>
              <a:t> label to indicate that the material is usually first introduced in that phase.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215" name="Google Shape;215;p46"/>
          <p:cNvSpPr txBox="1">
            <a:spLocks noGrp="1"/>
          </p:cNvSpPr>
          <p:nvPr>
            <p:ph type="body" idx="4294967295"/>
          </p:nvPr>
        </p:nvSpPr>
        <p:spPr>
          <a:xfrm>
            <a:off x="316523" y="1652116"/>
            <a:ext cx="7458075" cy="1049338"/>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600" b="1" dirty="0">
                <a:solidFill>
                  <a:schemeClr val="tx1"/>
                </a:solidFill>
              </a:rPr>
              <a:t>STATUTORY GUIDANCE</a:t>
            </a:r>
            <a:br>
              <a:rPr lang="en-GB" sz="1600" b="1" dirty="0">
                <a:solidFill>
                  <a:schemeClr val="tx1"/>
                </a:solidFill>
              </a:rPr>
            </a:br>
            <a:r>
              <a:rPr lang="en-GB" sz="1800" dirty="0">
                <a:solidFill>
                  <a:schemeClr val="tx1"/>
                </a:solidFill>
              </a:rPr>
              <a:t>Schools have flexibility to design and plan age-appropriate subject content. (p31)</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14" name="Google Shape;214;p46"/>
          <p:cNvSpPr txBox="1">
            <a:spLocks noGrp="1"/>
          </p:cNvSpPr>
          <p:nvPr>
            <p:ph type="body" idx="4294967295"/>
          </p:nvPr>
        </p:nvSpPr>
        <p:spPr>
          <a:xfrm>
            <a:off x="316523" y="2877335"/>
            <a:ext cx="7458075" cy="19494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800" dirty="0">
                <a:solidFill>
                  <a:schemeClr val="tx1"/>
                </a:solidFill>
              </a:rPr>
              <a:t>Using your knowledge of your pupils and school community you can:</a:t>
            </a:r>
            <a:endParaRPr sz="1800" dirty="0">
              <a:solidFill>
                <a:schemeClr val="tx1"/>
              </a:solidFill>
            </a:endParaRPr>
          </a:p>
          <a:p>
            <a:pPr marL="457200" lvl="0" indent="-342900" algn="l" rtl="0">
              <a:spcBef>
                <a:spcPts val="1000"/>
              </a:spcBef>
              <a:spcAft>
                <a:spcPts val="0"/>
              </a:spcAft>
              <a:buClr>
                <a:schemeClr val="accent1"/>
              </a:buClr>
              <a:buSzPts val="1800"/>
              <a:buChar char="●"/>
            </a:pPr>
            <a:r>
              <a:rPr lang="en-GB" sz="1800" dirty="0">
                <a:solidFill>
                  <a:schemeClr val="tx1"/>
                </a:solidFill>
              </a:rPr>
              <a:t>introduce secondary content in primary with pupils who need it and are ready (with parental engagement where required)</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teach the primary content in early secondary lessons to pupils who need to build knowledge before secondary content is taught</a:t>
            </a:r>
            <a:endParaRPr dirty="0">
              <a:solidFill>
                <a:schemeClr val="tx1"/>
              </a:solidFill>
            </a:endParaRPr>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213" name="Google Shape;213;p46"/>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9"/>
        <p:cNvGrpSpPr/>
        <p:nvPr/>
      </p:nvGrpSpPr>
      <p:grpSpPr>
        <a:xfrm>
          <a:off x="0" y="0"/>
          <a:ext cx="0" cy="0"/>
          <a:chOff x="0" y="0"/>
          <a:chExt cx="0" cy="0"/>
        </a:xfrm>
      </p:grpSpPr>
      <p:sp>
        <p:nvSpPr>
          <p:cNvPr id="220" name="Google Shape;220;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LGBT needs and inclusion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21" name="Google Shape;221;p47"/>
          <p:cNvSpPr txBox="1">
            <a:spLocks noGrp="1"/>
          </p:cNvSpPr>
          <p:nvPr>
            <p:ph type="body" idx="1"/>
          </p:nvPr>
        </p:nvSpPr>
        <p:spPr>
          <a:xfrm>
            <a:off x="270000" y="914400"/>
            <a:ext cx="7189800" cy="389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solidFill>
                  <a:schemeClr val="tx1"/>
                </a:solidFill>
              </a:rPr>
              <a:t>Primary schools are enabled and encouraged to cover LGBT (lesbian, gay, bisexual and transgender) content if they consider it age appropriate to do so. Secondary schools should include LGBT content.</a:t>
            </a:r>
            <a:endParaRPr sz="1800" dirty="0">
              <a:solidFill>
                <a:schemeClr val="tx1"/>
              </a:solidFill>
            </a:endParaRPr>
          </a:p>
          <a:p>
            <a:pPr marL="0" lvl="0" indent="0" algn="l" rtl="0">
              <a:lnSpc>
                <a:spcPct val="115000"/>
              </a:lnSpc>
              <a:spcBef>
                <a:spcPts val="1000"/>
              </a:spcBef>
              <a:spcAft>
                <a:spcPts val="0"/>
              </a:spcAft>
              <a:buNone/>
            </a:pPr>
            <a:r>
              <a:rPr lang="en-GB" sz="1800" dirty="0">
                <a:solidFill>
                  <a:schemeClr val="tx1"/>
                </a:solidFill>
              </a:rPr>
              <a:t>When doing so, schools should ensure:</a:t>
            </a:r>
            <a:endParaRPr sz="1800" dirty="0">
              <a:solidFill>
                <a:schemeClr val="tx1"/>
              </a:solidFill>
            </a:endParaRPr>
          </a:p>
          <a:p>
            <a:pPr marL="457200" lvl="0" indent="-342900" algn="l" rtl="0">
              <a:lnSpc>
                <a:spcPct val="115000"/>
              </a:lnSpc>
              <a:spcBef>
                <a:spcPts val="1000"/>
              </a:spcBef>
              <a:spcAft>
                <a:spcPts val="0"/>
              </a:spcAft>
              <a:buClr>
                <a:schemeClr val="accent1"/>
              </a:buClr>
              <a:buSzPts val="1800"/>
              <a:buChar char="●"/>
            </a:pPr>
            <a:r>
              <a:rPr lang="en-GB" sz="1800" dirty="0">
                <a:solidFill>
                  <a:schemeClr val="tx1"/>
                </a:solidFill>
              </a:rPr>
              <a:t>LGBT-relevant knowledge and examples are included throughout programmes of study (not one-off teaching)</a:t>
            </a:r>
            <a:endParaRPr sz="1800" dirty="0">
              <a:solidFill>
                <a:schemeClr val="tx1"/>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chemeClr val="tx1"/>
                </a:solidFill>
              </a:rPr>
              <a:t>inclusive language is used, considering how individual pupils may relate to particular topics</a:t>
            </a:r>
            <a:endParaRPr sz="1800" dirty="0">
              <a:solidFill>
                <a:schemeClr val="tx1"/>
              </a:solidFill>
            </a:endParaRPr>
          </a:p>
          <a:p>
            <a:pPr marL="0" lvl="0" indent="0" algn="l" rtl="0">
              <a:lnSpc>
                <a:spcPct val="115000"/>
              </a:lnSpc>
              <a:spcBef>
                <a:spcPts val="100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SzPts val="1400"/>
              <a:buNone/>
            </a:pPr>
            <a:endParaRPr sz="1800" dirty="0"/>
          </a:p>
        </p:txBody>
      </p:sp>
      <p:sp>
        <p:nvSpPr>
          <p:cNvPr id="222" name="Google Shape;222;p47"/>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6"/>
        <p:cNvGrpSpPr/>
        <p:nvPr/>
      </p:nvGrpSpPr>
      <p:grpSpPr>
        <a:xfrm>
          <a:off x="0" y="0"/>
          <a:ext cx="0" cy="0"/>
          <a:chOff x="0" y="0"/>
          <a:chExt cx="0" cy="0"/>
        </a:xfrm>
      </p:grpSpPr>
      <p:sp>
        <p:nvSpPr>
          <p:cNvPr id="227" name="Google Shape;227;p48"/>
          <p:cNvSpPr txBox="1">
            <a:spLocks noGrp="1"/>
          </p:cNvSpPr>
          <p:nvPr>
            <p:ph type="title"/>
          </p:nvPr>
        </p:nvSpPr>
        <p:spPr>
          <a:xfrm>
            <a:off x="325266" y="236993"/>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Faith backgrounds</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228" name="Google Shape;228;p48"/>
          <p:cNvSpPr txBox="1">
            <a:spLocks noGrp="1"/>
          </p:cNvSpPr>
          <p:nvPr>
            <p:ph type="body" idx="1"/>
          </p:nvPr>
        </p:nvSpPr>
        <p:spPr>
          <a:xfrm>
            <a:off x="270000" y="914400"/>
            <a:ext cx="7964700" cy="4032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solidFill>
                  <a:schemeClr val="tx1"/>
                </a:solidFill>
              </a:rPr>
              <a:t>All schools must ensure the faith/religious background of pupils are taken into account when planning teaching, so that topics are appropriately handled.</a:t>
            </a:r>
            <a:endParaRPr sz="1800" strike="sngStrike" dirty="0">
              <a:solidFill>
                <a:schemeClr val="tx1"/>
              </a:solidFill>
            </a:endParaRPr>
          </a:p>
        </p:txBody>
      </p:sp>
      <p:sp>
        <p:nvSpPr>
          <p:cNvPr id="229" name="Google Shape;229;p48"/>
          <p:cNvSpPr txBox="1">
            <a:spLocks noGrp="1"/>
          </p:cNvSpPr>
          <p:nvPr>
            <p:ph type="body" idx="1"/>
          </p:nvPr>
        </p:nvSpPr>
        <p:spPr>
          <a:xfrm>
            <a:off x="325266" y="2238340"/>
            <a:ext cx="7964700" cy="1668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br>
              <a:rPr lang="en-GB" sz="1600" b="1" dirty="0">
                <a:solidFill>
                  <a:schemeClr val="tx1"/>
                </a:solidFill>
              </a:rPr>
            </a:br>
            <a:r>
              <a:rPr lang="en-GB" sz="1800" dirty="0">
                <a:solidFill>
                  <a:schemeClr val="tx1"/>
                </a:solidFill>
              </a:rPr>
              <a:t>In all schools, when teaching these subjects, the religious background of all pupils must be taken into account when planning teaching, so that the topics that are included in the core content in this guidance [the statutory guidance] are appropriately handled. (p12)</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230" name="Google Shape;230;p4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4"/>
        <p:cNvGrpSpPr/>
        <p:nvPr/>
      </p:nvGrpSpPr>
      <p:grpSpPr>
        <a:xfrm>
          <a:off x="0" y="0"/>
          <a:ext cx="0" cy="0"/>
          <a:chOff x="0" y="0"/>
          <a:chExt cx="0" cy="0"/>
        </a:xfrm>
      </p:grpSpPr>
      <p:sp>
        <p:nvSpPr>
          <p:cNvPr id="235" name="Google Shape;235;p49"/>
          <p:cNvSpPr txBox="1">
            <a:spLocks noGrp="1"/>
          </p:cNvSpPr>
          <p:nvPr>
            <p:ph type="title"/>
          </p:nvPr>
        </p:nvSpPr>
        <p:spPr>
          <a:xfrm>
            <a:off x="270000" y="216425"/>
            <a:ext cx="8538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Pupils with SEND </a:t>
            </a:r>
            <a:endParaRPr dirty="0">
              <a:solidFill>
                <a:schemeClr val="accent1"/>
              </a:solidFill>
            </a:endParaRPr>
          </a:p>
        </p:txBody>
      </p:sp>
      <p:sp>
        <p:nvSpPr>
          <p:cNvPr id="236" name="Google Shape;236;p49"/>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You will need to </a:t>
            </a:r>
            <a:r>
              <a:rPr lang="en-GB" sz="1800" b="1" dirty="0">
                <a:solidFill>
                  <a:schemeClr val="tx1"/>
                </a:solidFill>
              </a:rPr>
              <a:t>plan lessons to allow all pupils to access and practise the core knowledge</a:t>
            </a:r>
            <a:r>
              <a:rPr lang="en-GB" sz="1800" dirty="0">
                <a:solidFill>
                  <a:schemeClr val="tx1"/>
                </a:solidFill>
              </a:rPr>
              <a:t>, using your expertise as you normally would.</a:t>
            </a:r>
            <a:endParaRPr sz="1800" dirty="0">
              <a:solidFill>
                <a:schemeClr val="tx1"/>
              </a:solidFill>
            </a:endParaRPr>
          </a:p>
          <a:p>
            <a:pPr marL="0" lvl="0" indent="0" algn="l" rtl="0">
              <a:spcBef>
                <a:spcPts val="1600"/>
              </a:spcBef>
              <a:spcAft>
                <a:spcPts val="1600"/>
              </a:spcAft>
              <a:buNone/>
            </a:pPr>
            <a:r>
              <a:rPr lang="en-GB" sz="1800" dirty="0">
                <a:solidFill>
                  <a:schemeClr val="tx1"/>
                </a:solidFill>
              </a:rPr>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solidFill>
                  <a:schemeClr val="tx1"/>
                </a:solidFill>
              </a:rPr>
              <a:t>, section 8.)</a:t>
            </a:r>
            <a:endParaRPr sz="1800" b="1" dirty="0">
              <a:solidFill>
                <a:schemeClr val="tx1"/>
              </a:solidFill>
            </a:endParaRPr>
          </a:p>
        </p:txBody>
      </p:sp>
      <p:sp>
        <p:nvSpPr>
          <p:cNvPr id="237" name="Google Shape;237;p49"/>
          <p:cNvSpPr txBox="1"/>
          <p:nvPr/>
        </p:nvSpPr>
        <p:spPr>
          <a:xfrm>
            <a:off x="270000" y="3015475"/>
            <a:ext cx="8410800" cy="1795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tx1"/>
              </a:solidFill>
            </a:endParaRPr>
          </a:p>
          <a:p>
            <a:pPr marL="0" lvl="0" indent="0" algn="l" rtl="0">
              <a:spcBef>
                <a:spcPts val="0"/>
              </a:spcBef>
              <a:spcAft>
                <a:spcPts val="0"/>
              </a:spcAft>
              <a:buNone/>
            </a:pPr>
            <a:endParaRPr sz="1800" dirty="0">
              <a:solidFill>
                <a:schemeClr val="dk2"/>
              </a:solidFill>
            </a:endParaRPr>
          </a:p>
        </p:txBody>
      </p:sp>
      <p:sp>
        <p:nvSpPr>
          <p:cNvPr id="238" name="Google Shape;238;p49"/>
          <p:cNvSpPr txBox="1">
            <a:spLocks noGrp="1"/>
          </p:cNvSpPr>
          <p:nvPr>
            <p:ph type="sldNum" idx="12"/>
          </p:nvPr>
        </p:nvSpPr>
        <p:spPr>
          <a:xfrm>
            <a:off x="8591796"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2"/>
        <p:cNvGrpSpPr/>
        <p:nvPr/>
      </p:nvGrpSpPr>
      <p:grpSpPr>
        <a:xfrm>
          <a:off x="0" y="0"/>
          <a:ext cx="0" cy="0"/>
          <a:chOff x="0" y="0"/>
          <a:chExt cx="0" cy="0"/>
        </a:xfrm>
      </p:grpSpPr>
      <p:sp>
        <p:nvSpPr>
          <p:cNvPr id="243" name="Google Shape;243;p50"/>
          <p:cNvSpPr txBox="1">
            <a:spLocks noGrp="1"/>
          </p:cNvSpPr>
          <p:nvPr>
            <p:ph type="title"/>
          </p:nvPr>
        </p:nvSpPr>
        <p:spPr>
          <a:xfrm>
            <a:off x="270000" y="216425"/>
            <a:ext cx="8262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Teacher wellbeing </a:t>
            </a:r>
            <a:endParaRPr dirty="0">
              <a:solidFill>
                <a:schemeClr val="accent1"/>
              </a:solidFill>
            </a:endParaRPr>
          </a:p>
        </p:txBody>
      </p:sp>
      <p:sp>
        <p:nvSpPr>
          <p:cNvPr id="244" name="Google Shape;244;p50"/>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The new curriculum covers a wide range of topics, some of which individual teachers might find personally challenging in different ways. </a:t>
            </a:r>
            <a:endParaRPr sz="1800" dirty="0">
              <a:solidFill>
                <a:schemeClr val="tx1"/>
              </a:solidFill>
            </a:endParaRPr>
          </a:p>
          <a:p>
            <a:pPr marL="0" lvl="0" indent="0" algn="l" rtl="0">
              <a:spcBef>
                <a:spcPts val="1600"/>
              </a:spcBef>
              <a:spcAft>
                <a:spcPts val="0"/>
              </a:spcAft>
              <a:buNone/>
            </a:pPr>
            <a:r>
              <a:rPr lang="en-GB" sz="1800" dirty="0">
                <a:solidFill>
                  <a:schemeClr val="tx1"/>
                </a:solidFill>
              </a:rPr>
              <a:t>It is important to feel you can ask for support or raise questions if: </a:t>
            </a:r>
            <a:endParaRPr sz="1800" dirty="0">
              <a:solidFill>
                <a:schemeClr val="tx1"/>
              </a:solidFill>
            </a:endParaRPr>
          </a:p>
          <a:p>
            <a:pPr marL="457200" lvl="0" indent="-342900" algn="l" rtl="0">
              <a:spcBef>
                <a:spcPts val="1600"/>
              </a:spcBef>
              <a:spcAft>
                <a:spcPts val="0"/>
              </a:spcAft>
              <a:buClr>
                <a:schemeClr val="accent1"/>
              </a:buClr>
              <a:buSzPts val="1800"/>
              <a:buChar char="●"/>
            </a:pPr>
            <a:r>
              <a:rPr lang="en-GB" sz="1800" b="1" dirty="0">
                <a:solidFill>
                  <a:schemeClr val="tx1"/>
                </a:solidFill>
              </a:rPr>
              <a:t>you have personal experience</a:t>
            </a:r>
            <a:r>
              <a:rPr lang="en-GB" sz="1800" dirty="0">
                <a:solidFill>
                  <a:schemeClr val="tx1"/>
                </a:solidFill>
              </a:rPr>
              <a:t> of a topic which makes teaching that content particularly challenging for you</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you have personal views</a:t>
            </a:r>
            <a:r>
              <a:rPr lang="en-GB" sz="1800" dirty="0">
                <a:solidFill>
                  <a:schemeClr val="tx1"/>
                </a:solidFill>
              </a:rPr>
              <a:t> on a topic that mean you need to discuss how you can ensure the teaching is delivered objectively</a:t>
            </a:r>
            <a:endParaRPr sz="1800" dirty="0">
              <a:solidFill>
                <a:schemeClr val="tx1"/>
              </a:solidFill>
            </a:endParaRPr>
          </a:p>
          <a:p>
            <a:pPr marL="0" lvl="0" indent="0" algn="l" rtl="0">
              <a:spcBef>
                <a:spcPts val="1600"/>
              </a:spcBef>
              <a:spcAft>
                <a:spcPts val="0"/>
              </a:spcAft>
              <a:buNone/>
            </a:pPr>
            <a:r>
              <a:rPr lang="en-GB" sz="1800" dirty="0">
                <a:solidFill>
                  <a:schemeClr val="tx1"/>
                </a:solidFill>
              </a:rPr>
              <a:t>Talk to your line manager, in the first instance, if you do need support.  </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245" name="Google Shape;245;p5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9"/>
        <p:cNvGrpSpPr/>
        <p:nvPr/>
      </p:nvGrpSpPr>
      <p:grpSpPr>
        <a:xfrm>
          <a:off x="0" y="0"/>
          <a:ext cx="0" cy="0"/>
          <a:chOff x="0" y="0"/>
          <a:chExt cx="0" cy="0"/>
        </a:xfrm>
      </p:grpSpPr>
      <p:sp>
        <p:nvSpPr>
          <p:cNvPr id="250" name="Google Shape;250;p51"/>
          <p:cNvSpPr txBox="1">
            <a:spLocks noGrp="1"/>
          </p:cNvSpPr>
          <p:nvPr>
            <p:ph type="title"/>
          </p:nvPr>
        </p:nvSpPr>
        <p:spPr>
          <a:xfrm>
            <a:off x="270000" y="216425"/>
            <a:ext cx="8490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References to the law  </a:t>
            </a:r>
            <a:endParaRPr dirty="0">
              <a:solidFill>
                <a:schemeClr val="accent1"/>
              </a:solidFill>
            </a:endParaRPr>
          </a:p>
        </p:txBody>
      </p:sp>
      <p:sp>
        <p:nvSpPr>
          <p:cNvPr id="251" name="Google Shape;251;p51"/>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The references to the law in this module are given as a teacher resource if needed. They are not exhaustive. </a:t>
            </a:r>
            <a:endParaRPr sz="1800" dirty="0">
              <a:solidFill>
                <a:schemeClr val="tx1"/>
              </a:solidFill>
            </a:endParaRPr>
          </a:p>
          <a:p>
            <a:pPr marL="0" lvl="0" indent="0" algn="l" rtl="0">
              <a:spcBef>
                <a:spcPts val="1000"/>
              </a:spcBef>
              <a:spcAft>
                <a:spcPts val="0"/>
              </a:spcAft>
              <a:buNone/>
            </a:pPr>
            <a:r>
              <a:rPr lang="en-GB" sz="1800" dirty="0">
                <a:solidFill>
                  <a:schemeClr val="tx1"/>
                </a:solidFill>
              </a:rPr>
              <a:t>Teachers are not expected to be able to teach the details of the law or to be able to answer complex questions that may come up about the law.</a:t>
            </a:r>
            <a:endParaRPr sz="1800" dirty="0">
              <a:solidFill>
                <a:schemeClr val="tx1"/>
              </a:solidFill>
            </a:endParaRPr>
          </a:p>
          <a:p>
            <a:pPr marL="0" lvl="0" indent="0" algn="l" rtl="0">
              <a:spcBef>
                <a:spcPts val="0"/>
              </a:spcBef>
              <a:spcAft>
                <a:spcPts val="0"/>
              </a:spcAft>
              <a:buNone/>
            </a:pPr>
            <a:endParaRPr sz="1800" dirty="0"/>
          </a:p>
        </p:txBody>
      </p:sp>
      <p:sp>
        <p:nvSpPr>
          <p:cNvPr id="252" name="Google Shape;252;p5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6"/>
        <p:cNvGrpSpPr/>
        <p:nvPr/>
      </p:nvGrpSpPr>
      <p:grpSpPr>
        <a:xfrm>
          <a:off x="0" y="0"/>
          <a:ext cx="0" cy="0"/>
          <a:chOff x="0" y="0"/>
          <a:chExt cx="0" cy="0"/>
        </a:xfrm>
      </p:grpSpPr>
      <p:sp>
        <p:nvSpPr>
          <p:cNvPr id="257" name="Google Shape;257;p52"/>
          <p:cNvSpPr txBox="1">
            <a:spLocks noGrp="1"/>
          </p:cNvSpPr>
          <p:nvPr>
            <p:ph type="title"/>
          </p:nvPr>
        </p:nvSpPr>
        <p:spPr>
          <a:xfrm>
            <a:off x="2903850" y="2150850"/>
            <a:ext cx="3336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rgbClr val="FFFFFF"/>
                </a:solidFill>
              </a:rPr>
              <a:t>Safeguarding</a:t>
            </a:r>
            <a:endParaRPr>
              <a:solidFill>
                <a:srgbClr val="FFFFFF"/>
              </a:solidFill>
            </a:endParaRPr>
          </a:p>
        </p:txBody>
      </p:sp>
      <p:sp>
        <p:nvSpPr>
          <p:cNvPr id="258" name="Google Shape;258;p5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2"/>
        <p:cNvGrpSpPr/>
        <p:nvPr/>
      </p:nvGrpSpPr>
      <p:grpSpPr>
        <a:xfrm>
          <a:off x="0" y="0"/>
          <a:ext cx="0" cy="0"/>
          <a:chOff x="0" y="0"/>
          <a:chExt cx="0" cy="0"/>
        </a:xfrm>
      </p:grpSpPr>
      <p:sp>
        <p:nvSpPr>
          <p:cNvPr id="263" name="Google Shape;263;p5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Safeguarding (1)</a:t>
            </a:r>
            <a:endParaRPr dirty="0">
              <a:solidFill>
                <a:schemeClr val="accent1"/>
              </a:solidFill>
            </a:endParaRPr>
          </a:p>
        </p:txBody>
      </p:sp>
      <p:sp>
        <p:nvSpPr>
          <p:cNvPr id="264" name="Google Shape;264;p53"/>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be affected by issues discussed in lessons. </a:t>
            </a:r>
            <a:endParaRPr sz="1800" dirty="0">
              <a:solidFill>
                <a:schemeClr val="tx1"/>
              </a:solidFill>
            </a:endParaRPr>
          </a:p>
          <a:p>
            <a:pPr marL="0" lvl="0" indent="0" algn="l" rtl="0">
              <a:spcBef>
                <a:spcPts val="1000"/>
              </a:spcBef>
              <a:spcAft>
                <a:spcPts val="0"/>
              </a:spcAft>
              <a:buNone/>
            </a:pPr>
            <a:r>
              <a:rPr lang="en-GB" sz="1800" dirty="0">
                <a:solidFill>
                  <a:schemeClr val="tx1"/>
                </a:solidFill>
              </a:rPr>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solidFill>
                <a:schemeClr val="tx1"/>
              </a:solidFill>
            </a:endParaRPr>
          </a:p>
          <a:p>
            <a:pPr marL="0" lvl="0" indent="0" algn="l" rtl="0">
              <a:spcBef>
                <a:spcPts val="1000"/>
              </a:spcBef>
              <a:spcAft>
                <a:spcPts val="0"/>
              </a:spcAft>
              <a:buNone/>
            </a:pPr>
            <a:r>
              <a:rPr lang="en-GB" sz="1800" dirty="0">
                <a:solidFill>
                  <a:schemeClr val="tx1"/>
                </a:solidFill>
              </a:rPr>
              <a:t>Teachers may need to deal with disclosures or concerns (e.g. of abuse or offending behaviour) in a way that safeguards pupils in line with school policies, especially the child protection policy.</a:t>
            </a:r>
            <a:endParaRPr sz="1800" dirty="0">
              <a:solidFill>
                <a:schemeClr val="tx1"/>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65" name="Google Shape;265;p5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9"/>
        <p:cNvGrpSpPr/>
        <p:nvPr/>
      </p:nvGrpSpPr>
      <p:grpSpPr>
        <a:xfrm>
          <a:off x="0" y="0"/>
          <a:ext cx="0" cy="0"/>
          <a:chOff x="0" y="0"/>
          <a:chExt cx="0" cy="0"/>
        </a:xfrm>
      </p:grpSpPr>
      <p:sp>
        <p:nvSpPr>
          <p:cNvPr id="270" name="Google Shape;270;p5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Trusted adults</a:t>
            </a:r>
            <a:endParaRPr dirty="0">
              <a:solidFill>
                <a:schemeClr val="accent1"/>
              </a:solidFill>
            </a:endParaRPr>
          </a:p>
        </p:txBody>
      </p:sp>
      <p:sp>
        <p:nvSpPr>
          <p:cNvPr id="271" name="Google Shape;271;p54"/>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solidFill>
                  <a:schemeClr val="tx1"/>
                </a:solidFill>
              </a:rPr>
              <a:t>Within this module we have used the term </a:t>
            </a:r>
            <a:r>
              <a:rPr lang="en-GB" sz="1800" b="1" dirty="0">
                <a:solidFill>
                  <a:schemeClr val="tx1"/>
                </a:solidFill>
              </a:rPr>
              <a:t>trusted adult</a:t>
            </a:r>
            <a:r>
              <a:rPr lang="en-GB" sz="1800" dirty="0">
                <a:solidFill>
                  <a:schemeClr val="tx1"/>
                </a:solidFill>
              </a:rPr>
              <a:t>.</a:t>
            </a:r>
            <a:endParaRPr sz="1800" dirty="0">
              <a:solidFill>
                <a:schemeClr val="tx1"/>
              </a:solidFill>
            </a:endParaRPr>
          </a:p>
          <a:p>
            <a:pPr marL="0" lvl="0" indent="0" algn="l" rtl="0">
              <a:spcBef>
                <a:spcPts val="1000"/>
              </a:spcBef>
              <a:spcAft>
                <a:spcPts val="0"/>
              </a:spcAft>
              <a:buClr>
                <a:schemeClr val="dk1"/>
              </a:buClr>
              <a:buSzPts val="1100"/>
              <a:buFont typeface="Arial"/>
              <a:buNone/>
            </a:pPr>
            <a:r>
              <a:rPr lang="en-GB" sz="1800" dirty="0">
                <a:solidFill>
                  <a:schemeClr val="tx1"/>
                </a:solidFill>
              </a:rPr>
              <a:t>A trusted adult will generally be someone who children feel comfortable to turn to for help. Obvious examples include family members, teachers and doctors.</a:t>
            </a:r>
            <a:endParaRPr sz="1800" dirty="0">
              <a:solidFill>
                <a:schemeClr val="tx1"/>
              </a:solidFill>
            </a:endParaRPr>
          </a:p>
          <a:p>
            <a:pPr marL="0" lvl="0" indent="0" algn="l" rtl="0">
              <a:spcBef>
                <a:spcPts val="1000"/>
              </a:spcBef>
              <a:spcAft>
                <a:spcPts val="0"/>
              </a:spcAft>
              <a:buClr>
                <a:schemeClr val="dk1"/>
              </a:buClr>
              <a:buSzPts val="1100"/>
              <a:buFont typeface="Arial"/>
              <a:buNone/>
            </a:pPr>
            <a:r>
              <a:rPr lang="en-GB" sz="1800" dirty="0">
                <a:solidFill>
                  <a:schemeClr val="tx1"/>
                </a:solidFill>
              </a:rPr>
              <a:t>It will be important when teaching this topic, and any other relevant topics, that teachers explore this concept. Pupils should be comfortable and capable of identifying who their trusted adults could be both within their families and wider circles.  </a:t>
            </a:r>
            <a:endParaRPr sz="1800" dirty="0">
              <a:solidFill>
                <a:schemeClr val="tx1"/>
              </a:solidFill>
            </a:endParaRPr>
          </a:p>
          <a:p>
            <a:pPr marL="0" lvl="0" indent="0" algn="l" rtl="0">
              <a:spcBef>
                <a:spcPts val="0"/>
              </a:spcBef>
              <a:spcAft>
                <a:spcPts val="0"/>
              </a:spcAft>
              <a:buNone/>
            </a:pPr>
            <a:endParaRPr sz="1800" strike="sngStrike" dirty="0">
              <a:highlight>
                <a:srgbClr val="FFFF00"/>
              </a:highlight>
            </a:endParaRPr>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72" name="Google Shape;272;p5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6"/>
        <p:cNvGrpSpPr/>
        <p:nvPr/>
      </p:nvGrpSpPr>
      <p:grpSpPr>
        <a:xfrm>
          <a:off x="0" y="0"/>
          <a:ext cx="0" cy="0"/>
          <a:chOff x="0" y="0"/>
          <a:chExt cx="0" cy="0"/>
        </a:xfrm>
      </p:grpSpPr>
      <p:sp>
        <p:nvSpPr>
          <p:cNvPr id="277" name="Google Shape;277;p55"/>
          <p:cNvSpPr txBox="1">
            <a:spLocks noGrp="1"/>
          </p:cNvSpPr>
          <p:nvPr>
            <p:ph type="title"/>
          </p:nvPr>
        </p:nvSpPr>
        <p:spPr>
          <a:xfrm>
            <a:off x="2903850" y="2150850"/>
            <a:ext cx="3336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rgbClr val="FFFFFF"/>
                </a:solidFill>
              </a:rPr>
              <a:t>Ground rules</a:t>
            </a:r>
            <a:endParaRPr>
              <a:solidFill>
                <a:srgbClr val="FFFFFF"/>
              </a:solidFill>
            </a:endParaRPr>
          </a:p>
        </p:txBody>
      </p:sp>
      <p:sp>
        <p:nvSpPr>
          <p:cNvPr id="278" name="Google Shape;278;p5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5"/>
        <p:cNvGrpSpPr/>
        <p:nvPr/>
      </p:nvGrpSpPr>
      <p:grpSpPr>
        <a:xfrm>
          <a:off x="0" y="0"/>
          <a:ext cx="0" cy="0"/>
          <a:chOff x="0" y="0"/>
          <a:chExt cx="0" cy="0"/>
        </a:xfrm>
      </p:grpSpPr>
      <p:sp>
        <p:nvSpPr>
          <p:cNvPr id="156" name="Google Shape;156;p3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Contents</a:t>
            </a:r>
            <a:endParaRPr dirty="0">
              <a:solidFill>
                <a:schemeClr val="accent1"/>
              </a:solidFill>
            </a:endParaRPr>
          </a:p>
        </p:txBody>
      </p:sp>
      <p:sp>
        <p:nvSpPr>
          <p:cNvPr id="2" name="TextBox 1">
            <a:extLst>
              <a:ext uri="{FF2B5EF4-FFF2-40B4-BE49-F238E27FC236}">
                <a16:creationId xmlns:a16="http://schemas.microsoft.com/office/drawing/2014/main" id="{B2EB2495-1890-4FB5-97F1-9E07752D9257}"/>
              </a:ext>
            </a:extLst>
          </p:cNvPr>
          <p:cNvSpPr txBox="1"/>
          <p:nvPr/>
        </p:nvSpPr>
        <p:spPr>
          <a:xfrm>
            <a:off x="328549" y="839367"/>
            <a:ext cx="8415495" cy="4154984"/>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22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3</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About this training module </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5	Teaching the new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16</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19</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Ground rules</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22</a:t>
            </a:r>
            <a:r>
              <a:rPr lang="en-GB" sz="2200" dirty="0">
                <a:solidFill>
                  <a:schemeClr val="accent1"/>
                </a:solidFill>
                <a:latin typeface="Arial" panose="020B0604020202020204" pitchFamily="34" charset="0"/>
                <a:ea typeface="Arial" panose="020B0604020202020204" pitchFamily="34" charset="0"/>
              </a:rPr>
              <a:t>	</a:t>
            </a:r>
            <a:r>
              <a:rPr lang="en-GB" sz="22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38</a:t>
            </a:r>
            <a:r>
              <a:rPr lang="en-GB" sz="2200" dirty="0">
                <a:solidFill>
                  <a:schemeClr val="accent1"/>
                </a:solidFill>
                <a:latin typeface="Arial" panose="020B0604020202020204" pitchFamily="34" charset="0"/>
                <a:ea typeface="Arial" panose="020B0604020202020204" pitchFamily="34" charset="0"/>
              </a:rPr>
              <a:t>	</a:t>
            </a:r>
            <a:r>
              <a:rPr lang="en-GB" sz="22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61</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66</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200" dirty="0">
              <a:solidFill>
                <a:schemeClr val="accent1"/>
              </a:solidFill>
            </a:endParaRPr>
          </a:p>
        </p:txBody>
      </p:sp>
      <p:sp>
        <p:nvSpPr>
          <p:cNvPr id="158" name="Google Shape;158;p3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2"/>
        <p:cNvGrpSpPr/>
        <p:nvPr/>
      </p:nvGrpSpPr>
      <p:grpSpPr>
        <a:xfrm>
          <a:off x="0" y="0"/>
          <a:ext cx="0" cy="0"/>
          <a:chOff x="0" y="0"/>
          <a:chExt cx="0" cy="0"/>
        </a:xfrm>
      </p:grpSpPr>
      <p:sp>
        <p:nvSpPr>
          <p:cNvPr id="283" name="Google Shape;283;p5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Create class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84" name="Google Shape;284;p56"/>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Clear class ground rules can help when teaching about sensitive topics. They also support confidentiality and safeguarding of pupils. </a:t>
            </a:r>
            <a:endParaRPr sz="1800" dirty="0">
              <a:solidFill>
                <a:schemeClr val="tx1"/>
              </a:solidFill>
            </a:endParaRPr>
          </a:p>
          <a:p>
            <a:pPr marL="0" lvl="0" indent="0" algn="l" rtl="0">
              <a:spcBef>
                <a:spcPts val="1600"/>
              </a:spcBef>
              <a:spcAft>
                <a:spcPts val="0"/>
              </a:spcAft>
              <a:buNone/>
            </a:pPr>
            <a:r>
              <a:rPr lang="en-GB" sz="1800" dirty="0">
                <a:solidFill>
                  <a:schemeClr val="tx1"/>
                </a:solidFill>
              </a:rPr>
              <a:t>Good practice is for ground rules to be: </a:t>
            </a:r>
            <a:endParaRPr sz="1800" dirty="0">
              <a:solidFill>
                <a:schemeClr val="tx1"/>
              </a:solidFill>
            </a:endParaRPr>
          </a:p>
          <a:p>
            <a:pPr marL="457200" lvl="0" indent="-342900" algn="l" rtl="0">
              <a:spcBef>
                <a:spcPts val="1600"/>
              </a:spcBef>
              <a:spcAft>
                <a:spcPts val="0"/>
              </a:spcAft>
              <a:buClr>
                <a:schemeClr val="accent1"/>
              </a:buClr>
              <a:buSzPts val="1800"/>
              <a:buChar char="●"/>
            </a:pPr>
            <a:r>
              <a:rPr lang="en-GB" sz="1800" b="1" dirty="0">
                <a:solidFill>
                  <a:schemeClr val="tx1"/>
                </a:solidFill>
              </a:rPr>
              <a:t>discussed</a:t>
            </a:r>
            <a:r>
              <a:rPr lang="en-GB" sz="1800" dirty="0">
                <a:solidFill>
                  <a:schemeClr val="tx1"/>
                </a:solidFill>
              </a:rPr>
              <a:t> and understood by all</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clear</a:t>
            </a:r>
            <a:r>
              <a:rPr lang="en-GB" sz="1800" dirty="0">
                <a:solidFill>
                  <a:schemeClr val="tx1"/>
                </a:solidFill>
              </a:rPr>
              <a:t> and practical</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modelled</a:t>
            </a:r>
            <a:r>
              <a:rPr lang="en-GB" sz="1800" dirty="0">
                <a:solidFill>
                  <a:schemeClr val="tx1"/>
                </a:solidFill>
              </a:rPr>
              <a:t> by the teacher</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followed</a:t>
            </a:r>
            <a:r>
              <a:rPr lang="en-GB" sz="1800" dirty="0">
                <a:solidFill>
                  <a:schemeClr val="tx1"/>
                </a:solidFill>
              </a:rPr>
              <a:t> consistently and enforced </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updated</a:t>
            </a:r>
            <a:r>
              <a:rPr lang="en-GB" sz="1800" dirty="0">
                <a:solidFill>
                  <a:schemeClr val="tx1"/>
                </a:solidFill>
              </a:rPr>
              <a:t> when needed</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visible</a:t>
            </a:r>
            <a:r>
              <a:rPr lang="en-GB" sz="1800" dirty="0">
                <a:solidFill>
                  <a:schemeClr val="tx1"/>
                </a:solidFill>
              </a:rPr>
              <a:t> in lessons (for example, posters)</a:t>
            </a:r>
            <a:endParaRPr sz="1800" dirty="0">
              <a:solidFill>
                <a:schemeClr val="tx1"/>
              </a:solidFill>
            </a:endParaRPr>
          </a:p>
          <a:p>
            <a:pPr marL="0" lvl="0" indent="0" algn="l" rtl="0">
              <a:spcBef>
                <a:spcPts val="1600"/>
              </a:spcBef>
              <a:spcAft>
                <a:spcPts val="1600"/>
              </a:spcAft>
              <a:buNone/>
            </a:pPr>
            <a:endParaRPr sz="1800" dirty="0"/>
          </a:p>
        </p:txBody>
      </p:sp>
      <p:sp>
        <p:nvSpPr>
          <p:cNvPr id="285" name="Google Shape;285;p5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9"/>
        <p:cNvGrpSpPr/>
        <p:nvPr/>
      </p:nvGrpSpPr>
      <p:grpSpPr>
        <a:xfrm>
          <a:off x="0" y="0"/>
          <a:ext cx="0" cy="0"/>
          <a:chOff x="0" y="0"/>
          <a:chExt cx="0" cy="0"/>
        </a:xfrm>
      </p:grpSpPr>
      <p:sp>
        <p:nvSpPr>
          <p:cNvPr id="290" name="Google Shape;290;p5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Example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91" name="Google Shape;291;p57"/>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solidFill>
                  <a:schemeClr val="tx1"/>
                </a:solidFill>
              </a:rPr>
              <a:t>Respect privacy</a:t>
            </a:r>
            <a:r>
              <a:rPr lang="en-GB" sz="1800" dirty="0">
                <a:solidFill>
                  <a:schemeClr val="tx1"/>
                </a:solidFill>
              </a:rPr>
              <a:t>. We can discuss examples but do not use names or descriptions that identify anyone, including ourselves. </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Listen to others</a:t>
            </a:r>
            <a:r>
              <a:rPr lang="en-GB" sz="1800" dirty="0">
                <a:solidFill>
                  <a:schemeClr val="tx1"/>
                </a:solidFill>
              </a:rPr>
              <a:t>. It is okay to disagree with each other, but we should listen properly before making assumptions or deciding how to respond. When disagreeing, challenge the statement not the person.</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No judgement</a:t>
            </a:r>
            <a:r>
              <a:rPr lang="en-GB" sz="1800" dirty="0">
                <a:solidFill>
                  <a:schemeClr val="tx1"/>
                </a:solidFill>
              </a:rPr>
              <a:t>. We can explore beliefs and misunderstandings about a topic without fear of being judged. </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Choose level of participation. </a:t>
            </a:r>
            <a:r>
              <a:rPr lang="en-GB" sz="1800" dirty="0">
                <a:solidFill>
                  <a:schemeClr val="tx1"/>
                </a:solidFill>
              </a:rPr>
              <a:t>Everyone has the right to choose not to answer a question or join discussion. We never put anyone ‘on the spot’ (no personal questions or pressure to answer).</a:t>
            </a:r>
            <a:endParaRPr sz="1800" dirty="0">
              <a:solidFill>
                <a:schemeClr val="tx1"/>
              </a:solidFill>
            </a:endParaRPr>
          </a:p>
          <a:p>
            <a:pPr marL="0" lvl="0" indent="0" algn="l" rtl="0">
              <a:spcBef>
                <a:spcPts val="1600"/>
              </a:spcBef>
              <a:spcAft>
                <a:spcPts val="0"/>
              </a:spcAft>
              <a:buClr>
                <a:schemeClr val="dk1"/>
              </a:buClr>
              <a:buSzPts val="1100"/>
              <a:buFont typeface="Arial"/>
              <a:buNone/>
            </a:pPr>
            <a:endParaRPr sz="1800" b="1" dirty="0"/>
          </a:p>
          <a:p>
            <a:pPr marL="0" lvl="0" indent="0" algn="l" rtl="0">
              <a:spcBef>
                <a:spcPts val="1600"/>
              </a:spcBef>
              <a:spcAft>
                <a:spcPts val="1600"/>
              </a:spcAft>
              <a:buClr>
                <a:schemeClr val="dk1"/>
              </a:buClr>
              <a:buSzPts val="1100"/>
              <a:buFont typeface="Arial"/>
              <a:buNone/>
            </a:pPr>
            <a:endParaRPr sz="1800" b="1" dirty="0"/>
          </a:p>
        </p:txBody>
      </p:sp>
      <p:sp>
        <p:nvSpPr>
          <p:cNvPr id="292" name="Google Shape;292;p5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6"/>
        <p:cNvGrpSpPr/>
        <p:nvPr/>
      </p:nvGrpSpPr>
      <p:grpSpPr>
        <a:xfrm>
          <a:off x="0" y="0"/>
          <a:ext cx="0" cy="0"/>
          <a:chOff x="0" y="0"/>
          <a:chExt cx="0" cy="0"/>
        </a:xfrm>
      </p:grpSpPr>
      <p:sp>
        <p:nvSpPr>
          <p:cNvPr id="297" name="Google Shape;297;p58"/>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a:solidFill>
                  <a:srgbClr val="FFFFFF"/>
                </a:solidFill>
              </a:rPr>
              <a:t>Primary curriculum</a:t>
            </a:r>
            <a:endParaRPr>
              <a:solidFill>
                <a:srgbClr val="FFFFFF"/>
              </a:solidFill>
            </a:endParaRPr>
          </a:p>
        </p:txBody>
      </p:sp>
      <p:sp>
        <p:nvSpPr>
          <p:cNvPr id="298" name="Google Shape;298;p5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2"/>
        <p:cNvGrpSpPr/>
        <p:nvPr/>
      </p:nvGrpSpPr>
      <p:grpSpPr>
        <a:xfrm>
          <a:off x="0" y="0"/>
          <a:ext cx="0" cy="0"/>
          <a:chOff x="0" y="0"/>
          <a:chExt cx="0" cy="0"/>
        </a:xfrm>
      </p:grpSpPr>
      <p:sp>
        <p:nvSpPr>
          <p:cNvPr id="303" name="Google Shape;303;p59"/>
          <p:cNvSpPr txBox="1">
            <a:spLocks noGrp="1"/>
          </p:cNvSpPr>
          <p:nvPr>
            <p:ph type="title"/>
          </p:nvPr>
        </p:nvSpPr>
        <p:spPr>
          <a:xfrm>
            <a:off x="1740900" y="2150850"/>
            <a:ext cx="56622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Introducing the family</a:t>
            </a:r>
            <a:endParaRPr dirty="0">
              <a:solidFill>
                <a:schemeClr val="accent1"/>
              </a:solidFill>
            </a:endParaRPr>
          </a:p>
        </p:txBody>
      </p:sp>
      <p:sp>
        <p:nvSpPr>
          <p:cNvPr id="304" name="Google Shape;304;p5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8"/>
        <p:cNvGrpSpPr/>
        <p:nvPr/>
      </p:nvGrpSpPr>
      <p:grpSpPr>
        <a:xfrm>
          <a:off x="0" y="0"/>
          <a:ext cx="0" cy="0"/>
          <a:chOff x="0" y="0"/>
          <a:chExt cx="0" cy="0"/>
        </a:xfrm>
      </p:grpSpPr>
      <p:sp>
        <p:nvSpPr>
          <p:cNvPr id="310" name="Google Shape;310;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Introducing the family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13" name="Google Shape;313;p6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a:solidFill>
                  <a:srgbClr val="260859"/>
                </a:solidFill>
                <a:latin typeface="Arial"/>
                <a:ea typeface="Arial"/>
                <a:cs typeface="Arial"/>
                <a:sym typeface="Arial"/>
              </a:rPr>
              <a:t>Primary</a:t>
            </a:r>
            <a:endParaRPr sz="1800" b="0" i="0" u="none" strike="noStrike" cap="none">
              <a:solidFill>
                <a:srgbClr val="260859"/>
              </a:solidFill>
              <a:latin typeface="Arial"/>
              <a:ea typeface="Arial"/>
              <a:cs typeface="Arial"/>
              <a:sym typeface="Arial"/>
            </a:endParaRPr>
          </a:p>
        </p:txBody>
      </p:sp>
      <p:sp>
        <p:nvSpPr>
          <p:cNvPr id="311" name="Google Shape;311;p6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Schools will need to be sensitive to pupils’ individual circumstances when planning lessons and teaching about the different ways in which families are important to children as they grow up. </a:t>
            </a:r>
            <a:endParaRPr dirty="0">
              <a:solidFill>
                <a:schemeClr val="dk1"/>
              </a:solidFill>
            </a:endParaRPr>
          </a:p>
          <a:p>
            <a:pPr marL="0" lvl="0" indent="0" algn="l" rtl="0">
              <a:spcBef>
                <a:spcPts val="1000"/>
              </a:spcBef>
              <a:spcAft>
                <a:spcPts val="0"/>
              </a:spcAft>
              <a:buNone/>
            </a:pPr>
            <a:r>
              <a:rPr lang="en-GB" dirty="0">
                <a:solidFill>
                  <a:schemeClr val="dk1"/>
                </a:solidFill>
              </a:rPr>
              <a:t>Teachers should ensure: </a:t>
            </a:r>
            <a:endParaRPr dirty="0">
              <a:solidFill>
                <a:schemeClr val="dk1"/>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descriptions of families are inclusive </a:t>
            </a:r>
            <a:r>
              <a:rPr lang="en-GB" dirty="0">
                <a:solidFill>
                  <a:schemeClr val="dk1"/>
                </a:solidFill>
              </a:rPr>
              <a:t>of pupils’ own experiences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where needed, </a:t>
            </a:r>
            <a:r>
              <a:rPr lang="en-GB" b="1" dirty="0">
                <a:solidFill>
                  <a:schemeClr val="dk1"/>
                </a:solidFill>
              </a:rPr>
              <a:t>individual pupils are supported</a:t>
            </a:r>
            <a:r>
              <a:rPr lang="en-GB" dirty="0">
                <a:solidFill>
                  <a:schemeClr val="dk1"/>
                </a:solidFill>
              </a:rPr>
              <a:t> to identify their significant family members and wider support network (this may happen outside the classroom)</a:t>
            </a:r>
            <a:endParaRPr dirty="0">
              <a:solidFill>
                <a:schemeClr val="dk1"/>
              </a:solidFill>
            </a:endParaRPr>
          </a:p>
          <a:p>
            <a:pPr marL="0" lvl="0" indent="0" algn="l" rtl="0">
              <a:spcBef>
                <a:spcPts val="0"/>
              </a:spcBef>
              <a:spcAft>
                <a:spcPts val="0"/>
              </a:spcAft>
              <a:buClr>
                <a:schemeClr val="dk1"/>
              </a:buClr>
              <a:buSzPts val="1100"/>
              <a:buFont typeface="Arial"/>
              <a:buNone/>
            </a:pPr>
            <a:r>
              <a:rPr lang="en-GB" dirty="0">
                <a:solidFill>
                  <a:schemeClr val="dk1"/>
                </a:solidFill>
              </a:rPr>
              <a:t>   </a:t>
            </a:r>
            <a:endParaRPr dirty="0">
              <a:solidFill>
                <a:schemeClr val="dk1"/>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09" name="Google Shape;309;p60"/>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chemeClr val="dk1"/>
                </a:solidFill>
              </a:rPr>
              <a:t>Know that families are important for children growing up because they</a:t>
            </a:r>
            <a:endParaRPr sz="1600">
              <a:solidFill>
                <a:schemeClr val="dk1"/>
              </a:solidFill>
            </a:endParaRPr>
          </a:p>
          <a:p>
            <a:pPr marL="0" lvl="0" indent="0" algn="l" rtl="0">
              <a:lnSpc>
                <a:spcPct val="115000"/>
              </a:lnSpc>
              <a:spcBef>
                <a:spcPts val="0"/>
              </a:spcBef>
              <a:spcAft>
                <a:spcPts val="0"/>
              </a:spcAft>
              <a:buClr>
                <a:schemeClr val="dk1"/>
              </a:buClr>
              <a:buSzPts val="1100"/>
              <a:buNone/>
            </a:pPr>
            <a:r>
              <a:rPr lang="en-GB" sz="1600">
                <a:solidFill>
                  <a:schemeClr val="dk1"/>
                </a:solidFill>
              </a:rPr>
              <a:t>can give love, security and stability. </a:t>
            </a:r>
            <a:endParaRPr sz="1600">
              <a:solidFill>
                <a:schemeClr val="dk1"/>
              </a:solidFill>
            </a:endParaRPr>
          </a:p>
          <a:p>
            <a:pPr marL="0" lvl="0" indent="0" algn="l" rtl="0">
              <a:lnSpc>
                <a:spcPct val="115000"/>
              </a:lnSpc>
              <a:spcBef>
                <a:spcPts val="0"/>
              </a:spcBef>
              <a:spcAft>
                <a:spcPts val="0"/>
              </a:spcAft>
              <a:buClr>
                <a:schemeClr val="dk1"/>
              </a:buClr>
              <a:buSzPts val="1100"/>
              <a:buNone/>
            </a:pPr>
            <a:endParaRPr sz="1600">
              <a:solidFill>
                <a:srgbClr val="000000"/>
              </a:solidFill>
            </a:endParaRPr>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r>
              <a:rPr lang="en-GB" sz="1800"/>
              <a:t> </a:t>
            </a:r>
            <a:endParaRPr sz="1800"/>
          </a:p>
        </p:txBody>
      </p:sp>
      <p:sp>
        <p:nvSpPr>
          <p:cNvPr id="312" name="Google Shape;312;p6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7"/>
        <p:cNvGrpSpPr/>
        <p:nvPr/>
      </p:nvGrpSpPr>
      <p:grpSpPr>
        <a:xfrm>
          <a:off x="0" y="0"/>
          <a:ext cx="0" cy="0"/>
          <a:chOff x="0" y="0"/>
          <a:chExt cx="0" cy="0"/>
        </a:xfrm>
      </p:grpSpPr>
      <p:sp>
        <p:nvSpPr>
          <p:cNvPr id="318" name="Google Shape;318;p61">
            <a:extLst>
              <a:ext uri="{C183D7F6-B498-43B3-948B-1728B52AA6E4}">
                <adec:decorative xmlns:adec="http://schemas.microsoft.com/office/drawing/2017/decorative" val="1"/>
              </a:ext>
            </a:extLst>
          </p:cNvPr>
          <p:cNvSpPr txBox="1">
            <a:spLocks noGrp="1"/>
          </p:cNvSpPr>
          <p:nvPr>
            <p:ph type="title"/>
          </p:nvPr>
        </p:nvSpPr>
        <p:spPr>
          <a:xfrm>
            <a:off x="154750" y="22105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Security, love and guidance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19" name="Google Shape;319;p61">
            <a:extLst>
              <a:ext uri="{C183D7F6-B498-43B3-948B-1728B52AA6E4}">
                <adec:decorative xmlns:adec="http://schemas.microsoft.com/office/drawing/2017/decorative" val="1"/>
              </a:ext>
            </a:extLst>
          </p:cNvPr>
          <p:cNvSpPr txBox="1">
            <a:spLocks noGrp="1"/>
          </p:cNvSpPr>
          <p:nvPr>
            <p:ph type="body" idx="1"/>
          </p:nvPr>
        </p:nvSpPr>
        <p:spPr>
          <a:xfrm>
            <a:off x="257109" y="793750"/>
            <a:ext cx="6239225"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Explain that human beings have a family to:</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meet our basic </a:t>
            </a:r>
            <a:r>
              <a:rPr lang="en-GB" b="1" dirty="0">
                <a:solidFill>
                  <a:srgbClr val="000000"/>
                </a:solidFill>
              </a:rPr>
              <a:t>needs</a:t>
            </a:r>
            <a:r>
              <a:rPr lang="en-GB" dirty="0">
                <a:solidFill>
                  <a:srgbClr val="000000"/>
                </a:solidFill>
              </a:rPr>
              <a:t> (e.g. food, clothing, shelter)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keep us </a:t>
            </a:r>
            <a:r>
              <a:rPr lang="en-GB" b="1" dirty="0">
                <a:solidFill>
                  <a:srgbClr val="000000"/>
                </a:solidFill>
              </a:rPr>
              <a:t>safe</a:t>
            </a:r>
            <a:r>
              <a:rPr lang="en-GB" dirty="0">
                <a:solidFill>
                  <a:srgbClr val="000000"/>
                </a:solidFill>
              </a:rPr>
              <a:t> (e.g. healthcare, teaching road safety)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provide security and </a:t>
            </a:r>
            <a:r>
              <a:rPr lang="en-GB" b="1" dirty="0">
                <a:solidFill>
                  <a:srgbClr val="000000"/>
                </a:solidFill>
              </a:rPr>
              <a:t>stability</a:t>
            </a:r>
            <a:r>
              <a:rPr lang="en-GB" dirty="0">
                <a:solidFill>
                  <a:srgbClr val="000000"/>
                </a:solidFill>
              </a:rPr>
              <a:t>, including during </a:t>
            </a:r>
            <a:br>
              <a:rPr lang="en-GB" dirty="0">
                <a:solidFill>
                  <a:srgbClr val="000000"/>
                </a:solidFill>
              </a:rPr>
            </a:br>
            <a:r>
              <a:rPr lang="en-GB" dirty="0">
                <a:solidFill>
                  <a:srgbClr val="000000"/>
                </a:solidFill>
              </a:rPr>
              <a:t>times of change (e.g. starting a new school)</a:t>
            </a:r>
            <a:endParaRPr dirty="0"/>
          </a:p>
          <a:p>
            <a:pPr marL="0" lvl="0" indent="0" algn="l" rtl="0">
              <a:spcBef>
                <a:spcPts val="1000"/>
              </a:spcBef>
              <a:spcAft>
                <a:spcPts val="0"/>
              </a:spcAft>
              <a:buClr>
                <a:schemeClr val="dk1"/>
              </a:buClr>
              <a:buSzPts val="1100"/>
              <a:buFont typeface="Arial"/>
              <a:buNone/>
            </a:pPr>
            <a:r>
              <a:rPr lang="en-GB" dirty="0">
                <a:solidFill>
                  <a:schemeClr val="dk1"/>
                </a:solidFill>
              </a:rPr>
              <a:t>Families also provide love and guidance. They: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give us a sense of</a:t>
            </a:r>
            <a:r>
              <a:rPr lang="en-GB" b="1" dirty="0">
                <a:solidFill>
                  <a:schemeClr val="dk1"/>
                </a:solidFill>
              </a:rPr>
              <a:t> belonging and self-esteem </a:t>
            </a:r>
            <a:r>
              <a:rPr lang="en-GB" dirty="0">
                <a:solidFill>
                  <a:schemeClr val="dk1"/>
                </a:solidFill>
              </a:rPr>
              <a:t>(e.g. spending time together, celebrating achievements)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give us love and </a:t>
            </a:r>
            <a:r>
              <a:rPr lang="en-GB" b="1" dirty="0">
                <a:solidFill>
                  <a:schemeClr val="dk1"/>
                </a:solidFill>
              </a:rPr>
              <a:t>emotional support </a:t>
            </a:r>
            <a:r>
              <a:rPr lang="en-GB" dirty="0">
                <a:solidFill>
                  <a:schemeClr val="dk1"/>
                </a:solidFill>
              </a:rPr>
              <a:t>(e.g. when we are unhappy or worried about things)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help us </a:t>
            </a:r>
            <a:r>
              <a:rPr lang="en-GB" b="1" dirty="0">
                <a:solidFill>
                  <a:schemeClr val="dk1"/>
                </a:solidFill>
              </a:rPr>
              <a:t>learn new things</a:t>
            </a:r>
            <a:r>
              <a:rPr lang="en-GB" dirty="0">
                <a:solidFill>
                  <a:schemeClr val="dk1"/>
                </a:solidFill>
              </a:rPr>
              <a:t> (e.g. discover our talents or show us how to behave in different situations)</a:t>
            </a: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21" name="Google Shape;321;p61">
            <a:extLst>
              <a:ext uri="{C183D7F6-B498-43B3-948B-1728B52AA6E4}">
                <adec:decorative xmlns:adec="http://schemas.microsoft.com/office/drawing/2017/decorative" val="1"/>
              </a:ext>
            </a:extLst>
          </p:cNvPr>
          <p:cNvSpPr txBox="1">
            <a:spLocks noGrp="1"/>
          </p:cNvSpPr>
          <p:nvPr>
            <p:ph type="body" idx="4294967295"/>
          </p:nvPr>
        </p:nvSpPr>
        <p:spPr>
          <a:xfrm>
            <a:off x="6191316" y="277315"/>
            <a:ext cx="2695575" cy="1854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families are important for children growing up because they</a:t>
            </a:r>
            <a:endParaRPr sz="1600" dirty="0">
              <a:solidFill>
                <a:srgbClr val="000000"/>
              </a:solidFill>
            </a:endParaRPr>
          </a:p>
          <a:p>
            <a:pPr marL="0" lvl="0" indent="0" algn="l" rtl="0">
              <a:lnSpc>
                <a:spcPct val="115000"/>
              </a:lnSpc>
              <a:spcBef>
                <a:spcPts val="0"/>
              </a:spcBef>
              <a:spcAft>
                <a:spcPts val="0"/>
              </a:spcAft>
              <a:buClr>
                <a:schemeClr val="dk1"/>
              </a:buClr>
              <a:buSzPts val="1100"/>
              <a:buNone/>
            </a:pPr>
            <a:r>
              <a:rPr lang="en-GB" sz="1600" dirty="0">
                <a:solidFill>
                  <a:srgbClr val="000000"/>
                </a:solidFill>
              </a:rPr>
              <a:t>can give love, security and stability.</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0" name="Google Shape;320;p61">
            <a:extLst>
              <a:ext uri="{C183D7F6-B498-43B3-948B-1728B52AA6E4}">
                <adec:decorative xmlns:adec="http://schemas.microsoft.com/office/drawing/2017/decorative" val="1"/>
              </a:ext>
            </a:extLst>
          </p:cNvPr>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a:p>
        </p:txBody>
      </p:sp>
      <p:sp>
        <p:nvSpPr>
          <p:cNvPr id="322" name="Google Shape;322;p61">
            <a:extLst>
              <a:ext uri="{C183D7F6-B498-43B3-948B-1728B52AA6E4}">
                <adec:decorative xmlns:adec="http://schemas.microsoft.com/office/drawing/2017/decorative" val="1"/>
              </a:ext>
            </a:extLst>
          </p:cNvPr>
          <p:cNvSpPr txBox="1">
            <a:spLocks noGrp="1"/>
          </p:cNvSpPr>
          <p:nvPr>
            <p:ph type="subTitle" idx="4294967295"/>
          </p:nvPr>
        </p:nvSpPr>
        <p:spPr>
          <a:xfrm>
            <a:off x="7791738" y="444937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a:solidFill>
                  <a:srgbClr val="260859"/>
                </a:solidFill>
                <a:latin typeface="Arial"/>
                <a:ea typeface="Arial"/>
                <a:cs typeface="Arial"/>
                <a:sym typeface="Arial"/>
              </a:rPr>
              <a:t>Primary</a:t>
            </a:r>
            <a:endParaRPr sz="1800" b="0" i="0" u="none" strike="noStrike" cap="none">
              <a:solidFill>
                <a:srgbClr val="260859"/>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26"/>
        <p:cNvGrpSpPr/>
        <p:nvPr/>
      </p:nvGrpSpPr>
      <p:grpSpPr>
        <a:xfrm>
          <a:off x="0" y="0"/>
          <a:ext cx="0" cy="0"/>
          <a:chOff x="0" y="0"/>
          <a:chExt cx="0" cy="0"/>
        </a:xfrm>
      </p:grpSpPr>
      <p:sp>
        <p:nvSpPr>
          <p:cNvPr id="327" name="Google Shape;327;p62">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Support when we need it most</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28" name="Google Shape;328;p62">
            <a:extLst>
              <a:ext uri="{C183D7F6-B498-43B3-948B-1728B52AA6E4}">
                <adec:decorative xmlns:adec="http://schemas.microsoft.com/office/drawing/2017/decorative" val="1"/>
              </a:ext>
            </a:extLst>
          </p:cNvPr>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chemeClr val="dk1"/>
                </a:solidFill>
              </a:rPr>
              <a:t>Teach that the </a:t>
            </a:r>
            <a:r>
              <a:rPr lang="en-GB" b="1" dirty="0">
                <a:solidFill>
                  <a:schemeClr val="dk1"/>
                </a:solidFill>
              </a:rPr>
              <a:t>love and security</a:t>
            </a:r>
            <a:r>
              <a:rPr lang="en-GB" dirty="0">
                <a:solidFill>
                  <a:schemeClr val="dk1"/>
                </a:solidFill>
              </a:rPr>
              <a:t> families provide can be particularly important when:</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things </a:t>
            </a:r>
            <a:r>
              <a:rPr lang="en-GB" b="1" dirty="0">
                <a:solidFill>
                  <a:schemeClr val="dk1"/>
                </a:solidFill>
              </a:rPr>
              <a:t>change</a:t>
            </a:r>
            <a:r>
              <a:rPr lang="en-GB" dirty="0">
                <a:solidFill>
                  <a:schemeClr val="dk1"/>
                </a:solidFill>
              </a:rPr>
              <a:t> in our lives (e.g. new siblings, loss of a family member, moving home)</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we have </a:t>
            </a:r>
            <a:r>
              <a:rPr lang="en-GB" b="1" dirty="0">
                <a:solidFill>
                  <a:schemeClr val="dk1"/>
                </a:solidFill>
              </a:rPr>
              <a:t>problems or worries </a:t>
            </a:r>
            <a:r>
              <a:rPr lang="en-GB" dirty="0">
                <a:solidFill>
                  <a:schemeClr val="dk1"/>
                </a:solidFill>
              </a:rPr>
              <a:t>(e.g. we are in trouble for something or someone has upset us)</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Explain that children can themselves provide important love and support for other family members too, e.g. being patient and caring towards their parents or siblings. </a:t>
            </a:r>
            <a:endParaRPr dirty="0">
              <a:solidFill>
                <a:schemeClr val="dk1"/>
              </a:solidFill>
            </a:endParaRPr>
          </a:p>
          <a:p>
            <a:pPr marL="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30" name="Google Shape;330;p62">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that families are important for children growing up because they</a:t>
            </a:r>
            <a:endParaRPr sz="1600">
              <a:solidFill>
                <a:srgbClr val="000000"/>
              </a:solidFill>
            </a:endParaRPr>
          </a:p>
          <a:p>
            <a:pPr marL="0" lvl="0" indent="0" algn="l" rtl="0">
              <a:lnSpc>
                <a:spcPct val="115000"/>
              </a:lnSpc>
              <a:spcBef>
                <a:spcPts val="0"/>
              </a:spcBef>
              <a:spcAft>
                <a:spcPts val="0"/>
              </a:spcAft>
              <a:buClr>
                <a:schemeClr val="dk1"/>
              </a:buClr>
              <a:buSzPts val="1100"/>
              <a:buNone/>
            </a:pPr>
            <a:r>
              <a:rPr lang="en-GB" sz="1600">
                <a:solidFill>
                  <a:srgbClr val="000000"/>
                </a:solidFill>
              </a:rPr>
              <a:t>can give love, security and stability.</a:t>
            </a:r>
            <a:endParaRPr sz="1600">
              <a:solidFill>
                <a:srgbClr val="000000"/>
              </a:solidFill>
            </a:endParaRPr>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331" name="Google Shape;331;p62">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a:solidFill>
                  <a:srgbClr val="260859"/>
                </a:solidFill>
                <a:latin typeface="Arial"/>
                <a:ea typeface="Arial"/>
                <a:cs typeface="Arial"/>
                <a:sym typeface="Arial"/>
              </a:rPr>
              <a:t>Primary</a:t>
            </a:r>
            <a:endParaRPr sz="1800" b="0" i="0" u="none" strike="noStrike" cap="none">
              <a:solidFill>
                <a:srgbClr val="260859"/>
              </a:solidFill>
              <a:latin typeface="Arial"/>
              <a:ea typeface="Arial"/>
              <a:cs typeface="Arial"/>
              <a:sym typeface="Arial"/>
            </a:endParaRPr>
          </a:p>
        </p:txBody>
      </p:sp>
      <p:sp>
        <p:nvSpPr>
          <p:cNvPr id="329" name="Google Shape;329;p62">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5"/>
        <p:cNvGrpSpPr/>
        <p:nvPr/>
      </p:nvGrpSpPr>
      <p:grpSpPr>
        <a:xfrm>
          <a:off x="0" y="0"/>
          <a:ext cx="0" cy="0"/>
          <a:chOff x="0" y="0"/>
          <a:chExt cx="0" cy="0"/>
        </a:xfrm>
      </p:grpSpPr>
      <p:sp>
        <p:nvSpPr>
          <p:cNvPr id="337" name="Google Shape;337;p63">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Different types of family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38" name="Google Shape;338;p63">
            <a:extLst>
              <a:ext uri="{C183D7F6-B498-43B3-948B-1728B52AA6E4}">
                <adec:decorative xmlns:adec="http://schemas.microsoft.com/office/drawing/2017/decorative" val="1"/>
              </a:ext>
            </a:extLst>
          </p:cNvPr>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pupils that there are many types and sizes of families. </a:t>
            </a:r>
            <a:r>
              <a:rPr lang="en-GB" dirty="0">
                <a:solidFill>
                  <a:schemeClr val="dk1"/>
                </a:solidFill>
              </a:rPr>
              <a:t>For example:</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some children live with a parent or parents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some children live with other family members such as grandparents or older siblings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some children live with a foster family or in another type of home</a:t>
            </a:r>
            <a:endParaRPr dirty="0">
              <a:solidFill>
                <a:schemeClr val="dk1"/>
              </a:solidFill>
            </a:endParaRPr>
          </a:p>
          <a:p>
            <a:pPr marL="0" lvl="0" indent="0" algn="l" rtl="0">
              <a:spcBef>
                <a:spcPts val="1000"/>
              </a:spcBef>
              <a:spcAft>
                <a:spcPts val="0"/>
              </a:spcAft>
              <a:buNone/>
            </a:pPr>
            <a:r>
              <a:rPr lang="en-GB" dirty="0">
                <a:solidFill>
                  <a:schemeClr val="dk1"/>
                </a:solidFill>
              </a:rPr>
              <a:t>Some people are the only child in their family while others have siblings. </a:t>
            </a:r>
            <a:endParaRPr dirty="0">
              <a:solidFill>
                <a:schemeClr val="dk1"/>
              </a:solidFill>
            </a:endParaRPr>
          </a:p>
          <a:p>
            <a:pPr marL="0" lvl="0" indent="0" algn="l" rtl="0">
              <a:spcBef>
                <a:spcPts val="1000"/>
              </a:spcBef>
              <a:spcAft>
                <a:spcPts val="0"/>
              </a:spcAft>
              <a:buNone/>
            </a:pPr>
            <a:r>
              <a:rPr lang="en-GB" dirty="0">
                <a:solidFill>
                  <a:schemeClr val="dk1"/>
                </a:solidFill>
              </a:rPr>
              <a:t>Explain that </a:t>
            </a:r>
            <a:r>
              <a:rPr lang="en-GB" b="1" dirty="0">
                <a:solidFill>
                  <a:schemeClr val="dk1"/>
                </a:solidFill>
              </a:rPr>
              <a:t>all types of families can provide the love and care</a:t>
            </a:r>
            <a:r>
              <a:rPr lang="en-GB" dirty="0">
                <a:solidFill>
                  <a:schemeClr val="dk1"/>
                </a:solidFill>
              </a:rPr>
              <a:t> that children need.</a:t>
            </a:r>
            <a:endParaRPr dirty="0">
              <a:solidFill>
                <a:schemeClr val="dk1"/>
              </a:solidFill>
            </a:endParaRPr>
          </a:p>
          <a:p>
            <a:pPr marL="0" lvl="0" indent="0" algn="l" rtl="0">
              <a:lnSpc>
                <a:spcPct val="115000"/>
              </a:lnSpc>
              <a:spcBef>
                <a:spcPts val="1000"/>
              </a:spcBef>
              <a:spcAft>
                <a:spcPts val="0"/>
              </a:spcAft>
              <a:buNone/>
            </a:pPr>
            <a:endParaRPr dirty="0">
              <a:solidFill>
                <a:srgbClr val="000000"/>
              </a:solidFill>
            </a:endParaRPr>
          </a:p>
          <a:p>
            <a:pPr marL="45720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36" name="Google Shape;336;p63">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71267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others’ families sometimes look different from their family, but that they should respect those differences and know that other children’s families are also characterised by love and care.</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r>
              <a:rPr lang="en-GB" sz="1800" dirty="0"/>
              <a:t> </a:t>
            </a:r>
            <a:endParaRPr sz="1800" dirty="0"/>
          </a:p>
        </p:txBody>
      </p:sp>
      <p:sp>
        <p:nvSpPr>
          <p:cNvPr id="340" name="Google Shape;340;p63">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a:solidFill>
                  <a:srgbClr val="260859"/>
                </a:solidFill>
                <a:latin typeface="Arial"/>
                <a:ea typeface="Arial"/>
                <a:cs typeface="Arial"/>
                <a:sym typeface="Arial"/>
              </a:rPr>
              <a:t>Primary</a:t>
            </a:r>
            <a:endParaRPr sz="1800" b="0" i="0" u="none" strike="noStrike" cap="none">
              <a:solidFill>
                <a:srgbClr val="260859"/>
              </a:solidFill>
              <a:latin typeface="Arial"/>
              <a:ea typeface="Arial"/>
              <a:cs typeface="Arial"/>
              <a:sym typeface="Arial"/>
            </a:endParaRPr>
          </a:p>
        </p:txBody>
      </p:sp>
      <p:sp>
        <p:nvSpPr>
          <p:cNvPr id="339" name="Google Shape;339;p63">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4"/>
        <p:cNvGrpSpPr/>
        <p:nvPr/>
      </p:nvGrpSpPr>
      <p:grpSpPr>
        <a:xfrm>
          <a:off x="0" y="0"/>
          <a:ext cx="0" cy="0"/>
          <a:chOff x="0" y="0"/>
          <a:chExt cx="0" cy="0"/>
        </a:xfrm>
      </p:grpSpPr>
      <p:sp>
        <p:nvSpPr>
          <p:cNvPr id="346" name="Google Shape;346;p64">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Respecting difference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47" name="Google Shape;347;p64">
            <a:extLst>
              <a:ext uri="{C183D7F6-B498-43B3-948B-1728B52AA6E4}">
                <adec:decorative xmlns:adec="http://schemas.microsoft.com/office/drawing/2017/decorative" val="1"/>
              </a:ext>
            </a:extLst>
          </p:cNvPr>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every family is different.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I</a:t>
            </a:r>
            <a:r>
              <a:rPr lang="en-GB" dirty="0">
                <a:solidFill>
                  <a:schemeClr val="dk1"/>
                </a:solidFill>
              </a:rPr>
              <a:t>t is important to </a:t>
            </a:r>
            <a:r>
              <a:rPr lang="en-GB" b="1" dirty="0">
                <a:solidFill>
                  <a:schemeClr val="dk1"/>
                </a:solidFill>
              </a:rPr>
              <a:t>respect different kinds of families</a:t>
            </a:r>
            <a:r>
              <a:rPr lang="en-GB" dirty="0">
                <a:solidFill>
                  <a:schemeClr val="dk1"/>
                </a:solidFill>
              </a:rPr>
              <a:t> and not expect other people's families to be the same as our own. For example, someone’s family member might look, sound or behave differently from ours, or do a different job.</a:t>
            </a:r>
            <a:endParaRPr dirty="0">
              <a:solidFill>
                <a:schemeClr val="dk1"/>
              </a:solidFill>
            </a:endParaRPr>
          </a:p>
          <a:p>
            <a:pPr marL="0" lvl="0" indent="0" algn="l" rtl="0">
              <a:lnSpc>
                <a:spcPct val="115000"/>
              </a:lnSpc>
              <a:spcBef>
                <a:spcPts val="1000"/>
              </a:spcBef>
              <a:spcAft>
                <a:spcPts val="0"/>
              </a:spcAft>
              <a:buNone/>
            </a:pPr>
            <a:r>
              <a:rPr lang="en-GB" dirty="0">
                <a:solidFill>
                  <a:srgbClr val="000000"/>
                </a:solidFill>
              </a:rPr>
              <a:t>Explain that </a:t>
            </a:r>
            <a:r>
              <a:rPr lang="en-GB" dirty="0">
                <a:solidFill>
                  <a:schemeClr val="dk1"/>
                </a:solidFill>
              </a:rPr>
              <a:t>pupils have a right to expect people to treat their family with respect. If someone says something about our family that is hurtful or confusing we can speak to a teacher or parent/carer. </a:t>
            </a:r>
            <a:endParaRPr dirty="0">
              <a:solidFill>
                <a:schemeClr val="dk1"/>
              </a:solidFill>
            </a:endParaRPr>
          </a:p>
          <a:p>
            <a:pPr marL="0" lvl="0" indent="0" algn="l" rtl="0">
              <a:lnSpc>
                <a:spcPct val="115000"/>
              </a:lnSpc>
              <a:spcBef>
                <a:spcPts val="1000"/>
              </a:spcBef>
              <a:spcAft>
                <a:spcPts val="0"/>
              </a:spcAft>
              <a:buNone/>
            </a:pPr>
            <a:r>
              <a:rPr lang="en-GB" b="1" dirty="0">
                <a:solidFill>
                  <a:schemeClr val="dk1"/>
                </a:solidFill>
              </a:rPr>
              <a:t>Related module: </a:t>
            </a:r>
            <a:r>
              <a:rPr lang="en-GB" dirty="0">
                <a:solidFill>
                  <a:schemeClr val="dk1"/>
                </a:solidFill>
              </a:rPr>
              <a:t>respectful relationships</a:t>
            </a:r>
            <a:endParaRPr dirty="0">
              <a:solidFill>
                <a:schemeClr val="dk1"/>
              </a:solidFill>
            </a:endParaRPr>
          </a:p>
          <a:p>
            <a:pPr marL="0" lvl="0" indent="0" algn="l" rtl="0">
              <a:lnSpc>
                <a:spcPct val="115000"/>
              </a:lnSpc>
              <a:spcBef>
                <a:spcPts val="1000"/>
              </a:spcBef>
              <a:spcAft>
                <a:spcPts val="0"/>
              </a:spcAft>
              <a:buNone/>
            </a:pPr>
            <a:endParaRPr dirty="0">
              <a:solidFill>
                <a:srgbClr val="000000"/>
              </a:solidFill>
            </a:endParaRPr>
          </a:p>
          <a:p>
            <a:pPr marL="45720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45" name="Google Shape;345;p64">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702621"/>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others’ families sometimes look different from their family, but that they should respect those differences and know that other children’s families are also characterised by love and care.</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r>
              <a:rPr lang="en-GB" sz="1800" dirty="0"/>
              <a:t> </a:t>
            </a:r>
            <a:endParaRPr sz="1800" dirty="0"/>
          </a:p>
        </p:txBody>
      </p:sp>
      <p:sp>
        <p:nvSpPr>
          <p:cNvPr id="349" name="Google Shape;349;p64">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a:solidFill>
                  <a:srgbClr val="260859"/>
                </a:solidFill>
                <a:latin typeface="Arial"/>
                <a:ea typeface="Arial"/>
                <a:cs typeface="Arial"/>
                <a:sym typeface="Arial"/>
              </a:rPr>
              <a:t>Primary</a:t>
            </a:r>
            <a:endParaRPr sz="1800" b="0" i="0" u="none" strike="noStrike" cap="none">
              <a:solidFill>
                <a:srgbClr val="260859"/>
              </a:solidFill>
              <a:latin typeface="Arial"/>
              <a:ea typeface="Arial"/>
              <a:cs typeface="Arial"/>
              <a:sym typeface="Arial"/>
            </a:endParaRPr>
          </a:p>
        </p:txBody>
      </p:sp>
      <p:sp>
        <p:nvSpPr>
          <p:cNvPr id="348" name="Google Shape;348;p64">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3"/>
        <p:cNvGrpSpPr/>
        <p:nvPr/>
      </p:nvGrpSpPr>
      <p:grpSpPr>
        <a:xfrm>
          <a:off x="0" y="0"/>
          <a:ext cx="0" cy="0"/>
          <a:chOff x="0" y="0"/>
          <a:chExt cx="0" cy="0"/>
        </a:xfrm>
      </p:grpSpPr>
      <p:sp>
        <p:nvSpPr>
          <p:cNvPr id="355" name="Google Shape;355;p65">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Appreciating diversity</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56" name="Google Shape;356;p65">
            <a:extLst>
              <a:ext uri="{C183D7F6-B498-43B3-948B-1728B52AA6E4}">
                <adec:decorative xmlns:adec="http://schemas.microsoft.com/office/drawing/2017/decorative" val="1"/>
              </a:ext>
            </a:extLst>
          </p:cNvPr>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Teaching about families can provide an opportunity for pupils to </a:t>
            </a:r>
            <a:r>
              <a:rPr lang="en-GB" b="1" dirty="0">
                <a:solidFill>
                  <a:srgbClr val="000000"/>
                </a:solidFill>
              </a:rPr>
              <a:t>appreciate diversity</a:t>
            </a:r>
            <a:r>
              <a:rPr lang="en-GB" dirty="0">
                <a:solidFill>
                  <a:srgbClr val="000000"/>
                </a:solidFill>
              </a:rPr>
              <a:t> within their school and wider community.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For example, schools may want to build pupils’ </a:t>
            </a:r>
            <a:r>
              <a:rPr lang="en-GB" b="1" dirty="0">
                <a:solidFill>
                  <a:srgbClr val="000000"/>
                </a:solidFill>
              </a:rPr>
              <a:t>awareness and understanding of disability </a:t>
            </a:r>
            <a:r>
              <a:rPr lang="en-GB" dirty="0">
                <a:solidFill>
                  <a:srgbClr val="000000"/>
                </a:solidFill>
              </a:rPr>
              <a:t>by selecting resources that feature children and other family members with a range of visible and invisible disabilities.</a:t>
            </a:r>
            <a:endParaRPr dirty="0">
              <a:solidFill>
                <a:srgbClr val="000000"/>
              </a:solidFill>
            </a:endParaRPr>
          </a:p>
          <a:p>
            <a:pPr marL="0" lvl="0" indent="0" algn="l" rtl="0">
              <a:lnSpc>
                <a:spcPct val="115000"/>
              </a:lnSpc>
              <a:spcBef>
                <a:spcPts val="10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54" name="Google Shape;354;p65">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702621"/>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others’ families sometimes look different from their family, but that they should respect those differences and know that other children’s families are also characterised by love and care.</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r>
              <a:rPr lang="en-GB" sz="1800" dirty="0"/>
              <a:t> </a:t>
            </a:r>
            <a:endParaRPr sz="1800" dirty="0"/>
          </a:p>
        </p:txBody>
      </p:sp>
      <p:sp>
        <p:nvSpPr>
          <p:cNvPr id="358" name="Google Shape;358;p65">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a:solidFill>
                  <a:srgbClr val="260859"/>
                </a:solidFill>
                <a:latin typeface="Arial"/>
                <a:ea typeface="Arial"/>
                <a:cs typeface="Arial"/>
                <a:sym typeface="Arial"/>
              </a:rPr>
              <a:t>Primary</a:t>
            </a:r>
            <a:endParaRPr sz="1800" b="0" i="0" u="none" strike="noStrike" cap="none">
              <a:solidFill>
                <a:srgbClr val="260859"/>
              </a:solidFill>
              <a:latin typeface="Arial"/>
              <a:ea typeface="Arial"/>
              <a:cs typeface="Arial"/>
              <a:sym typeface="Arial"/>
            </a:endParaRPr>
          </a:p>
        </p:txBody>
      </p:sp>
      <p:sp>
        <p:nvSpPr>
          <p:cNvPr id="357" name="Google Shape;357;p65">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2"/>
        <p:cNvGrpSpPr/>
        <p:nvPr/>
      </p:nvGrpSpPr>
      <p:grpSpPr>
        <a:xfrm>
          <a:off x="0" y="0"/>
          <a:ext cx="0" cy="0"/>
          <a:chOff x="0" y="0"/>
          <a:chExt cx="0" cy="0"/>
        </a:xfrm>
      </p:grpSpPr>
      <p:sp>
        <p:nvSpPr>
          <p:cNvPr id="163" name="Google Shape;163;p3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About this training module</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4" name="Google Shape;164;p39"/>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solidFill>
                  <a:schemeClr val="dk1"/>
                </a:solidFill>
              </a:rPr>
              <a:t>Subject leads</a:t>
            </a:r>
            <a:r>
              <a:rPr lang="en-GB" sz="1800" dirty="0">
                <a:solidFill>
                  <a:schemeClr val="dk1"/>
                </a:solidFill>
              </a:rPr>
              <a:t> can use the adaptable slides and </a:t>
            </a:r>
            <a:r>
              <a:rPr lang="en-GB" sz="1800" b="1" dirty="0">
                <a:solidFill>
                  <a:schemeClr val="dk1"/>
                </a:solidFill>
              </a:rPr>
              <a:t>‘activities and templates for trainers’ </a:t>
            </a:r>
            <a:r>
              <a:rPr lang="en-GB" sz="1800" dirty="0">
                <a:solidFill>
                  <a:schemeClr val="dk1"/>
                </a:solidFill>
              </a:rPr>
              <a:t>section at the end of this module to help shape training sessions for teachers.</a:t>
            </a:r>
            <a:endParaRPr sz="1800" b="1" dirty="0">
              <a:solidFill>
                <a:srgbClr val="000000"/>
              </a:solidFill>
            </a:endParaRPr>
          </a:p>
          <a:p>
            <a:pPr marL="0" lvl="0" indent="0" algn="l" rtl="0">
              <a:spcBef>
                <a:spcPts val="1600"/>
              </a:spcBef>
              <a:spcAft>
                <a:spcPts val="0"/>
              </a:spcAft>
              <a:buNone/>
            </a:pPr>
            <a:r>
              <a:rPr lang="en-GB" sz="1800" dirty="0">
                <a:solidFill>
                  <a:schemeClr val="tx1"/>
                </a:solidFill>
              </a:rPr>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t> </a:t>
            </a:r>
            <a:r>
              <a:rPr lang="en-GB" sz="1800" dirty="0">
                <a:solidFill>
                  <a:schemeClr val="tx1"/>
                </a:solidFill>
              </a:rPr>
              <a:t>on teaching about </a:t>
            </a:r>
            <a:r>
              <a:rPr lang="en-GB" sz="1800" b="1" dirty="0">
                <a:solidFill>
                  <a:schemeClr val="tx1"/>
                </a:solidFill>
              </a:rPr>
              <a:t>families and people who care for me </a:t>
            </a:r>
            <a:r>
              <a:rPr lang="en-GB" sz="1800" dirty="0">
                <a:solidFill>
                  <a:schemeClr val="tx1"/>
                </a:solidFill>
              </a:rPr>
              <a:t>(primary)</a:t>
            </a:r>
            <a:r>
              <a:rPr lang="en-GB" sz="1800" b="1" dirty="0">
                <a:solidFill>
                  <a:schemeClr val="tx1"/>
                </a:solidFill>
              </a:rPr>
              <a:t> </a:t>
            </a:r>
            <a:r>
              <a:rPr lang="en-GB" sz="1800" dirty="0">
                <a:solidFill>
                  <a:schemeClr val="tx1"/>
                </a:solidFill>
              </a:rPr>
              <a:t>and</a:t>
            </a:r>
            <a:r>
              <a:rPr lang="en-GB" sz="1800" b="1" dirty="0">
                <a:solidFill>
                  <a:schemeClr val="tx1"/>
                </a:solidFill>
              </a:rPr>
              <a:t> families </a:t>
            </a:r>
            <a:r>
              <a:rPr lang="en-GB" sz="1800" dirty="0">
                <a:solidFill>
                  <a:schemeClr val="tx1"/>
                </a:solidFill>
              </a:rPr>
              <a:t>(secondary), which schools should read in full.</a:t>
            </a:r>
            <a:endParaRPr sz="1800" dirty="0">
              <a:solidFill>
                <a:schemeClr val="tx1"/>
              </a:solidFill>
            </a:endParaRPr>
          </a:p>
          <a:p>
            <a:pPr marL="0" lvl="0" indent="0" algn="l" rtl="0">
              <a:spcBef>
                <a:spcPts val="1600"/>
              </a:spcBef>
              <a:spcAft>
                <a:spcPts val="1600"/>
              </a:spcAft>
              <a:buNone/>
            </a:pPr>
            <a:r>
              <a:rPr lang="en-GB" sz="1800" dirty="0">
                <a:solidFill>
                  <a:schemeClr val="tx1"/>
                </a:solidFill>
              </a:rPr>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t> </a:t>
            </a:r>
            <a:r>
              <a:rPr lang="en-GB" sz="1800" dirty="0">
                <a:solidFill>
                  <a:schemeClr val="tx1"/>
                </a:solidFill>
              </a:rPr>
              <a:t>for pedagogical guidance.</a:t>
            </a:r>
            <a:endParaRPr sz="1800" dirty="0">
              <a:solidFill>
                <a:schemeClr val="tx1"/>
              </a:solidFill>
            </a:endParaRPr>
          </a:p>
        </p:txBody>
      </p:sp>
      <p:sp>
        <p:nvSpPr>
          <p:cNvPr id="165" name="Google Shape;165;p3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2"/>
        <p:cNvGrpSpPr/>
        <p:nvPr/>
      </p:nvGrpSpPr>
      <p:grpSpPr>
        <a:xfrm>
          <a:off x="0" y="0"/>
          <a:ext cx="0" cy="0"/>
          <a:chOff x="0" y="0"/>
          <a:chExt cx="0" cy="0"/>
        </a:xfrm>
      </p:grpSpPr>
      <p:sp>
        <p:nvSpPr>
          <p:cNvPr id="363" name="Google Shape;363;p66"/>
          <p:cNvSpPr txBox="1">
            <a:spLocks noGrp="1"/>
          </p:cNvSpPr>
          <p:nvPr>
            <p:ph type="title"/>
          </p:nvPr>
        </p:nvSpPr>
        <p:spPr>
          <a:xfrm>
            <a:off x="2332200" y="2150850"/>
            <a:ext cx="44796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Healthy family life</a:t>
            </a:r>
            <a:endParaRPr dirty="0">
              <a:solidFill>
                <a:schemeClr val="accent1"/>
              </a:solidFill>
            </a:endParaRPr>
          </a:p>
        </p:txBody>
      </p:sp>
      <p:sp>
        <p:nvSpPr>
          <p:cNvPr id="364" name="Google Shape;364;p6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8"/>
        <p:cNvGrpSpPr/>
        <p:nvPr/>
      </p:nvGrpSpPr>
      <p:grpSpPr>
        <a:xfrm>
          <a:off x="0" y="0"/>
          <a:ext cx="0" cy="0"/>
          <a:chOff x="0" y="0"/>
          <a:chExt cx="0" cy="0"/>
        </a:xfrm>
      </p:grpSpPr>
      <p:sp>
        <p:nvSpPr>
          <p:cNvPr id="369" name="Google Shape;369;p67">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Healthy family life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70" name="Google Shape;370;p67">
            <a:extLst>
              <a:ext uri="{C183D7F6-B498-43B3-948B-1728B52AA6E4}">
                <adec:decorative xmlns:adec="http://schemas.microsoft.com/office/drawing/2017/decorative" val="1"/>
              </a:ext>
            </a:extLst>
          </p:cNvPr>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Explain that healthy and caring family life includes:</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 </a:t>
            </a:r>
            <a:r>
              <a:rPr lang="en-GB" b="1" dirty="0">
                <a:solidFill>
                  <a:srgbClr val="000000"/>
                </a:solidFill>
              </a:rPr>
              <a:t>safe and encouraging</a:t>
            </a:r>
            <a:r>
              <a:rPr lang="en-GB" dirty="0">
                <a:solidFill>
                  <a:srgbClr val="000000"/>
                </a:solidFill>
              </a:rPr>
              <a:t> environment for children</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chemeClr val="dk1"/>
                </a:solidFill>
              </a:rPr>
              <a:t>time spent together</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respect and support </a:t>
            </a:r>
            <a:r>
              <a:rPr lang="en-GB" dirty="0">
                <a:solidFill>
                  <a:srgbClr val="000000"/>
                </a:solidFill>
              </a:rPr>
              <a:t>for each other, including in difficult times</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chemeClr val="dk1"/>
                </a:solidFill>
              </a:rPr>
              <a:t>dealing with problems</a:t>
            </a:r>
            <a:r>
              <a:rPr lang="en-GB" dirty="0">
                <a:solidFill>
                  <a:schemeClr val="dk1"/>
                </a:solidFill>
              </a:rPr>
              <a:t> in a caring and supportive way</a:t>
            </a:r>
            <a:endParaRPr dirty="0">
              <a:solidFill>
                <a:schemeClr val="dk1"/>
              </a:solidFill>
            </a:endParaRPr>
          </a:p>
          <a:p>
            <a:pPr marL="0" lvl="0" indent="0" algn="l" rtl="0">
              <a:spcBef>
                <a:spcPts val="1000"/>
              </a:spcBef>
              <a:spcAft>
                <a:spcPts val="0"/>
              </a:spcAft>
              <a:buNone/>
            </a:pPr>
            <a:r>
              <a:rPr lang="en-GB" dirty="0">
                <a:solidFill>
                  <a:schemeClr val="dk1"/>
                </a:solidFill>
              </a:rPr>
              <a:t>Explain that these things make a family feel safe and can help to shape how we relate to other people. </a:t>
            </a:r>
            <a:endParaRPr dirty="0">
              <a:solidFill>
                <a:srgbClr val="000000"/>
              </a:solidFill>
            </a:endParaRPr>
          </a:p>
          <a:p>
            <a:pPr marL="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72" name="Google Shape;372;p67">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664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of healthy family life. </a:t>
            </a:r>
            <a:r>
              <a:rPr lang="en-GB" sz="1600" dirty="0">
                <a:solidFill>
                  <a:schemeClr val="dk1"/>
                </a:solidFill>
              </a:rPr>
              <a:t>Know that stable, caring relationships, which may be of different types, are at the heart of happy families, and are important for children’s security as they grow up.</a:t>
            </a:r>
            <a:endParaRPr sz="1600" dirty="0">
              <a:solidFill>
                <a:srgbClr val="000000"/>
              </a:solidFill>
            </a:endParaRPr>
          </a:p>
          <a:p>
            <a:pPr marL="0" lvl="0" indent="0" algn="l" rtl="0">
              <a:lnSpc>
                <a:spcPct val="115000"/>
              </a:lnSpc>
              <a:spcBef>
                <a:spcPts val="100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3" name="Google Shape;373;p67">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a:solidFill>
                  <a:srgbClr val="260859"/>
                </a:solidFill>
                <a:latin typeface="Arial"/>
                <a:ea typeface="Arial"/>
                <a:cs typeface="Arial"/>
                <a:sym typeface="Arial"/>
              </a:rPr>
              <a:t>Primary</a:t>
            </a:r>
            <a:endParaRPr sz="1800" b="0" i="0" u="none" strike="noStrike" cap="none">
              <a:solidFill>
                <a:srgbClr val="260859"/>
              </a:solidFill>
              <a:latin typeface="Arial"/>
              <a:ea typeface="Arial"/>
              <a:cs typeface="Arial"/>
              <a:sym typeface="Arial"/>
            </a:endParaRPr>
          </a:p>
        </p:txBody>
      </p:sp>
      <p:sp>
        <p:nvSpPr>
          <p:cNvPr id="371" name="Google Shape;371;p67">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7"/>
        <p:cNvGrpSpPr/>
        <p:nvPr/>
      </p:nvGrpSpPr>
      <p:grpSpPr>
        <a:xfrm>
          <a:off x="0" y="0"/>
          <a:ext cx="0" cy="0"/>
          <a:chOff x="0" y="0"/>
          <a:chExt cx="0" cy="0"/>
        </a:xfrm>
      </p:grpSpPr>
      <p:sp>
        <p:nvSpPr>
          <p:cNvPr id="378" name="Google Shape;378;p68">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Difficult times in families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79" name="Google Shape;379;p68">
            <a:extLst>
              <a:ext uri="{C183D7F6-B498-43B3-948B-1728B52AA6E4}">
                <adec:decorative xmlns:adec="http://schemas.microsoft.com/office/drawing/2017/decorative" val="1"/>
              </a:ext>
            </a:extLst>
          </p:cNvPr>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Teach that many healthy families experience problems and disagreements. Explain that it is normal to be upset with family members occasionally. </a:t>
            </a:r>
            <a:endParaRPr dirty="0">
              <a:solidFill>
                <a:schemeClr val="dk1"/>
              </a:solidFill>
            </a:endParaRPr>
          </a:p>
          <a:p>
            <a:pPr marL="0" lvl="0" indent="0" algn="l" rtl="0">
              <a:spcBef>
                <a:spcPts val="1000"/>
              </a:spcBef>
              <a:spcAft>
                <a:spcPts val="0"/>
              </a:spcAft>
              <a:buNone/>
            </a:pPr>
            <a:r>
              <a:rPr lang="en-GB" dirty="0">
                <a:solidFill>
                  <a:srgbClr val="000000"/>
                </a:solidFill>
              </a:rPr>
              <a:t>Sometimes problems make people feel emotions such as unhappiness or anger, and it can help to: </a:t>
            </a:r>
            <a:endParaRPr dirty="0">
              <a:solidFill>
                <a:srgbClr val="000000"/>
              </a:solidFill>
            </a:endParaRPr>
          </a:p>
          <a:p>
            <a:pPr marL="457200" lvl="0" indent="-317500" algn="l" rtl="0">
              <a:spcBef>
                <a:spcPts val="1000"/>
              </a:spcBef>
              <a:spcAft>
                <a:spcPts val="0"/>
              </a:spcAft>
              <a:buClr>
                <a:schemeClr val="accent1"/>
              </a:buClr>
              <a:buSzPts val="1400"/>
              <a:buChar char="●"/>
            </a:pPr>
            <a:r>
              <a:rPr lang="en-GB" b="1" dirty="0">
                <a:solidFill>
                  <a:srgbClr val="000000"/>
                </a:solidFill>
              </a:rPr>
              <a:t>communicate</a:t>
            </a:r>
            <a:r>
              <a:rPr lang="en-GB" dirty="0">
                <a:solidFill>
                  <a:srgbClr val="000000"/>
                </a:solidFill>
              </a:rPr>
              <a:t> how we feel </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listen</a:t>
            </a:r>
            <a:r>
              <a:rPr lang="en-GB" dirty="0">
                <a:solidFill>
                  <a:srgbClr val="000000"/>
                </a:solidFill>
              </a:rPr>
              <a:t> to each other</a:t>
            </a:r>
            <a:endParaRPr dirty="0"/>
          </a:p>
          <a:p>
            <a:pPr marL="0" lvl="0" indent="0" algn="l" rtl="0">
              <a:lnSpc>
                <a:spcPct val="115000"/>
              </a:lnSpc>
              <a:spcBef>
                <a:spcPts val="1000"/>
              </a:spcBef>
              <a:spcAft>
                <a:spcPts val="0"/>
              </a:spcAft>
              <a:buNone/>
            </a:pPr>
            <a:r>
              <a:rPr lang="en-GB" dirty="0">
                <a:solidFill>
                  <a:schemeClr val="tx1"/>
                </a:solidFill>
              </a:rPr>
              <a:t>Explain that if a child is worried about their emotions or mental wellbeing they can ask for help from a family member or another trusted adult. </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81" name="Google Shape;381;p68">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664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of healthy family life. </a:t>
            </a:r>
            <a:r>
              <a:rPr lang="en-GB" sz="1600" dirty="0">
                <a:solidFill>
                  <a:schemeClr val="dk1"/>
                </a:solidFill>
              </a:rPr>
              <a:t>Know that stable, caring relationships, which may be of different types, are at the heart of happy families, and are important for children’s security as they grow up.</a:t>
            </a:r>
            <a:endParaRPr sz="1600" dirty="0">
              <a:solidFill>
                <a:srgbClr val="000000"/>
              </a:solidFill>
            </a:endParaRPr>
          </a:p>
          <a:p>
            <a:pPr marL="0" lvl="0" indent="0" algn="l" rtl="0">
              <a:lnSpc>
                <a:spcPct val="115000"/>
              </a:lnSpc>
              <a:spcBef>
                <a:spcPts val="100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2" name="Google Shape;382;p68">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a:solidFill>
                  <a:srgbClr val="260859"/>
                </a:solidFill>
                <a:latin typeface="Arial"/>
                <a:ea typeface="Arial"/>
                <a:cs typeface="Arial"/>
                <a:sym typeface="Arial"/>
              </a:rPr>
              <a:t>Primary</a:t>
            </a:r>
            <a:endParaRPr sz="1800" b="0" i="0" u="none" strike="noStrike" cap="none">
              <a:solidFill>
                <a:srgbClr val="260859"/>
              </a:solidFill>
              <a:latin typeface="Arial"/>
              <a:ea typeface="Arial"/>
              <a:cs typeface="Arial"/>
              <a:sym typeface="Arial"/>
            </a:endParaRPr>
          </a:p>
        </p:txBody>
      </p:sp>
      <p:sp>
        <p:nvSpPr>
          <p:cNvPr id="380" name="Google Shape;380;p68">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6"/>
        <p:cNvGrpSpPr/>
        <p:nvPr/>
      </p:nvGrpSpPr>
      <p:grpSpPr>
        <a:xfrm>
          <a:off x="0" y="0"/>
          <a:ext cx="0" cy="0"/>
          <a:chOff x="0" y="0"/>
          <a:chExt cx="0" cy="0"/>
        </a:xfrm>
      </p:grpSpPr>
      <p:sp>
        <p:nvSpPr>
          <p:cNvPr id="387" name="Google Shape;387;p69"/>
          <p:cNvSpPr txBox="1">
            <a:spLocks noGrp="1"/>
          </p:cNvSpPr>
          <p:nvPr>
            <p:ph type="title"/>
          </p:nvPr>
        </p:nvSpPr>
        <p:spPr>
          <a:xfrm>
            <a:off x="1714200" y="2150850"/>
            <a:ext cx="57156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Feeling unhappy or unsafe</a:t>
            </a:r>
            <a:endParaRPr dirty="0">
              <a:solidFill>
                <a:schemeClr val="accent1"/>
              </a:solidFill>
            </a:endParaRPr>
          </a:p>
        </p:txBody>
      </p:sp>
      <p:sp>
        <p:nvSpPr>
          <p:cNvPr id="388" name="Google Shape;388;p6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2"/>
        <p:cNvGrpSpPr/>
        <p:nvPr/>
      </p:nvGrpSpPr>
      <p:grpSpPr>
        <a:xfrm>
          <a:off x="0" y="0"/>
          <a:ext cx="0" cy="0"/>
          <a:chOff x="0" y="0"/>
          <a:chExt cx="0" cy="0"/>
        </a:xfrm>
      </p:grpSpPr>
      <p:sp>
        <p:nvSpPr>
          <p:cNvPr id="393" name="Google Shape;393;p70">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Unhappy or unsafe relationships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94" name="Google Shape;394;p70">
            <a:extLst>
              <a:ext uri="{C183D7F6-B498-43B3-948B-1728B52AA6E4}">
                <adec:decorative xmlns:adec="http://schemas.microsoft.com/office/drawing/2017/decorative" val="1"/>
              </a:ext>
            </a:extLst>
          </p:cNvPr>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While most children will experience a happy and safe family life, schools should teach pupils to </a:t>
            </a:r>
            <a:r>
              <a:rPr lang="en-GB" b="1" dirty="0">
                <a:solidFill>
                  <a:schemeClr val="dk1"/>
                </a:solidFill>
              </a:rPr>
              <a:t>recognise feelings of being unsafe </a:t>
            </a:r>
            <a:r>
              <a:rPr lang="en-GB" dirty="0">
                <a:solidFill>
                  <a:schemeClr val="dk1"/>
                </a:solidFill>
              </a:rPr>
              <a:t>with or bad about another person, including a family member. </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Explore with sensitivity, experiences that can make us feel unsafe, such as being: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bullied or shouted at a lot with hurtful words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physically attacked</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touched in a way that makes them uncomfortable</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asked to keep secrets that make them feel bad</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witness to harmful behaviour (e.g. alcoholism)</a:t>
            </a:r>
            <a:endParaRPr b="1" dirty="0">
              <a:solidFill>
                <a:srgbClr val="000000"/>
              </a:solidFill>
            </a:endParaRPr>
          </a:p>
          <a:p>
            <a:pPr marL="0" lvl="0" indent="0" algn="l" rtl="0">
              <a:lnSpc>
                <a:spcPct val="115000"/>
              </a:lnSpc>
              <a:spcBef>
                <a:spcPts val="160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96" name="Google Shape;396;p70">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139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how to recognise if family relationships are making them feel unhappy or unsafe, and how to seek help or advice from others if</a:t>
            </a:r>
            <a:endParaRPr sz="1600">
              <a:solidFill>
                <a:srgbClr val="000000"/>
              </a:solidFill>
            </a:endParaRPr>
          </a:p>
          <a:p>
            <a:pPr marL="0" lvl="0" indent="0" algn="l" rtl="0">
              <a:lnSpc>
                <a:spcPct val="115000"/>
              </a:lnSpc>
              <a:spcBef>
                <a:spcPts val="0"/>
              </a:spcBef>
              <a:spcAft>
                <a:spcPts val="0"/>
              </a:spcAft>
              <a:buClr>
                <a:schemeClr val="dk1"/>
              </a:buClr>
              <a:buSzPts val="1100"/>
              <a:buNone/>
            </a:pPr>
            <a:r>
              <a:rPr lang="en-GB" sz="1600">
                <a:solidFill>
                  <a:srgbClr val="000000"/>
                </a:solidFill>
              </a:rPr>
              <a:t>needed.</a:t>
            </a:r>
            <a:endParaRPr sz="1600">
              <a:solidFill>
                <a:srgbClr val="000000"/>
              </a:solidFill>
            </a:endParaRPr>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397" name="Google Shape;397;p70">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a:solidFill>
                  <a:srgbClr val="260859"/>
                </a:solidFill>
                <a:latin typeface="Arial"/>
                <a:ea typeface="Arial"/>
                <a:cs typeface="Arial"/>
                <a:sym typeface="Arial"/>
              </a:rPr>
              <a:t>Primary</a:t>
            </a:r>
            <a:endParaRPr sz="1800" b="0" i="0" u="none" strike="noStrike" cap="none">
              <a:solidFill>
                <a:srgbClr val="260859"/>
              </a:solidFill>
              <a:latin typeface="Arial"/>
              <a:ea typeface="Arial"/>
              <a:cs typeface="Arial"/>
              <a:sym typeface="Arial"/>
            </a:endParaRPr>
          </a:p>
        </p:txBody>
      </p:sp>
      <p:sp>
        <p:nvSpPr>
          <p:cNvPr id="395" name="Google Shape;395;p70">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1"/>
        <p:cNvGrpSpPr/>
        <p:nvPr/>
      </p:nvGrpSpPr>
      <p:grpSpPr>
        <a:xfrm>
          <a:off x="0" y="0"/>
          <a:ext cx="0" cy="0"/>
          <a:chOff x="0" y="0"/>
          <a:chExt cx="0" cy="0"/>
        </a:xfrm>
      </p:grpSpPr>
      <p:sp>
        <p:nvSpPr>
          <p:cNvPr id="402" name="Google Shape;402;p71">
            <a:extLst>
              <a:ext uri="{C183D7F6-B498-43B3-948B-1728B52AA6E4}">
                <adec:decorative xmlns:adec="http://schemas.microsoft.com/office/drawing/2017/decorative" val="1"/>
              </a:ext>
            </a:extLst>
          </p:cNvPr>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How to ask for help or advice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03" name="Google Shape;403;p71">
            <a:extLst>
              <a:ext uri="{C183D7F6-B498-43B3-948B-1728B52AA6E4}">
                <adec:decorative xmlns:adec="http://schemas.microsoft.com/office/drawing/2017/decorative" val="1"/>
              </a:ext>
            </a:extLst>
          </p:cNvPr>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Teach that pupils can </a:t>
            </a:r>
            <a:r>
              <a:rPr lang="en-GB" b="1" dirty="0">
                <a:solidFill>
                  <a:schemeClr val="dk1"/>
                </a:solidFill>
              </a:rPr>
              <a:t>ask a trusted adult </a:t>
            </a:r>
            <a:r>
              <a:rPr lang="en-GB" dirty="0">
                <a:solidFill>
                  <a:schemeClr val="dk1"/>
                </a:solidFill>
              </a:rPr>
              <a:t>(e.g. a teacher or family member) if anyone, including someone in their family, makes them feel unsafe.</a:t>
            </a:r>
            <a:endParaRPr i="1" dirty="0">
              <a:solidFill>
                <a:schemeClr val="dk1"/>
              </a:solidFill>
            </a:endParaRPr>
          </a:p>
          <a:p>
            <a:pPr marL="0" lvl="0" indent="0" algn="l" rtl="0">
              <a:spcBef>
                <a:spcPts val="1000"/>
              </a:spcBef>
              <a:spcAft>
                <a:spcPts val="0"/>
              </a:spcAft>
              <a:buNone/>
            </a:pPr>
            <a:r>
              <a:rPr lang="en-GB" dirty="0">
                <a:solidFill>
                  <a:schemeClr val="dk1"/>
                </a:solidFill>
              </a:rPr>
              <a:t>Teach that adults should listen to and take children’s feelings and experiences seriously. </a:t>
            </a:r>
            <a:endParaRPr dirty="0">
              <a:solidFill>
                <a:schemeClr val="dk1"/>
              </a:solidFill>
            </a:endParaRPr>
          </a:p>
          <a:p>
            <a:pPr marL="0" lvl="0" indent="0" algn="l" rtl="0">
              <a:spcBef>
                <a:spcPts val="1000"/>
              </a:spcBef>
              <a:spcAft>
                <a:spcPts val="0"/>
              </a:spcAft>
              <a:buNone/>
            </a:pPr>
            <a:r>
              <a:rPr lang="en-GB" dirty="0">
                <a:solidFill>
                  <a:schemeClr val="dk1"/>
                </a:solidFill>
              </a:rPr>
              <a:t>If a pupil feels they are not being heard, or they want to speak anonymously about anything they can call </a:t>
            </a: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solidFill>
                  <a:schemeClr val="dk1"/>
                </a:solidFill>
              </a:rPr>
              <a:t> on 0800 1111. </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Remind pupils of the people within the school that they can speak to if they need support.</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b="1" dirty="0">
                <a:solidFill>
                  <a:schemeClr val="dk1"/>
                </a:solidFill>
              </a:rPr>
              <a:t>Related module: </a:t>
            </a:r>
            <a:r>
              <a:rPr lang="en-GB" dirty="0">
                <a:solidFill>
                  <a:schemeClr val="dk1"/>
                </a:solidFill>
              </a:rPr>
              <a:t>being safe</a:t>
            </a:r>
            <a:endParaRPr dirty="0">
              <a:solidFill>
                <a:schemeClr val="dk1"/>
              </a:solidFill>
            </a:endParaRPr>
          </a:p>
          <a:p>
            <a:pPr marL="0" lvl="0" indent="0" algn="l" rtl="0">
              <a:spcBef>
                <a:spcPts val="1000"/>
              </a:spcBef>
              <a:spcAft>
                <a:spcPts val="0"/>
              </a:spcAft>
              <a:buClr>
                <a:schemeClr val="dk1"/>
              </a:buClr>
              <a:buSzPts val="1100"/>
              <a:buFont typeface="Arial"/>
              <a:buNone/>
            </a:pPr>
            <a:endParaRPr dirty="0"/>
          </a:p>
          <a:p>
            <a:pPr marL="0" lvl="0" indent="0" algn="l" rtl="0">
              <a:spcBef>
                <a:spcPts val="1000"/>
              </a:spcBef>
              <a:spcAft>
                <a:spcPts val="0"/>
              </a:spcAft>
              <a:buNone/>
            </a:pPr>
            <a:endParaRPr dirty="0"/>
          </a:p>
        </p:txBody>
      </p:sp>
      <p:sp>
        <p:nvSpPr>
          <p:cNvPr id="405" name="Google Shape;405;p71">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139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how to recognise if family relationships are making them feel unhappy or unsafe, and how to seek help or advice from others if</a:t>
            </a:r>
            <a:endParaRPr sz="1600">
              <a:solidFill>
                <a:srgbClr val="000000"/>
              </a:solidFill>
            </a:endParaRPr>
          </a:p>
          <a:p>
            <a:pPr marL="0" lvl="0" indent="0" algn="l" rtl="0">
              <a:lnSpc>
                <a:spcPct val="115000"/>
              </a:lnSpc>
              <a:spcBef>
                <a:spcPts val="0"/>
              </a:spcBef>
              <a:spcAft>
                <a:spcPts val="0"/>
              </a:spcAft>
              <a:buClr>
                <a:schemeClr val="dk1"/>
              </a:buClr>
              <a:buSzPts val="1100"/>
              <a:buNone/>
            </a:pPr>
            <a:r>
              <a:rPr lang="en-GB" sz="1600">
                <a:solidFill>
                  <a:srgbClr val="000000"/>
                </a:solidFill>
              </a:rPr>
              <a:t>needed.</a:t>
            </a:r>
            <a:endParaRPr sz="1600">
              <a:solidFill>
                <a:srgbClr val="000000"/>
              </a:solidFill>
            </a:endParaRPr>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406" name="Google Shape;406;p71">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a:solidFill>
                  <a:srgbClr val="260859"/>
                </a:solidFill>
                <a:latin typeface="Arial"/>
                <a:ea typeface="Arial"/>
                <a:cs typeface="Arial"/>
                <a:sym typeface="Arial"/>
              </a:rPr>
              <a:t>Primary</a:t>
            </a:r>
            <a:endParaRPr sz="1800" b="0" i="0" u="none" strike="noStrike" cap="none">
              <a:solidFill>
                <a:srgbClr val="260859"/>
              </a:solidFill>
              <a:latin typeface="Arial"/>
              <a:ea typeface="Arial"/>
              <a:cs typeface="Arial"/>
              <a:sym typeface="Arial"/>
            </a:endParaRPr>
          </a:p>
        </p:txBody>
      </p:sp>
      <p:sp>
        <p:nvSpPr>
          <p:cNvPr id="404" name="Google Shape;404;p71">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35</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0"/>
        <p:cNvGrpSpPr/>
        <p:nvPr/>
      </p:nvGrpSpPr>
      <p:grpSpPr>
        <a:xfrm>
          <a:off x="0" y="0"/>
          <a:ext cx="0" cy="0"/>
          <a:chOff x="0" y="0"/>
          <a:chExt cx="0" cy="0"/>
        </a:xfrm>
      </p:grpSpPr>
      <p:sp>
        <p:nvSpPr>
          <p:cNvPr id="411" name="Google Shape;411;p72"/>
          <p:cNvSpPr txBox="1">
            <a:spLocks noGrp="1"/>
          </p:cNvSpPr>
          <p:nvPr>
            <p:ph type="title"/>
          </p:nvPr>
        </p:nvSpPr>
        <p:spPr>
          <a:xfrm>
            <a:off x="2877150" y="2150850"/>
            <a:ext cx="33897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Marriage</a:t>
            </a:r>
            <a:r>
              <a:rPr lang="en-GB" dirty="0">
                <a:solidFill>
                  <a:srgbClr val="073763"/>
                </a:solidFill>
              </a:rPr>
              <a:t> </a:t>
            </a:r>
            <a:endParaRPr dirty="0">
              <a:solidFill>
                <a:srgbClr val="073763"/>
              </a:solidFill>
            </a:endParaRPr>
          </a:p>
        </p:txBody>
      </p:sp>
      <p:sp>
        <p:nvSpPr>
          <p:cNvPr id="412" name="Google Shape;412;p7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6"/>
        <p:cNvGrpSpPr/>
        <p:nvPr/>
      </p:nvGrpSpPr>
      <p:grpSpPr>
        <a:xfrm>
          <a:off x="0" y="0"/>
          <a:ext cx="0" cy="0"/>
          <a:chOff x="0" y="0"/>
          <a:chExt cx="0" cy="0"/>
        </a:xfrm>
      </p:grpSpPr>
      <p:sp>
        <p:nvSpPr>
          <p:cNvPr id="417" name="Google Shape;417;p73">
            <a:extLst>
              <a:ext uri="{C183D7F6-B498-43B3-948B-1728B52AA6E4}">
                <adec:decorative xmlns:adec="http://schemas.microsoft.com/office/drawing/2017/decorative" val="1"/>
              </a:ext>
            </a:extLst>
          </p:cNvPr>
          <p:cNvSpPr txBox="1">
            <a:spLocks noGrp="1"/>
          </p:cNvSpPr>
          <p:nvPr>
            <p:ph type="title"/>
          </p:nvPr>
        </p:nvSpPr>
        <p:spPr>
          <a:xfrm>
            <a:off x="148414" y="202711"/>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Marriage</a:t>
            </a:r>
            <a:endParaRPr dirty="0">
              <a:solidFill>
                <a:schemeClr val="accent1"/>
              </a:solidFill>
            </a:endParaRPr>
          </a:p>
        </p:txBody>
      </p:sp>
      <p:sp>
        <p:nvSpPr>
          <p:cNvPr id="418" name="Google Shape;418;p73">
            <a:extLst>
              <a:ext uri="{C183D7F6-B498-43B3-948B-1728B52AA6E4}">
                <adec:decorative xmlns:adec="http://schemas.microsoft.com/office/drawing/2017/decorative" val="1"/>
              </a:ext>
            </a:extLst>
          </p:cNvPr>
          <p:cNvSpPr txBox="1">
            <a:spLocks noGrp="1"/>
          </p:cNvSpPr>
          <p:nvPr>
            <p:ph type="body" idx="1"/>
          </p:nvPr>
        </p:nvSpPr>
        <p:spPr>
          <a:xfrm>
            <a:off x="191316" y="863550"/>
            <a:ext cx="5827843"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dk1"/>
                </a:solidFill>
              </a:rPr>
              <a:t>Teach that in England marriage is when 2 people make a legal commitment to be partners for life. </a:t>
            </a:r>
            <a:endParaRPr dirty="0">
              <a:solidFill>
                <a:schemeClr val="dk1"/>
              </a:solidFill>
            </a:endParaRPr>
          </a:p>
          <a:p>
            <a:pPr marL="0" lvl="0" indent="0" algn="l" rtl="0">
              <a:spcBef>
                <a:spcPts val="1000"/>
              </a:spcBef>
              <a:spcAft>
                <a:spcPts val="0"/>
              </a:spcAft>
              <a:buNone/>
            </a:pPr>
            <a:r>
              <a:rPr lang="en-GB" dirty="0">
                <a:solidFill>
                  <a:schemeClr val="dk1"/>
                </a:solidFill>
              </a:rPr>
              <a:t>People choose to make this commitment for different reasons: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for a sense of security, or wish to permanently join their life and build a family with a particular person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to make a religious commitment as well as a legal one</a:t>
            </a:r>
            <a:endParaRPr dirty="0">
              <a:solidFill>
                <a:schemeClr val="dk1"/>
              </a:solidFill>
            </a:endParaRPr>
          </a:p>
          <a:p>
            <a:pPr marL="0" lvl="0" indent="0" algn="l" rtl="0">
              <a:spcBef>
                <a:spcPts val="1000"/>
              </a:spcBef>
              <a:spcAft>
                <a:spcPts val="0"/>
              </a:spcAft>
              <a:buNone/>
            </a:pPr>
            <a:r>
              <a:rPr lang="en-GB" dirty="0">
                <a:solidFill>
                  <a:schemeClr val="dk1"/>
                </a:solidFill>
              </a:rPr>
              <a:t>With sensitivity to pupils’ own experiences, explain that while marriage is intended to be lifelong, sometimes marriages end.</a:t>
            </a:r>
            <a:endParaRPr dirty="0">
              <a:solidFill>
                <a:schemeClr val="dk1"/>
              </a:solidFill>
            </a:endParaRPr>
          </a:p>
          <a:p>
            <a:pPr marL="0" lvl="0" indent="0" algn="l" rtl="0">
              <a:lnSpc>
                <a:spcPct val="115000"/>
              </a:lnSpc>
              <a:spcBef>
                <a:spcPts val="1000"/>
              </a:spcBef>
              <a:spcAft>
                <a:spcPts val="0"/>
              </a:spcAft>
              <a:buNone/>
            </a:pPr>
            <a:endParaRPr dirty="0">
              <a:solidFill>
                <a:schemeClr val="dk1"/>
              </a:solidFill>
            </a:endParaRPr>
          </a:p>
          <a:p>
            <a:pPr marL="0" lvl="0" indent="0" algn="l" rtl="0">
              <a:lnSpc>
                <a:spcPct val="115000"/>
              </a:lnSpc>
              <a:spcBef>
                <a:spcPts val="1000"/>
              </a:spcBef>
              <a:spcAft>
                <a:spcPts val="0"/>
              </a:spcAft>
              <a:buNone/>
            </a:pPr>
            <a:endParaRPr dirty="0">
              <a:solidFill>
                <a:schemeClr val="dk1"/>
              </a:solidFill>
            </a:endParaRPr>
          </a:p>
          <a:p>
            <a:pPr marL="0" lvl="0" indent="0" algn="l" rtl="0">
              <a:lnSpc>
                <a:spcPct val="115000"/>
              </a:lnSpc>
              <a:spcBef>
                <a:spcPts val="1000"/>
              </a:spcBef>
              <a:spcAft>
                <a:spcPts val="0"/>
              </a:spcAft>
              <a:buNone/>
            </a:pPr>
            <a:endParaRPr dirty="0">
              <a:solidFill>
                <a:schemeClr val="dk1"/>
              </a:solidFill>
            </a:endParaRPr>
          </a:p>
          <a:p>
            <a:pPr marL="0" lvl="0" indent="0" algn="l" rtl="0">
              <a:spcBef>
                <a:spcPts val="1000"/>
              </a:spcBef>
              <a:spcAft>
                <a:spcPts val="0"/>
              </a:spcAft>
              <a:buClr>
                <a:schemeClr val="dk1"/>
              </a:buClr>
              <a:buSzPts val="1100"/>
              <a:buFont typeface="Arial"/>
              <a:buNone/>
            </a:pPr>
            <a:endParaRPr dirty="0">
              <a:solidFill>
                <a:schemeClr val="dk1"/>
              </a:solidFill>
            </a:endParaRPr>
          </a:p>
        </p:txBody>
      </p:sp>
      <p:sp>
        <p:nvSpPr>
          <p:cNvPr id="420" name="Google Shape;420;p73">
            <a:extLst>
              <a:ext uri="{C183D7F6-B498-43B3-948B-1728B52AA6E4}">
                <adec:decorative xmlns:adec="http://schemas.microsoft.com/office/drawing/2017/decorative" val="1"/>
              </a:ext>
            </a:extLst>
          </p:cNvPr>
          <p:cNvSpPr txBox="1">
            <a:spLocks noGrp="1"/>
          </p:cNvSpPr>
          <p:nvPr>
            <p:ph type="body" idx="4294967295"/>
          </p:nvPr>
        </p:nvSpPr>
        <p:spPr>
          <a:xfrm>
            <a:off x="6257109" y="215900"/>
            <a:ext cx="2695575" cy="213995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marriage represents a formal and legally recognised commitment of 2 people to each other which is intended to be lifelong.</a:t>
            </a:r>
            <a:endParaRPr sz="1800" dirty="0"/>
          </a:p>
          <a:p>
            <a:pPr marL="0" lvl="0" indent="0" algn="l" rtl="0">
              <a:lnSpc>
                <a:spcPct val="115000"/>
              </a:lnSpc>
              <a:spcBef>
                <a:spcPts val="1600"/>
              </a:spcBef>
              <a:spcAft>
                <a:spcPts val="1600"/>
              </a:spcAft>
              <a:buSzPts val="1400"/>
              <a:buNone/>
            </a:pPr>
            <a:endParaRPr sz="1800" dirty="0"/>
          </a:p>
        </p:txBody>
      </p:sp>
      <p:sp>
        <p:nvSpPr>
          <p:cNvPr id="419" name="Google Shape;419;p73">
            <a:extLst>
              <a:ext uri="{C183D7F6-B498-43B3-948B-1728B52AA6E4}">
                <adec:decorative xmlns:adec="http://schemas.microsoft.com/office/drawing/2017/decorative" val="1"/>
              </a:ext>
            </a:extLst>
          </p:cNvPr>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a:p>
        </p:txBody>
      </p:sp>
      <p:sp>
        <p:nvSpPr>
          <p:cNvPr id="421" name="Google Shape;421;p73">
            <a:extLst>
              <a:ext uri="{C183D7F6-B498-43B3-948B-1728B52AA6E4}">
                <adec:decorative xmlns:adec="http://schemas.microsoft.com/office/drawing/2017/decorative" val="1"/>
              </a:ext>
            </a:extLst>
          </p:cNvPr>
          <p:cNvSpPr txBox="1">
            <a:spLocks noGrp="1"/>
          </p:cNvSpPr>
          <p:nvPr>
            <p:ph type="subTitle" idx="4294967295"/>
          </p:nvPr>
        </p:nvSpPr>
        <p:spPr>
          <a:xfrm>
            <a:off x="7791738" y="4467714"/>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5"/>
        <p:cNvGrpSpPr/>
        <p:nvPr/>
      </p:nvGrpSpPr>
      <p:grpSpPr>
        <a:xfrm>
          <a:off x="0" y="0"/>
          <a:ext cx="0" cy="0"/>
          <a:chOff x="0" y="0"/>
          <a:chExt cx="0" cy="0"/>
        </a:xfrm>
      </p:grpSpPr>
      <p:sp>
        <p:nvSpPr>
          <p:cNvPr id="426" name="Google Shape;426;p74"/>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427" name="Google Shape;427;p7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38</a:t>
            </a:fld>
            <a:endParaRPr dirty="0"/>
          </a:p>
        </p:txBody>
      </p:sp>
      <p:sp>
        <p:nvSpPr>
          <p:cNvPr id="428" name="Google Shape;428;p74"/>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a:t>
            </a:r>
            <a:r>
              <a:rPr lang="en-GB" sz="1600" dirty="0">
                <a:solidFill>
                  <a:schemeClr val="tx1"/>
                </a:solidFill>
              </a:rPr>
              <a:t>develop</a:t>
            </a:r>
            <a:r>
              <a:rPr lang="en-GB" sz="1800" dirty="0">
                <a:solidFill>
                  <a:schemeClr val="tx1"/>
                </a:solidFill>
              </a:rPr>
              <a:t>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2"/>
        <p:cNvGrpSpPr/>
        <p:nvPr/>
      </p:nvGrpSpPr>
      <p:grpSpPr>
        <a:xfrm>
          <a:off x="0" y="0"/>
          <a:ext cx="0" cy="0"/>
          <a:chOff x="0" y="0"/>
          <a:chExt cx="0" cy="0"/>
        </a:xfrm>
      </p:grpSpPr>
      <p:sp>
        <p:nvSpPr>
          <p:cNvPr id="433" name="Google Shape;433;p75"/>
          <p:cNvSpPr txBox="1">
            <a:spLocks noGrp="1"/>
          </p:cNvSpPr>
          <p:nvPr>
            <p:ph type="title"/>
          </p:nvPr>
        </p:nvSpPr>
        <p:spPr>
          <a:xfrm>
            <a:off x="2005050" y="2150850"/>
            <a:ext cx="5133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Committed relationships</a:t>
            </a:r>
            <a:endParaRPr dirty="0">
              <a:solidFill>
                <a:schemeClr val="accent1"/>
              </a:solidFill>
            </a:endParaRPr>
          </a:p>
        </p:txBody>
      </p:sp>
      <p:sp>
        <p:nvSpPr>
          <p:cNvPr id="434" name="Google Shape;434;p7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9"/>
        <p:cNvGrpSpPr/>
        <p:nvPr/>
      </p:nvGrpSpPr>
      <p:grpSpPr>
        <a:xfrm>
          <a:off x="0" y="0"/>
          <a:ext cx="0" cy="0"/>
          <a:chOff x="0" y="0"/>
          <a:chExt cx="0" cy="0"/>
        </a:xfrm>
      </p:grpSpPr>
      <p:sp>
        <p:nvSpPr>
          <p:cNvPr id="170" name="Google Shape;170;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What you get out of today</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71" name="Google Shape;171;p40"/>
          <p:cNvSpPr txBox="1">
            <a:spLocks noGrp="1"/>
          </p:cNvSpPr>
          <p:nvPr>
            <p:ph type="body" idx="1"/>
          </p:nvPr>
        </p:nvSpPr>
        <p:spPr>
          <a:xfrm>
            <a:off x="270000" y="914400"/>
            <a:ext cx="75654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457200" lvl="0" indent="-342900" algn="l" rtl="0">
              <a:spcBef>
                <a:spcPts val="1000"/>
              </a:spcBef>
              <a:spcAft>
                <a:spcPts val="0"/>
              </a:spcAft>
              <a:buClr>
                <a:schemeClr val="accent1"/>
              </a:buClr>
              <a:buSzPts val="1800"/>
              <a:buChar char="●"/>
            </a:pPr>
            <a:r>
              <a:rPr lang="en-GB" sz="1800" dirty="0">
                <a:solidFill>
                  <a:srgbClr val="000000"/>
                </a:solidFill>
              </a:rPr>
              <a:t>know what is included in the statutory guidance </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know some key knowledge and facts to cover as part of this topic</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have strategies to deal with questions that come up in class</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feel more confident teaching about </a:t>
            </a:r>
            <a:r>
              <a:rPr lang="en-GB" sz="1800" b="1" dirty="0">
                <a:solidFill>
                  <a:srgbClr val="000000"/>
                </a:solidFill>
              </a:rPr>
              <a:t>families</a:t>
            </a: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72" name="Google Shape;172;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8"/>
        <p:cNvGrpSpPr/>
        <p:nvPr/>
      </p:nvGrpSpPr>
      <p:grpSpPr>
        <a:xfrm>
          <a:off x="0" y="0"/>
          <a:ext cx="0" cy="0"/>
          <a:chOff x="0" y="0"/>
          <a:chExt cx="0" cy="0"/>
        </a:xfrm>
      </p:grpSpPr>
      <p:sp>
        <p:nvSpPr>
          <p:cNvPr id="441" name="Google Shape;441;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Types of committed relationship</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42" name="Google Shape;442;p7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Explain that a committed relationship is when 2 people agree to be in a</a:t>
            </a:r>
            <a:r>
              <a:rPr lang="en-GB" b="1" dirty="0">
                <a:solidFill>
                  <a:srgbClr val="000000"/>
                </a:solidFill>
              </a:rPr>
              <a:t> long-term relationship</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Examples can include: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being committed partners but living apart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cohabiting in a committed relationship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marriage or civil partnership</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Give examples of</a:t>
            </a:r>
            <a:r>
              <a:rPr lang="en-GB" dirty="0">
                <a:solidFill>
                  <a:schemeClr val="dk1"/>
                </a:solidFill>
              </a:rPr>
              <a:t> a range of stable, committed relationships</a:t>
            </a:r>
            <a:r>
              <a:rPr lang="en-GB" dirty="0">
                <a:solidFill>
                  <a:srgbClr val="000000"/>
                </a:solidFill>
              </a:rPr>
              <a:t>. Explain that </a:t>
            </a:r>
            <a:r>
              <a:rPr lang="en-GB" b="1" dirty="0">
                <a:solidFill>
                  <a:srgbClr val="000000"/>
                </a:solidFill>
              </a:rPr>
              <a:t>people are free to make relationship choices</a:t>
            </a:r>
            <a:r>
              <a:rPr lang="en-GB" dirty="0">
                <a:solidFill>
                  <a:srgbClr val="000000"/>
                </a:solidFill>
              </a:rPr>
              <a:t> that are right for them. </a:t>
            </a:r>
            <a:endParaRPr dirty="0">
              <a:solidFill>
                <a:srgbClr val="000000"/>
              </a:solidFill>
            </a:endParaRPr>
          </a:p>
          <a:p>
            <a:pPr marL="45720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43" name="Google Shape;443;p76"/>
          <p:cNvSpPr txBox="1">
            <a:spLocks noGrp="1"/>
          </p:cNvSpPr>
          <p:nvPr>
            <p:ph type="body" idx="2"/>
          </p:nvPr>
        </p:nvSpPr>
        <p:spPr>
          <a:xfrm>
            <a:off x="6178800" y="216425"/>
            <a:ext cx="2762100" cy="1309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that there are different types of committed, stable relationships. </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440" name="Google Shape;440;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39" name="Google Shape;439;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7"/>
        <p:cNvGrpSpPr/>
        <p:nvPr/>
      </p:nvGrpSpPr>
      <p:grpSpPr>
        <a:xfrm>
          <a:off x="0" y="0"/>
          <a:ext cx="0" cy="0"/>
          <a:chOff x="0" y="0"/>
          <a:chExt cx="0" cy="0"/>
        </a:xfrm>
      </p:grpSpPr>
      <p:sp>
        <p:nvSpPr>
          <p:cNvPr id="450" name="Google Shape;450;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Diverse relationships and families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1" name="Google Shape;451;p77"/>
          <p:cNvSpPr txBox="1">
            <a:spLocks noGrp="1"/>
          </p:cNvSpPr>
          <p:nvPr>
            <p:ph type="body" idx="1"/>
          </p:nvPr>
        </p:nvSpPr>
        <p:spPr>
          <a:xfrm>
            <a:off x="269999" y="789000"/>
            <a:ext cx="6125777"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Teachers can expand on primary teaching by giving further examples of </a:t>
            </a:r>
            <a:r>
              <a:rPr lang="en-GB" b="1" dirty="0">
                <a:solidFill>
                  <a:schemeClr val="dk1"/>
                </a:solidFill>
              </a:rPr>
              <a:t>diversity in relationships and families</a:t>
            </a:r>
            <a:r>
              <a:rPr lang="en-GB" dirty="0">
                <a:solidFill>
                  <a:schemeClr val="dk1"/>
                </a:solidFill>
              </a:rPr>
              <a:t>. </a:t>
            </a:r>
            <a:endParaRPr dirty="0">
              <a:solidFill>
                <a:schemeClr val="dk1"/>
              </a:solidFill>
            </a:endParaRPr>
          </a:p>
          <a:p>
            <a:pPr marL="0" lvl="0" indent="0" algn="l" rtl="0">
              <a:spcBef>
                <a:spcPts val="1000"/>
              </a:spcBef>
              <a:spcAft>
                <a:spcPts val="0"/>
              </a:spcAft>
              <a:buNone/>
            </a:pPr>
            <a:r>
              <a:rPr lang="en-GB" dirty="0">
                <a:solidFill>
                  <a:schemeClr val="dk1"/>
                </a:solidFill>
              </a:rPr>
              <a:t>Examples may include:</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LGBT partners/parents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single parents/carers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step-families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foster and adoptive families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intergenerational families (e.g. families that include grandparents)</a:t>
            </a:r>
            <a:endParaRPr dirty="0">
              <a:solidFill>
                <a:schemeClr val="dk1"/>
              </a:solidFill>
            </a:endParaRPr>
          </a:p>
          <a:p>
            <a:pPr marL="0" lvl="0" indent="0" algn="l" rtl="0">
              <a:lnSpc>
                <a:spcPct val="115000"/>
              </a:lnSpc>
              <a:spcBef>
                <a:spcPts val="0"/>
              </a:spcBef>
              <a:spcAft>
                <a:spcPts val="0"/>
              </a:spcAft>
              <a:buNone/>
            </a:pPr>
            <a:r>
              <a:rPr lang="en-GB" dirty="0">
                <a:solidFill>
                  <a:srgbClr val="000000"/>
                </a:solidFill>
              </a:rPr>
              <a:t>Resources used to depict family groups should also be inclusive of wider diversity (e.g. disability, race, religion).</a:t>
            </a:r>
            <a:endParaRPr dirty="0">
              <a:solidFill>
                <a:srgbClr val="000000"/>
              </a:solidFill>
            </a:endParaRPr>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52" name="Google Shape;452;p77"/>
          <p:cNvSpPr txBox="1">
            <a:spLocks noGrp="1"/>
          </p:cNvSpPr>
          <p:nvPr>
            <p:ph type="body" idx="2"/>
          </p:nvPr>
        </p:nvSpPr>
        <p:spPr>
          <a:xfrm>
            <a:off x="6178800" y="216425"/>
            <a:ext cx="2762100" cy="1309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that there are different types of committed, stable relationships. </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449" name="Google Shape;449;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48" name="Google Shape;448;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6"/>
        <p:cNvGrpSpPr/>
        <p:nvPr/>
      </p:nvGrpSpPr>
      <p:grpSpPr>
        <a:xfrm>
          <a:off x="0" y="0"/>
          <a:ext cx="0" cy="0"/>
          <a:chOff x="0" y="0"/>
          <a:chExt cx="0" cy="0"/>
        </a:xfrm>
      </p:grpSpPr>
      <p:sp>
        <p:nvSpPr>
          <p:cNvPr id="459" name="Google Shape;459;p7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Happiness and bringing up children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60" name="Google Shape;460;p7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Explain that healthy, committed relationships can contribute to people’s happiness by providing: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love and intimacy </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chemeClr val="dk1"/>
                </a:solidFill>
              </a:rPr>
              <a:t>enjoyment of time spent together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an opportunity to share everyday experiences and significant moments in life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a sense of support in facing life’s challenges</a:t>
            </a:r>
            <a:endParaRPr dirty="0">
              <a:solidFill>
                <a:srgbClr val="000000"/>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Explain that a family where people love and are committed to each other provides a good environment for bringing up children.</a:t>
            </a:r>
            <a:endParaRPr dirty="0">
              <a:solidFill>
                <a:schemeClr val="dk1"/>
              </a:solidFill>
            </a:endParaRPr>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61" name="Google Shape;461;p78"/>
          <p:cNvSpPr txBox="1">
            <a:spLocks noGrp="1"/>
          </p:cNvSpPr>
          <p:nvPr>
            <p:ph type="body" idx="2"/>
          </p:nvPr>
        </p:nvSpPr>
        <p:spPr>
          <a:xfrm>
            <a:off x="6178800" y="216425"/>
            <a:ext cx="2762100" cy="2079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how [committed] relationships might contribute to human happiness and their importance for bringing up children. </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458" name="Google Shape;458;p7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57" name="Google Shape;457;p7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5"/>
        <p:cNvGrpSpPr/>
        <p:nvPr/>
      </p:nvGrpSpPr>
      <p:grpSpPr>
        <a:xfrm>
          <a:off x="0" y="0"/>
          <a:ext cx="0" cy="0"/>
          <a:chOff x="0" y="0"/>
          <a:chExt cx="0" cy="0"/>
        </a:xfrm>
      </p:grpSpPr>
      <p:sp>
        <p:nvSpPr>
          <p:cNvPr id="468" name="Google Shape;468;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A nurturing environment</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69" name="Google Shape;469;p7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there are many things that affect how a child will grow up, but the </a:t>
            </a:r>
            <a:r>
              <a:rPr lang="en-GB" b="1" dirty="0">
                <a:solidFill>
                  <a:srgbClr val="000000"/>
                </a:solidFill>
              </a:rPr>
              <a:t>environment</a:t>
            </a:r>
            <a:r>
              <a:rPr lang="en-GB" dirty="0">
                <a:solidFill>
                  <a:srgbClr val="000000"/>
                </a:solidFill>
              </a:rPr>
              <a:t> provided by parents and carers plays a crucial role.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a commitment to providing a loving and safe environment for a child is important. For example, through positive interactions with parents and carers, a child will learn they are valued, and they will value themselves. This will help to shape how they interact with others, inside and outside of the family.  </a:t>
            </a:r>
            <a:endParaRPr dirty="0">
              <a:solidFill>
                <a:srgbClr val="000000"/>
              </a:solidFill>
            </a:endParaRPr>
          </a:p>
          <a:p>
            <a:pPr marL="0" lvl="0" indent="0" algn="l" rtl="0">
              <a:lnSpc>
                <a:spcPct val="115000"/>
              </a:lnSpc>
              <a:spcBef>
                <a:spcPts val="1000"/>
              </a:spcBef>
              <a:spcAft>
                <a:spcPts val="1600"/>
              </a:spcAft>
              <a:buSzPts val="1400"/>
              <a:buNone/>
            </a:pPr>
            <a:r>
              <a:rPr lang="en-GB" dirty="0">
                <a:solidFill>
                  <a:srgbClr val="000000"/>
                </a:solidFill>
              </a:rPr>
              <a:t>Remind pupils that all kinds of families can provide this nurturing environment, including care settings.</a:t>
            </a:r>
            <a:endParaRPr dirty="0">
              <a:highlight>
                <a:srgbClr val="FFFF00"/>
              </a:highlight>
            </a:endParaRPr>
          </a:p>
        </p:txBody>
      </p:sp>
      <p:sp>
        <p:nvSpPr>
          <p:cNvPr id="470" name="Google Shape;470;p79"/>
          <p:cNvSpPr txBox="1">
            <a:spLocks noGrp="1"/>
          </p:cNvSpPr>
          <p:nvPr>
            <p:ph type="body" idx="2"/>
          </p:nvPr>
        </p:nvSpPr>
        <p:spPr>
          <a:xfrm>
            <a:off x="6178800" y="216425"/>
            <a:ext cx="2762100" cy="2079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how [committed] relationships might contribute to human happiness and their importance for bringing up children. </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467" name="Google Shape;467;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66" name="Google Shape;466;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4"/>
        <p:cNvGrpSpPr/>
        <p:nvPr/>
      </p:nvGrpSpPr>
      <p:grpSpPr>
        <a:xfrm>
          <a:off x="0" y="0"/>
          <a:ext cx="0" cy="0"/>
          <a:chOff x="0" y="0"/>
          <a:chExt cx="0" cy="0"/>
        </a:xfrm>
      </p:grpSpPr>
      <p:sp>
        <p:nvSpPr>
          <p:cNvPr id="477" name="Google Shape;477;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Responsibilities of parents/carers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78" name="Google Shape;478;p8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Explain t</a:t>
            </a:r>
            <a:r>
              <a:rPr lang="en-GB" dirty="0">
                <a:solidFill>
                  <a:srgbClr val="000000"/>
                </a:solidFill>
                <a:highlight>
                  <a:srgbClr val="FFFFFF"/>
                </a:highlight>
              </a:rPr>
              <a:t>hat </a:t>
            </a:r>
            <a:r>
              <a:rPr lang="en-GB" b="1" dirty="0">
                <a:solidFill>
                  <a:srgbClr val="000000"/>
                </a:solidFill>
                <a:highlight>
                  <a:srgbClr val="FFFFFF"/>
                </a:highlight>
              </a:rPr>
              <a:t>parents and carers </a:t>
            </a:r>
            <a:r>
              <a:rPr lang="en-GB" b="1" dirty="0">
                <a:solidFill>
                  <a:srgbClr val="000000"/>
                </a:solidFill>
              </a:rPr>
              <a:t>have responsibility for a child’s needs, safety and development</a:t>
            </a:r>
            <a:r>
              <a:rPr lang="en-GB" dirty="0">
                <a:solidFill>
                  <a:srgbClr val="000000"/>
                </a:solidFill>
              </a:rPr>
              <a:t>, e.g.: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supporting physical, social and emotional development and wellbeing</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supporting education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creating security and a sense of home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meeting basic needs (e.g. food, drink and clothing)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providing a loving environment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supporting them to understand right and wrong</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seeking to provide guidance as they progress through life</a:t>
            </a:r>
            <a:endParaRPr dirty="0">
              <a:solidFill>
                <a:srgbClr val="000000"/>
              </a:solidFill>
            </a:endParaRPr>
          </a:p>
          <a:p>
            <a:pPr marL="457200" lvl="0" indent="0" algn="l" rtl="0">
              <a:spcBef>
                <a:spcPts val="0"/>
              </a:spcBef>
              <a:spcAft>
                <a:spcPts val="0"/>
              </a:spcAft>
              <a:buNone/>
            </a:pPr>
            <a:endParaRPr dirty="0">
              <a:solidFill>
                <a:srgbClr val="000000"/>
              </a:solidFill>
              <a:highlight>
                <a:srgbClr val="FFFF00"/>
              </a:highlight>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79" name="Google Shape;479;p80"/>
          <p:cNvSpPr txBox="1">
            <a:spLocks noGrp="1"/>
          </p:cNvSpPr>
          <p:nvPr>
            <p:ph type="body" idx="2"/>
          </p:nvPr>
        </p:nvSpPr>
        <p:spPr>
          <a:xfrm>
            <a:off x="6178800" y="216425"/>
            <a:ext cx="2762100" cy="2115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the roles and responsibilities of parents with respect to raising of children, including the characteristics of successful parenting.</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476" name="Google Shape;476;p8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75" name="Google Shape;475;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3"/>
        <p:cNvGrpSpPr/>
        <p:nvPr/>
      </p:nvGrpSpPr>
      <p:grpSpPr>
        <a:xfrm>
          <a:off x="0" y="0"/>
          <a:ext cx="0" cy="0"/>
          <a:chOff x="0" y="0"/>
          <a:chExt cx="0" cy="0"/>
        </a:xfrm>
      </p:grpSpPr>
      <p:sp>
        <p:nvSpPr>
          <p:cNvPr id="484" name="Google Shape;484;p81"/>
          <p:cNvSpPr txBox="1">
            <a:spLocks noGrp="1"/>
          </p:cNvSpPr>
          <p:nvPr>
            <p:ph type="title"/>
          </p:nvPr>
        </p:nvSpPr>
        <p:spPr>
          <a:xfrm>
            <a:off x="1490850" y="1947300"/>
            <a:ext cx="6162300" cy="12489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Marriage, civil partnerships and cohabitation</a:t>
            </a:r>
            <a:endParaRPr dirty="0">
              <a:solidFill>
                <a:schemeClr val="accent1"/>
              </a:solidFill>
            </a:endParaRPr>
          </a:p>
        </p:txBody>
      </p:sp>
      <p:sp>
        <p:nvSpPr>
          <p:cNvPr id="485" name="Google Shape;485;p8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9"/>
        <p:cNvGrpSpPr/>
        <p:nvPr/>
      </p:nvGrpSpPr>
      <p:grpSpPr>
        <a:xfrm>
          <a:off x="0" y="0"/>
          <a:ext cx="0" cy="0"/>
          <a:chOff x="0" y="0"/>
          <a:chExt cx="0" cy="0"/>
        </a:xfrm>
      </p:grpSpPr>
      <p:sp>
        <p:nvSpPr>
          <p:cNvPr id="492" name="Google Shape;492;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Introducing marriage </a:t>
            </a:r>
            <a:endParaRPr dirty="0">
              <a:solidFill>
                <a:schemeClr val="accent1"/>
              </a:solidFill>
            </a:endParaRPr>
          </a:p>
        </p:txBody>
      </p:sp>
      <p:sp>
        <p:nvSpPr>
          <p:cNvPr id="493" name="Google Shape;493;p8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a:t>
            </a:r>
            <a:r>
              <a:rPr lang="en-GB" u="sng" dirty="0">
                <a:solidFill>
                  <a:srgbClr val="0000FF"/>
                </a:solidFill>
                <a:hlinkClick r:id="rId3">
                  <a:extLst>
                    <a:ext uri="{A12FA001-AC4F-418D-AE19-62706E023703}">
                      <ahyp:hlinkClr xmlns:ahyp="http://schemas.microsoft.com/office/drawing/2018/hyperlinkcolor" val="tx"/>
                    </a:ext>
                  </a:extLst>
                </a:hlinkClick>
              </a:rPr>
              <a:t>marriage</a:t>
            </a:r>
            <a:r>
              <a:rPr lang="en-GB" dirty="0">
                <a:solidFill>
                  <a:srgbClr val="000000"/>
                </a:solidFill>
              </a:rPr>
              <a:t> in England is a formal and </a:t>
            </a:r>
            <a:r>
              <a:rPr lang="en-GB" b="1" dirty="0">
                <a:solidFill>
                  <a:srgbClr val="000000"/>
                </a:solidFill>
              </a:rPr>
              <a:t>legally binding long-term union of 2 people</a:t>
            </a:r>
            <a:r>
              <a:rPr lang="en-GB" dirty="0">
                <a:solidFill>
                  <a:srgbClr val="000000"/>
                </a:solidFill>
              </a:rPr>
              <a:t> as partners. </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Couples marry for many reasons, including because: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they have chosen to remain </a:t>
            </a:r>
            <a:r>
              <a:rPr lang="en-GB" b="1" dirty="0">
                <a:solidFill>
                  <a:schemeClr val="dk1"/>
                </a:solidFill>
              </a:rPr>
              <a:t>committed</a:t>
            </a:r>
            <a:r>
              <a:rPr lang="en-GB" dirty="0">
                <a:solidFill>
                  <a:schemeClr val="dk1"/>
                </a:solidFill>
              </a:rPr>
              <a:t>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they believe marriage provides </a:t>
            </a:r>
            <a:r>
              <a:rPr lang="en-GB" b="1" dirty="0">
                <a:solidFill>
                  <a:schemeClr val="dk1"/>
                </a:solidFill>
              </a:rPr>
              <a:t>stability</a:t>
            </a:r>
            <a:r>
              <a:rPr lang="en-GB" dirty="0">
                <a:solidFill>
                  <a:schemeClr val="dk1"/>
                </a:solidFill>
              </a:rPr>
              <a:t> for a family</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they want additional</a:t>
            </a:r>
            <a:r>
              <a:rPr lang="en-GB" b="1" dirty="0">
                <a:solidFill>
                  <a:schemeClr val="dk1"/>
                </a:solidFill>
              </a:rPr>
              <a:t> legal rights</a:t>
            </a:r>
            <a:r>
              <a:rPr lang="en-GB" dirty="0">
                <a:solidFill>
                  <a:schemeClr val="dk1"/>
                </a:solidFill>
              </a:rPr>
              <a:t> and protections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marriage is important in their </a:t>
            </a:r>
            <a:r>
              <a:rPr lang="en-GB" b="1" dirty="0">
                <a:solidFill>
                  <a:schemeClr val="dk1"/>
                </a:solidFill>
              </a:rPr>
              <a:t>religion, culture or tradition</a:t>
            </a:r>
            <a:endParaRPr dirty="0">
              <a:solidFill>
                <a:schemeClr val="dk1"/>
              </a:solidFill>
            </a:endParaRPr>
          </a:p>
          <a:p>
            <a:pPr marL="0" lvl="0" indent="0" algn="l" rtl="0">
              <a:spcBef>
                <a:spcPts val="1000"/>
              </a:spcBef>
              <a:spcAft>
                <a:spcPts val="0"/>
              </a:spcAft>
              <a:buNone/>
            </a:pPr>
            <a:r>
              <a:rPr lang="en-GB" dirty="0">
                <a:solidFill>
                  <a:schemeClr val="dk1"/>
                </a:solidFill>
              </a:rPr>
              <a:t>Teachers may explain the process of marriage (e.g. witnesses, giving notice) and explore some of the ways in which marriage is celebrated in different cultures.</a:t>
            </a:r>
            <a:endParaRPr dirty="0">
              <a:solidFill>
                <a:schemeClr val="dk1"/>
              </a:solidFill>
              <a:highlight>
                <a:schemeClr val="accent6"/>
              </a:highlight>
            </a:endParaRPr>
          </a:p>
          <a:p>
            <a:pPr marL="0" lvl="0" indent="0" algn="l" rtl="0">
              <a:spcBef>
                <a:spcPts val="1000"/>
              </a:spcBef>
              <a:spcAft>
                <a:spcPts val="0"/>
              </a:spcAft>
              <a:buNone/>
            </a:pPr>
            <a:endParaRPr dirty="0">
              <a:solidFill>
                <a:schemeClr val="dk1"/>
              </a:solidFill>
              <a:highlight>
                <a:schemeClr val="accent6"/>
              </a:highlight>
            </a:endParaRPr>
          </a:p>
          <a:p>
            <a:pPr marL="0" lvl="0" indent="0" algn="l" rtl="0">
              <a:spcBef>
                <a:spcPts val="100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94" name="Google Shape;494;p82"/>
          <p:cNvSpPr txBox="1">
            <a:spLocks noGrp="1"/>
          </p:cNvSpPr>
          <p:nvPr>
            <p:ph type="body" idx="2"/>
          </p:nvPr>
        </p:nvSpPr>
        <p:spPr>
          <a:xfrm>
            <a:off x="6178800" y="216425"/>
            <a:ext cx="2762100" cy="3746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marriage is, including its legal status e.g. that marriage carries legal rights and protections not available to couples who are cohabiting or who have married, for example, in an unregistered religious ceremony. </a:t>
            </a:r>
            <a:br>
              <a:rPr lang="en-GB" sz="1600" dirty="0">
                <a:solidFill>
                  <a:srgbClr val="000000"/>
                </a:solidFill>
              </a:rPr>
            </a:br>
            <a:r>
              <a:rPr lang="en-GB" sz="1600" dirty="0">
                <a:solidFill>
                  <a:schemeClr val="dk1"/>
                </a:solidFill>
              </a:rPr>
              <a:t>Know why marriage is an important relationship choice for many couples...</a:t>
            </a:r>
            <a:endParaRPr sz="18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solidFill>
                <a:srgbClr val="000000"/>
              </a:solidFill>
            </a:endParaRPr>
          </a:p>
        </p:txBody>
      </p:sp>
      <p:sp>
        <p:nvSpPr>
          <p:cNvPr id="491" name="Google Shape;491;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90" name="Google Shape;490;p8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8"/>
        <p:cNvGrpSpPr/>
        <p:nvPr/>
      </p:nvGrpSpPr>
      <p:grpSpPr>
        <a:xfrm>
          <a:off x="0" y="0"/>
          <a:ext cx="0" cy="0"/>
          <a:chOff x="0" y="0"/>
          <a:chExt cx="0" cy="0"/>
        </a:xfrm>
      </p:grpSpPr>
      <p:sp>
        <p:nvSpPr>
          <p:cNvPr id="501" name="Google Shape;501;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Who can marry</a:t>
            </a:r>
            <a:endParaRPr dirty="0">
              <a:solidFill>
                <a:schemeClr val="accent1"/>
              </a:solidFill>
            </a:endParaRPr>
          </a:p>
        </p:txBody>
      </p:sp>
      <p:sp>
        <p:nvSpPr>
          <p:cNvPr id="502" name="Google Shape;502;p83"/>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Explain that in England people can get married at </a:t>
            </a:r>
            <a:r>
              <a:rPr lang="en-GB" dirty="0">
                <a:solidFill>
                  <a:schemeClr val="tx1"/>
                </a:solidFill>
              </a:rPr>
              <a:t>age 18.</a:t>
            </a:r>
            <a:endParaRPr dirty="0">
              <a:solidFill>
                <a:schemeClr val="tx1"/>
              </a:solidFill>
            </a:endParaRPr>
          </a:p>
          <a:p>
            <a:pPr marL="0" lvl="0" indent="0" algn="l" rtl="0">
              <a:lnSpc>
                <a:spcPct val="115000"/>
              </a:lnSpc>
              <a:spcBef>
                <a:spcPts val="1000"/>
              </a:spcBef>
              <a:spcAft>
                <a:spcPts val="0"/>
              </a:spcAft>
              <a:buNone/>
            </a:pPr>
            <a:r>
              <a:rPr lang="en-GB" dirty="0">
                <a:solidFill>
                  <a:schemeClr val="dk1"/>
                </a:solidFill>
              </a:rPr>
              <a:t>Teach that in England, 2 people of either sex can legally marry (e.g. same-sex couples). </a:t>
            </a:r>
          </a:p>
          <a:p>
            <a:pPr marL="0" lvl="0" indent="0" algn="l" rtl="0">
              <a:lnSpc>
                <a:spcPct val="115000"/>
              </a:lnSpc>
              <a:spcBef>
                <a:spcPts val="1000"/>
              </a:spcBef>
              <a:spcAft>
                <a:spcPts val="0"/>
              </a:spcAft>
              <a:buNone/>
            </a:pPr>
            <a:r>
              <a:rPr lang="en-GB" dirty="0">
                <a:solidFill>
                  <a:schemeClr val="dk1"/>
                </a:solidFill>
              </a:rPr>
              <a:t>Teachers may also want to give examples of people who cannot marry, such as: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people who are already currently married</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people who are </a:t>
            </a:r>
            <a:r>
              <a:rPr lang="en-GB" u="sng" dirty="0">
                <a:solidFill>
                  <a:srgbClr val="0000FF"/>
                </a:solidFill>
                <a:hlinkClick r:id="rId3">
                  <a:extLst>
                    <a:ext uri="{A12FA001-AC4F-418D-AE19-62706E023703}">
                      <ahyp:hlinkClr xmlns:ahyp="http://schemas.microsoft.com/office/drawing/2018/hyperlinkcolor" val="tx"/>
                    </a:ext>
                  </a:extLst>
                </a:hlinkClick>
              </a:rPr>
              <a:t>related in certain ways</a:t>
            </a:r>
            <a:r>
              <a:rPr lang="en-GB" dirty="0">
                <a:solidFill>
                  <a:schemeClr val="dk1"/>
                </a:solidFill>
              </a:rPr>
              <a:t>, e.g. siblings</a:t>
            </a:r>
            <a:endParaRPr dirty="0">
              <a:solidFill>
                <a:schemeClr val="dk1"/>
              </a:solidFill>
            </a:endParaRPr>
          </a:p>
          <a:p>
            <a:pPr marL="0" lvl="0" indent="0" algn="l" rtl="0">
              <a:lnSpc>
                <a:spcPct val="115000"/>
              </a:lnSpc>
              <a:spcBef>
                <a:spcPts val="1000"/>
              </a:spcBef>
              <a:spcAft>
                <a:spcPts val="0"/>
              </a:spcAft>
              <a:buNone/>
            </a:pPr>
            <a:endParaRPr dirty="0">
              <a:solidFill>
                <a:schemeClr val="dk1"/>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03" name="Google Shape;503;p83"/>
          <p:cNvSpPr txBox="1">
            <a:spLocks noGrp="1"/>
          </p:cNvSpPr>
          <p:nvPr>
            <p:ph type="body" idx="2"/>
          </p:nvPr>
        </p:nvSpPr>
        <p:spPr>
          <a:xfrm>
            <a:off x="6178800" y="216425"/>
            <a:ext cx="2762100" cy="2932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marriage is, including its legal status e.g. that marriage carries legal rights and protections not available to couples who are cohabiting or who have married, for example, in an unregistered religious ceremony. </a:t>
            </a:r>
            <a:endParaRPr sz="1800" dirty="0"/>
          </a:p>
        </p:txBody>
      </p:sp>
      <p:sp>
        <p:nvSpPr>
          <p:cNvPr id="2" name="Google Shape;585;p92">
            <a:extLst>
              <a:ext uri="{FF2B5EF4-FFF2-40B4-BE49-F238E27FC236}">
                <a16:creationId xmlns:a16="http://schemas.microsoft.com/office/drawing/2014/main" id="{9D6AB24A-3A46-06BE-CAA4-44067B06F9BD}"/>
              </a:ext>
            </a:extLst>
          </p:cNvPr>
          <p:cNvSpPr txBox="1">
            <a:spLocks/>
          </p:cNvSpPr>
          <p:nvPr/>
        </p:nvSpPr>
        <p:spPr>
          <a:xfrm>
            <a:off x="6178800" y="3262579"/>
            <a:ext cx="2762100" cy="1191996"/>
          </a:xfrm>
          <a:prstGeom prst="rect">
            <a:avLst/>
          </a:prstGeom>
          <a:solidFill>
            <a:srgbClr val="F3F2F1"/>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pPr marL="0" indent="0">
              <a:buClr>
                <a:schemeClr val="dk1"/>
              </a:buClr>
              <a:buSzPts val="1100"/>
              <a:buFont typeface="Arial"/>
              <a:buNone/>
            </a:pPr>
            <a:r>
              <a:rPr lang="en-GB" sz="1600" dirty="0">
                <a:solidFill>
                  <a:schemeClr val="tx1"/>
                </a:solidFill>
                <a:latin typeface="+mj-lt"/>
              </a:rPr>
              <a:t>Teachers should note the </a:t>
            </a:r>
            <a:r>
              <a:rPr lang="en-GB" sz="1600" dirty="0">
                <a:solidFill>
                  <a:schemeClr val="tx1"/>
                </a:solidFill>
                <a:effectLst/>
                <a:latin typeface="+mj-lt"/>
                <a:ea typeface="Times New Roman" panose="02020603050405020304" pitchFamily="18" charset="0"/>
                <a:cs typeface="Arial" panose="020B0604020202020204" pitchFamily="34" charset="0"/>
              </a:rPr>
              <a:t>Marriage and Civil Partnership (Minimum Age) Act 2022.</a:t>
            </a:r>
            <a:endParaRPr lang="en-GB" sz="1600" b="1" dirty="0">
              <a:solidFill>
                <a:schemeClr val="tx1"/>
              </a:solidFill>
              <a:latin typeface="+mj-lt"/>
            </a:endParaRPr>
          </a:p>
          <a:p>
            <a:pPr marL="0" indent="0">
              <a:buClr>
                <a:schemeClr val="dk1"/>
              </a:buClr>
              <a:buSzPts val="1100"/>
              <a:buFont typeface="Arial"/>
              <a:buNone/>
            </a:pPr>
            <a:endParaRPr lang="en-GB" sz="1600" i="1" dirty="0"/>
          </a:p>
          <a:p>
            <a:pPr marL="0" indent="0">
              <a:buClr>
                <a:schemeClr val="dk1"/>
              </a:buClr>
              <a:buSzPts val="1100"/>
              <a:buFont typeface="Arial"/>
              <a:buNone/>
            </a:pPr>
            <a:endParaRPr lang="en-GB" sz="1600" i="1" dirty="0"/>
          </a:p>
          <a:p>
            <a:pPr marL="0" indent="0">
              <a:spcBef>
                <a:spcPts val="1600"/>
              </a:spcBef>
              <a:buClr>
                <a:schemeClr val="dk1"/>
              </a:buClr>
              <a:buSzPts val="1100"/>
              <a:buFont typeface="Arial"/>
              <a:buNone/>
            </a:pPr>
            <a:endParaRPr lang="en-GB" sz="1800" dirty="0"/>
          </a:p>
          <a:p>
            <a:pPr marL="0" indent="0">
              <a:spcBef>
                <a:spcPts val="1600"/>
              </a:spcBef>
              <a:spcAft>
                <a:spcPts val="1600"/>
              </a:spcAft>
              <a:buFont typeface="Arial"/>
              <a:buNone/>
            </a:pPr>
            <a:endParaRPr lang="en-GB" sz="1800" dirty="0"/>
          </a:p>
        </p:txBody>
      </p:sp>
      <p:sp>
        <p:nvSpPr>
          <p:cNvPr id="500" name="Google Shape;500;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99" name="Google Shape;499;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7"/>
        <p:cNvGrpSpPr/>
        <p:nvPr/>
      </p:nvGrpSpPr>
      <p:grpSpPr>
        <a:xfrm>
          <a:off x="0" y="0"/>
          <a:ext cx="0" cy="0"/>
          <a:chOff x="0" y="0"/>
          <a:chExt cx="0" cy="0"/>
        </a:xfrm>
      </p:grpSpPr>
      <p:sp>
        <p:nvSpPr>
          <p:cNvPr id="510" name="Google Shape;510;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Marriage rights and protections (1) </a:t>
            </a:r>
            <a:endParaRPr dirty="0">
              <a:solidFill>
                <a:schemeClr val="accent1"/>
              </a:solidFill>
            </a:endParaRPr>
          </a:p>
        </p:txBody>
      </p:sp>
      <p:sp>
        <p:nvSpPr>
          <p:cNvPr id="511" name="Google Shape;511;p8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a:t>
            </a:r>
            <a:r>
              <a:rPr lang="en-GB" b="1" dirty="0">
                <a:solidFill>
                  <a:srgbClr val="000000"/>
                </a:solidFill>
              </a:rPr>
              <a:t>married couples have certain legal rights and protections</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For example, married couples: </a:t>
            </a:r>
            <a:endParaRPr dirty="0">
              <a:solidFill>
                <a:srgbClr val="FF0000"/>
              </a:solidFill>
            </a:endParaRPr>
          </a:p>
          <a:p>
            <a:pPr marL="457200" lvl="0" indent="-317500" algn="l" rtl="0">
              <a:spcBef>
                <a:spcPts val="1000"/>
              </a:spcBef>
              <a:spcAft>
                <a:spcPts val="0"/>
              </a:spcAft>
              <a:buClr>
                <a:schemeClr val="accent1"/>
              </a:buClr>
              <a:buSzPts val="1400"/>
              <a:buChar char="●"/>
            </a:pPr>
            <a:r>
              <a:rPr lang="en-GB" dirty="0">
                <a:solidFill>
                  <a:schemeClr val="dk1"/>
                </a:solidFill>
              </a:rPr>
              <a:t>have automatic parental rights over their child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have a legal duty to financially support each other and their children</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both have a right to live in the matrimonial home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can claim tax allowances aimed at married couples</a:t>
            </a: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12" name="Google Shape;512;p84"/>
          <p:cNvSpPr txBox="1">
            <a:spLocks noGrp="1"/>
          </p:cNvSpPr>
          <p:nvPr>
            <p:ph type="body" idx="2"/>
          </p:nvPr>
        </p:nvSpPr>
        <p:spPr>
          <a:xfrm>
            <a:off x="6178800" y="216425"/>
            <a:ext cx="2762100" cy="2932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marriage is, including its legal status e.g. that marriage carries legal rights and protections not available to couples who are cohabiting or who have married, for example, in an unregistered religious ceremony. </a:t>
            </a:r>
            <a:endParaRPr sz="1800" dirty="0"/>
          </a:p>
          <a:p>
            <a:pPr marL="0" lvl="0" indent="0" algn="l" rtl="0">
              <a:lnSpc>
                <a:spcPct val="115000"/>
              </a:lnSpc>
              <a:spcBef>
                <a:spcPts val="1600"/>
              </a:spcBef>
              <a:spcAft>
                <a:spcPts val="1600"/>
              </a:spcAft>
              <a:buSzPts val="1400"/>
              <a:buNone/>
            </a:pPr>
            <a:endParaRPr sz="1800" dirty="0"/>
          </a:p>
        </p:txBody>
      </p:sp>
      <p:sp>
        <p:nvSpPr>
          <p:cNvPr id="509" name="Google Shape;509;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08" name="Google Shape;508;p8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6"/>
        <p:cNvGrpSpPr/>
        <p:nvPr/>
      </p:nvGrpSpPr>
      <p:grpSpPr>
        <a:xfrm>
          <a:off x="0" y="0"/>
          <a:ext cx="0" cy="0"/>
          <a:chOff x="0" y="0"/>
          <a:chExt cx="0" cy="0"/>
        </a:xfrm>
      </p:grpSpPr>
      <p:sp>
        <p:nvSpPr>
          <p:cNvPr id="519" name="Google Shape;519;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Marriage rights and protections (2) </a:t>
            </a:r>
            <a:endParaRPr dirty="0">
              <a:solidFill>
                <a:schemeClr val="accent1"/>
              </a:solidFill>
            </a:endParaRPr>
          </a:p>
        </p:txBody>
      </p:sp>
      <p:sp>
        <p:nvSpPr>
          <p:cNvPr id="520" name="Google Shape;520;p8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None/>
            </a:pPr>
            <a:r>
              <a:rPr lang="en-GB" dirty="0">
                <a:solidFill>
                  <a:srgbClr val="000000"/>
                </a:solidFill>
              </a:rPr>
              <a:t>Married couples and civil partners usually</a:t>
            </a:r>
            <a:r>
              <a:rPr lang="en-GB" i="1" dirty="0">
                <a:solidFill>
                  <a:srgbClr val="000000"/>
                </a:solidFill>
              </a:rPr>
              <a:t>:</a:t>
            </a:r>
            <a:endParaRPr i="1" dirty="0">
              <a:solidFill>
                <a:srgbClr val="000000"/>
              </a:solidFill>
            </a:endParaRPr>
          </a:p>
          <a:p>
            <a:pPr marL="457200" lvl="0" indent="-342900" algn="l" rtl="0">
              <a:spcBef>
                <a:spcPts val="1200"/>
              </a:spcBef>
              <a:spcAft>
                <a:spcPts val="0"/>
              </a:spcAft>
              <a:buClr>
                <a:schemeClr val="accent1"/>
              </a:buClr>
              <a:buSzPts val="1800"/>
              <a:buChar char="●"/>
            </a:pPr>
            <a:r>
              <a:rPr lang="en-GB" dirty="0">
                <a:solidFill>
                  <a:srgbClr val="000000"/>
                </a:solidFill>
              </a:rPr>
              <a:t>have a right to their own assets (e.g. property), but these may be taken into consideration if you choose to divorce</a:t>
            </a:r>
            <a:endParaRPr dirty="0">
              <a:solidFill>
                <a:srgbClr val="000000"/>
              </a:solidFill>
            </a:endParaRPr>
          </a:p>
          <a:p>
            <a:pPr marL="457200" lvl="0" indent="-342900" algn="l" rtl="0">
              <a:spcBef>
                <a:spcPts val="0"/>
              </a:spcBef>
              <a:spcAft>
                <a:spcPts val="0"/>
              </a:spcAft>
              <a:buClr>
                <a:schemeClr val="accent1"/>
              </a:buClr>
              <a:buSzPts val="1800"/>
              <a:buChar char="●"/>
            </a:pPr>
            <a:r>
              <a:rPr lang="en-GB" dirty="0">
                <a:solidFill>
                  <a:srgbClr val="000000"/>
                </a:solidFill>
              </a:rPr>
              <a:t>have the right to a partner’s assets when they die, without paying </a:t>
            </a:r>
            <a:r>
              <a:rPr lang="en-GB" dirty="0">
                <a:solidFill>
                  <a:srgbClr val="0000FF"/>
                </a:solidFill>
                <a:hlinkClick r:id="rId3">
                  <a:extLst>
                    <a:ext uri="{A12FA001-AC4F-418D-AE19-62706E023703}">
                      <ahyp:hlinkClr xmlns:ahyp="http://schemas.microsoft.com/office/drawing/2018/hyperlinkcolor" val="tx"/>
                    </a:ext>
                  </a:extLst>
                </a:hlinkClick>
              </a:rPr>
              <a:t>inheritance tax</a:t>
            </a:r>
            <a:r>
              <a:rPr lang="en-GB" dirty="0">
                <a:solidFill>
                  <a:srgbClr val="000000"/>
                </a:solidFill>
              </a:rPr>
              <a:t>, provided anything over the inheritance tax threshold has been left to the partner in a will</a:t>
            </a:r>
            <a:endParaRPr dirty="0">
              <a:solidFill>
                <a:srgbClr val="000000"/>
              </a:solidFill>
            </a:endParaRPr>
          </a:p>
          <a:p>
            <a:pPr marL="457200" lvl="0" indent="-342900" algn="l" rtl="0">
              <a:spcBef>
                <a:spcPts val="0"/>
              </a:spcBef>
              <a:spcAft>
                <a:spcPts val="0"/>
              </a:spcAft>
              <a:buClr>
                <a:schemeClr val="accent1"/>
              </a:buClr>
              <a:buSzPts val="1800"/>
              <a:buChar char="●"/>
            </a:pPr>
            <a:r>
              <a:rPr lang="en-GB" dirty="0">
                <a:solidFill>
                  <a:srgbClr val="000000"/>
                </a:solidFill>
              </a:rPr>
              <a:t>inherit at least part of their partner’s estate if the person who died doesn’t leave a will, under the rules of intestacy</a:t>
            </a:r>
            <a:endParaRPr dirty="0">
              <a:solidFill>
                <a:srgbClr val="000000"/>
              </a:solidFill>
            </a:endParaRPr>
          </a:p>
          <a:p>
            <a:pPr marL="457200" lvl="0" indent="0" algn="l" rtl="0">
              <a:lnSpc>
                <a:spcPct val="115000"/>
              </a:lnSpc>
              <a:spcBef>
                <a:spcPts val="1200"/>
              </a:spcBef>
              <a:spcAft>
                <a:spcPts val="0"/>
              </a:spcAft>
              <a:buNone/>
            </a:pPr>
            <a:endParaRPr dirty="0">
              <a:solidFill>
                <a:schemeClr val="dk1"/>
              </a:solidFill>
              <a:highlight>
                <a:srgbClr val="D9EAD3"/>
              </a:highlight>
            </a:endParaRPr>
          </a:p>
          <a:p>
            <a:pPr marL="45720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21" name="Google Shape;521;p85"/>
          <p:cNvSpPr txBox="1">
            <a:spLocks noGrp="1"/>
          </p:cNvSpPr>
          <p:nvPr>
            <p:ph type="body" idx="2"/>
          </p:nvPr>
        </p:nvSpPr>
        <p:spPr>
          <a:xfrm>
            <a:off x="6178800" y="216425"/>
            <a:ext cx="2762100" cy="2932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marriage is, including its legal status e.g. that marriage carries legal rights and protections not available to couples who are cohabiting or who have married, for example, in an unregistered religious ceremony. </a:t>
            </a:r>
            <a:endParaRPr sz="1800" dirty="0"/>
          </a:p>
          <a:p>
            <a:pPr marL="0" lvl="0" indent="0" algn="l" rtl="0">
              <a:lnSpc>
                <a:spcPct val="115000"/>
              </a:lnSpc>
              <a:spcBef>
                <a:spcPts val="1600"/>
              </a:spcBef>
              <a:spcAft>
                <a:spcPts val="1600"/>
              </a:spcAft>
              <a:buSzPts val="1400"/>
              <a:buNone/>
            </a:pPr>
            <a:endParaRPr sz="1800" dirty="0"/>
          </a:p>
        </p:txBody>
      </p:sp>
      <p:sp>
        <p:nvSpPr>
          <p:cNvPr id="518" name="Google Shape;518;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17" name="Google Shape;517;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6"/>
        <p:cNvGrpSpPr/>
        <p:nvPr/>
      </p:nvGrpSpPr>
      <p:grpSpPr>
        <a:xfrm>
          <a:off x="0" y="0"/>
          <a:ext cx="0" cy="0"/>
          <a:chOff x="0" y="0"/>
          <a:chExt cx="0" cy="0"/>
        </a:xfrm>
      </p:grpSpPr>
      <p:sp>
        <p:nvSpPr>
          <p:cNvPr id="177" name="Google Shape;177;p41"/>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rgbClr val="FFFFFF"/>
                </a:solidFill>
              </a:rPr>
              <a:t>Teaching the new curriculum</a:t>
            </a:r>
            <a:endParaRPr>
              <a:solidFill>
                <a:srgbClr val="FFFFFF"/>
              </a:solidFill>
            </a:endParaRPr>
          </a:p>
        </p:txBody>
      </p:sp>
      <p:sp>
        <p:nvSpPr>
          <p:cNvPr id="178" name="Google Shape;178;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5"/>
        <p:cNvGrpSpPr/>
        <p:nvPr/>
      </p:nvGrpSpPr>
      <p:grpSpPr>
        <a:xfrm>
          <a:off x="0" y="0"/>
          <a:ext cx="0" cy="0"/>
          <a:chOff x="0" y="0"/>
          <a:chExt cx="0" cy="0"/>
        </a:xfrm>
      </p:grpSpPr>
      <p:sp>
        <p:nvSpPr>
          <p:cNvPr id="528" name="Google Shape;528;p86"/>
          <p:cNvSpPr txBox="1">
            <a:spLocks noGrp="1"/>
          </p:cNvSpPr>
          <p:nvPr>
            <p:ph type="title"/>
          </p:nvPr>
        </p:nvSpPr>
        <p:spPr>
          <a:xfrm>
            <a:off x="168008" y="22157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Freedom to consent to marriage</a:t>
            </a:r>
            <a:endParaRPr dirty="0">
              <a:solidFill>
                <a:schemeClr val="accent1"/>
              </a:solidFill>
            </a:endParaRPr>
          </a:p>
        </p:txBody>
      </p:sp>
      <p:sp>
        <p:nvSpPr>
          <p:cNvPr id="529" name="Google Shape;529;p86"/>
          <p:cNvSpPr txBox="1">
            <a:spLocks noGrp="1"/>
          </p:cNvSpPr>
          <p:nvPr>
            <p:ph type="body" idx="1"/>
          </p:nvPr>
        </p:nvSpPr>
        <p:spPr>
          <a:xfrm>
            <a:off x="259449" y="896278"/>
            <a:ext cx="5886625" cy="3416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Teach that </a:t>
            </a:r>
            <a:r>
              <a:rPr lang="en-GB" b="1" dirty="0">
                <a:solidFill>
                  <a:schemeClr val="dk1"/>
                </a:solidFill>
              </a:rPr>
              <a:t>marriage must always be freely entered into </a:t>
            </a:r>
            <a:r>
              <a:rPr lang="en-GB" dirty="0">
                <a:solidFill>
                  <a:schemeClr val="dk1"/>
                </a:solidFill>
              </a:rPr>
              <a:t>with the consent of both people. This means each person has the right to: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choose if, when and who they marry</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withdraw their consent if they change their mind about getting married</a:t>
            </a:r>
            <a:endParaRPr dirty="0">
              <a:solidFill>
                <a:schemeClr val="dk1"/>
              </a:solidFill>
            </a:endParaRPr>
          </a:p>
          <a:p>
            <a:pPr marL="0" lvl="0" indent="0" algn="l" rtl="0">
              <a:spcBef>
                <a:spcPts val="1000"/>
              </a:spcBef>
              <a:spcAft>
                <a:spcPts val="0"/>
              </a:spcAft>
              <a:buNone/>
            </a:pPr>
            <a:r>
              <a:rPr lang="en-GB" b="1" dirty="0">
                <a:solidFill>
                  <a:schemeClr val="dk1"/>
                </a:solidFill>
              </a:rPr>
              <a:t>Forced marriage</a:t>
            </a:r>
            <a:r>
              <a:rPr lang="en-GB" dirty="0">
                <a:solidFill>
                  <a:schemeClr val="dk1"/>
                </a:solidFill>
              </a:rPr>
              <a:t>, where people do not freely consent, is against the law. </a:t>
            </a:r>
            <a:endParaRPr dirty="0">
              <a:solidFill>
                <a:schemeClr val="dk1"/>
              </a:solidFill>
            </a:endParaRPr>
          </a:p>
          <a:p>
            <a:pPr marL="0" lvl="0" indent="0" algn="l" rtl="0">
              <a:spcBef>
                <a:spcPts val="1000"/>
              </a:spcBef>
              <a:spcAft>
                <a:spcPts val="0"/>
              </a:spcAft>
              <a:buNone/>
            </a:pPr>
            <a:r>
              <a:rPr lang="en-GB" dirty="0">
                <a:solidFill>
                  <a:schemeClr val="dk1"/>
                </a:solidFill>
              </a:rPr>
              <a:t>The </a:t>
            </a:r>
            <a:r>
              <a:rPr lang="en-GB" b="1" dirty="0">
                <a:solidFill>
                  <a:schemeClr val="dk1"/>
                </a:solidFill>
              </a:rPr>
              <a:t>being safe</a:t>
            </a:r>
            <a:r>
              <a:rPr lang="en-GB" dirty="0">
                <a:solidFill>
                  <a:schemeClr val="dk1"/>
                </a:solidFill>
              </a:rPr>
              <a:t> module provides more information on both consent and forced marriage. </a:t>
            </a:r>
            <a:endParaRPr dirty="0">
              <a:solidFill>
                <a:schemeClr val="dk1"/>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30" name="Google Shape;530;p86"/>
          <p:cNvSpPr txBox="1">
            <a:spLocks noGrp="1"/>
          </p:cNvSpPr>
          <p:nvPr>
            <p:ph type="body" idx="4294967295"/>
          </p:nvPr>
        </p:nvSpPr>
        <p:spPr>
          <a:xfrm>
            <a:off x="6213742" y="216425"/>
            <a:ext cx="2762250" cy="1016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why marriage must be freely entered into.</a:t>
            </a:r>
            <a:endParaRPr sz="1800" dirty="0"/>
          </a:p>
        </p:txBody>
      </p:sp>
      <p:sp>
        <p:nvSpPr>
          <p:cNvPr id="527" name="Google Shape;527;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26" name="Google Shape;526;p86"/>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4"/>
        <p:cNvGrpSpPr/>
        <p:nvPr/>
      </p:nvGrpSpPr>
      <p:grpSpPr>
        <a:xfrm>
          <a:off x="0" y="0"/>
          <a:ext cx="0" cy="0"/>
          <a:chOff x="0" y="0"/>
          <a:chExt cx="0" cy="0"/>
        </a:xfrm>
      </p:grpSpPr>
      <p:sp>
        <p:nvSpPr>
          <p:cNvPr id="537" name="Google Shape;537;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Civil partnership</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38" name="Google Shape;538;p8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a </a:t>
            </a:r>
            <a:r>
              <a:rPr lang="en-GB" b="1" dirty="0">
                <a:solidFill>
                  <a:srgbClr val="000000"/>
                </a:solidFill>
              </a:rPr>
              <a:t>civil partnership is an alternative legal arrangement to marriage</a:t>
            </a:r>
            <a:r>
              <a:rPr lang="en-GB" dirty="0">
                <a:solidFill>
                  <a:srgbClr val="000000"/>
                </a:solidFill>
              </a:rPr>
              <a:t>. It is an option for anyone who is in a couple relationship, regardless of their sex or sexual orientation.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rules for age, notifying the Register Office, and registering the partnership are the same as for marriage.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The </a:t>
            </a:r>
            <a:r>
              <a:rPr lang="en-GB" u="sng" dirty="0">
                <a:solidFill>
                  <a:srgbClr val="0000FF"/>
                </a:solidFill>
                <a:hlinkClick r:id="rId3">
                  <a:extLst>
                    <a:ext uri="{A12FA001-AC4F-418D-AE19-62706E023703}">
                      <ahyp:hlinkClr xmlns:ahyp="http://schemas.microsoft.com/office/drawing/2018/hyperlinkcolor" val="tx"/>
                    </a:ext>
                  </a:extLst>
                </a:hlinkClick>
              </a:rPr>
              <a:t>legal protections</a:t>
            </a:r>
            <a:r>
              <a:rPr lang="en-GB" dirty="0">
                <a:solidFill>
                  <a:srgbClr val="0000FF"/>
                </a:solidFill>
              </a:rPr>
              <a:t> </a:t>
            </a:r>
            <a:r>
              <a:rPr lang="en-GB" dirty="0">
                <a:solidFill>
                  <a:srgbClr val="000000"/>
                </a:solidFill>
              </a:rPr>
              <a:t>for civil partnerships are very similar to those for marriages. </a:t>
            </a:r>
            <a:endParaRPr dirty="0">
              <a:solidFill>
                <a:srgbClr val="000000"/>
              </a:solidFill>
            </a:endParaRPr>
          </a:p>
          <a:p>
            <a:pPr marL="0" lvl="0" indent="0" algn="l" rtl="0">
              <a:lnSpc>
                <a:spcPct val="115000"/>
              </a:lnSpc>
              <a:spcBef>
                <a:spcPts val="1000"/>
              </a:spcBef>
              <a:spcAft>
                <a:spcPts val="0"/>
              </a:spcAft>
              <a:buNone/>
            </a:pPr>
            <a:endParaRPr dirty="0"/>
          </a:p>
          <a:p>
            <a:pPr marL="45720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39" name="Google Shape;539;p87"/>
          <p:cNvSpPr txBox="1">
            <a:spLocks noGrp="1"/>
          </p:cNvSpPr>
          <p:nvPr>
            <p:ph type="body" idx="2"/>
          </p:nvPr>
        </p:nvSpPr>
        <p:spPr>
          <a:xfrm>
            <a:off x="6178800" y="216425"/>
            <a:ext cx="2762100" cy="1562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the characteristics and legal status of other types of long-term relationships.</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536" name="Google Shape;536;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35" name="Google Shape;535;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43"/>
        <p:cNvGrpSpPr/>
        <p:nvPr/>
      </p:nvGrpSpPr>
      <p:grpSpPr>
        <a:xfrm>
          <a:off x="0" y="0"/>
          <a:ext cx="0" cy="0"/>
          <a:chOff x="0" y="0"/>
          <a:chExt cx="0" cy="0"/>
        </a:xfrm>
      </p:grpSpPr>
      <p:sp>
        <p:nvSpPr>
          <p:cNvPr id="546" name="Google Shape;546;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Cohabitation</a:t>
            </a:r>
            <a:r>
              <a:rPr lang="en-GB" dirty="0">
                <a:solidFill>
                  <a:srgbClr val="073763"/>
                </a:solidFill>
              </a:rPr>
              <a:t>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47" name="Google Shape;547;p8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Explain that cohabitation is when couples live together.  </a:t>
            </a:r>
            <a:r>
              <a:rPr lang="en-GB" b="1" dirty="0">
                <a:solidFill>
                  <a:srgbClr val="000000"/>
                </a:solidFill>
              </a:rPr>
              <a:t>Cohabiting couples’ rights differ</a:t>
            </a:r>
            <a:r>
              <a:rPr lang="en-GB" dirty="0">
                <a:solidFill>
                  <a:srgbClr val="000000"/>
                </a:solidFill>
              </a:rPr>
              <a:t> from those of married or civil partners. Cohabiting people </a:t>
            </a:r>
            <a:r>
              <a:rPr lang="en-GB" b="1" dirty="0">
                <a:solidFill>
                  <a:srgbClr val="000000"/>
                </a:solidFill>
              </a:rPr>
              <a:t>do not</a:t>
            </a:r>
            <a:r>
              <a:rPr lang="en-GB" dirty="0">
                <a:solidFill>
                  <a:srgbClr val="000000"/>
                </a:solidFill>
              </a:rPr>
              <a:t> get: </a:t>
            </a:r>
            <a:endParaRPr dirty="0">
              <a:solidFill>
                <a:srgbClr val="000000"/>
              </a:solidFill>
            </a:endParaRPr>
          </a:p>
          <a:p>
            <a:pPr marL="457200" lvl="0" indent="-317500" algn="l" rtl="0">
              <a:spcBef>
                <a:spcPts val="1000"/>
              </a:spcBef>
              <a:spcAft>
                <a:spcPts val="0"/>
              </a:spcAft>
              <a:buClr>
                <a:schemeClr val="accent1"/>
              </a:buClr>
              <a:buSzPts val="1400"/>
              <a:buChar char="●"/>
            </a:pPr>
            <a:r>
              <a:rPr lang="en-GB" dirty="0">
                <a:solidFill>
                  <a:schemeClr val="dk1"/>
                </a:solidFill>
              </a:rPr>
              <a:t>the same legal duty to financially support each other as people in a marriage, for example</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an automatic right to inherit their partner’s assets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tax allowances that married couples get</a:t>
            </a:r>
            <a:endParaRPr dirty="0">
              <a:solidFill>
                <a:schemeClr val="dk1"/>
              </a:solidFill>
            </a:endParaRPr>
          </a:p>
          <a:p>
            <a:pPr marL="0" lvl="0" indent="0" algn="l" rtl="0">
              <a:lnSpc>
                <a:spcPct val="115000"/>
              </a:lnSpc>
              <a:spcBef>
                <a:spcPts val="1000"/>
              </a:spcBef>
              <a:spcAft>
                <a:spcPts val="0"/>
              </a:spcAft>
              <a:buNone/>
            </a:pPr>
            <a:r>
              <a:rPr lang="en-GB" dirty="0">
                <a:solidFill>
                  <a:srgbClr val="000000"/>
                </a:solidFill>
              </a:rPr>
              <a:t>Teach that </a:t>
            </a:r>
            <a:r>
              <a:rPr lang="en-GB" b="1" dirty="0">
                <a:solidFill>
                  <a:srgbClr val="000000"/>
                </a:solidFill>
              </a:rPr>
              <a:t>cohabiting couples can set up a legal ‘cohabitation agreement’</a:t>
            </a:r>
            <a:r>
              <a:rPr lang="en-GB" dirty="0">
                <a:solidFill>
                  <a:srgbClr val="000000"/>
                </a:solidFill>
              </a:rPr>
              <a:t>, which covers issues such as how a couple shares their assets and what should happen if the relationship ends.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48" name="Google Shape;548;p88"/>
          <p:cNvSpPr txBox="1">
            <a:spLocks noGrp="1"/>
          </p:cNvSpPr>
          <p:nvPr>
            <p:ph type="body" idx="2"/>
          </p:nvPr>
        </p:nvSpPr>
        <p:spPr>
          <a:xfrm>
            <a:off x="6178800" y="216425"/>
            <a:ext cx="2762100" cy="1562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the characteristics and legal status of other types of long-term relationships.</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545" name="Google Shape;545;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44" name="Google Shape;544;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52"/>
        <p:cNvGrpSpPr/>
        <p:nvPr/>
      </p:nvGrpSpPr>
      <p:grpSpPr>
        <a:xfrm>
          <a:off x="0" y="0"/>
          <a:ext cx="0" cy="0"/>
          <a:chOff x="0" y="0"/>
          <a:chExt cx="0" cy="0"/>
        </a:xfrm>
      </p:grpSpPr>
      <p:sp>
        <p:nvSpPr>
          <p:cNvPr id="555" name="Google Shape;555;p8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Unregistered marriages</a:t>
            </a:r>
            <a:endParaRPr dirty="0">
              <a:solidFill>
                <a:schemeClr val="accent1"/>
              </a:solidFill>
            </a:endParaRPr>
          </a:p>
        </p:txBody>
      </p:sp>
      <p:sp>
        <p:nvSpPr>
          <p:cNvPr id="556" name="Google Shape;556;p8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GB" dirty="0">
                <a:solidFill>
                  <a:schemeClr val="tx1"/>
                </a:solidFill>
              </a:rPr>
              <a:t>If a marriage takes place at an unregistered building or is conducted by someone who is not authorised and without a registrar, </a:t>
            </a:r>
            <a:r>
              <a:rPr lang="en-GB" b="1" dirty="0">
                <a:solidFill>
                  <a:schemeClr val="tx1"/>
                </a:solidFill>
              </a:rPr>
              <a:t>the marriage will not be recognised by law</a:t>
            </a:r>
            <a:r>
              <a:rPr lang="en-GB" dirty="0">
                <a:solidFill>
                  <a:schemeClr val="tx1"/>
                </a:solidFill>
              </a:rPr>
              <a:t>. The couple will need to have an additional civil ceremony to for their union to be legally recognised.</a:t>
            </a:r>
            <a:r>
              <a:rPr lang="en-GB" strike="sngStrike" dirty="0">
                <a:solidFill>
                  <a:schemeClr val="tx1"/>
                </a:solidFill>
              </a:rPr>
              <a:t> </a:t>
            </a:r>
            <a:endParaRPr strike="sngStrike" dirty="0">
              <a:solidFill>
                <a:schemeClr val="tx1"/>
              </a:solidFill>
            </a:endParaRPr>
          </a:p>
          <a:p>
            <a:pPr marL="0" lvl="0" indent="0" algn="l" rtl="0">
              <a:spcBef>
                <a:spcPts val="1000"/>
              </a:spcBef>
              <a:spcAft>
                <a:spcPts val="1000"/>
              </a:spcAft>
              <a:buSzPts val="1100"/>
              <a:buNone/>
            </a:pPr>
            <a:r>
              <a:rPr lang="en-GB" dirty="0">
                <a:solidFill>
                  <a:schemeClr val="tx1"/>
                </a:solidFill>
              </a:rPr>
              <a:t>Teach that unregistered marriages that are not accompanied by a civil ceremony are treated as cohabitation. The couple will not have all the rights of couples who are in a registered marriage.</a:t>
            </a:r>
            <a:endParaRPr dirty="0">
              <a:solidFill>
                <a:schemeClr val="tx1"/>
              </a:solidFill>
            </a:endParaRPr>
          </a:p>
        </p:txBody>
      </p:sp>
      <p:sp>
        <p:nvSpPr>
          <p:cNvPr id="557" name="Google Shape;557;p89"/>
          <p:cNvSpPr txBox="1">
            <a:spLocks noGrp="1"/>
          </p:cNvSpPr>
          <p:nvPr>
            <p:ph type="body" idx="2"/>
          </p:nvPr>
        </p:nvSpPr>
        <p:spPr>
          <a:xfrm>
            <a:off x="6178800" y="216425"/>
            <a:ext cx="2762100" cy="2932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marriage is, including its legal status e.g. that marriage carries legal rights and protections not available to couples who are cohabiting or who have married, for example, in an unregistered religious ceremony.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54" name="Google Shape;554;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53" name="Google Shape;553;p8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1"/>
        <p:cNvGrpSpPr/>
        <p:nvPr/>
      </p:nvGrpSpPr>
      <p:grpSpPr>
        <a:xfrm>
          <a:off x="0" y="0"/>
          <a:ext cx="0" cy="0"/>
          <a:chOff x="0" y="0"/>
          <a:chExt cx="0" cy="0"/>
        </a:xfrm>
      </p:grpSpPr>
      <p:sp>
        <p:nvSpPr>
          <p:cNvPr id="564" name="Google Shape;564;p9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Difficulties in relationships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65" name="Google Shape;565;p9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it is usual for relationships to go through </a:t>
            </a:r>
            <a:r>
              <a:rPr lang="en-GB" b="1" dirty="0">
                <a:solidFill>
                  <a:schemeClr val="tx1"/>
                </a:solidFill>
              </a:rPr>
              <a:t>difficult periods</a:t>
            </a:r>
            <a:r>
              <a:rPr lang="en-GB" dirty="0">
                <a:solidFill>
                  <a:schemeClr val="tx1"/>
                </a:solidFill>
              </a:rPr>
              <a:t> and for people to disagree about some things. </a:t>
            </a:r>
            <a:endParaRPr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Explain some of the ways that people might work to restore a struggling relationship.</a:t>
            </a:r>
            <a:endParaRPr dirty="0">
              <a:solidFill>
                <a:schemeClr val="tx1"/>
              </a:solidFill>
            </a:endParaRPr>
          </a:p>
          <a:p>
            <a:pPr marL="0" lvl="0" indent="0" algn="l" rtl="0">
              <a:lnSpc>
                <a:spcPct val="115000"/>
              </a:lnSpc>
              <a:spcBef>
                <a:spcPts val="1000"/>
              </a:spcBef>
              <a:spcAft>
                <a:spcPts val="0"/>
              </a:spcAft>
              <a:buSzPts val="1400"/>
              <a:buNone/>
            </a:pPr>
            <a:r>
              <a:rPr lang="en-GB" b="1" dirty="0">
                <a:solidFill>
                  <a:schemeClr val="tx1"/>
                </a:solidFill>
              </a:rPr>
              <a:t>Related module: </a:t>
            </a:r>
            <a:r>
              <a:rPr lang="en-GB" dirty="0">
                <a:solidFill>
                  <a:schemeClr val="tx1"/>
                </a:solidFill>
              </a:rPr>
              <a:t>respectful relationships</a:t>
            </a:r>
            <a:endParaRPr dirty="0">
              <a:solidFill>
                <a:schemeClr val="tx1"/>
              </a:solidFill>
            </a:endParaRPr>
          </a:p>
          <a:p>
            <a:pPr marL="0" lvl="0" indent="0" algn="l" rtl="0">
              <a:lnSpc>
                <a:spcPct val="115000"/>
              </a:lnSpc>
              <a:spcBef>
                <a:spcPts val="1000"/>
              </a:spcBef>
              <a:spcAft>
                <a:spcPts val="0"/>
              </a:spcAft>
              <a:buNone/>
            </a:pPr>
            <a:endParaRPr strike="sngStrike" dirty="0"/>
          </a:p>
          <a:p>
            <a:pPr marL="0" lvl="0" indent="0" algn="l" rtl="0">
              <a:lnSpc>
                <a:spcPct val="115000"/>
              </a:lnSpc>
              <a:spcBef>
                <a:spcPts val="1000"/>
              </a:spcBef>
              <a:spcAft>
                <a:spcPts val="1600"/>
              </a:spcAft>
              <a:buNone/>
            </a:pPr>
            <a:endParaRPr dirty="0"/>
          </a:p>
        </p:txBody>
      </p:sp>
      <p:sp>
        <p:nvSpPr>
          <p:cNvPr id="566" name="Google Shape;566;p90"/>
          <p:cNvSpPr txBox="1">
            <a:spLocks noGrp="1"/>
          </p:cNvSpPr>
          <p:nvPr>
            <p:ph type="body" idx="2"/>
          </p:nvPr>
        </p:nvSpPr>
        <p:spPr>
          <a:xfrm>
            <a:off x="6178800" y="216425"/>
            <a:ext cx="2762100" cy="1562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legal status of other types of long-term relationships.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63" name="Google Shape;563;p9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62" name="Google Shape;562;p9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70"/>
        <p:cNvGrpSpPr/>
        <p:nvPr/>
      </p:nvGrpSpPr>
      <p:grpSpPr>
        <a:xfrm>
          <a:off x="0" y="0"/>
          <a:ext cx="0" cy="0"/>
          <a:chOff x="0" y="0"/>
          <a:chExt cx="0" cy="0"/>
        </a:xfrm>
      </p:grpSpPr>
      <p:sp>
        <p:nvSpPr>
          <p:cNvPr id="573" name="Google Shape;573;p9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Ending committed relationships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74" name="Google Shape;574;p9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that sometimes one or both people choose to end a relationship. </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Teach that </a:t>
            </a:r>
            <a:r>
              <a:rPr lang="en-GB" b="1" dirty="0">
                <a:solidFill>
                  <a:schemeClr val="tx1"/>
                </a:solidFill>
              </a:rPr>
              <a:t>nobody has the right to harass or harm someone else</a:t>
            </a:r>
            <a:r>
              <a:rPr lang="en-GB" dirty="0">
                <a:solidFill>
                  <a:schemeClr val="tx1"/>
                </a:solidFill>
              </a:rPr>
              <a:t> because they end a relationship. </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it is important to consider safety at the end of a relationship (e.g. if one partner has a history of being abusive). Teachers should refer to related module </a:t>
            </a:r>
            <a:r>
              <a:rPr lang="en-GB" b="1" dirty="0">
                <a:solidFill>
                  <a:schemeClr val="tx1"/>
                </a:solidFill>
              </a:rPr>
              <a:t>being safe</a:t>
            </a:r>
            <a:r>
              <a:rPr lang="en-GB" dirty="0">
                <a:solidFill>
                  <a:schemeClr val="tx1"/>
                </a:solidFill>
              </a:rPr>
              <a:t> for more information about seeking support if someone is making you feel unsafe. </a:t>
            </a:r>
            <a:endParaRPr dirty="0">
              <a:solidFill>
                <a:schemeClr val="tx1"/>
              </a:solidFill>
            </a:endParaRPr>
          </a:p>
          <a:p>
            <a:pPr marL="0" lvl="0" indent="0" algn="l" rtl="0">
              <a:lnSpc>
                <a:spcPct val="115000"/>
              </a:lnSpc>
              <a:spcBef>
                <a:spcPts val="1000"/>
              </a:spcBef>
              <a:spcAft>
                <a:spcPts val="1600"/>
              </a:spcAft>
              <a:buNone/>
            </a:pPr>
            <a:endParaRPr dirty="0"/>
          </a:p>
        </p:txBody>
      </p:sp>
      <p:sp>
        <p:nvSpPr>
          <p:cNvPr id="575" name="Google Shape;575;p91"/>
          <p:cNvSpPr txBox="1">
            <a:spLocks noGrp="1"/>
          </p:cNvSpPr>
          <p:nvPr>
            <p:ph type="body" idx="2"/>
          </p:nvPr>
        </p:nvSpPr>
        <p:spPr>
          <a:xfrm>
            <a:off x="6178800" y="216425"/>
            <a:ext cx="2762100" cy="1562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the characteristics and legal status of other types of long-term relationships.</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572" name="Google Shape;572;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71" name="Google Shape;571;p9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79"/>
        <p:cNvGrpSpPr/>
        <p:nvPr/>
      </p:nvGrpSpPr>
      <p:grpSpPr>
        <a:xfrm>
          <a:off x="0" y="0"/>
          <a:ext cx="0" cy="0"/>
          <a:chOff x="0" y="0"/>
          <a:chExt cx="0" cy="0"/>
        </a:xfrm>
      </p:grpSpPr>
      <p:sp>
        <p:nvSpPr>
          <p:cNvPr id="582" name="Google Shape;582;p9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Divorce and dissolution </a:t>
            </a:r>
            <a:endParaRPr dirty="0">
              <a:solidFill>
                <a:schemeClr val="accent1"/>
              </a:solidFill>
            </a:endParaRPr>
          </a:p>
        </p:txBody>
      </p:sp>
      <p:sp>
        <p:nvSpPr>
          <p:cNvPr id="583" name="Google Shape;583;p92"/>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English law allows either partner to apply for a divorce (marriage) or dissolution (civil partnership) if </a:t>
            </a:r>
            <a:r>
              <a:rPr lang="en-GB" dirty="0">
                <a:solidFill>
                  <a:schemeClr val="dk1"/>
                </a:solidFill>
              </a:rPr>
              <a:t>they have been married or civil partnered for at least a year and </a:t>
            </a:r>
            <a:r>
              <a:rPr lang="en-GB" dirty="0">
                <a:solidFill>
                  <a:srgbClr val="000000"/>
                </a:solidFill>
              </a:rPr>
              <a:t>their relationship has </a:t>
            </a:r>
            <a:r>
              <a:rPr lang="en-GB" dirty="0">
                <a:solidFill>
                  <a:schemeClr val="tx1"/>
                </a:solidFill>
              </a:rPr>
              <a:t>permanently </a:t>
            </a:r>
            <a:r>
              <a:rPr lang="en-GB" dirty="0">
                <a:solidFill>
                  <a:srgbClr val="000000"/>
                </a:solidFill>
              </a:rPr>
              <a:t>broken down. </a:t>
            </a:r>
            <a:endParaRPr dirty="0">
              <a:solidFill>
                <a:srgbClr val="000000"/>
              </a:solidFill>
            </a:endParaRPr>
          </a:p>
          <a:p>
            <a:pPr marL="0" indent="0">
              <a:spcBef>
                <a:spcPts val="1000"/>
              </a:spcBef>
              <a:buNone/>
            </a:pPr>
            <a:r>
              <a:rPr lang="en-GB" dirty="0">
                <a:solidFill>
                  <a:schemeClr val="tx1"/>
                </a:solidFill>
              </a:rPr>
              <a:t>Explain that there are different stages to the divorce or dissolution legal process, and that the process can take time.</a:t>
            </a:r>
            <a:endParaRPr dirty="0">
              <a:solidFill>
                <a:schemeClr val="tx1"/>
              </a:solidFill>
            </a:endParaRPr>
          </a:p>
          <a:p>
            <a:pPr marL="0" lvl="0" indent="0" algn="l" rtl="0">
              <a:lnSpc>
                <a:spcPct val="115000"/>
              </a:lnSpc>
              <a:spcBef>
                <a:spcPts val="1000"/>
              </a:spcBef>
              <a:spcAft>
                <a:spcPts val="1600"/>
              </a:spcAft>
              <a:buSzPts val="1400"/>
              <a:buNone/>
            </a:pPr>
            <a:endParaRPr dirty="0"/>
          </a:p>
        </p:txBody>
      </p:sp>
      <p:sp>
        <p:nvSpPr>
          <p:cNvPr id="584" name="Google Shape;584;p92"/>
          <p:cNvSpPr txBox="1">
            <a:spLocks noGrp="1"/>
          </p:cNvSpPr>
          <p:nvPr>
            <p:ph type="body" idx="2"/>
          </p:nvPr>
        </p:nvSpPr>
        <p:spPr>
          <a:xfrm>
            <a:off x="6178800" y="216425"/>
            <a:ext cx="2762100" cy="1562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legal status of other types of long-term relationships.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85" name="Google Shape;585;p92"/>
          <p:cNvSpPr txBox="1">
            <a:spLocks noGrp="1"/>
          </p:cNvSpPr>
          <p:nvPr>
            <p:ph type="body" idx="2"/>
          </p:nvPr>
        </p:nvSpPr>
        <p:spPr>
          <a:xfrm>
            <a:off x="6178800" y="2197625"/>
            <a:ext cx="2762100" cy="1796474"/>
          </a:xfrm>
          <a:prstGeom prst="rect">
            <a:avLst/>
          </a:prstGeom>
          <a:solidFill>
            <a:srgbClr val="F3F2F1"/>
          </a:solidFill>
          <a:ln>
            <a:noFill/>
          </a:ln>
        </p:spPr>
        <p:txBody>
          <a:bodyPr spcFirstLastPara="1" wrap="square" lIns="91425" tIns="91425" rIns="91425" bIns="91425" anchor="t" anchorCtr="0">
            <a:noAutofit/>
          </a:bodyPr>
          <a:lstStyle/>
          <a:p>
            <a:pPr marL="0" indent="0">
              <a:buClr>
                <a:schemeClr val="dk1"/>
              </a:buClr>
              <a:buSzPts val="1100"/>
              <a:buNone/>
            </a:pPr>
            <a:r>
              <a:rPr lang="en-GB" sz="1600" dirty="0">
                <a:solidFill>
                  <a:schemeClr val="dk1"/>
                </a:solidFill>
              </a:rPr>
              <a:t>Teachers may want to note that divorce law </a:t>
            </a:r>
            <a:r>
              <a:rPr lang="en-GB" sz="1600" dirty="0">
                <a:solidFill>
                  <a:schemeClr val="tx1"/>
                </a:solidFill>
              </a:rPr>
              <a:t>changed in April 2022 under the </a:t>
            </a:r>
            <a:r>
              <a:rPr lang="en-GB" sz="1600" dirty="0">
                <a:solidFill>
                  <a:schemeClr val="tx1"/>
                </a:solidFill>
                <a:effectLst/>
                <a:latin typeface="+mj-lt"/>
                <a:ea typeface="Times New Roman" panose="02020603050405020304" pitchFamily="18" charset="0"/>
                <a:cs typeface="Arial" panose="020B0604020202020204" pitchFamily="34" charset="0"/>
              </a:rPr>
              <a:t>Divorce, Dissolution and Separation Act 2020</a:t>
            </a:r>
            <a:endParaRPr sz="1600" dirty="0">
              <a:solidFill>
                <a:schemeClr val="tx1"/>
              </a:solidFill>
              <a:latin typeface="+mj-lt"/>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81" name="Google Shape;581;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80" name="Google Shape;580;p9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9"/>
        <p:cNvGrpSpPr/>
        <p:nvPr/>
      </p:nvGrpSpPr>
      <p:grpSpPr>
        <a:xfrm>
          <a:off x="0" y="0"/>
          <a:ext cx="0" cy="0"/>
          <a:chOff x="0" y="0"/>
          <a:chExt cx="0" cy="0"/>
        </a:xfrm>
      </p:grpSpPr>
      <p:sp>
        <p:nvSpPr>
          <p:cNvPr id="590" name="Google Shape;590;p93"/>
          <p:cNvSpPr txBox="1">
            <a:spLocks noGrp="1"/>
          </p:cNvSpPr>
          <p:nvPr>
            <p:ph type="title"/>
          </p:nvPr>
        </p:nvSpPr>
        <p:spPr>
          <a:xfrm>
            <a:off x="2245200" y="2150850"/>
            <a:ext cx="46536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Unsafe relationships</a:t>
            </a:r>
            <a:endParaRPr dirty="0">
              <a:solidFill>
                <a:schemeClr val="accent1"/>
              </a:solidFill>
            </a:endParaRPr>
          </a:p>
        </p:txBody>
      </p:sp>
      <p:sp>
        <p:nvSpPr>
          <p:cNvPr id="591" name="Google Shape;591;p9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5"/>
        <p:cNvGrpSpPr/>
        <p:nvPr/>
      </p:nvGrpSpPr>
      <p:grpSpPr>
        <a:xfrm>
          <a:off x="0" y="0"/>
          <a:ext cx="0" cy="0"/>
          <a:chOff x="0" y="0"/>
          <a:chExt cx="0" cy="0"/>
        </a:xfrm>
      </p:grpSpPr>
      <p:sp>
        <p:nvSpPr>
          <p:cNvPr id="598" name="Google Shape;598;p9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Knowing when to trust people</a:t>
            </a:r>
            <a:endParaRPr dirty="0">
              <a:solidFill>
                <a:schemeClr val="accent1"/>
              </a:solidFill>
            </a:endParaRPr>
          </a:p>
        </p:txBody>
      </p:sp>
      <p:sp>
        <p:nvSpPr>
          <p:cNvPr id="599" name="Google Shape;599;p94"/>
          <p:cNvSpPr txBox="1">
            <a:spLocks noGrp="1"/>
          </p:cNvSpPr>
          <p:nvPr>
            <p:ph type="body" idx="1"/>
          </p:nvPr>
        </p:nvSpPr>
        <p:spPr>
          <a:xfrm>
            <a:off x="270000" y="7389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a:t>
            </a:r>
            <a:r>
              <a:rPr lang="en-GB" b="1" dirty="0">
                <a:solidFill>
                  <a:srgbClr val="000000"/>
                </a:solidFill>
              </a:rPr>
              <a:t>pupils that they should feel safe with adults and children </a:t>
            </a:r>
            <a:r>
              <a:rPr lang="en-GB" dirty="0">
                <a:solidFill>
                  <a:srgbClr val="000000"/>
                </a:solidFill>
              </a:rPr>
              <a:t>inside and outside of their family.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It is important to feel that we can trust others. Signs we can trust people include being:</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treated with respect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listened to</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treated fairly</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information can also be more trustworthy if it comes from a reputable source, e.g. from someone or an organisation that we trust. </a:t>
            </a:r>
            <a:endParaRPr dirty="0">
              <a:solidFill>
                <a:srgbClr val="000000"/>
              </a:solidFill>
            </a:endParaRPr>
          </a:p>
          <a:p>
            <a:pPr marL="0" lvl="0" indent="0" algn="l" rtl="0">
              <a:lnSpc>
                <a:spcPct val="115000"/>
              </a:lnSpc>
              <a:spcBef>
                <a:spcPts val="1000"/>
              </a:spcBef>
              <a:spcAft>
                <a:spcPts val="0"/>
              </a:spcAft>
              <a:buNone/>
            </a:pPr>
            <a:r>
              <a:rPr lang="en-GB" b="1" dirty="0">
                <a:solidFill>
                  <a:srgbClr val="000000"/>
                </a:solidFill>
              </a:rPr>
              <a:t>Related modules: </a:t>
            </a:r>
            <a:r>
              <a:rPr lang="en-GB" dirty="0">
                <a:solidFill>
                  <a:srgbClr val="000000"/>
                </a:solidFill>
              </a:rPr>
              <a:t>internet safety and harms, being safe</a:t>
            </a:r>
            <a:endParaRPr dirty="0">
              <a:solidFill>
                <a:srgbClr val="000000"/>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00" name="Google Shape;600;p94"/>
          <p:cNvSpPr txBox="1">
            <a:spLocks noGrp="1"/>
          </p:cNvSpPr>
          <p:nvPr>
            <p:ph type="body" idx="2"/>
          </p:nvPr>
        </p:nvSpPr>
        <p:spPr>
          <a:xfrm>
            <a:off x="6178800" y="216425"/>
            <a:ext cx="2762100" cy="3761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determine whether other children, adults or sources of information are trustworthy; judge when a family, friend, intimate or other relationship is unsafe (and to recognise this in others’ relationships); and, how to seek help or advice, including reporting concerns about others, if needed.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97" name="Google Shape;597;p9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96" name="Google Shape;596;p9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04"/>
        <p:cNvGrpSpPr/>
        <p:nvPr/>
      </p:nvGrpSpPr>
      <p:grpSpPr>
        <a:xfrm>
          <a:off x="0" y="0"/>
          <a:ext cx="0" cy="0"/>
          <a:chOff x="0" y="0"/>
          <a:chExt cx="0" cy="0"/>
        </a:xfrm>
      </p:grpSpPr>
      <p:sp>
        <p:nvSpPr>
          <p:cNvPr id="607" name="Google Shape;607;p9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Unsafe relationships (1)</a:t>
            </a:r>
            <a:endParaRPr dirty="0">
              <a:solidFill>
                <a:schemeClr val="accent1"/>
              </a:solidFill>
            </a:endParaRPr>
          </a:p>
        </p:txBody>
      </p:sp>
      <p:sp>
        <p:nvSpPr>
          <p:cNvPr id="608" name="Google Shape;608;p9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signs that a person may not be trustworthy, e.g.: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coercive, aggressive or threatening behaviour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touching without consent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making someone keep secrets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not offering assistance when it is needed </a:t>
            </a:r>
            <a:endParaRPr dirty="0">
              <a:solidFill>
                <a:srgbClr val="000000"/>
              </a:solidFill>
            </a:endParaRPr>
          </a:p>
          <a:p>
            <a:pPr marL="0" lvl="0" indent="0" algn="l" rtl="0">
              <a:spcBef>
                <a:spcPts val="1000"/>
              </a:spcBef>
              <a:spcAft>
                <a:spcPts val="0"/>
              </a:spcAft>
              <a:buNone/>
            </a:pPr>
            <a:r>
              <a:rPr lang="en-GB" dirty="0">
                <a:solidFill>
                  <a:schemeClr val="dk1"/>
                </a:solidFill>
              </a:rPr>
              <a:t>Signs that someone else (e.g. a sibling) is unsafe can include them: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not seeming like their normal self</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seeming scared or cautious around certain people</a:t>
            </a:r>
            <a:endParaRPr dirty="0">
              <a:solidFill>
                <a:schemeClr val="dk1"/>
              </a:solidFill>
            </a:endParaRPr>
          </a:p>
          <a:p>
            <a:pPr marL="0" lvl="0" indent="0" algn="l" rtl="0">
              <a:spcBef>
                <a:spcPts val="1000"/>
              </a:spcBef>
              <a:spcAft>
                <a:spcPts val="0"/>
              </a:spcAft>
              <a:buNone/>
            </a:pPr>
            <a:r>
              <a:rPr lang="en-GB" dirty="0">
                <a:solidFill>
                  <a:schemeClr val="dk1"/>
                </a:solidFill>
              </a:rPr>
              <a:t>If it is safe to, we can ask the person if there is anything they need to speak about and talk to a trusted adult. </a:t>
            </a:r>
            <a:endParaRPr dirty="0">
              <a:solidFill>
                <a:schemeClr val="dk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09" name="Google Shape;609;p95"/>
          <p:cNvSpPr txBox="1">
            <a:spLocks noGrp="1"/>
          </p:cNvSpPr>
          <p:nvPr>
            <p:ph type="body" idx="2"/>
          </p:nvPr>
        </p:nvSpPr>
        <p:spPr>
          <a:xfrm>
            <a:off x="6178800" y="216425"/>
            <a:ext cx="2762100" cy="3761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determine whether other children, adults or sources of information are trustworthy; judge when a family, friend, intimate or other relationship is unsafe (and to recognise this in others’ relationships); and, how to seek help or advice, including reporting concerns about others, if needed.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6" name="Google Shape;606;p9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605" name="Google Shape;605;p9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2"/>
        <p:cNvGrpSpPr/>
        <p:nvPr/>
      </p:nvGrpSpPr>
      <p:grpSpPr>
        <a:xfrm>
          <a:off x="0" y="0"/>
          <a:ext cx="0" cy="0"/>
          <a:chOff x="0" y="0"/>
          <a:chExt cx="0" cy="0"/>
        </a:xfrm>
      </p:grpSpPr>
      <p:sp>
        <p:nvSpPr>
          <p:cNvPr id="183" name="Google Shape;183;p4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Related topics</a:t>
            </a:r>
            <a:endParaRPr dirty="0">
              <a:solidFill>
                <a:schemeClr val="accent1"/>
              </a:solidFill>
            </a:endParaRPr>
          </a:p>
        </p:txBody>
      </p:sp>
      <p:sp>
        <p:nvSpPr>
          <p:cNvPr id="184" name="Google Shape;184;p42"/>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This module on </a:t>
            </a:r>
            <a:r>
              <a:rPr lang="en-GB" sz="1800" b="1" dirty="0">
                <a:solidFill>
                  <a:schemeClr val="tx1"/>
                </a:solidFill>
              </a:rPr>
              <a:t>families</a:t>
            </a:r>
            <a:r>
              <a:rPr lang="en-GB" sz="1800" dirty="0">
                <a:solidFill>
                  <a:schemeClr val="tx1"/>
                </a:solidFill>
              </a:rPr>
              <a:t> is closely related to the following topics:</a:t>
            </a:r>
            <a:endParaRPr sz="1800" dirty="0">
              <a:solidFill>
                <a:schemeClr val="tx1"/>
              </a:solidFill>
            </a:endParaRPr>
          </a:p>
          <a:p>
            <a:pPr marL="457200" lvl="0" indent="-342900" algn="l" rtl="0">
              <a:spcBef>
                <a:spcPts val="1000"/>
              </a:spcBef>
              <a:spcAft>
                <a:spcPts val="0"/>
              </a:spcAft>
              <a:buClr>
                <a:schemeClr val="accent1"/>
              </a:buClr>
              <a:buSzPts val="1800"/>
              <a:buChar char="●"/>
            </a:pPr>
            <a:r>
              <a:rPr lang="en-GB" sz="1800" dirty="0">
                <a:solidFill>
                  <a:schemeClr val="tx1"/>
                </a:solidFill>
              </a:rPr>
              <a:t>being safe</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respectful relationships</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caring friendships</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online relationships</a:t>
            </a:r>
            <a:endParaRPr sz="1800" dirty="0">
              <a:solidFill>
                <a:schemeClr val="tx1"/>
              </a:solidFill>
            </a:endParaRPr>
          </a:p>
          <a:p>
            <a:pPr marL="0" lvl="0" indent="0" algn="l" rtl="0">
              <a:spcBef>
                <a:spcPts val="1600"/>
              </a:spcBef>
              <a:spcAft>
                <a:spcPts val="0"/>
              </a:spcAft>
              <a:buNone/>
            </a:pPr>
            <a:r>
              <a:rPr lang="en-GB" sz="1800" dirty="0">
                <a:solidFill>
                  <a:schemeClr val="tx1"/>
                </a:solidFill>
              </a:rPr>
              <a:t>Therefore, you should: </a:t>
            </a:r>
            <a:endParaRPr sz="1800" dirty="0">
              <a:solidFill>
                <a:schemeClr val="tx1"/>
              </a:solidFill>
            </a:endParaRPr>
          </a:p>
          <a:p>
            <a:pPr marL="457200" lvl="0" indent="-342900" algn="l" rtl="0">
              <a:spcBef>
                <a:spcPts val="1000"/>
              </a:spcBef>
              <a:spcAft>
                <a:spcPts val="0"/>
              </a:spcAft>
              <a:buClr>
                <a:schemeClr val="accent1"/>
              </a:buClr>
              <a:buSzPts val="1800"/>
              <a:buChar char="●"/>
            </a:pPr>
            <a:r>
              <a:rPr lang="en-GB" sz="1800" b="1" dirty="0">
                <a:solidFill>
                  <a:schemeClr val="tx1"/>
                </a:solidFill>
              </a:rPr>
              <a:t>consider thematic links </a:t>
            </a:r>
            <a:r>
              <a:rPr lang="en-GB" sz="1800" dirty="0">
                <a:solidFill>
                  <a:schemeClr val="tx1"/>
                </a:solidFill>
              </a:rPr>
              <a:t>across key topics and the whole school when planning and delivering lessons</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find ways to </a:t>
            </a:r>
            <a:r>
              <a:rPr lang="en-GB" sz="1800" b="1" dirty="0">
                <a:solidFill>
                  <a:schemeClr val="tx1"/>
                </a:solidFill>
              </a:rPr>
              <a:t>link knowledge and vocabulary </a:t>
            </a:r>
            <a:r>
              <a:rPr lang="en-GB" sz="1800" dirty="0">
                <a:solidFill>
                  <a:schemeClr val="tx1"/>
                </a:solidFill>
              </a:rPr>
              <a:t>across topics</a:t>
            </a:r>
            <a:endParaRPr sz="1800" dirty="0">
              <a:solidFill>
                <a:schemeClr val="tx1"/>
              </a:solidFill>
            </a:endParaRPr>
          </a:p>
          <a:p>
            <a:pPr marL="0" lvl="0" indent="0" algn="l" rtl="0">
              <a:spcBef>
                <a:spcPts val="1000"/>
              </a:spcBef>
              <a:spcAft>
                <a:spcPts val="1600"/>
              </a:spcAft>
              <a:buNone/>
            </a:pPr>
            <a:endParaRPr sz="1800" dirty="0"/>
          </a:p>
        </p:txBody>
      </p:sp>
      <p:sp>
        <p:nvSpPr>
          <p:cNvPr id="185" name="Google Shape;185;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13"/>
        <p:cNvGrpSpPr/>
        <p:nvPr/>
      </p:nvGrpSpPr>
      <p:grpSpPr>
        <a:xfrm>
          <a:off x="0" y="0"/>
          <a:ext cx="0" cy="0"/>
          <a:chOff x="0" y="0"/>
          <a:chExt cx="0" cy="0"/>
        </a:xfrm>
      </p:grpSpPr>
      <p:sp>
        <p:nvSpPr>
          <p:cNvPr id="614" name="Google Shape;614;p9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Getting help and support </a:t>
            </a:r>
            <a:endParaRPr strike="sngStrike" dirty="0">
              <a:solidFill>
                <a:schemeClr val="accent1"/>
              </a:solidFill>
            </a:endParaRPr>
          </a:p>
        </p:txBody>
      </p:sp>
      <p:sp>
        <p:nvSpPr>
          <p:cNvPr id="615" name="Google Shape;615;p9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Explain that it can be hard to ask for help if we feel unsafe with someone in our family, e.g. because: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we care about the family member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we are worried what other people will think or say </a:t>
            </a:r>
            <a:endParaRPr dirty="0">
              <a:solidFill>
                <a:schemeClr val="dk1"/>
              </a:solidFill>
            </a:endParaRPr>
          </a:p>
          <a:p>
            <a:pPr marL="0" lvl="0" indent="0" algn="l" rtl="0">
              <a:spcBef>
                <a:spcPts val="1000"/>
              </a:spcBef>
              <a:spcAft>
                <a:spcPts val="0"/>
              </a:spcAft>
              <a:buNone/>
            </a:pPr>
            <a:r>
              <a:rPr lang="en-GB" dirty="0">
                <a:solidFill>
                  <a:schemeClr val="tx1"/>
                </a:solidFill>
              </a:rPr>
              <a:t>Teach that we have a right to help and should </a:t>
            </a:r>
            <a:r>
              <a:rPr lang="en-GB" b="1" dirty="0">
                <a:solidFill>
                  <a:schemeClr val="tx1"/>
                </a:solidFill>
              </a:rPr>
              <a:t>trust our judgement </a:t>
            </a:r>
            <a:r>
              <a:rPr lang="en-GB" dirty="0">
                <a:solidFill>
                  <a:schemeClr val="tx1"/>
                </a:solidFill>
              </a:rPr>
              <a:t>if we believe we or anyone else is at risk.</a:t>
            </a:r>
            <a:endParaRPr dirty="0">
              <a:solidFill>
                <a:schemeClr val="tx1"/>
              </a:solidFill>
            </a:endParaRPr>
          </a:p>
          <a:p>
            <a:pPr marL="0" lvl="0" indent="0" algn="l" rtl="0">
              <a:spcBef>
                <a:spcPts val="1000"/>
              </a:spcBef>
              <a:spcAft>
                <a:spcPts val="0"/>
              </a:spcAft>
              <a:buNone/>
            </a:pPr>
            <a:r>
              <a:rPr lang="en-GB" dirty="0">
                <a:solidFill>
                  <a:schemeClr val="tx1"/>
                </a:solidFill>
              </a:rPr>
              <a:t>Teach that people can speak to: </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tx1"/>
                </a:solidFill>
              </a:rPr>
              <a:t>trusted adults (e.g. in their family, teacher, GP)</a:t>
            </a:r>
            <a:endParaRPr dirty="0">
              <a:solidFill>
                <a:schemeClr val="tx1"/>
              </a:solidFill>
            </a:endParaRPr>
          </a:p>
          <a:p>
            <a:pPr marL="457200" lvl="0" indent="-317500" algn="l" rtl="0">
              <a:spcBef>
                <a:spcPts val="0"/>
              </a:spcBef>
              <a:spcAft>
                <a:spcPts val="0"/>
              </a:spcAft>
              <a:buClr>
                <a:schemeClr val="accent1"/>
              </a:buClr>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a:t>
            </a:r>
            <a:r>
              <a:rPr lang="en-GB" dirty="0">
                <a:solidFill>
                  <a:schemeClr val="tx1"/>
                </a:solidFill>
              </a:rPr>
              <a:t>anonymously</a:t>
            </a:r>
            <a:r>
              <a:rPr lang="en-GB" dirty="0"/>
              <a:t> </a:t>
            </a:r>
            <a:endParaRPr dirty="0"/>
          </a:p>
          <a:p>
            <a:pPr marL="457200" lvl="0" indent="-317500" algn="l" rtl="0">
              <a:spcBef>
                <a:spcPts val="0"/>
              </a:spcBef>
              <a:spcAft>
                <a:spcPts val="0"/>
              </a:spcAft>
              <a:buClr>
                <a:schemeClr val="accent1"/>
              </a:buClr>
              <a:buSzPts val="1400"/>
              <a:buChar char="●"/>
            </a:pPr>
            <a:r>
              <a:rPr lang="en-GB" b="1" dirty="0">
                <a:solidFill>
                  <a:schemeClr val="dk1"/>
                </a:solidFill>
              </a:rPr>
              <a:t>police at 999</a:t>
            </a:r>
            <a:r>
              <a:rPr lang="en-GB" dirty="0">
                <a:solidFill>
                  <a:schemeClr val="dk1"/>
                </a:solidFill>
              </a:rPr>
              <a:t> if someone is in immediate danger</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617" name="Google Shape;617;p96"/>
          <p:cNvSpPr txBox="1">
            <a:spLocks noGrp="1"/>
          </p:cNvSpPr>
          <p:nvPr>
            <p:ph type="body" idx="2"/>
          </p:nvPr>
        </p:nvSpPr>
        <p:spPr>
          <a:xfrm>
            <a:off x="6178800" y="216425"/>
            <a:ext cx="2762100" cy="3761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determine whether other children, adults or sources of information are trustworthy; judge when a family, friend, intimate or other relationship is unsafe (and to recognise this in others’ relationships); and, how to seek help or advice, including reporting concerns about others, if needed.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18" name="Google Shape;618;p9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616" name="Google Shape;616;p9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2"/>
        <p:cNvGrpSpPr/>
        <p:nvPr/>
      </p:nvGrpSpPr>
      <p:grpSpPr>
        <a:xfrm>
          <a:off x="0" y="0"/>
          <a:ext cx="0" cy="0"/>
          <a:chOff x="0" y="0"/>
          <a:chExt cx="0" cy="0"/>
        </a:xfrm>
      </p:grpSpPr>
      <p:sp>
        <p:nvSpPr>
          <p:cNvPr id="623" name="Google Shape;623;p97"/>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rgbClr val="FFFFFF"/>
                </a:solidFill>
              </a:rPr>
              <a:t>Examples of good practice</a:t>
            </a:r>
            <a:endParaRPr>
              <a:solidFill>
                <a:srgbClr val="FFFFFF"/>
              </a:solidFill>
            </a:endParaRPr>
          </a:p>
        </p:txBody>
      </p:sp>
      <p:sp>
        <p:nvSpPr>
          <p:cNvPr id="624" name="Google Shape;62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8"/>
        <p:cNvGrpSpPr/>
        <p:nvPr/>
      </p:nvGrpSpPr>
      <p:grpSpPr>
        <a:xfrm>
          <a:off x="0" y="0"/>
          <a:ext cx="0" cy="0"/>
          <a:chOff x="0" y="0"/>
          <a:chExt cx="0" cy="0"/>
        </a:xfrm>
      </p:grpSpPr>
      <p:sp>
        <p:nvSpPr>
          <p:cNvPr id="629" name="Google Shape;629;p98"/>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30" name="Google Shape;630;p98"/>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solidFill>
                  <a:schemeClr val="tx1"/>
                </a:solidFill>
              </a:rPr>
              <a:t>The following are just some of the approaches you might consider  when preparing to teach about </a:t>
            </a:r>
            <a:r>
              <a:rPr lang="en-GB" b="1" dirty="0">
                <a:solidFill>
                  <a:schemeClr val="tx1"/>
                </a:solidFill>
              </a:rPr>
              <a:t>families</a:t>
            </a:r>
            <a:r>
              <a:rPr lang="en-GB" dirty="0">
                <a:solidFill>
                  <a:schemeClr val="tx1"/>
                </a:solidFill>
              </a:rPr>
              <a:t>. </a:t>
            </a:r>
            <a:endParaRPr dirty="0">
              <a:solidFill>
                <a:schemeClr val="tx1"/>
              </a:solidFill>
            </a:endParaRPr>
          </a:p>
          <a:p>
            <a:pPr marL="0" marR="0" lvl="0" indent="0" algn="l" rtl="0">
              <a:lnSpc>
                <a:spcPct val="115000"/>
              </a:lnSpc>
              <a:spcBef>
                <a:spcPts val="1600"/>
              </a:spcBef>
              <a:spcAft>
                <a:spcPts val="0"/>
              </a:spcAft>
              <a:buNone/>
            </a:pPr>
            <a:r>
              <a:rPr lang="en-GB" dirty="0">
                <a:solidFill>
                  <a:schemeClr val="tx1"/>
                </a:solidFill>
              </a:rPr>
              <a:t>You will need to adapt these approaches to ensure they are age appropriate and developmentally appropriate for your pupils.</a:t>
            </a:r>
            <a:endParaRPr dirty="0">
              <a:solidFill>
                <a:schemeClr val="tx1"/>
              </a:solidFill>
            </a:endParaRPr>
          </a:p>
          <a:p>
            <a:pPr marL="457200" lvl="0" indent="0" algn="l" rtl="0">
              <a:lnSpc>
                <a:spcPct val="115000"/>
              </a:lnSpc>
              <a:spcBef>
                <a:spcPts val="1600"/>
              </a:spcBef>
              <a:spcAft>
                <a:spcPts val="1600"/>
              </a:spcAft>
              <a:buSzPts val="1400"/>
              <a:buNone/>
            </a:pPr>
            <a:endParaRPr sz="1800" dirty="0"/>
          </a:p>
        </p:txBody>
      </p:sp>
      <p:sp>
        <p:nvSpPr>
          <p:cNvPr id="631" name="Google Shape;631;p98"/>
          <p:cNvSpPr txBox="1">
            <a:spLocks noGrp="1"/>
          </p:cNvSpPr>
          <p:nvPr>
            <p:ph type="sldNum" idx="12"/>
          </p:nvPr>
        </p:nvSpPr>
        <p:spPr>
          <a:xfrm>
            <a:off x="8787600" y="47784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62</a:t>
            </a:fld>
            <a:endParaRPr/>
          </a:p>
        </p:txBody>
      </p:sp>
      <p:sp>
        <p:nvSpPr>
          <p:cNvPr id="632" name="Google Shape;632;p9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a:solidFill>
                  <a:srgbClr val="FFFFFF"/>
                </a:solidFill>
                <a:latin typeface="Arial"/>
                <a:ea typeface="Arial"/>
                <a:cs typeface="Arial"/>
                <a:sym typeface="Arial"/>
              </a:rPr>
              <a:t>Good practice</a:t>
            </a:r>
            <a:endParaRPr sz="1800" b="1" i="0" u="none" strike="noStrike" cap="none">
              <a:solidFill>
                <a:srgbClr val="FFFFFF"/>
              </a:solidFill>
              <a:latin typeface="Arial"/>
              <a:ea typeface="Arial"/>
              <a:cs typeface="Arial"/>
              <a:sym typeface="Aria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6"/>
        <p:cNvGrpSpPr/>
        <p:nvPr/>
      </p:nvGrpSpPr>
      <p:grpSpPr>
        <a:xfrm>
          <a:off x="0" y="0"/>
          <a:ext cx="0" cy="0"/>
          <a:chOff x="0" y="0"/>
          <a:chExt cx="0" cy="0"/>
        </a:xfrm>
      </p:grpSpPr>
      <p:sp>
        <p:nvSpPr>
          <p:cNvPr id="637" name="Google Shape;637;p9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(1)</a:t>
            </a:r>
            <a:endParaRPr dirty="0">
              <a:solidFill>
                <a:schemeClr val="accent1"/>
              </a:solidFill>
            </a:endParaRPr>
          </a:p>
          <a:p>
            <a:pPr marL="0" lvl="0" indent="0" algn="l" rtl="0">
              <a:spcBef>
                <a:spcPts val="0"/>
              </a:spcBef>
              <a:spcAft>
                <a:spcPts val="0"/>
              </a:spcAft>
              <a:buNone/>
            </a:pP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638" name="Google Shape;638;p99"/>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solidFill>
                  <a:schemeClr val="tx1"/>
                </a:solidFill>
              </a:rPr>
              <a:t>Ensure information is taught at the right time</a:t>
            </a:r>
            <a:r>
              <a:rPr lang="en-GB" sz="1800" dirty="0">
                <a:solidFill>
                  <a:schemeClr val="tx1"/>
                </a:solidFill>
              </a:rPr>
              <a:t> so that pupils are not lacking the knowledge to make informed decisions in relationships with family members and other people outside of their family.</a:t>
            </a:r>
            <a:endParaRPr sz="1800" dirty="0">
              <a:solidFill>
                <a:schemeClr val="tx1"/>
              </a:solidFill>
            </a:endParaRPr>
          </a:p>
          <a:p>
            <a:pPr marL="0" lvl="0" indent="0" algn="l" rtl="0">
              <a:spcBef>
                <a:spcPts val="1000"/>
              </a:spcBef>
              <a:spcAft>
                <a:spcPts val="0"/>
              </a:spcAft>
              <a:buClr>
                <a:schemeClr val="dk1"/>
              </a:buClr>
              <a:buSzPts val="1100"/>
              <a:buFont typeface="Arial"/>
              <a:buNone/>
            </a:pPr>
            <a:r>
              <a:rPr lang="en-GB" sz="1800" b="1" dirty="0">
                <a:solidFill>
                  <a:schemeClr val="tx1"/>
                </a:solidFill>
              </a:rPr>
              <a:t>Embed the school’s own policies on equality and behaviour,</a:t>
            </a:r>
            <a:r>
              <a:rPr lang="en-GB" sz="1800" dirty="0">
                <a:solidFill>
                  <a:schemeClr val="tx1"/>
                </a:solidFill>
              </a:rPr>
              <a:t> ensuring pupils and parents or carers are aware of the rules and consequences. </a:t>
            </a:r>
            <a:endParaRPr sz="1800" dirty="0">
              <a:solidFill>
                <a:schemeClr val="tx1"/>
              </a:solidFill>
            </a:endParaRPr>
          </a:p>
          <a:p>
            <a:pPr marL="0" lvl="0" indent="0" algn="l" rtl="0">
              <a:spcBef>
                <a:spcPts val="1000"/>
              </a:spcBef>
              <a:spcAft>
                <a:spcPts val="0"/>
              </a:spcAft>
              <a:buClr>
                <a:schemeClr val="dk1"/>
              </a:buClr>
              <a:buSzPts val="1100"/>
              <a:buFont typeface="Arial"/>
              <a:buNone/>
            </a:pPr>
            <a:r>
              <a:rPr lang="en-GB" sz="1800" b="1" dirty="0">
                <a:solidFill>
                  <a:schemeClr val="tx1"/>
                </a:solidFill>
              </a:rPr>
              <a:t>Teach pupils about the diversity of families, e.g. single parents, step-families and care scenarios. </a:t>
            </a:r>
            <a:r>
              <a:rPr lang="en-GB" sz="1800" dirty="0">
                <a:solidFill>
                  <a:schemeClr val="tx1"/>
                </a:solidFill>
              </a:rPr>
              <a:t>By the end of secondary school pupils should also have been taught LGBT content. This should be integrated into the teaching programme as relevant. </a:t>
            </a:r>
            <a:endParaRPr sz="1800" dirty="0">
              <a:solidFill>
                <a:schemeClr val="tx1"/>
              </a:solidFill>
            </a:endParaRPr>
          </a:p>
          <a:p>
            <a:pPr marL="0" lvl="0" indent="0" algn="l" rtl="0">
              <a:spcBef>
                <a:spcPts val="1000"/>
              </a:spcBef>
              <a:spcAft>
                <a:spcPts val="0"/>
              </a:spcAft>
              <a:buClr>
                <a:schemeClr val="dk1"/>
              </a:buClr>
              <a:buSzPts val="1100"/>
              <a:buFont typeface="Arial"/>
              <a:buNone/>
            </a:pPr>
            <a:endParaRPr sz="1800" dirty="0"/>
          </a:p>
          <a:p>
            <a:pPr marL="0" lvl="0" indent="0" algn="l" rtl="0">
              <a:spcBef>
                <a:spcPts val="100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39" name="Google Shape;639;p99"/>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40" name="Google Shape;640;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4"/>
        <p:cNvGrpSpPr/>
        <p:nvPr/>
      </p:nvGrpSpPr>
      <p:grpSpPr>
        <a:xfrm>
          <a:off x="0" y="0"/>
          <a:ext cx="0" cy="0"/>
          <a:chOff x="0" y="0"/>
          <a:chExt cx="0" cy="0"/>
        </a:xfrm>
      </p:grpSpPr>
      <p:sp>
        <p:nvSpPr>
          <p:cNvPr id="645" name="Google Shape;645;p10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(2)</a:t>
            </a:r>
            <a:endParaRPr dirty="0">
              <a:solidFill>
                <a:schemeClr val="accent1"/>
              </a:solidFill>
            </a:endParaRPr>
          </a:p>
          <a:p>
            <a:pPr marL="0" lvl="0" indent="0" algn="l" rtl="0">
              <a:spcBef>
                <a:spcPts val="0"/>
              </a:spcBef>
              <a:spcAft>
                <a:spcPts val="0"/>
              </a:spcAft>
              <a:buNone/>
            </a:pP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646" name="Google Shape;646;p100"/>
          <p:cNvSpPr txBox="1">
            <a:spLocks noGrp="1"/>
          </p:cNvSpPr>
          <p:nvPr>
            <p:ph type="body" idx="1"/>
          </p:nvPr>
        </p:nvSpPr>
        <p:spPr>
          <a:xfrm>
            <a:off x="269999" y="914400"/>
            <a:ext cx="8451969"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solidFill>
                  <a:schemeClr val="dk1"/>
                </a:solidFill>
              </a:rPr>
              <a:t>Respond positively to children’s descriptions of who is in their family</a:t>
            </a:r>
            <a:r>
              <a:rPr lang="en-GB" sz="1800" dirty="0">
                <a:solidFill>
                  <a:schemeClr val="dk1"/>
                </a:solidFill>
              </a:rPr>
              <a:t>. For example, some children may think of their pets or close friends of their parents or carers as being part of their family. </a:t>
            </a:r>
            <a:endParaRPr sz="1800" dirty="0">
              <a:solidFill>
                <a:schemeClr val="dk1"/>
              </a:solidFill>
            </a:endParaRPr>
          </a:p>
          <a:p>
            <a:pPr marL="0" lvl="0" indent="0" algn="l" rtl="0">
              <a:spcBef>
                <a:spcPts val="1000"/>
              </a:spcBef>
              <a:spcAft>
                <a:spcPts val="0"/>
              </a:spcAft>
              <a:buNone/>
            </a:pPr>
            <a:r>
              <a:rPr lang="en-GB" sz="1800" b="1" dirty="0">
                <a:solidFill>
                  <a:schemeClr val="dk1"/>
                </a:solidFill>
              </a:rPr>
              <a:t>When teaching about the diversity of families, reflect that not all children will be biologically related to their family</a:t>
            </a:r>
            <a:r>
              <a:rPr lang="en-GB" sz="1800" dirty="0">
                <a:solidFill>
                  <a:schemeClr val="dk1"/>
                </a:solidFill>
              </a:rPr>
              <a:t>. Some may be adopted, in foster care, or in a children’s home. Also consider that some families use surrogacy or IVF to have a child.</a:t>
            </a:r>
            <a:endParaRPr sz="1800" dirty="0">
              <a:solidFill>
                <a:schemeClr val="dk1"/>
              </a:solidFill>
            </a:endParaRPr>
          </a:p>
          <a:p>
            <a:pPr marL="0" lvl="0" indent="0" algn="l" rtl="0">
              <a:spcBef>
                <a:spcPts val="1000"/>
              </a:spcBef>
              <a:spcAft>
                <a:spcPts val="0"/>
              </a:spcAft>
              <a:buNone/>
            </a:pPr>
            <a:r>
              <a:rPr lang="en-GB" sz="1800" b="1" dirty="0">
                <a:solidFill>
                  <a:schemeClr val="tx1"/>
                </a:solidFill>
              </a:rPr>
              <a:t>Consider the notion of kinship when talking about families</a:t>
            </a:r>
            <a:r>
              <a:rPr lang="en-GB" sz="1800" dirty="0">
                <a:solidFill>
                  <a:schemeClr val="tx1"/>
                </a:solidFill>
              </a:rPr>
              <a:t>. To some children, the concept of the extended family will be very important, and there will be opportunities to discuss people beyond parents or carers who have committed to providing a nurturing environment for children.</a:t>
            </a:r>
            <a:endParaRPr sz="1800" dirty="0">
              <a:solidFill>
                <a:schemeClr val="tx1"/>
              </a:solidFill>
            </a:endParaRPr>
          </a:p>
          <a:p>
            <a:pPr marL="0" lvl="0" indent="0" algn="l" rtl="0">
              <a:spcBef>
                <a:spcPts val="1000"/>
              </a:spcBef>
              <a:spcAft>
                <a:spcPts val="0"/>
              </a:spcAft>
              <a:buNone/>
            </a:pPr>
            <a:endParaRPr sz="1800" dirty="0"/>
          </a:p>
          <a:p>
            <a:pPr marL="0" lvl="0" indent="0" algn="l" rtl="0">
              <a:lnSpc>
                <a:spcPct val="100000"/>
              </a:lnSpc>
              <a:spcBef>
                <a:spcPts val="100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47" name="Google Shape;647;p100"/>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48" name="Google Shape;648;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64</a:t>
            </a:fld>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52"/>
        <p:cNvGrpSpPr/>
        <p:nvPr/>
      </p:nvGrpSpPr>
      <p:grpSpPr>
        <a:xfrm>
          <a:off x="0" y="0"/>
          <a:ext cx="0" cy="0"/>
          <a:chOff x="0" y="0"/>
          <a:chExt cx="0" cy="0"/>
        </a:xfrm>
      </p:grpSpPr>
      <p:sp>
        <p:nvSpPr>
          <p:cNvPr id="653" name="Google Shape;653;p10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(3)</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54" name="Google Shape;654;p101"/>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solidFill>
                  <a:schemeClr val="dk1"/>
                </a:solidFill>
              </a:rPr>
              <a:t>Bear in mind that some children may not recognise their family in descriptions of healthy family life</a:t>
            </a:r>
            <a:r>
              <a:rPr lang="en-GB" sz="1800" dirty="0">
                <a:solidFill>
                  <a:schemeClr val="dk1"/>
                </a:solidFill>
              </a:rPr>
              <a:t>. Stress that families care for each other in different ways and there are many ways for families to be happy together. Refer to your school’s safeguarding procedures and other training modules such as ‘being safe’ if you are concerned about a child’s situation at home. </a:t>
            </a:r>
            <a:endParaRPr sz="1800" dirty="0">
              <a:solidFill>
                <a:schemeClr val="dk1"/>
              </a:solidFill>
            </a:endParaRPr>
          </a:p>
          <a:p>
            <a:pPr marL="0" lvl="0" indent="0" algn="l" rtl="0">
              <a:spcBef>
                <a:spcPts val="1000"/>
              </a:spcBef>
              <a:spcAft>
                <a:spcPts val="0"/>
              </a:spcAft>
              <a:buNone/>
            </a:pPr>
            <a:r>
              <a:rPr lang="en-GB" sz="1800" b="1" dirty="0">
                <a:solidFill>
                  <a:schemeClr val="dk1"/>
                </a:solidFill>
              </a:rPr>
              <a:t>Consult your school's designated teacher</a:t>
            </a:r>
            <a:r>
              <a:rPr lang="en-GB" sz="1800" dirty="0">
                <a:solidFill>
                  <a:schemeClr val="dk1"/>
                </a:solidFill>
              </a:rPr>
              <a:t> to decide how to manage any concerns relating to looked-after children.</a:t>
            </a:r>
            <a:endParaRPr sz="1800" dirty="0">
              <a:solidFill>
                <a:schemeClr val="dk1"/>
              </a:solidFill>
            </a:endParaRPr>
          </a:p>
          <a:p>
            <a:pPr marL="0" lvl="0" indent="0" algn="l" rtl="0">
              <a:spcBef>
                <a:spcPts val="1000"/>
              </a:spcBef>
              <a:spcAft>
                <a:spcPts val="0"/>
              </a:spcAft>
              <a:buNone/>
            </a:pPr>
            <a:endParaRPr sz="1800" dirty="0">
              <a:solidFill>
                <a:schemeClr val="dk1"/>
              </a:solidFill>
            </a:endParaRPr>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55" name="Google Shape;655;p101"/>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a:solidFill>
                  <a:srgbClr val="FFFFFF"/>
                </a:solidFill>
              </a:rPr>
              <a:t>Good practice</a:t>
            </a:r>
            <a:endParaRPr b="1">
              <a:solidFill>
                <a:srgbClr val="FFFFFF"/>
              </a:solidFill>
            </a:endParaRPr>
          </a:p>
        </p:txBody>
      </p:sp>
      <p:sp>
        <p:nvSpPr>
          <p:cNvPr id="656" name="Google Shape;656;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About these activities and templates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Subject leads can use the following templates and training activities to plan training on teaching the new curriculum topics. </a:t>
            </a:r>
            <a:endParaRPr sz="1800" dirty="0">
              <a:solidFill>
                <a:schemeClr val="tx1"/>
              </a:solidFill>
            </a:endParaRPr>
          </a:p>
          <a:p>
            <a:pPr marL="0" lvl="0" indent="0" algn="l" rtl="0">
              <a:spcBef>
                <a:spcPts val="1000"/>
              </a:spcBef>
              <a:spcAft>
                <a:spcPts val="0"/>
              </a:spcAft>
              <a:buNone/>
            </a:pPr>
            <a:r>
              <a:rPr lang="en-GB" sz="1800" dirty="0">
                <a:solidFill>
                  <a:schemeClr val="tx1"/>
                </a:solidFill>
              </a:rPr>
              <a:t>You can: </a:t>
            </a:r>
            <a:endParaRPr sz="1800" dirty="0">
              <a:solidFill>
                <a:schemeClr val="tx1"/>
              </a:solidFill>
            </a:endParaRPr>
          </a:p>
          <a:p>
            <a:pPr marL="457200" lvl="0" indent="-342900" algn="l" rtl="0">
              <a:spcBef>
                <a:spcPts val="1000"/>
              </a:spcBef>
              <a:spcAft>
                <a:spcPts val="0"/>
              </a:spcAft>
              <a:buSzPts val="1800"/>
              <a:buChar char="●"/>
            </a:pPr>
            <a:r>
              <a:rPr lang="en-GB" sz="1800" b="1" dirty="0">
                <a:solidFill>
                  <a:schemeClr val="tx1"/>
                </a:solidFill>
              </a:rPr>
              <a:t>move slides</a:t>
            </a:r>
            <a:r>
              <a:rPr lang="en-GB" sz="1800" dirty="0">
                <a:solidFill>
                  <a:schemeClr val="tx1"/>
                </a:solidFill>
              </a:rPr>
              <a:t> - e.g. ‘rate your confidence (before training)’ - to the point in the presentation where you want to carry out that activity</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delete slides</a:t>
            </a:r>
            <a:r>
              <a:rPr lang="en-GB" sz="1800" dirty="0">
                <a:solidFill>
                  <a:schemeClr val="tx1"/>
                </a:solidFill>
              </a:rPr>
              <a:t> if you are not covering those curriculum elements at this time </a:t>
            </a:r>
            <a:endParaRPr sz="1800" dirty="0">
              <a:solidFill>
                <a:schemeClr val="tx1"/>
              </a:solidFill>
            </a:endParaRPr>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Rate your confidence (trainer notes)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Ask your colleagues to rate confidence before and after topic training using the slides in this deck.</a:t>
            </a:r>
            <a:endParaRPr sz="1800" dirty="0">
              <a:solidFill>
                <a:schemeClr val="tx1"/>
              </a:solidFill>
            </a:endParaRPr>
          </a:p>
          <a:p>
            <a:pPr marL="0" lvl="0" indent="0" algn="l" rtl="0">
              <a:spcBef>
                <a:spcPts val="1600"/>
              </a:spcBef>
              <a:spcAft>
                <a:spcPts val="0"/>
              </a:spcAft>
              <a:buNone/>
            </a:pPr>
            <a:r>
              <a:rPr lang="en-GB" sz="2200" b="1" dirty="0">
                <a:solidFill>
                  <a:schemeClr val="tx1"/>
                </a:solidFill>
              </a:rPr>
              <a:t>Before training</a:t>
            </a:r>
            <a:br>
              <a:rPr lang="en-GB" sz="1800" dirty="0">
                <a:solidFill>
                  <a:schemeClr val="tx1"/>
                </a:solidFill>
              </a:rPr>
            </a:br>
            <a:r>
              <a:rPr lang="en-GB" sz="1800" dirty="0">
                <a:solidFill>
                  <a:schemeClr val="tx1"/>
                </a:solidFill>
              </a:rPr>
              <a:t>Ask teachers to think about where they currently fit on the scale. </a:t>
            </a:r>
            <a:endParaRPr sz="1800" dirty="0">
              <a:solidFill>
                <a:schemeClr val="tx1"/>
              </a:solidFill>
            </a:endParaRPr>
          </a:p>
          <a:p>
            <a:pPr marL="0" lvl="0" indent="0" algn="l" rtl="0">
              <a:spcBef>
                <a:spcPts val="1600"/>
              </a:spcBef>
              <a:spcAft>
                <a:spcPts val="0"/>
              </a:spcAft>
              <a:buNone/>
            </a:pPr>
            <a:r>
              <a:rPr lang="en-GB" sz="2200" b="1" dirty="0">
                <a:solidFill>
                  <a:schemeClr val="tx1"/>
                </a:solidFill>
              </a:rPr>
              <a:t>After training</a:t>
            </a:r>
            <a:br>
              <a:rPr lang="en-GB" sz="1800" dirty="0">
                <a:solidFill>
                  <a:schemeClr val="tx1"/>
                </a:solidFill>
              </a:rPr>
            </a:br>
            <a:r>
              <a:rPr lang="en-GB" sz="1800" dirty="0">
                <a:solidFill>
                  <a:schemeClr val="tx1"/>
                </a:solidFill>
              </a:rPr>
              <a:t>Ask teachers to rate their confidence again and talk about changes. You might want to repeat this activity at later check ins.</a:t>
            </a:r>
            <a:endParaRPr sz="1800" dirty="0">
              <a:solidFill>
                <a:schemeClr val="tx1"/>
              </a:solidFill>
            </a:endParaRPr>
          </a:p>
          <a:p>
            <a:pPr marL="0" lvl="0" indent="0" algn="l" rtl="0">
              <a:spcBef>
                <a:spcPts val="1600"/>
              </a:spcBef>
              <a:spcAft>
                <a:spcPts val="0"/>
              </a:spcAft>
              <a:buNone/>
            </a:pPr>
            <a:r>
              <a:rPr lang="en-GB" sz="1800" dirty="0">
                <a:solidFill>
                  <a:schemeClr val="tx1"/>
                </a:solidFill>
              </a:rPr>
              <a:t>If teachers still rate confidence as low, discuss ways you can develop their subject knowledge, offer peer support etc. </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9"/>
        <p:cNvGrpSpPr/>
        <p:nvPr/>
      </p:nvGrpSpPr>
      <p:grpSpPr>
        <a:xfrm>
          <a:off x="0" y="0"/>
          <a:ext cx="0" cy="0"/>
          <a:chOff x="0" y="0"/>
          <a:chExt cx="0" cy="0"/>
        </a:xfrm>
      </p:grpSpPr>
      <p:sp>
        <p:nvSpPr>
          <p:cNvPr id="190" name="Google Shape;190;p4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Related guidance</a:t>
            </a:r>
            <a:endParaRPr dirty="0">
              <a:solidFill>
                <a:schemeClr val="accent1"/>
              </a:solidFill>
            </a:endParaRPr>
          </a:p>
        </p:txBody>
      </p:sp>
      <p:sp>
        <p:nvSpPr>
          <p:cNvPr id="191" name="Google Shape;191;p43"/>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Schools may also want to refer to the following related guidance when planning to teach this subject: </a:t>
            </a:r>
            <a:endParaRPr sz="1800" dirty="0">
              <a:solidFill>
                <a:schemeClr val="tx1"/>
              </a:solidFill>
            </a:endParaRPr>
          </a:p>
          <a:p>
            <a:pPr marL="457200" lvl="0" indent="-342900" algn="l" rtl="0">
              <a:spcBef>
                <a:spcPts val="1600"/>
              </a:spcBef>
              <a:spcAft>
                <a:spcPts val="0"/>
              </a:spcAft>
              <a:buClr>
                <a:schemeClr val="accent1"/>
              </a:buClr>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guidance for schools on preventing and responding to bullying (including cyberbullying)</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keeping children safe in education</a:t>
            </a:r>
            <a:r>
              <a:rPr lang="en-GB" sz="1800" dirty="0">
                <a:solidFill>
                  <a:srgbClr val="0000FF"/>
                </a:solidFill>
              </a:rPr>
              <a:t> </a:t>
            </a:r>
            <a:endParaRPr sz="1800" dirty="0">
              <a:solidFill>
                <a:srgbClr val="0000FF"/>
              </a:solidFill>
            </a:endParaRPr>
          </a:p>
        </p:txBody>
      </p:sp>
      <p:sp>
        <p:nvSpPr>
          <p:cNvPr id="192" name="Google Shape;192;p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Rate your confidence (</a:t>
            </a:r>
            <a:r>
              <a:rPr lang="en-GB" b="1" dirty="0">
                <a:solidFill>
                  <a:schemeClr val="accent1"/>
                </a:solidFill>
              </a:rPr>
              <a:t>before</a:t>
            </a:r>
            <a:r>
              <a:rPr lang="en-GB" dirty="0">
                <a:solidFill>
                  <a:schemeClr val="accent1"/>
                </a:solidFill>
              </a:rPr>
              <a:t> training)</a:t>
            </a:r>
            <a:endParaRPr b="1"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Rate your confidence (</a:t>
            </a:r>
            <a:r>
              <a:rPr lang="en-GB" b="1" dirty="0">
                <a:solidFill>
                  <a:schemeClr val="accent1"/>
                </a:solidFill>
              </a:rPr>
              <a:t>after</a:t>
            </a:r>
            <a:r>
              <a:rPr lang="en-GB" dirty="0">
                <a:solidFill>
                  <a:schemeClr val="accent1"/>
                </a:solidFill>
              </a:rPr>
              <a:t> training) </a:t>
            </a:r>
            <a:endParaRPr dirty="0">
              <a:solidFill>
                <a:schemeClr val="accent1"/>
              </a:solidFill>
            </a:endParaRPr>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(trainer notes)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Use the following slides in your training to help teachers:</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share concerns</a:t>
            </a:r>
            <a:r>
              <a:rPr lang="en-GB" sz="1800" dirty="0">
                <a:solidFill>
                  <a:schemeClr val="tx1"/>
                </a:solidFill>
              </a:rPr>
              <a:t> about questions they could be asked by pupils</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strategise</a:t>
            </a:r>
            <a:r>
              <a:rPr lang="en-GB" sz="1800" dirty="0">
                <a:solidFill>
                  <a:schemeClr val="tx1"/>
                </a:solidFill>
              </a:rPr>
              <a:t> ways to respond to such questions</a:t>
            </a:r>
            <a:endParaRPr sz="1800" dirty="0">
              <a:solidFill>
                <a:schemeClr val="tx1"/>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(2)</a:t>
            </a:r>
            <a:endParaRPr dirty="0">
              <a:solidFill>
                <a:schemeClr val="accent1"/>
              </a:solidFill>
            </a:endParaRPr>
          </a:p>
          <a:p>
            <a:pPr marL="0" lvl="0" indent="0" algn="l" rtl="0">
              <a:spcBef>
                <a:spcPts val="0"/>
              </a:spcBef>
              <a:spcAft>
                <a:spcPts val="0"/>
              </a:spcAft>
              <a:buNone/>
            </a:pP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well ask questions because they: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want information</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seeking permission - “Is it OK if I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trying to shock or get attention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have related personal beliefs</a:t>
            </a:r>
            <a:endParaRPr sz="1800" dirty="0">
              <a:solidFill>
                <a:schemeClr val="tx1"/>
              </a:solidFill>
            </a:endParaRPr>
          </a:p>
          <a:p>
            <a:pPr marL="0" lvl="0" indent="0" algn="l" rtl="0">
              <a:spcBef>
                <a:spcPts val="1600"/>
              </a:spcBef>
              <a:spcAft>
                <a:spcPts val="0"/>
              </a:spcAft>
              <a:buNone/>
            </a:pPr>
            <a:r>
              <a:rPr lang="en-GB" sz="1800" dirty="0">
                <a:solidFill>
                  <a:schemeClr val="tx1"/>
                </a:solidFill>
              </a:rPr>
              <a:t>Remember:</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don’t feel pressured or that you have to answer straight away</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don’t disclose personal information - use third-person examples, say ‘some people...’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seek advice if you need it</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How will I teach this? (trainer notes)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Use the following slides in your training to help teachers:</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begin to plan and resource</a:t>
            </a:r>
            <a:r>
              <a:rPr lang="en-GB" sz="1800" dirty="0">
                <a:solidFill>
                  <a:schemeClr val="tx1"/>
                </a:solidFill>
              </a:rPr>
              <a:t> their lessons</a:t>
            </a:r>
            <a:endParaRPr sz="1800" dirty="0">
              <a:solidFill>
                <a:schemeClr val="tx1"/>
              </a:solidFill>
            </a:endParaRPr>
          </a:p>
          <a:p>
            <a:pPr marL="457200" lvl="0" indent="-342900" algn="l" rtl="0">
              <a:spcBef>
                <a:spcPts val="0"/>
              </a:spcBef>
              <a:spcAft>
                <a:spcPts val="0"/>
              </a:spcAft>
              <a:buSzPts val="1800"/>
              <a:buChar char="●"/>
            </a:pPr>
            <a:r>
              <a:rPr lang="en-GB" sz="1800" b="1" dirty="0">
                <a:solidFill>
                  <a:schemeClr val="tx1"/>
                </a:solidFill>
              </a:rPr>
              <a:t>discuss and address any issues </a:t>
            </a:r>
            <a:r>
              <a:rPr lang="en-GB" sz="1800" dirty="0">
                <a:solidFill>
                  <a:schemeClr val="tx1"/>
                </a:solidFill>
              </a:rPr>
              <a:t>they anticipate in the delivery of lessons</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How will I teach this? </a:t>
            </a:r>
            <a:endParaRPr dirty="0">
              <a:solidFill>
                <a:schemeClr val="accent1"/>
              </a:solidFill>
            </a:endParaRPr>
          </a:p>
          <a:p>
            <a:pPr marL="0" lvl="0" indent="0" algn="l" rtl="0">
              <a:spcBef>
                <a:spcPts val="0"/>
              </a:spcBef>
              <a:spcAft>
                <a:spcPts val="0"/>
              </a:spcAft>
              <a:buNone/>
            </a:pP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96"/>
        <p:cNvGrpSpPr/>
        <p:nvPr/>
      </p:nvGrpSpPr>
      <p:grpSpPr>
        <a:xfrm>
          <a:off x="0" y="0"/>
          <a:ext cx="0" cy="0"/>
          <a:chOff x="0" y="0"/>
          <a:chExt cx="0" cy="0"/>
        </a:xfrm>
      </p:grpSpPr>
      <p:sp>
        <p:nvSpPr>
          <p:cNvPr id="197" name="Google Shape;197;p44"/>
          <p:cNvSpPr txBox="1">
            <a:spLocks noGrp="1"/>
          </p:cNvSpPr>
          <p:nvPr>
            <p:ph type="title"/>
          </p:nvPr>
        </p:nvSpPr>
        <p:spPr>
          <a:xfrm>
            <a:off x="270000" y="216425"/>
            <a:ext cx="9006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Support at </a:t>
            </a:r>
            <a:r>
              <a:rPr lang="en-GB" dirty="0">
                <a:solidFill>
                  <a:srgbClr val="8A2529"/>
                </a:solidFill>
              </a:rPr>
              <a:t>[school name]</a:t>
            </a:r>
            <a:r>
              <a:rPr lang="en-GB" dirty="0">
                <a:solidFill>
                  <a:srgbClr val="FF0000"/>
                </a:solidFill>
              </a:rPr>
              <a:t> </a:t>
            </a: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98" name="Google Shape;198;p4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solidFill>
                  <a:srgbClr val="000000"/>
                </a:solidFill>
              </a:rPr>
              <a:t>Our leads</a:t>
            </a:r>
            <a:r>
              <a:rPr lang="en-GB" sz="2200" b="1" dirty="0">
                <a:solidFill>
                  <a:srgbClr val="434343"/>
                </a:solidFill>
              </a:rPr>
              <a:t> </a:t>
            </a:r>
            <a:endParaRPr sz="2200" b="1" dirty="0">
              <a:solidFill>
                <a:srgbClr val="434343"/>
              </a:solidFill>
            </a:endParaRPr>
          </a:p>
          <a:p>
            <a:pPr marL="0" lvl="0" indent="0" algn="l" rtl="0">
              <a:spcBef>
                <a:spcPts val="0"/>
              </a:spcBef>
              <a:spcAft>
                <a:spcPts val="0"/>
              </a:spcAft>
              <a:buNone/>
            </a:pPr>
            <a:r>
              <a:rPr lang="en-GB" sz="1800" dirty="0">
                <a:solidFill>
                  <a:srgbClr val="8A2529"/>
                </a:solidFill>
              </a:rPr>
              <a:t>[Names, contact details - e.g. safeguarding lead]</a:t>
            </a:r>
            <a:endParaRPr sz="1800" dirty="0">
              <a:solidFill>
                <a:srgbClr val="8A2529"/>
              </a:solidFill>
            </a:endParaRPr>
          </a:p>
          <a:p>
            <a:pPr marL="0" lvl="0" indent="0" algn="l" rtl="0">
              <a:spcBef>
                <a:spcPts val="1000"/>
              </a:spcBef>
              <a:spcAft>
                <a:spcPts val="0"/>
              </a:spcAft>
              <a:buNone/>
            </a:pPr>
            <a:r>
              <a:rPr lang="en-GB" sz="2200" b="1" dirty="0">
                <a:solidFill>
                  <a:srgbClr val="000000"/>
                </a:solidFill>
              </a:rPr>
              <a:t>Our policies</a:t>
            </a:r>
            <a:endParaRPr sz="2200" b="1" dirty="0">
              <a:solidFill>
                <a:srgbClr val="000000"/>
              </a:solidFill>
            </a:endParaRPr>
          </a:p>
          <a:p>
            <a:pPr marL="0" lvl="0" indent="0" algn="l" rtl="0">
              <a:spcBef>
                <a:spcPts val="0"/>
              </a:spcBef>
              <a:spcAft>
                <a:spcPts val="0"/>
              </a:spcAft>
              <a:buNone/>
            </a:pPr>
            <a:r>
              <a:rPr lang="en-GB" sz="1800" dirty="0">
                <a:solidFill>
                  <a:srgbClr val="8A2529"/>
                </a:solidFill>
              </a:rPr>
              <a:t>[Add details - e.g. school policy on PSHE, training opportunities]</a:t>
            </a:r>
            <a:endParaRPr sz="1800" dirty="0">
              <a:solidFill>
                <a:srgbClr val="8A2529"/>
              </a:solidFill>
            </a:endParaRPr>
          </a:p>
          <a:p>
            <a:pPr marL="0" lvl="0" indent="0" algn="l" rtl="0">
              <a:spcBef>
                <a:spcPts val="1600"/>
              </a:spcBef>
              <a:spcAft>
                <a:spcPts val="0"/>
              </a:spcAft>
              <a:buNone/>
            </a:pPr>
            <a:r>
              <a:rPr lang="en-GB" sz="2200" b="1" dirty="0">
                <a:solidFill>
                  <a:srgbClr val="000000"/>
                </a:solidFill>
              </a:rPr>
              <a:t>Specialist support</a:t>
            </a:r>
            <a:br>
              <a:rPr lang="en-GB" sz="2200" b="1" dirty="0">
                <a:solidFill>
                  <a:srgbClr val="434343"/>
                </a:solidFill>
              </a:rPr>
            </a:br>
            <a:r>
              <a:rPr lang="en-GB" sz="1800" dirty="0">
                <a:solidFill>
                  <a:srgbClr val="8A2529"/>
                </a:solidFill>
              </a:rPr>
              <a:t>[Add details - e.g. providers school already works with]</a:t>
            </a:r>
            <a:endParaRPr sz="1800" dirty="0">
              <a:solidFill>
                <a:srgbClr val="8A2529"/>
              </a:solidFill>
            </a:endParaRPr>
          </a:p>
          <a:p>
            <a:pPr marL="0" lvl="0" indent="0" algn="l" rtl="0">
              <a:spcBef>
                <a:spcPts val="1600"/>
              </a:spcBef>
              <a:spcAft>
                <a:spcPts val="0"/>
              </a:spcAft>
              <a:buClr>
                <a:schemeClr val="dk1"/>
              </a:buClr>
              <a:buSzPts val="1100"/>
              <a:buFont typeface="Arial"/>
              <a:buNone/>
            </a:pPr>
            <a:r>
              <a:rPr lang="en-GB" sz="2200" b="1" dirty="0">
                <a:solidFill>
                  <a:srgbClr val="000000"/>
                </a:solidFill>
              </a:rPr>
              <a:t>Other information </a:t>
            </a:r>
            <a:endParaRPr sz="2200" b="1" dirty="0">
              <a:solidFill>
                <a:srgbClr val="000000"/>
              </a:solidFill>
            </a:endParaRPr>
          </a:p>
          <a:p>
            <a:pPr marL="0" lvl="0" indent="0" algn="l" rtl="0">
              <a:spcBef>
                <a:spcPts val="0"/>
              </a:spcBef>
              <a:spcAft>
                <a:spcPts val="0"/>
              </a:spcAft>
              <a:buNone/>
            </a:pPr>
            <a:r>
              <a:rPr lang="en-GB" sz="1800" dirty="0">
                <a:solidFill>
                  <a:srgbClr val="8A2529"/>
                </a:solidFill>
              </a:rPr>
              <a:t>[Add resources - e.g. support from designated teachers for looked-after children at the school]</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99" name="Google Shape;199;p4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03"/>
        <p:cNvGrpSpPr/>
        <p:nvPr/>
      </p:nvGrpSpPr>
      <p:grpSpPr>
        <a:xfrm>
          <a:off x="0" y="0"/>
          <a:ext cx="0" cy="0"/>
          <a:chOff x="0" y="0"/>
          <a:chExt cx="0" cy="0"/>
        </a:xfrm>
      </p:grpSpPr>
      <p:sp>
        <p:nvSpPr>
          <p:cNvPr id="204" name="Google Shape;204;p45"/>
          <p:cNvSpPr txBox="1">
            <a:spLocks noGrp="1"/>
          </p:cNvSpPr>
          <p:nvPr>
            <p:ph type="title"/>
          </p:nvPr>
        </p:nvSpPr>
        <p:spPr>
          <a:xfrm>
            <a:off x="270000" y="216425"/>
            <a:ext cx="875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Teaching about families at </a:t>
            </a:r>
            <a:r>
              <a:rPr lang="en-GB" dirty="0">
                <a:solidFill>
                  <a:srgbClr val="8A2529"/>
                </a:solidFill>
              </a:rPr>
              <a:t>[school name]</a:t>
            </a:r>
            <a:r>
              <a:rPr lang="en-GB" dirty="0">
                <a:solidFill>
                  <a:srgbClr val="FF0000"/>
                </a:solidFill>
              </a:rPr>
              <a:t> </a:t>
            </a:r>
            <a:endParaRPr dirty="0">
              <a:solidFill>
                <a:srgbClr val="FF0000"/>
              </a:solidFill>
              <a:highlight>
                <a:srgbClr val="FFFF00"/>
              </a:highlight>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05" name="Google Shape;205;p45"/>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Ways in which we already teach about </a:t>
            </a:r>
            <a:r>
              <a:rPr lang="en-GB" sz="1800" b="1" dirty="0">
                <a:solidFill>
                  <a:schemeClr val="tx1"/>
                </a:solidFill>
              </a:rPr>
              <a:t>families</a:t>
            </a:r>
            <a:r>
              <a:rPr lang="en-GB" sz="1800" dirty="0">
                <a:solidFill>
                  <a:schemeClr val="tx1"/>
                </a:solidFill>
              </a:rPr>
              <a:t> at our school:</a:t>
            </a:r>
            <a:endParaRPr sz="1800" dirty="0">
              <a:solidFill>
                <a:schemeClr val="tx1"/>
              </a:solidFill>
            </a:endParaRPr>
          </a:p>
          <a:p>
            <a:pPr marL="457200" lvl="0" indent="-342900" algn="l" rtl="0">
              <a:spcBef>
                <a:spcPts val="160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457200" lvl="0" indent="-342900" algn="l" rtl="0">
              <a:spcBef>
                <a:spcPts val="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457200" lvl="0" indent="-342900" algn="l" rtl="0">
              <a:spcBef>
                <a:spcPts val="0"/>
              </a:spcBef>
              <a:spcAft>
                <a:spcPts val="0"/>
              </a:spcAft>
              <a:buClr>
                <a:srgbClr val="8A2529"/>
              </a:buClr>
              <a:buSzPts val="1800"/>
              <a:buChar char="●"/>
            </a:pPr>
            <a:r>
              <a:rPr lang="en-GB" sz="1800" dirty="0">
                <a:solidFill>
                  <a:srgbClr val="8A2529"/>
                </a:solidFill>
              </a:rPr>
              <a:t>[add details]</a:t>
            </a:r>
            <a:endParaRPr sz="1800" dirty="0">
              <a:solidFill>
                <a:srgbClr val="8A2529"/>
              </a:solidFill>
            </a:endParaRPr>
          </a:p>
          <a:p>
            <a:pPr marL="0" lvl="0" indent="0" algn="l" rtl="0">
              <a:spcBef>
                <a:spcPts val="1600"/>
              </a:spcBef>
              <a:spcAft>
                <a:spcPts val="0"/>
              </a:spcAft>
              <a:buNone/>
            </a:pPr>
            <a:endParaRPr sz="2200" b="1" dirty="0">
              <a:solidFill>
                <a:srgbClr val="434343"/>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206" name="Google Shape;206;p4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6D32F013F714488F15FAD604F0C9CE" ma:contentTypeVersion="12" ma:contentTypeDescription="Create a new document." ma:contentTypeScope="" ma:versionID="053cd71764abf4cb014653a81d141be9">
  <xsd:schema xmlns:xsd="http://www.w3.org/2001/XMLSchema" xmlns:xs="http://www.w3.org/2001/XMLSchema" xmlns:p="http://schemas.microsoft.com/office/2006/metadata/properties" xmlns:ns2="48dbb651-e5e4-467a-8898-95137bb0a182" xmlns:ns3="9a137b45-1671-442a-aa14-8e8b47b1d03f" targetNamespace="http://schemas.microsoft.com/office/2006/metadata/properties" ma:root="true" ma:fieldsID="0b78149522185241a3f4950c4830f77d" ns2:_="" ns3:_="">
    <xsd:import namespace="48dbb651-e5e4-467a-8898-95137bb0a182"/>
    <xsd:import namespace="9a137b45-1671-442a-aa14-8e8b47b1d0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dbb651-e5e4-467a-8898-95137bb0a1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a137b45-1671-442a-aa14-8e8b47b1d0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9a137b45-1671-442a-aa14-8e8b47b1d03f">
      <UserInfo>
        <DisplayName>GROUNDWATER, Elspeth</DisplayName>
        <AccountId>232</AccountId>
        <AccountType/>
      </UserInfo>
      <UserInfo>
        <DisplayName>PENNANT, Alison-LAO</DisplayName>
        <AccountId>216</AccountId>
        <AccountType/>
      </UserInfo>
      <UserInfo>
        <DisplayName>PENNY, Paula</DisplayName>
        <AccountId>108</AccountId>
        <AccountType/>
      </UserInfo>
      <UserInfo>
        <DisplayName>CHOWDRY, Nikki</DisplayName>
        <AccountId>57</AccountId>
        <AccountType/>
      </UserInfo>
    </SharedWithUsers>
  </documentManagement>
</p:properties>
</file>

<file path=customXml/itemProps1.xml><?xml version="1.0" encoding="utf-8"?>
<ds:datastoreItem xmlns:ds="http://schemas.openxmlformats.org/officeDocument/2006/customXml" ds:itemID="{E74A38A5-4FB0-489C-9C25-8F8472E729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dbb651-e5e4-467a-8898-95137bb0a182"/>
    <ds:schemaRef ds:uri="9a137b45-1671-442a-aa14-8e8b47b1d0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C38816-6A28-4790-9AF2-F9EB8788FBC6}">
  <ds:schemaRefs>
    <ds:schemaRef ds:uri="http://schemas.microsoft.com/sharepoint/v3/contenttype/forms"/>
  </ds:schemaRefs>
</ds:datastoreItem>
</file>

<file path=customXml/itemProps3.xml><?xml version="1.0" encoding="utf-8"?>
<ds:datastoreItem xmlns:ds="http://schemas.openxmlformats.org/officeDocument/2006/customXml" ds:itemID="{0235D079-2424-491A-B43A-0FD1EB8A02AD}">
  <ds:schemaRefs>
    <ds:schemaRef ds:uri="http://schemas.microsoft.com/office/2006/documentManagement/types"/>
    <ds:schemaRef ds:uri="http://schemas.microsoft.com/office/infopath/2007/PartnerControls"/>
    <ds:schemaRef ds:uri="http://purl.org/dc/terms/"/>
    <ds:schemaRef ds:uri="http://purl.org/dc/elements/1.1/"/>
    <ds:schemaRef ds:uri="http://schemas.microsoft.com/office/2006/metadata/properties"/>
    <ds:schemaRef ds:uri="http://www.w3.org/XML/1998/namespace"/>
    <ds:schemaRef ds:uri="http://schemas.openxmlformats.org/package/2006/metadata/core-properties"/>
    <ds:schemaRef ds:uri="48dbb651-e5e4-467a-8898-95137bb0a182"/>
    <ds:schemaRef ds:uri="http://purl.org/dc/dcmitype/"/>
    <ds:schemaRef ds:uri="9a137b45-1671-442a-aa14-8e8b47b1d03f"/>
  </ds:schemaRefs>
</ds:datastoreItem>
</file>

<file path=docProps/app.xml><?xml version="1.0" encoding="utf-8"?>
<Properties xmlns="http://schemas.openxmlformats.org/officeDocument/2006/extended-properties" xmlns:vt="http://schemas.openxmlformats.org/officeDocument/2006/docPropsVTypes">
  <TotalTime>737</TotalTime>
  <Words>5987</Words>
  <Application>Microsoft Office PowerPoint</Application>
  <PresentationFormat>On-screen Show (16:9)</PresentationFormat>
  <Paragraphs>734</Paragraphs>
  <Slides>81</Slides>
  <Notes>81</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81</vt:i4>
      </vt:variant>
    </vt:vector>
  </HeadingPairs>
  <TitlesOfParts>
    <vt:vector size="85" baseType="lpstr">
      <vt:lpstr>Arial</vt:lpstr>
      <vt:lpstr>Simple Light</vt:lpstr>
      <vt:lpstr>Simple Light</vt:lpstr>
      <vt:lpstr>Simple Light</vt:lpstr>
      <vt:lpstr>Teaching about families and  people who care for me (primary), families (secondary) </vt:lpstr>
      <vt:lpstr>Contents</vt:lpstr>
      <vt:lpstr>About this training module  </vt:lpstr>
      <vt:lpstr>What you get out of today </vt:lpstr>
      <vt:lpstr>Teaching the new curriculum</vt:lpstr>
      <vt:lpstr>Related topics</vt:lpstr>
      <vt:lpstr>Related guidance</vt:lpstr>
      <vt:lpstr>Support at [school name]  </vt:lpstr>
      <vt:lpstr>Teaching about families at [school name]   </vt:lpstr>
      <vt:lpstr>Primary and secondary teaching  </vt:lpstr>
      <vt:lpstr>LGBT needs and inclusion </vt:lpstr>
      <vt:lpstr>Faith backgrounds </vt:lpstr>
      <vt:lpstr>Pupils with SEND </vt:lpstr>
      <vt:lpstr>Teacher wellbeing </vt:lpstr>
      <vt:lpstr>References to the law  </vt:lpstr>
      <vt:lpstr>Safeguarding</vt:lpstr>
      <vt:lpstr>Safeguarding (1)</vt:lpstr>
      <vt:lpstr>Trusted adults</vt:lpstr>
      <vt:lpstr>Ground rules</vt:lpstr>
      <vt:lpstr>Create class ground rules   </vt:lpstr>
      <vt:lpstr>Example ground rules   </vt:lpstr>
      <vt:lpstr>Primary curriculum</vt:lpstr>
      <vt:lpstr>Introducing the family</vt:lpstr>
      <vt:lpstr>Introducing the family </vt:lpstr>
      <vt:lpstr>Security, love and guidance </vt:lpstr>
      <vt:lpstr>Support when we need it most </vt:lpstr>
      <vt:lpstr>Different types of family  </vt:lpstr>
      <vt:lpstr>Respecting difference </vt:lpstr>
      <vt:lpstr>Appreciating diversity </vt:lpstr>
      <vt:lpstr>Healthy family life</vt:lpstr>
      <vt:lpstr>Healthy family life </vt:lpstr>
      <vt:lpstr>Difficult times in families </vt:lpstr>
      <vt:lpstr>Feeling unhappy or unsafe</vt:lpstr>
      <vt:lpstr>Unhappy or unsafe relationships </vt:lpstr>
      <vt:lpstr>How to ask for help or advice  </vt:lpstr>
      <vt:lpstr>Marriage </vt:lpstr>
      <vt:lpstr>Marriage</vt:lpstr>
      <vt:lpstr>Secondary curriculum</vt:lpstr>
      <vt:lpstr>Committed relationships</vt:lpstr>
      <vt:lpstr>Types of committed relationship </vt:lpstr>
      <vt:lpstr>Diverse relationships and families </vt:lpstr>
      <vt:lpstr>Happiness and bringing up children </vt:lpstr>
      <vt:lpstr>A nurturing environment </vt:lpstr>
      <vt:lpstr>Responsibilities of parents/carers </vt:lpstr>
      <vt:lpstr>Marriage, civil partnerships and cohabitation</vt:lpstr>
      <vt:lpstr>Introducing marriage </vt:lpstr>
      <vt:lpstr>Who can marry</vt:lpstr>
      <vt:lpstr>Marriage rights and protections (1) </vt:lpstr>
      <vt:lpstr>Marriage rights and protections (2) </vt:lpstr>
      <vt:lpstr>Freedom to consent to marriage</vt:lpstr>
      <vt:lpstr>Civil partnership </vt:lpstr>
      <vt:lpstr>Cohabitation  </vt:lpstr>
      <vt:lpstr>Unregistered marriages</vt:lpstr>
      <vt:lpstr>Difficulties in relationships </vt:lpstr>
      <vt:lpstr>Ending committed relationships  </vt:lpstr>
      <vt:lpstr>Divorce and dissolution </vt:lpstr>
      <vt:lpstr>Unsafe relationships</vt:lpstr>
      <vt:lpstr>Knowing when to trust people</vt:lpstr>
      <vt:lpstr>Unsafe relationships (1)</vt:lpstr>
      <vt:lpstr>Getting help and support </vt:lpstr>
      <vt:lpstr>Examples of good practice</vt:lpstr>
      <vt:lpstr>Good practice  </vt:lpstr>
      <vt:lpstr>Good practice approaches (1)  </vt:lpstr>
      <vt:lpstr>Good practice approaches (2)  </vt:lpstr>
      <vt:lpstr>Good practice approaches (3)  </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families</dc:title>
  <dc:creator>Stark, Rachel</dc:creator>
  <cp:lastModifiedBy>LAWSON, Catherine</cp:lastModifiedBy>
  <cp:revision>18</cp:revision>
  <dcterms:modified xsi:type="dcterms:W3CDTF">2023-05-05T09:43:33Z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0x0101007A6D32F013F714488F15FAD604F0C9CE</vt:lpwstr>
  </property>
</Properties>
</file>