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4"/>
  </p:sldMasterIdLst>
  <p:notesMasterIdLst>
    <p:notesMasterId r:id="rId19"/>
  </p:notesMasterIdLst>
  <p:sldIdLst>
    <p:sldId id="487" r:id="rId5"/>
    <p:sldId id="652" r:id="rId6"/>
    <p:sldId id="684" r:id="rId7"/>
    <p:sldId id="675" r:id="rId8"/>
    <p:sldId id="682" r:id="rId9"/>
    <p:sldId id="670" r:id="rId10"/>
    <p:sldId id="678" r:id="rId11"/>
    <p:sldId id="685" r:id="rId12"/>
    <p:sldId id="680" r:id="rId13"/>
    <p:sldId id="679" r:id="rId14"/>
    <p:sldId id="677" r:id="rId15"/>
    <p:sldId id="681" r:id="rId16"/>
    <p:sldId id="686" r:id="rId17"/>
    <p:sldId id="49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skill, Lisa [HMPS]" initials="RL[" lastIdx="9" clrIdx="0">
    <p:extLst>
      <p:ext uri="{19B8F6BF-5375-455C-9EA6-DF929625EA0E}">
        <p15:presenceInfo xmlns:p15="http://schemas.microsoft.com/office/powerpoint/2012/main" userId="S-1-5-21-1866870803-1720988271-2350308290-326358" providerId="AD"/>
      </p:ext>
    </p:extLst>
  </p:cmAuthor>
  <p:cmAuthor id="2" name="Paul Connolly" initials="PC" lastIdx="8" clrIdx="1">
    <p:extLst>
      <p:ext uri="{19B8F6BF-5375-455C-9EA6-DF929625EA0E}">
        <p15:presenceInfo xmlns:p15="http://schemas.microsoft.com/office/powerpoint/2012/main" userId="S::PaulConnolly@irs-limited.com::756d143c-88ac-4466-96b1-4318532b7b52" providerId="AD"/>
      </p:ext>
    </p:extLst>
  </p:cmAuthor>
  <p:cmAuthor id="3" name="Kieron MCDONALD" initials="KM" lastIdx="1" clrIdx="2">
    <p:extLst>
      <p:ext uri="{19B8F6BF-5375-455C-9EA6-DF929625EA0E}">
        <p15:presenceInfo xmlns:p15="http://schemas.microsoft.com/office/powerpoint/2012/main" userId="Kieron MCDONA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859"/>
    <a:srgbClr val="FF9999"/>
    <a:srgbClr val="7A3872"/>
    <a:srgbClr val="FF9900"/>
    <a:srgbClr val="874825"/>
    <a:srgbClr val="FF6600"/>
    <a:srgbClr val="A782A1"/>
    <a:srgbClr val="C5C2C0"/>
    <a:srgbClr val="EFC4DA"/>
    <a:srgbClr val="9A3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0" y="4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154DB-2319-44FB-A3E3-C88327098A87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76C21-8AC7-494D-B795-8FC0FAFCEE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53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 title v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1161AE-F142-48EB-9175-FC2B502141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86"/>
          <a:stretch/>
        </p:blipFill>
        <p:spPr>
          <a:xfrm flipH="1">
            <a:off x="-4" y="0"/>
            <a:ext cx="12192003" cy="5636772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2C12877F-4883-45C2-8D80-C7D344DA977D}"/>
              </a:ext>
            </a:extLst>
          </p:cNvPr>
          <p:cNvSpPr/>
          <p:nvPr userDrawn="1"/>
        </p:nvSpPr>
        <p:spPr>
          <a:xfrm>
            <a:off x="0" y="4383745"/>
            <a:ext cx="12192000" cy="2474255"/>
          </a:xfrm>
          <a:custGeom>
            <a:avLst/>
            <a:gdLst>
              <a:gd name="connsiteX0" fmla="*/ 0 w 12192000"/>
              <a:gd name="connsiteY0" fmla="*/ 0 h 2474254"/>
              <a:gd name="connsiteX1" fmla="*/ 12192000 w 12192000"/>
              <a:gd name="connsiteY1" fmla="*/ 0 h 2474254"/>
              <a:gd name="connsiteX2" fmla="*/ 12192000 w 12192000"/>
              <a:gd name="connsiteY2" fmla="*/ 2474254 h 2474254"/>
              <a:gd name="connsiteX3" fmla="*/ 0 w 12192000"/>
              <a:gd name="connsiteY3" fmla="*/ 2474254 h 2474254"/>
              <a:gd name="connsiteX4" fmla="*/ 0 w 12192000"/>
              <a:gd name="connsiteY4" fmla="*/ 0 h 2474254"/>
              <a:gd name="connsiteX0" fmla="*/ 0 w 12192000"/>
              <a:gd name="connsiteY0" fmla="*/ 4 h 2474258"/>
              <a:gd name="connsiteX1" fmla="*/ 3022979 w 12192000"/>
              <a:gd name="connsiteY1" fmla="*/ 160962 h 2474258"/>
              <a:gd name="connsiteX2" fmla="*/ 12192000 w 12192000"/>
              <a:gd name="connsiteY2" fmla="*/ 4 h 2474258"/>
              <a:gd name="connsiteX3" fmla="*/ 12192000 w 12192000"/>
              <a:gd name="connsiteY3" fmla="*/ 2474258 h 2474258"/>
              <a:gd name="connsiteX4" fmla="*/ 0 w 12192000"/>
              <a:gd name="connsiteY4" fmla="*/ 2474258 h 2474258"/>
              <a:gd name="connsiteX5" fmla="*/ 0 w 12192000"/>
              <a:gd name="connsiteY5" fmla="*/ 4 h 2474258"/>
              <a:gd name="connsiteX0" fmla="*/ 0 w 12192000"/>
              <a:gd name="connsiteY0" fmla="*/ 4 h 2474258"/>
              <a:gd name="connsiteX1" fmla="*/ 3022979 w 12192000"/>
              <a:gd name="connsiteY1" fmla="*/ 160962 h 2474258"/>
              <a:gd name="connsiteX2" fmla="*/ 12192000 w 12192000"/>
              <a:gd name="connsiteY2" fmla="*/ 4 h 2474258"/>
              <a:gd name="connsiteX3" fmla="*/ 12192000 w 12192000"/>
              <a:gd name="connsiteY3" fmla="*/ 2474258 h 2474258"/>
              <a:gd name="connsiteX4" fmla="*/ 0 w 12192000"/>
              <a:gd name="connsiteY4" fmla="*/ 2474258 h 2474258"/>
              <a:gd name="connsiteX5" fmla="*/ 0 w 12192000"/>
              <a:gd name="connsiteY5" fmla="*/ 4 h 2474258"/>
              <a:gd name="connsiteX0" fmla="*/ 0 w 12192000"/>
              <a:gd name="connsiteY0" fmla="*/ 4 h 2474258"/>
              <a:gd name="connsiteX1" fmla="*/ 3022979 w 12192000"/>
              <a:gd name="connsiteY1" fmla="*/ 160962 h 2474258"/>
              <a:gd name="connsiteX2" fmla="*/ 12192000 w 12192000"/>
              <a:gd name="connsiteY2" fmla="*/ 4 h 2474258"/>
              <a:gd name="connsiteX3" fmla="*/ 12192000 w 12192000"/>
              <a:gd name="connsiteY3" fmla="*/ 2474258 h 2474258"/>
              <a:gd name="connsiteX4" fmla="*/ 0 w 12192000"/>
              <a:gd name="connsiteY4" fmla="*/ 2474258 h 2474258"/>
              <a:gd name="connsiteX5" fmla="*/ 0 w 12192000"/>
              <a:gd name="connsiteY5" fmla="*/ 4 h 2474258"/>
              <a:gd name="connsiteX0" fmla="*/ 0 w 12192000"/>
              <a:gd name="connsiteY0" fmla="*/ 2 h 2474256"/>
              <a:gd name="connsiteX1" fmla="*/ 3036627 w 12192000"/>
              <a:gd name="connsiteY1" fmla="*/ 461210 h 2474256"/>
              <a:gd name="connsiteX2" fmla="*/ 12192000 w 12192000"/>
              <a:gd name="connsiteY2" fmla="*/ 2 h 2474256"/>
              <a:gd name="connsiteX3" fmla="*/ 12192000 w 12192000"/>
              <a:gd name="connsiteY3" fmla="*/ 2474256 h 2474256"/>
              <a:gd name="connsiteX4" fmla="*/ 0 w 12192000"/>
              <a:gd name="connsiteY4" fmla="*/ 2474256 h 2474256"/>
              <a:gd name="connsiteX5" fmla="*/ 0 w 12192000"/>
              <a:gd name="connsiteY5" fmla="*/ 2 h 2474256"/>
              <a:gd name="connsiteX0" fmla="*/ 0 w 12192000"/>
              <a:gd name="connsiteY0" fmla="*/ 0 h 2474254"/>
              <a:gd name="connsiteX1" fmla="*/ 3036627 w 12192000"/>
              <a:gd name="connsiteY1" fmla="*/ 461208 h 2474254"/>
              <a:gd name="connsiteX2" fmla="*/ 12192000 w 12192000"/>
              <a:gd name="connsiteY2" fmla="*/ 0 h 2474254"/>
              <a:gd name="connsiteX3" fmla="*/ 12192000 w 12192000"/>
              <a:gd name="connsiteY3" fmla="*/ 2474254 h 2474254"/>
              <a:gd name="connsiteX4" fmla="*/ 0 w 12192000"/>
              <a:gd name="connsiteY4" fmla="*/ 2474254 h 2474254"/>
              <a:gd name="connsiteX5" fmla="*/ 0 w 12192000"/>
              <a:gd name="connsiteY5" fmla="*/ 0 h 2474254"/>
              <a:gd name="connsiteX0" fmla="*/ 0 w 12192000"/>
              <a:gd name="connsiteY0" fmla="*/ 1 h 2474255"/>
              <a:gd name="connsiteX1" fmla="*/ 3036627 w 12192000"/>
              <a:gd name="connsiteY1" fmla="*/ 461209 h 2474255"/>
              <a:gd name="connsiteX2" fmla="*/ 12192000 w 12192000"/>
              <a:gd name="connsiteY2" fmla="*/ 1 h 2474255"/>
              <a:gd name="connsiteX3" fmla="*/ 12192000 w 12192000"/>
              <a:gd name="connsiteY3" fmla="*/ 2474255 h 2474255"/>
              <a:gd name="connsiteX4" fmla="*/ 0 w 12192000"/>
              <a:gd name="connsiteY4" fmla="*/ 2474255 h 2474255"/>
              <a:gd name="connsiteX5" fmla="*/ 0 w 12192000"/>
              <a:gd name="connsiteY5" fmla="*/ 1 h 2474255"/>
              <a:gd name="connsiteX0" fmla="*/ 0 w 12192000"/>
              <a:gd name="connsiteY0" fmla="*/ 1 h 2474255"/>
              <a:gd name="connsiteX1" fmla="*/ 3043451 w 12192000"/>
              <a:gd name="connsiteY1" fmla="*/ 577215 h 2474255"/>
              <a:gd name="connsiteX2" fmla="*/ 12192000 w 12192000"/>
              <a:gd name="connsiteY2" fmla="*/ 1 h 2474255"/>
              <a:gd name="connsiteX3" fmla="*/ 12192000 w 12192000"/>
              <a:gd name="connsiteY3" fmla="*/ 2474255 h 2474255"/>
              <a:gd name="connsiteX4" fmla="*/ 0 w 12192000"/>
              <a:gd name="connsiteY4" fmla="*/ 2474255 h 2474255"/>
              <a:gd name="connsiteX5" fmla="*/ 0 w 12192000"/>
              <a:gd name="connsiteY5" fmla="*/ 1 h 2474255"/>
              <a:gd name="connsiteX0" fmla="*/ 0 w 12192000"/>
              <a:gd name="connsiteY0" fmla="*/ 1 h 2474255"/>
              <a:gd name="connsiteX1" fmla="*/ 3050275 w 12192000"/>
              <a:gd name="connsiteY1" fmla="*/ 672750 h 2474255"/>
              <a:gd name="connsiteX2" fmla="*/ 12192000 w 12192000"/>
              <a:gd name="connsiteY2" fmla="*/ 1 h 2474255"/>
              <a:gd name="connsiteX3" fmla="*/ 12192000 w 12192000"/>
              <a:gd name="connsiteY3" fmla="*/ 2474255 h 2474255"/>
              <a:gd name="connsiteX4" fmla="*/ 0 w 12192000"/>
              <a:gd name="connsiteY4" fmla="*/ 2474255 h 2474255"/>
              <a:gd name="connsiteX5" fmla="*/ 0 w 12192000"/>
              <a:gd name="connsiteY5" fmla="*/ 1 h 2474255"/>
              <a:gd name="connsiteX0" fmla="*/ 0 w 12192000"/>
              <a:gd name="connsiteY0" fmla="*/ 1 h 2474255"/>
              <a:gd name="connsiteX1" fmla="*/ 3041567 w 12192000"/>
              <a:gd name="connsiteY1" fmla="*/ 629207 h 2474255"/>
              <a:gd name="connsiteX2" fmla="*/ 12192000 w 12192000"/>
              <a:gd name="connsiteY2" fmla="*/ 1 h 2474255"/>
              <a:gd name="connsiteX3" fmla="*/ 12192000 w 12192000"/>
              <a:gd name="connsiteY3" fmla="*/ 2474255 h 2474255"/>
              <a:gd name="connsiteX4" fmla="*/ 0 w 12192000"/>
              <a:gd name="connsiteY4" fmla="*/ 2474255 h 2474255"/>
              <a:gd name="connsiteX5" fmla="*/ 0 w 12192000"/>
              <a:gd name="connsiteY5" fmla="*/ 1 h 2474255"/>
              <a:gd name="connsiteX0" fmla="*/ 0 w 12192000"/>
              <a:gd name="connsiteY0" fmla="*/ 1 h 2474255"/>
              <a:gd name="connsiteX1" fmla="*/ 2449384 w 12192000"/>
              <a:gd name="connsiteY1" fmla="*/ 629207 h 2474255"/>
              <a:gd name="connsiteX2" fmla="*/ 12192000 w 12192000"/>
              <a:gd name="connsiteY2" fmla="*/ 1 h 2474255"/>
              <a:gd name="connsiteX3" fmla="*/ 12192000 w 12192000"/>
              <a:gd name="connsiteY3" fmla="*/ 2474255 h 2474255"/>
              <a:gd name="connsiteX4" fmla="*/ 0 w 12192000"/>
              <a:gd name="connsiteY4" fmla="*/ 2474255 h 2474255"/>
              <a:gd name="connsiteX5" fmla="*/ 0 w 12192000"/>
              <a:gd name="connsiteY5" fmla="*/ 1 h 2474255"/>
              <a:gd name="connsiteX0" fmla="*/ 0 w 12192000"/>
              <a:gd name="connsiteY0" fmla="*/ 1 h 2474255"/>
              <a:gd name="connsiteX1" fmla="*/ 2431966 w 12192000"/>
              <a:gd name="connsiteY1" fmla="*/ 672750 h 2474255"/>
              <a:gd name="connsiteX2" fmla="*/ 12192000 w 12192000"/>
              <a:gd name="connsiteY2" fmla="*/ 1 h 2474255"/>
              <a:gd name="connsiteX3" fmla="*/ 12192000 w 12192000"/>
              <a:gd name="connsiteY3" fmla="*/ 2474255 h 2474255"/>
              <a:gd name="connsiteX4" fmla="*/ 0 w 12192000"/>
              <a:gd name="connsiteY4" fmla="*/ 2474255 h 2474255"/>
              <a:gd name="connsiteX5" fmla="*/ 0 w 12192000"/>
              <a:gd name="connsiteY5" fmla="*/ 1 h 2474255"/>
              <a:gd name="connsiteX0" fmla="*/ 0 w 12192000"/>
              <a:gd name="connsiteY0" fmla="*/ 1 h 2474255"/>
              <a:gd name="connsiteX1" fmla="*/ 2440675 w 12192000"/>
              <a:gd name="connsiteY1" fmla="*/ 725002 h 2474255"/>
              <a:gd name="connsiteX2" fmla="*/ 12192000 w 12192000"/>
              <a:gd name="connsiteY2" fmla="*/ 1 h 2474255"/>
              <a:gd name="connsiteX3" fmla="*/ 12192000 w 12192000"/>
              <a:gd name="connsiteY3" fmla="*/ 2474255 h 2474255"/>
              <a:gd name="connsiteX4" fmla="*/ 0 w 12192000"/>
              <a:gd name="connsiteY4" fmla="*/ 2474255 h 2474255"/>
              <a:gd name="connsiteX5" fmla="*/ 0 w 12192000"/>
              <a:gd name="connsiteY5" fmla="*/ 1 h 2474255"/>
              <a:gd name="connsiteX0" fmla="*/ 0 w 12192000"/>
              <a:gd name="connsiteY0" fmla="*/ 1 h 2474255"/>
              <a:gd name="connsiteX1" fmla="*/ 2431966 w 12192000"/>
              <a:gd name="connsiteY1" fmla="*/ 698876 h 2474255"/>
              <a:gd name="connsiteX2" fmla="*/ 12192000 w 12192000"/>
              <a:gd name="connsiteY2" fmla="*/ 1 h 2474255"/>
              <a:gd name="connsiteX3" fmla="*/ 12192000 w 12192000"/>
              <a:gd name="connsiteY3" fmla="*/ 2474255 h 2474255"/>
              <a:gd name="connsiteX4" fmla="*/ 0 w 12192000"/>
              <a:gd name="connsiteY4" fmla="*/ 2474255 h 2474255"/>
              <a:gd name="connsiteX5" fmla="*/ 0 w 12192000"/>
              <a:gd name="connsiteY5" fmla="*/ 1 h 247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474255">
                <a:moveTo>
                  <a:pt x="0" y="1"/>
                </a:moveTo>
                <a:cubicBezTo>
                  <a:pt x="13647" y="5887"/>
                  <a:pt x="2425143" y="699814"/>
                  <a:pt x="2431966" y="698876"/>
                </a:cubicBezTo>
                <a:cubicBezTo>
                  <a:pt x="2431207" y="706638"/>
                  <a:pt x="12185935" y="-937"/>
                  <a:pt x="12192000" y="1"/>
                </a:cubicBezTo>
                <a:lnTo>
                  <a:pt x="12192000" y="2474255"/>
                </a:lnTo>
                <a:lnTo>
                  <a:pt x="0" y="2474255"/>
                </a:lnTo>
                <a:lnTo>
                  <a:pt x="0" y="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6" name="Image 5" descr="Une image contenant signe, arrêt, dessin&#10;&#10;Description générée automatiquement">
            <a:extLst>
              <a:ext uri="{FF2B5EF4-FFF2-40B4-BE49-F238E27FC236}">
                <a16:creationId xmlns:a16="http://schemas.microsoft.com/office/drawing/2014/main" id="{E2FBBA84-542B-4D14-B8D9-63D69B6473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31" y="985528"/>
            <a:ext cx="2326096" cy="2191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30483" y="5243579"/>
            <a:ext cx="7322444" cy="818606"/>
          </a:xfrm>
        </p:spPr>
        <p:txBody>
          <a:bodyPr anchor="ctr" anchorCtr="0">
            <a:noAutofit/>
          </a:bodyPr>
          <a:lstStyle>
            <a:lvl1pPr algn="r">
              <a:defRPr sz="2200" b="1">
                <a:solidFill>
                  <a:schemeClr val="bg1"/>
                </a:solidFill>
                <a:latin typeface="Klint Pro" panose="020D0503020204080204" pitchFamily="34" charset="0"/>
              </a:defRPr>
            </a:lvl1pPr>
          </a:lstStyle>
          <a:p>
            <a:r>
              <a:rPr lang="en-GB" noProof="0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716" y="6074288"/>
            <a:ext cx="7901211" cy="365124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Klint Pro Light" panose="020D030302020408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9274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 titl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4B53AB-1056-443E-BEC5-A57C9F88E253}"/>
              </a:ext>
            </a:extLst>
          </p:cNvPr>
          <p:cNvSpPr/>
          <p:nvPr userDrawn="1"/>
        </p:nvSpPr>
        <p:spPr>
          <a:xfrm>
            <a:off x="6283842" y="6720364"/>
            <a:ext cx="5908154" cy="1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635" y="1137684"/>
            <a:ext cx="5071207" cy="2647507"/>
          </a:xfrm>
        </p:spPr>
        <p:txBody>
          <a:bodyPr anchor="b" anchorCtr="0">
            <a:noAutofit/>
          </a:bodyPr>
          <a:lstStyle>
            <a:lvl1pPr algn="l">
              <a:defRPr lang="en-US" sz="3600" b="1" kern="1200" dirty="0">
                <a:solidFill>
                  <a:schemeClr val="bg1"/>
                </a:solidFill>
                <a:latin typeface="Klint Pro" panose="020D0503020204080204" pitchFamily="34" charset="0"/>
                <a:ea typeface="+mn-ea"/>
                <a:cs typeface="+mn-cs"/>
              </a:defRPr>
            </a:lvl1pPr>
          </a:lstStyle>
          <a:p>
            <a:r>
              <a:rPr lang="en-GB" noProof="0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2635" y="4029740"/>
            <a:ext cx="5071207" cy="1775637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Klint Pro" panose="020D050302020408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0622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B1E296-DD6F-4733-BA51-43419C50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93A55F-A24C-4ED4-B2A6-28655DC9E1F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8EC7362-C37A-4FDD-9CB3-305B8F7998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1903" y="714597"/>
            <a:ext cx="7904369" cy="5463640"/>
          </a:xfrm>
        </p:spPr>
        <p:txBody>
          <a:bodyPr anchor="ctr" anchorCtr="0">
            <a:noAutofit/>
          </a:bodyPr>
          <a:lstStyle>
            <a:lvl1pPr marL="514350" indent="-360000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defRPr sz="2590" b="1">
                <a:solidFill>
                  <a:schemeClr val="bg1"/>
                </a:solidFill>
                <a:latin typeface="Klint Pro" panose="020D0503020204080204" pitchFamily="34" charset="0"/>
              </a:defRPr>
            </a:lvl1pPr>
          </a:lstStyle>
          <a:p>
            <a:pPr lvl="0"/>
            <a:r>
              <a:rPr lang="en-GB" noProof="0"/>
              <a:t>TITLE 1</a:t>
            </a:r>
          </a:p>
          <a:p>
            <a:pPr lvl="0"/>
            <a:r>
              <a:rPr lang="en-GB" noProof="0"/>
              <a:t>TITLE 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D5E0488-0F2F-4324-B52D-3E9210500C1D}"/>
              </a:ext>
            </a:extLst>
          </p:cNvPr>
          <p:cNvSpPr txBox="1"/>
          <p:nvPr userDrawn="1"/>
        </p:nvSpPr>
        <p:spPr>
          <a:xfrm>
            <a:off x="131887" y="714598"/>
            <a:ext cx="2620016" cy="546363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200" b="1" noProof="0">
                <a:solidFill>
                  <a:schemeClr val="bg1"/>
                </a:solidFill>
                <a:latin typeface="Klint Pro" panose="020D0503020204080204" pitchFamily="34" charset="0"/>
              </a:rPr>
              <a:t>SUMMARY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FBE0D84-89E6-4D32-A2FF-9715064DAB41}"/>
              </a:ext>
            </a:extLst>
          </p:cNvPr>
          <p:cNvCxnSpPr/>
          <p:nvPr userDrawn="1"/>
        </p:nvCxnSpPr>
        <p:spPr>
          <a:xfrm>
            <a:off x="2751909" y="714598"/>
            <a:ext cx="0" cy="54636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85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B1E296-DD6F-4733-BA51-43419C50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93A55F-A24C-4ED4-B2A6-28655DC9E1F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8EC7362-C37A-4FDD-9CB3-305B8F7998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1904" y="714597"/>
            <a:ext cx="7869197" cy="5463639"/>
          </a:xfrm>
        </p:spPr>
        <p:txBody>
          <a:bodyPr anchor="ctr" anchorCtr="0">
            <a:noAutofit/>
          </a:bodyPr>
          <a:lstStyle>
            <a:lvl1pPr marL="154350" indent="0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Font typeface="+mj-lt"/>
              <a:buNone/>
              <a:defRPr sz="2590" b="1">
                <a:solidFill>
                  <a:schemeClr val="bg1"/>
                </a:solidFill>
                <a:latin typeface="Klint Pro" panose="020D0503020204080204" pitchFamily="34" charset="0"/>
              </a:defRPr>
            </a:lvl1pPr>
          </a:lstStyle>
          <a:p>
            <a:pPr lvl="0"/>
            <a:r>
              <a:rPr lang="en-GB" noProof="0"/>
              <a:t>Objectives…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D5E0488-0F2F-4324-B52D-3E9210500C1D}"/>
              </a:ext>
            </a:extLst>
          </p:cNvPr>
          <p:cNvSpPr txBox="1"/>
          <p:nvPr userDrawn="1"/>
        </p:nvSpPr>
        <p:spPr>
          <a:xfrm>
            <a:off x="131884" y="714598"/>
            <a:ext cx="2620015" cy="546363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3200" b="1" noProof="0">
                <a:solidFill>
                  <a:schemeClr val="bg1"/>
                </a:solidFill>
                <a:latin typeface="Klint Pro" panose="020D0503020204080204" pitchFamily="34" charset="0"/>
              </a:rPr>
              <a:t>OBJECTIVES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AC545B5-8934-4964-B161-3B33436B949D}"/>
              </a:ext>
            </a:extLst>
          </p:cNvPr>
          <p:cNvCxnSpPr/>
          <p:nvPr userDrawn="1"/>
        </p:nvCxnSpPr>
        <p:spPr>
          <a:xfrm>
            <a:off x="2751909" y="714598"/>
            <a:ext cx="0" cy="54636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9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v2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  <a:alpha val="30000"/>
              </a:schemeClr>
            </a:gs>
            <a:gs pos="83000">
              <a:schemeClr val="accent1">
                <a:lumMod val="45000"/>
                <a:lumOff val="55000"/>
                <a:alpha val="30000"/>
              </a:schemeClr>
            </a:gs>
            <a:gs pos="100000">
              <a:schemeClr val="accent1">
                <a:lumMod val="30000"/>
                <a:lumOff val="70000"/>
                <a:alpha val="3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7E1CBD-C5B9-457C-86FF-767FC52DBEF8}"/>
              </a:ext>
            </a:extLst>
          </p:cNvPr>
          <p:cNvSpPr/>
          <p:nvPr userDrawn="1"/>
        </p:nvSpPr>
        <p:spPr>
          <a:xfrm>
            <a:off x="0" y="1"/>
            <a:ext cx="8220808" cy="10814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2F2A289-6473-46BE-8A08-AF737E5E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7392"/>
            <a:ext cx="7057292" cy="7297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TITLE 1</a:t>
            </a:r>
          </a:p>
        </p:txBody>
      </p:sp>
      <p:sp>
        <p:nvSpPr>
          <p:cNvPr id="20" name="Espace réservé du contenu 40">
            <a:extLst>
              <a:ext uri="{FF2B5EF4-FFF2-40B4-BE49-F238E27FC236}">
                <a16:creationId xmlns:a16="http://schemas.microsoft.com/office/drawing/2014/main" id="{46FBF03C-A26E-4C42-A35D-D1B57B5A747F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42433" y="1770611"/>
            <a:ext cx="10511367" cy="4181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7056E45-36D5-4BFC-B9EC-E13385561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Klint Pro" panose="020D0503020204080204" pitchFamily="34" charset="0"/>
              </a:defRPr>
            </a:lvl1pPr>
          </a:lstStyle>
          <a:p>
            <a:fld id="{48DE16A9-FC76-4D84-BEF5-02927336CA5D}" type="datetime5">
              <a:rPr lang="en-GB" noProof="0" smtClean="0"/>
              <a:t>16-Mar-23</a:t>
            </a:fld>
            <a:endParaRPr lang="en-GB" noProof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AE7A105-BA38-40FA-B01C-5B12772F7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Klint Pro" panose="020D0503020204080204" pitchFamily="34" charset="0"/>
              </a:defRPr>
            </a:lvl1pPr>
          </a:lstStyle>
          <a:p>
            <a:r>
              <a:rPr lang="en-GB" noProof="0"/>
              <a:t>CERAP UK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20E9D3B-D3F8-4588-876E-0182633FD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Klint Pro" panose="020D0503020204080204" pitchFamily="34" charset="0"/>
              </a:defRPr>
            </a:lvl1pPr>
          </a:lstStyle>
          <a:p>
            <a:fld id="{CA93A55F-A24C-4ED4-B2A6-28655DC9E1F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8188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  <a:alpha val="30000"/>
              </a:schemeClr>
            </a:gs>
            <a:gs pos="83000">
              <a:schemeClr val="accent1">
                <a:lumMod val="45000"/>
                <a:lumOff val="55000"/>
                <a:alpha val="30000"/>
              </a:schemeClr>
            </a:gs>
            <a:gs pos="100000">
              <a:schemeClr val="accent1">
                <a:lumMod val="30000"/>
                <a:lumOff val="70000"/>
                <a:alpha val="3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7056E45-36D5-4BFC-B9EC-E13385561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Klint Pro" panose="020D0503020204080204" pitchFamily="34" charset="0"/>
              </a:defRPr>
            </a:lvl1pPr>
          </a:lstStyle>
          <a:p>
            <a:fld id="{A1D90D81-B3EF-4E5D-A162-780483F847E4}" type="datetime5">
              <a:rPr lang="en-GB" noProof="0" smtClean="0"/>
              <a:t>16-Mar-23</a:t>
            </a:fld>
            <a:endParaRPr lang="en-GB" noProof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AE7A105-BA38-40FA-B01C-5B12772F7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Klint Pro" panose="020D0503020204080204" pitchFamily="34" charset="0"/>
              </a:defRPr>
            </a:lvl1pPr>
          </a:lstStyle>
          <a:p>
            <a:r>
              <a:rPr lang="en-GB" noProof="0"/>
              <a:t>CERAP UK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20E9D3B-D3F8-4588-876E-0182633FD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Klint Pro" panose="020D0503020204080204" pitchFamily="34" charset="0"/>
              </a:defRPr>
            </a:lvl1pPr>
          </a:lstStyle>
          <a:p>
            <a:fld id="{CA93A55F-A24C-4ED4-B2A6-28655DC9E1F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714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  <a:alpha val="30000"/>
              </a:schemeClr>
            </a:gs>
            <a:gs pos="83000">
              <a:schemeClr val="accent1">
                <a:lumMod val="45000"/>
                <a:lumOff val="55000"/>
                <a:alpha val="30000"/>
              </a:schemeClr>
            </a:gs>
            <a:gs pos="100000">
              <a:schemeClr val="accent1">
                <a:lumMod val="30000"/>
                <a:lumOff val="70000"/>
                <a:alpha val="3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D3228407-AAA6-43EA-98FC-40E4CFFC11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86038" y="1"/>
            <a:ext cx="4305961" cy="6827852"/>
          </a:xfrm>
          <a:solidFill>
            <a:srgbClr val="EAE8E7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texte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latin typeface="Klint Pro" panose="020D0503020204080204" pitchFamily="34" charset="0"/>
              </a:defRPr>
            </a:lvl1pPr>
          </a:lstStyle>
          <a:p>
            <a:fld id="{1602119A-A578-4BC3-AC5E-A8D41F24750A}" type="datetime5">
              <a:rPr lang="en-GB" noProof="0" smtClean="0">
                <a:solidFill>
                  <a:prstClr val="black">
                    <a:tint val="75000"/>
                  </a:prstClr>
                </a:solidFill>
              </a:rPr>
              <a:t>16-Mar-23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latin typeface="Klint Pro" panose="020D0503020204080204" pitchFamily="34" charset="0"/>
              </a:defRPr>
            </a:lvl1pPr>
          </a:lstStyle>
          <a:p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CERAP 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latin typeface="Klint Pro" panose="020D0503020204080204" pitchFamily="34" charset="0"/>
              </a:defRPr>
            </a:lvl1pPr>
          </a:lstStyle>
          <a:p>
            <a:fld id="{CA93A55F-A24C-4ED4-B2A6-28655DC9E1F2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2F2A289-6473-46BE-8A08-AF737E5E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27649"/>
            <a:ext cx="6604000" cy="5836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28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2042AEF-FB23-4692-BA22-B871567E6F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7537" y="851783"/>
            <a:ext cx="6604000" cy="38205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lang="fr-FR" sz="2400" b="1" kern="1200" dirty="0">
                <a:solidFill>
                  <a:schemeClr val="bg2"/>
                </a:solidFill>
                <a:latin typeface="Klint Pro" panose="020D050302020408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83D9952-7CD1-4C5C-A789-A6B624231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536" y="1757974"/>
            <a:ext cx="6161780" cy="4166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4323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+ contac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9DFF806-4271-4C4F-A275-4E017283302E}"/>
              </a:ext>
            </a:extLst>
          </p:cNvPr>
          <p:cNvSpPr txBox="1"/>
          <p:nvPr userDrawn="1"/>
        </p:nvSpPr>
        <p:spPr>
          <a:xfrm>
            <a:off x="2261938" y="2686974"/>
            <a:ext cx="2894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spc="-150" noProof="0">
                <a:solidFill>
                  <a:schemeClr val="bg1"/>
                </a:solidFill>
                <a:latin typeface="Klint Pro Bold" panose="020D0803020204080204" pitchFamily="34" charset="0"/>
              </a:rPr>
              <a:t>Thank you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244CD7-66DF-43E1-A1B3-6EA7910846A5}"/>
              </a:ext>
            </a:extLst>
          </p:cNvPr>
          <p:cNvSpPr txBox="1"/>
          <p:nvPr userDrawn="1"/>
        </p:nvSpPr>
        <p:spPr>
          <a:xfrm>
            <a:off x="2261937" y="3706080"/>
            <a:ext cx="3016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 kern="0" noProof="0">
                <a:solidFill>
                  <a:schemeClr val="bg1"/>
                </a:solidFill>
                <a:latin typeface="Klint Pro" panose="020D0503020204080204" pitchFamily="34" charset="0"/>
                <a:cs typeface="Calibri"/>
                <a:sym typeface="Calibri"/>
              </a:rPr>
              <a:t>Visit us at </a:t>
            </a:r>
            <a:r>
              <a:rPr lang="en-GB" sz="2000" b="1" kern="0" noProof="0">
                <a:solidFill>
                  <a:schemeClr val="bg1"/>
                </a:solidFill>
                <a:latin typeface="Klint Pro" panose="020D0503020204080204" pitchFamily="34" charset="0"/>
                <a:cs typeface="Calibri"/>
                <a:sym typeface="Calibri"/>
              </a:rPr>
              <a:t>www.cerap.uk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A9C28CB-8E9C-4E56-92A5-C5E0F13CB18E}"/>
              </a:ext>
            </a:extLst>
          </p:cNvPr>
          <p:cNvCxnSpPr>
            <a:cxnSpLocks/>
          </p:cNvCxnSpPr>
          <p:nvPr userDrawn="1"/>
        </p:nvCxnSpPr>
        <p:spPr>
          <a:xfrm>
            <a:off x="2363209" y="3618503"/>
            <a:ext cx="24427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9CB29CF-2D11-40F4-AB11-421986D72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2570" y="5085367"/>
            <a:ext cx="1499971" cy="261538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Klint Pro" panose="020D050302020408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GB" noProof="0"/>
              <a:t>YOUR CONTACT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F0AC0CD-9508-4D93-8266-8E8D73BAF2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1937" y="5345352"/>
            <a:ext cx="2112222" cy="780782"/>
          </a:xfrm>
          <a:ln w="6350" cap="rnd">
            <a:noFill/>
            <a:round/>
          </a:ln>
          <a:effectLst>
            <a:softEdge rad="0"/>
          </a:effectLst>
        </p:spPr>
        <p:txBody>
          <a:bodyPr wrap="square" lIns="108000" tIns="108000" bIns="108000" anchor="t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Prénom NOM</a:t>
            </a:r>
          </a:p>
          <a:p>
            <a:pPr lvl="0"/>
            <a:r>
              <a:rPr lang="en-GB" noProof="0"/>
              <a:t>+33 (0)6.00.00.00.00</a:t>
            </a:r>
          </a:p>
          <a:p>
            <a:pPr lvl="0"/>
            <a:r>
              <a:rPr lang="en-GB" noProof="0"/>
              <a:t>mail@cerap.fr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CD5D1EF-3EC4-4101-8FD3-2A053DB24739}"/>
              </a:ext>
            </a:extLst>
          </p:cNvPr>
          <p:cNvSpPr/>
          <p:nvPr userDrawn="1"/>
        </p:nvSpPr>
        <p:spPr>
          <a:xfrm>
            <a:off x="2240671" y="5345352"/>
            <a:ext cx="2112222" cy="780782"/>
          </a:xfrm>
          <a:prstGeom prst="round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1857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isocèle 1">
            <a:extLst>
              <a:ext uri="{FF2B5EF4-FFF2-40B4-BE49-F238E27FC236}">
                <a16:creationId xmlns:a16="http://schemas.microsoft.com/office/drawing/2014/main" id="{82A681A8-04BD-4CB4-8478-6647D40A28F0}"/>
              </a:ext>
            </a:extLst>
          </p:cNvPr>
          <p:cNvSpPr/>
          <p:nvPr userDrawn="1"/>
        </p:nvSpPr>
        <p:spPr>
          <a:xfrm rot="1933293">
            <a:off x="9803631" y="-438192"/>
            <a:ext cx="2990387" cy="1377264"/>
          </a:xfrm>
          <a:custGeom>
            <a:avLst/>
            <a:gdLst>
              <a:gd name="connsiteX0" fmla="*/ 0 w 2729243"/>
              <a:gd name="connsiteY0" fmla="*/ 1334778 h 1334778"/>
              <a:gd name="connsiteX1" fmla="*/ 1907059 w 2729243"/>
              <a:gd name="connsiteY1" fmla="*/ 0 h 1334778"/>
              <a:gd name="connsiteX2" fmla="*/ 2729243 w 2729243"/>
              <a:gd name="connsiteY2" fmla="*/ 1334778 h 1334778"/>
              <a:gd name="connsiteX3" fmla="*/ 0 w 2729243"/>
              <a:gd name="connsiteY3" fmla="*/ 1334778 h 1334778"/>
              <a:gd name="connsiteX0" fmla="*/ 0 w 2729243"/>
              <a:gd name="connsiteY0" fmla="*/ 1051645 h 1051645"/>
              <a:gd name="connsiteX1" fmla="*/ 2065853 w 2729243"/>
              <a:gd name="connsiteY1" fmla="*/ 0 h 1051645"/>
              <a:gd name="connsiteX2" fmla="*/ 2729243 w 2729243"/>
              <a:gd name="connsiteY2" fmla="*/ 1051645 h 1051645"/>
              <a:gd name="connsiteX3" fmla="*/ 0 w 2729243"/>
              <a:gd name="connsiteY3" fmla="*/ 1051645 h 1051645"/>
              <a:gd name="connsiteX0" fmla="*/ 0 w 2681551"/>
              <a:gd name="connsiteY0" fmla="*/ 1080543 h 1080543"/>
              <a:gd name="connsiteX1" fmla="*/ 2018161 w 2681551"/>
              <a:gd name="connsiteY1" fmla="*/ 0 h 1080543"/>
              <a:gd name="connsiteX2" fmla="*/ 2681551 w 2681551"/>
              <a:gd name="connsiteY2" fmla="*/ 1051645 h 1080543"/>
              <a:gd name="connsiteX3" fmla="*/ 0 w 2681551"/>
              <a:gd name="connsiteY3" fmla="*/ 1080543 h 1080543"/>
              <a:gd name="connsiteX0" fmla="*/ 0 w 2681551"/>
              <a:gd name="connsiteY0" fmla="*/ 1200864 h 1200864"/>
              <a:gd name="connsiteX1" fmla="*/ 1912850 w 2681551"/>
              <a:gd name="connsiteY1" fmla="*/ 0 h 1200864"/>
              <a:gd name="connsiteX2" fmla="*/ 2681551 w 2681551"/>
              <a:gd name="connsiteY2" fmla="*/ 1171966 h 1200864"/>
              <a:gd name="connsiteX3" fmla="*/ 0 w 2681551"/>
              <a:gd name="connsiteY3" fmla="*/ 1200864 h 1200864"/>
              <a:gd name="connsiteX0" fmla="*/ 0 w 2621628"/>
              <a:gd name="connsiteY0" fmla="*/ 1200864 h 1200864"/>
              <a:gd name="connsiteX1" fmla="*/ 1912850 w 2621628"/>
              <a:gd name="connsiteY1" fmla="*/ 0 h 1200864"/>
              <a:gd name="connsiteX2" fmla="*/ 2621628 w 2621628"/>
              <a:gd name="connsiteY2" fmla="*/ 1170429 h 1200864"/>
              <a:gd name="connsiteX3" fmla="*/ 0 w 2621628"/>
              <a:gd name="connsiteY3" fmla="*/ 1200864 h 1200864"/>
              <a:gd name="connsiteX0" fmla="*/ 0 w 2644720"/>
              <a:gd name="connsiteY0" fmla="*/ 1200864 h 1200864"/>
              <a:gd name="connsiteX1" fmla="*/ 1912850 w 2644720"/>
              <a:gd name="connsiteY1" fmla="*/ 0 h 1200864"/>
              <a:gd name="connsiteX2" fmla="*/ 2644720 w 2644720"/>
              <a:gd name="connsiteY2" fmla="*/ 1155875 h 1200864"/>
              <a:gd name="connsiteX3" fmla="*/ 0 w 2644720"/>
              <a:gd name="connsiteY3" fmla="*/ 1200864 h 1200864"/>
              <a:gd name="connsiteX0" fmla="*/ 0 w 2836701"/>
              <a:gd name="connsiteY0" fmla="*/ 1084695 h 1155875"/>
              <a:gd name="connsiteX1" fmla="*/ 2104831 w 2836701"/>
              <a:gd name="connsiteY1" fmla="*/ 0 h 1155875"/>
              <a:gd name="connsiteX2" fmla="*/ 2836701 w 2836701"/>
              <a:gd name="connsiteY2" fmla="*/ 1155875 h 1155875"/>
              <a:gd name="connsiteX3" fmla="*/ 0 w 2836701"/>
              <a:gd name="connsiteY3" fmla="*/ 1084695 h 1155875"/>
              <a:gd name="connsiteX0" fmla="*/ 0 w 2977839"/>
              <a:gd name="connsiteY0" fmla="*/ 1084695 h 1122810"/>
              <a:gd name="connsiteX1" fmla="*/ 2104831 w 2977839"/>
              <a:gd name="connsiteY1" fmla="*/ 0 h 1122810"/>
              <a:gd name="connsiteX2" fmla="*/ 2977839 w 2977839"/>
              <a:gd name="connsiteY2" fmla="*/ 1122810 h 1122810"/>
              <a:gd name="connsiteX3" fmla="*/ 0 w 2977839"/>
              <a:gd name="connsiteY3" fmla="*/ 1084695 h 1122810"/>
              <a:gd name="connsiteX0" fmla="*/ 0 w 2990387"/>
              <a:gd name="connsiteY0" fmla="*/ 1082375 h 1122810"/>
              <a:gd name="connsiteX1" fmla="*/ 2117379 w 2990387"/>
              <a:gd name="connsiteY1" fmla="*/ 0 h 1122810"/>
              <a:gd name="connsiteX2" fmla="*/ 2990387 w 2990387"/>
              <a:gd name="connsiteY2" fmla="*/ 1122810 h 1122810"/>
              <a:gd name="connsiteX3" fmla="*/ 0 w 2990387"/>
              <a:gd name="connsiteY3" fmla="*/ 1082375 h 112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387" h="1122810">
                <a:moveTo>
                  <a:pt x="0" y="1082375"/>
                </a:moveTo>
                <a:lnTo>
                  <a:pt x="2117379" y="0"/>
                </a:lnTo>
                <a:lnTo>
                  <a:pt x="2990387" y="1122810"/>
                </a:lnTo>
                <a:lnTo>
                  <a:pt x="0" y="10823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36884"/>
            <a:ext cx="9202003" cy="820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44C63-5DD8-4078-B124-E58AD44097F5}" type="datetime5">
              <a:rPr lang="en-GB" noProof="0" smtClean="0"/>
              <a:t>16-Mar-23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CERAP 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3A55F-A24C-4ED4-B2A6-28655DC9E1F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F0FABF0-FD55-45AC-A584-F794403970BA}"/>
              </a:ext>
            </a:extLst>
          </p:cNvPr>
          <p:cNvCxnSpPr>
            <a:cxnSpLocks/>
          </p:cNvCxnSpPr>
          <p:nvPr userDrawn="1"/>
        </p:nvCxnSpPr>
        <p:spPr>
          <a:xfrm flipH="1">
            <a:off x="-7113" y="6845147"/>
            <a:ext cx="12199113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86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5" r:id="rId2"/>
    <p:sldLayoutId id="2147483702" r:id="rId3"/>
    <p:sldLayoutId id="2147483703" r:id="rId4"/>
    <p:sldLayoutId id="2147483704" r:id="rId5"/>
    <p:sldLayoutId id="2147483678" r:id="rId6"/>
    <p:sldLayoutId id="2147483696" r:id="rId7"/>
    <p:sldLayoutId id="2147483701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Klint Pro" panose="020D050302020408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khsa-protectionservices.org.uk/radon/faq" TargetMode="External"/><Relationship Id="rId4" Type="http://schemas.openxmlformats.org/officeDocument/2006/relationships/hyperlink" Target="https://login.pamassist.co.uk/login?returnUrl=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4487E-63F8-4044-AEF2-8E8BF76855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MOJ Prison Staff Justification</a:t>
            </a:r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A70A721-556E-4F38-9F13-686EFB14E383}"/>
              </a:ext>
            </a:extLst>
          </p:cNvPr>
          <p:cNvCxnSpPr>
            <a:cxnSpLocks/>
          </p:cNvCxnSpPr>
          <p:nvPr/>
        </p:nvCxnSpPr>
        <p:spPr>
          <a:xfrm>
            <a:off x="1297699" y="3956423"/>
            <a:ext cx="42631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6">
            <a:extLst>
              <a:ext uri="{FF2B5EF4-FFF2-40B4-BE49-F238E27FC236}">
                <a16:creationId xmlns:a16="http://schemas.microsoft.com/office/drawing/2014/main" id="{8D03BE05-1B2A-D786-992B-BED26B3DCC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6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65" t="-132" r="55260"/>
          <a:stretch/>
        </p:blipFill>
        <p:spPr>
          <a:xfrm flipH="1">
            <a:off x="6105522" y="2790"/>
            <a:ext cx="6095999" cy="6875368"/>
          </a:xfrm>
          <a:prstGeom prst="rect">
            <a:avLst/>
          </a:prstGeom>
        </p:spPr>
      </p:pic>
      <p:pic>
        <p:nvPicPr>
          <p:cNvPr id="4" name="Image 5" descr="Une image contenant signe, arrêt, dessin&#10;&#10;Description générée automatiquement">
            <a:extLst>
              <a:ext uri="{FF2B5EF4-FFF2-40B4-BE49-F238E27FC236}">
                <a16:creationId xmlns:a16="http://schemas.microsoft.com/office/drawing/2014/main" id="{65A5C408-B6BB-22DF-B7C1-B8F6986D2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92" y="2333013"/>
            <a:ext cx="2326096" cy="2191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1C2C1-965A-2D14-CD19-9123527EB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161" y="-2790"/>
            <a:ext cx="8963473" cy="6858000"/>
          </a:xfrm>
          <a:prstGeom prst="rect">
            <a:avLst/>
          </a:prstGeom>
        </p:spPr>
      </p:pic>
      <p:sp>
        <p:nvSpPr>
          <p:cNvPr id="6" name="Titre 12">
            <a:extLst>
              <a:ext uri="{FF2B5EF4-FFF2-40B4-BE49-F238E27FC236}">
                <a16:creationId xmlns:a16="http://schemas.microsoft.com/office/drawing/2014/main" id="{CEDBE263-21B2-BA0B-B34A-D23198D05FE6}"/>
              </a:ext>
            </a:extLst>
          </p:cNvPr>
          <p:cNvSpPr txBox="1">
            <a:spLocks/>
          </p:cNvSpPr>
          <p:nvPr/>
        </p:nvSpPr>
        <p:spPr>
          <a:xfrm>
            <a:off x="1884101" y="1834153"/>
            <a:ext cx="4724993" cy="18037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Klint Pro" panose="020D050302020408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Radon information and risks from exposure</a:t>
            </a:r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riangle isocèle 1">
            <a:extLst>
              <a:ext uri="{FF2B5EF4-FFF2-40B4-BE49-F238E27FC236}">
                <a16:creationId xmlns:a16="http://schemas.microsoft.com/office/drawing/2014/main" id="{6D3F67EF-4F3A-262C-3C0F-94D5E230BDAD}"/>
              </a:ext>
            </a:extLst>
          </p:cNvPr>
          <p:cNvSpPr/>
          <p:nvPr/>
        </p:nvSpPr>
        <p:spPr>
          <a:xfrm rot="1933293">
            <a:off x="9803631" y="-438192"/>
            <a:ext cx="2990387" cy="1377264"/>
          </a:xfrm>
          <a:custGeom>
            <a:avLst/>
            <a:gdLst>
              <a:gd name="connsiteX0" fmla="*/ 0 w 2729243"/>
              <a:gd name="connsiteY0" fmla="*/ 1334778 h 1334778"/>
              <a:gd name="connsiteX1" fmla="*/ 1907059 w 2729243"/>
              <a:gd name="connsiteY1" fmla="*/ 0 h 1334778"/>
              <a:gd name="connsiteX2" fmla="*/ 2729243 w 2729243"/>
              <a:gd name="connsiteY2" fmla="*/ 1334778 h 1334778"/>
              <a:gd name="connsiteX3" fmla="*/ 0 w 2729243"/>
              <a:gd name="connsiteY3" fmla="*/ 1334778 h 1334778"/>
              <a:gd name="connsiteX0" fmla="*/ 0 w 2729243"/>
              <a:gd name="connsiteY0" fmla="*/ 1051645 h 1051645"/>
              <a:gd name="connsiteX1" fmla="*/ 2065853 w 2729243"/>
              <a:gd name="connsiteY1" fmla="*/ 0 h 1051645"/>
              <a:gd name="connsiteX2" fmla="*/ 2729243 w 2729243"/>
              <a:gd name="connsiteY2" fmla="*/ 1051645 h 1051645"/>
              <a:gd name="connsiteX3" fmla="*/ 0 w 2729243"/>
              <a:gd name="connsiteY3" fmla="*/ 1051645 h 1051645"/>
              <a:gd name="connsiteX0" fmla="*/ 0 w 2681551"/>
              <a:gd name="connsiteY0" fmla="*/ 1080543 h 1080543"/>
              <a:gd name="connsiteX1" fmla="*/ 2018161 w 2681551"/>
              <a:gd name="connsiteY1" fmla="*/ 0 h 1080543"/>
              <a:gd name="connsiteX2" fmla="*/ 2681551 w 2681551"/>
              <a:gd name="connsiteY2" fmla="*/ 1051645 h 1080543"/>
              <a:gd name="connsiteX3" fmla="*/ 0 w 2681551"/>
              <a:gd name="connsiteY3" fmla="*/ 1080543 h 1080543"/>
              <a:gd name="connsiteX0" fmla="*/ 0 w 2681551"/>
              <a:gd name="connsiteY0" fmla="*/ 1200864 h 1200864"/>
              <a:gd name="connsiteX1" fmla="*/ 1912850 w 2681551"/>
              <a:gd name="connsiteY1" fmla="*/ 0 h 1200864"/>
              <a:gd name="connsiteX2" fmla="*/ 2681551 w 2681551"/>
              <a:gd name="connsiteY2" fmla="*/ 1171966 h 1200864"/>
              <a:gd name="connsiteX3" fmla="*/ 0 w 2681551"/>
              <a:gd name="connsiteY3" fmla="*/ 1200864 h 1200864"/>
              <a:gd name="connsiteX0" fmla="*/ 0 w 2621628"/>
              <a:gd name="connsiteY0" fmla="*/ 1200864 h 1200864"/>
              <a:gd name="connsiteX1" fmla="*/ 1912850 w 2621628"/>
              <a:gd name="connsiteY1" fmla="*/ 0 h 1200864"/>
              <a:gd name="connsiteX2" fmla="*/ 2621628 w 2621628"/>
              <a:gd name="connsiteY2" fmla="*/ 1170429 h 1200864"/>
              <a:gd name="connsiteX3" fmla="*/ 0 w 2621628"/>
              <a:gd name="connsiteY3" fmla="*/ 1200864 h 1200864"/>
              <a:gd name="connsiteX0" fmla="*/ 0 w 2644720"/>
              <a:gd name="connsiteY0" fmla="*/ 1200864 h 1200864"/>
              <a:gd name="connsiteX1" fmla="*/ 1912850 w 2644720"/>
              <a:gd name="connsiteY1" fmla="*/ 0 h 1200864"/>
              <a:gd name="connsiteX2" fmla="*/ 2644720 w 2644720"/>
              <a:gd name="connsiteY2" fmla="*/ 1155875 h 1200864"/>
              <a:gd name="connsiteX3" fmla="*/ 0 w 2644720"/>
              <a:gd name="connsiteY3" fmla="*/ 1200864 h 1200864"/>
              <a:gd name="connsiteX0" fmla="*/ 0 w 2836701"/>
              <a:gd name="connsiteY0" fmla="*/ 1084695 h 1155875"/>
              <a:gd name="connsiteX1" fmla="*/ 2104831 w 2836701"/>
              <a:gd name="connsiteY1" fmla="*/ 0 h 1155875"/>
              <a:gd name="connsiteX2" fmla="*/ 2836701 w 2836701"/>
              <a:gd name="connsiteY2" fmla="*/ 1155875 h 1155875"/>
              <a:gd name="connsiteX3" fmla="*/ 0 w 2836701"/>
              <a:gd name="connsiteY3" fmla="*/ 1084695 h 1155875"/>
              <a:gd name="connsiteX0" fmla="*/ 0 w 2977839"/>
              <a:gd name="connsiteY0" fmla="*/ 1084695 h 1122810"/>
              <a:gd name="connsiteX1" fmla="*/ 2104831 w 2977839"/>
              <a:gd name="connsiteY1" fmla="*/ 0 h 1122810"/>
              <a:gd name="connsiteX2" fmla="*/ 2977839 w 2977839"/>
              <a:gd name="connsiteY2" fmla="*/ 1122810 h 1122810"/>
              <a:gd name="connsiteX3" fmla="*/ 0 w 2977839"/>
              <a:gd name="connsiteY3" fmla="*/ 1084695 h 1122810"/>
              <a:gd name="connsiteX0" fmla="*/ 0 w 2990387"/>
              <a:gd name="connsiteY0" fmla="*/ 1082375 h 1122810"/>
              <a:gd name="connsiteX1" fmla="*/ 2117379 w 2990387"/>
              <a:gd name="connsiteY1" fmla="*/ 0 h 1122810"/>
              <a:gd name="connsiteX2" fmla="*/ 2990387 w 2990387"/>
              <a:gd name="connsiteY2" fmla="*/ 1122810 h 1122810"/>
              <a:gd name="connsiteX3" fmla="*/ 0 w 2990387"/>
              <a:gd name="connsiteY3" fmla="*/ 1082375 h 112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387" h="1122810">
                <a:moveTo>
                  <a:pt x="0" y="1082375"/>
                </a:moveTo>
                <a:lnTo>
                  <a:pt x="2117379" y="0"/>
                </a:lnTo>
                <a:lnTo>
                  <a:pt x="2990387" y="1122810"/>
                </a:lnTo>
                <a:lnTo>
                  <a:pt x="0" y="10823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92200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isocèle 1">
            <a:extLst>
              <a:ext uri="{FF2B5EF4-FFF2-40B4-BE49-F238E27FC236}">
                <a16:creationId xmlns:a16="http://schemas.microsoft.com/office/drawing/2014/main" id="{3E8FEE64-FC7E-3C27-2779-4E036F722166}"/>
              </a:ext>
            </a:extLst>
          </p:cNvPr>
          <p:cNvSpPr/>
          <p:nvPr/>
        </p:nvSpPr>
        <p:spPr>
          <a:xfrm rot="1933293">
            <a:off x="9803631" y="-438192"/>
            <a:ext cx="2990387" cy="1377264"/>
          </a:xfrm>
          <a:custGeom>
            <a:avLst/>
            <a:gdLst>
              <a:gd name="connsiteX0" fmla="*/ 0 w 2729243"/>
              <a:gd name="connsiteY0" fmla="*/ 1334778 h 1334778"/>
              <a:gd name="connsiteX1" fmla="*/ 1907059 w 2729243"/>
              <a:gd name="connsiteY1" fmla="*/ 0 h 1334778"/>
              <a:gd name="connsiteX2" fmla="*/ 2729243 w 2729243"/>
              <a:gd name="connsiteY2" fmla="*/ 1334778 h 1334778"/>
              <a:gd name="connsiteX3" fmla="*/ 0 w 2729243"/>
              <a:gd name="connsiteY3" fmla="*/ 1334778 h 1334778"/>
              <a:gd name="connsiteX0" fmla="*/ 0 w 2729243"/>
              <a:gd name="connsiteY0" fmla="*/ 1051645 h 1051645"/>
              <a:gd name="connsiteX1" fmla="*/ 2065853 w 2729243"/>
              <a:gd name="connsiteY1" fmla="*/ 0 h 1051645"/>
              <a:gd name="connsiteX2" fmla="*/ 2729243 w 2729243"/>
              <a:gd name="connsiteY2" fmla="*/ 1051645 h 1051645"/>
              <a:gd name="connsiteX3" fmla="*/ 0 w 2729243"/>
              <a:gd name="connsiteY3" fmla="*/ 1051645 h 1051645"/>
              <a:gd name="connsiteX0" fmla="*/ 0 w 2681551"/>
              <a:gd name="connsiteY0" fmla="*/ 1080543 h 1080543"/>
              <a:gd name="connsiteX1" fmla="*/ 2018161 w 2681551"/>
              <a:gd name="connsiteY1" fmla="*/ 0 h 1080543"/>
              <a:gd name="connsiteX2" fmla="*/ 2681551 w 2681551"/>
              <a:gd name="connsiteY2" fmla="*/ 1051645 h 1080543"/>
              <a:gd name="connsiteX3" fmla="*/ 0 w 2681551"/>
              <a:gd name="connsiteY3" fmla="*/ 1080543 h 1080543"/>
              <a:gd name="connsiteX0" fmla="*/ 0 w 2681551"/>
              <a:gd name="connsiteY0" fmla="*/ 1200864 h 1200864"/>
              <a:gd name="connsiteX1" fmla="*/ 1912850 w 2681551"/>
              <a:gd name="connsiteY1" fmla="*/ 0 h 1200864"/>
              <a:gd name="connsiteX2" fmla="*/ 2681551 w 2681551"/>
              <a:gd name="connsiteY2" fmla="*/ 1171966 h 1200864"/>
              <a:gd name="connsiteX3" fmla="*/ 0 w 2681551"/>
              <a:gd name="connsiteY3" fmla="*/ 1200864 h 1200864"/>
              <a:gd name="connsiteX0" fmla="*/ 0 w 2621628"/>
              <a:gd name="connsiteY0" fmla="*/ 1200864 h 1200864"/>
              <a:gd name="connsiteX1" fmla="*/ 1912850 w 2621628"/>
              <a:gd name="connsiteY1" fmla="*/ 0 h 1200864"/>
              <a:gd name="connsiteX2" fmla="*/ 2621628 w 2621628"/>
              <a:gd name="connsiteY2" fmla="*/ 1170429 h 1200864"/>
              <a:gd name="connsiteX3" fmla="*/ 0 w 2621628"/>
              <a:gd name="connsiteY3" fmla="*/ 1200864 h 1200864"/>
              <a:gd name="connsiteX0" fmla="*/ 0 w 2644720"/>
              <a:gd name="connsiteY0" fmla="*/ 1200864 h 1200864"/>
              <a:gd name="connsiteX1" fmla="*/ 1912850 w 2644720"/>
              <a:gd name="connsiteY1" fmla="*/ 0 h 1200864"/>
              <a:gd name="connsiteX2" fmla="*/ 2644720 w 2644720"/>
              <a:gd name="connsiteY2" fmla="*/ 1155875 h 1200864"/>
              <a:gd name="connsiteX3" fmla="*/ 0 w 2644720"/>
              <a:gd name="connsiteY3" fmla="*/ 1200864 h 1200864"/>
              <a:gd name="connsiteX0" fmla="*/ 0 w 2836701"/>
              <a:gd name="connsiteY0" fmla="*/ 1084695 h 1155875"/>
              <a:gd name="connsiteX1" fmla="*/ 2104831 w 2836701"/>
              <a:gd name="connsiteY1" fmla="*/ 0 h 1155875"/>
              <a:gd name="connsiteX2" fmla="*/ 2836701 w 2836701"/>
              <a:gd name="connsiteY2" fmla="*/ 1155875 h 1155875"/>
              <a:gd name="connsiteX3" fmla="*/ 0 w 2836701"/>
              <a:gd name="connsiteY3" fmla="*/ 1084695 h 1155875"/>
              <a:gd name="connsiteX0" fmla="*/ 0 w 2977839"/>
              <a:gd name="connsiteY0" fmla="*/ 1084695 h 1122810"/>
              <a:gd name="connsiteX1" fmla="*/ 2104831 w 2977839"/>
              <a:gd name="connsiteY1" fmla="*/ 0 h 1122810"/>
              <a:gd name="connsiteX2" fmla="*/ 2977839 w 2977839"/>
              <a:gd name="connsiteY2" fmla="*/ 1122810 h 1122810"/>
              <a:gd name="connsiteX3" fmla="*/ 0 w 2977839"/>
              <a:gd name="connsiteY3" fmla="*/ 1084695 h 1122810"/>
              <a:gd name="connsiteX0" fmla="*/ 0 w 2990387"/>
              <a:gd name="connsiteY0" fmla="*/ 1082375 h 1122810"/>
              <a:gd name="connsiteX1" fmla="*/ 2117379 w 2990387"/>
              <a:gd name="connsiteY1" fmla="*/ 0 h 1122810"/>
              <a:gd name="connsiteX2" fmla="*/ 2990387 w 2990387"/>
              <a:gd name="connsiteY2" fmla="*/ 1122810 h 1122810"/>
              <a:gd name="connsiteX3" fmla="*/ 0 w 2990387"/>
              <a:gd name="connsiteY3" fmla="*/ 1082375 h 112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387" h="1122810">
                <a:moveTo>
                  <a:pt x="0" y="1082375"/>
                </a:moveTo>
                <a:lnTo>
                  <a:pt x="2117379" y="0"/>
                </a:lnTo>
                <a:lnTo>
                  <a:pt x="2990387" y="1122810"/>
                </a:lnTo>
                <a:lnTo>
                  <a:pt x="0" y="10823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Image 5" descr="Une image contenant signe, arrêt, dessin&#10;&#10;Description générée automatiquement">
            <a:extLst>
              <a:ext uri="{FF2B5EF4-FFF2-40B4-BE49-F238E27FC236}">
                <a16:creationId xmlns:a16="http://schemas.microsoft.com/office/drawing/2014/main" id="{65A5C408-B6BB-22DF-B7C1-B8F6986D2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925" y="151789"/>
            <a:ext cx="793843" cy="781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1C2C1-965A-2D14-CD19-9123527EB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36"/>
            <a:ext cx="9753600" cy="1144419"/>
          </a:xfrm>
          <a:prstGeom prst="rect">
            <a:avLst/>
          </a:prstGeom>
        </p:spPr>
      </p:pic>
      <p:sp>
        <p:nvSpPr>
          <p:cNvPr id="6" name="Titre 12">
            <a:extLst>
              <a:ext uri="{FF2B5EF4-FFF2-40B4-BE49-F238E27FC236}">
                <a16:creationId xmlns:a16="http://schemas.microsoft.com/office/drawing/2014/main" id="{CEDBE263-21B2-BA0B-B34A-D23198D05FE6}"/>
              </a:ext>
            </a:extLst>
          </p:cNvPr>
          <p:cNvSpPr txBox="1">
            <a:spLocks/>
          </p:cNvSpPr>
          <p:nvPr/>
        </p:nvSpPr>
        <p:spPr>
          <a:xfrm>
            <a:off x="304502" y="-688835"/>
            <a:ext cx="6628957" cy="17545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Klint Pro" panose="020D0503020204080204" pitchFamily="34" charset="0"/>
                <a:ea typeface="+mn-ea"/>
                <a:cs typeface="+mn-cs"/>
              </a:defRPr>
            </a:lvl1pPr>
          </a:lstStyle>
          <a:p>
            <a:r>
              <a:rPr lang="en-US" sz="2800" dirty="0"/>
              <a:t>How significant are the health risks ?</a:t>
            </a:r>
            <a:endParaRPr lang="en-GB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B12DB-AF84-92DC-8636-A7148891CE0D}"/>
              </a:ext>
            </a:extLst>
          </p:cNvPr>
          <p:cNvSpPr txBox="1"/>
          <p:nvPr/>
        </p:nvSpPr>
        <p:spPr>
          <a:xfrm>
            <a:off x="261886" y="1543168"/>
            <a:ext cx="442622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Activities which carry a death risk of </a:t>
            </a:r>
          </a:p>
          <a:p>
            <a:r>
              <a:rPr lang="en-US" sz="2000" dirty="0"/>
              <a:t>1 in 20 000 :-</a:t>
            </a:r>
            <a:endParaRPr lang="en-GB" sz="2000" dirty="0">
              <a:cs typeface="Arial" panose="020B0604020202020204" pitchFamily="34" charset="0"/>
            </a:endParaRP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Smoking 75 cigarettes (15µSv per cigarette)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Travelling 2500 miles by car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Canoeing for 5 hours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Rock climbing for 75 minutes</a:t>
            </a:r>
          </a:p>
          <a:p>
            <a:endParaRPr lang="en-GB" sz="2000" dirty="0"/>
          </a:p>
          <a:p>
            <a:r>
              <a:rPr lang="en-GB" sz="2000" dirty="0"/>
              <a:t>All of the above examples would equate to exposure in radiation dose of 1 mSv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7" name="Picture 6" descr="A person smoking a cigarette&#10;&#10;Description automatically generated with low confidence">
            <a:extLst>
              <a:ext uri="{FF2B5EF4-FFF2-40B4-BE49-F238E27FC236}">
                <a16:creationId xmlns:a16="http://schemas.microsoft.com/office/drawing/2014/main" id="{9E4C58EF-9FB5-4AA2-83CF-393391892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90" y="1369908"/>
            <a:ext cx="2788183" cy="2088196"/>
          </a:xfrm>
          <a:prstGeom prst="rect">
            <a:avLst/>
          </a:prstGeom>
        </p:spPr>
      </p:pic>
      <p:pic>
        <p:nvPicPr>
          <p:cNvPr id="10" name="Picture 9" descr="A picture containing outdoor, reptile, dinosaur&#10;&#10;Description automatically generated">
            <a:extLst>
              <a:ext uri="{FF2B5EF4-FFF2-40B4-BE49-F238E27FC236}">
                <a16:creationId xmlns:a16="http://schemas.microsoft.com/office/drawing/2014/main" id="{FC9E684F-2279-4FEE-A6AF-D9636E261A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26" y="1369908"/>
            <a:ext cx="3020435" cy="2013623"/>
          </a:xfrm>
          <a:prstGeom prst="rect">
            <a:avLst/>
          </a:prstGeom>
        </p:spPr>
      </p:pic>
      <p:pic>
        <p:nvPicPr>
          <p:cNvPr id="15" name="Picture 14" descr="A group of people in kayaks on a river&#10;&#10;Description automatically generated with low confidence">
            <a:extLst>
              <a:ext uri="{FF2B5EF4-FFF2-40B4-BE49-F238E27FC236}">
                <a16:creationId xmlns:a16="http://schemas.microsoft.com/office/drawing/2014/main" id="{48E114DE-3081-4150-9B8F-6B6C6E5B8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96" y="3731130"/>
            <a:ext cx="3014134" cy="2244703"/>
          </a:xfrm>
          <a:prstGeom prst="rect">
            <a:avLst/>
          </a:prstGeom>
        </p:spPr>
      </p:pic>
      <p:pic>
        <p:nvPicPr>
          <p:cNvPr id="19" name="Picture 18" descr="A picture containing car, outdoor, mirror, red&#10;&#10;Description automatically generated">
            <a:extLst>
              <a:ext uri="{FF2B5EF4-FFF2-40B4-BE49-F238E27FC236}">
                <a16:creationId xmlns:a16="http://schemas.microsoft.com/office/drawing/2014/main" id="{56563F0F-CCAE-437A-A0B4-0410686F4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90" y="3763926"/>
            <a:ext cx="2835176" cy="224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44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umber&#10;&#10;Description automatically generated">
            <a:extLst>
              <a:ext uri="{FF2B5EF4-FFF2-40B4-BE49-F238E27FC236}">
                <a16:creationId xmlns:a16="http://schemas.microsoft.com/office/drawing/2014/main" id="{735A5230-6CF6-024E-3D6B-D5DDAF33C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3758" y="2603836"/>
            <a:ext cx="1353541" cy="1506653"/>
          </a:xfrm>
          <a:prstGeom prst="rect">
            <a:avLst/>
          </a:prstGeom>
        </p:spPr>
      </p:pic>
      <p:sp>
        <p:nvSpPr>
          <p:cNvPr id="13" name="Triangle isocèle 1">
            <a:extLst>
              <a:ext uri="{FF2B5EF4-FFF2-40B4-BE49-F238E27FC236}">
                <a16:creationId xmlns:a16="http://schemas.microsoft.com/office/drawing/2014/main" id="{3E8FEE64-FC7E-3C27-2779-4E036F722166}"/>
              </a:ext>
            </a:extLst>
          </p:cNvPr>
          <p:cNvSpPr/>
          <p:nvPr/>
        </p:nvSpPr>
        <p:spPr>
          <a:xfrm rot="1933293">
            <a:off x="9803631" y="-438192"/>
            <a:ext cx="2990387" cy="1377264"/>
          </a:xfrm>
          <a:custGeom>
            <a:avLst/>
            <a:gdLst>
              <a:gd name="connsiteX0" fmla="*/ 0 w 2729243"/>
              <a:gd name="connsiteY0" fmla="*/ 1334778 h 1334778"/>
              <a:gd name="connsiteX1" fmla="*/ 1907059 w 2729243"/>
              <a:gd name="connsiteY1" fmla="*/ 0 h 1334778"/>
              <a:gd name="connsiteX2" fmla="*/ 2729243 w 2729243"/>
              <a:gd name="connsiteY2" fmla="*/ 1334778 h 1334778"/>
              <a:gd name="connsiteX3" fmla="*/ 0 w 2729243"/>
              <a:gd name="connsiteY3" fmla="*/ 1334778 h 1334778"/>
              <a:gd name="connsiteX0" fmla="*/ 0 w 2729243"/>
              <a:gd name="connsiteY0" fmla="*/ 1051645 h 1051645"/>
              <a:gd name="connsiteX1" fmla="*/ 2065853 w 2729243"/>
              <a:gd name="connsiteY1" fmla="*/ 0 h 1051645"/>
              <a:gd name="connsiteX2" fmla="*/ 2729243 w 2729243"/>
              <a:gd name="connsiteY2" fmla="*/ 1051645 h 1051645"/>
              <a:gd name="connsiteX3" fmla="*/ 0 w 2729243"/>
              <a:gd name="connsiteY3" fmla="*/ 1051645 h 1051645"/>
              <a:gd name="connsiteX0" fmla="*/ 0 w 2681551"/>
              <a:gd name="connsiteY0" fmla="*/ 1080543 h 1080543"/>
              <a:gd name="connsiteX1" fmla="*/ 2018161 w 2681551"/>
              <a:gd name="connsiteY1" fmla="*/ 0 h 1080543"/>
              <a:gd name="connsiteX2" fmla="*/ 2681551 w 2681551"/>
              <a:gd name="connsiteY2" fmla="*/ 1051645 h 1080543"/>
              <a:gd name="connsiteX3" fmla="*/ 0 w 2681551"/>
              <a:gd name="connsiteY3" fmla="*/ 1080543 h 1080543"/>
              <a:gd name="connsiteX0" fmla="*/ 0 w 2681551"/>
              <a:gd name="connsiteY0" fmla="*/ 1200864 h 1200864"/>
              <a:gd name="connsiteX1" fmla="*/ 1912850 w 2681551"/>
              <a:gd name="connsiteY1" fmla="*/ 0 h 1200864"/>
              <a:gd name="connsiteX2" fmla="*/ 2681551 w 2681551"/>
              <a:gd name="connsiteY2" fmla="*/ 1171966 h 1200864"/>
              <a:gd name="connsiteX3" fmla="*/ 0 w 2681551"/>
              <a:gd name="connsiteY3" fmla="*/ 1200864 h 1200864"/>
              <a:gd name="connsiteX0" fmla="*/ 0 w 2621628"/>
              <a:gd name="connsiteY0" fmla="*/ 1200864 h 1200864"/>
              <a:gd name="connsiteX1" fmla="*/ 1912850 w 2621628"/>
              <a:gd name="connsiteY1" fmla="*/ 0 h 1200864"/>
              <a:gd name="connsiteX2" fmla="*/ 2621628 w 2621628"/>
              <a:gd name="connsiteY2" fmla="*/ 1170429 h 1200864"/>
              <a:gd name="connsiteX3" fmla="*/ 0 w 2621628"/>
              <a:gd name="connsiteY3" fmla="*/ 1200864 h 1200864"/>
              <a:gd name="connsiteX0" fmla="*/ 0 w 2644720"/>
              <a:gd name="connsiteY0" fmla="*/ 1200864 h 1200864"/>
              <a:gd name="connsiteX1" fmla="*/ 1912850 w 2644720"/>
              <a:gd name="connsiteY1" fmla="*/ 0 h 1200864"/>
              <a:gd name="connsiteX2" fmla="*/ 2644720 w 2644720"/>
              <a:gd name="connsiteY2" fmla="*/ 1155875 h 1200864"/>
              <a:gd name="connsiteX3" fmla="*/ 0 w 2644720"/>
              <a:gd name="connsiteY3" fmla="*/ 1200864 h 1200864"/>
              <a:gd name="connsiteX0" fmla="*/ 0 w 2836701"/>
              <a:gd name="connsiteY0" fmla="*/ 1084695 h 1155875"/>
              <a:gd name="connsiteX1" fmla="*/ 2104831 w 2836701"/>
              <a:gd name="connsiteY1" fmla="*/ 0 h 1155875"/>
              <a:gd name="connsiteX2" fmla="*/ 2836701 w 2836701"/>
              <a:gd name="connsiteY2" fmla="*/ 1155875 h 1155875"/>
              <a:gd name="connsiteX3" fmla="*/ 0 w 2836701"/>
              <a:gd name="connsiteY3" fmla="*/ 1084695 h 1155875"/>
              <a:gd name="connsiteX0" fmla="*/ 0 w 2977839"/>
              <a:gd name="connsiteY0" fmla="*/ 1084695 h 1122810"/>
              <a:gd name="connsiteX1" fmla="*/ 2104831 w 2977839"/>
              <a:gd name="connsiteY1" fmla="*/ 0 h 1122810"/>
              <a:gd name="connsiteX2" fmla="*/ 2977839 w 2977839"/>
              <a:gd name="connsiteY2" fmla="*/ 1122810 h 1122810"/>
              <a:gd name="connsiteX3" fmla="*/ 0 w 2977839"/>
              <a:gd name="connsiteY3" fmla="*/ 1084695 h 1122810"/>
              <a:gd name="connsiteX0" fmla="*/ 0 w 2990387"/>
              <a:gd name="connsiteY0" fmla="*/ 1082375 h 1122810"/>
              <a:gd name="connsiteX1" fmla="*/ 2117379 w 2990387"/>
              <a:gd name="connsiteY1" fmla="*/ 0 h 1122810"/>
              <a:gd name="connsiteX2" fmla="*/ 2990387 w 2990387"/>
              <a:gd name="connsiteY2" fmla="*/ 1122810 h 1122810"/>
              <a:gd name="connsiteX3" fmla="*/ 0 w 2990387"/>
              <a:gd name="connsiteY3" fmla="*/ 1082375 h 112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387" h="1122810">
                <a:moveTo>
                  <a:pt x="0" y="1082375"/>
                </a:moveTo>
                <a:lnTo>
                  <a:pt x="2117379" y="0"/>
                </a:lnTo>
                <a:lnTo>
                  <a:pt x="2990387" y="1122810"/>
                </a:lnTo>
                <a:lnTo>
                  <a:pt x="0" y="10823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Image 5" descr="Une image contenant signe, arrêt, dessin&#10;&#10;Description générée automatiquement">
            <a:extLst>
              <a:ext uri="{FF2B5EF4-FFF2-40B4-BE49-F238E27FC236}">
                <a16:creationId xmlns:a16="http://schemas.microsoft.com/office/drawing/2014/main" id="{65A5C408-B6BB-22DF-B7C1-B8F6986D2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925" y="151789"/>
            <a:ext cx="793843" cy="781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1C2C1-965A-2D14-CD19-9123527EB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736"/>
            <a:ext cx="9753600" cy="1144419"/>
          </a:xfrm>
          <a:prstGeom prst="rect">
            <a:avLst/>
          </a:prstGeom>
        </p:spPr>
      </p:pic>
      <p:sp>
        <p:nvSpPr>
          <p:cNvPr id="6" name="Titre 12">
            <a:extLst>
              <a:ext uri="{FF2B5EF4-FFF2-40B4-BE49-F238E27FC236}">
                <a16:creationId xmlns:a16="http://schemas.microsoft.com/office/drawing/2014/main" id="{CEDBE263-21B2-BA0B-B34A-D23198D05FE6}"/>
              </a:ext>
            </a:extLst>
          </p:cNvPr>
          <p:cNvSpPr txBox="1">
            <a:spLocks/>
          </p:cNvSpPr>
          <p:nvPr/>
        </p:nvSpPr>
        <p:spPr>
          <a:xfrm>
            <a:off x="304503" y="-688835"/>
            <a:ext cx="5352018" cy="17545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Klint Pro" panose="020D0503020204080204" pitchFamily="34" charset="0"/>
                <a:ea typeface="+mn-ea"/>
                <a:cs typeface="+mn-cs"/>
              </a:defRPr>
            </a:lvl1pPr>
          </a:lstStyle>
          <a:p>
            <a:r>
              <a:rPr lang="en-GB" sz="2800">
                <a:cs typeface="Arial" panose="020B0604020202020204" pitchFamily="34" charset="0"/>
              </a:rPr>
              <a:t>How to help reduce radon build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B8E038-5B9A-40FB-880E-17E0C55CEF07}"/>
              </a:ext>
            </a:extLst>
          </p:cNvPr>
          <p:cNvSpPr txBox="1"/>
          <p:nvPr/>
        </p:nvSpPr>
        <p:spPr>
          <a:xfrm>
            <a:off x="304503" y="5186326"/>
            <a:ext cx="61098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/>
              <a:t>In higher radon affected areas additional methods maybe required, such as forced ventilation.</a:t>
            </a:r>
          </a:p>
          <a:p>
            <a:endParaRPr lang="en-GB" sz="20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E50387-B5C7-87DC-05BE-4CBF0A8636AF}"/>
              </a:ext>
            </a:extLst>
          </p:cNvPr>
          <p:cNvSpPr/>
          <p:nvPr/>
        </p:nvSpPr>
        <p:spPr>
          <a:xfrm>
            <a:off x="7696045" y="3016568"/>
            <a:ext cx="85613" cy="9246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50E3C5-D4A8-6664-7BD3-61E6903A30CD}"/>
              </a:ext>
            </a:extLst>
          </p:cNvPr>
          <p:cNvCxnSpPr>
            <a:cxnSpLocks/>
          </p:cNvCxnSpPr>
          <p:nvPr/>
        </p:nvCxnSpPr>
        <p:spPr>
          <a:xfrm flipH="1" flipV="1">
            <a:off x="7530957" y="2547991"/>
            <a:ext cx="167814" cy="405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9DE7EB3-B84A-85A8-1B43-0949DD8443E8}"/>
              </a:ext>
            </a:extLst>
          </p:cNvPr>
          <p:cNvSpPr txBox="1"/>
          <p:nvPr/>
        </p:nvSpPr>
        <p:spPr>
          <a:xfrm>
            <a:off x="7104580" y="2286381"/>
            <a:ext cx="1332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/>
              <a:t>Radon- 222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714850-4893-984F-C5D0-F33CFB498E66}"/>
              </a:ext>
            </a:extLst>
          </p:cNvPr>
          <p:cNvSpPr/>
          <p:nvPr/>
        </p:nvSpPr>
        <p:spPr>
          <a:xfrm>
            <a:off x="7614521" y="3157486"/>
            <a:ext cx="85613" cy="9246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A0CFEE-4092-3C9B-F0CE-27880D356E4E}"/>
              </a:ext>
            </a:extLst>
          </p:cNvPr>
          <p:cNvSpPr/>
          <p:nvPr/>
        </p:nvSpPr>
        <p:spPr>
          <a:xfrm>
            <a:off x="7825484" y="3168816"/>
            <a:ext cx="85613" cy="9246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E630C9-E105-B512-8FB4-81BB90AB739D}"/>
              </a:ext>
            </a:extLst>
          </p:cNvPr>
          <p:cNvSpPr txBox="1"/>
          <p:nvPr/>
        </p:nvSpPr>
        <p:spPr>
          <a:xfrm>
            <a:off x="400941" y="2028256"/>
            <a:ext cx="6102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Radon build up can easily be controlled by effective ventilation.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960ED4-A555-BE95-59CC-052064EB79DF}"/>
              </a:ext>
            </a:extLst>
          </p:cNvPr>
          <p:cNvSpPr txBox="1"/>
          <p:nvPr/>
        </p:nvSpPr>
        <p:spPr>
          <a:xfrm>
            <a:off x="400941" y="3684370"/>
            <a:ext cx="6102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/>
              <a:t>By simply opening windows in our homes can be an effective way of reducing radon concentrations.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8EB315F7-DBBC-A8D4-BD92-E685A97CDB18}"/>
              </a:ext>
            </a:extLst>
          </p:cNvPr>
          <p:cNvCxnSpPr>
            <a:cxnSpLocks/>
            <a:endCxn id="3" idx="3"/>
          </p:cNvCxnSpPr>
          <p:nvPr/>
        </p:nvCxnSpPr>
        <p:spPr>
          <a:xfrm>
            <a:off x="8928100" y="2736142"/>
            <a:ext cx="1135658" cy="621021"/>
          </a:xfrm>
          <a:prstGeom prst="curvedConnector3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65C02504-5BC2-1069-5A24-CD5731BEC820}"/>
              </a:ext>
            </a:extLst>
          </p:cNvPr>
          <p:cNvCxnSpPr>
            <a:cxnSpLocks/>
          </p:cNvCxnSpPr>
          <p:nvPr/>
        </p:nvCxnSpPr>
        <p:spPr>
          <a:xfrm flipV="1">
            <a:off x="9213428" y="3838715"/>
            <a:ext cx="1080343" cy="399195"/>
          </a:xfrm>
          <a:prstGeom prst="curvedConnector3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658A37D2-3905-B9F4-3DB5-EC715B05C89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168862" y="4063156"/>
            <a:ext cx="756680" cy="738287"/>
          </a:xfrm>
          <a:prstGeom prst="curvedConnector3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A picture containing window&#10;&#10;Description automatically generated">
            <a:extLst>
              <a:ext uri="{FF2B5EF4-FFF2-40B4-BE49-F238E27FC236}">
                <a16:creationId xmlns:a16="http://schemas.microsoft.com/office/drawing/2014/main" id="{85326E24-0A26-5A0C-8AC5-6D6AE0F3C4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28168" r="62648" b="38303"/>
          <a:stretch/>
        </p:blipFill>
        <p:spPr>
          <a:xfrm>
            <a:off x="8443121" y="2382199"/>
            <a:ext cx="2855703" cy="2299421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52FDA180-742F-448C-F8DA-949D217A0D42}"/>
              </a:ext>
            </a:extLst>
          </p:cNvPr>
          <p:cNvGrpSpPr/>
          <p:nvPr/>
        </p:nvGrpSpPr>
        <p:grpSpPr>
          <a:xfrm>
            <a:off x="7696045" y="2214606"/>
            <a:ext cx="4055640" cy="2759613"/>
            <a:chOff x="7696045" y="2214607"/>
            <a:chExt cx="4055640" cy="2601402"/>
          </a:xfrm>
        </p:grpSpPr>
        <p:pic>
          <p:nvPicPr>
            <p:cNvPr id="55" name="Picture 54" descr="A picture containing window&#10;&#10;Description automatically generated">
              <a:extLst>
                <a:ext uri="{FF2B5EF4-FFF2-40B4-BE49-F238E27FC236}">
                  <a16:creationId xmlns:a16="http://schemas.microsoft.com/office/drawing/2014/main" id="{980BD34D-E484-3CEE-A925-D02EA5DF26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26" t="26040" r="5540" b="34705"/>
            <a:stretch/>
          </p:blipFill>
          <p:spPr>
            <a:xfrm>
              <a:off x="7696045" y="2214607"/>
              <a:ext cx="4055640" cy="2601402"/>
            </a:xfrm>
            <a:prstGeom prst="rect">
              <a:avLst/>
            </a:prstGeom>
          </p:spPr>
        </p:pic>
        <p:pic>
          <p:nvPicPr>
            <p:cNvPr id="57" name="Picture 56" descr="A blue sky with white clouds&#10;&#10;Description automatically generated with medium confidence">
              <a:extLst>
                <a:ext uri="{FF2B5EF4-FFF2-40B4-BE49-F238E27FC236}">
                  <a16:creationId xmlns:a16="http://schemas.microsoft.com/office/drawing/2014/main" id="{D3CC8443-02E8-8822-4FC0-5ABD00A81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2150" y="2507268"/>
              <a:ext cx="2433799" cy="1948985"/>
            </a:xfrm>
            <a:prstGeom prst="rect">
              <a:avLst/>
            </a:prstGeom>
          </p:spPr>
        </p:pic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7EF468B8-6A13-F8B3-D253-BBE8102097AB}"/>
              </a:ext>
            </a:extLst>
          </p:cNvPr>
          <p:cNvSpPr/>
          <p:nvPr/>
        </p:nvSpPr>
        <p:spPr>
          <a:xfrm>
            <a:off x="6542160" y="2997715"/>
            <a:ext cx="85613" cy="9246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C2A9E12-F550-7C3F-33C3-A8F0E5CD1B52}"/>
              </a:ext>
            </a:extLst>
          </p:cNvPr>
          <p:cNvSpPr/>
          <p:nvPr/>
        </p:nvSpPr>
        <p:spPr>
          <a:xfrm>
            <a:off x="6418172" y="3149963"/>
            <a:ext cx="85613" cy="9246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4862F27-D6CB-668E-E3A4-449CC52027F0}"/>
              </a:ext>
            </a:extLst>
          </p:cNvPr>
          <p:cNvSpPr/>
          <p:nvPr/>
        </p:nvSpPr>
        <p:spPr>
          <a:xfrm>
            <a:off x="6641377" y="3168816"/>
            <a:ext cx="85613" cy="9246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2405264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375E-6 2.22222E-6 L 4.375E-6 0.00023 C 0.00507 -0.00556 0.01028 -0.01227 0.01601 -0.01621 C 0.01992 -0.01922 0.02369 -0.02292 0.02786 -0.02431 C 0.03606 -0.02732 0.03216 -0.02616 0.03919 -0.02778 L 0.05468 -0.02547 C 0.05859 -0.025 0.06263 -0.02547 0.06666 -0.02431 C 0.07239 -0.02292 0.07812 -0.02084 0.08385 -0.01852 C 0.08906 -0.01667 0.09388 -0.01389 0.09882 -0.01158 C 0.1026 -0.00996 0.10638 -0.0088 0.11015 -0.00695 C 0.1138 -0.00533 0.11731 -0.00278 0.12096 -0.00116 C 0.12395 0.00023 0.12682 0.00069 0.12981 0.00231 C 0.13541 0.00532 0.14088 0.00926 0.14648 0.01273 C 0.1483 0.01389 0.15013 0.01574 0.15182 0.0162 C 0.17005 0.02222 0.15104 0.0162 0.16315 0.01967 C 0.16432 0.02014 0.16562 0.02083 0.16679 0.02083 C 0.17356 0.02199 0.18033 0.02245 0.18711 0.02315 C 0.18828 0.02361 0.18945 0.02453 0.19075 0.02453 C 0.19921 0.02453 0.19882 0.0243 0.20442 0.02199 C 0.20586 0.02083 0.20729 0.01991 0.20859 0.01852 C 0.20911 0.01805 0.20976 0.0169 0.21028 0.0162 C 0.21705 0.00972 0.20586 0.02245 0.21445 0.01273 C 0.21692 0.01018 0.21796 0.00694 0.22109 0.00578 C 0.22447 0.0044 0.22421 0.0044 0.22825 0.00347 C 0.22994 0.00301 0.23177 0.00278 0.23359 0.00231 C 0.23971 0.00069 0.24205 -0.00023 0.24791 -0.00232 L 0.25742 -0.00116 L 0.25677 -0.00695 L 0.26054 -0.0081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16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3.7037E-7 L -4.79167E-6 0.00023 C 0.00521 -0.00556 0.01068 -0.01227 0.01667 -0.0162 C 0.02071 -0.01921 0.02474 -0.02292 0.02904 -0.02431 C 0.03737 -0.02732 0.03347 -0.02616 0.04076 -0.02778 L 0.05691 -0.02546 C 0.06094 -0.025 0.06511 -0.02546 0.06928 -0.02431 C 0.07527 -0.02292 0.08125 -0.02083 0.08711 -0.01852 C 0.09245 -0.01667 0.09753 -0.01389 0.10274 -0.01157 C 0.10665 -0.00995 0.11055 -0.0088 0.11446 -0.00694 C 0.11823 -0.00532 0.12188 -0.00278 0.12566 -0.00116 C 0.12878 0.00023 0.13178 0.00069 0.1349 0.00231 C 0.14076 0.00532 0.14649 0.00926 0.15222 0.01273 C 0.15404 0.01389 0.15599 0.01574 0.15782 0.0162 C 0.1767 0.02222 0.15691 0.0162 0.16954 0.01968 C 0.17084 0.02014 0.17201 0.02083 0.17331 0.02083 C 0.18034 0.02199 0.18737 0.02245 0.19441 0.02315 C 0.19571 0.02361 0.19688 0.02454 0.19818 0.02454 C 0.20691 0.02454 0.20652 0.02431 0.21237 0.02199 C 0.21381 0.02083 0.21537 0.01991 0.21667 0.01852 C 0.21732 0.01806 0.21797 0.0169 0.21849 0.0162 C 0.22553 0.00972 0.21381 0.02245 0.22292 0.01273 C 0.2254 0.01018 0.22644 0.00694 0.22969 0.00579 C 0.23334 0.0044 0.23308 0.0044 0.23711 0.00347 C 0.23894 0.00301 0.24089 0.00278 0.24271 0.00231 C 0.24909 0.00069 0.25144 -0.00023 0.25756 -0.00232 L 0.26745 -0.00116 L 0.2668 -0.00694 L 0.27071 -0.0081 " pathEditMode="relative" rAng="0" ptsTypes="AAAAAAAAAAAAAAAAAAAAAAAAAAA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-16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0 L -2.5E-6 0.00023 C 0.00456 -0.00556 0.00938 -0.01227 0.01459 -0.0162 C 0.01823 -0.01921 0.02175 -0.02292 0.02552 -0.02431 C 0.03295 -0.02731 0.02943 -0.02616 0.03594 -0.02778 L 0.05 -0.02546 C 0.05365 -0.025 0.05742 -0.02546 0.06094 -0.02431 C 0.06628 -0.02292 0.07149 -0.02083 0.0767 -0.01852 C 0.08138 -0.01667 0.08594 -0.01389 0.0905 -0.01157 C 0.09388 -0.00995 0.0974 -0.0088 0.10078 -0.00694 C 0.10417 -0.00532 0.10742 -0.00278 0.11068 -0.00116 C 0.11341 0.00023 0.11615 0.00069 0.11875 0.00231 C 0.12396 0.00532 0.12891 0.00926 0.13412 0.01273 C 0.13568 0.01389 0.13737 0.01574 0.13893 0.0162 C 0.1556 0.02222 0.13815 0.0162 0.14935 0.01968 C 0.15039 0.02014 0.15157 0.02083 0.15261 0.02083 C 0.15886 0.02199 0.16498 0.02245 0.17123 0.02315 C 0.17227 0.02361 0.17344 0.02454 0.17448 0.02454 C 0.18229 0.02454 0.1819 0.02431 0.18698 0.02199 C 0.18828 0.02083 0.18959 0.01991 0.19089 0.01852 C 0.19141 0.01806 0.19193 0.0169 0.19245 0.0162 C 0.19857 0.00972 0.18828 0.02245 0.19623 0.01273 C 0.19844 0.01019 0.19948 0.00694 0.20235 0.00579 C 0.20547 0.0044 0.20521 0.0044 0.20886 0.00347 C 0.21042 0.00301 0.21211 0.00278 0.21367 0.00231 C 0.2194 0.00069 0.22149 -0.00023 0.22683 -0.00231 L 0.23555 -0.00116 L 0.23503 -0.00694 L 0.23841 -0.0081 " pathEditMode="relative" rAng="0" ptsTypes="AAAAAAAAAAAAAAAAAAAAAAAAAAA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-16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042 -0.00695 0.02044 -0.01574 0.03125 -0.02037 C 0.04219 -0.02547 0.06094 -0.02778 0.07396 -0.02963 C 0.08229 -0.02732 0.09076 -0.02662 0.09896 -0.02223 C 0.10248 -0.02037 0.10508 -0.01482 0.10834 -0.01111 C 0.11133 -0.00787 0.11472 -0.00579 0.11771 -0.00186 C 0.13047 0.01435 0.12279 0.01157 0.13646 0.02222 C 0.13945 0.02453 0.14922 0.02777 0.15209 0.02963 C 0.15456 0.03102 0.15677 0.03356 0.15938 0.03518 C 0.16758 0.04027 0.17044 0.03981 0.17813 0.04629 C 0.17995 0.04768 0.18151 0.05023 0.18334 0.05185 C 0.18568 0.05393 0.18815 0.05555 0.19063 0.0574 C 0.20065 0.05602 0.21068 0.05555 0.22084 0.0537 C 0.22292 0.05324 0.22487 0.05092 0.22709 0.05 C 0.22839 0.04907 0.22982 0.04861 0.23125 0.04814 L 0.2625 0.05 C 0.27904 0.05115 0.27409 0.04884 0.28229 0.0537 C 0.28568 0.05301 0.28919 0.05277 0.29271 0.05185 C 0.29375 0.05139 0.29466 0.05046 0.29584 0.05 C 0.29922 0.04814 0.30156 0.04745 0.30521 0.04629 C 0.31589 0.04838 0.31146 0.04676 0.31875 0.05 L 0.31875 0.05 " pathEditMode="relative" ptsTypes="AAAAAAAAAAAAAAAAAAAAAAA">
                                      <p:cBhvr>
                                        <p:cTn id="9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042 -0.00695 0.02044 -0.01574 0.03125 -0.02037 C 0.04219 -0.02547 0.06094 -0.02778 0.07396 -0.02963 C 0.08229 -0.02732 0.09076 -0.02662 0.09896 -0.02223 C 0.10248 -0.02037 0.10508 -0.01482 0.10834 -0.01111 C 0.11133 -0.00787 0.11472 -0.00579 0.11771 -0.00186 C 0.13047 0.01435 0.12279 0.01157 0.13646 0.02222 C 0.13945 0.02453 0.14922 0.02777 0.15209 0.02963 C 0.15456 0.03102 0.15677 0.03356 0.15938 0.03518 C 0.16758 0.04027 0.17044 0.03981 0.17813 0.04629 C 0.17995 0.04768 0.18151 0.05023 0.18334 0.05185 C 0.18568 0.05393 0.18815 0.05555 0.19063 0.0574 C 0.20065 0.05602 0.21068 0.05555 0.22084 0.0537 C 0.22292 0.05324 0.22487 0.05092 0.22709 0.05 C 0.22839 0.04907 0.22982 0.04861 0.23125 0.04814 L 0.2625 0.05 C 0.27904 0.05115 0.27409 0.04884 0.28229 0.0537 C 0.28568 0.05301 0.28919 0.05277 0.29271 0.05185 C 0.29375 0.05139 0.29466 0.05046 0.29584 0.05 C 0.29922 0.04814 0.30156 0.04745 0.30521 0.04629 C 0.31589 0.04838 0.31146 0.04676 0.31875 0.05 L 0.31875 0.05 " pathEditMode="relative" ptsTypes="AAAAAAAAAAAAAAAAAAAAAAA"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042 -0.00695 0.02044 -0.01574 0.03125 -0.02037 C 0.04219 -0.02547 0.06094 -0.02778 0.07396 -0.02963 C 0.08229 -0.02732 0.09076 -0.02662 0.09896 -0.02223 C 0.10248 -0.02037 0.10508 -0.01482 0.10834 -0.01111 C 0.11133 -0.00787 0.11472 -0.00579 0.11771 -0.00186 C 0.13047 0.01435 0.12279 0.01157 0.13646 0.02222 C 0.13945 0.02453 0.14922 0.02777 0.15209 0.02963 C 0.15456 0.03102 0.15677 0.03356 0.15938 0.03518 C 0.16758 0.04027 0.17044 0.03981 0.17813 0.04629 C 0.17995 0.04768 0.18151 0.05023 0.18334 0.05185 C 0.18568 0.05393 0.18815 0.05555 0.19063 0.0574 C 0.20065 0.05602 0.21068 0.05555 0.22084 0.0537 C 0.22292 0.05324 0.22487 0.05092 0.22709 0.05 C 0.22839 0.04907 0.22982 0.04861 0.23125 0.04814 L 0.2625 0.05 C 0.27904 0.05115 0.27409 0.04884 0.28229 0.0537 C 0.28568 0.05301 0.28919 0.05277 0.29271 0.05185 C 0.29375 0.05139 0.29466 0.05046 0.29584 0.05 C 0.29922 0.04814 0.30156 0.04745 0.30521 0.04629 C 0.31589 0.04838 0.31146 0.04676 0.31875 0.05 L 0.31875 0.05 " pathEditMode="relative" ptsTypes="AAAAAAAAAAAAAAAAAAAAAAA">
                                      <p:cBhvr>
                                        <p:cTn id="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7" grpId="1" animBg="1"/>
      <p:bldP spid="7" grpId="2" animBg="1"/>
      <p:bldP spid="10" grpId="0"/>
      <p:bldP spid="10" grpId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6" grpId="0"/>
      <p:bldP spid="18" grpId="0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isocèle 1">
            <a:extLst>
              <a:ext uri="{FF2B5EF4-FFF2-40B4-BE49-F238E27FC236}">
                <a16:creationId xmlns:a16="http://schemas.microsoft.com/office/drawing/2014/main" id="{3E8FEE64-FC7E-3C27-2779-4E036F722166}"/>
              </a:ext>
            </a:extLst>
          </p:cNvPr>
          <p:cNvSpPr/>
          <p:nvPr/>
        </p:nvSpPr>
        <p:spPr>
          <a:xfrm rot="1933293">
            <a:off x="9803631" y="-438192"/>
            <a:ext cx="2990387" cy="1377264"/>
          </a:xfrm>
          <a:custGeom>
            <a:avLst/>
            <a:gdLst>
              <a:gd name="connsiteX0" fmla="*/ 0 w 2729243"/>
              <a:gd name="connsiteY0" fmla="*/ 1334778 h 1334778"/>
              <a:gd name="connsiteX1" fmla="*/ 1907059 w 2729243"/>
              <a:gd name="connsiteY1" fmla="*/ 0 h 1334778"/>
              <a:gd name="connsiteX2" fmla="*/ 2729243 w 2729243"/>
              <a:gd name="connsiteY2" fmla="*/ 1334778 h 1334778"/>
              <a:gd name="connsiteX3" fmla="*/ 0 w 2729243"/>
              <a:gd name="connsiteY3" fmla="*/ 1334778 h 1334778"/>
              <a:gd name="connsiteX0" fmla="*/ 0 w 2729243"/>
              <a:gd name="connsiteY0" fmla="*/ 1051645 h 1051645"/>
              <a:gd name="connsiteX1" fmla="*/ 2065853 w 2729243"/>
              <a:gd name="connsiteY1" fmla="*/ 0 h 1051645"/>
              <a:gd name="connsiteX2" fmla="*/ 2729243 w 2729243"/>
              <a:gd name="connsiteY2" fmla="*/ 1051645 h 1051645"/>
              <a:gd name="connsiteX3" fmla="*/ 0 w 2729243"/>
              <a:gd name="connsiteY3" fmla="*/ 1051645 h 1051645"/>
              <a:gd name="connsiteX0" fmla="*/ 0 w 2681551"/>
              <a:gd name="connsiteY0" fmla="*/ 1080543 h 1080543"/>
              <a:gd name="connsiteX1" fmla="*/ 2018161 w 2681551"/>
              <a:gd name="connsiteY1" fmla="*/ 0 h 1080543"/>
              <a:gd name="connsiteX2" fmla="*/ 2681551 w 2681551"/>
              <a:gd name="connsiteY2" fmla="*/ 1051645 h 1080543"/>
              <a:gd name="connsiteX3" fmla="*/ 0 w 2681551"/>
              <a:gd name="connsiteY3" fmla="*/ 1080543 h 1080543"/>
              <a:gd name="connsiteX0" fmla="*/ 0 w 2681551"/>
              <a:gd name="connsiteY0" fmla="*/ 1200864 h 1200864"/>
              <a:gd name="connsiteX1" fmla="*/ 1912850 w 2681551"/>
              <a:gd name="connsiteY1" fmla="*/ 0 h 1200864"/>
              <a:gd name="connsiteX2" fmla="*/ 2681551 w 2681551"/>
              <a:gd name="connsiteY2" fmla="*/ 1171966 h 1200864"/>
              <a:gd name="connsiteX3" fmla="*/ 0 w 2681551"/>
              <a:gd name="connsiteY3" fmla="*/ 1200864 h 1200864"/>
              <a:gd name="connsiteX0" fmla="*/ 0 w 2621628"/>
              <a:gd name="connsiteY0" fmla="*/ 1200864 h 1200864"/>
              <a:gd name="connsiteX1" fmla="*/ 1912850 w 2621628"/>
              <a:gd name="connsiteY1" fmla="*/ 0 h 1200864"/>
              <a:gd name="connsiteX2" fmla="*/ 2621628 w 2621628"/>
              <a:gd name="connsiteY2" fmla="*/ 1170429 h 1200864"/>
              <a:gd name="connsiteX3" fmla="*/ 0 w 2621628"/>
              <a:gd name="connsiteY3" fmla="*/ 1200864 h 1200864"/>
              <a:gd name="connsiteX0" fmla="*/ 0 w 2644720"/>
              <a:gd name="connsiteY0" fmla="*/ 1200864 h 1200864"/>
              <a:gd name="connsiteX1" fmla="*/ 1912850 w 2644720"/>
              <a:gd name="connsiteY1" fmla="*/ 0 h 1200864"/>
              <a:gd name="connsiteX2" fmla="*/ 2644720 w 2644720"/>
              <a:gd name="connsiteY2" fmla="*/ 1155875 h 1200864"/>
              <a:gd name="connsiteX3" fmla="*/ 0 w 2644720"/>
              <a:gd name="connsiteY3" fmla="*/ 1200864 h 1200864"/>
              <a:gd name="connsiteX0" fmla="*/ 0 w 2836701"/>
              <a:gd name="connsiteY0" fmla="*/ 1084695 h 1155875"/>
              <a:gd name="connsiteX1" fmla="*/ 2104831 w 2836701"/>
              <a:gd name="connsiteY1" fmla="*/ 0 h 1155875"/>
              <a:gd name="connsiteX2" fmla="*/ 2836701 w 2836701"/>
              <a:gd name="connsiteY2" fmla="*/ 1155875 h 1155875"/>
              <a:gd name="connsiteX3" fmla="*/ 0 w 2836701"/>
              <a:gd name="connsiteY3" fmla="*/ 1084695 h 1155875"/>
              <a:gd name="connsiteX0" fmla="*/ 0 w 2977839"/>
              <a:gd name="connsiteY0" fmla="*/ 1084695 h 1122810"/>
              <a:gd name="connsiteX1" fmla="*/ 2104831 w 2977839"/>
              <a:gd name="connsiteY1" fmla="*/ 0 h 1122810"/>
              <a:gd name="connsiteX2" fmla="*/ 2977839 w 2977839"/>
              <a:gd name="connsiteY2" fmla="*/ 1122810 h 1122810"/>
              <a:gd name="connsiteX3" fmla="*/ 0 w 2977839"/>
              <a:gd name="connsiteY3" fmla="*/ 1084695 h 1122810"/>
              <a:gd name="connsiteX0" fmla="*/ 0 w 2990387"/>
              <a:gd name="connsiteY0" fmla="*/ 1082375 h 1122810"/>
              <a:gd name="connsiteX1" fmla="*/ 2117379 w 2990387"/>
              <a:gd name="connsiteY1" fmla="*/ 0 h 1122810"/>
              <a:gd name="connsiteX2" fmla="*/ 2990387 w 2990387"/>
              <a:gd name="connsiteY2" fmla="*/ 1122810 h 1122810"/>
              <a:gd name="connsiteX3" fmla="*/ 0 w 2990387"/>
              <a:gd name="connsiteY3" fmla="*/ 1082375 h 112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387" h="1122810">
                <a:moveTo>
                  <a:pt x="0" y="1082375"/>
                </a:moveTo>
                <a:lnTo>
                  <a:pt x="2117379" y="0"/>
                </a:lnTo>
                <a:lnTo>
                  <a:pt x="2990387" y="1122810"/>
                </a:lnTo>
                <a:lnTo>
                  <a:pt x="0" y="10823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Image 5" descr="Une image contenant signe, arrêt, dessin&#10;&#10;Description générée automatiquement">
            <a:extLst>
              <a:ext uri="{FF2B5EF4-FFF2-40B4-BE49-F238E27FC236}">
                <a16:creationId xmlns:a16="http://schemas.microsoft.com/office/drawing/2014/main" id="{65A5C408-B6BB-22DF-B7C1-B8F6986D2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925" y="151789"/>
            <a:ext cx="793843" cy="781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1C2C1-965A-2D14-CD19-9123527EB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36"/>
            <a:ext cx="9753600" cy="1144419"/>
          </a:xfrm>
          <a:prstGeom prst="rect">
            <a:avLst/>
          </a:prstGeom>
        </p:spPr>
      </p:pic>
      <p:sp>
        <p:nvSpPr>
          <p:cNvPr id="6" name="Titre 12">
            <a:extLst>
              <a:ext uri="{FF2B5EF4-FFF2-40B4-BE49-F238E27FC236}">
                <a16:creationId xmlns:a16="http://schemas.microsoft.com/office/drawing/2014/main" id="{CEDBE263-21B2-BA0B-B34A-D23198D05FE6}"/>
              </a:ext>
            </a:extLst>
          </p:cNvPr>
          <p:cNvSpPr txBox="1">
            <a:spLocks/>
          </p:cNvSpPr>
          <p:nvPr/>
        </p:nvSpPr>
        <p:spPr>
          <a:xfrm>
            <a:off x="263406" y="-429031"/>
            <a:ext cx="5352018" cy="17545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Klint Pro" panose="020D0503020204080204" pitchFamily="34" charset="0"/>
                <a:ea typeface="+mn-ea"/>
                <a:cs typeface="+mn-cs"/>
              </a:defRPr>
            </a:lvl1pPr>
          </a:lstStyle>
          <a:p>
            <a:r>
              <a:rPr lang="en-US" sz="2800" dirty="0">
                <a:cs typeface="Arial" panose="020B0604020202020204" pitchFamily="34" charset="0"/>
              </a:rPr>
              <a:t>What is being done to solve the problem</a:t>
            </a:r>
            <a:r>
              <a:rPr lang="en-GB" sz="2800" dirty="0">
                <a:cs typeface="Arial" panose="020B0604020202020204" pitchFamily="34" charset="0"/>
              </a:rPr>
              <a:t>?</a:t>
            </a:r>
          </a:p>
          <a:p>
            <a:endParaRPr lang="en-GB" sz="2800" dirty="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B37431-B8EB-4846-8794-0544C0B39C64}"/>
              </a:ext>
            </a:extLst>
          </p:cNvPr>
          <p:cNvSpPr txBox="1"/>
          <p:nvPr/>
        </p:nvSpPr>
        <p:spPr>
          <a:xfrm>
            <a:off x="263405" y="1518863"/>
            <a:ext cx="693419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Areas affected have been identified and controls to limit exposure have been introduced on the advice of the Radiation Protection Adviser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Improvements to the ventilation in affected areas is to be completed to ensure the areas are safe and below any action levels.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Where required on the advice of the RPA,  monitoring of  radon levels will be put in place. Real time monitoring will determine if improvements are effective.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Passive monitoring will determine the radon concentrations present (3 month test)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results of Radon Monitoring are adjusted to reflect for seasonal variations in the concentrations of Radon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18CA9-B534-9F05-710A-477A26194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602" y="1752242"/>
            <a:ext cx="4730993" cy="2895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36404F-4804-D1EC-8639-3365BE2B88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52" y="4956270"/>
            <a:ext cx="1038434" cy="10384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D4E5F9-00C9-8F32-AE5F-60F60A8514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3" y="4845403"/>
            <a:ext cx="1721806" cy="17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00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isocèle 1">
            <a:extLst>
              <a:ext uri="{FF2B5EF4-FFF2-40B4-BE49-F238E27FC236}">
                <a16:creationId xmlns:a16="http://schemas.microsoft.com/office/drawing/2014/main" id="{3E8FEE64-FC7E-3C27-2779-4E036F722166}"/>
              </a:ext>
            </a:extLst>
          </p:cNvPr>
          <p:cNvSpPr/>
          <p:nvPr/>
        </p:nvSpPr>
        <p:spPr>
          <a:xfrm rot="1933293">
            <a:off x="9803631" y="-438192"/>
            <a:ext cx="2990387" cy="1377264"/>
          </a:xfrm>
          <a:custGeom>
            <a:avLst/>
            <a:gdLst>
              <a:gd name="connsiteX0" fmla="*/ 0 w 2729243"/>
              <a:gd name="connsiteY0" fmla="*/ 1334778 h 1334778"/>
              <a:gd name="connsiteX1" fmla="*/ 1907059 w 2729243"/>
              <a:gd name="connsiteY1" fmla="*/ 0 h 1334778"/>
              <a:gd name="connsiteX2" fmla="*/ 2729243 w 2729243"/>
              <a:gd name="connsiteY2" fmla="*/ 1334778 h 1334778"/>
              <a:gd name="connsiteX3" fmla="*/ 0 w 2729243"/>
              <a:gd name="connsiteY3" fmla="*/ 1334778 h 1334778"/>
              <a:gd name="connsiteX0" fmla="*/ 0 w 2729243"/>
              <a:gd name="connsiteY0" fmla="*/ 1051645 h 1051645"/>
              <a:gd name="connsiteX1" fmla="*/ 2065853 w 2729243"/>
              <a:gd name="connsiteY1" fmla="*/ 0 h 1051645"/>
              <a:gd name="connsiteX2" fmla="*/ 2729243 w 2729243"/>
              <a:gd name="connsiteY2" fmla="*/ 1051645 h 1051645"/>
              <a:gd name="connsiteX3" fmla="*/ 0 w 2729243"/>
              <a:gd name="connsiteY3" fmla="*/ 1051645 h 1051645"/>
              <a:gd name="connsiteX0" fmla="*/ 0 w 2681551"/>
              <a:gd name="connsiteY0" fmla="*/ 1080543 h 1080543"/>
              <a:gd name="connsiteX1" fmla="*/ 2018161 w 2681551"/>
              <a:gd name="connsiteY1" fmla="*/ 0 h 1080543"/>
              <a:gd name="connsiteX2" fmla="*/ 2681551 w 2681551"/>
              <a:gd name="connsiteY2" fmla="*/ 1051645 h 1080543"/>
              <a:gd name="connsiteX3" fmla="*/ 0 w 2681551"/>
              <a:gd name="connsiteY3" fmla="*/ 1080543 h 1080543"/>
              <a:gd name="connsiteX0" fmla="*/ 0 w 2681551"/>
              <a:gd name="connsiteY0" fmla="*/ 1200864 h 1200864"/>
              <a:gd name="connsiteX1" fmla="*/ 1912850 w 2681551"/>
              <a:gd name="connsiteY1" fmla="*/ 0 h 1200864"/>
              <a:gd name="connsiteX2" fmla="*/ 2681551 w 2681551"/>
              <a:gd name="connsiteY2" fmla="*/ 1171966 h 1200864"/>
              <a:gd name="connsiteX3" fmla="*/ 0 w 2681551"/>
              <a:gd name="connsiteY3" fmla="*/ 1200864 h 1200864"/>
              <a:gd name="connsiteX0" fmla="*/ 0 w 2621628"/>
              <a:gd name="connsiteY0" fmla="*/ 1200864 h 1200864"/>
              <a:gd name="connsiteX1" fmla="*/ 1912850 w 2621628"/>
              <a:gd name="connsiteY1" fmla="*/ 0 h 1200864"/>
              <a:gd name="connsiteX2" fmla="*/ 2621628 w 2621628"/>
              <a:gd name="connsiteY2" fmla="*/ 1170429 h 1200864"/>
              <a:gd name="connsiteX3" fmla="*/ 0 w 2621628"/>
              <a:gd name="connsiteY3" fmla="*/ 1200864 h 1200864"/>
              <a:gd name="connsiteX0" fmla="*/ 0 w 2644720"/>
              <a:gd name="connsiteY0" fmla="*/ 1200864 h 1200864"/>
              <a:gd name="connsiteX1" fmla="*/ 1912850 w 2644720"/>
              <a:gd name="connsiteY1" fmla="*/ 0 h 1200864"/>
              <a:gd name="connsiteX2" fmla="*/ 2644720 w 2644720"/>
              <a:gd name="connsiteY2" fmla="*/ 1155875 h 1200864"/>
              <a:gd name="connsiteX3" fmla="*/ 0 w 2644720"/>
              <a:gd name="connsiteY3" fmla="*/ 1200864 h 1200864"/>
              <a:gd name="connsiteX0" fmla="*/ 0 w 2836701"/>
              <a:gd name="connsiteY0" fmla="*/ 1084695 h 1155875"/>
              <a:gd name="connsiteX1" fmla="*/ 2104831 w 2836701"/>
              <a:gd name="connsiteY1" fmla="*/ 0 h 1155875"/>
              <a:gd name="connsiteX2" fmla="*/ 2836701 w 2836701"/>
              <a:gd name="connsiteY2" fmla="*/ 1155875 h 1155875"/>
              <a:gd name="connsiteX3" fmla="*/ 0 w 2836701"/>
              <a:gd name="connsiteY3" fmla="*/ 1084695 h 1155875"/>
              <a:gd name="connsiteX0" fmla="*/ 0 w 2977839"/>
              <a:gd name="connsiteY0" fmla="*/ 1084695 h 1122810"/>
              <a:gd name="connsiteX1" fmla="*/ 2104831 w 2977839"/>
              <a:gd name="connsiteY1" fmla="*/ 0 h 1122810"/>
              <a:gd name="connsiteX2" fmla="*/ 2977839 w 2977839"/>
              <a:gd name="connsiteY2" fmla="*/ 1122810 h 1122810"/>
              <a:gd name="connsiteX3" fmla="*/ 0 w 2977839"/>
              <a:gd name="connsiteY3" fmla="*/ 1084695 h 1122810"/>
              <a:gd name="connsiteX0" fmla="*/ 0 w 2990387"/>
              <a:gd name="connsiteY0" fmla="*/ 1082375 h 1122810"/>
              <a:gd name="connsiteX1" fmla="*/ 2117379 w 2990387"/>
              <a:gd name="connsiteY1" fmla="*/ 0 h 1122810"/>
              <a:gd name="connsiteX2" fmla="*/ 2990387 w 2990387"/>
              <a:gd name="connsiteY2" fmla="*/ 1122810 h 1122810"/>
              <a:gd name="connsiteX3" fmla="*/ 0 w 2990387"/>
              <a:gd name="connsiteY3" fmla="*/ 1082375 h 112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387" h="1122810">
                <a:moveTo>
                  <a:pt x="0" y="1082375"/>
                </a:moveTo>
                <a:lnTo>
                  <a:pt x="2117379" y="0"/>
                </a:lnTo>
                <a:lnTo>
                  <a:pt x="2990387" y="1122810"/>
                </a:lnTo>
                <a:lnTo>
                  <a:pt x="0" y="10823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Image 5" descr="Une image contenant signe, arrêt, dessin&#10;&#10;Description générée automatiquement">
            <a:extLst>
              <a:ext uri="{FF2B5EF4-FFF2-40B4-BE49-F238E27FC236}">
                <a16:creationId xmlns:a16="http://schemas.microsoft.com/office/drawing/2014/main" id="{65A5C408-B6BB-22DF-B7C1-B8F6986D2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925" y="151789"/>
            <a:ext cx="793843" cy="781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1C2C1-965A-2D14-CD19-9123527EB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36"/>
            <a:ext cx="9753600" cy="1144419"/>
          </a:xfrm>
          <a:prstGeom prst="rect">
            <a:avLst/>
          </a:prstGeom>
        </p:spPr>
      </p:pic>
      <p:sp>
        <p:nvSpPr>
          <p:cNvPr id="6" name="Titre 12">
            <a:extLst>
              <a:ext uri="{FF2B5EF4-FFF2-40B4-BE49-F238E27FC236}">
                <a16:creationId xmlns:a16="http://schemas.microsoft.com/office/drawing/2014/main" id="{CEDBE263-21B2-BA0B-B34A-D23198D05FE6}"/>
              </a:ext>
            </a:extLst>
          </p:cNvPr>
          <p:cNvSpPr txBox="1">
            <a:spLocks/>
          </p:cNvSpPr>
          <p:nvPr/>
        </p:nvSpPr>
        <p:spPr>
          <a:xfrm>
            <a:off x="263406" y="-429031"/>
            <a:ext cx="5352018" cy="17545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Klint Pro" panose="020D0503020204080204" pitchFamily="34" charset="0"/>
                <a:ea typeface="+mn-ea"/>
                <a:cs typeface="+mn-cs"/>
              </a:defRPr>
            </a:lvl1pPr>
          </a:lstStyle>
          <a:p>
            <a:r>
              <a:rPr lang="en-US" sz="2800" dirty="0">
                <a:cs typeface="Arial" panose="020B0604020202020204" pitchFamily="34" charset="0"/>
              </a:rPr>
              <a:t>What next ?</a:t>
            </a:r>
            <a:endParaRPr lang="en-GB" sz="2800" dirty="0">
              <a:cs typeface="Arial" panose="020B0604020202020204" pitchFamily="34" charset="0"/>
            </a:endParaRPr>
          </a:p>
          <a:p>
            <a:endParaRPr lang="en-GB" sz="2800" dirty="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B37431-B8EB-4846-8794-0544C0B39C64}"/>
              </a:ext>
            </a:extLst>
          </p:cNvPr>
          <p:cNvSpPr txBox="1"/>
          <p:nvPr/>
        </p:nvSpPr>
        <p:spPr>
          <a:xfrm>
            <a:off x="263405" y="1447563"/>
            <a:ext cx="913798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Further communication and support will be provided to those persons affected as soon as possible once an exposure assessment has been completed.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Speak to your HSF team or your line manager if you have any concerns.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Support is also available from Employee assist </a:t>
            </a:r>
            <a:r>
              <a:rPr lang="en-GB" sz="2000" dirty="0"/>
              <a:t>:</a:t>
            </a:r>
            <a:br>
              <a:rPr lang="en-GB" sz="2000" dirty="0"/>
            </a:br>
            <a:r>
              <a:rPr lang="en-GB" sz="2000" dirty="0"/>
              <a:t>Call the confidential helpline on 0800 019 8988 - open 24 hours a day, 7 days a week or </a:t>
            </a:r>
          </a:p>
          <a:p>
            <a:pPr marL="360000"/>
            <a:r>
              <a:rPr lang="en-GB" sz="2000" u="sng" dirty="0">
                <a:hlinkClick r:id="rId4" tooltip="https://login.pamassist.co.uk/login?returnUrl=%2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 the PAM Assist website</a:t>
            </a:r>
            <a:r>
              <a:rPr lang="en-GB" sz="2000" dirty="0"/>
              <a:t> - username: HMPPS, password: HMPPS1 (use Firefox or another modern browser)</a:t>
            </a:r>
          </a:p>
          <a:p>
            <a:pPr marL="360000"/>
            <a:endParaRPr lang="en-GB" sz="2000" dirty="0"/>
          </a:p>
          <a:p>
            <a:pPr marL="360000"/>
            <a:r>
              <a:rPr lang="en-GB" sz="2000" dirty="0">
                <a:ea typeface="Calibri" panose="020F0502020204030204" pitchFamily="34" charset="0"/>
              </a:rPr>
              <a:t>Further information on Radon can be found via the UKHSA website </a:t>
            </a:r>
            <a:r>
              <a:rPr lang="en-GB" sz="2000" u="sng" dirty="0" err="1"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UKradon</a:t>
            </a:r>
            <a:r>
              <a:rPr lang="en-GB" sz="2000" u="sng" dirty="0"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FAQ (ukhsa-protectionservices.org.uk)</a:t>
            </a:r>
            <a:endParaRPr lang="en-GB" sz="2000" dirty="0">
              <a:ea typeface="Calibri" panose="020F0502020204030204" pitchFamily="34" charset="0"/>
            </a:endParaRPr>
          </a:p>
          <a:p>
            <a:pPr marL="360000"/>
            <a:endParaRPr lang="en-GB" dirty="0"/>
          </a:p>
          <a:p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45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7EB3BD-9DD1-25BA-F160-0FD8447FE0E8}"/>
              </a:ext>
            </a:extLst>
          </p:cNvPr>
          <p:cNvSpPr txBox="1"/>
          <p:nvPr/>
        </p:nvSpPr>
        <p:spPr>
          <a:xfrm>
            <a:off x="2173357" y="2743200"/>
            <a:ext cx="6997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Thank you</a:t>
            </a:r>
          </a:p>
          <a:p>
            <a:pPr algn="ctr"/>
            <a:endParaRPr lang="en-GB" sz="4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4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415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isocèle 1">
            <a:extLst>
              <a:ext uri="{FF2B5EF4-FFF2-40B4-BE49-F238E27FC236}">
                <a16:creationId xmlns:a16="http://schemas.microsoft.com/office/drawing/2014/main" id="{3E8FEE64-FC7E-3C27-2779-4E036F722166}"/>
              </a:ext>
            </a:extLst>
          </p:cNvPr>
          <p:cNvSpPr/>
          <p:nvPr/>
        </p:nvSpPr>
        <p:spPr>
          <a:xfrm rot="1933293">
            <a:off x="9803631" y="-438192"/>
            <a:ext cx="2990387" cy="1377264"/>
          </a:xfrm>
          <a:custGeom>
            <a:avLst/>
            <a:gdLst>
              <a:gd name="connsiteX0" fmla="*/ 0 w 2729243"/>
              <a:gd name="connsiteY0" fmla="*/ 1334778 h 1334778"/>
              <a:gd name="connsiteX1" fmla="*/ 1907059 w 2729243"/>
              <a:gd name="connsiteY1" fmla="*/ 0 h 1334778"/>
              <a:gd name="connsiteX2" fmla="*/ 2729243 w 2729243"/>
              <a:gd name="connsiteY2" fmla="*/ 1334778 h 1334778"/>
              <a:gd name="connsiteX3" fmla="*/ 0 w 2729243"/>
              <a:gd name="connsiteY3" fmla="*/ 1334778 h 1334778"/>
              <a:gd name="connsiteX0" fmla="*/ 0 w 2729243"/>
              <a:gd name="connsiteY0" fmla="*/ 1051645 h 1051645"/>
              <a:gd name="connsiteX1" fmla="*/ 2065853 w 2729243"/>
              <a:gd name="connsiteY1" fmla="*/ 0 h 1051645"/>
              <a:gd name="connsiteX2" fmla="*/ 2729243 w 2729243"/>
              <a:gd name="connsiteY2" fmla="*/ 1051645 h 1051645"/>
              <a:gd name="connsiteX3" fmla="*/ 0 w 2729243"/>
              <a:gd name="connsiteY3" fmla="*/ 1051645 h 1051645"/>
              <a:gd name="connsiteX0" fmla="*/ 0 w 2681551"/>
              <a:gd name="connsiteY0" fmla="*/ 1080543 h 1080543"/>
              <a:gd name="connsiteX1" fmla="*/ 2018161 w 2681551"/>
              <a:gd name="connsiteY1" fmla="*/ 0 h 1080543"/>
              <a:gd name="connsiteX2" fmla="*/ 2681551 w 2681551"/>
              <a:gd name="connsiteY2" fmla="*/ 1051645 h 1080543"/>
              <a:gd name="connsiteX3" fmla="*/ 0 w 2681551"/>
              <a:gd name="connsiteY3" fmla="*/ 1080543 h 1080543"/>
              <a:gd name="connsiteX0" fmla="*/ 0 w 2681551"/>
              <a:gd name="connsiteY0" fmla="*/ 1200864 h 1200864"/>
              <a:gd name="connsiteX1" fmla="*/ 1912850 w 2681551"/>
              <a:gd name="connsiteY1" fmla="*/ 0 h 1200864"/>
              <a:gd name="connsiteX2" fmla="*/ 2681551 w 2681551"/>
              <a:gd name="connsiteY2" fmla="*/ 1171966 h 1200864"/>
              <a:gd name="connsiteX3" fmla="*/ 0 w 2681551"/>
              <a:gd name="connsiteY3" fmla="*/ 1200864 h 1200864"/>
              <a:gd name="connsiteX0" fmla="*/ 0 w 2621628"/>
              <a:gd name="connsiteY0" fmla="*/ 1200864 h 1200864"/>
              <a:gd name="connsiteX1" fmla="*/ 1912850 w 2621628"/>
              <a:gd name="connsiteY1" fmla="*/ 0 h 1200864"/>
              <a:gd name="connsiteX2" fmla="*/ 2621628 w 2621628"/>
              <a:gd name="connsiteY2" fmla="*/ 1170429 h 1200864"/>
              <a:gd name="connsiteX3" fmla="*/ 0 w 2621628"/>
              <a:gd name="connsiteY3" fmla="*/ 1200864 h 1200864"/>
              <a:gd name="connsiteX0" fmla="*/ 0 w 2644720"/>
              <a:gd name="connsiteY0" fmla="*/ 1200864 h 1200864"/>
              <a:gd name="connsiteX1" fmla="*/ 1912850 w 2644720"/>
              <a:gd name="connsiteY1" fmla="*/ 0 h 1200864"/>
              <a:gd name="connsiteX2" fmla="*/ 2644720 w 2644720"/>
              <a:gd name="connsiteY2" fmla="*/ 1155875 h 1200864"/>
              <a:gd name="connsiteX3" fmla="*/ 0 w 2644720"/>
              <a:gd name="connsiteY3" fmla="*/ 1200864 h 1200864"/>
              <a:gd name="connsiteX0" fmla="*/ 0 w 2836701"/>
              <a:gd name="connsiteY0" fmla="*/ 1084695 h 1155875"/>
              <a:gd name="connsiteX1" fmla="*/ 2104831 w 2836701"/>
              <a:gd name="connsiteY1" fmla="*/ 0 h 1155875"/>
              <a:gd name="connsiteX2" fmla="*/ 2836701 w 2836701"/>
              <a:gd name="connsiteY2" fmla="*/ 1155875 h 1155875"/>
              <a:gd name="connsiteX3" fmla="*/ 0 w 2836701"/>
              <a:gd name="connsiteY3" fmla="*/ 1084695 h 1155875"/>
              <a:gd name="connsiteX0" fmla="*/ 0 w 2977839"/>
              <a:gd name="connsiteY0" fmla="*/ 1084695 h 1122810"/>
              <a:gd name="connsiteX1" fmla="*/ 2104831 w 2977839"/>
              <a:gd name="connsiteY1" fmla="*/ 0 h 1122810"/>
              <a:gd name="connsiteX2" fmla="*/ 2977839 w 2977839"/>
              <a:gd name="connsiteY2" fmla="*/ 1122810 h 1122810"/>
              <a:gd name="connsiteX3" fmla="*/ 0 w 2977839"/>
              <a:gd name="connsiteY3" fmla="*/ 1084695 h 1122810"/>
              <a:gd name="connsiteX0" fmla="*/ 0 w 2990387"/>
              <a:gd name="connsiteY0" fmla="*/ 1082375 h 1122810"/>
              <a:gd name="connsiteX1" fmla="*/ 2117379 w 2990387"/>
              <a:gd name="connsiteY1" fmla="*/ 0 h 1122810"/>
              <a:gd name="connsiteX2" fmla="*/ 2990387 w 2990387"/>
              <a:gd name="connsiteY2" fmla="*/ 1122810 h 1122810"/>
              <a:gd name="connsiteX3" fmla="*/ 0 w 2990387"/>
              <a:gd name="connsiteY3" fmla="*/ 1082375 h 112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387" h="1122810">
                <a:moveTo>
                  <a:pt x="0" y="1082375"/>
                </a:moveTo>
                <a:lnTo>
                  <a:pt x="2117379" y="0"/>
                </a:lnTo>
                <a:lnTo>
                  <a:pt x="2990387" y="1122810"/>
                </a:lnTo>
                <a:lnTo>
                  <a:pt x="0" y="10823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Image 5" descr="Une image contenant signe, arrêt, dessin&#10;&#10;Description générée automatiquement">
            <a:extLst>
              <a:ext uri="{FF2B5EF4-FFF2-40B4-BE49-F238E27FC236}">
                <a16:creationId xmlns:a16="http://schemas.microsoft.com/office/drawing/2014/main" id="{65A5C408-B6BB-22DF-B7C1-B8F6986D2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925" y="151789"/>
            <a:ext cx="793843" cy="781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1C2C1-965A-2D14-CD19-9123527EB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36"/>
            <a:ext cx="9753600" cy="1144419"/>
          </a:xfrm>
          <a:prstGeom prst="rect">
            <a:avLst/>
          </a:prstGeom>
        </p:spPr>
      </p:pic>
      <p:sp>
        <p:nvSpPr>
          <p:cNvPr id="6" name="Titre 12">
            <a:extLst>
              <a:ext uri="{FF2B5EF4-FFF2-40B4-BE49-F238E27FC236}">
                <a16:creationId xmlns:a16="http://schemas.microsoft.com/office/drawing/2014/main" id="{CEDBE263-21B2-BA0B-B34A-D23198D05FE6}"/>
              </a:ext>
            </a:extLst>
          </p:cNvPr>
          <p:cNvSpPr txBox="1">
            <a:spLocks/>
          </p:cNvSpPr>
          <p:nvPr/>
        </p:nvSpPr>
        <p:spPr>
          <a:xfrm>
            <a:off x="243324" y="-800286"/>
            <a:ext cx="4400848" cy="16689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Klint Pro" panose="020D0503020204080204" pitchFamily="34" charset="0"/>
                <a:ea typeface="+mn-ea"/>
                <a:cs typeface="+mn-cs"/>
              </a:defRPr>
            </a:lvl1pPr>
          </a:lstStyle>
          <a:p>
            <a:r>
              <a:rPr lang="en-GB" sz="2800" dirty="0"/>
              <a:t>What is Radon?</a:t>
            </a:r>
            <a:endParaRPr lang="en-GB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re 12">
            <a:extLst>
              <a:ext uri="{FF2B5EF4-FFF2-40B4-BE49-F238E27FC236}">
                <a16:creationId xmlns:a16="http://schemas.microsoft.com/office/drawing/2014/main" id="{904D9786-0A70-1E1B-17A9-BCE3EE392281}"/>
              </a:ext>
            </a:extLst>
          </p:cNvPr>
          <p:cNvSpPr txBox="1">
            <a:spLocks/>
          </p:cNvSpPr>
          <p:nvPr/>
        </p:nvSpPr>
        <p:spPr>
          <a:xfrm>
            <a:off x="3188410" y="138932"/>
            <a:ext cx="7057292" cy="7297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Klint Pro" panose="020D0503020204080204" pitchFamily="34" charset="0"/>
                <a:ea typeface="+mn-ea"/>
                <a:cs typeface="+mn-cs"/>
              </a:defRPr>
            </a:lvl1pPr>
          </a:lstStyle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34549-1F99-94CE-A3E8-5FF5513DC92C}"/>
              </a:ext>
            </a:extLst>
          </p:cNvPr>
          <p:cNvSpPr txBox="1"/>
          <p:nvPr/>
        </p:nvSpPr>
        <p:spPr>
          <a:xfrm>
            <a:off x="511466" y="2307353"/>
            <a:ext cx="61028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Radon is a colourless, odourless radioactive gas.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is formed by the radioactive decay of the small amounts of uranium that occur naturally in all rocks and soils.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DCF99-84EC-EC42-3854-C916A15CBB88}"/>
              </a:ext>
            </a:extLst>
          </p:cNvPr>
          <p:cNvSpPr txBox="1"/>
          <p:nvPr/>
        </p:nvSpPr>
        <p:spPr>
          <a:xfrm>
            <a:off x="511466" y="4249169"/>
            <a:ext cx="61028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Radon is everywhere; formed from the uranium in all rocks and soils.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Radon is outdoors everywhere and indoors in many areas the radon levels are low and the risk to health is small.</a:t>
            </a:r>
            <a:endParaRPr lang="en-GB" sz="2000" dirty="0"/>
          </a:p>
        </p:txBody>
      </p:sp>
      <p:pic>
        <p:nvPicPr>
          <p:cNvPr id="12" name="Picture 11" descr="Graphical user interface, diagram, website&#10;&#10;Description automatically generated">
            <a:extLst>
              <a:ext uri="{FF2B5EF4-FFF2-40B4-BE49-F238E27FC236}">
                <a16:creationId xmlns:a16="http://schemas.microsoft.com/office/drawing/2014/main" id="{655B801F-6701-C79B-259D-A74100E785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6" t="12526" r="15357" b="26473"/>
          <a:stretch/>
        </p:blipFill>
        <p:spPr>
          <a:xfrm>
            <a:off x="6717056" y="2519030"/>
            <a:ext cx="5319712" cy="27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43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isocèle 1">
            <a:extLst>
              <a:ext uri="{FF2B5EF4-FFF2-40B4-BE49-F238E27FC236}">
                <a16:creationId xmlns:a16="http://schemas.microsoft.com/office/drawing/2014/main" id="{3E8FEE64-FC7E-3C27-2779-4E036F722166}"/>
              </a:ext>
            </a:extLst>
          </p:cNvPr>
          <p:cNvSpPr/>
          <p:nvPr/>
        </p:nvSpPr>
        <p:spPr>
          <a:xfrm rot="1933293">
            <a:off x="9803631" y="-438192"/>
            <a:ext cx="2990387" cy="1377264"/>
          </a:xfrm>
          <a:custGeom>
            <a:avLst/>
            <a:gdLst>
              <a:gd name="connsiteX0" fmla="*/ 0 w 2729243"/>
              <a:gd name="connsiteY0" fmla="*/ 1334778 h 1334778"/>
              <a:gd name="connsiteX1" fmla="*/ 1907059 w 2729243"/>
              <a:gd name="connsiteY1" fmla="*/ 0 h 1334778"/>
              <a:gd name="connsiteX2" fmla="*/ 2729243 w 2729243"/>
              <a:gd name="connsiteY2" fmla="*/ 1334778 h 1334778"/>
              <a:gd name="connsiteX3" fmla="*/ 0 w 2729243"/>
              <a:gd name="connsiteY3" fmla="*/ 1334778 h 1334778"/>
              <a:gd name="connsiteX0" fmla="*/ 0 w 2729243"/>
              <a:gd name="connsiteY0" fmla="*/ 1051645 h 1051645"/>
              <a:gd name="connsiteX1" fmla="*/ 2065853 w 2729243"/>
              <a:gd name="connsiteY1" fmla="*/ 0 h 1051645"/>
              <a:gd name="connsiteX2" fmla="*/ 2729243 w 2729243"/>
              <a:gd name="connsiteY2" fmla="*/ 1051645 h 1051645"/>
              <a:gd name="connsiteX3" fmla="*/ 0 w 2729243"/>
              <a:gd name="connsiteY3" fmla="*/ 1051645 h 1051645"/>
              <a:gd name="connsiteX0" fmla="*/ 0 w 2681551"/>
              <a:gd name="connsiteY0" fmla="*/ 1080543 h 1080543"/>
              <a:gd name="connsiteX1" fmla="*/ 2018161 w 2681551"/>
              <a:gd name="connsiteY1" fmla="*/ 0 h 1080543"/>
              <a:gd name="connsiteX2" fmla="*/ 2681551 w 2681551"/>
              <a:gd name="connsiteY2" fmla="*/ 1051645 h 1080543"/>
              <a:gd name="connsiteX3" fmla="*/ 0 w 2681551"/>
              <a:gd name="connsiteY3" fmla="*/ 1080543 h 1080543"/>
              <a:gd name="connsiteX0" fmla="*/ 0 w 2681551"/>
              <a:gd name="connsiteY0" fmla="*/ 1200864 h 1200864"/>
              <a:gd name="connsiteX1" fmla="*/ 1912850 w 2681551"/>
              <a:gd name="connsiteY1" fmla="*/ 0 h 1200864"/>
              <a:gd name="connsiteX2" fmla="*/ 2681551 w 2681551"/>
              <a:gd name="connsiteY2" fmla="*/ 1171966 h 1200864"/>
              <a:gd name="connsiteX3" fmla="*/ 0 w 2681551"/>
              <a:gd name="connsiteY3" fmla="*/ 1200864 h 1200864"/>
              <a:gd name="connsiteX0" fmla="*/ 0 w 2621628"/>
              <a:gd name="connsiteY0" fmla="*/ 1200864 h 1200864"/>
              <a:gd name="connsiteX1" fmla="*/ 1912850 w 2621628"/>
              <a:gd name="connsiteY1" fmla="*/ 0 h 1200864"/>
              <a:gd name="connsiteX2" fmla="*/ 2621628 w 2621628"/>
              <a:gd name="connsiteY2" fmla="*/ 1170429 h 1200864"/>
              <a:gd name="connsiteX3" fmla="*/ 0 w 2621628"/>
              <a:gd name="connsiteY3" fmla="*/ 1200864 h 1200864"/>
              <a:gd name="connsiteX0" fmla="*/ 0 w 2644720"/>
              <a:gd name="connsiteY0" fmla="*/ 1200864 h 1200864"/>
              <a:gd name="connsiteX1" fmla="*/ 1912850 w 2644720"/>
              <a:gd name="connsiteY1" fmla="*/ 0 h 1200864"/>
              <a:gd name="connsiteX2" fmla="*/ 2644720 w 2644720"/>
              <a:gd name="connsiteY2" fmla="*/ 1155875 h 1200864"/>
              <a:gd name="connsiteX3" fmla="*/ 0 w 2644720"/>
              <a:gd name="connsiteY3" fmla="*/ 1200864 h 1200864"/>
              <a:gd name="connsiteX0" fmla="*/ 0 w 2836701"/>
              <a:gd name="connsiteY0" fmla="*/ 1084695 h 1155875"/>
              <a:gd name="connsiteX1" fmla="*/ 2104831 w 2836701"/>
              <a:gd name="connsiteY1" fmla="*/ 0 h 1155875"/>
              <a:gd name="connsiteX2" fmla="*/ 2836701 w 2836701"/>
              <a:gd name="connsiteY2" fmla="*/ 1155875 h 1155875"/>
              <a:gd name="connsiteX3" fmla="*/ 0 w 2836701"/>
              <a:gd name="connsiteY3" fmla="*/ 1084695 h 1155875"/>
              <a:gd name="connsiteX0" fmla="*/ 0 w 2977839"/>
              <a:gd name="connsiteY0" fmla="*/ 1084695 h 1122810"/>
              <a:gd name="connsiteX1" fmla="*/ 2104831 w 2977839"/>
              <a:gd name="connsiteY1" fmla="*/ 0 h 1122810"/>
              <a:gd name="connsiteX2" fmla="*/ 2977839 w 2977839"/>
              <a:gd name="connsiteY2" fmla="*/ 1122810 h 1122810"/>
              <a:gd name="connsiteX3" fmla="*/ 0 w 2977839"/>
              <a:gd name="connsiteY3" fmla="*/ 1084695 h 1122810"/>
              <a:gd name="connsiteX0" fmla="*/ 0 w 2990387"/>
              <a:gd name="connsiteY0" fmla="*/ 1082375 h 1122810"/>
              <a:gd name="connsiteX1" fmla="*/ 2117379 w 2990387"/>
              <a:gd name="connsiteY1" fmla="*/ 0 h 1122810"/>
              <a:gd name="connsiteX2" fmla="*/ 2990387 w 2990387"/>
              <a:gd name="connsiteY2" fmla="*/ 1122810 h 1122810"/>
              <a:gd name="connsiteX3" fmla="*/ 0 w 2990387"/>
              <a:gd name="connsiteY3" fmla="*/ 1082375 h 112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387" h="1122810">
                <a:moveTo>
                  <a:pt x="0" y="1082375"/>
                </a:moveTo>
                <a:lnTo>
                  <a:pt x="2117379" y="0"/>
                </a:lnTo>
                <a:lnTo>
                  <a:pt x="2990387" y="1122810"/>
                </a:lnTo>
                <a:lnTo>
                  <a:pt x="0" y="10823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Image 5" descr="Une image contenant signe, arrêt, dessin&#10;&#10;Description générée automatiquement">
            <a:extLst>
              <a:ext uri="{FF2B5EF4-FFF2-40B4-BE49-F238E27FC236}">
                <a16:creationId xmlns:a16="http://schemas.microsoft.com/office/drawing/2014/main" id="{65A5C408-B6BB-22DF-B7C1-B8F6986D2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925" y="151789"/>
            <a:ext cx="793843" cy="781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1C2C1-965A-2D14-CD19-9123527EB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36"/>
            <a:ext cx="9753600" cy="1144419"/>
          </a:xfrm>
          <a:prstGeom prst="rect">
            <a:avLst/>
          </a:prstGeom>
        </p:spPr>
      </p:pic>
      <p:sp>
        <p:nvSpPr>
          <p:cNvPr id="6" name="Titre 12">
            <a:extLst>
              <a:ext uri="{FF2B5EF4-FFF2-40B4-BE49-F238E27FC236}">
                <a16:creationId xmlns:a16="http://schemas.microsoft.com/office/drawing/2014/main" id="{CEDBE263-21B2-BA0B-B34A-D23198D05FE6}"/>
              </a:ext>
            </a:extLst>
          </p:cNvPr>
          <p:cNvSpPr txBox="1">
            <a:spLocks/>
          </p:cNvSpPr>
          <p:nvPr/>
        </p:nvSpPr>
        <p:spPr>
          <a:xfrm>
            <a:off x="243324" y="-800286"/>
            <a:ext cx="4400848" cy="16689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Klint Pro" panose="020D0503020204080204" pitchFamily="34" charset="0"/>
                <a:ea typeface="+mn-ea"/>
                <a:cs typeface="+mn-cs"/>
              </a:defRPr>
            </a:lvl1pPr>
          </a:lstStyle>
          <a:p>
            <a:r>
              <a:rPr lang="en-GB" sz="2800" dirty="0"/>
              <a:t>How does Radon enter a building ?</a:t>
            </a:r>
            <a:endParaRPr lang="en-GB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re 12">
            <a:extLst>
              <a:ext uri="{FF2B5EF4-FFF2-40B4-BE49-F238E27FC236}">
                <a16:creationId xmlns:a16="http://schemas.microsoft.com/office/drawing/2014/main" id="{904D9786-0A70-1E1B-17A9-BCE3EE392281}"/>
              </a:ext>
            </a:extLst>
          </p:cNvPr>
          <p:cNvSpPr txBox="1">
            <a:spLocks/>
          </p:cNvSpPr>
          <p:nvPr/>
        </p:nvSpPr>
        <p:spPr>
          <a:xfrm>
            <a:off x="3188410" y="138932"/>
            <a:ext cx="7057292" cy="7297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Klint Pro" panose="020D0503020204080204" pitchFamily="34" charset="0"/>
                <a:ea typeface="+mn-ea"/>
                <a:cs typeface="+mn-cs"/>
              </a:defRPr>
            </a:lvl1pPr>
          </a:lstStyle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34549-1F99-94CE-A3E8-5FF5513DC92C}"/>
              </a:ext>
            </a:extLst>
          </p:cNvPr>
          <p:cNvSpPr txBox="1"/>
          <p:nvPr/>
        </p:nvSpPr>
        <p:spPr>
          <a:xfrm>
            <a:off x="511466" y="2307353"/>
            <a:ext cx="61028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Radon is continuously expelled from the ground and      strata (layers of rock)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Buildings create vacuums that draw in radon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vacuum during winter due to heating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Gas permeating from the ground enters through cracks, pipework (drains, water pipes) floor voids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Generally, the first point of entry is the basement or ground floor</a:t>
            </a:r>
          </a:p>
          <a:p>
            <a:endParaRPr lang="en-GB" sz="2000" dirty="0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819970AB-EBD0-001C-B217-C305C20A16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85" r="4140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79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isocèle 1">
            <a:extLst>
              <a:ext uri="{FF2B5EF4-FFF2-40B4-BE49-F238E27FC236}">
                <a16:creationId xmlns:a16="http://schemas.microsoft.com/office/drawing/2014/main" id="{3E8FEE64-FC7E-3C27-2779-4E036F722166}"/>
              </a:ext>
            </a:extLst>
          </p:cNvPr>
          <p:cNvSpPr/>
          <p:nvPr/>
        </p:nvSpPr>
        <p:spPr>
          <a:xfrm rot="1933293">
            <a:off x="9803631" y="-438192"/>
            <a:ext cx="2990387" cy="1377264"/>
          </a:xfrm>
          <a:custGeom>
            <a:avLst/>
            <a:gdLst>
              <a:gd name="connsiteX0" fmla="*/ 0 w 2729243"/>
              <a:gd name="connsiteY0" fmla="*/ 1334778 h 1334778"/>
              <a:gd name="connsiteX1" fmla="*/ 1907059 w 2729243"/>
              <a:gd name="connsiteY1" fmla="*/ 0 h 1334778"/>
              <a:gd name="connsiteX2" fmla="*/ 2729243 w 2729243"/>
              <a:gd name="connsiteY2" fmla="*/ 1334778 h 1334778"/>
              <a:gd name="connsiteX3" fmla="*/ 0 w 2729243"/>
              <a:gd name="connsiteY3" fmla="*/ 1334778 h 1334778"/>
              <a:gd name="connsiteX0" fmla="*/ 0 w 2729243"/>
              <a:gd name="connsiteY0" fmla="*/ 1051645 h 1051645"/>
              <a:gd name="connsiteX1" fmla="*/ 2065853 w 2729243"/>
              <a:gd name="connsiteY1" fmla="*/ 0 h 1051645"/>
              <a:gd name="connsiteX2" fmla="*/ 2729243 w 2729243"/>
              <a:gd name="connsiteY2" fmla="*/ 1051645 h 1051645"/>
              <a:gd name="connsiteX3" fmla="*/ 0 w 2729243"/>
              <a:gd name="connsiteY3" fmla="*/ 1051645 h 1051645"/>
              <a:gd name="connsiteX0" fmla="*/ 0 w 2681551"/>
              <a:gd name="connsiteY0" fmla="*/ 1080543 h 1080543"/>
              <a:gd name="connsiteX1" fmla="*/ 2018161 w 2681551"/>
              <a:gd name="connsiteY1" fmla="*/ 0 h 1080543"/>
              <a:gd name="connsiteX2" fmla="*/ 2681551 w 2681551"/>
              <a:gd name="connsiteY2" fmla="*/ 1051645 h 1080543"/>
              <a:gd name="connsiteX3" fmla="*/ 0 w 2681551"/>
              <a:gd name="connsiteY3" fmla="*/ 1080543 h 1080543"/>
              <a:gd name="connsiteX0" fmla="*/ 0 w 2681551"/>
              <a:gd name="connsiteY0" fmla="*/ 1200864 h 1200864"/>
              <a:gd name="connsiteX1" fmla="*/ 1912850 w 2681551"/>
              <a:gd name="connsiteY1" fmla="*/ 0 h 1200864"/>
              <a:gd name="connsiteX2" fmla="*/ 2681551 w 2681551"/>
              <a:gd name="connsiteY2" fmla="*/ 1171966 h 1200864"/>
              <a:gd name="connsiteX3" fmla="*/ 0 w 2681551"/>
              <a:gd name="connsiteY3" fmla="*/ 1200864 h 1200864"/>
              <a:gd name="connsiteX0" fmla="*/ 0 w 2621628"/>
              <a:gd name="connsiteY0" fmla="*/ 1200864 h 1200864"/>
              <a:gd name="connsiteX1" fmla="*/ 1912850 w 2621628"/>
              <a:gd name="connsiteY1" fmla="*/ 0 h 1200864"/>
              <a:gd name="connsiteX2" fmla="*/ 2621628 w 2621628"/>
              <a:gd name="connsiteY2" fmla="*/ 1170429 h 1200864"/>
              <a:gd name="connsiteX3" fmla="*/ 0 w 2621628"/>
              <a:gd name="connsiteY3" fmla="*/ 1200864 h 1200864"/>
              <a:gd name="connsiteX0" fmla="*/ 0 w 2644720"/>
              <a:gd name="connsiteY0" fmla="*/ 1200864 h 1200864"/>
              <a:gd name="connsiteX1" fmla="*/ 1912850 w 2644720"/>
              <a:gd name="connsiteY1" fmla="*/ 0 h 1200864"/>
              <a:gd name="connsiteX2" fmla="*/ 2644720 w 2644720"/>
              <a:gd name="connsiteY2" fmla="*/ 1155875 h 1200864"/>
              <a:gd name="connsiteX3" fmla="*/ 0 w 2644720"/>
              <a:gd name="connsiteY3" fmla="*/ 1200864 h 1200864"/>
              <a:gd name="connsiteX0" fmla="*/ 0 w 2836701"/>
              <a:gd name="connsiteY0" fmla="*/ 1084695 h 1155875"/>
              <a:gd name="connsiteX1" fmla="*/ 2104831 w 2836701"/>
              <a:gd name="connsiteY1" fmla="*/ 0 h 1155875"/>
              <a:gd name="connsiteX2" fmla="*/ 2836701 w 2836701"/>
              <a:gd name="connsiteY2" fmla="*/ 1155875 h 1155875"/>
              <a:gd name="connsiteX3" fmla="*/ 0 w 2836701"/>
              <a:gd name="connsiteY3" fmla="*/ 1084695 h 1155875"/>
              <a:gd name="connsiteX0" fmla="*/ 0 w 2977839"/>
              <a:gd name="connsiteY0" fmla="*/ 1084695 h 1122810"/>
              <a:gd name="connsiteX1" fmla="*/ 2104831 w 2977839"/>
              <a:gd name="connsiteY1" fmla="*/ 0 h 1122810"/>
              <a:gd name="connsiteX2" fmla="*/ 2977839 w 2977839"/>
              <a:gd name="connsiteY2" fmla="*/ 1122810 h 1122810"/>
              <a:gd name="connsiteX3" fmla="*/ 0 w 2977839"/>
              <a:gd name="connsiteY3" fmla="*/ 1084695 h 1122810"/>
              <a:gd name="connsiteX0" fmla="*/ 0 w 2990387"/>
              <a:gd name="connsiteY0" fmla="*/ 1082375 h 1122810"/>
              <a:gd name="connsiteX1" fmla="*/ 2117379 w 2990387"/>
              <a:gd name="connsiteY1" fmla="*/ 0 h 1122810"/>
              <a:gd name="connsiteX2" fmla="*/ 2990387 w 2990387"/>
              <a:gd name="connsiteY2" fmla="*/ 1122810 h 1122810"/>
              <a:gd name="connsiteX3" fmla="*/ 0 w 2990387"/>
              <a:gd name="connsiteY3" fmla="*/ 1082375 h 112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387" h="1122810">
                <a:moveTo>
                  <a:pt x="0" y="1082375"/>
                </a:moveTo>
                <a:lnTo>
                  <a:pt x="2117379" y="0"/>
                </a:lnTo>
                <a:lnTo>
                  <a:pt x="2990387" y="1122810"/>
                </a:lnTo>
                <a:lnTo>
                  <a:pt x="0" y="10823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Image 5" descr="Une image contenant signe, arrêt, dessin&#10;&#10;Description générée automatiquement">
            <a:extLst>
              <a:ext uri="{FF2B5EF4-FFF2-40B4-BE49-F238E27FC236}">
                <a16:creationId xmlns:a16="http://schemas.microsoft.com/office/drawing/2014/main" id="{65A5C408-B6BB-22DF-B7C1-B8F6986D2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925" y="151789"/>
            <a:ext cx="793843" cy="781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1C2C1-965A-2D14-CD19-9123527EB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36"/>
            <a:ext cx="9753600" cy="1144419"/>
          </a:xfrm>
          <a:prstGeom prst="rect">
            <a:avLst/>
          </a:prstGeom>
        </p:spPr>
      </p:pic>
      <p:sp>
        <p:nvSpPr>
          <p:cNvPr id="6" name="Titre 12">
            <a:extLst>
              <a:ext uri="{FF2B5EF4-FFF2-40B4-BE49-F238E27FC236}">
                <a16:creationId xmlns:a16="http://schemas.microsoft.com/office/drawing/2014/main" id="{CEDBE263-21B2-BA0B-B34A-D23198D05FE6}"/>
              </a:ext>
            </a:extLst>
          </p:cNvPr>
          <p:cNvSpPr txBox="1">
            <a:spLocks/>
          </p:cNvSpPr>
          <p:nvPr/>
        </p:nvSpPr>
        <p:spPr>
          <a:xfrm>
            <a:off x="243324" y="-800286"/>
            <a:ext cx="4400848" cy="16689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Klint Pro" panose="020D0503020204080204" pitchFamily="34" charset="0"/>
                <a:ea typeface="+mn-ea"/>
                <a:cs typeface="+mn-cs"/>
              </a:defRPr>
            </a:lvl1pPr>
          </a:lstStyle>
          <a:p>
            <a:r>
              <a:rPr lang="en-GB" sz="2800"/>
              <a:t>Where is Radon?</a:t>
            </a:r>
            <a:endParaRPr lang="en-GB" sz="28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re 12">
            <a:extLst>
              <a:ext uri="{FF2B5EF4-FFF2-40B4-BE49-F238E27FC236}">
                <a16:creationId xmlns:a16="http://schemas.microsoft.com/office/drawing/2014/main" id="{904D9786-0A70-1E1B-17A9-BCE3EE392281}"/>
              </a:ext>
            </a:extLst>
          </p:cNvPr>
          <p:cNvSpPr txBox="1">
            <a:spLocks/>
          </p:cNvSpPr>
          <p:nvPr/>
        </p:nvSpPr>
        <p:spPr>
          <a:xfrm>
            <a:off x="3188410" y="138932"/>
            <a:ext cx="7057292" cy="7297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Klint Pro" panose="020D0503020204080204" pitchFamily="34" charset="0"/>
                <a:ea typeface="+mn-ea"/>
                <a:cs typeface="+mn-cs"/>
              </a:defRPr>
            </a:lvl1pPr>
          </a:lstStyle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9FF53-7A0D-7379-0E5A-1438F6512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226" y="1527506"/>
            <a:ext cx="3934699" cy="46983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22ED6A-2C56-700E-29A6-DE7099F256DF}"/>
              </a:ext>
            </a:extLst>
          </p:cNvPr>
          <p:cNvSpPr txBox="1"/>
          <p:nvPr/>
        </p:nvSpPr>
        <p:spPr>
          <a:xfrm>
            <a:off x="828951" y="3429000"/>
            <a:ext cx="61028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darker the colour on the radon maps, the greater the chance of a high radon level in a building.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However not all buildings, even in the darkest areas, have high levels.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38423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isocèle 1">
            <a:extLst>
              <a:ext uri="{FF2B5EF4-FFF2-40B4-BE49-F238E27FC236}">
                <a16:creationId xmlns:a16="http://schemas.microsoft.com/office/drawing/2014/main" id="{3E8FEE64-FC7E-3C27-2779-4E036F722166}"/>
              </a:ext>
            </a:extLst>
          </p:cNvPr>
          <p:cNvSpPr/>
          <p:nvPr/>
        </p:nvSpPr>
        <p:spPr>
          <a:xfrm rot="1933293">
            <a:off x="9803631" y="-438192"/>
            <a:ext cx="2990387" cy="1377264"/>
          </a:xfrm>
          <a:custGeom>
            <a:avLst/>
            <a:gdLst>
              <a:gd name="connsiteX0" fmla="*/ 0 w 2729243"/>
              <a:gd name="connsiteY0" fmla="*/ 1334778 h 1334778"/>
              <a:gd name="connsiteX1" fmla="*/ 1907059 w 2729243"/>
              <a:gd name="connsiteY1" fmla="*/ 0 h 1334778"/>
              <a:gd name="connsiteX2" fmla="*/ 2729243 w 2729243"/>
              <a:gd name="connsiteY2" fmla="*/ 1334778 h 1334778"/>
              <a:gd name="connsiteX3" fmla="*/ 0 w 2729243"/>
              <a:gd name="connsiteY3" fmla="*/ 1334778 h 1334778"/>
              <a:gd name="connsiteX0" fmla="*/ 0 w 2729243"/>
              <a:gd name="connsiteY0" fmla="*/ 1051645 h 1051645"/>
              <a:gd name="connsiteX1" fmla="*/ 2065853 w 2729243"/>
              <a:gd name="connsiteY1" fmla="*/ 0 h 1051645"/>
              <a:gd name="connsiteX2" fmla="*/ 2729243 w 2729243"/>
              <a:gd name="connsiteY2" fmla="*/ 1051645 h 1051645"/>
              <a:gd name="connsiteX3" fmla="*/ 0 w 2729243"/>
              <a:gd name="connsiteY3" fmla="*/ 1051645 h 1051645"/>
              <a:gd name="connsiteX0" fmla="*/ 0 w 2681551"/>
              <a:gd name="connsiteY0" fmla="*/ 1080543 h 1080543"/>
              <a:gd name="connsiteX1" fmla="*/ 2018161 w 2681551"/>
              <a:gd name="connsiteY1" fmla="*/ 0 h 1080543"/>
              <a:gd name="connsiteX2" fmla="*/ 2681551 w 2681551"/>
              <a:gd name="connsiteY2" fmla="*/ 1051645 h 1080543"/>
              <a:gd name="connsiteX3" fmla="*/ 0 w 2681551"/>
              <a:gd name="connsiteY3" fmla="*/ 1080543 h 1080543"/>
              <a:gd name="connsiteX0" fmla="*/ 0 w 2681551"/>
              <a:gd name="connsiteY0" fmla="*/ 1200864 h 1200864"/>
              <a:gd name="connsiteX1" fmla="*/ 1912850 w 2681551"/>
              <a:gd name="connsiteY1" fmla="*/ 0 h 1200864"/>
              <a:gd name="connsiteX2" fmla="*/ 2681551 w 2681551"/>
              <a:gd name="connsiteY2" fmla="*/ 1171966 h 1200864"/>
              <a:gd name="connsiteX3" fmla="*/ 0 w 2681551"/>
              <a:gd name="connsiteY3" fmla="*/ 1200864 h 1200864"/>
              <a:gd name="connsiteX0" fmla="*/ 0 w 2621628"/>
              <a:gd name="connsiteY0" fmla="*/ 1200864 h 1200864"/>
              <a:gd name="connsiteX1" fmla="*/ 1912850 w 2621628"/>
              <a:gd name="connsiteY1" fmla="*/ 0 h 1200864"/>
              <a:gd name="connsiteX2" fmla="*/ 2621628 w 2621628"/>
              <a:gd name="connsiteY2" fmla="*/ 1170429 h 1200864"/>
              <a:gd name="connsiteX3" fmla="*/ 0 w 2621628"/>
              <a:gd name="connsiteY3" fmla="*/ 1200864 h 1200864"/>
              <a:gd name="connsiteX0" fmla="*/ 0 w 2644720"/>
              <a:gd name="connsiteY0" fmla="*/ 1200864 h 1200864"/>
              <a:gd name="connsiteX1" fmla="*/ 1912850 w 2644720"/>
              <a:gd name="connsiteY1" fmla="*/ 0 h 1200864"/>
              <a:gd name="connsiteX2" fmla="*/ 2644720 w 2644720"/>
              <a:gd name="connsiteY2" fmla="*/ 1155875 h 1200864"/>
              <a:gd name="connsiteX3" fmla="*/ 0 w 2644720"/>
              <a:gd name="connsiteY3" fmla="*/ 1200864 h 1200864"/>
              <a:gd name="connsiteX0" fmla="*/ 0 w 2836701"/>
              <a:gd name="connsiteY0" fmla="*/ 1084695 h 1155875"/>
              <a:gd name="connsiteX1" fmla="*/ 2104831 w 2836701"/>
              <a:gd name="connsiteY1" fmla="*/ 0 h 1155875"/>
              <a:gd name="connsiteX2" fmla="*/ 2836701 w 2836701"/>
              <a:gd name="connsiteY2" fmla="*/ 1155875 h 1155875"/>
              <a:gd name="connsiteX3" fmla="*/ 0 w 2836701"/>
              <a:gd name="connsiteY3" fmla="*/ 1084695 h 1155875"/>
              <a:gd name="connsiteX0" fmla="*/ 0 w 2977839"/>
              <a:gd name="connsiteY0" fmla="*/ 1084695 h 1122810"/>
              <a:gd name="connsiteX1" fmla="*/ 2104831 w 2977839"/>
              <a:gd name="connsiteY1" fmla="*/ 0 h 1122810"/>
              <a:gd name="connsiteX2" fmla="*/ 2977839 w 2977839"/>
              <a:gd name="connsiteY2" fmla="*/ 1122810 h 1122810"/>
              <a:gd name="connsiteX3" fmla="*/ 0 w 2977839"/>
              <a:gd name="connsiteY3" fmla="*/ 1084695 h 1122810"/>
              <a:gd name="connsiteX0" fmla="*/ 0 w 2990387"/>
              <a:gd name="connsiteY0" fmla="*/ 1082375 h 1122810"/>
              <a:gd name="connsiteX1" fmla="*/ 2117379 w 2990387"/>
              <a:gd name="connsiteY1" fmla="*/ 0 h 1122810"/>
              <a:gd name="connsiteX2" fmla="*/ 2990387 w 2990387"/>
              <a:gd name="connsiteY2" fmla="*/ 1122810 h 1122810"/>
              <a:gd name="connsiteX3" fmla="*/ 0 w 2990387"/>
              <a:gd name="connsiteY3" fmla="*/ 1082375 h 112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387" h="1122810">
                <a:moveTo>
                  <a:pt x="0" y="1082375"/>
                </a:moveTo>
                <a:lnTo>
                  <a:pt x="2117379" y="0"/>
                </a:lnTo>
                <a:lnTo>
                  <a:pt x="2990387" y="1122810"/>
                </a:lnTo>
                <a:lnTo>
                  <a:pt x="0" y="10823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Image 5" descr="Une image contenant signe, arrêt, dessin&#10;&#10;Description générée automatiquement">
            <a:extLst>
              <a:ext uri="{FF2B5EF4-FFF2-40B4-BE49-F238E27FC236}">
                <a16:creationId xmlns:a16="http://schemas.microsoft.com/office/drawing/2014/main" id="{65A5C408-B6BB-22DF-B7C1-B8F6986D2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925" y="151789"/>
            <a:ext cx="793843" cy="781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1C2C1-965A-2D14-CD19-9123527EB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36"/>
            <a:ext cx="9753600" cy="1144419"/>
          </a:xfrm>
          <a:prstGeom prst="rect">
            <a:avLst/>
          </a:prstGeom>
        </p:spPr>
      </p:pic>
      <p:sp>
        <p:nvSpPr>
          <p:cNvPr id="6" name="Titre 12">
            <a:extLst>
              <a:ext uri="{FF2B5EF4-FFF2-40B4-BE49-F238E27FC236}">
                <a16:creationId xmlns:a16="http://schemas.microsoft.com/office/drawing/2014/main" id="{CEDBE263-21B2-BA0B-B34A-D23198D05FE6}"/>
              </a:ext>
            </a:extLst>
          </p:cNvPr>
          <p:cNvSpPr txBox="1">
            <a:spLocks/>
          </p:cNvSpPr>
          <p:nvPr/>
        </p:nvSpPr>
        <p:spPr>
          <a:xfrm>
            <a:off x="243324" y="-800286"/>
            <a:ext cx="4400848" cy="16689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Klint Pro" panose="020D0503020204080204" pitchFamily="34" charset="0"/>
                <a:ea typeface="+mn-ea"/>
                <a:cs typeface="+mn-cs"/>
              </a:defRPr>
            </a:lvl1pPr>
          </a:lstStyle>
          <a:p>
            <a:r>
              <a:rPr lang="en-GB" sz="2800" dirty="0"/>
              <a:t>What has happened?</a:t>
            </a:r>
            <a:endParaRPr lang="en-GB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re 12">
            <a:extLst>
              <a:ext uri="{FF2B5EF4-FFF2-40B4-BE49-F238E27FC236}">
                <a16:creationId xmlns:a16="http://schemas.microsoft.com/office/drawing/2014/main" id="{904D9786-0A70-1E1B-17A9-BCE3EE392281}"/>
              </a:ext>
            </a:extLst>
          </p:cNvPr>
          <p:cNvSpPr txBox="1">
            <a:spLocks/>
          </p:cNvSpPr>
          <p:nvPr/>
        </p:nvSpPr>
        <p:spPr>
          <a:xfrm>
            <a:off x="3188410" y="138932"/>
            <a:ext cx="7057292" cy="7297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Klint Pro" panose="020D0503020204080204" pitchFamily="34" charset="0"/>
                <a:ea typeface="+mn-ea"/>
                <a:cs typeface="+mn-cs"/>
              </a:defRPr>
            </a:lvl1pPr>
          </a:lstStyle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2ED6A-2C56-700E-29A6-DE7099F256DF}"/>
              </a:ext>
            </a:extLst>
          </p:cNvPr>
          <p:cNvSpPr txBox="1"/>
          <p:nvPr/>
        </p:nvSpPr>
        <p:spPr>
          <a:xfrm>
            <a:off x="614207" y="1931233"/>
            <a:ext cx="85434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Radon survey carried out has shown readings above the action levels. 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These readings mean that some people may have received radiation dose above the legal dose limit (other persons) of 1 milli sievert (1mSv).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limit of 1 mSv is set for a calendar year.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legal dose limit for a classified work in the UK is set at 20mSv.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61200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isocèle 1">
            <a:extLst>
              <a:ext uri="{FF2B5EF4-FFF2-40B4-BE49-F238E27FC236}">
                <a16:creationId xmlns:a16="http://schemas.microsoft.com/office/drawing/2014/main" id="{3E8FEE64-FC7E-3C27-2779-4E036F722166}"/>
              </a:ext>
            </a:extLst>
          </p:cNvPr>
          <p:cNvSpPr/>
          <p:nvPr/>
        </p:nvSpPr>
        <p:spPr>
          <a:xfrm rot="1933293">
            <a:off x="9803631" y="-438192"/>
            <a:ext cx="2990387" cy="1377264"/>
          </a:xfrm>
          <a:custGeom>
            <a:avLst/>
            <a:gdLst>
              <a:gd name="connsiteX0" fmla="*/ 0 w 2729243"/>
              <a:gd name="connsiteY0" fmla="*/ 1334778 h 1334778"/>
              <a:gd name="connsiteX1" fmla="*/ 1907059 w 2729243"/>
              <a:gd name="connsiteY1" fmla="*/ 0 h 1334778"/>
              <a:gd name="connsiteX2" fmla="*/ 2729243 w 2729243"/>
              <a:gd name="connsiteY2" fmla="*/ 1334778 h 1334778"/>
              <a:gd name="connsiteX3" fmla="*/ 0 w 2729243"/>
              <a:gd name="connsiteY3" fmla="*/ 1334778 h 1334778"/>
              <a:gd name="connsiteX0" fmla="*/ 0 w 2729243"/>
              <a:gd name="connsiteY0" fmla="*/ 1051645 h 1051645"/>
              <a:gd name="connsiteX1" fmla="*/ 2065853 w 2729243"/>
              <a:gd name="connsiteY1" fmla="*/ 0 h 1051645"/>
              <a:gd name="connsiteX2" fmla="*/ 2729243 w 2729243"/>
              <a:gd name="connsiteY2" fmla="*/ 1051645 h 1051645"/>
              <a:gd name="connsiteX3" fmla="*/ 0 w 2729243"/>
              <a:gd name="connsiteY3" fmla="*/ 1051645 h 1051645"/>
              <a:gd name="connsiteX0" fmla="*/ 0 w 2681551"/>
              <a:gd name="connsiteY0" fmla="*/ 1080543 h 1080543"/>
              <a:gd name="connsiteX1" fmla="*/ 2018161 w 2681551"/>
              <a:gd name="connsiteY1" fmla="*/ 0 h 1080543"/>
              <a:gd name="connsiteX2" fmla="*/ 2681551 w 2681551"/>
              <a:gd name="connsiteY2" fmla="*/ 1051645 h 1080543"/>
              <a:gd name="connsiteX3" fmla="*/ 0 w 2681551"/>
              <a:gd name="connsiteY3" fmla="*/ 1080543 h 1080543"/>
              <a:gd name="connsiteX0" fmla="*/ 0 w 2681551"/>
              <a:gd name="connsiteY0" fmla="*/ 1200864 h 1200864"/>
              <a:gd name="connsiteX1" fmla="*/ 1912850 w 2681551"/>
              <a:gd name="connsiteY1" fmla="*/ 0 h 1200864"/>
              <a:gd name="connsiteX2" fmla="*/ 2681551 w 2681551"/>
              <a:gd name="connsiteY2" fmla="*/ 1171966 h 1200864"/>
              <a:gd name="connsiteX3" fmla="*/ 0 w 2681551"/>
              <a:gd name="connsiteY3" fmla="*/ 1200864 h 1200864"/>
              <a:gd name="connsiteX0" fmla="*/ 0 w 2621628"/>
              <a:gd name="connsiteY0" fmla="*/ 1200864 h 1200864"/>
              <a:gd name="connsiteX1" fmla="*/ 1912850 w 2621628"/>
              <a:gd name="connsiteY1" fmla="*/ 0 h 1200864"/>
              <a:gd name="connsiteX2" fmla="*/ 2621628 w 2621628"/>
              <a:gd name="connsiteY2" fmla="*/ 1170429 h 1200864"/>
              <a:gd name="connsiteX3" fmla="*/ 0 w 2621628"/>
              <a:gd name="connsiteY3" fmla="*/ 1200864 h 1200864"/>
              <a:gd name="connsiteX0" fmla="*/ 0 w 2644720"/>
              <a:gd name="connsiteY0" fmla="*/ 1200864 h 1200864"/>
              <a:gd name="connsiteX1" fmla="*/ 1912850 w 2644720"/>
              <a:gd name="connsiteY1" fmla="*/ 0 h 1200864"/>
              <a:gd name="connsiteX2" fmla="*/ 2644720 w 2644720"/>
              <a:gd name="connsiteY2" fmla="*/ 1155875 h 1200864"/>
              <a:gd name="connsiteX3" fmla="*/ 0 w 2644720"/>
              <a:gd name="connsiteY3" fmla="*/ 1200864 h 1200864"/>
              <a:gd name="connsiteX0" fmla="*/ 0 w 2836701"/>
              <a:gd name="connsiteY0" fmla="*/ 1084695 h 1155875"/>
              <a:gd name="connsiteX1" fmla="*/ 2104831 w 2836701"/>
              <a:gd name="connsiteY1" fmla="*/ 0 h 1155875"/>
              <a:gd name="connsiteX2" fmla="*/ 2836701 w 2836701"/>
              <a:gd name="connsiteY2" fmla="*/ 1155875 h 1155875"/>
              <a:gd name="connsiteX3" fmla="*/ 0 w 2836701"/>
              <a:gd name="connsiteY3" fmla="*/ 1084695 h 1155875"/>
              <a:gd name="connsiteX0" fmla="*/ 0 w 2977839"/>
              <a:gd name="connsiteY0" fmla="*/ 1084695 h 1122810"/>
              <a:gd name="connsiteX1" fmla="*/ 2104831 w 2977839"/>
              <a:gd name="connsiteY1" fmla="*/ 0 h 1122810"/>
              <a:gd name="connsiteX2" fmla="*/ 2977839 w 2977839"/>
              <a:gd name="connsiteY2" fmla="*/ 1122810 h 1122810"/>
              <a:gd name="connsiteX3" fmla="*/ 0 w 2977839"/>
              <a:gd name="connsiteY3" fmla="*/ 1084695 h 1122810"/>
              <a:gd name="connsiteX0" fmla="*/ 0 w 2990387"/>
              <a:gd name="connsiteY0" fmla="*/ 1082375 h 1122810"/>
              <a:gd name="connsiteX1" fmla="*/ 2117379 w 2990387"/>
              <a:gd name="connsiteY1" fmla="*/ 0 h 1122810"/>
              <a:gd name="connsiteX2" fmla="*/ 2990387 w 2990387"/>
              <a:gd name="connsiteY2" fmla="*/ 1122810 h 1122810"/>
              <a:gd name="connsiteX3" fmla="*/ 0 w 2990387"/>
              <a:gd name="connsiteY3" fmla="*/ 1082375 h 112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387" h="1122810">
                <a:moveTo>
                  <a:pt x="0" y="1082375"/>
                </a:moveTo>
                <a:lnTo>
                  <a:pt x="2117379" y="0"/>
                </a:lnTo>
                <a:lnTo>
                  <a:pt x="2990387" y="1122810"/>
                </a:lnTo>
                <a:lnTo>
                  <a:pt x="0" y="10823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Image 5" descr="Une image contenant signe, arrêt, dessin&#10;&#10;Description générée automatiquement">
            <a:extLst>
              <a:ext uri="{FF2B5EF4-FFF2-40B4-BE49-F238E27FC236}">
                <a16:creationId xmlns:a16="http://schemas.microsoft.com/office/drawing/2014/main" id="{65A5C408-B6BB-22DF-B7C1-B8F6986D2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925" y="151789"/>
            <a:ext cx="793843" cy="781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1C2C1-965A-2D14-CD19-9123527EB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36"/>
            <a:ext cx="9753600" cy="1144419"/>
          </a:xfrm>
          <a:prstGeom prst="rect">
            <a:avLst/>
          </a:prstGeom>
        </p:spPr>
      </p:pic>
      <p:sp>
        <p:nvSpPr>
          <p:cNvPr id="6" name="Titre 12">
            <a:extLst>
              <a:ext uri="{FF2B5EF4-FFF2-40B4-BE49-F238E27FC236}">
                <a16:creationId xmlns:a16="http://schemas.microsoft.com/office/drawing/2014/main" id="{CEDBE263-21B2-BA0B-B34A-D23198D05FE6}"/>
              </a:ext>
            </a:extLst>
          </p:cNvPr>
          <p:cNvSpPr txBox="1">
            <a:spLocks/>
          </p:cNvSpPr>
          <p:nvPr/>
        </p:nvSpPr>
        <p:spPr>
          <a:xfrm>
            <a:off x="304503" y="-688835"/>
            <a:ext cx="5352018" cy="17545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Klint Pro" panose="020D0503020204080204" pitchFamily="34" charset="0"/>
                <a:ea typeface="+mn-ea"/>
                <a:cs typeface="+mn-cs"/>
              </a:defRPr>
            </a:lvl1pPr>
          </a:lstStyle>
          <a:p>
            <a:r>
              <a:rPr lang="en-GB" sz="2800"/>
              <a:t>How can radiation be harmful to people?</a:t>
            </a:r>
            <a:endParaRPr lang="en-GB" sz="28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9E7DF-3D79-F89A-73EE-2C1E5D567D3E}"/>
              </a:ext>
            </a:extLst>
          </p:cNvPr>
          <p:cNvSpPr txBox="1"/>
          <p:nvPr/>
        </p:nvSpPr>
        <p:spPr>
          <a:xfrm>
            <a:off x="612060" y="1774589"/>
            <a:ext cx="6105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human body is made up of billions of cells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10E882-92C9-B653-6798-4356ACC8EED3}"/>
              </a:ext>
            </a:extLst>
          </p:cNvPr>
          <p:cNvSpPr txBox="1"/>
          <p:nvPr/>
        </p:nvSpPr>
        <p:spPr>
          <a:xfrm>
            <a:off x="612060" y="3512556"/>
            <a:ext cx="6105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Ionising radiation can damage these cells if we are exposed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8E08DC-D00F-C527-05DE-C8A0BE35B8F9}"/>
              </a:ext>
            </a:extLst>
          </p:cNvPr>
          <p:cNvGrpSpPr/>
          <p:nvPr/>
        </p:nvGrpSpPr>
        <p:grpSpPr>
          <a:xfrm>
            <a:off x="7860741" y="1457520"/>
            <a:ext cx="3646787" cy="1144420"/>
            <a:chOff x="7860741" y="1457520"/>
            <a:chExt cx="3646787" cy="114442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79F338-28C4-98E9-360D-84549E5BE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1633" y="1457520"/>
              <a:ext cx="1015895" cy="114441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CF56DD3-CFC5-9BD6-B617-BE80CE0F9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741" y="1457521"/>
              <a:ext cx="1015895" cy="114441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0351FB7-BB1F-2F1E-66B6-C77F92C47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7705" y="1457521"/>
              <a:ext cx="1015895" cy="114441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7695589-EEB6-34C0-CB49-E8DB84CC9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4669" y="1457521"/>
              <a:ext cx="1015895" cy="1144419"/>
            </a:xfrm>
            <a:prstGeom prst="rect">
              <a:avLst/>
            </a:prstGeom>
          </p:spPr>
        </p:pic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71769F-81B6-ECFC-474A-A73C67ADD0F9}"/>
              </a:ext>
            </a:extLst>
          </p:cNvPr>
          <p:cNvCxnSpPr>
            <a:cxnSpLocks/>
          </p:cNvCxnSpPr>
          <p:nvPr/>
        </p:nvCxnSpPr>
        <p:spPr>
          <a:xfrm>
            <a:off x="9666726" y="2775098"/>
            <a:ext cx="0" cy="890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9A13BE0-ABBD-03CC-7D63-7C23A058F740}"/>
              </a:ext>
            </a:extLst>
          </p:cNvPr>
          <p:cNvGrpSpPr/>
          <p:nvPr/>
        </p:nvGrpSpPr>
        <p:grpSpPr>
          <a:xfrm rot="1215333">
            <a:off x="10077680" y="2902926"/>
            <a:ext cx="1692936" cy="444111"/>
            <a:chOff x="4403064" y="3994161"/>
            <a:chExt cx="4209308" cy="872408"/>
          </a:xfrm>
        </p:grpSpPr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A184976C-4241-4431-ABE2-FEA46C1716BE}"/>
                </a:ext>
              </a:extLst>
            </p:cNvPr>
            <p:cNvSpPr>
              <a:spLocks/>
            </p:cNvSpPr>
            <p:nvPr/>
          </p:nvSpPr>
          <p:spPr bwMode="auto">
            <a:xfrm rot="9038988">
              <a:off x="4403064" y="3994161"/>
              <a:ext cx="3871198" cy="465092"/>
            </a:xfrm>
            <a:custGeom>
              <a:avLst/>
              <a:gdLst>
                <a:gd name="T0" fmla="*/ 0 w 1688"/>
                <a:gd name="T1" fmla="*/ 60 h 184"/>
                <a:gd name="T2" fmla="*/ 196 w 1688"/>
                <a:gd name="T3" fmla="*/ 3 h 184"/>
                <a:gd name="T4" fmla="*/ 390 w 1688"/>
                <a:gd name="T5" fmla="*/ 62 h 184"/>
                <a:gd name="T6" fmla="*/ 611 w 1688"/>
                <a:gd name="T7" fmla="*/ 6 h 184"/>
                <a:gd name="T8" fmla="*/ 819 w 1688"/>
                <a:gd name="T9" fmla="*/ 60 h 184"/>
                <a:gd name="T10" fmla="*/ 1048 w 1688"/>
                <a:gd name="T11" fmla="*/ 1 h 184"/>
                <a:gd name="T12" fmla="*/ 1249 w 1688"/>
                <a:gd name="T13" fmla="*/ 62 h 184"/>
                <a:gd name="T14" fmla="*/ 1464 w 1688"/>
                <a:gd name="T15" fmla="*/ 6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8"/>
                <a:gd name="T25" fmla="*/ 0 h 184"/>
                <a:gd name="T26" fmla="*/ 1688 w 1688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8" h="184">
                  <a:moveTo>
                    <a:pt x="0" y="174"/>
                  </a:moveTo>
                  <a:cubicBezTo>
                    <a:pt x="36" y="146"/>
                    <a:pt x="150" y="8"/>
                    <a:pt x="225" y="9"/>
                  </a:cubicBezTo>
                  <a:cubicBezTo>
                    <a:pt x="300" y="10"/>
                    <a:pt x="370" y="180"/>
                    <a:pt x="450" y="181"/>
                  </a:cubicBezTo>
                  <a:cubicBezTo>
                    <a:pt x="530" y="182"/>
                    <a:pt x="623" y="17"/>
                    <a:pt x="705" y="16"/>
                  </a:cubicBezTo>
                  <a:cubicBezTo>
                    <a:pt x="787" y="15"/>
                    <a:pt x="861" y="176"/>
                    <a:pt x="945" y="174"/>
                  </a:cubicBezTo>
                  <a:cubicBezTo>
                    <a:pt x="1029" y="172"/>
                    <a:pt x="1126" y="0"/>
                    <a:pt x="1208" y="1"/>
                  </a:cubicBezTo>
                  <a:cubicBezTo>
                    <a:pt x="1290" y="2"/>
                    <a:pt x="1360" y="178"/>
                    <a:pt x="1440" y="181"/>
                  </a:cubicBezTo>
                  <a:cubicBezTo>
                    <a:pt x="1520" y="184"/>
                    <a:pt x="1636" y="50"/>
                    <a:pt x="1688" y="1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 type="none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EEB89BB4-E899-E78B-DA53-EE983D9AA5E1}"/>
                </a:ext>
              </a:extLst>
            </p:cNvPr>
            <p:cNvSpPr>
              <a:spLocks/>
            </p:cNvSpPr>
            <p:nvPr/>
          </p:nvSpPr>
          <p:spPr bwMode="auto">
            <a:xfrm rot="9038988">
              <a:off x="4741174" y="4401477"/>
              <a:ext cx="3871198" cy="465092"/>
            </a:xfrm>
            <a:custGeom>
              <a:avLst/>
              <a:gdLst>
                <a:gd name="T0" fmla="*/ 0 w 1688"/>
                <a:gd name="T1" fmla="*/ 60 h 184"/>
                <a:gd name="T2" fmla="*/ 196 w 1688"/>
                <a:gd name="T3" fmla="*/ 3 h 184"/>
                <a:gd name="T4" fmla="*/ 390 w 1688"/>
                <a:gd name="T5" fmla="*/ 62 h 184"/>
                <a:gd name="T6" fmla="*/ 611 w 1688"/>
                <a:gd name="T7" fmla="*/ 6 h 184"/>
                <a:gd name="T8" fmla="*/ 819 w 1688"/>
                <a:gd name="T9" fmla="*/ 60 h 184"/>
                <a:gd name="T10" fmla="*/ 1048 w 1688"/>
                <a:gd name="T11" fmla="*/ 1 h 184"/>
                <a:gd name="T12" fmla="*/ 1249 w 1688"/>
                <a:gd name="T13" fmla="*/ 62 h 184"/>
                <a:gd name="T14" fmla="*/ 1464 w 1688"/>
                <a:gd name="T15" fmla="*/ 6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8"/>
                <a:gd name="T25" fmla="*/ 0 h 184"/>
                <a:gd name="T26" fmla="*/ 1688 w 1688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8" h="184">
                  <a:moveTo>
                    <a:pt x="0" y="174"/>
                  </a:moveTo>
                  <a:cubicBezTo>
                    <a:pt x="36" y="146"/>
                    <a:pt x="150" y="8"/>
                    <a:pt x="225" y="9"/>
                  </a:cubicBezTo>
                  <a:cubicBezTo>
                    <a:pt x="300" y="10"/>
                    <a:pt x="370" y="180"/>
                    <a:pt x="450" y="181"/>
                  </a:cubicBezTo>
                  <a:cubicBezTo>
                    <a:pt x="530" y="182"/>
                    <a:pt x="623" y="17"/>
                    <a:pt x="705" y="16"/>
                  </a:cubicBezTo>
                  <a:cubicBezTo>
                    <a:pt x="787" y="15"/>
                    <a:pt x="861" y="176"/>
                    <a:pt x="945" y="174"/>
                  </a:cubicBezTo>
                  <a:cubicBezTo>
                    <a:pt x="1029" y="172"/>
                    <a:pt x="1126" y="0"/>
                    <a:pt x="1208" y="1"/>
                  </a:cubicBezTo>
                  <a:cubicBezTo>
                    <a:pt x="1290" y="2"/>
                    <a:pt x="1360" y="178"/>
                    <a:pt x="1440" y="181"/>
                  </a:cubicBezTo>
                  <a:cubicBezTo>
                    <a:pt x="1520" y="184"/>
                    <a:pt x="1636" y="50"/>
                    <a:pt x="1688" y="16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 type="none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652D5AF-588A-68B3-D39F-E59E8473176A}"/>
              </a:ext>
            </a:extLst>
          </p:cNvPr>
          <p:cNvGrpSpPr/>
          <p:nvPr/>
        </p:nvGrpSpPr>
        <p:grpSpPr>
          <a:xfrm>
            <a:off x="7791275" y="3750487"/>
            <a:ext cx="3646787" cy="1144420"/>
            <a:chOff x="7791275" y="3750487"/>
            <a:chExt cx="3646787" cy="1144420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58C0174-2E02-E384-92A8-6D81B6F39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167" y="3750487"/>
              <a:ext cx="1015895" cy="1144419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CEBEB6F-C267-AD59-7F61-B8A11CF41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275" y="3750488"/>
              <a:ext cx="1015895" cy="114441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505D49C-9190-16C9-8D9C-486ACF633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239" y="3750488"/>
              <a:ext cx="1015895" cy="114441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7B9D1F3B-216E-529C-BE63-C2F0E7591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5203" y="3750488"/>
              <a:ext cx="1015895" cy="1144419"/>
            </a:xfrm>
            <a:prstGeom prst="rect">
              <a:avLst/>
            </a:prstGeom>
          </p:spPr>
        </p:pic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136D362C-B8F5-FB4C-4B59-8B39E8F1B0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60"/>
          <a:stretch/>
        </p:blipFill>
        <p:spPr>
          <a:xfrm>
            <a:off x="6879430" y="2609399"/>
            <a:ext cx="749997" cy="107660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id="{E2606451-5A54-FEAC-641B-AF7B8C2FDA3C}"/>
              </a:ext>
            </a:extLst>
          </p:cNvPr>
          <p:cNvCxnSpPr>
            <a:cxnSpLocks/>
            <a:stCxn id="62" idx="0"/>
          </p:cNvCxnSpPr>
          <p:nvPr/>
        </p:nvCxnSpPr>
        <p:spPr>
          <a:xfrm rot="16200000" flipV="1">
            <a:off x="8166448" y="2740748"/>
            <a:ext cx="634569" cy="1384911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A8FE789-A604-386F-9507-04811FB76D64}"/>
              </a:ext>
            </a:extLst>
          </p:cNvPr>
          <p:cNvSpPr txBox="1"/>
          <p:nvPr/>
        </p:nvSpPr>
        <p:spPr>
          <a:xfrm>
            <a:off x="533188" y="5376200"/>
            <a:ext cx="61055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 high doses are received, then cells can be destroyed, or mutations can occur which go on to cause cancerous tumors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9A6FCF4-2D4D-A1CA-5616-61D33653BED3}"/>
              </a:ext>
            </a:extLst>
          </p:cNvPr>
          <p:cNvCxnSpPr>
            <a:cxnSpLocks/>
          </p:cNvCxnSpPr>
          <p:nvPr/>
        </p:nvCxnSpPr>
        <p:spPr>
          <a:xfrm>
            <a:off x="9857716" y="5023676"/>
            <a:ext cx="633917" cy="705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CACFDFF-4773-2F3C-4330-C954E2FCAE1A}"/>
              </a:ext>
            </a:extLst>
          </p:cNvPr>
          <p:cNvCxnSpPr>
            <a:cxnSpLocks/>
          </p:cNvCxnSpPr>
          <p:nvPr/>
        </p:nvCxnSpPr>
        <p:spPr>
          <a:xfrm flipH="1">
            <a:off x="8668239" y="5023676"/>
            <a:ext cx="633600" cy="705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4332E54-E272-CE4C-B5F7-9746D57B480A}"/>
              </a:ext>
            </a:extLst>
          </p:cNvPr>
          <p:cNvGrpSpPr/>
          <p:nvPr/>
        </p:nvGrpSpPr>
        <p:grpSpPr>
          <a:xfrm>
            <a:off x="6803887" y="6043455"/>
            <a:ext cx="2003283" cy="609300"/>
            <a:chOff x="6803887" y="6043455"/>
            <a:chExt cx="2003283" cy="609300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08F95B1-A0EA-A912-0BC9-E691B3E89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110" y="6043455"/>
              <a:ext cx="558060" cy="609299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9FCA72-E123-5459-E518-C5D5BF8D6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887" y="6043456"/>
              <a:ext cx="558060" cy="609299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4AB3903-D8CC-8150-C8EC-ED45A18A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628" y="6043456"/>
              <a:ext cx="558060" cy="609299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9288D505-C2AA-F9B3-56FF-E5E4EF066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369" y="6043456"/>
              <a:ext cx="558060" cy="609299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C89AE5ED-98B1-3350-C6DD-ACFEFD482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"/>
          <a:stretch/>
        </p:blipFill>
        <p:spPr>
          <a:xfrm>
            <a:off x="10582743" y="5696838"/>
            <a:ext cx="1057103" cy="1161162"/>
          </a:xfrm>
          <a:prstGeom prst="irregularSeal1">
            <a:avLst/>
          </a:prstGeom>
        </p:spPr>
      </p:pic>
    </p:spTree>
    <p:extLst>
      <p:ext uri="{BB962C8B-B14F-4D97-AF65-F5344CB8AC3E}">
        <p14:creationId xmlns:p14="http://schemas.microsoft.com/office/powerpoint/2010/main" val="3830680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isocèle 1">
            <a:extLst>
              <a:ext uri="{FF2B5EF4-FFF2-40B4-BE49-F238E27FC236}">
                <a16:creationId xmlns:a16="http://schemas.microsoft.com/office/drawing/2014/main" id="{3E8FEE64-FC7E-3C27-2779-4E036F722166}"/>
              </a:ext>
            </a:extLst>
          </p:cNvPr>
          <p:cNvSpPr/>
          <p:nvPr/>
        </p:nvSpPr>
        <p:spPr>
          <a:xfrm rot="1933293">
            <a:off x="9803631" y="-438192"/>
            <a:ext cx="2990387" cy="1377264"/>
          </a:xfrm>
          <a:custGeom>
            <a:avLst/>
            <a:gdLst>
              <a:gd name="connsiteX0" fmla="*/ 0 w 2729243"/>
              <a:gd name="connsiteY0" fmla="*/ 1334778 h 1334778"/>
              <a:gd name="connsiteX1" fmla="*/ 1907059 w 2729243"/>
              <a:gd name="connsiteY1" fmla="*/ 0 h 1334778"/>
              <a:gd name="connsiteX2" fmla="*/ 2729243 w 2729243"/>
              <a:gd name="connsiteY2" fmla="*/ 1334778 h 1334778"/>
              <a:gd name="connsiteX3" fmla="*/ 0 w 2729243"/>
              <a:gd name="connsiteY3" fmla="*/ 1334778 h 1334778"/>
              <a:gd name="connsiteX0" fmla="*/ 0 w 2729243"/>
              <a:gd name="connsiteY0" fmla="*/ 1051645 h 1051645"/>
              <a:gd name="connsiteX1" fmla="*/ 2065853 w 2729243"/>
              <a:gd name="connsiteY1" fmla="*/ 0 h 1051645"/>
              <a:gd name="connsiteX2" fmla="*/ 2729243 w 2729243"/>
              <a:gd name="connsiteY2" fmla="*/ 1051645 h 1051645"/>
              <a:gd name="connsiteX3" fmla="*/ 0 w 2729243"/>
              <a:gd name="connsiteY3" fmla="*/ 1051645 h 1051645"/>
              <a:gd name="connsiteX0" fmla="*/ 0 w 2681551"/>
              <a:gd name="connsiteY0" fmla="*/ 1080543 h 1080543"/>
              <a:gd name="connsiteX1" fmla="*/ 2018161 w 2681551"/>
              <a:gd name="connsiteY1" fmla="*/ 0 h 1080543"/>
              <a:gd name="connsiteX2" fmla="*/ 2681551 w 2681551"/>
              <a:gd name="connsiteY2" fmla="*/ 1051645 h 1080543"/>
              <a:gd name="connsiteX3" fmla="*/ 0 w 2681551"/>
              <a:gd name="connsiteY3" fmla="*/ 1080543 h 1080543"/>
              <a:gd name="connsiteX0" fmla="*/ 0 w 2681551"/>
              <a:gd name="connsiteY0" fmla="*/ 1200864 h 1200864"/>
              <a:gd name="connsiteX1" fmla="*/ 1912850 w 2681551"/>
              <a:gd name="connsiteY1" fmla="*/ 0 h 1200864"/>
              <a:gd name="connsiteX2" fmla="*/ 2681551 w 2681551"/>
              <a:gd name="connsiteY2" fmla="*/ 1171966 h 1200864"/>
              <a:gd name="connsiteX3" fmla="*/ 0 w 2681551"/>
              <a:gd name="connsiteY3" fmla="*/ 1200864 h 1200864"/>
              <a:gd name="connsiteX0" fmla="*/ 0 w 2621628"/>
              <a:gd name="connsiteY0" fmla="*/ 1200864 h 1200864"/>
              <a:gd name="connsiteX1" fmla="*/ 1912850 w 2621628"/>
              <a:gd name="connsiteY1" fmla="*/ 0 h 1200864"/>
              <a:gd name="connsiteX2" fmla="*/ 2621628 w 2621628"/>
              <a:gd name="connsiteY2" fmla="*/ 1170429 h 1200864"/>
              <a:gd name="connsiteX3" fmla="*/ 0 w 2621628"/>
              <a:gd name="connsiteY3" fmla="*/ 1200864 h 1200864"/>
              <a:gd name="connsiteX0" fmla="*/ 0 w 2644720"/>
              <a:gd name="connsiteY0" fmla="*/ 1200864 h 1200864"/>
              <a:gd name="connsiteX1" fmla="*/ 1912850 w 2644720"/>
              <a:gd name="connsiteY1" fmla="*/ 0 h 1200864"/>
              <a:gd name="connsiteX2" fmla="*/ 2644720 w 2644720"/>
              <a:gd name="connsiteY2" fmla="*/ 1155875 h 1200864"/>
              <a:gd name="connsiteX3" fmla="*/ 0 w 2644720"/>
              <a:gd name="connsiteY3" fmla="*/ 1200864 h 1200864"/>
              <a:gd name="connsiteX0" fmla="*/ 0 w 2836701"/>
              <a:gd name="connsiteY0" fmla="*/ 1084695 h 1155875"/>
              <a:gd name="connsiteX1" fmla="*/ 2104831 w 2836701"/>
              <a:gd name="connsiteY1" fmla="*/ 0 h 1155875"/>
              <a:gd name="connsiteX2" fmla="*/ 2836701 w 2836701"/>
              <a:gd name="connsiteY2" fmla="*/ 1155875 h 1155875"/>
              <a:gd name="connsiteX3" fmla="*/ 0 w 2836701"/>
              <a:gd name="connsiteY3" fmla="*/ 1084695 h 1155875"/>
              <a:gd name="connsiteX0" fmla="*/ 0 w 2977839"/>
              <a:gd name="connsiteY0" fmla="*/ 1084695 h 1122810"/>
              <a:gd name="connsiteX1" fmla="*/ 2104831 w 2977839"/>
              <a:gd name="connsiteY1" fmla="*/ 0 h 1122810"/>
              <a:gd name="connsiteX2" fmla="*/ 2977839 w 2977839"/>
              <a:gd name="connsiteY2" fmla="*/ 1122810 h 1122810"/>
              <a:gd name="connsiteX3" fmla="*/ 0 w 2977839"/>
              <a:gd name="connsiteY3" fmla="*/ 1084695 h 1122810"/>
              <a:gd name="connsiteX0" fmla="*/ 0 w 2990387"/>
              <a:gd name="connsiteY0" fmla="*/ 1082375 h 1122810"/>
              <a:gd name="connsiteX1" fmla="*/ 2117379 w 2990387"/>
              <a:gd name="connsiteY1" fmla="*/ 0 h 1122810"/>
              <a:gd name="connsiteX2" fmla="*/ 2990387 w 2990387"/>
              <a:gd name="connsiteY2" fmla="*/ 1122810 h 1122810"/>
              <a:gd name="connsiteX3" fmla="*/ 0 w 2990387"/>
              <a:gd name="connsiteY3" fmla="*/ 1082375 h 112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387" h="1122810">
                <a:moveTo>
                  <a:pt x="0" y="1082375"/>
                </a:moveTo>
                <a:lnTo>
                  <a:pt x="2117379" y="0"/>
                </a:lnTo>
                <a:lnTo>
                  <a:pt x="2990387" y="1122810"/>
                </a:lnTo>
                <a:lnTo>
                  <a:pt x="0" y="10823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Image 5" descr="Une image contenant signe, arrêt, dessin&#10;&#10;Description générée automatiquement">
            <a:extLst>
              <a:ext uri="{FF2B5EF4-FFF2-40B4-BE49-F238E27FC236}">
                <a16:creationId xmlns:a16="http://schemas.microsoft.com/office/drawing/2014/main" id="{65A5C408-B6BB-22DF-B7C1-B8F6986D2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925" y="151789"/>
            <a:ext cx="793843" cy="781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1C2C1-965A-2D14-CD19-9123527EB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36"/>
            <a:ext cx="9753600" cy="1144419"/>
          </a:xfrm>
          <a:prstGeom prst="rect">
            <a:avLst/>
          </a:prstGeom>
        </p:spPr>
      </p:pic>
      <p:sp>
        <p:nvSpPr>
          <p:cNvPr id="6" name="Titre 12">
            <a:extLst>
              <a:ext uri="{FF2B5EF4-FFF2-40B4-BE49-F238E27FC236}">
                <a16:creationId xmlns:a16="http://schemas.microsoft.com/office/drawing/2014/main" id="{CEDBE263-21B2-BA0B-B34A-D23198D05FE6}"/>
              </a:ext>
            </a:extLst>
          </p:cNvPr>
          <p:cNvSpPr txBox="1">
            <a:spLocks/>
          </p:cNvSpPr>
          <p:nvPr/>
        </p:nvSpPr>
        <p:spPr>
          <a:xfrm>
            <a:off x="304503" y="-688835"/>
            <a:ext cx="5352018" cy="17545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Klint Pro" panose="020D0503020204080204" pitchFamily="34" charset="0"/>
                <a:ea typeface="+mn-ea"/>
                <a:cs typeface="+mn-cs"/>
              </a:defRPr>
            </a:lvl1pPr>
          </a:lstStyle>
          <a:p>
            <a:r>
              <a:rPr lang="en-GB" sz="2800"/>
              <a:t>How can radon be harmful to us?</a:t>
            </a:r>
            <a:endParaRPr lang="en-GB" sz="28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B12DB-AF84-92DC-8636-A7148891CE0D}"/>
              </a:ext>
            </a:extLst>
          </p:cNvPr>
          <p:cNvSpPr txBox="1"/>
          <p:nvPr/>
        </p:nvSpPr>
        <p:spPr>
          <a:xfrm>
            <a:off x="388410" y="1676233"/>
            <a:ext cx="61098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radioactive elements formed by the decay of radon can be inhaled and enter our lungs.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Inside the lungs, these elements continue to decay and emit radiation, most importantly alpha particles.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These are absorbed by the nearby lung tissues and cause localised damage.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This damage can lead to an increased risk of lung cancer.</a:t>
            </a:r>
          </a:p>
          <a:p>
            <a:endParaRPr lang="en-GB" sz="2000" dirty="0"/>
          </a:p>
        </p:txBody>
      </p:sp>
      <p:pic>
        <p:nvPicPr>
          <p:cNvPr id="11" name="Picture 10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C4980591-966B-7B69-CECD-5CDA31F68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6585" y="2042779"/>
            <a:ext cx="4170183" cy="406809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4C5882C-F675-B667-404D-3299E1466418}"/>
              </a:ext>
            </a:extLst>
          </p:cNvPr>
          <p:cNvSpPr/>
          <p:nvPr/>
        </p:nvSpPr>
        <p:spPr>
          <a:xfrm>
            <a:off x="7696045" y="3016568"/>
            <a:ext cx="85613" cy="9246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E8DBB4-5439-0C02-FBEC-D6472408F805}"/>
              </a:ext>
            </a:extLst>
          </p:cNvPr>
          <p:cNvCxnSpPr>
            <a:cxnSpLocks/>
          </p:cNvCxnSpPr>
          <p:nvPr/>
        </p:nvCxnSpPr>
        <p:spPr>
          <a:xfrm flipH="1" flipV="1">
            <a:off x="7530957" y="2547991"/>
            <a:ext cx="167814" cy="405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F7305E7-FECC-3D99-EFAD-827271777E16}"/>
              </a:ext>
            </a:extLst>
          </p:cNvPr>
          <p:cNvSpPr txBox="1"/>
          <p:nvPr/>
        </p:nvSpPr>
        <p:spPr>
          <a:xfrm>
            <a:off x="7104580" y="2286381"/>
            <a:ext cx="1332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/>
              <a:t>Radon- 222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35B726-D72F-ECA8-13CA-84B4D5DB6301}"/>
              </a:ext>
            </a:extLst>
          </p:cNvPr>
          <p:cNvSpPr/>
          <p:nvPr/>
        </p:nvSpPr>
        <p:spPr>
          <a:xfrm>
            <a:off x="7572057" y="3168816"/>
            <a:ext cx="85613" cy="9246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17C268F-3496-F91F-4313-1A29C5D49D3D}"/>
              </a:ext>
            </a:extLst>
          </p:cNvPr>
          <p:cNvSpPr/>
          <p:nvPr/>
        </p:nvSpPr>
        <p:spPr>
          <a:xfrm>
            <a:off x="7825484" y="3168816"/>
            <a:ext cx="85613" cy="9246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22" name="Explosion: 8 Points 21">
            <a:extLst>
              <a:ext uri="{FF2B5EF4-FFF2-40B4-BE49-F238E27FC236}">
                <a16:creationId xmlns:a16="http://schemas.microsoft.com/office/drawing/2014/main" id="{2C56C022-DB14-B6F0-6986-05C79FBA656C}"/>
              </a:ext>
            </a:extLst>
          </p:cNvPr>
          <p:cNvSpPr/>
          <p:nvPr/>
        </p:nvSpPr>
        <p:spPr>
          <a:xfrm>
            <a:off x="9666726" y="3805767"/>
            <a:ext cx="154607" cy="1397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Explosion: 8 Points 25">
            <a:extLst>
              <a:ext uri="{FF2B5EF4-FFF2-40B4-BE49-F238E27FC236}">
                <a16:creationId xmlns:a16="http://schemas.microsoft.com/office/drawing/2014/main" id="{95D9415D-AC34-DDB1-55FE-1EDF4B820633}"/>
              </a:ext>
            </a:extLst>
          </p:cNvPr>
          <p:cNvSpPr/>
          <p:nvPr/>
        </p:nvSpPr>
        <p:spPr>
          <a:xfrm>
            <a:off x="9598993" y="4110567"/>
            <a:ext cx="154607" cy="1397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Explosion: 8 Points 26">
            <a:extLst>
              <a:ext uri="{FF2B5EF4-FFF2-40B4-BE49-F238E27FC236}">
                <a16:creationId xmlns:a16="http://schemas.microsoft.com/office/drawing/2014/main" id="{149BE7D0-12AE-B5C9-D6E0-9EEEF7F5B762}"/>
              </a:ext>
            </a:extLst>
          </p:cNvPr>
          <p:cNvSpPr/>
          <p:nvPr/>
        </p:nvSpPr>
        <p:spPr>
          <a:xfrm>
            <a:off x="10174726" y="4165601"/>
            <a:ext cx="154607" cy="1397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28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0185 L -0.00105 0.00185 C 0.00651 0.00069 0.01158 -0.00023 0.02057 0.00046 C 0.02825 0.00116 0.0358 0.00301 0.04336 0.00463 C 0.06601 0.00972 0.04726 0.00741 0.06302 0.00903 L 0.07304 0.00764 C 0.07552 0.00717 0.07786 0.00648 0.08033 0.00625 C 0.08398 0.00555 0.08776 0.00532 0.09153 0.00463 C 0.10104 0.00162 0.10664 -0.00023 0.11601 -0.00371 C 0.12122 -0.00579 0.12643 -0.0081 0.13164 -0.01019 C 0.13346 -0.01088 0.13724 -0.01227 0.13724 -0.01227 C 0.13971 -0.01204 0.14205 -0.01158 0.14453 -0.01158 C 0.14544 -0.01158 0.14635 -0.01227 0.14726 -0.01227 C 0.14908 -0.01227 0.15104 -0.01181 0.15286 -0.01158 C 0.15429 -0.01366 0.15572 -0.01574 0.15729 -0.01736 C 0.15846 -0.01852 0.15963 -0.01898 0.16093 -0.01945 C 0.16614 -0.02199 0.16171 -0.02014 0.16536 -0.02153 C 0.16575 -0.0213 0.16614 -0.0213 0.16653 -0.02084 C 0.16705 -0.02037 0.16757 -0.01922 0.16809 -0.01875 C 0.16875 -0.01829 0.1694 -0.01829 0.17018 -0.01806 C 0.17343 -0.01366 0.17044 -0.01829 0.17252 -0.01389 C 0.17304 -0.01273 0.17369 -0.01204 0.17408 -0.01088 C 0.17461 -0.00996 0.17643 -0.00463 0.17695 -0.00232 C 0.1776 0.00046 0.17799 0.00324 0.17851 0.00625 C 0.18007 0.01458 0.17981 0.01273 0.18177 0.02616 C 0.18359 0.03866 0.18372 0.04028 0.18502 0.05185 C 0.18645 0.08495 0.18658 0.07569 0.1858 0.1118 C 0.1858 0.11319 0.18554 0.11458 0.18541 0.11597 C 0.18567 0.12199 0.18541 0.12801 0.18619 0.13379 C 0.18632 0.13541 0.18763 0.13611 0.18815 0.13727 C 0.18997 0.14166 0.19114 0.14676 0.19296 0.15092 C 0.19349 0.15208 0.19414 0.15324 0.19466 0.1544 C 0.19531 0.15625 0.19596 0.15833 0.19661 0.16018 C 0.19687 0.16111 0.197 0.16227 0.19739 0.16296 C 0.19791 0.16389 0.19869 0.16389 0.19934 0.16458 C 0.2 0.16574 0.20039 0.16713 0.20104 0.16805 C 0.20416 0.17315 0.20286 0.16875 0.20377 0.17222 L 0.20182 0.17315 L 0.20468 0.16875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23 L -2.5E-6 0.00023 L 0.00677 -0.00116 C 0.00768 -0.00139 0.0086 -0.00162 0.00951 -0.00185 C 0.01146 -0.00208 0.01328 -0.00231 0.01524 -0.00255 C 0.02253 -0.00509 0.01576 -0.00278 0.02487 -0.00532 C 0.02722 -0.00602 0.02956 -0.00694 0.03203 -0.00741 C 0.03412 -0.00787 0.03633 -0.0081 0.03841 -0.00833 C 0.04362 -0.00972 0.04909 -0.00949 0.05404 -0.0125 L 0.05886 -0.01528 C 0.06224 -0.01481 0.06563 -0.01435 0.06888 -0.01389 C 0.07227 -0.01366 0.07565 -0.01343 0.07891 -0.01319 C 0.08112 -0.01296 0.08321 -0.01273 0.08542 -0.0125 C 0.08711 -0.01273 0.08893 -0.01273 0.09063 -0.01319 C 0.09492 -0.01435 0.10534 -0.01968 0.1086 -0.02106 C 0.12097 -0.02639 0.10573 -0.01944 0.1211 -0.02523 C 0.1224 -0.02593 0.1237 -0.02685 0.12513 -0.02755 C 0.12643 -0.02824 0.12735 -0.02847 0.12878 -0.02894 C 0.12969 -0.02963 0.1306 -0.03056 0.13151 -0.03102 C 0.13216 -0.03148 0.13295 -0.03125 0.13347 -0.03171 C 0.13399 -0.03194 0.13425 -0.03287 0.13477 -0.0331 C 0.13542 -0.03356 0.13607 -0.03356 0.13672 -0.0338 C 0.13711 -0.03426 0.1375 -0.03495 0.13789 -0.03519 C 0.14128 -0.03819 0.14245 -0.03704 0.14714 -0.0375 C 0.14883 -0.03889 0.15078 -0.04074 0.15235 -0.04167 C 0.15339 -0.04236 0.15456 -0.04259 0.1556 -0.04306 C 0.15651 -0.04352 0.15742 -0.04398 0.15847 -0.04444 C 0.15912 -0.03819 0.15821 -0.04352 0.16042 -0.0375 C 0.16094 -0.03611 0.16107 -0.03449 0.16159 -0.0331 C 0.16354 -0.02801 0.16537 -0.02292 0.16758 -0.01829 C 0.16836 -0.01667 0.16901 -0.01551 0.16966 -0.01389 C 0.1711 -0.01042 0.1724 -0.00694 0.1737 -0.00324 C 0.17565 0.00278 0.17305 -0.00162 0.17604 0.00255 C 0.17683 0.00532 0.17774 0.0081 0.17852 0.01111 C 0.17891 0.01273 0.17891 0.01481 0.1793 0.01667 C 0.17956 0.01875 0.18008 0.0206 0.18047 0.02245 C 0.18099 0.03356 0.18125 0.03426 0.18047 0.04745 C 0.18034 0.04931 0.17995 0.05116 0.17969 0.05301 C 0.17891 0.05718 0.17813 0.0581 0.17761 0.06227 C 0.17709 0.06759 0.17683 0.07292 0.17604 0.07801 C 0.17331 0.09699 0.1763 0.07963 0.1737 0.09005 C 0.17227 0.09537 0.17344 0.09444 0.17123 0.1 C 0.17097 0.10069 0.17045 0.10093 0.17005 0.10139 C 0.16836 0.10579 0.16732 0.11134 0.16485 0.11435 C 0.16328 0.1162 0.15912 0.12083 0.15847 0.12292 C 0.15782 0.12431 0.15742 0.12593 0.15677 0.12708 C 0.15651 0.12778 0.15599 0.12801 0.1556 0.12847 C 0.14883 0.14051 0.15495 0.13194 0.15078 0.13634 C 0.15 0.13727 0.14831 0.13935 0.14831 0.13935 " pathEditMode="relative" ptsTypes="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55 L -0.00052 0.00255 C 0.02526 -0.00903 -0.01432 0.00926 0.01224 -0.00532 C 0.01562 -0.00718 0.01914 -0.00833 0.02266 -0.00972 C 0.03021 -0.01227 0.0349 -0.0125 0.0431 -0.01389 C 0.04401 -0.01412 0.04505 -0.01458 0.04596 -0.01458 C 0.04922 -0.01528 0.0526 -0.01551 0.05599 -0.0162 L 0.07721 -0.01528 C 0.07825 -0.01528 0.0793 -0.01435 0.08047 -0.01458 C 0.09987 -0.0213 0.07487 -0.01782 0.0957 -0.01968 C 0.11055 -0.01898 0.11107 -0.01736 0.12487 -0.02245 C 0.12825 -0.02384 0.13138 -0.02546 0.1345 -0.02755 C 0.13672 -0.02894 0.13867 -0.03125 0.14102 -0.03171 C 0.14544 -0.03287 0.14284 -0.03241 0.14896 -0.0331 C 0.15091 -0.03287 0.15273 -0.03287 0.15456 -0.03241 C 0.15833 -0.03194 0.16354 -0.03056 0.16745 -0.02963 L 0.17865 -0.03032 C 0.17969 -0.03056 0.18073 -0.03125 0.1819 -0.03102 C 0.18372 -0.03102 0.18555 -0.03009 0.1875 -0.02963 C 0.18802 -0.02894 0.18867 -0.02847 0.18906 -0.02755 C 0.18932 -0.02685 0.18932 -0.02616 0.18945 -0.02546 C 0.18997 -0.02361 0.19049 -0.02199 0.19115 -0.02037 C 0.19128 -0.01875 0.19141 -0.01713 0.19154 -0.01528 C 0.19167 -0.01343 0.19167 -0.01157 0.19193 -0.00972 C 0.19193 -0.0088 0.19219 -0.00787 0.19232 -0.00671 C 0.19245 -0.00093 0.19245 0.00509 0.19271 0.01111 C 0.19284 0.01389 0.19297 0.01667 0.1931 0.01968 C 0.1944 0.04421 0.19414 0.03912 0.19505 0.05301 C 0.19518 0.05741 0.19531 0.06157 0.19544 0.06597 C 0.19557 0.06667 0.19596 0.06736 0.19596 0.06806 C 0.19596 0.07315 0.19583 0.07801 0.19544 0.0831 C 0.19531 0.08565 0.19245 0.09329 0.19232 0.09375 C 0.19128 0.09745 0.19193 0.09606 0.19023 0.09792 C 0.18984 0.09907 0.18945 0.1 0.18906 0.10093 C 0.18854 0.10231 0.18815 0.10394 0.1875 0.10509 C 0.18698 0.10602 0.1862 0.10648 0.18542 0.10741 C 0.1845 0.10694 0.18359 0.10671 0.18268 0.10648 C 0.18112 0.10625 0.17917 0.10741 0.17786 0.10579 C 0.17656 0.1044 0.17539 0.09884 0.17539 0.09884 C 0.17461 0.09259 0.1737 0.09398 0.17539 0.09236 " pathEditMode="relative" ptsTypes="AAAAAAAAAAAAAAAAAAAAAAAAAAAAAAAAAAAAAA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/>
      <p:bldP spid="20" grpId="0" animBg="1"/>
      <p:bldP spid="20" grpId="1" animBg="1"/>
      <p:bldP spid="21" grpId="0" animBg="1"/>
      <p:bldP spid="21" grpId="1" animBg="1"/>
      <p:bldP spid="22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isocèle 1">
            <a:extLst>
              <a:ext uri="{FF2B5EF4-FFF2-40B4-BE49-F238E27FC236}">
                <a16:creationId xmlns:a16="http://schemas.microsoft.com/office/drawing/2014/main" id="{3E8FEE64-FC7E-3C27-2779-4E036F722166}"/>
              </a:ext>
            </a:extLst>
          </p:cNvPr>
          <p:cNvSpPr/>
          <p:nvPr/>
        </p:nvSpPr>
        <p:spPr>
          <a:xfrm rot="1933293">
            <a:off x="9803631" y="-438192"/>
            <a:ext cx="2990387" cy="1377264"/>
          </a:xfrm>
          <a:custGeom>
            <a:avLst/>
            <a:gdLst>
              <a:gd name="connsiteX0" fmla="*/ 0 w 2729243"/>
              <a:gd name="connsiteY0" fmla="*/ 1334778 h 1334778"/>
              <a:gd name="connsiteX1" fmla="*/ 1907059 w 2729243"/>
              <a:gd name="connsiteY1" fmla="*/ 0 h 1334778"/>
              <a:gd name="connsiteX2" fmla="*/ 2729243 w 2729243"/>
              <a:gd name="connsiteY2" fmla="*/ 1334778 h 1334778"/>
              <a:gd name="connsiteX3" fmla="*/ 0 w 2729243"/>
              <a:gd name="connsiteY3" fmla="*/ 1334778 h 1334778"/>
              <a:gd name="connsiteX0" fmla="*/ 0 w 2729243"/>
              <a:gd name="connsiteY0" fmla="*/ 1051645 h 1051645"/>
              <a:gd name="connsiteX1" fmla="*/ 2065853 w 2729243"/>
              <a:gd name="connsiteY1" fmla="*/ 0 h 1051645"/>
              <a:gd name="connsiteX2" fmla="*/ 2729243 w 2729243"/>
              <a:gd name="connsiteY2" fmla="*/ 1051645 h 1051645"/>
              <a:gd name="connsiteX3" fmla="*/ 0 w 2729243"/>
              <a:gd name="connsiteY3" fmla="*/ 1051645 h 1051645"/>
              <a:gd name="connsiteX0" fmla="*/ 0 w 2681551"/>
              <a:gd name="connsiteY0" fmla="*/ 1080543 h 1080543"/>
              <a:gd name="connsiteX1" fmla="*/ 2018161 w 2681551"/>
              <a:gd name="connsiteY1" fmla="*/ 0 h 1080543"/>
              <a:gd name="connsiteX2" fmla="*/ 2681551 w 2681551"/>
              <a:gd name="connsiteY2" fmla="*/ 1051645 h 1080543"/>
              <a:gd name="connsiteX3" fmla="*/ 0 w 2681551"/>
              <a:gd name="connsiteY3" fmla="*/ 1080543 h 1080543"/>
              <a:gd name="connsiteX0" fmla="*/ 0 w 2681551"/>
              <a:gd name="connsiteY0" fmla="*/ 1200864 h 1200864"/>
              <a:gd name="connsiteX1" fmla="*/ 1912850 w 2681551"/>
              <a:gd name="connsiteY1" fmla="*/ 0 h 1200864"/>
              <a:gd name="connsiteX2" fmla="*/ 2681551 w 2681551"/>
              <a:gd name="connsiteY2" fmla="*/ 1171966 h 1200864"/>
              <a:gd name="connsiteX3" fmla="*/ 0 w 2681551"/>
              <a:gd name="connsiteY3" fmla="*/ 1200864 h 1200864"/>
              <a:gd name="connsiteX0" fmla="*/ 0 w 2621628"/>
              <a:gd name="connsiteY0" fmla="*/ 1200864 h 1200864"/>
              <a:gd name="connsiteX1" fmla="*/ 1912850 w 2621628"/>
              <a:gd name="connsiteY1" fmla="*/ 0 h 1200864"/>
              <a:gd name="connsiteX2" fmla="*/ 2621628 w 2621628"/>
              <a:gd name="connsiteY2" fmla="*/ 1170429 h 1200864"/>
              <a:gd name="connsiteX3" fmla="*/ 0 w 2621628"/>
              <a:gd name="connsiteY3" fmla="*/ 1200864 h 1200864"/>
              <a:gd name="connsiteX0" fmla="*/ 0 w 2644720"/>
              <a:gd name="connsiteY0" fmla="*/ 1200864 h 1200864"/>
              <a:gd name="connsiteX1" fmla="*/ 1912850 w 2644720"/>
              <a:gd name="connsiteY1" fmla="*/ 0 h 1200864"/>
              <a:gd name="connsiteX2" fmla="*/ 2644720 w 2644720"/>
              <a:gd name="connsiteY2" fmla="*/ 1155875 h 1200864"/>
              <a:gd name="connsiteX3" fmla="*/ 0 w 2644720"/>
              <a:gd name="connsiteY3" fmla="*/ 1200864 h 1200864"/>
              <a:gd name="connsiteX0" fmla="*/ 0 w 2836701"/>
              <a:gd name="connsiteY0" fmla="*/ 1084695 h 1155875"/>
              <a:gd name="connsiteX1" fmla="*/ 2104831 w 2836701"/>
              <a:gd name="connsiteY1" fmla="*/ 0 h 1155875"/>
              <a:gd name="connsiteX2" fmla="*/ 2836701 w 2836701"/>
              <a:gd name="connsiteY2" fmla="*/ 1155875 h 1155875"/>
              <a:gd name="connsiteX3" fmla="*/ 0 w 2836701"/>
              <a:gd name="connsiteY3" fmla="*/ 1084695 h 1155875"/>
              <a:gd name="connsiteX0" fmla="*/ 0 w 2977839"/>
              <a:gd name="connsiteY0" fmla="*/ 1084695 h 1122810"/>
              <a:gd name="connsiteX1" fmla="*/ 2104831 w 2977839"/>
              <a:gd name="connsiteY1" fmla="*/ 0 h 1122810"/>
              <a:gd name="connsiteX2" fmla="*/ 2977839 w 2977839"/>
              <a:gd name="connsiteY2" fmla="*/ 1122810 h 1122810"/>
              <a:gd name="connsiteX3" fmla="*/ 0 w 2977839"/>
              <a:gd name="connsiteY3" fmla="*/ 1084695 h 1122810"/>
              <a:gd name="connsiteX0" fmla="*/ 0 w 2990387"/>
              <a:gd name="connsiteY0" fmla="*/ 1082375 h 1122810"/>
              <a:gd name="connsiteX1" fmla="*/ 2117379 w 2990387"/>
              <a:gd name="connsiteY1" fmla="*/ 0 h 1122810"/>
              <a:gd name="connsiteX2" fmla="*/ 2990387 w 2990387"/>
              <a:gd name="connsiteY2" fmla="*/ 1122810 h 1122810"/>
              <a:gd name="connsiteX3" fmla="*/ 0 w 2990387"/>
              <a:gd name="connsiteY3" fmla="*/ 1082375 h 112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387" h="1122810">
                <a:moveTo>
                  <a:pt x="0" y="1082375"/>
                </a:moveTo>
                <a:lnTo>
                  <a:pt x="2117379" y="0"/>
                </a:lnTo>
                <a:lnTo>
                  <a:pt x="2990387" y="1122810"/>
                </a:lnTo>
                <a:lnTo>
                  <a:pt x="0" y="10823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Image 5" descr="Une image contenant signe, arrêt, dessin&#10;&#10;Description générée automatiquement">
            <a:extLst>
              <a:ext uri="{FF2B5EF4-FFF2-40B4-BE49-F238E27FC236}">
                <a16:creationId xmlns:a16="http://schemas.microsoft.com/office/drawing/2014/main" id="{65A5C408-B6BB-22DF-B7C1-B8F6986D2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925" y="151789"/>
            <a:ext cx="793843" cy="781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1C2C1-965A-2D14-CD19-9123527EB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36"/>
            <a:ext cx="9753600" cy="1144419"/>
          </a:xfrm>
          <a:prstGeom prst="rect">
            <a:avLst/>
          </a:prstGeom>
        </p:spPr>
      </p:pic>
      <p:sp>
        <p:nvSpPr>
          <p:cNvPr id="6" name="Titre 12">
            <a:extLst>
              <a:ext uri="{FF2B5EF4-FFF2-40B4-BE49-F238E27FC236}">
                <a16:creationId xmlns:a16="http://schemas.microsoft.com/office/drawing/2014/main" id="{CEDBE263-21B2-BA0B-B34A-D23198D05FE6}"/>
              </a:ext>
            </a:extLst>
          </p:cNvPr>
          <p:cNvSpPr txBox="1">
            <a:spLocks/>
          </p:cNvSpPr>
          <p:nvPr/>
        </p:nvSpPr>
        <p:spPr>
          <a:xfrm>
            <a:off x="304503" y="-6736"/>
            <a:ext cx="7037993" cy="9401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Klint Pro" panose="020D0503020204080204" pitchFamily="34" charset="0"/>
                <a:ea typeface="+mn-ea"/>
                <a:cs typeface="+mn-cs"/>
              </a:defRPr>
            </a:lvl1pPr>
          </a:lstStyle>
          <a:p>
            <a:r>
              <a:rPr lang="en-US" sz="2800" dirty="0"/>
              <a:t>What are the risks from exposure to Radon ?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90D60-2018-E158-652E-5EC24388D0C7}"/>
              </a:ext>
            </a:extLst>
          </p:cNvPr>
          <p:cNvSpPr txBox="1"/>
          <p:nvPr/>
        </p:nvSpPr>
        <p:spPr>
          <a:xfrm>
            <a:off x="474504" y="2331202"/>
            <a:ext cx="790522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Most Radon gas that is inhaled is immediately exhaled and presents a low risk.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Short term exposure will not significantly add to the risk, so there is no need for undue concern (UKHSA).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Long term exposure to high concentrations of radon can increase your risk of developing lung cancer – it is organ specific.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There is a further increased risk for people who smoke.</a:t>
            </a:r>
            <a:endParaRPr lang="en-US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706F0D-A0ED-D019-D557-0BA05E6103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061"/>
          <a:stretch/>
        </p:blipFill>
        <p:spPr>
          <a:xfrm>
            <a:off x="8270808" y="2390334"/>
            <a:ext cx="2481906" cy="34291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24945E-E408-5630-85D6-713AEF2933EA}"/>
              </a:ext>
            </a:extLst>
          </p:cNvPr>
          <p:cNvSpPr txBox="1"/>
          <p:nvPr/>
        </p:nvSpPr>
        <p:spPr>
          <a:xfrm>
            <a:off x="10180423" y="2265072"/>
            <a:ext cx="139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Inhalation of radon</a:t>
            </a:r>
          </a:p>
        </p:txBody>
      </p:sp>
    </p:spTree>
    <p:extLst>
      <p:ext uri="{BB962C8B-B14F-4D97-AF65-F5344CB8AC3E}">
        <p14:creationId xmlns:p14="http://schemas.microsoft.com/office/powerpoint/2010/main" val="93404549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isocèle 1">
            <a:extLst>
              <a:ext uri="{FF2B5EF4-FFF2-40B4-BE49-F238E27FC236}">
                <a16:creationId xmlns:a16="http://schemas.microsoft.com/office/drawing/2014/main" id="{3E8FEE64-FC7E-3C27-2779-4E036F722166}"/>
              </a:ext>
            </a:extLst>
          </p:cNvPr>
          <p:cNvSpPr/>
          <p:nvPr/>
        </p:nvSpPr>
        <p:spPr>
          <a:xfrm rot="1933293">
            <a:off x="9803631" y="-438192"/>
            <a:ext cx="2990387" cy="1377264"/>
          </a:xfrm>
          <a:custGeom>
            <a:avLst/>
            <a:gdLst>
              <a:gd name="connsiteX0" fmla="*/ 0 w 2729243"/>
              <a:gd name="connsiteY0" fmla="*/ 1334778 h 1334778"/>
              <a:gd name="connsiteX1" fmla="*/ 1907059 w 2729243"/>
              <a:gd name="connsiteY1" fmla="*/ 0 h 1334778"/>
              <a:gd name="connsiteX2" fmla="*/ 2729243 w 2729243"/>
              <a:gd name="connsiteY2" fmla="*/ 1334778 h 1334778"/>
              <a:gd name="connsiteX3" fmla="*/ 0 w 2729243"/>
              <a:gd name="connsiteY3" fmla="*/ 1334778 h 1334778"/>
              <a:gd name="connsiteX0" fmla="*/ 0 w 2729243"/>
              <a:gd name="connsiteY0" fmla="*/ 1051645 h 1051645"/>
              <a:gd name="connsiteX1" fmla="*/ 2065853 w 2729243"/>
              <a:gd name="connsiteY1" fmla="*/ 0 h 1051645"/>
              <a:gd name="connsiteX2" fmla="*/ 2729243 w 2729243"/>
              <a:gd name="connsiteY2" fmla="*/ 1051645 h 1051645"/>
              <a:gd name="connsiteX3" fmla="*/ 0 w 2729243"/>
              <a:gd name="connsiteY3" fmla="*/ 1051645 h 1051645"/>
              <a:gd name="connsiteX0" fmla="*/ 0 w 2681551"/>
              <a:gd name="connsiteY0" fmla="*/ 1080543 h 1080543"/>
              <a:gd name="connsiteX1" fmla="*/ 2018161 w 2681551"/>
              <a:gd name="connsiteY1" fmla="*/ 0 h 1080543"/>
              <a:gd name="connsiteX2" fmla="*/ 2681551 w 2681551"/>
              <a:gd name="connsiteY2" fmla="*/ 1051645 h 1080543"/>
              <a:gd name="connsiteX3" fmla="*/ 0 w 2681551"/>
              <a:gd name="connsiteY3" fmla="*/ 1080543 h 1080543"/>
              <a:gd name="connsiteX0" fmla="*/ 0 w 2681551"/>
              <a:gd name="connsiteY0" fmla="*/ 1200864 h 1200864"/>
              <a:gd name="connsiteX1" fmla="*/ 1912850 w 2681551"/>
              <a:gd name="connsiteY1" fmla="*/ 0 h 1200864"/>
              <a:gd name="connsiteX2" fmla="*/ 2681551 w 2681551"/>
              <a:gd name="connsiteY2" fmla="*/ 1171966 h 1200864"/>
              <a:gd name="connsiteX3" fmla="*/ 0 w 2681551"/>
              <a:gd name="connsiteY3" fmla="*/ 1200864 h 1200864"/>
              <a:gd name="connsiteX0" fmla="*/ 0 w 2621628"/>
              <a:gd name="connsiteY0" fmla="*/ 1200864 h 1200864"/>
              <a:gd name="connsiteX1" fmla="*/ 1912850 w 2621628"/>
              <a:gd name="connsiteY1" fmla="*/ 0 h 1200864"/>
              <a:gd name="connsiteX2" fmla="*/ 2621628 w 2621628"/>
              <a:gd name="connsiteY2" fmla="*/ 1170429 h 1200864"/>
              <a:gd name="connsiteX3" fmla="*/ 0 w 2621628"/>
              <a:gd name="connsiteY3" fmla="*/ 1200864 h 1200864"/>
              <a:gd name="connsiteX0" fmla="*/ 0 w 2644720"/>
              <a:gd name="connsiteY0" fmla="*/ 1200864 h 1200864"/>
              <a:gd name="connsiteX1" fmla="*/ 1912850 w 2644720"/>
              <a:gd name="connsiteY1" fmla="*/ 0 h 1200864"/>
              <a:gd name="connsiteX2" fmla="*/ 2644720 w 2644720"/>
              <a:gd name="connsiteY2" fmla="*/ 1155875 h 1200864"/>
              <a:gd name="connsiteX3" fmla="*/ 0 w 2644720"/>
              <a:gd name="connsiteY3" fmla="*/ 1200864 h 1200864"/>
              <a:gd name="connsiteX0" fmla="*/ 0 w 2836701"/>
              <a:gd name="connsiteY0" fmla="*/ 1084695 h 1155875"/>
              <a:gd name="connsiteX1" fmla="*/ 2104831 w 2836701"/>
              <a:gd name="connsiteY1" fmla="*/ 0 h 1155875"/>
              <a:gd name="connsiteX2" fmla="*/ 2836701 w 2836701"/>
              <a:gd name="connsiteY2" fmla="*/ 1155875 h 1155875"/>
              <a:gd name="connsiteX3" fmla="*/ 0 w 2836701"/>
              <a:gd name="connsiteY3" fmla="*/ 1084695 h 1155875"/>
              <a:gd name="connsiteX0" fmla="*/ 0 w 2977839"/>
              <a:gd name="connsiteY0" fmla="*/ 1084695 h 1122810"/>
              <a:gd name="connsiteX1" fmla="*/ 2104831 w 2977839"/>
              <a:gd name="connsiteY1" fmla="*/ 0 h 1122810"/>
              <a:gd name="connsiteX2" fmla="*/ 2977839 w 2977839"/>
              <a:gd name="connsiteY2" fmla="*/ 1122810 h 1122810"/>
              <a:gd name="connsiteX3" fmla="*/ 0 w 2977839"/>
              <a:gd name="connsiteY3" fmla="*/ 1084695 h 1122810"/>
              <a:gd name="connsiteX0" fmla="*/ 0 w 2990387"/>
              <a:gd name="connsiteY0" fmla="*/ 1082375 h 1122810"/>
              <a:gd name="connsiteX1" fmla="*/ 2117379 w 2990387"/>
              <a:gd name="connsiteY1" fmla="*/ 0 h 1122810"/>
              <a:gd name="connsiteX2" fmla="*/ 2990387 w 2990387"/>
              <a:gd name="connsiteY2" fmla="*/ 1122810 h 1122810"/>
              <a:gd name="connsiteX3" fmla="*/ 0 w 2990387"/>
              <a:gd name="connsiteY3" fmla="*/ 1082375 h 112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387" h="1122810">
                <a:moveTo>
                  <a:pt x="0" y="1082375"/>
                </a:moveTo>
                <a:lnTo>
                  <a:pt x="2117379" y="0"/>
                </a:lnTo>
                <a:lnTo>
                  <a:pt x="2990387" y="1122810"/>
                </a:lnTo>
                <a:lnTo>
                  <a:pt x="0" y="10823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Image 5" descr="Une image contenant signe, arrêt, dessin&#10;&#10;Description générée automatiquement">
            <a:extLst>
              <a:ext uri="{FF2B5EF4-FFF2-40B4-BE49-F238E27FC236}">
                <a16:creationId xmlns:a16="http://schemas.microsoft.com/office/drawing/2014/main" id="{65A5C408-B6BB-22DF-B7C1-B8F6986D2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925" y="151789"/>
            <a:ext cx="793843" cy="781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1C2C1-965A-2D14-CD19-9123527EB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36"/>
            <a:ext cx="9753600" cy="1144419"/>
          </a:xfrm>
          <a:prstGeom prst="rect">
            <a:avLst/>
          </a:prstGeom>
        </p:spPr>
      </p:pic>
      <p:sp>
        <p:nvSpPr>
          <p:cNvPr id="6" name="Titre 12">
            <a:extLst>
              <a:ext uri="{FF2B5EF4-FFF2-40B4-BE49-F238E27FC236}">
                <a16:creationId xmlns:a16="http://schemas.microsoft.com/office/drawing/2014/main" id="{CEDBE263-21B2-BA0B-B34A-D23198D05FE6}"/>
              </a:ext>
            </a:extLst>
          </p:cNvPr>
          <p:cNvSpPr txBox="1">
            <a:spLocks/>
          </p:cNvSpPr>
          <p:nvPr/>
        </p:nvSpPr>
        <p:spPr>
          <a:xfrm>
            <a:off x="304503" y="286603"/>
            <a:ext cx="5352018" cy="7791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Klint Pro" panose="020D0503020204080204" pitchFamily="34" charset="0"/>
                <a:ea typeface="+mn-ea"/>
                <a:cs typeface="+mn-cs"/>
              </a:defRPr>
            </a:lvl1pPr>
          </a:lstStyle>
          <a:p>
            <a:r>
              <a:rPr lang="en-GB" sz="2800" dirty="0"/>
              <a:t>What symptoms may I get? </a:t>
            </a:r>
          </a:p>
          <a:p>
            <a:endParaRPr lang="en-GB" sz="2800" dirty="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B37431-B8EB-4846-8794-0544C0B39C64}"/>
              </a:ext>
            </a:extLst>
          </p:cNvPr>
          <p:cNvSpPr txBox="1"/>
          <p:nvPr/>
        </p:nvSpPr>
        <p:spPr>
          <a:xfrm>
            <a:off x="304503" y="1747863"/>
            <a:ext cx="1116952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There are many different common symptoms linked to lung cancer, however these can also be caused by other medical conditions.  </a:t>
            </a:r>
          </a:p>
          <a:p>
            <a:endParaRPr lang="en-GB" sz="2000" dirty="0"/>
          </a:p>
          <a:p>
            <a:r>
              <a:rPr lang="en-GB" sz="2000" dirty="0"/>
              <a:t>Symptoms may include  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having a new cough or a cough most of the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getting out of breath doing the things you used to do without a problem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coughing up phlegm (sputum) with blood in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having an ache or pain in the chest or shoulder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reoccurring or unresolved chest infections </a:t>
            </a:r>
            <a:endParaRPr lang="en-GB" sz="2000" strike="sngStrik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losing your appetite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feeling tired all the time (fatigue)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unexplained weight loss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E8B82-344F-ED16-C810-43F667572B8D}"/>
              </a:ext>
            </a:extLst>
          </p:cNvPr>
          <p:cNvSpPr txBox="1"/>
          <p:nvPr/>
        </p:nvSpPr>
        <p:spPr>
          <a:xfrm>
            <a:off x="1078173" y="5851306"/>
            <a:ext cx="10164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000" dirty="0"/>
              <a:t>If you notice any symptoms or changes get them checked out by your GP as soon as possible</a:t>
            </a:r>
          </a:p>
        </p:txBody>
      </p:sp>
    </p:spTree>
    <p:extLst>
      <p:ext uri="{BB962C8B-B14F-4D97-AF65-F5344CB8AC3E}">
        <p14:creationId xmlns:p14="http://schemas.microsoft.com/office/powerpoint/2010/main" val="206306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CERAP UK">
  <a:themeElements>
    <a:clrScheme name="cerap corporate">
      <a:dk1>
        <a:sysClr val="windowText" lastClr="000000"/>
      </a:dk1>
      <a:lt1>
        <a:sysClr val="window" lastClr="FFFFFF"/>
      </a:lt1>
      <a:dk2>
        <a:srgbClr val="4F2C1D"/>
      </a:dk2>
      <a:lt2>
        <a:srgbClr val="981D97"/>
      </a:lt2>
      <a:accent1>
        <a:srgbClr val="A59997"/>
      </a:accent1>
      <a:accent2>
        <a:srgbClr val="B2A8A2"/>
      </a:accent2>
      <a:accent3>
        <a:srgbClr val="4F2C1D"/>
      </a:accent3>
      <a:accent4>
        <a:srgbClr val="7A706A"/>
      </a:accent4>
      <a:accent5>
        <a:srgbClr val="A50050"/>
      </a:accent5>
      <a:accent6>
        <a:srgbClr val="6C1D45"/>
      </a:accent6>
      <a:hlink>
        <a:srgbClr val="A50050"/>
      </a:hlink>
      <a:folHlink>
        <a:srgbClr val="981D97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993D3361AA8D46A44641255285601C" ma:contentTypeVersion="17" ma:contentTypeDescription="Create a new document." ma:contentTypeScope="" ma:versionID="7e4b1fcf1beff7253a3c40dc638c76d0">
  <xsd:schema xmlns:xsd="http://www.w3.org/2001/XMLSchema" xmlns:xs="http://www.w3.org/2001/XMLSchema" xmlns:p="http://schemas.microsoft.com/office/2006/metadata/properties" xmlns:ns2="60996903-c716-4430-a124-4a16733474aa" xmlns:ns3="36852042-10b4-495b-bd6e-ee4233cb01e3" xmlns:ns4="d7c7db9d-b89d-42c1-a55e-967c7e456048" targetNamespace="http://schemas.microsoft.com/office/2006/metadata/properties" ma:root="true" ma:fieldsID="305fe4a110366e8f5803e181ffc73334" ns2:_="" ns3:_="" ns4:_="">
    <xsd:import namespace="60996903-c716-4430-a124-4a16733474aa"/>
    <xsd:import namespace="36852042-10b4-495b-bd6e-ee4233cb01e3"/>
    <xsd:import namespace="d7c7db9d-b89d-42c1-a55e-967c7e4560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96903-c716-4430-a124-4a16733474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852042-10b4-495b-bd6e-ee4233cb01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93735cd-8d5b-4ffe-a7a0-af58011c0b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7db9d-b89d-42c1-a55e-967c7e456048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ced7e7c-ef8a-4fb0-b64c-5bd8c21f06e5}" ma:internalName="TaxCatchAll" ma:showField="CatchAllData" ma:web="d7c7db9d-b89d-42c1-a55e-967c7e4560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852042-10b4-495b-bd6e-ee4233cb01e3">
      <Terms xmlns="http://schemas.microsoft.com/office/infopath/2007/PartnerControls"/>
    </lcf76f155ced4ddcb4097134ff3c332f>
    <TaxCatchAll xmlns="d7c7db9d-b89d-42c1-a55e-967c7e456048" xsi:nil="true"/>
  </documentManagement>
</p:properties>
</file>

<file path=customXml/itemProps1.xml><?xml version="1.0" encoding="utf-8"?>
<ds:datastoreItem xmlns:ds="http://schemas.openxmlformats.org/officeDocument/2006/customXml" ds:itemID="{411BB53D-3546-4657-B785-5A3AEB281C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996903-c716-4430-a124-4a16733474aa"/>
    <ds:schemaRef ds:uri="36852042-10b4-495b-bd6e-ee4233cb01e3"/>
    <ds:schemaRef ds:uri="d7c7db9d-b89d-42c1-a55e-967c7e4560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C343BB-599C-4D22-BEE4-470FE2E961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3156A6-92F7-46DD-B0A9-F16ADFDD84BA}">
  <ds:schemaRefs>
    <ds:schemaRef ds:uri="36852042-10b4-495b-bd6e-ee4233cb01e3"/>
    <ds:schemaRef ds:uri="60996903-c716-4430-a124-4a16733474aa"/>
    <ds:schemaRef ds:uri="d7c7db9d-b89d-42c1-a55e-967c7e4560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913</Words>
  <Application>Microsoft Office PowerPoint</Application>
  <PresentationFormat>Widescreen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Klint Pro</vt:lpstr>
      <vt:lpstr>Klint Pro Bold</vt:lpstr>
      <vt:lpstr>Klint Pro Light</vt:lpstr>
      <vt:lpstr>CERAP UK</vt:lpstr>
      <vt:lpstr>MOJ Prison Staff Justification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PINCON Eve (cerap)</dc:creator>
  <cp:lastModifiedBy>Kenney, Julie [HMPS]</cp:lastModifiedBy>
  <cp:revision>6</cp:revision>
  <dcterms:created xsi:type="dcterms:W3CDTF">2019-08-27T07:47:57Z</dcterms:created>
  <dcterms:modified xsi:type="dcterms:W3CDTF">2023-03-16T09:44:58Z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0x010100EA993D3361AA8D46A44641255285601C</vt:lpwstr>
  </property>
  <property fmtid="{D5CDD505-2E9C-101B-9397-08002B2CF9AE}" pid="3" name="bgow">
    <vt:lpwstr>CERAP UK</vt:lpwstr>
  </property>
  <property fmtid="{D5CDD505-2E9C-101B-9397-08002B2CF9AE}" pid="4" name="Security Classification">
    <vt:lpwstr/>
  </property>
  <property fmtid="{D5CDD505-2E9C-101B-9397-08002B2CF9AE}" pid="5" name="Order">
    <vt:r8>26000</vt:r8>
  </property>
  <property fmtid="{D5CDD505-2E9C-101B-9397-08002B2CF9AE}" pid="6" name="MediaServiceImageTags">
    <vt:lpwstr/>
  </property>
</Properties>
</file>