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4" r:id="rId2"/>
    <p:sldId id="315" r:id="rId3"/>
    <p:sldId id="31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D62BB-71A3-487E-8D4B-D58C3157FE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47BF15E-7626-411D-9C0F-6CD7F45FFC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3EF39D4-1C1A-46E8-98FD-A4220FE515AB}"/>
              </a:ext>
            </a:extLst>
          </p:cNvPr>
          <p:cNvSpPr>
            <a:spLocks noGrp="1"/>
          </p:cNvSpPr>
          <p:nvPr>
            <p:ph type="dt" sz="half" idx="10"/>
          </p:nvPr>
        </p:nvSpPr>
        <p:spPr/>
        <p:txBody>
          <a:bodyPr/>
          <a:lstStyle/>
          <a:p>
            <a:fld id="{B304A772-FF2A-45BE-956F-CE14132DE6F6}" type="datetimeFigureOut">
              <a:rPr lang="en-GB" smtClean="0"/>
              <a:t>11/07/2022</a:t>
            </a:fld>
            <a:endParaRPr lang="en-GB"/>
          </a:p>
        </p:txBody>
      </p:sp>
      <p:sp>
        <p:nvSpPr>
          <p:cNvPr id="5" name="Footer Placeholder 4">
            <a:extLst>
              <a:ext uri="{FF2B5EF4-FFF2-40B4-BE49-F238E27FC236}">
                <a16:creationId xmlns:a16="http://schemas.microsoft.com/office/drawing/2014/main" id="{2196271E-FA32-4EDF-A7F6-C5AB38ADFA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679548-C233-4FFE-B9A1-7D4B6EE9EA1B}"/>
              </a:ext>
            </a:extLst>
          </p:cNvPr>
          <p:cNvSpPr>
            <a:spLocks noGrp="1"/>
          </p:cNvSpPr>
          <p:nvPr>
            <p:ph type="sldNum" sz="quarter" idx="12"/>
          </p:nvPr>
        </p:nvSpPr>
        <p:spPr/>
        <p:txBody>
          <a:bodyPr/>
          <a:lstStyle/>
          <a:p>
            <a:fld id="{37DD088B-DED4-4565-9935-33E6D1904C59}" type="slidenum">
              <a:rPr lang="en-GB" smtClean="0"/>
              <a:t>‹#›</a:t>
            </a:fld>
            <a:endParaRPr lang="en-GB"/>
          </a:p>
        </p:txBody>
      </p:sp>
    </p:spTree>
    <p:extLst>
      <p:ext uri="{BB962C8B-B14F-4D97-AF65-F5344CB8AC3E}">
        <p14:creationId xmlns:p14="http://schemas.microsoft.com/office/powerpoint/2010/main" val="3479091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D6D28-60C9-4D67-8843-4A253E9CBB9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2BCE383-5108-4AC6-B9D4-AFF4862E54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91C60D-91C3-4E2B-A1E1-3CBEE0C4650B}"/>
              </a:ext>
            </a:extLst>
          </p:cNvPr>
          <p:cNvSpPr>
            <a:spLocks noGrp="1"/>
          </p:cNvSpPr>
          <p:nvPr>
            <p:ph type="dt" sz="half" idx="10"/>
          </p:nvPr>
        </p:nvSpPr>
        <p:spPr/>
        <p:txBody>
          <a:bodyPr/>
          <a:lstStyle/>
          <a:p>
            <a:fld id="{B304A772-FF2A-45BE-956F-CE14132DE6F6}" type="datetimeFigureOut">
              <a:rPr lang="en-GB" smtClean="0"/>
              <a:t>11/07/2022</a:t>
            </a:fld>
            <a:endParaRPr lang="en-GB"/>
          </a:p>
        </p:txBody>
      </p:sp>
      <p:sp>
        <p:nvSpPr>
          <p:cNvPr id="5" name="Footer Placeholder 4">
            <a:extLst>
              <a:ext uri="{FF2B5EF4-FFF2-40B4-BE49-F238E27FC236}">
                <a16:creationId xmlns:a16="http://schemas.microsoft.com/office/drawing/2014/main" id="{494725B0-307B-40DD-8357-67FDB33392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853CD4-26D7-4DA0-9869-81A006EE04F1}"/>
              </a:ext>
            </a:extLst>
          </p:cNvPr>
          <p:cNvSpPr>
            <a:spLocks noGrp="1"/>
          </p:cNvSpPr>
          <p:nvPr>
            <p:ph type="sldNum" sz="quarter" idx="12"/>
          </p:nvPr>
        </p:nvSpPr>
        <p:spPr/>
        <p:txBody>
          <a:bodyPr/>
          <a:lstStyle/>
          <a:p>
            <a:fld id="{37DD088B-DED4-4565-9935-33E6D1904C59}" type="slidenum">
              <a:rPr lang="en-GB" smtClean="0"/>
              <a:t>‹#›</a:t>
            </a:fld>
            <a:endParaRPr lang="en-GB"/>
          </a:p>
        </p:txBody>
      </p:sp>
    </p:spTree>
    <p:extLst>
      <p:ext uri="{BB962C8B-B14F-4D97-AF65-F5344CB8AC3E}">
        <p14:creationId xmlns:p14="http://schemas.microsoft.com/office/powerpoint/2010/main" val="3854620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F28574-2F45-4DE1-ACBB-B3C560EDCF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B17F94D-7D5C-4996-A588-7FECE7ADBE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4FE61A-0646-4FED-B837-0E2AC0F1DC62}"/>
              </a:ext>
            </a:extLst>
          </p:cNvPr>
          <p:cNvSpPr>
            <a:spLocks noGrp="1"/>
          </p:cNvSpPr>
          <p:nvPr>
            <p:ph type="dt" sz="half" idx="10"/>
          </p:nvPr>
        </p:nvSpPr>
        <p:spPr/>
        <p:txBody>
          <a:bodyPr/>
          <a:lstStyle/>
          <a:p>
            <a:fld id="{B304A772-FF2A-45BE-956F-CE14132DE6F6}" type="datetimeFigureOut">
              <a:rPr lang="en-GB" smtClean="0"/>
              <a:t>11/07/2022</a:t>
            </a:fld>
            <a:endParaRPr lang="en-GB"/>
          </a:p>
        </p:txBody>
      </p:sp>
      <p:sp>
        <p:nvSpPr>
          <p:cNvPr id="5" name="Footer Placeholder 4">
            <a:extLst>
              <a:ext uri="{FF2B5EF4-FFF2-40B4-BE49-F238E27FC236}">
                <a16:creationId xmlns:a16="http://schemas.microsoft.com/office/drawing/2014/main" id="{67A5873A-3ABB-429C-87F2-C6BC4BD484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FECE03-1B7A-4DD5-9D81-AD9957811D98}"/>
              </a:ext>
            </a:extLst>
          </p:cNvPr>
          <p:cNvSpPr>
            <a:spLocks noGrp="1"/>
          </p:cNvSpPr>
          <p:nvPr>
            <p:ph type="sldNum" sz="quarter" idx="12"/>
          </p:nvPr>
        </p:nvSpPr>
        <p:spPr/>
        <p:txBody>
          <a:bodyPr/>
          <a:lstStyle/>
          <a:p>
            <a:fld id="{37DD088B-DED4-4565-9935-33E6D1904C59}" type="slidenum">
              <a:rPr lang="en-GB" smtClean="0"/>
              <a:t>‹#›</a:t>
            </a:fld>
            <a:endParaRPr lang="en-GB"/>
          </a:p>
        </p:txBody>
      </p:sp>
    </p:spTree>
    <p:extLst>
      <p:ext uri="{BB962C8B-B14F-4D97-AF65-F5344CB8AC3E}">
        <p14:creationId xmlns:p14="http://schemas.microsoft.com/office/powerpoint/2010/main" val="8537476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ue section - gener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40000" y="240000"/>
            <a:ext cx="10080000" cy="720000"/>
          </a:xfrm>
          <a:prstGeom prst="rect">
            <a:avLst/>
          </a:prstGeom>
        </p:spPr>
        <p:txBody>
          <a:bodyPr/>
          <a:lstStyle>
            <a:lvl1pPr algn="l">
              <a:defRPr>
                <a:solidFill>
                  <a:schemeClr val="tx1"/>
                </a:solidFill>
              </a:defRPr>
            </a:lvl1pPr>
          </a:lstStyle>
          <a:p>
            <a:r>
              <a:rPr lang="en-US" dirty="0"/>
              <a:t>Click to edit title</a:t>
            </a:r>
            <a:endParaRPr lang="en-GB" dirty="0"/>
          </a:p>
        </p:txBody>
      </p:sp>
      <p:sp>
        <p:nvSpPr>
          <p:cNvPr id="5" name="Content Placeholder 6"/>
          <p:cNvSpPr>
            <a:spLocks noGrp="1"/>
          </p:cNvSpPr>
          <p:nvPr>
            <p:ph sz="quarter" idx="11" hasCustomPrompt="1"/>
          </p:nvPr>
        </p:nvSpPr>
        <p:spPr>
          <a:xfrm>
            <a:off x="1440000" y="1068200"/>
            <a:ext cx="10080000" cy="5510400"/>
          </a:xfrm>
          <a:prstGeom prst="rect">
            <a:avLst/>
          </a:prstGeom>
        </p:spPr>
        <p:txBody>
          <a:bodyPr/>
          <a:lstStyle>
            <a:lvl1pPr marL="0" indent="0">
              <a:buFont typeface="Arial" panose="020B0604020202020204" pitchFamily="34" charset="0"/>
              <a:buNone/>
              <a:defRPr sz="3200">
                <a:solidFill>
                  <a:schemeClr val="tx1">
                    <a:lumMod val="50000"/>
                  </a:schemeClr>
                </a:solidFill>
              </a:defRPr>
            </a:lvl1pPr>
            <a:lvl2pPr marL="1001418" indent="-457189">
              <a:buFont typeface="Arial" panose="020B0604020202020204" pitchFamily="34" charset="0"/>
              <a:buChar char="•"/>
              <a:defRPr sz="3200">
                <a:solidFill>
                  <a:schemeClr val="tx1">
                    <a:lumMod val="50000"/>
                  </a:schemeClr>
                </a:solidFill>
                <a:latin typeface="Arial" panose="020B0604020202020204" pitchFamily="34" charset="0"/>
                <a:cs typeface="Arial" panose="020B0604020202020204" pitchFamily="34" charset="0"/>
              </a:defRPr>
            </a:lvl2pPr>
            <a:lvl3pPr marL="1545647" indent="-457189">
              <a:buFont typeface="Arial" panose="020B0604020202020204" pitchFamily="34" charset="0"/>
              <a:buChar char="•"/>
              <a:defRPr sz="3200">
                <a:solidFill>
                  <a:schemeClr val="tx1">
                    <a:lumMod val="50000"/>
                  </a:schemeClr>
                </a:solidFill>
                <a:latin typeface="Arial" panose="020B0604020202020204" pitchFamily="34" charset="0"/>
                <a:cs typeface="Arial" panose="020B0604020202020204" pitchFamily="34" charset="0"/>
              </a:defRPr>
            </a:lvl3pPr>
            <a:lvl4pPr marL="2089876" indent="-457189">
              <a:buFont typeface="Arial" panose="020B0604020202020204" pitchFamily="34" charset="0"/>
              <a:buChar char="•"/>
              <a:defRPr sz="3200">
                <a:solidFill>
                  <a:schemeClr val="tx1">
                    <a:lumMod val="50000"/>
                  </a:schemeClr>
                </a:solidFill>
                <a:latin typeface="Arial" panose="020B0604020202020204" pitchFamily="34" charset="0"/>
                <a:cs typeface="Arial" panose="020B0604020202020204" pitchFamily="34" charset="0"/>
              </a:defRPr>
            </a:lvl4pPr>
            <a:lvl5pPr marL="2634106" indent="-457189">
              <a:buFont typeface="Arial" panose="020B0604020202020204" pitchFamily="34" charset="0"/>
              <a:buChar char="•"/>
              <a:defRPr sz="3200" baseline="0">
                <a:solidFill>
                  <a:schemeClr val="tx1">
                    <a:lumMod val="50000"/>
                  </a:schemeClr>
                </a:solidFill>
                <a:latin typeface="Arial" panose="020B0604020202020204" pitchFamily="34" charset="0"/>
                <a:cs typeface="Arial" panose="020B0604020202020204" pitchFamily="34" charset="0"/>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a:p>
            <a:pPr lvl="4"/>
            <a:endParaRPr lang="en-US" dirty="0"/>
          </a:p>
        </p:txBody>
      </p:sp>
    </p:spTree>
    <p:extLst>
      <p:ext uri="{BB962C8B-B14F-4D97-AF65-F5344CB8AC3E}">
        <p14:creationId xmlns:p14="http://schemas.microsoft.com/office/powerpoint/2010/main" val="1157070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D2803-06FA-4CAE-8711-4A53CE4F13A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B1CDBE1-51B6-473D-8A3F-377A27BE3B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AF36AFD-3EBB-4D5A-B30B-FED5A15DC21C}"/>
              </a:ext>
            </a:extLst>
          </p:cNvPr>
          <p:cNvSpPr>
            <a:spLocks noGrp="1"/>
          </p:cNvSpPr>
          <p:nvPr>
            <p:ph type="dt" sz="half" idx="10"/>
          </p:nvPr>
        </p:nvSpPr>
        <p:spPr/>
        <p:txBody>
          <a:bodyPr/>
          <a:lstStyle/>
          <a:p>
            <a:fld id="{B304A772-FF2A-45BE-956F-CE14132DE6F6}" type="datetimeFigureOut">
              <a:rPr lang="en-GB" smtClean="0"/>
              <a:t>11/07/2022</a:t>
            </a:fld>
            <a:endParaRPr lang="en-GB"/>
          </a:p>
        </p:txBody>
      </p:sp>
      <p:sp>
        <p:nvSpPr>
          <p:cNvPr id="5" name="Footer Placeholder 4">
            <a:extLst>
              <a:ext uri="{FF2B5EF4-FFF2-40B4-BE49-F238E27FC236}">
                <a16:creationId xmlns:a16="http://schemas.microsoft.com/office/drawing/2014/main" id="{E3E4D38D-6F0B-4D6D-96AA-4230DF4272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25F2C3-B7E1-48BE-9F78-47D2024A33D0}"/>
              </a:ext>
            </a:extLst>
          </p:cNvPr>
          <p:cNvSpPr>
            <a:spLocks noGrp="1"/>
          </p:cNvSpPr>
          <p:nvPr>
            <p:ph type="sldNum" sz="quarter" idx="12"/>
          </p:nvPr>
        </p:nvSpPr>
        <p:spPr/>
        <p:txBody>
          <a:bodyPr/>
          <a:lstStyle/>
          <a:p>
            <a:fld id="{37DD088B-DED4-4565-9935-33E6D1904C59}" type="slidenum">
              <a:rPr lang="en-GB" smtClean="0"/>
              <a:t>‹#›</a:t>
            </a:fld>
            <a:endParaRPr lang="en-GB"/>
          </a:p>
        </p:txBody>
      </p:sp>
    </p:spTree>
    <p:extLst>
      <p:ext uri="{BB962C8B-B14F-4D97-AF65-F5344CB8AC3E}">
        <p14:creationId xmlns:p14="http://schemas.microsoft.com/office/powerpoint/2010/main" val="1705703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56BDA-A3F4-4C0F-AB33-B48E49BB6A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3F3358E-D4B1-43CF-81FC-93B62B38BD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41665E4-CD4E-4DBB-B94D-09BC0231C6EB}"/>
              </a:ext>
            </a:extLst>
          </p:cNvPr>
          <p:cNvSpPr>
            <a:spLocks noGrp="1"/>
          </p:cNvSpPr>
          <p:nvPr>
            <p:ph type="dt" sz="half" idx="10"/>
          </p:nvPr>
        </p:nvSpPr>
        <p:spPr/>
        <p:txBody>
          <a:bodyPr/>
          <a:lstStyle/>
          <a:p>
            <a:fld id="{B304A772-FF2A-45BE-956F-CE14132DE6F6}" type="datetimeFigureOut">
              <a:rPr lang="en-GB" smtClean="0"/>
              <a:t>11/07/2022</a:t>
            </a:fld>
            <a:endParaRPr lang="en-GB"/>
          </a:p>
        </p:txBody>
      </p:sp>
      <p:sp>
        <p:nvSpPr>
          <p:cNvPr id="5" name="Footer Placeholder 4">
            <a:extLst>
              <a:ext uri="{FF2B5EF4-FFF2-40B4-BE49-F238E27FC236}">
                <a16:creationId xmlns:a16="http://schemas.microsoft.com/office/drawing/2014/main" id="{C60CD2BC-E1DD-4BF7-A8B6-7136E12F03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D76C73-9AAE-49BE-81FE-F762D97B5317}"/>
              </a:ext>
            </a:extLst>
          </p:cNvPr>
          <p:cNvSpPr>
            <a:spLocks noGrp="1"/>
          </p:cNvSpPr>
          <p:nvPr>
            <p:ph type="sldNum" sz="quarter" idx="12"/>
          </p:nvPr>
        </p:nvSpPr>
        <p:spPr/>
        <p:txBody>
          <a:bodyPr/>
          <a:lstStyle/>
          <a:p>
            <a:fld id="{37DD088B-DED4-4565-9935-33E6D1904C59}" type="slidenum">
              <a:rPr lang="en-GB" smtClean="0"/>
              <a:t>‹#›</a:t>
            </a:fld>
            <a:endParaRPr lang="en-GB"/>
          </a:p>
        </p:txBody>
      </p:sp>
    </p:spTree>
    <p:extLst>
      <p:ext uri="{BB962C8B-B14F-4D97-AF65-F5344CB8AC3E}">
        <p14:creationId xmlns:p14="http://schemas.microsoft.com/office/powerpoint/2010/main" val="3087713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8EE31-039E-42D5-AF4D-E63667D423F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581692C-EE74-48F2-A61B-A40829DD7B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5ACC236-6511-4939-B8A8-A062DB55A8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C3C1BCD-559C-4808-BCEB-36C463A466D9}"/>
              </a:ext>
            </a:extLst>
          </p:cNvPr>
          <p:cNvSpPr>
            <a:spLocks noGrp="1"/>
          </p:cNvSpPr>
          <p:nvPr>
            <p:ph type="dt" sz="half" idx="10"/>
          </p:nvPr>
        </p:nvSpPr>
        <p:spPr/>
        <p:txBody>
          <a:bodyPr/>
          <a:lstStyle/>
          <a:p>
            <a:fld id="{B304A772-FF2A-45BE-956F-CE14132DE6F6}" type="datetimeFigureOut">
              <a:rPr lang="en-GB" smtClean="0"/>
              <a:t>11/07/2022</a:t>
            </a:fld>
            <a:endParaRPr lang="en-GB"/>
          </a:p>
        </p:txBody>
      </p:sp>
      <p:sp>
        <p:nvSpPr>
          <p:cNvPr id="6" name="Footer Placeholder 5">
            <a:extLst>
              <a:ext uri="{FF2B5EF4-FFF2-40B4-BE49-F238E27FC236}">
                <a16:creationId xmlns:a16="http://schemas.microsoft.com/office/drawing/2014/main" id="{75EF6EE2-3A65-4791-8E2D-9C1BA04D1AB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BB291C4-7F2B-434F-9A77-C0A686901F6D}"/>
              </a:ext>
            </a:extLst>
          </p:cNvPr>
          <p:cNvSpPr>
            <a:spLocks noGrp="1"/>
          </p:cNvSpPr>
          <p:nvPr>
            <p:ph type="sldNum" sz="quarter" idx="12"/>
          </p:nvPr>
        </p:nvSpPr>
        <p:spPr/>
        <p:txBody>
          <a:bodyPr/>
          <a:lstStyle/>
          <a:p>
            <a:fld id="{37DD088B-DED4-4565-9935-33E6D1904C59}" type="slidenum">
              <a:rPr lang="en-GB" smtClean="0"/>
              <a:t>‹#›</a:t>
            </a:fld>
            <a:endParaRPr lang="en-GB"/>
          </a:p>
        </p:txBody>
      </p:sp>
    </p:spTree>
    <p:extLst>
      <p:ext uri="{BB962C8B-B14F-4D97-AF65-F5344CB8AC3E}">
        <p14:creationId xmlns:p14="http://schemas.microsoft.com/office/powerpoint/2010/main" val="2709818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4A7A0-73AD-4C01-8867-0A40D6BB7E7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443ACD5-91CF-4FD9-9938-DB8398D18F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2AEDDF-F641-4AE4-A740-D77B62D7D4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87194F9-9AA5-47E8-B487-7A93EEE312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6E19BE-2B94-48B9-989B-B59A60D6C0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B22FD7A-4150-41F8-84B7-2C42A835A885}"/>
              </a:ext>
            </a:extLst>
          </p:cNvPr>
          <p:cNvSpPr>
            <a:spLocks noGrp="1"/>
          </p:cNvSpPr>
          <p:nvPr>
            <p:ph type="dt" sz="half" idx="10"/>
          </p:nvPr>
        </p:nvSpPr>
        <p:spPr/>
        <p:txBody>
          <a:bodyPr/>
          <a:lstStyle/>
          <a:p>
            <a:fld id="{B304A772-FF2A-45BE-956F-CE14132DE6F6}" type="datetimeFigureOut">
              <a:rPr lang="en-GB" smtClean="0"/>
              <a:t>11/07/2022</a:t>
            </a:fld>
            <a:endParaRPr lang="en-GB"/>
          </a:p>
        </p:txBody>
      </p:sp>
      <p:sp>
        <p:nvSpPr>
          <p:cNvPr id="8" name="Footer Placeholder 7">
            <a:extLst>
              <a:ext uri="{FF2B5EF4-FFF2-40B4-BE49-F238E27FC236}">
                <a16:creationId xmlns:a16="http://schemas.microsoft.com/office/drawing/2014/main" id="{B357334D-7FA2-4B6D-8A1D-030D75B15AE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329A0BE-9401-4B1B-8B46-BAA5A74EC370}"/>
              </a:ext>
            </a:extLst>
          </p:cNvPr>
          <p:cNvSpPr>
            <a:spLocks noGrp="1"/>
          </p:cNvSpPr>
          <p:nvPr>
            <p:ph type="sldNum" sz="quarter" idx="12"/>
          </p:nvPr>
        </p:nvSpPr>
        <p:spPr/>
        <p:txBody>
          <a:bodyPr/>
          <a:lstStyle/>
          <a:p>
            <a:fld id="{37DD088B-DED4-4565-9935-33E6D1904C59}" type="slidenum">
              <a:rPr lang="en-GB" smtClean="0"/>
              <a:t>‹#›</a:t>
            </a:fld>
            <a:endParaRPr lang="en-GB"/>
          </a:p>
        </p:txBody>
      </p:sp>
    </p:spTree>
    <p:extLst>
      <p:ext uri="{BB962C8B-B14F-4D97-AF65-F5344CB8AC3E}">
        <p14:creationId xmlns:p14="http://schemas.microsoft.com/office/powerpoint/2010/main" val="1009604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CE431-1C29-41C4-A859-7E12BB78CDC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FDEB5E5-4770-463F-80EB-BB18F4B8E445}"/>
              </a:ext>
            </a:extLst>
          </p:cNvPr>
          <p:cNvSpPr>
            <a:spLocks noGrp="1"/>
          </p:cNvSpPr>
          <p:nvPr>
            <p:ph type="dt" sz="half" idx="10"/>
          </p:nvPr>
        </p:nvSpPr>
        <p:spPr/>
        <p:txBody>
          <a:bodyPr/>
          <a:lstStyle/>
          <a:p>
            <a:fld id="{B304A772-FF2A-45BE-956F-CE14132DE6F6}" type="datetimeFigureOut">
              <a:rPr lang="en-GB" smtClean="0"/>
              <a:t>11/07/2022</a:t>
            </a:fld>
            <a:endParaRPr lang="en-GB"/>
          </a:p>
        </p:txBody>
      </p:sp>
      <p:sp>
        <p:nvSpPr>
          <p:cNvPr id="4" name="Footer Placeholder 3">
            <a:extLst>
              <a:ext uri="{FF2B5EF4-FFF2-40B4-BE49-F238E27FC236}">
                <a16:creationId xmlns:a16="http://schemas.microsoft.com/office/drawing/2014/main" id="{47FF24B0-E9C7-4547-8861-CF41C18E8F3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29E3979-3CDF-4D7C-86FD-3EBEFEAD9057}"/>
              </a:ext>
            </a:extLst>
          </p:cNvPr>
          <p:cNvSpPr>
            <a:spLocks noGrp="1"/>
          </p:cNvSpPr>
          <p:nvPr>
            <p:ph type="sldNum" sz="quarter" idx="12"/>
          </p:nvPr>
        </p:nvSpPr>
        <p:spPr/>
        <p:txBody>
          <a:bodyPr/>
          <a:lstStyle/>
          <a:p>
            <a:fld id="{37DD088B-DED4-4565-9935-33E6D1904C59}" type="slidenum">
              <a:rPr lang="en-GB" smtClean="0"/>
              <a:t>‹#›</a:t>
            </a:fld>
            <a:endParaRPr lang="en-GB"/>
          </a:p>
        </p:txBody>
      </p:sp>
    </p:spTree>
    <p:extLst>
      <p:ext uri="{BB962C8B-B14F-4D97-AF65-F5344CB8AC3E}">
        <p14:creationId xmlns:p14="http://schemas.microsoft.com/office/powerpoint/2010/main" val="1127533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927ADB-3F07-4BEB-8E12-8797977B2D54}"/>
              </a:ext>
            </a:extLst>
          </p:cNvPr>
          <p:cNvSpPr>
            <a:spLocks noGrp="1"/>
          </p:cNvSpPr>
          <p:nvPr>
            <p:ph type="dt" sz="half" idx="10"/>
          </p:nvPr>
        </p:nvSpPr>
        <p:spPr/>
        <p:txBody>
          <a:bodyPr/>
          <a:lstStyle/>
          <a:p>
            <a:fld id="{B304A772-FF2A-45BE-956F-CE14132DE6F6}" type="datetimeFigureOut">
              <a:rPr lang="en-GB" smtClean="0"/>
              <a:t>11/07/2022</a:t>
            </a:fld>
            <a:endParaRPr lang="en-GB"/>
          </a:p>
        </p:txBody>
      </p:sp>
      <p:sp>
        <p:nvSpPr>
          <p:cNvPr id="3" name="Footer Placeholder 2">
            <a:extLst>
              <a:ext uri="{FF2B5EF4-FFF2-40B4-BE49-F238E27FC236}">
                <a16:creationId xmlns:a16="http://schemas.microsoft.com/office/drawing/2014/main" id="{2E95C895-D037-443A-91D9-EFA974997BE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65E5402-7165-41EA-9432-625094CEBFB8}"/>
              </a:ext>
            </a:extLst>
          </p:cNvPr>
          <p:cNvSpPr>
            <a:spLocks noGrp="1"/>
          </p:cNvSpPr>
          <p:nvPr>
            <p:ph type="sldNum" sz="quarter" idx="12"/>
          </p:nvPr>
        </p:nvSpPr>
        <p:spPr/>
        <p:txBody>
          <a:bodyPr/>
          <a:lstStyle/>
          <a:p>
            <a:fld id="{37DD088B-DED4-4565-9935-33E6D1904C59}" type="slidenum">
              <a:rPr lang="en-GB" smtClean="0"/>
              <a:t>‹#›</a:t>
            </a:fld>
            <a:endParaRPr lang="en-GB"/>
          </a:p>
        </p:txBody>
      </p:sp>
    </p:spTree>
    <p:extLst>
      <p:ext uri="{BB962C8B-B14F-4D97-AF65-F5344CB8AC3E}">
        <p14:creationId xmlns:p14="http://schemas.microsoft.com/office/powerpoint/2010/main" val="3478684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40214-5719-4453-AD93-BB6A4725EC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3778335-3541-41E9-B534-A4D5AAFBF3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A35F7E9-460B-4B8A-80EA-6B189E0C49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7A3C66-55F9-4664-B793-F0F9B0450436}"/>
              </a:ext>
            </a:extLst>
          </p:cNvPr>
          <p:cNvSpPr>
            <a:spLocks noGrp="1"/>
          </p:cNvSpPr>
          <p:nvPr>
            <p:ph type="dt" sz="half" idx="10"/>
          </p:nvPr>
        </p:nvSpPr>
        <p:spPr/>
        <p:txBody>
          <a:bodyPr/>
          <a:lstStyle/>
          <a:p>
            <a:fld id="{B304A772-FF2A-45BE-956F-CE14132DE6F6}" type="datetimeFigureOut">
              <a:rPr lang="en-GB" smtClean="0"/>
              <a:t>11/07/2022</a:t>
            </a:fld>
            <a:endParaRPr lang="en-GB"/>
          </a:p>
        </p:txBody>
      </p:sp>
      <p:sp>
        <p:nvSpPr>
          <p:cNvPr id="6" name="Footer Placeholder 5">
            <a:extLst>
              <a:ext uri="{FF2B5EF4-FFF2-40B4-BE49-F238E27FC236}">
                <a16:creationId xmlns:a16="http://schemas.microsoft.com/office/drawing/2014/main" id="{7CFC42B2-7D84-422B-9612-51428AA4157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B663C7E-96D9-4517-A931-78E08DE124E1}"/>
              </a:ext>
            </a:extLst>
          </p:cNvPr>
          <p:cNvSpPr>
            <a:spLocks noGrp="1"/>
          </p:cNvSpPr>
          <p:nvPr>
            <p:ph type="sldNum" sz="quarter" idx="12"/>
          </p:nvPr>
        </p:nvSpPr>
        <p:spPr/>
        <p:txBody>
          <a:bodyPr/>
          <a:lstStyle/>
          <a:p>
            <a:fld id="{37DD088B-DED4-4565-9935-33E6D1904C59}" type="slidenum">
              <a:rPr lang="en-GB" smtClean="0"/>
              <a:t>‹#›</a:t>
            </a:fld>
            <a:endParaRPr lang="en-GB"/>
          </a:p>
        </p:txBody>
      </p:sp>
    </p:spTree>
    <p:extLst>
      <p:ext uri="{BB962C8B-B14F-4D97-AF65-F5344CB8AC3E}">
        <p14:creationId xmlns:p14="http://schemas.microsoft.com/office/powerpoint/2010/main" val="1377748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2161F-99EA-453B-BD5F-1FBA3FC441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1AB25AF-1C8D-4B23-806D-44EEB2447A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DBA9E0E-6992-4FA4-8485-60E5B22F0B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BEB734-89B4-474A-85D8-5F1689C7940F}"/>
              </a:ext>
            </a:extLst>
          </p:cNvPr>
          <p:cNvSpPr>
            <a:spLocks noGrp="1"/>
          </p:cNvSpPr>
          <p:nvPr>
            <p:ph type="dt" sz="half" idx="10"/>
          </p:nvPr>
        </p:nvSpPr>
        <p:spPr/>
        <p:txBody>
          <a:bodyPr/>
          <a:lstStyle/>
          <a:p>
            <a:fld id="{B304A772-FF2A-45BE-956F-CE14132DE6F6}" type="datetimeFigureOut">
              <a:rPr lang="en-GB" smtClean="0"/>
              <a:t>11/07/2022</a:t>
            </a:fld>
            <a:endParaRPr lang="en-GB"/>
          </a:p>
        </p:txBody>
      </p:sp>
      <p:sp>
        <p:nvSpPr>
          <p:cNvPr id="6" name="Footer Placeholder 5">
            <a:extLst>
              <a:ext uri="{FF2B5EF4-FFF2-40B4-BE49-F238E27FC236}">
                <a16:creationId xmlns:a16="http://schemas.microsoft.com/office/drawing/2014/main" id="{3335865F-A1E9-4977-A53E-3CD2B4BD027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BA332A0-6120-4F5D-9C08-049DA5D49243}"/>
              </a:ext>
            </a:extLst>
          </p:cNvPr>
          <p:cNvSpPr>
            <a:spLocks noGrp="1"/>
          </p:cNvSpPr>
          <p:nvPr>
            <p:ph type="sldNum" sz="quarter" idx="12"/>
          </p:nvPr>
        </p:nvSpPr>
        <p:spPr/>
        <p:txBody>
          <a:bodyPr/>
          <a:lstStyle/>
          <a:p>
            <a:fld id="{37DD088B-DED4-4565-9935-33E6D1904C59}" type="slidenum">
              <a:rPr lang="en-GB" smtClean="0"/>
              <a:t>‹#›</a:t>
            </a:fld>
            <a:endParaRPr lang="en-GB"/>
          </a:p>
        </p:txBody>
      </p:sp>
    </p:spTree>
    <p:extLst>
      <p:ext uri="{BB962C8B-B14F-4D97-AF65-F5344CB8AC3E}">
        <p14:creationId xmlns:p14="http://schemas.microsoft.com/office/powerpoint/2010/main" val="2118414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F5BECB-A7A0-4C5F-A702-6A98AD033E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6514F6F-605D-4519-A5CD-8E977C3E6C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5B5B53-726B-4B22-AE9E-F93B11050F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04A772-FF2A-45BE-956F-CE14132DE6F6}" type="datetimeFigureOut">
              <a:rPr lang="en-GB" smtClean="0"/>
              <a:t>11/07/2022</a:t>
            </a:fld>
            <a:endParaRPr lang="en-GB"/>
          </a:p>
        </p:txBody>
      </p:sp>
      <p:sp>
        <p:nvSpPr>
          <p:cNvPr id="5" name="Footer Placeholder 4">
            <a:extLst>
              <a:ext uri="{FF2B5EF4-FFF2-40B4-BE49-F238E27FC236}">
                <a16:creationId xmlns:a16="http://schemas.microsoft.com/office/drawing/2014/main" id="{CC367FF3-379B-405C-8691-47709280BA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916118C-CCC7-4929-86E4-5718318C18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D088B-DED4-4565-9935-33E6D1904C59}" type="slidenum">
              <a:rPr lang="en-GB" smtClean="0"/>
              <a:t>‹#›</a:t>
            </a:fld>
            <a:endParaRPr lang="en-GB"/>
          </a:p>
        </p:txBody>
      </p:sp>
    </p:spTree>
    <p:extLst>
      <p:ext uri="{BB962C8B-B14F-4D97-AF65-F5344CB8AC3E}">
        <p14:creationId xmlns:p14="http://schemas.microsoft.com/office/powerpoint/2010/main" val="2754086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ntranet.insolvency.gov.uk/node/3418/" TargetMode="External"/><Relationship Id="rId2" Type="http://schemas.openxmlformats.org/officeDocument/2006/relationships/hyperlink" Target="https://intranet.insolvency.gov.uk/node/3419/"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hyperlink" Target="https://intranet.insolvency.gov.uk/node/5483/" TargetMode="External"/><Relationship Id="rId3" Type="http://schemas.openxmlformats.org/officeDocument/2006/relationships/hyperlink" Target="https://intranet.insolvency.gov.uk/node/5472/" TargetMode="External"/><Relationship Id="rId7" Type="http://schemas.openxmlformats.org/officeDocument/2006/relationships/hyperlink" Target="https://intranet.insolvency.gov.uk/node/5473/" TargetMode="External"/><Relationship Id="rId2" Type="http://schemas.openxmlformats.org/officeDocument/2006/relationships/hyperlink" Target="https://intranet.insolvency.gov.uk/node/5469/" TargetMode="External"/><Relationship Id="rId1" Type="http://schemas.openxmlformats.org/officeDocument/2006/relationships/slideLayout" Target="../slideLayouts/slideLayout12.xml"/><Relationship Id="rId6" Type="http://schemas.openxmlformats.org/officeDocument/2006/relationships/hyperlink" Target="https://intranet.insolvency.gov.uk/node/5471/" TargetMode="External"/><Relationship Id="rId5" Type="http://schemas.openxmlformats.org/officeDocument/2006/relationships/hyperlink" Target="https://intranet.insolvency.gov.uk/node/7650/" TargetMode="External"/><Relationship Id="rId10" Type="http://schemas.openxmlformats.org/officeDocument/2006/relationships/hyperlink" Target="https://intranet.insolvency.gov.uk/node/14777" TargetMode="External"/><Relationship Id="rId4" Type="http://schemas.openxmlformats.org/officeDocument/2006/relationships/hyperlink" Target="https://intranet.insolvency.gov.uk/about-us/our-diversity/our-network-groups/disability-network-group" TargetMode="External"/><Relationship Id="rId9" Type="http://schemas.openxmlformats.org/officeDocument/2006/relationships/hyperlink" Target="https://intranet.insolvency.gov.uk/node/8488/"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ntranet.insolvency.gov.uk/node/3657/" TargetMode="External"/><Relationship Id="rId2" Type="http://schemas.openxmlformats.org/officeDocument/2006/relationships/hyperlink" Target="https://intranet.insolvency.gov.uk/node/776/"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Diversity in the Insolvency Service</a:t>
            </a:r>
          </a:p>
        </p:txBody>
      </p:sp>
      <p:sp>
        <p:nvSpPr>
          <p:cNvPr id="7" name="Content Placeholder 6"/>
          <p:cNvSpPr>
            <a:spLocks noGrp="1"/>
          </p:cNvSpPr>
          <p:nvPr>
            <p:ph sz="quarter" idx="11"/>
          </p:nvPr>
        </p:nvSpPr>
        <p:spPr/>
        <p:txBody>
          <a:bodyPr/>
          <a:lstStyle/>
          <a:p>
            <a:r>
              <a:rPr lang="en-GB" sz="2400" u="sng" dirty="0">
                <a:solidFill>
                  <a:srgbClr val="000000"/>
                </a:solidFill>
                <a:hlinkClick r:id="rId2"/>
              </a:rPr>
              <a:t>Diversity</a:t>
            </a:r>
            <a:r>
              <a:rPr lang="en-GB" sz="2400" dirty="0">
                <a:solidFill>
                  <a:srgbClr val="000000"/>
                </a:solidFill>
              </a:rPr>
              <a:t> affects us all and given the right conditions and the right culture it allows every single one of us to be the best that we can be. It isn’t about labels as none of us are defined by a single characteristic – we are all a complex mix of race, ethnicity, gender, religion, sexuality, background etc. and a single label doesn’t “explain” or define any of us.</a:t>
            </a:r>
          </a:p>
          <a:p>
            <a:r>
              <a:rPr lang="en-GB" sz="2400" dirty="0">
                <a:solidFill>
                  <a:srgbClr val="000000"/>
                </a:solidFill>
              </a:rPr>
              <a:t>The Insolvency Service is committed to its diversity. </a:t>
            </a:r>
            <a:r>
              <a:rPr lang="en-GB" sz="2400" u="sng" dirty="0">
                <a:solidFill>
                  <a:srgbClr val="000000"/>
                </a:solidFill>
                <a:hlinkClick r:id="rId3"/>
              </a:rPr>
              <a:t>Our values</a:t>
            </a:r>
            <a:r>
              <a:rPr lang="en-GB" sz="2400" dirty="0">
                <a:solidFill>
                  <a:srgbClr val="000000"/>
                </a:solidFill>
              </a:rPr>
              <a:t> – people, pride &amp; professionalism underpin this and signal our commitment to treating everyone with dignity and respect; that we are inclusive and confident; and that we are committed to improving our services for all.</a:t>
            </a:r>
          </a:p>
          <a:p>
            <a:r>
              <a:rPr lang="en-GB" sz="2400" dirty="0">
                <a:solidFill>
                  <a:srgbClr val="000000"/>
                </a:solidFill>
              </a:rPr>
              <a:t>The agency has a resource dedicated to diversity and equality, responsible for the promotion, implementation, and monitoring of the agency's diversity and equality strategy. They act as a centre of excellence for diversity issues and provide help and support to managers in fulfilling their responsibilities under the strategy.</a:t>
            </a:r>
          </a:p>
        </p:txBody>
      </p:sp>
    </p:spTree>
    <p:extLst>
      <p:ext uri="{BB962C8B-B14F-4D97-AF65-F5344CB8AC3E}">
        <p14:creationId xmlns:p14="http://schemas.microsoft.com/office/powerpoint/2010/main" val="2322087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Diversity in the Insolvency Service</a:t>
            </a:r>
          </a:p>
        </p:txBody>
      </p:sp>
      <p:sp>
        <p:nvSpPr>
          <p:cNvPr id="7" name="Content Placeholder 6"/>
          <p:cNvSpPr>
            <a:spLocks noGrp="1"/>
          </p:cNvSpPr>
          <p:nvPr>
            <p:ph sz="quarter" idx="11"/>
          </p:nvPr>
        </p:nvSpPr>
        <p:spPr/>
        <p:txBody>
          <a:bodyPr>
            <a:normAutofit lnSpcReduction="10000"/>
          </a:bodyPr>
          <a:lstStyle/>
          <a:p>
            <a:r>
              <a:rPr lang="en-GB" sz="2400" dirty="0">
                <a:solidFill>
                  <a:srgbClr val="000000"/>
                </a:solidFill>
              </a:rPr>
              <a:t>All employees have access to our </a:t>
            </a:r>
            <a:r>
              <a:rPr lang="en-GB" sz="2400" u="sng" dirty="0">
                <a:solidFill>
                  <a:srgbClr val="000000"/>
                </a:solidFill>
                <a:hlinkClick r:id="rId2"/>
              </a:rPr>
              <a:t>Diversity Networks</a:t>
            </a:r>
            <a:r>
              <a:rPr lang="en-GB" sz="2400" dirty="0">
                <a:solidFill>
                  <a:srgbClr val="000000"/>
                </a:solidFill>
              </a:rPr>
              <a:t>:</a:t>
            </a:r>
            <a:endParaRPr lang="en-GB" sz="2400" u="sng" dirty="0">
              <a:solidFill>
                <a:srgbClr val="000000"/>
              </a:solidFill>
            </a:endParaRPr>
          </a:p>
          <a:p>
            <a:pPr marL="457189" indent="-457189">
              <a:buFont typeface="Arial" panose="020B0604020202020204" pitchFamily="34" charset="0"/>
              <a:buChar char="•"/>
            </a:pPr>
            <a:r>
              <a:rPr lang="en-GB" sz="2400" u="sng" dirty="0">
                <a:solidFill>
                  <a:srgbClr val="000000"/>
                </a:solidFill>
                <a:hlinkClick r:id="rId3"/>
              </a:rPr>
              <a:t>Break the Stigma</a:t>
            </a:r>
            <a:endParaRPr lang="en-GB" sz="2400" dirty="0">
              <a:solidFill>
                <a:srgbClr val="000000"/>
              </a:solidFill>
            </a:endParaRPr>
          </a:p>
          <a:p>
            <a:pPr marL="457189" indent="-457189">
              <a:buFont typeface="Arial" panose="020B0604020202020204" pitchFamily="34" charset="0"/>
              <a:buChar char="•"/>
            </a:pPr>
            <a:r>
              <a:rPr lang="en-GB" sz="2400" u="sng" dirty="0">
                <a:solidFill>
                  <a:srgbClr val="000000"/>
                </a:solidFill>
                <a:hlinkClick r:id="rId4"/>
              </a:rPr>
              <a:t>Disability Network Group</a:t>
            </a:r>
            <a:endParaRPr lang="en-GB" sz="2400" dirty="0">
              <a:solidFill>
                <a:srgbClr val="000000"/>
              </a:solidFill>
            </a:endParaRPr>
          </a:p>
          <a:p>
            <a:pPr marL="457189" indent="-457189">
              <a:buFont typeface="Arial" panose="020B0604020202020204" pitchFamily="34" charset="0"/>
              <a:buChar char="•"/>
            </a:pPr>
            <a:r>
              <a:rPr lang="en-GB" sz="2400" u="sng" dirty="0">
                <a:solidFill>
                  <a:srgbClr val="000000"/>
                </a:solidFill>
                <a:hlinkClick r:id="rId5"/>
              </a:rPr>
              <a:t>FACES-BAME Network Group</a:t>
            </a:r>
            <a:endParaRPr lang="en-GB" sz="2400" dirty="0">
              <a:solidFill>
                <a:srgbClr val="000000"/>
              </a:solidFill>
            </a:endParaRPr>
          </a:p>
          <a:p>
            <a:pPr marL="457189" indent="-457189">
              <a:buFont typeface="Arial" panose="020B0604020202020204" pitchFamily="34" charset="0"/>
              <a:buChar char="•"/>
            </a:pPr>
            <a:r>
              <a:rPr lang="en-GB" sz="2400" u="sng" dirty="0">
                <a:solidFill>
                  <a:srgbClr val="000000"/>
                </a:solidFill>
                <a:hlinkClick r:id="rId6"/>
              </a:rPr>
              <a:t>Gender Employee Network Group</a:t>
            </a:r>
            <a:endParaRPr lang="en-GB" sz="2400" dirty="0">
              <a:solidFill>
                <a:srgbClr val="000000"/>
              </a:solidFill>
            </a:endParaRPr>
          </a:p>
          <a:p>
            <a:pPr marL="457189" indent="-457189">
              <a:buFont typeface="Arial" panose="020B0604020202020204" pitchFamily="34" charset="0"/>
              <a:buChar char="•"/>
            </a:pPr>
            <a:r>
              <a:rPr lang="en-GB" sz="2400" u="sng" dirty="0">
                <a:solidFill>
                  <a:srgbClr val="000000"/>
                </a:solidFill>
                <a:hlinkClick r:id="rId7"/>
              </a:rPr>
              <a:t>LGBTQ Network Group</a:t>
            </a:r>
            <a:endParaRPr lang="en-GB" sz="2400" dirty="0">
              <a:solidFill>
                <a:srgbClr val="000000"/>
              </a:solidFill>
            </a:endParaRPr>
          </a:p>
          <a:p>
            <a:pPr marL="457189" indent="-457189">
              <a:buFont typeface="Arial" panose="020B0604020202020204" pitchFamily="34" charset="0"/>
              <a:buChar char="•"/>
            </a:pPr>
            <a:r>
              <a:rPr lang="en-GB" sz="2400" u="sng" dirty="0">
                <a:solidFill>
                  <a:srgbClr val="000000"/>
                </a:solidFill>
                <a:hlinkClick r:id="rId8"/>
              </a:rPr>
              <a:t>Women’s Network Group</a:t>
            </a:r>
            <a:endParaRPr lang="en-GB" sz="2400" u="sng" dirty="0">
              <a:solidFill>
                <a:srgbClr val="000000"/>
              </a:solidFill>
            </a:endParaRPr>
          </a:p>
          <a:p>
            <a:pPr marL="457189" indent="-457189">
              <a:buFont typeface="Arial" panose="020B0604020202020204" pitchFamily="34" charset="0"/>
              <a:buChar char="•"/>
            </a:pPr>
            <a:r>
              <a:rPr lang="en-GB" sz="2400" u="sng" dirty="0">
                <a:solidFill>
                  <a:srgbClr val="000000"/>
                </a:solidFill>
                <a:hlinkClick r:id="rId9"/>
              </a:rPr>
              <a:t>Part Time Workers Network</a:t>
            </a:r>
            <a:endParaRPr lang="en-GB" sz="2400" u="sng" dirty="0">
              <a:solidFill>
                <a:srgbClr val="000000"/>
              </a:solidFill>
            </a:endParaRPr>
          </a:p>
          <a:p>
            <a:pPr marL="457189" indent="-457189">
              <a:buFont typeface="Arial" panose="020B0604020202020204" pitchFamily="34" charset="0"/>
              <a:buChar char="•"/>
            </a:pPr>
            <a:r>
              <a:rPr lang="en-GB" sz="2400" u="sng" dirty="0">
                <a:solidFill>
                  <a:srgbClr val="000000"/>
                </a:solidFill>
                <a:hlinkClick r:id="rId10"/>
              </a:rPr>
              <a:t>Men’s Network – The Shed</a:t>
            </a:r>
            <a:endParaRPr lang="en-GB" sz="2400" dirty="0">
              <a:solidFill>
                <a:srgbClr val="000000"/>
              </a:solidFill>
            </a:endParaRPr>
          </a:p>
          <a:p>
            <a:r>
              <a:rPr lang="en-GB" sz="2133" dirty="0">
                <a:solidFill>
                  <a:srgbClr val="000000"/>
                </a:solidFill>
              </a:rPr>
              <a:t>Each provides vital and necessary services to our employees and help the agency with its commitment to diversity.</a:t>
            </a:r>
          </a:p>
          <a:p>
            <a:r>
              <a:rPr lang="en-GB" sz="2133" dirty="0">
                <a:solidFill>
                  <a:srgbClr val="000000"/>
                </a:solidFill>
              </a:rPr>
              <a:t>They give a voice to employees and represent colleague’s views to senior management, ensuring that issues affecting people with a range of protected characteristics are brought to the forefront.</a:t>
            </a:r>
          </a:p>
          <a:p>
            <a:pPr>
              <a:defRPr/>
            </a:pPr>
            <a:endParaRPr lang="en-GB" sz="2667"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490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Diversity in the Insolvency Service</a:t>
            </a:r>
          </a:p>
        </p:txBody>
      </p:sp>
      <p:sp>
        <p:nvSpPr>
          <p:cNvPr id="7" name="Content Placeholder 6"/>
          <p:cNvSpPr>
            <a:spLocks noGrp="1"/>
          </p:cNvSpPr>
          <p:nvPr>
            <p:ph sz="quarter" idx="11"/>
          </p:nvPr>
        </p:nvSpPr>
        <p:spPr/>
        <p:txBody>
          <a:bodyPr/>
          <a:lstStyle/>
          <a:p>
            <a:r>
              <a:rPr lang="en-GB" sz="2400" dirty="0">
                <a:solidFill>
                  <a:srgbClr val="000000"/>
                </a:solidFill>
              </a:rPr>
              <a:t>As a provider of services we need to be proactive so that we can meet the changing needs of diverse communities and provide fair access for all.</a:t>
            </a:r>
          </a:p>
          <a:p>
            <a:r>
              <a:rPr lang="en-GB" sz="2400" dirty="0">
                <a:solidFill>
                  <a:srgbClr val="000000"/>
                </a:solidFill>
              </a:rPr>
              <a:t>We believe that in an organisation where equality and diversity is valued people feel able to promote equality and challenge unfair behaviour.</a:t>
            </a:r>
          </a:p>
          <a:p>
            <a:r>
              <a:rPr lang="en-GB" sz="2400" dirty="0">
                <a:solidFill>
                  <a:srgbClr val="000000"/>
                </a:solidFill>
              </a:rPr>
              <a:t>This is why we are actively encouraging employees to complete their diversity data on </a:t>
            </a:r>
            <a:r>
              <a:rPr lang="en-GB" sz="2400" dirty="0">
                <a:solidFill>
                  <a:srgbClr val="000000"/>
                </a:solidFill>
                <a:hlinkClick r:id="rId2"/>
              </a:rPr>
              <a:t>UKSBS Connect</a:t>
            </a:r>
            <a:r>
              <a:rPr lang="en-GB" sz="2400" dirty="0">
                <a:solidFill>
                  <a:srgbClr val="000000"/>
                </a:solidFill>
              </a:rPr>
              <a:t>, our HR payroll system.</a:t>
            </a:r>
          </a:p>
          <a:p>
            <a:r>
              <a:rPr lang="en-GB" sz="2400" dirty="0">
                <a:solidFill>
                  <a:srgbClr val="000000"/>
                </a:solidFill>
              </a:rPr>
              <a:t>Please record your diversity data; we’ve produced a </a:t>
            </a:r>
            <a:r>
              <a:rPr lang="en-GB" sz="2400" u="sng" dirty="0">
                <a:solidFill>
                  <a:srgbClr val="000000"/>
                </a:solidFill>
                <a:hlinkClick r:id="rId3"/>
              </a:rPr>
              <a:t>guide to help you in do this</a:t>
            </a:r>
            <a:r>
              <a:rPr lang="en-GB" sz="2667" dirty="0">
                <a:solidFill>
                  <a:srgbClr val="000000"/>
                </a:solidFill>
                <a:latin typeface="Arial" panose="020B0604020202020204" pitchFamily="34" charset="0"/>
                <a:cs typeface="Arial" panose="020B0604020202020204" pitchFamily="34" charset="0"/>
              </a:rPr>
              <a:t>.</a:t>
            </a:r>
            <a:endParaRPr lang="en-GB" sz="2400" dirty="0">
              <a:solidFill>
                <a:srgbClr val="000000"/>
              </a:solidFill>
            </a:endParaRPr>
          </a:p>
        </p:txBody>
      </p:sp>
    </p:spTree>
    <p:extLst>
      <p:ext uri="{BB962C8B-B14F-4D97-AF65-F5344CB8AC3E}">
        <p14:creationId xmlns:p14="http://schemas.microsoft.com/office/powerpoint/2010/main" val="27774824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373</Words>
  <Application>Microsoft Office PowerPoint</Application>
  <PresentationFormat>Widescreen</PresentationFormat>
  <Paragraphs>21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Diversity in the Insolvency Service</vt:lpstr>
      <vt:lpstr>Diversity in the Insolvency Service</vt:lpstr>
      <vt:lpstr>Diversity in the Insolvency Service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Diversity in the Insolvency Service</dc:title>
  <dc:creator>Christopher Meigh</dc:creator>
  <cp:lastModifiedBy>Christopher Meigh</cp:lastModifiedBy>
  <cp:revision>2</cp:revision>
  <dcterms:created xsi:type="dcterms:W3CDTF">2022-07-11T09:51:17Z</dcterms:created>
  <dcterms:modified xsi:type="dcterms:W3CDTF">2022-07-11T10:56:57Z</dcterms:modified>
</cp:coreProperties>
</file>