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5"/>
  </p:notesMasterIdLst>
  <p:sldIdLst>
    <p:sldId id="305" r:id="rId6"/>
    <p:sldId id="282" r:id="rId7"/>
    <p:sldId id="324" r:id="rId8"/>
    <p:sldId id="344" r:id="rId9"/>
    <p:sldId id="323" r:id="rId10"/>
    <p:sldId id="326" r:id="rId11"/>
    <p:sldId id="327" r:id="rId12"/>
    <p:sldId id="328" r:id="rId13"/>
    <p:sldId id="279" r:id="rId14"/>
    <p:sldId id="329" r:id="rId15"/>
    <p:sldId id="287" r:id="rId16"/>
    <p:sldId id="331" r:id="rId17"/>
    <p:sldId id="330" r:id="rId18"/>
    <p:sldId id="332" r:id="rId19"/>
    <p:sldId id="334" r:id="rId20"/>
    <p:sldId id="333" r:id="rId21"/>
    <p:sldId id="335" r:id="rId22"/>
    <p:sldId id="336" r:id="rId23"/>
    <p:sldId id="337" r:id="rId24"/>
    <p:sldId id="347" r:id="rId25"/>
    <p:sldId id="348" r:id="rId26"/>
    <p:sldId id="349" r:id="rId27"/>
    <p:sldId id="338" r:id="rId28"/>
    <p:sldId id="339" r:id="rId29"/>
    <p:sldId id="346" r:id="rId30"/>
    <p:sldId id="345" r:id="rId31"/>
    <p:sldId id="340" r:id="rId32"/>
    <p:sldId id="341" r:id="rId33"/>
    <p:sldId id="35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BAAFF-F9FF-43D9-924B-0D7F91FA8D18}" v="37" dt="2022-11-17T19:25:56.397"/>
    <p1510:client id="{839EA064-A92B-4202-87BA-687B1960895D}" v="24" dt="2022-11-18T09:47:41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55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8A0CF-F8A3-42CE-ACF6-C73F0A5A6F5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AA2E-6F55-4CB6-8C25-3FFAAB9E9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8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9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3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7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Courier"/>
              </a:rPr>
              <a:t>This video summarises the key facts that are on the next slide.  You could show either or both, or also print slide 10 as a handout for staff to take away.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4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Courier"/>
              </a:rPr>
              <a:t>This slide summarises the key facts that are shared in the video.  You could show either or both, or also print this slide as a handout for staff to take away.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1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current T Level subjects, with the subjects that are coming for first teaching in September 2023 in the box that appears.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7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2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62131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EE41A5D-4012-0F4E-A272-9E44C6C93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BC1272A-51D4-C944-84BC-D1FA71CE68F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72477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4D4DA6-AB5F-AC4A-9A83-6AF74E764D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8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DCD428-0980-AC46-B88E-E0EB8131B5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BF66E18-254C-2B41-AF14-7577657B479D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659B901-2304-9F48-B032-1AE530610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67EFB6C-C705-A344-BB4E-D290BE92E2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01868-C35F-BE4B-BEDD-9231DDC190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EE41A5D-4012-0F4E-A272-9E44C6C93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BC1272A-51D4-C944-84BC-D1FA71CE68F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8063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4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1EFC22A-B73D-5642-A9BF-9FA42321D36D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223FEB3-9D0A-7540-851A-DF2BE65116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73066216-310F-2A48-B2FD-2B43A5FA421F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06EFA36-CBCB-504F-B3DF-A28BCFEC9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2035311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3365F14-31D2-9E43-8979-E87F6C2DBF79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3EFB32-F7F4-5B4F-AA91-BD81E50296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2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71612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98D267-AA8E-DA4A-ACB2-D7C948681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7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43B11C-40DA-BD45-BD61-E1AA1DB95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81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EE285-AAA5-8943-9D4F-42E27282D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0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9B351E-D7BA-D346-AC56-31D3650EA10E}"/>
              </a:ext>
            </a:extLst>
          </p:cNvPr>
          <p:cNvGrpSpPr/>
          <p:nvPr userDrawn="1"/>
        </p:nvGrpSpPr>
        <p:grpSpPr>
          <a:xfrm>
            <a:off x="0" y="0"/>
            <a:ext cx="11753977" cy="6853555"/>
            <a:chOff x="0" y="0"/>
            <a:chExt cx="19381818" cy="11302020"/>
          </a:xfrm>
          <a:solidFill>
            <a:schemeClr val="accent1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1EAE22-5BEC-8E40-9967-3A04E13F5068}"/>
                </a:ext>
              </a:extLst>
            </p:cNvPr>
            <p:cNvSpPr/>
            <p:nvPr/>
          </p:nvSpPr>
          <p:spPr>
            <a:xfrm>
              <a:off x="15067510" y="6221713"/>
              <a:ext cx="4314308" cy="5078736"/>
            </a:xfrm>
            <a:custGeom>
              <a:avLst/>
              <a:gdLst>
                <a:gd name="connsiteX0" fmla="*/ 2521985 w 4314307"/>
                <a:gd name="connsiteY0" fmla="*/ 3715750 h 5078735"/>
                <a:gd name="connsiteX1" fmla="*/ 1990445 w 4314307"/>
                <a:gd name="connsiteY1" fmla="*/ 3715750 h 5078735"/>
                <a:gd name="connsiteX2" fmla="*/ 3059179 w 4314307"/>
                <a:gd name="connsiteY2" fmla="*/ 2491198 h 5078735"/>
                <a:gd name="connsiteX3" fmla="*/ 3059179 w 4314307"/>
                <a:gd name="connsiteY3" fmla="*/ 2474967 h 5078735"/>
                <a:gd name="connsiteX4" fmla="*/ 3254266 w 4314307"/>
                <a:gd name="connsiteY4" fmla="*/ 2474967 h 5078735"/>
                <a:gd name="connsiteX5" fmla="*/ 4320276 w 4314307"/>
                <a:gd name="connsiteY5" fmla="*/ 2474967 h 5078735"/>
                <a:gd name="connsiteX6" fmla="*/ 2159981 w 4314307"/>
                <a:gd name="connsiteY6" fmla="*/ 0 h 5078735"/>
                <a:gd name="connsiteX7" fmla="*/ 0 w 4314307"/>
                <a:gd name="connsiteY7" fmla="*/ 2474967 h 5078735"/>
                <a:gd name="connsiteX8" fmla="*/ 1065907 w 4314307"/>
                <a:gd name="connsiteY8" fmla="*/ 2474967 h 5078735"/>
                <a:gd name="connsiteX9" fmla="*/ 1260993 w 4314307"/>
                <a:gd name="connsiteY9" fmla="*/ 2474967 h 5078735"/>
                <a:gd name="connsiteX10" fmla="*/ 1260993 w 4314307"/>
                <a:gd name="connsiteY10" fmla="*/ 5087637 h 5078735"/>
                <a:gd name="connsiteX11" fmla="*/ 2619267 w 4314307"/>
                <a:gd name="connsiteY11" fmla="*/ 5087637 h 5078735"/>
                <a:gd name="connsiteX12" fmla="*/ 2619267 w 4314307"/>
                <a:gd name="connsiteY12" fmla="*/ 3715750 h 5078735"/>
                <a:gd name="connsiteX13" fmla="*/ 2521985 w 4314307"/>
                <a:gd name="connsiteY13" fmla="*/ 3715750 h 50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4307" h="5078735">
                  <a:moveTo>
                    <a:pt x="2521985" y="3715750"/>
                  </a:moveTo>
                  <a:lnTo>
                    <a:pt x="1990445" y="3715750"/>
                  </a:lnTo>
                  <a:lnTo>
                    <a:pt x="3059179" y="2491198"/>
                  </a:lnTo>
                  <a:lnTo>
                    <a:pt x="3059179" y="2474967"/>
                  </a:lnTo>
                  <a:lnTo>
                    <a:pt x="3254266" y="2474967"/>
                  </a:lnTo>
                  <a:lnTo>
                    <a:pt x="4320276" y="2474967"/>
                  </a:lnTo>
                  <a:lnTo>
                    <a:pt x="2159981" y="0"/>
                  </a:lnTo>
                  <a:lnTo>
                    <a:pt x="0" y="2474967"/>
                  </a:lnTo>
                  <a:lnTo>
                    <a:pt x="1065907" y="2474967"/>
                  </a:lnTo>
                  <a:lnTo>
                    <a:pt x="1260993" y="2474967"/>
                  </a:lnTo>
                  <a:lnTo>
                    <a:pt x="1260993" y="5087637"/>
                  </a:lnTo>
                  <a:lnTo>
                    <a:pt x="2619267" y="5087637"/>
                  </a:lnTo>
                  <a:lnTo>
                    <a:pt x="2619267" y="3715750"/>
                  </a:lnTo>
                  <a:lnTo>
                    <a:pt x="2521985" y="3715750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9A12D2-8AA8-F946-B416-BCC135123F67}"/>
                </a:ext>
              </a:extLst>
            </p:cNvPr>
            <p:cNvSpPr/>
            <p:nvPr/>
          </p:nvSpPr>
          <p:spPr>
            <a:xfrm>
              <a:off x="17227596" y="0"/>
              <a:ext cx="1329896" cy="1843005"/>
            </a:xfrm>
            <a:custGeom>
              <a:avLst/>
              <a:gdLst>
                <a:gd name="connsiteX0" fmla="*/ 329542 w 1329895"/>
                <a:gd name="connsiteY0" fmla="*/ 599081 h 1843005"/>
                <a:gd name="connsiteX1" fmla="*/ 389858 w 1329895"/>
                <a:gd name="connsiteY1" fmla="*/ 599081 h 1843005"/>
                <a:gd name="connsiteX2" fmla="*/ 389858 w 1329895"/>
                <a:gd name="connsiteY2" fmla="*/ 1850335 h 1843005"/>
                <a:gd name="connsiteX3" fmla="*/ 945691 w 1329895"/>
                <a:gd name="connsiteY3" fmla="*/ 1850335 h 1843005"/>
                <a:gd name="connsiteX4" fmla="*/ 945691 w 1329895"/>
                <a:gd name="connsiteY4" fmla="*/ 599081 h 1843005"/>
                <a:gd name="connsiteX5" fmla="*/ 1006008 w 1329895"/>
                <a:gd name="connsiteY5" fmla="*/ 599081 h 1843005"/>
                <a:gd name="connsiteX6" fmla="*/ 1335550 w 1329895"/>
                <a:gd name="connsiteY6" fmla="*/ 599081 h 1843005"/>
                <a:gd name="connsiteX7" fmla="*/ 812702 w 1329895"/>
                <a:gd name="connsiteY7" fmla="*/ 0 h 1843005"/>
                <a:gd name="connsiteX8" fmla="*/ 522847 w 1329895"/>
                <a:gd name="connsiteY8" fmla="*/ 0 h 1843005"/>
                <a:gd name="connsiteX9" fmla="*/ 0 w 1329895"/>
                <a:gd name="connsiteY9" fmla="*/ 599081 h 1843005"/>
                <a:gd name="connsiteX10" fmla="*/ 329542 w 1329895"/>
                <a:gd name="connsiteY10" fmla="*/ 599081 h 184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895" h="1843005">
                  <a:moveTo>
                    <a:pt x="329542" y="599081"/>
                  </a:moveTo>
                  <a:lnTo>
                    <a:pt x="389858" y="599081"/>
                  </a:lnTo>
                  <a:lnTo>
                    <a:pt x="389858" y="1850335"/>
                  </a:lnTo>
                  <a:lnTo>
                    <a:pt x="945691" y="1850335"/>
                  </a:lnTo>
                  <a:lnTo>
                    <a:pt x="945691" y="599081"/>
                  </a:lnTo>
                  <a:lnTo>
                    <a:pt x="1006008" y="599081"/>
                  </a:lnTo>
                  <a:lnTo>
                    <a:pt x="1335550" y="599081"/>
                  </a:lnTo>
                  <a:lnTo>
                    <a:pt x="812702" y="0"/>
                  </a:lnTo>
                  <a:lnTo>
                    <a:pt x="522847" y="0"/>
                  </a:lnTo>
                  <a:lnTo>
                    <a:pt x="0" y="599081"/>
                  </a:lnTo>
                  <a:lnTo>
                    <a:pt x="329542" y="599081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439275-451E-A445-A4F8-E39227462CF3}"/>
                </a:ext>
              </a:extLst>
            </p:cNvPr>
            <p:cNvSpPr/>
            <p:nvPr/>
          </p:nvSpPr>
          <p:spPr>
            <a:xfrm>
              <a:off x="0" y="2757178"/>
              <a:ext cx="5769863" cy="8544842"/>
            </a:xfrm>
            <a:custGeom>
              <a:avLst/>
              <a:gdLst>
                <a:gd name="connsiteX0" fmla="*/ 2764613 w 5769862"/>
                <a:gd name="connsiteY0" fmla="*/ 6621939 h 8544842"/>
                <a:gd name="connsiteX1" fmla="*/ 5779916 w 5769862"/>
                <a:gd name="connsiteY1" fmla="*/ 6621939 h 8544842"/>
                <a:gd name="connsiteX2" fmla="*/ 0 w 5769862"/>
                <a:gd name="connsiteY2" fmla="*/ 0 h 8544842"/>
                <a:gd name="connsiteX3" fmla="*/ 0 w 5769862"/>
                <a:gd name="connsiteY3" fmla="*/ 8552172 h 8544842"/>
                <a:gd name="connsiteX4" fmla="*/ 2212968 w 5769862"/>
                <a:gd name="connsiteY4" fmla="*/ 8552172 h 8544842"/>
                <a:gd name="connsiteX5" fmla="*/ 2212968 w 5769862"/>
                <a:gd name="connsiteY5" fmla="*/ 6621939 h 8544842"/>
                <a:gd name="connsiteX6" fmla="*/ 2764613 w 5769862"/>
                <a:gd name="connsiteY6" fmla="*/ 6621939 h 85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862" h="8544842">
                  <a:moveTo>
                    <a:pt x="2764613" y="6621939"/>
                  </a:moveTo>
                  <a:lnTo>
                    <a:pt x="5779916" y="6621939"/>
                  </a:lnTo>
                  <a:lnTo>
                    <a:pt x="0" y="0"/>
                  </a:lnTo>
                  <a:lnTo>
                    <a:pt x="0" y="8552172"/>
                  </a:lnTo>
                  <a:lnTo>
                    <a:pt x="2212968" y="8552172"/>
                  </a:lnTo>
                  <a:lnTo>
                    <a:pt x="2212968" y="6621939"/>
                  </a:lnTo>
                  <a:lnTo>
                    <a:pt x="2764613" y="6621939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6512213-5FE7-FB47-86D1-E1B359ED2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41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SALM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9137593" y="3772852"/>
            <a:ext cx="2616384" cy="3079750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10447563" y="0"/>
            <a:ext cx="806507" cy="11176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671955"/>
            <a:ext cx="3499096" cy="51816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160704F-B8F3-D74B-884C-4EA9F80E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9137593" y="3772852"/>
            <a:ext cx="2616384" cy="3079750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10447563" y="0"/>
            <a:ext cx="806507" cy="11176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671955"/>
            <a:ext cx="3499096" cy="51816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01146A2-B604-8B48-842B-0D3F2A5A7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96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A8BEEC-C09A-5F48-9F3E-AFF3BCEE5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5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201EE3-CFD1-C042-8CEC-DB893FAF4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C4D7415-6AAE-5741-80B4-D9F354A6C5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4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10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538677-DBDA-1C42-BE94-3729D5FA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80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imag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F521F7-936E-5449-9215-F252ACF94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5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9032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32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64027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232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73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49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" y="0"/>
            <a:ext cx="12192000" cy="685751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1675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" y="0"/>
            <a:ext cx="12192000" cy="685751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1675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07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8266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6876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491DB7-69A3-B84A-82AC-7B7CD0BFD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3194" y="1542184"/>
            <a:ext cx="9789991" cy="493460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2E9D9F6-A0E4-194A-A38F-FFDF9429E665}"/>
              </a:ext>
            </a:extLst>
          </p:cNvPr>
          <p:cNvSpPr/>
          <p:nvPr/>
        </p:nvSpPr>
        <p:spPr>
          <a:xfrm>
            <a:off x="1990" y="0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0597540-0E30-E44C-8F97-D3E9B1F82171}"/>
              </a:ext>
            </a:extLst>
          </p:cNvPr>
          <p:cNvSpPr/>
          <p:nvPr/>
        </p:nvSpPr>
        <p:spPr>
          <a:xfrm>
            <a:off x="1990" y="1712348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219657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229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6DFA681-259E-AD4D-BF16-05A8243CCEB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8037795"/>
              </p:ext>
            </p:extLst>
          </p:nvPr>
        </p:nvGraphicFramePr>
        <p:xfrm>
          <a:off x="1226517" y="1573101"/>
          <a:ext cx="9760145" cy="480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195">
                  <a:extLst>
                    <a:ext uri="{9D8B030D-6E8A-4147-A177-3AD203B41FA5}">
                      <a16:colId xmlns:a16="http://schemas.microsoft.com/office/drawing/2014/main" val="1619126657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893913735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1920519843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2479878562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1937586290"/>
                    </a:ext>
                  </a:extLst>
                </a:gridCol>
              </a:tblGrid>
              <a:tr h="34581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Inspire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Validate</a:t>
                      </a: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Facilitate</a:t>
                      </a:r>
                      <a:endParaRPr lang="en-GB" sz="1700" b="1" i="0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Confirm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85794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1288" marR="5080" lvl="0" indent="-128588" algn="l" defTabSz="914400" rtl="0" eaLnBrk="1" fontAlgn="auto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  <a:sym typeface="Arial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942537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endParaRPr lang="en-US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90611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endParaRPr lang="en-US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291403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53073"/>
                  </a:ext>
                </a:extLst>
              </a:tr>
            </a:tbl>
          </a:graphicData>
        </a:graphic>
      </p:graphicFrame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05308B-E066-664A-A8A4-AEABF5277ADA}"/>
              </a:ext>
            </a:extLst>
          </p:cNvPr>
          <p:cNvGrpSpPr/>
          <p:nvPr userDrawn="1"/>
        </p:nvGrpSpPr>
        <p:grpSpPr>
          <a:xfrm>
            <a:off x="4212267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DA46ED18-C66D-6C4A-8903-B6E1AB3DF78A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7F6D5E6A-D6F6-4244-A3F8-C6E9B1C35812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B2C4FB3-3D29-714F-8DBE-6D04E24B8C87}"/>
              </a:ext>
            </a:extLst>
          </p:cNvPr>
          <p:cNvSpPr/>
          <p:nvPr userDrawn="1"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F5057D3-C181-BF4B-9700-678E2D72DF3E}"/>
              </a:ext>
            </a:extLst>
          </p:cNvPr>
          <p:cNvSpPr/>
          <p:nvPr userDrawn="1"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0640D5-9628-104E-91F3-60CB00D3BD2B}"/>
              </a:ext>
            </a:extLst>
          </p:cNvPr>
          <p:cNvGrpSpPr/>
          <p:nvPr userDrawn="1"/>
        </p:nvGrpSpPr>
        <p:grpSpPr>
          <a:xfrm>
            <a:off x="6430394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2C309A9-A165-F345-B002-7F0E831C8BD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6D2B0EF-F3B7-1C4B-968E-0838378F2663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76548E-388A-A342-BFD2-E4766BAA02D0}"/>
              </a:ext>
            </a:extLst>
          </p:cNvPr>
          <p:cNvGrpSpPr/>
          <p:nvPr userDrawn="1"/>
        </p:nvGrpSpPr>
        <p:grpSpPr>
          <a:xfrm>
            <a:off x="8648522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BFCF5A6-B16B-0641-8F59-9BB75540869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EA5C2382-BE64-9641-A1BF-6A4C1D473D21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39269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B7254-62EE-E640-97B6-D6186E17F8E8}"/>
              </a:ext>
            </a:extLst>
          </p:cNvPr>
          <p:cNvSpPr/>
          <p:nvPr userDrawn="1"/>
        </p:nvSpPr>
        <p:spPr>
          <a:xfrm>
            <a:off x="1226516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Inspire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2B4F8B-80F4-C549-B4CD-0343A731BC5D}"/>
              </a:ext>
            </a:extLst>
          </p:cNvPr>
          <p:cNvGrpSpPr/>
          <p:nvPr userDrawn="1"/>
        </p:nvGrpSpPr>
        <p:grpSpPr>
          <a:xfrm>
            <a:off x="3478606" y="1645664"/>
            <a:ext cx="5260157" cy="216194"/>
            <a:chOff x="5440196" y="2878205"/>
            <a:chExt cx="8673779" cy="3565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505308B-E066-664A-A8A4-AEABF5277ADA}"/>
                </a:ext>
              </a:extLst>
            </p:cNvPr>
            <p:cNvGrpSpPr/>
            <p:nvPr userDrawn="1"/>
          </p:nvGrpSpPr>
          <p:grpSpPr>
            <a:xfrm>
              <a:off x="5440196" y="2878210"/>
              <a:ext cx="379355" cy="356515"/>
              <a:chOff x="11371522" y="288563"/>
              <a:chExt cx="794711" cy="746865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DA46ED18-C66D-6C4A-8903-B6E1AB3DF78A}"/>
                  </a:ext>
                </a:extLst>
              </p:cNvPr>
              <p:cNvSpPr/>
              <p:nvPr userDrawn="1"/>
            </p:nvSpPr>
            <p:spPr>
              <a:xfrm rot="5400000">
                <a:off x="11185426" y="474660"/>
                <a:ext cx="746864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7F6D5E6A-D6F6-4244-A3F8-C6E9B1C35812}"/>
                  </a:ext>
                </a:extLst>
              </p:cNvPr>
              <p:cNvSpPr/>
              <p:nvPr userDrawn="1"/>
            </p:nvSpPr>
            <p:spPr>
              <a:xfrm rot="5400000">
                <a:off x="11605466" y="474659"/>
                <a:ext cx="746863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970D3D-E123-014A-99D4-ABED9416F4CF}"/>
                </a:ext>
              </a:extLst>
            </p:cNvPr>
            <p:cNvGrpSpPr/>
            <p:nvPr userDrawn="1"/>
          </p:nvGrpSpPr>
          <p:grpSpPr>
            <a:xfrm>
              <a:off x="9586303" y="2878205"/>
              <a:ext cx="379369" cy="356514"/>
              <a:chOff x="12595372" y="288558"/>
              <a:chExt cx="794745" cy="746867"/>
            </a:xfrm>
          </p:grpSpPr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1822DC7E-14D0-7F47-92B4-69BC9D9F4723}"/>
                  </a:ext>
                </a:extLst>
              </p:cNvPr>
              <p:cNvSpPr/>
              <p:nvPr userDrawn="1"/>
            </p:nvSpPr>
            <p:spPr>
              <a:xfrm rot="5400000">
                <a:off x="12409274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37C1F203-CF0B-314E-A275-DF47E487F1B8}"/>
                  </a:ext>
                </a:extLst>
              </p:cNvPr>
              <p:cNvSpPr/>
              <p:nvPr userDrawn="1"/>
            </p:nvSpPr>
            <p:spPr>
              <a:xfrm rot="5400000">
                <a:off x="12829348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E73408E-CD4C-4B47-BB68-AB308A82C25D}"/>
                </a:ext>
              </a:extLst>
            </p:cNvPr>
            <p:cNvGrpSpPr/>
            <p:nvPr userDrawn="1"/>
          </p:nvGrpSpPr>
          <p:grpSpPr>
            <a:xfrm>
              <a:off x="13734631" y="2878210"/>
              <a:ext cx="379344" cy="356515"/>
              <a:chOff x="13845295" y="288563"/>
              <a:chExt cx="794690" cy="746864"/>
            </a:xfrm>
          </p:grpSpPr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282426C5-B5E4-0248-BC07-64CBED5EC04A}"/>
                  </a:ext>
                </a:extLst>
              </p:cNvPr>
              <p:cNvSpPr/>
              <p:nvPr userDrawn="1"/>
            </p:nvSpPr>
            <p:spPr>
              <a:xfrm rot="5400000">
                <a:off x="13659199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9ADD8E2C-E5C9-D74A-9555-2B82F5458CC5}"/>
                  </a:ext>
                </a:extLst>
              </p:cNvPr>
              <p:cNvSpPr/>
              <p:nvPr userDrawn="1"/>
            </p:nvSpPr>
            <p:spPr>
              <a:xfrm rot="5400000">
                <a:off x="14079217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8A02005-7511-894A-8AA2-6623CC932EFD}"/>
              </a:ext>
            </a:extLst>
          </p:cNvPr>
          <p:cNvSpPr/>
          <p:nvPr userDrawn="1"/>
        </p:nvSpPr>
        <p:spPr>
          <a:xfrm>
            <a:off x="3756189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Validate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9A5E15-BC96-E24D-A3A7-81E7F6CCBF10}"/>
              </a:ext>
            </a:extLst>
          </p:cNvPr>
          <p:cNvSpPr/>
          <p:nvPr userDrawn="1"/>
        </p:nvSpPr>
        <p:spPr>
          <a:xfrm>
            <a:off x="6285862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Facilitate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A9674-CBB7-7B4B-9BD3-FB6C09E87455}"/>
              </a:ext>
            </a:extLst>
          </p:cNvPr>
          <p:cNvSpPr/>
          <p:nvPr userDrawn="1"/>
        </p:nvSpPr>
        <p:spPr>
          <a:xfrm>
            <a:off x="8815534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Confirm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333928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6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2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7.svg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1601-6C98-445E-908B-86342230229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2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F903843-5DB1-3B41-A699-FFCD128A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0535FB-9938-4A45-BF02-CB135E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8" y="1534998"/>
            <a:ext cx="10514926" cy="466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F70424-9A43-EF4C-8446-33135C78C7A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</p:sldLayoutIdLst>
  <p:txStyles>
    <p:titleStyle>
      <a:lvl1pPr algn="ctr">
        <a:lnSpc>
          <a:spcPct val="80000"/>
        </a:lnSpc>
        <a:defRPr sz="4730" b="1" i="1" cap="all" baseline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7818" indent="-107818" algn="ctr">
        <a:lnSpc>
          <a:spcPct val="140000"/>
        </a:lnSpc>
        <a:spcBef>
          <a:spcPts val="0"/>
        </a:spcBef>
        <a:spcAft>
          <a:spcPts val="1092"/>
        </a:spcAft>
        <a:buFont typeface="Arial" panose="020B0604020202020204" pitchFamily="34" charset="0"/>
        <a:buChar char="•"/>
        <a:tabLst/>
        <a:defRPr lang="en-US" sz="1001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1pPr>
      <a:lvl2pPr marL="7316" marR="3081" algn="ctr" defTabSz="554492" rtl="0" eaLnBrk="1" latinLnBrk="0" hangingPunct="1">
        <a:lnSpc>
          <a:spcPct val="120000"/>
        </a:lnSpc>
        <a:spcBef>
          <a:spcPts val="0"/>
        </a:spcBef>
        <a:spcAft>
          <a:spcPts val="364"/>
        </a:spcAft>
        <a:defRPr lang="en-US" sz="1001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2pPr>
      <a:lvl3pPr marL="180595" marR="3081" indent="-173279" algn="ctr" defTabSz="554492" rtl="0" eaLnBrk="1" latinLnBrk="0" hangingPunct="1">
        <a:lnSpc>
          <a:spcPct val="118300"/>
        </a:lnSpc>
        <a:spcBef>
          <a:spcPts val="58"/>
        </a:spcBef>
        <a:buFont typeface="Arial" panose="020B0604020202020204" pitchFamily="34" charset="0"/>
        <a:buChar char="•"/>
        <a:defRPr lang="en-US" sz="1092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3pPr>
      <a:lvl4pPr marL="180595" marR="3081" indent="-173279" algn="ctr" defTabSz="554492" rtl="0" eaLnBrk="1" latinLnBrk="0" hangingPunct="1">
        <a:lnSpc>
          <a:spcPct val="118300"/>
        </a:lnSpc>
        <a:spcBef>
          <a:spcPts val="58"/>
        </a:spcBef>
        <a:buFont typeface="Arial" panose="020B0604020202020204" pitchFamily="34" charset="0"/>
        <a:buChar char="•"/>
        <a:defRPr lang="en-US" sz="1092" kern="1200" spc="3" dirty="0" smtClean="0">
          <a:solidFill>
            <a:schemeClr val="tx1"/>
          </a:solidFill>
          <a:latin typeface="Courier New"/>
          <a:ea typeface="+mn-ea"/>
          <a:cs typeface="Courier New"/>
        </a:defRPr>
      </a:lvl4pPr>
      <a:lvl5pPr marL="7316" marR="3081" algn="ctr" defTabSz="554492" rtl="0" eaLnBrk="1" latinLnBrk="0" hangingPunct="1">
        <a:lnSpc>
          <a:spcPct val="118300"/>
        </a:lnSpc>
        <a:spcBef>
          <a:spcPts val="58"/>
        </a:spcBef>
        <a:defRPr lang="en-US" sz="1092" kern="1200" spc="3" dirty="0" smtClean="0">
          <a:solidFill>
            <a:schemeClr val="tx1"/>
          </a:solidFill>
          <a:latin typeface="Courier New"/>
          <a:ea typeface="+mn-ea"/>
          <a:cs typeface="Courier New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sandenterprise.co.uk/fe-skills/provider-access-legislation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evels.gov.uk/students/find" TargetMode="External"/><Relationship Id="rId2" Type="http://schemas.openxmlformats.org/officeDocument/2006/relationships/hyperlink" Target="https://www.tlevels.gov.uk/student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levels.gov.uk/students/find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YLNhVLZOs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XeLn0XjmY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z2tp1C1Hcs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qualifications/t-levels/t-level-progression-profiles/" TargetMode="External"/><Relationship Id="rId2" Type="http://schemas.openxmlformats.org/officeDocument/2006/relationships/hyperlink" Target="https://www.gov.uk/government/publications/t-level-resources-for-universities/providers-that-have-confirmed-t-levels-suitable-for-entry-on-one-course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6gGtLyXoeq-rt4HRUDy_MY77BEH7r9Rc" TargetMode="External"/><Relationship Id="rId3" Type="http://schemas.openxmlformats.org/officeDocument/2006/relationships/image" Target="../media/image25.w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mazingapprenticeships.com/workshops-webinars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assets.publishing.service.gov.uk/government/uploads/system/uploads/attachment_data/file/1071810/T_Level_Guide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qualifications-that-overlap-with-t-levels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evels.gov.uk/students/fi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view.officeapps.live.com/op/view.aspx?src=https%3A%2F%2Fassets.publishing.service.gov.uk%2Fgovernment%2Fuploads%2Fsystem%2Fuploads%2Fattachment_data%2Ffile%2F1106877%2FT_level_providers_list_26_September_2022.ods&amp;wdOrigin=BROWSELIN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GVopFzq5M?list=PL6gGtLyXoeq-rt4HRUDy_MY77BEH7r9Rc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3946" y="2504846"/>
            <a:ext cx="8564109" cy="1325584"/>
          </a:xfrm>
        </p:spPr>
        <p:txBody>
          <a:bodyPr>
            <a:noAutofit/>
          </a:bodyPr>
          <a:lstStyle/>
          <a:p>
            <a:r>
              <a:rPr lang="en-GB" dirty="0"/>
              <a:t>Hosting a staff briefing about T Levels</a:t>
            </a:r>
          </a:p>
        </p:txBody>
      </p:sp>
    </p:spTree>
    <p:extLst>
      <p:ext uri="{BB962C8B-B14F-4D97-AF65-F5344CB8AC3E}">
        <p14:creationId xmlns:p14="http://schemas.microsoft.com/office/powerpoint/2010/main" val="280264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95916" cy="435133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Two-year technical course that follows GCSEs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80% time in learning environment (school/college/training provider), 20% spent on industry placement (with an employer)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Equivalent in size to 3 A levels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Designed to get students work ready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Designed with employers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A T Level attracts UCAS tariff points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Each T Level begins with core theory, concepts and skills relating to an industry or skill area and students will then be able to choose one or more occupational specialism(s).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On passing, students receive a nationally recognised certificate showing the overall grade achieved - pass, merit, distinction or distinction* and details of what was learned on the course.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urier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Key facts about T Levels</a:t>
            </a:r>
          </a:p>
        </p:txBody>
      </p:sp>
    </p:spTree>
    <p:extLst>
      <p:ext uri="{BB962C8B-B14F-4D97-AF65-F5344CB8AC3E}">
        <p14:creationId xmlns:p14="http://schemas.microsoft.com/office/powerpoint/2010/main" val="17646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727A3-1DD7-BD6D-A03C-6EBCCF396020}"/>
              </a:ext>
            </a:extLst>
          </p:cNvPr>
          <p:cNvSpPr txBox="1"/>
          <p:nvPr/>
        </p:nvSpPr>
        <p:spPr>
          <a:xfrm>
            <a:off x="6266688" y="837205"/>
            <a:ext cx="53847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Management and Administration</a:t>
            </a:r>
            <a:br>
              <a:rPr lang="en-GB" b="0" u="none" strike="noStrike" dirty="0">
                <a:effectLst/>
                <a:latin typeface="Amasis MT Pro Black" panose="02040A04050005020304" pitchFamily="18" charset="0"/>
              </a:rPr>
            </a:b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DFAA1-0495-863A-9CA0-15D8AB47E1C4}"/>
              </a:ext>
            </a:extLst>
          </p:cNvPr>
          <p:cNvSpPr txBox="1"/>
          <p:nvPr/>
        </p:nvSpPr>
        <p:spPr>
          <a:xfrm>
            <a:off x="491392" y="160731"/>
            <a:ext cx="1116076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highlight>
                  <a:srgbClr val="000000"/>
                </a:highlight>
                <a:latin typeface="Amasis MT Pro Black" panose="02040A04050005020304" pitchFamily="18" charset="0"/>
              </a:rPr>
              <a:t>Current T Level subjects </a:t>
            </a:r>
            <a:endParaRPr lang="en-GB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EC90F-DBB7-8860-8AE0-469749ADFA79}"/>
              </a:ext>
            </a:extLst>
          </p:cNvPr>
          <p:cNvSpPr txBox="1"/>
          <p:nvPr/>
        </p:nvSpPr>
        <p:spPr>
          <a:xfrm>
            <a:off x="491392" y="1661515"/>
            <a:ext cx="11160000" cy="8956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Building Services Engineering for Construction</a:t>
            </a:r>
          </a:p>
          <a:p>
            <a:pPr marL="0" indent="0" algn="ctr" fontAlgn="base">
              <a:buNone/>
            </a:pPr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Design, Surveying and Planning for Construction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marL="0" indent="0" algn="ctr" fontAlgn="base">
              <a:buNone/>
            </a:pPr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Onsite Construction</a:t>
            </a: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DACA1-D980-1709-0B52-DCDFD1AB31B1}"/>
              </a:ext>
            </a:extLst>
          </p:cNvPr>
          <p:cNvSpPr txBox="1"/>
          <p:nvPr/>
        </p:nvSpPr>
        <p:spPr>
          <a:xfrm>
            <a:off x="452462" y="3822332"/>
            <a:ext cx="1116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Digital Business Services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Digital Production, Design and Development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Digital Support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A19AB-7EA8-D10F-49CC-FD2056A7D97A}"/>
              </a:ext>
            </a:extLst>
          </p:cNvPr>
          <p:cNvSpPr txBox="1"/>
          <p:nvPr/>
        </p:nvSpPr>
        <p:spPr>
          <a:xfrm>
            <a:off x="481036" y="2727598"/>
            <a:ext cx="1116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Design and Development for Engineering and Manufacturing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Maintenance, Installation and Repair for Engineering and Manufacturing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Engineering, Manufacturing, Processing and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67905-AF24-CC82-A718-0A2B4B89A694}"/>
              </a:ext>
            </a:extLst>
          </p:cNvPr>
          <p:cNvSpPr txBox="1"/>
          <p:nvPr/>
        </p:nvSpPr>
        <p:spPr>
          <a:xfrm>
            <a:off x="6266687" y="4862534"/>
            <a:ext cx="533561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Education and Childcare</a:t>
            </a:r>
          </a:p>
          <a:p>
            <a:pPr algn="ctr" fontAlgn="base"/>
            <a:endParaRPr lang="en-GB" b="0" u="none" strike="noStrike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85E9B-C23C-02C1-C124-ED98C2D872F8}"/>
              </a:ext>
            </a:extLst>
          </p:cNvPr>
          <p:cNvSpPr txBox="1"/>
          <p:nvPr/>
        </p:nvSpPr>
        <p:spPr>
          <a:xfrm>
            <a:off x="478276" y="4889366"/>
            <a:ext cx="54830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Health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Healthcare Science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Science</a:t>
            </a: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8298E-D695-505D-E6E3-EF3045F3E5EE}"/>
              </a:ext>
            </a:extLst>
          </p:cNvPr>
          <p:cNvSpPr txBox="1"/>
          <p:nvPr/>
        </p:nvSpPr>
        <p:spPr>
          <a:xfrm>
            <a:off x="514252" y="839015"/>
            <a:ext cx="54110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Accounting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Finance</a:t>
            </a: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DBD8D-7F0F-155E-C9A4-81D3C71C59FC}"/>
              </a:ext>
            </a:extLst>
          </p:cNvPr>
          <p:cNvSpPr txBox="1"/>
          <p:nvPr/>
        </p:nvSpPr>
        <p:spPr>
          <a:xfrm>
            <a:off x="877524" y="837205"/>
            <a:ext cx="10472928" cy="526297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masis MT Pro Black" panose="02040A04050005020304" pitchFamily="18" charset="0"/>
              </a:rPr>
              <a:t>New subjects coming in Sept 2023:</a:t>
            </a:r>
          </a:p>
          <a:p>
            <a:pPr algn="l" fontAlgn="base"/>
            <a:endParaRPr lang="en-GB" sz="2800" b="0" i="0" u="none" strike="noStrike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Agriculture, Land Management and Production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Animal Care and Management 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(Sept 2024)</a:t>
            </a: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Catering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Craft and Design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Hairdressing, Barbering and Beauty Therapy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Marketing (Sept 2025)</a:t>
            </a: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Media, Broadcast and Production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Legal Services</a:t>
            </a:r>
          </a:p>
          <a:p>
            <a:pPr algn="l" fontAlgn="base"/>
            <a:endParaRPr lang="en-GB" sz="2800" b="0" i="0" u="none" strike="noStrike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800844" cy="4351337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urier"/>
              </a:rPr>
              <a:t>Students and parents seek our advice all the time and we know giving the right information is really important.</a:t>
            </a:r>
          </a:p>
          <a:p>
            <a:r>
              <a:rPr lang="en-GB" sz="2000" dirty="0">
                <a:latin typeface="Courier"/>
              </a:rPr>
              <a:t>It the right thing to do to ensure that our students understand all of the options available to them post-16, even if it would mean them leaving our school / college.</a:t>
            </a:r>
          </a:p>
          <a:p>
            <a:r>
              <a:rPr lang="en-GB" sz="2000" dirty="0">
                <a:latin typeface="Courier"/>
              </a:rPr>
              <a:t>It is also a legal requirement that all students should receive access to high-quality, impartial information about all of their options, and this now includes T Levels.</a:t>
            </a:r>
          </a:p>
          <a:p>
            <a:r>
              <a:rPr lang="en-GB" sz="2000" dirty="0">
                <a:latin typeface="Courier"/>
              </a:rPr>
              <a:t>Ofsted will always report where a school falls short of the requirements of providing information about technical options. </a:t>
            </a:r>
          </a:p>
          <a:p>
            <a:r>
              <a:rPr lang="en-GB" sz="2000" dirty="0">
                <a:latin typeface="Courier"/>
              </a:rPr>
              <a:t>T Levels are a really exciting and valuable option that, in time, will become a mainstream offer for young people.</a:t>
            </a:r>
          </a:p>
          <a:p>
            <a:r>
              <a:rPr lang="en-GB" sz="2000" dirty="0">
                <a:latin typeface="Courier"/>
              </a:rPr>
              <a:t>Telling our students about T Levels could change their lives!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	Why is it important you know about T Levels?</a:t>
            </a:r>
          </a:p>
        </p:txBody>
      </p:sp>
    </p:spTree>
    <p:extLst>
      <p:ext uri="{BB962C8B-B14F-4D97-AF65-F5344CB8AC3E}">
        <p14:creationId xmlns:p14="http://schemas.microsoft.com/office/powerpoint/2010/main" val="50046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752076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Courier"/>
              </a:rPr>
              <a:t>There are some qualifications that will have 16 to 19 funding withdrawn for new starts from 1 August 2024, some of which overlap with T Levels.</a:t>
            </a:r>
          </a:p>
          <a:p>
            <a:pPr marL="0" indent="0">
              <a:buNone/>
            </a:pPr>
            <a:endParaRPr lang="en-GB" sz="2000" dirty="0">
              <a:solidFill>
                <a:srgbClr val="0B0C0C"/>
              </a:solidFill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B0C0C"/>
                </a:solidFill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This means that from </a:t>
            </a:r>
            <a:r>
              <a:rPr lang="en-GB" sz="2000" dirty="0">
                <a:solidFill>
                  <a:srgbClr val="0B0C0C"/>
                </a:solidFill>
                <a:effectLst/>
                <a:highlight>
                  <a:srgbClr val="FFFF00"/>
                </a:highlight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GB" sz="2000" dirty="0">
                <a:solidFill>
                  <a:srgbClr val="0B0C0C"/>
                </a:solidFill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 we will no longer be running: </a:t>
            </a:r>
            <a:br>
              <a:rPr lang="en-GB" sz="2000" dirty="0">
                <a:solidFill>
                  <a:srgbClr val="0B0C0C"/>
                </a:solidFill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0B0C0C"/>
                </a:solidFill>
                <a:effectLst/>
                <a:highlight>
                  <a:srgbClr val="FFFF00"/>
                </a:highlight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[Please update this slide, or remove it as applicable to your school / college]</a:t>
            </a:r>
          </a:p>
          <a:p>
            <a:pPr marL="0" indent="0">
              <a:buNone/>
            </a:pPr>
            <a:endParaRPr lang="en-GB" sz="20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  Are T Levels replacing current technical quals?</a:t>
            </a:r>
          </a:p>
        </p:txBody>
      </p:sp>
    </p:spTree>
    <p:extLst>
      <p:ext uri="{BB962C8B-B14F-4D97-AF65-F5344CB8AC3E}">
        <p14:creationId xmlns:p14="http://schemas.microsoft.com/office/powerpoint/2010/main" val="254037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47148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ourier"/>
              </a:rPr>
              <a:t>What is our </a:t>
            </a:r>
            <a:r>
              <a:rPr lang="en-GB" dirty="0">
                <a:highlight>
                  <a:srgbClr val="FFFF00"/>
                </a:highlight>
                <a:latin typeface="Courier"/>
              </a:rPr>
              <a:t>school/college</a:t>
            </a:r>
            <a:r>
              <a:rPr lang="en-GB" dirty="0">
                <a:latin typeface="Courier"/>
              </a:rPr>
              <a:t> doing?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From January 2023, all students from years 8-13 must have meaningful encounters with providers of technical education and apprenticeships, so they can be better informed about their options, including T Levels.</a:t>
            </a:r>
          </a:p>
          <a:p>
            <a:pPr marL="0" indent="0">
              <a:buNone/>
            </a:pPr>
            <a:endParaRPr lang="en-GB" sz="2000" dirty="0"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We are…</a:t>
            </a:r>
          </a:p>
          <a:p>
            <a:pPr marL="0" indent="0">
              <a:buNone/>
            </a:pPr>
            <a:endParaRPr lang="en-GB" sz="20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More information about the n</a:t>
            </a:r>
            <a:r>
              <a:rPr lang="en-GB" sz="2000" dirty="0"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ew requirements can be found here:</a:t>
            </a:r>
            <a:br>
              <a:rPr lang="en-GB" sz="2000" dirty="0"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ourier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www.careersandenterprise.co.uk/fe-skills/provider-access-legislation</a:t>
            </a:r>
            <a:r>
              <a:rPr lang="en-GB" sz="1800" dirty="0"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New Provider Access Legislation</a:t>
            </a:r>
          </a:p>
        </p:txBody>
      </p:sp>
    </p:spTree>
    <p:extLst>
      <p:ext uri="{BB962C8B-B14F-4D97-AF65-F5344CB8AC3E}">
        <p14:creationId xmlns:p14="http://schemas.microsoft.com/office/powerpoint/2010/main" val="429423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800844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We are offering T Levels in ________, which will be taught by _____________.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  <a:latin typeface="Courier"/>
            </a:endParaRP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OR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  <a:latin typeface="Courier"/>
            </a:endParaRP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We are not offering T Levels yet because (enter SLT response here)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Our school / college and T Levels</a:t>
            </a:r>
          </a:p>
        </p:txBody>
      </p:sp>
    </p:spTree>
    <p:extLst>
      <p:ext uri="{BB962C8B-B14F-4D97-AF65-F5344CB8AC3E}">
        <p14:creationId xmlns:p14="http://schemas.microsoft.com/office/powerpoint/2010/main" val="77605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59340" cy="4351337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urier"/>
              </a:rPr>
              <a:t>Be impartial, but positive.</a:t>
            </a:r>
          </a:p>
          <a:p>
            <a:r>
              <a:rPr lang="en-GB" sz="2000" dirty="0">
                <a:latin typeface="Courier"/>
              </a:rPr>
              <a:t>Explain what you know about T Levels.</a:t>
            </a:r>
          </a:p>
          <a:p>
            <a:r>
              <a:rPr lang="en-GB" sz="2000" dirty="0">
                <a:latin typeface="Courier"/>
              </a:rPr>
              <a:t>Direct them to our Careers Leader.</a:t>
            </a:r>
            <a:endParaRPr lang="en-GB" sz="2000" dirty="0">
              <a:highlight>
                <a:srgbClr val="FFFF00"/>
              </a:highlight>
              <a:latin typeface="Courier"/>
            </a:endParaRPr>
          </a:p>
          <a:p>
            <a:r>
              <a:rPr lang="en-GB" sz="2000" dirty="0">
                <a:latin typeface="Courier"/>
              </a:rPr>
              <a:t>Direct them to </a:t>
            </a:r>
            <a:r>
              <a:rPr lang="en-GB" sz="2000" dirty="0">
                <a:latin typeface="Courier"/>
                <a:hlinkClick r:id="rId2"/>
              </a:rPr>
              <a:t>https://www.tlevels.gov.uk/students</a:t>
            </a:r>
            <a:r>
              <a:rPr lang="en-GB" sz="2000" dirty="0">
                <a:latin typeface="Courier"/>
              </a:rPr>
              <a:t> </a:t>
            </a:r>
          </a:p>
          <a:p>
            <a:r>
              <a:rPr lang="en-GB" sz="2000" dirty="0">
                <a:latin typeface="Courier"/>
              </a:rPr>
              <a:t>Tell them if your school / college offer T Levels or which ones locally are.  If you don’t know, tell them they can look here: </a:t>
            </a:r>
            <a:r>
              <a:rPr lang="en-GB" sz="2000" dirty="0">
                <a:latin typeface="Courier"/>
                <a:hlinkClick r:id="rId3"/>
              </a:rPr>
              <a:t>https://www.tlevels.gov.uk/students/find</a:t>
            </a:r>
            <a:r>
              <a:rPr lang="en-GB" sz="2000" dirty="0">
                <a:latin typeface="Courier"/>
              </a:rPr>
              <a:t> or even better, look with them.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to do if a student asks you about T Levels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5A8D13-EF31-A49A-AFD8-B106F67847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87042"/>
              </p:ext>
            </p:extLst>
          </p:nvPr>
        </p:nvGraphicFramePr>
        <p:xfrm>
          <a:off x="2687844" y="4570412"/>
          <a:ext cx="63690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369120" imgH="1517760" progId="PBrush">
                  <p:embed/>
                </p:oleObj>
              </mc:Choice>
              <mc:Fallback>
                <p:oleObj name="Bitmap Image" r:id="rId4" imgW="6369120" imgH="1517760" progId="PBrus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35A8D13-EF31-A49A-AFD8-B106F6784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7844" y="4570412"/>
                        <a:ext cx="636905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89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093452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Before using this resource, go on to </a:t>
            </a:r>
            <a:r>
              <a:rPr lang="en-GB" sz="2000" dirty="0">
                <a:highlight>
                  <a:srgbClr val="FFFF00"/>
                </a:highlight>
                <a:latin typeface="Courier"/>
                <a:hlinkClick r:id="rId2"/>
              </a:rPr>
              <a:t>https://www.tlevels.gov.uk/students/find</a:t>
            </a:r>
            <a:r>
              <a:rPr lang="en-GB" sz="2000" dirty="0">
                <a:highlight>
                  <a:srgbClr val="FFFF00"/>
                </a:highlight>
                <a:latin typeface="Courier"/>
              </a:rPr>
              <a:t> , put in your school postcode and find out which schools / colleges local to you are offering T Levels and which courses.</a:t>
            </a:r>
          </a:p>
          <a:p>
            <a:pPr marL="0" indent="0">
              <a:buNone/>
            </a:pPr>
            <a:r>
              <a:rPr lang="en-GB" sz="2000" i="1" dirty="0">
                <a:latin typeface="Courier"/>
              </a:rPr>
              <a:t>e.g.</a:t>
            </a:r>
            <a:endParaRPr lang="en-GB" sz="2000" dirty="0">
              <a:latin typeface="Courier"/>
            </a:endParaRP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XXX College:	T Level Transition programme</a:t>
            </a: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			Management and Administration</a:t>
            </a:r>
            <a:endParaRPr lang="en-GB" sz="1200" i="1" dirty="0">
              <a:latin typeface="Courier"/>
            </a:endParaRPr>
          </a:p>
          <a:p>
            <a:pPr marL="0" indent="0">
              <a:buNone/>
            </a:pPr>
            <a:r>
              <a:rPr lang="en-GB" sz="1200" i="1" dirty="0">
                <a:latin typeface="Courier"/>
              </a:rPr>
              <a:t>			</a:t>
            </a:r>
            <a:r>
              <a:rPr lang="en-GB" sz="2000" dirty="0">
                <a:latin typeface="Courier"/>
              </a:rPr>
              <a:t>Accounting</a:t>
            </a: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			Finance</a:t>
            </a: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XXX University	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ourier"/>
              </a:rPr>
              <a:t>Design and Development for Engineering</a:t>
            </a:r>
            <a:endParaRPr lang="en-GB" sz="2000" b="0" i="0" dirty="0">
              <a:solidFill>
                <a:srgbClr val="000000"/>
              </a:solidFill>
              <a:effectLst/>
              <a:latin typeface="Courier"/>
            </a:endParaRPr>
          </a:p>
          <a:p>
            <a:pPr marL="0" indent="0" algn="l" fontAlgn="base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ourier"/>
              </a:rPr>
              <a:t>			Engineering, Manufacturing, Processing and Control</a:t>
            </a:r>
            <a:endParaRPr lang="en-GB" sz="2000" b="0" i="0" dirty="0">
              <a:solidFill>
                <a:srgbClr val="000000"/>
              </a:solidFill>
              <a:effectLst/>
              <a:latin typeface="Courier"/>
            </a:endParaRPr>
          </a:p>
          <a:p>
            <a:pPr marL="0" indent="0">
              <a:buNone/>
            </a:pPr>
            <a:endParaRPr lang="en-GB" sz="2000" dirty="0">
              <a:latin typeface="Courier"/>
            </a:endParaRPr>
          </a:p>
          <a:p>
            <a:pPr marL="0" indent="0">
              <a:buNone/>
            </a:pPr>
            <a:endParaRPr lang="en-GB" sz="2000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Which schools / colleges locally offer T Levels?</a:t>
            </a:r>
          </a:p>
        </p:txBody>
      </p:sp>
    </p:spTree>
    <p:extLst>
      <p:ext uri="{BB962C8B-B14F-4D97-AF65-F5344CB8AC3E}">
        <p14:creationId xmlns:p14="http://schemas.microsoft.com/office/powerpoint/2010/main" val="5194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8276" y="1253331"/>
            <a:ext cx="10215900" cy="6247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50" b="1" dirty="0">
                <a:latin typeface="Courier"/>
              </a:rPr>
              <a:t>T Levels will suit our students who:</a:t>
            </a:r>
          </a:p>
          <a:p>
            <a:r>
              <a:rPr lang="en-GB" sz="1850" dirty="0">
                <a:latin typeface="Courier"/>
              </a:rPr>
              <a:t>Know the industry or broad area of work they want to pursue for a career.</a:t>
            </a:r>
          </a:p>
          <a:p>
            <a:r>
              <a:rPr lang="en-GB" sz="1850" dirty="0">
                <a:latin typeface="Courier"/>
              </a:rPr>
              <a:t>Would like to focus on one broad subject area, rather than 3 A level subjects or other technical qualifications, e.g. BTECs.</a:t>
            </a:r>
          </a:p>
          <a:p>
            <a:r>
              <a:rPr lang="en-GB" sz="1850" dirty="0">
                <a:latin typeface="Courier"/>
              </a:rPr>
              <a:t>Like the idea of a predominantly learning environment based course, but with a strong practical emphasis and time spent with an employer on the substantial industry placement.</a:t>
            </a:r>
          </a:p>
          <a:p>
            <a:pPr marL="0" indent="0">
              <a:buNone/>
            </a:pPr>
            <a:r>
              <a:rPr lang="en-GB" sz="1850" b="1" dirty="0">
                <a:latin typeface="Courier"/>
              </a:rPr>
              <a:t>It is important to consider:</a:t>
            </a:r>
          </a:p>
          <a:p>
            <a:r>
              <a:rPr lang="en-GB" sz="1850" dirty="0">
                <a:latin typeface="Courier"/>
              </a:rPr>
              <a:t>A T Level is equivalent in size to 3 A levels so students need to recognise the amount and rigour of learning involved.</a:t>
            </a:r>
          </a:p>
          <a:p>
            <a:r>
              <a:rPr lang="en-GB" sz="1850" dirty="0">
                <a:latin typeface="Courier"/>
              </a:rPr>
              <a:t>Feedback from the first cohort of students has been positive, they have particularly valued their time spent on the industry placement.</a:t>
            </a:r>
          </a:p>
          <a:p>
            <a:r>
              <a:rPr lang="en-GB" sz="1850" dirty="0">
                <a:effectLst/>
                <a:latin typeface="Courier"/>
              </a:rPr>
              <a:t>Some T Levels, e.g. Engineering and Manufacturing, require a good level of maths knowledge.</a:t>
            </a:r>
          </a:p>
          <a:p>
            <a:r>
              <a:rPr lang="en-GB" sz="1850" dirty="0">
                <a:latin typeface="Courier"/>
              </a:rPr>
              <a:t>If offered by the provider, consider whether the student may benefit from the T Level Transition Programme first (see next slide)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Which students are most suited to T Levels?</a:t>
            </a:r>
          </a:p>
        </p:txBody>
      </p:sp>
    </p:spTree>
    <p:extLst>
      <p:ext uri="{BB962C8B-B14F-4D97-AF65-F5344CB8AC3E}">
        <p14:creationId xmlns:p14="http://schemas.microsoft.com/office/powerpoint/2010/main" val="179542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71532" cy="4351337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What if a student would like to do a T Level, but needs more time to get ready? </a:t>
            </a:r>
            <a:endParaRPr lang="en-GB" sz="2000" dirty="0">
              <a:solidFill>
                <a:srgbClr val="000000"/>
              </a:solidFill>
              <a:latin typeface="Courier"/>
            </a:endParaRPr>
          </a:p>
          <a:p>
            <a:pPr marL="0" indent="0" algn="l" fontAlgn="base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Courier"/>
            </a:endParaRP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The T Level Transition Programme is a 1-year post-GCSE course designed to prepare you for your chosen T Level.</a:t>
            </a:r>
          </a:p>
          <a:p>
            <a:pPr algn="l" fontAlgn="base"/>
            <a:endParaRPr lang="en-GB" sz="2000" dirty="0">
              <a:solidFill>
                <a:srgbClr val="000000"/>
              </a:solidFill>
              <a:latin typeface="Courier"/>
            </a:endParaRP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It gives knowledge, practical and study skills, and work experience to prepare students to excel in their chosen subject.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T Level transition programme</a:t>
            </a:r>
          </a:p>
        </p:txBody>
      </p:sp>
    </p:spTree>
    <p:extLst>
      <p:ext uri="{BB962C8B-B14F-4D97-AF65-F5344CB8AC3E}">
        <p14:creationId xmlns:p14="http://schemas.microsoft.com/office/powerpoint/2010/main" val="26233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GB" sz="2400" dirty="0">
                <a:latin typeface="Courier"/>
              </a:rPr>
              <a:t>This slide deck is brought to you by the DfE T Levels Team.</a:t>
            </a:r>
          </a:p>
          <a:p>
            <a:pPr marL="0" indent="0" algn="l">
              <a:buNone/>
            </a:pPr>
            <a:endParaRPr lang="en-GB" sz="2400" dirty="0">
              <a:latin typeface="Courier"/>
            </a:endParaRPr>
          </a:p>
          <a:p>
            <a:pPr marL="0" indent="0" algn="l">
              <a:buNone/>
            </a:pPr>
            <a:r>
              <a:rPr lang="en-GB" sz="2400" dirty="0">
                <a:latin typeface="Courier"/>
              </a:rPr>
              <a:t>This resource is designed for schools/colleges who are running a staff briefing about T Levels and should take around </a:t>
            </a:r>
            <a:br>
              <a:rPr lang="en-GB" sz="2400" dirty="0">
                <a:latin typeface="Courier"/>
              </a:rPr>
            </a:br>
            <a:r>
              <a:rPr lang="en-GB" sz="2400" u="sng" dirty="0">
                <a:latin typeface="Courier"/>
              </a:rPr>
              <a:t>20 to 30 minutes</a:t>
            </a:r>
            <a:r>
              <a:rPr lang="en-GB" sz="2400" dirty="0">
                <a:latin typeface="Courier"/>
              </a:rPr>
              <a:t> to deliver. </a:t>
            </a:r>
          </a:p>
          <a:p>
            <a:pPr marL="0" indent="0" algn="l">
              <a:buNone/>
            </a:pPr>
            <a:endParaRPr lang="en-GB" sz="2400" dirty="0">
              <a:latin typeface="Courier"/>
            </a:endParaRPr>
          </a:p>
          <a:p>
            <a:pPr marL="0" indent="0" algn="l">
              <a:buNone/>
            </a:pPr>
            <a:r>
              <a:rPr lang="en-GB" sz="2400" dirty="0">
                <a:latin typeface="Courier"/>
              </a:rPr>
              <a:t>It can be quickly adapted for your setting, with the aim of generating interest, enthusiasm and positivity about T Levels among staff.</a:t>
            </a:r>
          </a:p>
          <a:p>
            <a:pPr marL="0" indent="0" algn="l">
              <a:buNone/>
            </a:pPr>
            <a:endParaRPr lang="en-GB" sz="2400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1/4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96C9F5-ADED-2A67-AE65-9DA364253216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42032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do T Levels students think?</a:t>
            </a:r>
          </a:p>
        </p:txBody>
      </p:sp>
      <p:pic>
        <p:nvPicPr>
          <p:cNvPr id="7" name="Online Media 10" title="T Levels - A Day in Luca's Shoes">
            <a:hlinkClick r:id="" action="ppaction://media"/>
            <a:extLst>
              <a:ext uri="{FF2B5EF4-FFF2-40B4-BE49-F238E27FC236}">
                <a16:creationId xmlns:a16="http://schemas.microsoft.com/office/drawing/2014/main" id="{8450504B-9171-0C5C-9713-D3364EEF2F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7009" y="1404751"/>
            <a:ext cx="8666921" cy="48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do T Levels students think?</a:t>
            </a:r>
          </a:p>
        </p:txBody>
      </p:sp>
      <p:pic>
        <p:nvPicPr>
          <p:cNvPr id="5" name="Online Media 1" title="T Levels - A Day In Shechinahs Shoes">
            <a:hlinkClick r:id="" action="ppaction://media"/>
            <a:extLst>
              <a:ext uri="{FF2B5EF4-FFF2-40B4-BE49-F238E27FC236}">
                <a16:creationId xmlns:a16="http://schemas.microsoft.com/office/drawing/2014/main" id="{5AF239AC-7686-A5B0-E32A-83657F020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4974" y="1505502"/>
            <a:ext cx="8759687" cy="49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do T Levels students think?</a:t>
            </a:r>
          </a:p>
        </p:txBody>
      </p:sp>
      <p:pic>
        <p:nvPicPr>
          <p:cNvPr id="2" name="Online Media 1" title="T Levels - A Day In Bandhana's Shoes">
            <a:hlinkClick r:id="" action="ppaction://media"/>
            <a:extLst>
              <a:ext uri="{FF2B5EF4-FFF2-40B4-BE49-F238E27FC236}">
                <a16:creationId xmlns:a16="http://schemas.microsoft.com/office/drawing/2014/main" id="{98F1F09F-ADCD-C4F7-E706-B1B4A878D3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5905" y="1405164"/>
            <a:ext cx="8818379" cy="49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5268" y="1528763"/>
            <a:ext cx="10934700" cy="435133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 Levels are designed by employers so are perfect for entry straight into skilled employment.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A T Level is worth the same UCAS tariff points as 3 A levels.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Students can use UCAS points to apply to university or another type of higher education.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ourier"/>
              </a:rPr>
              <a:t>There is a </a:t>
            </a:r>
            <a:r>
              <a:rPr lang="en-GB" sz="2000" dirty="0">
                <a:latin typeface="Courier"/>
                <a:hlinkClick r:id="rId2"/>
              </a:rPr>
              <a:t>list of Higher Education Institutions</a:t>
            </a:r>
            <a:r>
              <a:rPr lang="en-GB" sz="2000" dirty="0">
                <a:latin typeface="Courier"/>
              </a:rPr>
              <a:t> that have confirmed they are accepting T Levels as part of their entry requirements. </a:t>
            </a:r>
            <a:endParaRPr lang="en-GB" sz="2000" b="0" i="0" dirty="0">
              <a:effectLst/>
              <a:latin typeface="Courie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They can also use their T Level to do a related higher level apprenticeship – in some cases students may be able to access accelerated apprenticeships where prior learning is taken into account.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The </a:t>
            </a:r>
            <a:r>
              <a:rPr lang="en-GB" sz="2000" dirty="0">
                <a:latin typeface="Courier"/>
              </a:rPr>
              <a:t>Institute for Apprenticeships and Technical Education has published progression profiles to help you understand the different progression routes from T Levels, at </a:t>
            </a:r>
            <a:r>
              <a:rPr lang="en-GB" sz="2000" dirty="0">
                <a:latin typeface="Courier"/>
                <a:hlinkClick r:id="rId3"/>
              </a:rPr>
              <a:t>T Level progression profiles / Institute for Apprenticeships and Technical Education</a:t>
            </a:r>
            <a:endParaRPr lang="en-GB" sz="2000" b="0" i="0" dirty="0">
              <a:effectLst/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</p:spTree>
    <p:extLst>
      <p:ext uri="{BB962C8B-B14F-4D97-AF65-F5344CB8AC3E}">
        <p14:creationId xmlns:p14="http://schemas.microsoft.com/office/powerpoint/2010/main" val="293376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0EA0B-7604-8358-409C-F5C6D9E2F8AC}"/>
              </a:ext>
            </a:extLst>
          </p:cNvPr>
          <p:cNvSpPr txBox="1"/>
          <p:nvPr/>
        </p:nvSpPr>
        <p:spPr>
          <a:xfrm>
            <a:off x="1272871" y="1320285"/>
            <a:ext cx="4568687" cy="5232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  <a:t>Construction students:</a:t>
            </a:r>
            <a:b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</a:br>
            <a:endParaRPr lang="en-GB" dirty="0">
              <a:solidFill>
                <a:schemeClr val="bg1"/>
              </a:solidFill>
              <a:effectLst/>
              <a:highlight>
                <a:srgbClr val="000000"/>
              </a:highlight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Alex Long (York College) is doing a degree apprenticeship at TRU East Coast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Matthew Short (Truro and </a:t>
            </a:r>
            <a:r>
              <a:rPr lang="en-GB" sz="2000" dirty="0" err="1">
                <a:effectLst/>
                <a:latin typeface="Courier"/>
                <a:ea typeface="Calibri" panose="020F0502020204030204" pitchFamily="34" charset="0"/>
              </a:rPr>
              <a:t>Penwith</a:t>
            </a: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) is doing Building Surveying at Bristol University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Charlie Bruce (Havant and South Downs) is employed as an Assistant Project Manager at his IP Peter Marsh Consultancy</a:t>
            </a:r>
            <a:endParaRPr lang="en-GB" dirty="0">
              <a:effectLst/>
              <a:latin typeface="Courier"/>
              <a:ea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BC6574-A8E4-6288-D1FF-EA941469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4" y="1805816"/>
            <a:ext cx="4869552" cy="32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6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74B9C9-C667-40CA-A8D2-D0AC5E52B998}"/>
              </a:ext>
            </a:extLst>
          </p:cNvPr>
          <p:cNvSpPr txBox="1"/>
          <p:nvPr/>
        </p:nvSpPr>
        <p:spPr>
          <a:xfrm>
            <a:off x="1272209" y="1403509"/>
            <a:ext cx="4568687" cy="5324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  <a:t>Digital students:</a:t>
            </a:r>
            <a:b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</a:br>
            <a:endParaRPr lang="en-GB" sz="2000" dirty="0">
              <a:solidFill>
                <a:schemeClr val="bg1"/>
              </a:solidFill>
              <a:effectLst/>
              <a:highlight>
                <a:srgbClr val="000000"/>
              </a:highlight>
              <a:latin typeface="Courier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Leah Duckworth (Runshaw College)  is doing a degree apprenticeship at her IP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Shechinah Ashmead (La </a:t>
            </a:r>
            <a:r>
              <a:rPr lang="en-GB" sz="2000" dirty="0" err="1">
                <a:effectLst/>
                <a:latin typeface="Courier"/>
                <a:ea typeface="Calibri" panose="020F0502020204030204" pitchFamily="34" charset="0"/>
              </a:rPr>
              <a:t>Retraite</a:t>
            </a: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) is studying Cybersecurity at Coventry University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Tom Stray (Fareham) is doing a degree apprenticeship at CTECH Business Solutions</a:t>
            </a:r>
          </a:p>
          <a:p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</p:txBody>
      </p:sp>
      <p:pic>
        <p:nvPicPr>
          <p:cNvPr id="2050" name="Picture 2" descr="Digital Support Services (IT Support) T-level – Cirencester College">
            <a:extLst>
              <a:ext uri="{FF2B5EF4-FFF2-40B4-BE49-F238E27FC236}">
                <a16:creationId xmlns:a16="http://schemas.microsoft.com/office/drawing/2014/main" id="{67F8204B-7CE9-267B-4007-76F0731E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4995"/>
            <a:ext cx="5575755" cy="31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2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0EA0B-7604-8358-409C-F5C6D9E2F8AC}"/>
              </a:ext>
            </a:extLst>
          </p:cNvPr>
          <p:cNvSpPr txBox="1"/>
          <p:nvPr/>
        </p:nvSpPr>
        <p:spPr>
          <a:xfrm>
            <a:off x="1251138" y="1709917"/>
            <a:ext cx="5625150" cy="4401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  <a:t>Education and Childcare:</a:t>
            </a:r>
            <a:b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</a:br>
            <a:endParaRPr lang="en-GB" sz="2000" dirty="0">
              <a:solidFill>
                <a:schemeClr val="bg1"/>
              </a:solidFill>
              <a:effectLst/>
              <a:highlight>
                <a:srgbClr val="000000"/>
              </a:highlight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Romilly Horner (Thorpe St Andrews) is a teaching assistant at Charles Darwin Primary School, Norwich.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Ellie Hearn (Thorpe St Andrews)  is doing Primary Education with QTS at Brighton University.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Olivia Penny (Strode College) is studying for a degree in Early Development at Norland College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84F205-E159-9C9D-0552-24A4B962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29" y="1709917"/>
            <a:ext cx="4092464" cy="30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1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How can I find out more?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66C946-FB8F-982E-DC3E-8D84E6449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00501"/>
              </p:ext>
            </p:extLst>
          </p:nvPr>
        </p:nvGraphicFramePr>
        <p:xfrm>
          <a:off x="1284884" y="1803160"/>
          <a:ext cx="1982571" cy="274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01880" imgH="5124600" progId="PBrush">
                  <p:embed/>
                </p:oleObj>
              </mc:Choice>
              <mc:Fallback>
                <p:oleObj name="Bitmap Image" r:id="rId2" imgW="3701880" imgH="512460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66C946-FB8F-982E-DC3E-8D84E644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4884" y="1803160"/>
                        <a:ext cx="1982571" cy="274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BC70A3-F475-69B4-F812-AAA8E78FBEC8}"/>
              </a:ext>
            </a:extLst>
          </p:cNvPr>
          <p:cNvSpPr txBox="1"/>
          <p:nvPr/>
        </p:nvSpPr>
        <p:spPr>
          <a:xfrm>
            <a:off x="1108124" y="4641437"/>
            <a:ext cx="233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 Levels Teachers Pack</a:t>
            </a:r>
            <a:endParaRPr lang="en-GB" dirty="0"/>
          </a:p>
        </p:txBody>
      </p:sp>
      <p:pic>
        <p:nvPicPr>
          <p:cNvPr id="10" name="Picture 9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68FD420B-8790-4601-4B65-64849D7DC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419" y="1713979"/>
            <a:ext cx="4015228" cy="2335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F928DB-A1CE-8B74-D0F2-8F9C137D5662}"/>
              </a:ext>
            </a:extLst>
          </p:cNvPr>
          <p:cNvSpPr txBox="1"/>
          <p:nvPr/>
        </p:nvSpPr>
        <p:spPr>
          <a:xfrm>
            <a:off x="5039687" y="4641437"/>
            <a:ext cx="233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Termly free webinars</a:t>
            </a:r>
            <a:endParaRPr lang="en-GB" dirty="0"/>
          </a:p>
        </p:txBody>
      </p:sp>
      <p:pic>
        <p:nvPicPr>
          <p:cNvPr id="12" name="Picture 8" descr="The YouTube logo: a history | Creative Bloq">
            <a:extLst>
              <a:ext uri="{FF2B5EF4-FFF2-40B4-BE49-F238E27FC236}">
                <a16:creationId xmlns:a16="http://schemas.microsoft.com/office/drawing/2014/main" id="{D6D04432-EF58-7621-E928-C8A414FA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05" y="2279511"/>
            <a:ext cx="2545494" cy="14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A53A88-B5BB-5FD5-81F9-B3E8568AA76A}"/>
              </a:ext>
            </a:extLst>
          </p:cNvPr>
          <p:cNvSpPr txBox="1"/>
          <p:nvPr/>
        </p:nvSpPr>
        <p:spPr>
          <a:xfrm>
            <a:off x="9305451" y="4641437"/>
            <a:ext cx="1938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T Levels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3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763226"/>
            <a:ext cx="5045964" cy="377006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The 10th – 14th October 2022 marked the first national T Levels week.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ourier"/>
              </a:rPr>
              <a:t>It was an exciting week celebrating the success of students, teachers, providers and employers.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ourier"/>
              </a:rPr>
              <a:t>Look out for T Levels Day during National Apprenticeship Week (6</a:t>
            </a:r>
            <a:r>
              <a:rPr lang="en-GB" sz="2000" baseline="30000" dirty="0">
                <a:latin typeface="Courier"/>
              </a:rPr>
              <a:t>th</a:t>
            </a:r>
            <a:r>
              <a:rPr lang="en-GB" sz="2000" dirty="0">
                <a:latin typeface="Courier"/>
              </a:rPr>
              <a:t> – 12</a:t>
            </a:r>
            <a:r>
              <a:rPr lang="en-GB" sz="2000" baseline="30000" dirty="0">
                <a:latin typeface="Courier"/>
              </a:rPr>
              <a:t>th</a:t>
            </a:r>
            <a:r>
              <a:rPr lang="en-GB" sz="2000" dirty="0">
                <a:latin typeface="Courier"/>
              </a:rPr>
              <a:t> February 2023)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highlight>
                <a:srgbClr val="FFFF00"/>
              </a:highlight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Celebrating T Levels</a:t>
            </a:r>
          </a:p>
        </p:txBody>
      </p:sp>
      <p:pic>
        <p:nvPicPr>
          <p:cNvPr id="2" name="Picture 2" descr="National T-Levels Week | All About STEMAll About STEM">
            <a:extLst>
              <a:ext uri="{FF2B5EF4-FFF2-40B4-BE49-F238E27FC236}">
                <a16:creationId xmlns:a16="http://schemas.microsoft.com/office/drawing/2014/main" id="{E5CA2658-3DA7-A1F2-0551-BC15E361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45" y="1979599"/>
            <a:ext cx="4371963" cy="28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0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5997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urier"/>
              </a:rPr>
              <a:t> Please read the slides and </a:t>
            </a:r>
            <a:r>
              <a:rPr lang="en-GB" sz="2000" dirty="0">
                <a:highlight>
                  <a:srgbClr val="FFFF00"/>
                </a:highlight>
                <a:latin typeface="Courier"/>
              </a:rPr>
              <a:t>update all sections highlighted in yellow</a:t>
            </a:r>
            <a:r>
              <a:rPr lang="en-GB" sz="2000" dirty="0">
                <a:latin typeface="Courier"/>
              </a:rPr>
              <a:t> with details for your school or college.</a:t>
            </a:r>
          </a:p>
          <a:p>
            <a:pPr algn="l"/>
            <a:r>
              <a:rPr lang="en-GB" sz="2000" dirty="0">
                <a:latin typeface="Courier"/>
              </a:rPr>
              <a:t> Decide whether you want to do the task (optional)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7</a:t>
            </a:r>
            <a:r>
              <a:rPr lang="en-GB" sz="2000" dirty="0">
                <a:latin typeface="Courier"/>
              </a:rPr>
              <a:t>.</a:t>
            </a:r>
          </a:p>
          <a:p>
            <a:pPr algn="l"/>
            <a:r>
              <a:rPr lang="en-GB" sz="2000" dirty="0">
                <a:highlight>
                  <a:srgbClr val="00FF00"/>
                </a:highlight>
                <a:latin typeface="Courier"/>
              </a:rPr>
              <a:t> Slides 9, 20, 21, 22 and 29</a:t>
            </a:r>
            <a:r>
              <a:rPr lang="en-GB" sz="2000" dirty="0">
                <a:latin typeface="Courier"/>
              </a:rPr>
              <a:t> contain videos (optional)</a:t>
            </a:r>
            <a:br>
              <a:rPr lang="en-GB" sz="2000" dirty="0">
                <a:latin typeface="Courier"/>
              </a:rPr>
            </a:br>
            <a:r>
              <a:rPr lang="en-GB" sz="2000" dirty="0">
                <a:latin typeface="Courier"/>
              </a:rPr>
              <a:t>Please decide which of these you would like to use and check they can be played from the presentation.</a:t>
            </a:r>
          </a:p>
          <a:p>
            <a:pPr algn="l"/>
            <a:r>
              <a:rPr lang="en-GB" sz="2000" dirty="0">
                <a:latin typeface="Courier"/>
              </a:rPr>
              <a:t>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10</a:t>
            </a:r>
            <a:r>
              <a:rPr lang="en-GB" sz="2000" dirty="0">
                <a:latin typeface="Courier"/>
              </a:rPr>
              <a:t> summarises the key facts that are shared in the video.  You could show either or both, or also print slide 10 as a handout for staff to take away.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2/4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72AB3B-2CB4-A9C2-0240-DED6AADF7485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3562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urier"/>
              </a:rPr>
              <a:t> On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13</a:t>
            </a:r>
            <a:r>
              <a:rPr lang="en-GB" sz="2000" dirty="0">
                <a:latin typeface="Courier"/>
              </a:rPr>
              <a:t> decide whether you want to include any qualifications you are no longer running or will be phasing out.  You can find out here which defunded qualifications overlap with T Levels: </a:t>
            </a:r>
            <a:r>
              <a:rPr lang="en-GB" sz="2000" dirty="0">
                <a:solidFill>
                  <a:srgbClr val="0070C0"/>
                </a:solidFill>
                <a:latin typeface="Couri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Qualifications that overlap with T Levels - GOV.UK (www.gov.uk)</a:t>
            </a:r>
            <a:r>
              <a:rPr lang="en-GB" sz="2000" dirty="0">
                <a:solidFill>
                  <a:srgbClr val="0070C0"/>
                </a:solidFill>
                <a:latin typeface="Courier"/>
              </a:rPr>
              <a:t> </a:t>
            </a:r>
          </a:p>
          <a:p>
            <a:pPr algn="l"/>
            <a:r>
              <a:rPr lang="en-GB" sz="2000" dirty="0">
                <a:latin typeface="Courier"/>
              </a:rPr>
              <a:t> Complete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14</a:t>
            </a:r>
            <a:r>
              <a:rPr lang="en-GB" sz="2000" dirty="0">
                <a:latin typeface="Courier"/>
              </a:rPr>
              <a:t> which says what you are doing to comply with new Provider Access Legislation (PAL).</a:t>
            </a:r>
          </a:p>
          <a:p>
            <a:pPr algn="l"/>
            <a:r>
              <a:rPr lang="en-GB" sz="2000" dirty="0">
                <a:latin typeface="Courier"/>
              </a:rPr>
              <a:t> Find out if your school / college will be offering T Levels and your Senior Leadership Team (SLT) response if not and complete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3/4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72AB3B-2CB4-A9C2-0240-DED6AADF7485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95884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urier"/>
              </a:rPr>
              <a:t> Find out which providers local to you are offering T Levels and complete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16</a:t>
            </a:r>
            <a:r>
              <a:rPr lang="en-GB" sz="2000" dirty="0">
                <a:latin typeface="Courier"/>
              </a:rPr>
              <a:t>. </a:t>
            </a:r>
            <a:r>
              <a:rPr lang="en-GB" sz="2000" dirty="0">
                <a:solidFill>
                  <a:srgbClr val="0070C0"/>
                </a:solidFill>
                <a:latin typeface="Couri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https://www.tlevels.gov.uk/students/find</a:t>
            </a:r>
            <a:r>
              <a:rPr lang="en-GB" sz="2000" dirty="0">
                <a:latin typeface="Courier"/>
              </a:rPr>
              <a:t> </a:t>
            </a:r>
          </a:p>
          <a:p>
            <a:pPr algn="l"/>
            <a:r>
              <a:rPr lang="en-GB" sz="2000" dirty="0">
                <a:latin typeface="Courier"/>
              </a:rPr>
              <a:t> If you search for T Level providers and the closest ones are still too far away to be a viable option for this year, it is very likely that your local providers will start offering T Levels in the coming years.  Check the </a:t>
            </a:r>
            <a:r>
              <a:rPr lang="en-GB" sz="2000" dirty="0">
                <a:solidFill>
                  <a:srgbClr val="0070C0"/>
                </a:solidFill>
                <a:latin typeface="Couri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 Level providers list</a:t>
            </a:r>
            <a:endParaRPr lang="en-GB" sz="2000" dirty="0">
              <a:solidFill>
                <a:srgbClr val="0070C0"/>
              </a:solidFill>
              <a:latin typeface="Courier"/>
            </a:endParaRPr>
          </a:p>
          <a:p>
            <a:pPr algn="l"/>
            <a:r>
              <a:rPr lang="en-GB" sz="2000" dirty="0">
                <a:latin typeface="Courier"/>
              </a:rPr>
              <a:t>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28</a:t>
            </a:r>
            <a:r>
              <a:rPr lang="en-GB" sz="2000" dirty="0">
                <a:latin typeface="Courier"/>
              </a:rPr>
              <a:t> may need to be updated with more accurate dates.</a:t>
            </a:r>
          </a:p>
          <a:p>
            <a:pPr algn="l"/>
            <a:r>
              <a:rPr lang="en-GB" sz="2000" dirty="0">
                <a:latin typeface="Courier"/>
              </a:rPr>
              <a:t> Delete </a:t>
            </a:r>
            <a:r>
              <a:rPr lang="en-GB" sz="2000" dirty="0">
                <a:highlight>
                  <a:srgbClr val="FFFF00"/>
                </a:highlight>
                <a:latin typeface="Courier"/>
              </a:rPr>
              <a:t>‘school’ / ‘college’</a:t>
            </a:r>
            <a:r>
              <a:rPr lang="en-GB" sz="2000" dirty="0">
                <a:latin typeface="Courier"/>
              </a:rPr>
              <a:t> as applicable.</a:t>
            </a:r>
          </a:p>
          <a:p>
            <a:pPr algn="l"/>
            <a:endParaRPr lang="en-GB" sz="2000" dirty="0">
              <a:solidFill>
                <a:srgbClr val="0070C0"/>
              </a:solidFill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4/4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24F6D-AE8C-5169-A2CB-384D3851C424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95554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" y="2504846"/>
            <a:ext cx="11814048" cy="1325584"/>
          </a:xfrm>
        </p:spPr>
        <p:txBody>
          <a:bodyPr>
            <a:noAutofit/>
          </a:bodyPr>
          <a:lstStyle/>
          <a:p>
            <a:r>
              <a:rPr lang="en-GB" dirty="0"/>
              <a:t>T Levels</a:t>
            </a:r>
            <a:br>
              <a:rPr lang="en-GB" dirty="0"/>
            </a:br>
            <a:br>
              <a:rPr lang="en-GB" sz="2000" dirty="0"/>
            </a:br>
            <a:r>
              <a:rPr lang="en-GB" dirty="0"/>
              <a:t>The next level qualification</a:t>
            </a:r>
            <a:br>
              <a:rPr lang="en-GB" dirty="0"/>
            </a:br>
            <a:r>
              <a:rPr lang="en-GB" sz="2400" dirty="0"/>
              <a:t>A career-focussed alternative to a levels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EBF32-5372-A42D-1A35-87832DF749F3}"/>
              </a:ext>
            </a:extLst>
          </p:cNvPr>
          <p:cNvSpPr txBox="1"/>
          <p:nvPr/>
        </p:nvSpPr>
        <p:spPr>
          <a:xfrm>
            <a:off x="9648092" y="281354"/>
            <a:ext cx="20632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</a:rPr>
              <a:t>Put your school logo here</a:t>
            </a:r>
          </a:p>
          <a:p>
            <a:pPr algn="ctr"/>
            <a:endParaRPr lang="en-GB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8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FF2EC-F498-7A59-5ED9-9E3612E3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969" y="344700"/>
            <a:ext cx="5862221" cy="540212"/>
          </a:xfrm>
        </p:spPr>
        <p:txBody>
          <a:bodyPr/>
          <a:lstStyle/>
          <a:p>
            <a:r>
              <a:rPr lang="en-GB" dirty="0"/>
              <a:t>Group task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3C22E-F48F-A715-2D50-E3F3ABAD5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8" y="1207008"/>
            <a:ext cx="5966031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Spend two minutes talking to someone else about anything you know about T Levels: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Have you heard of them?</a:t>
            </a:r>
          </a:p>
          <a:p>
            <a:r>
              <a:rPr lang="en-GB" sz="2400" dirty="0"/>
              <a:t> Do you know any of the T Level subjects?</a:t>
            </a:r>
          </a:p>
          <a:p>
            <a:r>
              <a:rPr lang="en-GB" sz="2400" dirty="0"/>
              <a:t> How would you rate your knowledge on a scale of 1-5?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822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117836" cy="4351337"/>
          </a:xfrm>
        </p:spPr>
        <p:txBody>
          <a:bodyPr>
            <a:noAutofit/>
          </a:bodyPr>
          <a:lstStyle/>
          <a:p>
            <a:r>
              <a:rPr lang="en-GB" dirty="0">
                <a:latin typeface="Courier"/>
              </a:rPr>
              <a:t> Key facts about T Levels</a:t>
            </a:r>
          </a:p>
          <a:p>
            <a:r>
              <a:rPr lang="en-GB" dirty="0">
                <a:latin typeface="Courier"/>
              </a:rPr>
              <a:t> Why is it important you know about T Levels?</a:t>
            </a:r>
          </a:p>
          <a:p>
            <a:r>
              <a:rPr lang="en-GB" dirty="0">
                <a:latin typeface="Courier"/>
              </a:rPr>
              <a:t> Provider Access Legislation</a:t>
            </a:r>
          </a:p>
          <a:p>
            <a:r>
              <a:rPr lang="en-GB" dirty="0">
                <a:latin typeface="Courier"/>
              </a:rPr>
              <a:t> How to talk to students about T Levels</a:t>
            </a:r>
          </a:p>
          <a:p>
            <a:r>
              <a:rPr lang="en-GB" dirty="0">
                <a:latin typeface="Courier"/>
              </a:rPr>
              <a:t> Who is offering T Levels in our area</a:t>
            </a:r>
          </a:p>
          <a:p>
            <a:r>
              <a:rPr lang="en-GB" dirty="0">
                <a:latin typeface="Courier"/>
              </a:rPr>
              <a:t> Who T Levels are suitable for</a:t>
            </a:r>
          </a:p>
          <a:p>
            <a:r>
              <a:rPr lang="en-GB" dirty="0">
                <a:latin typeface="Courier"/>
              </a:rPr>
              <a:t> Where T Levels lead</a:t>
            </a:r>
          </a:p>
          <a:p>
            <a:r>
              <a:rPr lang="en-GB" dirty="0">
                <a:latin typeface="Courier"/>
              </a:rPr>
              <a:t> How to find out more</a:t>
            </a:r>
          </a:p>
          <a:p>
            <a:pPr marL="0" indent="0">
              <a:buNone/>
            </a:pPr>
            <a:endParaRPr lang="en-GB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we’re covering today</a:t>
            </a:r>
          </a:p>
        </p:txBody>
      </p:sp>
    </p:spTree>
    <p:extLst>
      <p:ext uri="{BB962C8B-B14F-4D97-AF65-F5344CB8AC3E}">
        <p14:creationId xmlns:p14="http://schemas.microsoft.com/office/powerpoint/2010/main" val="398757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 Levels - the next level qualification">
            <a:hlinkClick r:id="" action="ppaction://media"/>
            <a:extLst>
              <a:ext uri="{FF2B5EF4-FFF2-40B4-BE49-F238E27FC236}">
                <a16:creationId xmlns:a16="http://schemas.microsoft.com/office/drawing/2014/main" id="{68EF8C3C-9738-3CC1-55FC-893E276D4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204" y="202350"/>
            <a:ext cx="11548996" cy="65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 Levels">
  <a:themeElements>
    <a:clrScheme name="T Levels">
      <a:dk1>
        <a:srgbClr val="000000"/>
      </a:dk1>
      <a:lt1>
        <a:srgbClr val="FFFFFF"/>
      </a:lt1>
      <a:dk2>
        <a:srgbClr val="FF9567"/>
      </a:dk2>
      <a:lt2>
        <a:srgbClr val="FC4420"/>
      </a:lt2>
      <a:accent1>
        <a:srgbClr val="7659B0"/>
      </a:accent1>
      <a:accent2>
        <a:srgbClr val="000000"/>
      </a:accent2>
      <a:accent3>
        <a:srgbClr val="FFFFFF"/>
      </a:accent3>
      <a:accent4>
        <a:srgbClr val="FF9567"/>
      </a:accent4>
      <a:accent5>
        <a:srgbClr val="FC4420"/>
      </a:accent5>
      <a:accent6>
        <a:srgbClr val="7659B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Courier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4" ma:contentTypeDescription="Create a new document." ma:contentTypeScope="" ma:versionID="1ca94f8ab669d4255a519ff80727da0c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8e74c664866dc1f080c90a09e46c2ca2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6F828-4695-4AC8-8CDF-F79134026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80D14D-ECD6-4849-AFAC-A6E0E3B10170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2B6AE61A-3737-4035-A77F-5ECF46614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2104</Words>
  <Application>Microsoft Office PowerPoint</Application>
  <PresentationFormat>Widescreen</PresentationFormat>
  <Paragraphs>181</Paragraphs>
  <Slides>29</Slides>
  <Notes>8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Amasis MT Pro Black</vt:lpstr>
      <vt:lpstr>Arial</vt:lpstr>
      <vt:lpstr>Calibri</vt:lpstr>
      <vt:lpstr>Calibri Light</vt:lpstr>
      <vt:lpstr>Courier</vt:lpstr>
      <vt:lpstr>Courier New</vt:lpstr>
      <vt:lpstr>Office Theme</vt:lpstr>
      <vt:lpstr>T Levels</vt:lpstr>
      <vt:lpstr>Bitmap Image</vt:lpstr>
      <vt:lpstr>Hosting a staff briefing about T Levels</vt:lpstr>
      <vt:lpstr>PowerPoint Presentation</vt:lpstr>
      <vt:lpstr>PowerPoint Presentation</vt:lpstr>
      <vt:lpstr>PowerPoint Presentation</vt:lpstr>
      <vt:lpstr>PowerPoint Presentation</vt:lpstr>
      <vt:lpstr>T Levels  The next level qualification A career-focussed alternative to a levels</vt:lpstr>
      <vt:lpstr>Group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LEVELS The next level qualification</dc:title>
  <dc:creator>Helen Twomey</dc:creator>
  <cp:lastModifiedBy>Anna Morrison</cp:lastModifiedBy>
  <cp:revision>3</cp:revision>
  <dcterms:created xsi:type="dcterms:W3CDTF">2022-10-12T08:48:56Z</dcterms:created>
  <dcterms:modified xsi:type="dcterms:W3CDTF">2022-11-18T12:40:15Z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