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3" r:id="rId2"/>
    <p:sldId id="264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885B"/>
    <a:srgbClr val="0D2990"/>
    <a:srgbClr val="8E004F"/>
    <a:srgbClr val="E64425"/>
    <a:srgbClr val="9D9C9C"/>
    <a:srgbClr val="9E9D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40"/>
    <p:restoredTop sz="94650"/>
  </p:normalViewPr>
  <p:slideViewPr>
    <p:cSldViewPr snapToGrid="0" snapToObjects="1">
      <p:cViewPr varScale="1">
        <p:scale>
          <a:sx n="86" d="100"/>
          <a:sy n="86" d="100"/>
        </p:scale>
        <p:origin x="93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5EE55-BF90-4717-AB14-E35D42B93B04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B6D06-4AE9-4956-8065-A15F1617C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050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1B6D06-4AE9-4956-8065-A15F1617C6D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661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1B6D06-4AE9-4956-8065-A15F1617C6D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14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1B6D06-4AE9-4956-8065-A15F1617C6D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534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1B6D06-4AE9-4956-8065-A15F1617C6D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33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1B6D06-4AE9-4956-8065-A15F1617C6D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666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319FA-8318-C546-B4F5-23B4C12D9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62E725-95CC-1C4F-914C-2DB2AD3BF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101BF-9FE7-E94D-B6FC-6B5867763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DAA9-1251-1047-B0BF-FBBDFFED4B9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C18C2-DE97-3747-A64E-79A8E059B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E410F-86EA-984C-A8F6-F1047294A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5315-19BC-AE48-80AA-79DA36E3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20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6518F-0685-3B40-91DD-A4E9F782B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D4099D-540F-3F40-A0C7-5BFA59D65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9BFC7F-54FC-0243-BE92-CB94A7F5F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DAA9-1251-1047-B0BF-FBBDFFED4B9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1F87B-5FFC-0A42-AB68-F64DEE44C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0BE12-4B10-024A-A358-DA958252B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5315-19BC-AE48-80AA-79DA36E3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21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2F022A-7056-964D-A982-6CE7E803EC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6FCC2C-0430-2D4F-B348-6D18556C8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A17A-3BBE-C546-BCD5-8D30CAFC6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DAA9-1251-1047-B0BF-FBBDFFED4B9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0F099-5D1A-1D4C-BA13-2A74DE1E0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D61B6-E749-2449-8E29-41232AF09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5315-19BC-AE48-80AA-79DA36E3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E72BE-63D1-EA4E-9B13-C23DB4CC8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B7076-D388-E147-9860-A5ADCAF1B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F9BCD-4685-DD4A-BD41-949F82252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DAA9-1251-1047-B0BF-FBBDFFED4B9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8F719-E1B5-E945-85A3-1E405646E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E695B-F1C2-E244-9D1D-34395AC17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5315-19BC-AE48-80AA-79DA36E3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47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E584D-77A9-D949-B90E-B135DBF56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217F1-AFCE-3847-9F3E-1784507B1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BEF39-6F9A-0C4A-9DA6-64990E77D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DAA9-1251-1047-B0BF-FBBDFFED4B9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64DD4-1B89-4A40-8E1B-AC8405BFD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A7C1E-51CC-7F41-B853-782DCCE9A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5315-19BC-AE48-80AA-79DA36E3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7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4E3B4-7774-1643-8997-5742717A7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77CC8-B508-A74B-A2FC-262AA6343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AF362A-9E7B-7849-A685-B220FEA8CB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BBFF57-329D-F844-B105-E02E7C75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DAA9-1251-1047-B0BF-FBBDFFED4B9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185562-B3CF-774A-B7FB-58D6A1A09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F42B66-1D64-514E-AB88-FB8419E36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5315-19BC-AE48-80AA-79DA36E3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2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767AD-4499-EA47-9F05-839E8B406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836E7-5842-CC48-AF80-80EB70317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CF04F-7B13-3244-967F-E62C365D0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CB6148-6BE5-FD4A-9F59-B891E16A25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58F78B-466F-1346-944C-3226CF036C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819337-4C0C-B540-806C-40B6DF300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DAA9-1251-1047-B0BF-FBBDFFED4B9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2720C4-5165-4542-9317-F6469137B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74BBEC-A7FC-274F-A0B1-1B5E8EBC9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5315-19BC-AE48-80AA-79DA36E3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F1D92-5C36-BC4E-8D8C-4CB556AF8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734CBC-E192-2347-BEC6-45BEFECCE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DAA9-1251-1047-B0BF-FBBDFFED4B9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A42D01-77B1-B445-8D0E-0AC651819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6BC86A-791A-0F45-8727-DED916C5C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5315-19BC-AE48-80AA-79DA36E3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90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071A31-B174-E345-85FA-9D8444CDB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DAA9-1251-1047-B0BF-FBBDFFED4B9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BCDA29-8A14-BE47-86C7-5AB81AE76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4D1B2B-6E0D-E441-ACF0-08C2085B1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5315-19BC-AE48-80AA-79DA36E3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0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1D825-DECF-2148-AA6B-654CEC6C3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54588-8230-B147-A858-727BABC07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D43139-F112-8D42-8D0C-F7CA9C991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9DA767-7638-E045-BC84-27E8EFAB0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DAA9-1251-1047-B0BF-FBBDFFED4B9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15875-061D-0F45-8BF3-8BA8F9D54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3127F5-FD26-D54C-97A2-B502C782D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5315-19BC-AE48-80AA-79DA36E3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9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CD59F-D641-7343-AED6-2A5D5196C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0E6340-B6E4-6D41-92DC-365B091759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1DB4F6-65AD-3D4F-866B-E19BB8B95D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5282C0-0508-4943-8911-00621475E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DAA9-1251-1047-B0BF-FBBDFFED4B9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290388-589F-1B40-ACEA-1AE49654D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4575B2-8130-264B-AB68-3AD3AF959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5315-19BC-AE48-80AA-79DA36E3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3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D3A9F6-F3D5-C24B-9382-8889837E4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475B69-538D-2146-B973-34EAE602E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476B0-53B4-DF40-BB80-4D4ECEB5FF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CDAA9-1251-1047-B0BF-FBBDFFED4B9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A0D6B-F495-8F47-A18E-CA48625E97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D24D7-053B-5D4B-80D3-B89A583B5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05315-19BC-AE48-80AA-79DA36E3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5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81528642-E1DB-444F-88A3-67B7B08D3F48}"/>
              </a:ext>
            </a:extLst>
          </p:cNvPr>
          <p:cNvGrpSpPr/>
          <p:nvPr/>
        </p:nvGrpSpPr>
        <p:grpSpPr>
          <a:xfrm>
            <a:off x="-5" y="1913106"/>
            <a:ext cx="9227337" cy="4944894"/>
            <a:chOff x="-2844307" y="1913106"/>
            <a:chExt cx="12072613" cy="4944894"/>
          </a:xfrm>
        </p:grpSpPr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C778CDA5-E346-4014-9768-A4DBE8298CCA}"/>
                </a:ext>
              </a:extLst>
            </p:cNvPr>
            <p:cNvSpPr/>
            <p:nvPr/>
          </p:nvSpPr>
          <p:spPr>
            <a:xfrm>
              <a:off x="2308698" y="1913106"/>
              <a:ext cx="6919608" cy="4944894"/>
            </a:xfrm>
            <a:prstGeom prst="parallelogram">
              <a:avLst>
                <a:gd name="adj" fmla="val 17787"/>
              </a:avLst>
            </a:prstGeom>
            <a:solidFill>
              <a:srgbClr val="9D9C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6561EED-DCBF-45CF-A2EC-1E936F71BD0B}"/>
                </a:ext>
              </a:extLst>
            </p:cNvPr>
            <p:cNvSpPr/>
            <p:nvPr/>
          </p:nvSpPr>
          <p:spPr>
            <a:xfrm>
              <a:off x="-2844307" y="1913106"/>
              <a:ext cx="6644579" cy="4944894"/>
            </a:xfrm>
            <a:prstGeom prst="rect">
              <a:avLst/>
            </a:prstGeom>
            <a:solidFill>
              <a:srgbClr val="9D9C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40FD0BAF-9D6B-41C5-B301-DFC20A64D5FA}"/>
              </a:ext>
            </a:extLst>
          </p:cNvPr>
          <p:cNvSpPr/>
          <p:nvPr/>
        </p:nvSpPr>
        <p:spPr>
          <a:xfrm flipH="1">
            <a:off x="8361537" y="2607014"/>
            <a:ext cx="3830463" cy="4250986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Parallelogram 20">
            <a:extLst>
              <a:ext uri="{FF2B5EF4-FFF2-40B4-BE49-F238E27FC236}">
                <a16:creationId xmlns:a16="http://schemas.microsoft.com/office/drawing/2014/main" id="{78C8A758-C905-4528-B294-1EB9F834EB07}"/>
              </a:ext>
            </a:extLst>
          </p:cNvPr>
          <p:cNvSpPr/>
          <p:nvPr/>
        </p:nvSpPr>
        <p:spPr>
          <a:xfrm>
            <a:off x="533454" y="2300447"/>
            <a:ext cx="1541721" cy="79200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64E6847-98D1-4D58-B4D1-5AEDF368BB16}"/>
              </a:ext>
            </a:extLst>
          </p:cNvPr>
          <p:cNvSpPr txBox="1"/>
          <p:nvPr/>
        </p:nvSpPr>
        <p:spPr>
          <a:xfrm>
            <a:off x="436497" y="2492896"/>
            <a:ext cx="103331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Arial Black" panose="020B0A04020102020204" pitchFamily="34" charset="0"/>
              </a:rPr>
              <a:t>XXX new jobs at</a:t>
            </a:r>
          </a:p>
          <a:p>
            <a:r>
              <a:rPr lang="en-GB" sz="5400" dirty="0">
                <a:latin typeface="Arial Black" panose="020B0A04020102020204" pitchFamily="34" charset="0"/>
              </a:rPr>
              <a:t>XXX companies</a:t>
            </a:r>
          </a:p>
          <a:p>
            <a:r>
              <a:rPr lang="en-GB" sz="5400" dirty="0">
                <a:latin typeface="Arial Black" panose="020B0A04020102020204" pitchFamily="34" charset="0"/>
              </a:rPr>
              <a:t>With the</a:t>
            </a:r>
          </a:p>
          <a:p>
            <a:r>
              <a:rPr lang="en-GB" sz="5400" dirty="0">
                <a:latin typeface="Arial Black" panose="020B0A04020102020204" pitchFamily="34" charset="0"/>
              </a:rPr>
              <a:t>Kickstart Scheme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051E220-17E0-4E87-A6D6-B3247179A2B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873" t="27896" r="6862" b="29267"/>
          <a:stretch/>
        </p:blipFill>
        <p:spPr>
          <a:xfrm>
            <a:off x="423527" y="319595"/>
            <a:ext cx="4435075" cy="125333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01C19A7-FE5C-4001-B2C2-1DDDADADCD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00681" y="6090225"/>
            <a:ext cx="2250332" cy="433189"/>
          </a:xfrm>
          <a:prstGeom prst="rect">
            <a:avLst/>
          </a:prstGeom>
        </p:spPr>
      </p:pic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3AA482B3-AA33-4CAA-9575-C60726EC99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051081"/>
              </p:ext>
            </p:extLst>
          </p:nvPr>
        </p:nvGraphicFramePr>
        <p:xfrm>
          <a:off x="9790042" y="508601"/>
          <a:ext cx="1839250" cy="1649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250">
                  <a:extLst>
                    <a:ext uri="{9D8B030D-6E8A-4147-A177-3AD203B41FA5}">
                      <a16:colId xmlns:a16="http://schemas.microsoft.com/office/drawing/2014/main" val="4194340168"/>
                    </a:ext>
                  </a:extLst>
                </a:gridCol>
              </a:tblGrid>
              <a:tr h="1649709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Insert logo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38426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067DD9F0-3AFC-4FC2-8133-A119752670B7}"/>
              </a:ext>
            </a:extLst>
          </p:cNvPr>
          <p:cNvSpPr txBox="1"/>
          <p:nvPr/>
        </p:nvSpPr>
        <p:spPr>
          <a:xfrm>
            <a:off x="9790042" y="2414763"/>
            <a:ext cx="1839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We are a Kickstart Scheme employer</a:t>
            </a:r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F81FFFD7-C9D5-492F-8489-F9D9DEDE8CD1}"/>
              </a:ext>
            </a:extLst>
          </p:cNvPr>
          <p:cNvSpPr/>
          <p:nvPr/>
        </p:nvSpPr>
        <p:spPr>
          <a:xfrm>
            <a:off x="9790042" y="2300447"/>
            <a:ext cx="1839250" cy="79200"/>
          </a:xfrm>
          <a:prstGeom prst="parallelogram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98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81528642-E1DB-444F-88A3-67B7B08D3F48}"/>
              </a:ext>
            </a:extLst>
          </p:cNvPr>
          <p:cNvGrpSpPr/>
          <p:nvPr/>
        </p:nvGrpSpPr>
        <p:grpSpPr>
          <a:xfrm>
            <a:off x="-5" y="1913106"/>
            <a:ext cx="9227337" cy="4944894"/>
            <a:chOff x="-2844307" y="1913106"/>
            <a:chExt cx="12072613" cy="4944894"/>
          </a:xfrm>
          <a:solidFill>
            <a:srgbClr val="E64425"/>
          </a:solidFill>
        </p:grpSpPr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C778CDA5-E346-4014-9768-A4DBE8298CCA}"/>
                </a:ext>
              </a:extLst>
            </p:cNvPr>
            <p:cNvSpPr/>
            <p:nvPr/>
          </p:nvSpPr>
          <p:spPr>
            <a:xfrm>
              <a:off x="2308698" y="1913106"/>
              <a:ext cx="6919608" cy="4944894"/>
            </a:xfrm>
            <a:prstGeom prst="parallelogram">
              <a:avLst>
                <a:gd name="adj" fmla="val 1778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6561EED-DCBF-45CF-A2EC-1E936F71BD0B}"/>
                </a:ext>
              </a:extLst>
            </p:cNvPr>
            <p:cNvSpPr/>
            <p:nvPr/>
          </p:nvSpPr>
          <p:spPr>
            <a:xfrm>
              <a:off x="-2844307" y="1913106"/>
              <a:ext cx="6644579" cy="49448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40FD0BAF-9D6B-41C5-B301-DFC20A64D5FA}"/>
              </a:ext>
            </a:extLst>
          </p:cNvPr>
          <p:cNvSpPr/>
          <p:nvPr/>
        </p:nvSpPr>
        <p:spPr>
          <a:xfrm flipH="1">
            <a:off x="8361537" y="2607014"/>
            <a:ext cx="3830463" cy="4250986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Parallelogram 20">
            <a:extLst>
              <a:ext uri="{FF2B5EF4-FFF2-40B4-BE49-F238E27FC236}">
                <a16:creationId xmlns:a16="http://schemas.microsoft.com/office/drawing/2014/main" id="{78C8A758-C905-4528-B294-1EB9F834EB07}"/>
              </a:ext>
            </a:extLst>
          </p:cNvPr>
          <p:cNvSpPr/>
          <p:nvPr/>
        </p:nvSpPr>
        <p:spPr>
          <a:xfrm>
            <a:off x="533454" y="2300447"/>
            <a:ext cx="1541721" cy="79200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64E6847-98D1-4D58-B4D1-5AEDF368BB16}"/>
              </a:ext>
            </a:extLst>
          </p:cNvPr>
          <p:cNvSpPr txBox="1"/>
          <p:nvPr/>
        </p:nvSpPr>
        <p:spPr>
          <a:xfrm>
            <a:off x="436497" y="2492896"/>
            <a:ext cx="103331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Arial Black" panose="020B0A04020102020204" pitchFamily="34" charset="0"/>
              </a:rPr>
              <a:t>XXX new jobs at</a:t>
            </a:r>
          </a:p>
          <a:p>
            <a:r>
              <a:rPr lang="en-GB" sz="5400" dirty="0">
                <a:solidFill>
                  <a:schemeClr val="bg1"/>
                </a:solidFill>
                <a:latin typeface="Arial Black" panose="020B0A04020102020204" pitchFamily="34" charset="0"/>
              </a:rPr>
              <a:t>XXX companies</a:t>
            </a:r>
          </a:p>
          <a:p>
            <a:r>
              <a:rPr lang="en-GB" sz="5400" dirty="0">
                <a:solidFill>
                  <a:schemeClr val="bg1"/>
                </a:solidFill>
                <a:latin typeface="Arial Black" panose="020B0A04020102020204" pitchFamily="34" charset="0"/>
              </a:rPr>
              <a:t>With the</a:t>
            </a:r>
          </a:p>
          <a:p>
            <a:r>
              <a:rPr lang="en-GB" sz="5400" dirty="0">
                <a:solidFill>
                  <a:schemeClr val="bg1"/>
                </a:solidFill>
                <a:latin typeface="Arial Black" panose="020B0A04020102020204" pitchFamily="34" charset="0"/>
              </a:rPr>
              <a:t>Kickstart Scheme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051E220-17E0-4E87-A6D6-B3247179A2B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873" t="27896" r="6862" b="29267"/>
          <a:stretch/>
        </p:blipFill>
        <p:spPr>
          <a:xfrm>
            <a:off x="423527" y="319595"/>
            <a:ext cx="4435075" cy="125333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01C19A7-FE5C-4001-B2C2-1DDDADADCD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00681" y="6090225"/>
            <a:ext cx="2250332" cy="433189"/>
          </a:xfrm>
          <a:prstGeom prst="rect">
            <a:avLst/>
          </a:prstGeom>
        </p:spPr>
      </p:pic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3AA482B3-AA33-4CAA-9575-C60726EC99EA}"/>
              </a:ext>
            </a:extLst>
          </p:cNvPr>
          <p:cNvGraphicFramePr>
            <a:graphicFrameLocks noGrp="1"/>
          </p:cNvGraphicFramePr>
          <p:nvPr/>
        </p:nvGraphicFramePr>
        <p:xfrm>
          <a:off x="9790042" y="508601"/>
          <a:ext cx="1839250" cy="1649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250">
                  <a:extLst>
                    <a:ext uri="{9D8B030D-6E8A-4147-A177-3AD203B41FA5}">
                      <a16:colId xmlns:a16="http://schemas.microsoft.com/office/drawing/2014/main" val="4194340168"/>
                    </a:ext>
                  </a:extLst>
                </a:gridCol>
              </a:tblGrid>
              <a:tr h="1649709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Insert logo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38426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067DD9F0-3AFC-4FC2-8133-A119752670B7}"/>
              </a:ext>
            </a:extLst>
          </p:cNvPr>
          <p:cNvSpPr txBox="1"/>
          <p:nvPr/>
        </p:nvSpPr>
        <p:spPr>
          <a:xfrm>
            <a:off x="9790042" y="2414763"/>
            <a:ext cx="1839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We are a Kickstart Scheme employer</a:t>
            </a:r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F81FFFD7-C9D5-492F-8489-F9D9DEDE8CD1}"/>
              </a:ext>
            </a:extLst>
          </p:cNvPr>
          <p:cNvSpPr/>
          <p:nvPr/>
        </p:nvSpPr>
        <p:spPr>
          <a:xfrm>
            <a:off x="9790042" y="2300447"/>
            <a:ext cx="1839250" cy="79200"/>
          </a:xfrm>
          <a:prstGeom prst="parallelogram">
            <a:avLst/>
          </a:prstGeom>
          <a:solidFill>
            <a:srgbClr val="E64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99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81528642-E1DB-444F-88A3-67B7B08D3F48}"/>
              </a:ext>
            </a:extLst>
          </p:cNvPr>
          <p:cNvGrpSpPr/>
          <p:nvPr/>
        </p:nvGrpSpPr>
        <p:grpSpPr>
          <a:xfrm>
            <a:off x="-5" y="1913106"/>
            <a:ext cx="9227337" cy="4944894"/>
            <a:chOff x="-2844307" y="1913106"/>
            <a:chExt cx="12072613" cy="4944894"/>
          </a:xfrm>
          <a:solidFill>
            <a:srgbClr val="8E004F"/>
          </a:solidFill>
        </p:grpSpPr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C778CDA5-E346-4014-9768-A4DBE8298CCA}"/>
                </a:ext>
              </a:extLst>
            </p:cNvPr>
            <p:cNvSpPr/>
            <p:nvPr/>
          </p:nvSpPr>
          <p:spPr>
            <a:xfrm>
              <a:off x="2308698" y="1913106"/>
              <a:ext cx="6919608" cy="4944894"/>
            </a:xfrm>
            <a:prstGeom prst="parallelogram">
              <a:avLst>
                <a:gd name="adj" fmla="val 1778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6561EED-DCBF-45CF-A2EC-1E936F71BD0B}"/>
                </a:ext>
              </a:extLst>
            </p:cNvPr>
            <p:cNvSpPr/>
            <p:nvPr/>
          </p:nvSpPr>
          <p:spPr>
            <a:xfrm>
              <a:off x="-2844307" y="1913106"/>
              <a:ext cx="6644579" cy="49448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40FD0BAF-9D6B-41C5-B301-DFC20A64D5FA}"/>
              </a:ext>
            </a:extLst>
          </p:cNvPr>
          <p:cNvSpPr/>
          <p:nvPr/>
        </p:nvSpPr>
        <p:spPr>
          <a:xfrm flipH="1">
            <a:off x="8361537" y="2607014"/>
            <a:ext cx="3830463" cy="4250986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Parallelogram 20">
            <a:extLst>
              <a:ext uri="{FF2B5EF4-FFF2-40B4-BE49-F238E27FC236}">
                <a16:creationId xmlns:a16="http://schemas.microsoft.com/office/drawing/2014/main" id="{78C8A758-C905-4528-B294-1EB9F834EB07}"/>
              </a:ext>
            </a:extLst>
          </p:cNvPr>
          <p:cNvSpPr/>
          <p:nvPr/>
        </p:nvSpPr>
        <p:spPr>
          <a:xfrm>
            <a:off x="533454" y="2300447"/>
            <a:ext cx="1541721" cy="79200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64E6847-98D1-4D58-B4D1-5AEDF368BB16}"/>
              </a:ext>
            </a:extLst>
          </p:cNvPr>
          <p:cNvSpPr txBox="1"/>
          <p:nvPr/>
        </p:nvSpPr>
        <p:spPr>
          <a:xfrm>
            <a:off x="436497" y="2492896"/>
            <a:ext cx="103331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Arial Black" panose="020B0A04020102020204" pitchFamily="34" charset="0"/>
              </a:rPr>
              <a:t>XXX new jobs at</a:t>
            </a:r>
          </a:p>
          <a:p>
            <a:r>
              <a:rPr lang="en-GB" sz="5400" dirty="0">
                <a:solidFill>
                  <a:schemeClr val="bg1"/>
                </a:solidFill>
                <a:latin typeface="Arial Black" panose="020B0A04020102020204" pitchFamily="34" charset="0"/>
              </a:rPr>
              <a:t>XXX companies</a:t>
            </a:r>
          </a:p>
          <a:p>
            <a:r>
              <a:rPr lang="en-GB" sz="5400" dirty="0">
                <a:solidFill>
                  <a:schemeClr val="bg1"/>
                </a:solidFill>
                <a:latin typeface="Arial Black" panose="020B0A04020102020204" pitchFamily="34" charset="0"/>
              </a:rPr>
              <a:t>With the</a:t>
            </a:r>
          </a:p>
          <a:p>
            <a:r>
              <a:rPr lang="en-GB" sz="5400" dirty="0">
                <a:solidFill>
                  <a:schemeClr val="bg1"/>
                </a:solidFill>
                <a:latin typeface="Arial Black" panose="020B0A04020102020204" pitchFamily="34" charset="0"/>
              </a:rPr>
              <a:t>Kickstart Scheme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051E220-17E0-4E87-A6D6-B3247179A2B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873" t="27896" r="6862" b="29267"/>
          <a:stretch/>
        </p:blipFill>
        <p:spPr>
          <a:xfrm>
            <a:off x="423527" y="319595"/>
            <a:ext cx="4435075" cy="125333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01C19A7-FE5C-4001-B2C2-1DDDADADCD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00681" y="6090225"/>
            <a:ext cx="2250332" cy="433189"/>
          </a:xfrm>
          <a:prstGeom prst="rect">
            <a:avLst/>
          </a:prstGeom>
        </p:spPr>
      </p:pic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3AA482B3-AA33-4CAA-9575-C60726EC99EA}"/>
              </a:ext>
            </a:extLst>
          </p:cNvPr>
          <p:cNvGraphicFramePr>
            <a:graphicFrameLocks noGrp="1"/>
          </p:cNvGraphicFramePr>
          <p:nvPr/>
        </p:nvGraphicFramePr>
        <p:xfrm>
          <a:off x="9790042" y="508601"/>
          <a:ext cx="1839250" cy="1649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250">
                  <a:extLst>
                    <a:ext uri="{9D8B030D-6E8A-4147-A177-3AD203B41FA5}">
                      <a16:colId xmlns:a16="http://schemas.microsoft.com/office/drawing/2014/main" val="4194340168"/>
                    </a:ext>
                  </a:extLst>
                </a:gridCol>
              </a:tblGrid>
              <a:tr h="1649709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Insert logo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38426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067DD9F0-3AFC-4FC2-8133-A119752670B7}"/>
              </a:ext>
            </a:extLst>
          </p:cNvPr>
          <p:cNvSpPr txBox="1"/>
          <p:nvPr/>
        </p:nvSpPr>
        <p:spPr>
          <a:xfrm>
            <a:off x="9790042" y="2414763"/>
            <a:ext cx="1839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We are a Kickstart Scheme employer</a:t>
            </a:r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F81FFFD7-C9D5-492F-8489-F9D9DEDE8CD1}"/>
              </a:ext>
            </a:extLst>
          </p:cNvPr>
          <p:cNvSpPr/>
          <p:nvPr/>
        </p:nvSpPr>
        <p:spPr>
          <a:xfrm>
            <a:off x="9790042" y="2300447"/>
            <a:ext cx="1839250" cy="79200"/>
          </a:xfrm>
          <a:prstGeom prst="parallelogram">
            <a:avLst/>
          </a:prstGeom>
          <a:solidFill>
            <a:srgbClr val="8E00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969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81528642-E1DB-444F-88A3-67B7B08D3F48}"/>
              </a:ext>
            </a:extLst>
          </p:cNvPr>
          <p:cNvGrpSpPr/>
          <p:nvPr/>
        </p:nvGrpSpPr>
        <p:grpSpPr>
          <a:xfrm>
            <a:off x="-5" y="1913106"/>
            <a:ext cx="9227337" cy="4944894"/>
            <a:chOff x="-2844307" y="1913106"/>
            <a:chExt cx="12072613" cy="4944894"/>
          </a:xfrm>
          <a:solidFill>
            <a:srgbClr val="0D2990"/>
          </a:solidFill>
        </p:grpSpPr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C778CDA5-E346-4014-9768-A4DBE8298CCA}"/>
                </a:ext>
              </a:extLst>
            </p:cNvPr>
            <p:cNvSpPr/>
            <p:nvPr/>
          </p:nvSpPr>
          <p:spPr>
            <a:xfrm>
              <a:off x="2308698" y="1913106"/>
              <a:ext cx="6919608" cy="4944894"/>
            </a:xfrm>
            <a:prstGeom prst="parallelogram">
              <a:avLst>
                <a:gd name="adj" fmla="val 1778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6561EED-DCBF-45CF-A2EC-1E936F71BD0B}"/>
                </a:ext>
              </a:extLst>
            </p:cNvPr>
            <p:cNvSpPr/>
            <p:nvPr/>
          </p:nvSpPr>
          <p:spPr>
            <a:xfrm>
              <a:off x="-2844307" y="1913106"/>
              <a:ext cx="6644579" cy="49448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40FD0BAF-9D6B-41C5-B301-DFC20A64D5FA}"/>
              </a:ext>
            </a:extLst>
          </p:cNvPr>
          <p:cNvSpPr/>
          <p:nvPr/>
        </p:nvSpPr>
        <p:spPr>
          <a:xfrm flipH="1">
            <a:off x="8361537" y="2607014"/>
            <a:ext cx="3830463" cy="4250986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Parallelogram 20">
            <a:extLst>
              <a:ext uri="{FF2B5EF4-FFF2-40B4-BE49-F238E27FC236}">
                <a16:creationId xmlns:a16="http://schemas.microsoft.com/office/drawing/2014/main" id="{78C8A758-C905-4528-B294-1EB9F834EB07}"/>
              </a:ext>
            </a:extLst>
          </p:cNvPr>
          <p:cNvSpPr/>
          <p:nvPr/>
        </p:nvSpPr>
        <p:spPr>
          <a:xfrm>
            <a:off x="533454" y="2300447"/>
            <a:ext cx="1541721" cy="79200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64E6847-98D1-4D58-B4D1-5AEDF368BB16}"/>
              </a:ext>
            </a:extLst>
          </p:cNvPr>
          <p:cNvSpPr txBox="1"/>
          <p:nvPr/>
        </p:nvSpPr>
        <p:spPr>
          <a:xfrm>
            <a:off x="436497" y="2492896"/>
            <a:ext cx="103331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Arial Black" panose="020B0A04020102020204" pitchFamily="34" charset="0"/>
              </a:rPr>
              <a:t>XXX new jobs at</a:t>
            </a:r>
          </a:p>
          <a:p>
            <a:r>
              <a:rPr lang="en-GB" sz="5400" dirty="0">
                <a:solidFill>
                  <a:schemeClr val="bg1"/>
                </a:solidFill>
                <a:latin typeface="Arial Black" panose="020B0A04020102020204" pitchFamily="34" charset="0"/>
              </a:rPr>
              <a:t>XXX companies</a:t>
            </a:r>
          </a:p>
          <a:p>
            <a:r>
              <a:rPr lang="en-GB" sz="5400" dirty="0">
                <a:solidFill>
                  <a:schemeClr val="bg1"/>
                </a:solidFill>
                <a:latin typeface="Arial Black" panose="020B0A04020102020204" pitchFamily="34" charset="0"/>
              </a:rPr>
              <a:t>With the</a:t>
            </a:r>
          </a:p>
          <a:p>
            <a:r>
              <a:rPr lang="en-GB" sz="5400" dirty="0">
                <a:solidFill>
                  <a:schemeClr val="bg1"/>
                </a:solidFill>
                <a:latin typeface="Arial Black" panose="020B0A04020102020204" pitchFamily="34" charset="0"/>
              </a:rPr>
              <a:t>Kickstart Scheme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051E220-17E0-4E87-A6D6-B3247179A2B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873" t="27896" r="6862" b="29267"/>
          <a:stretch/>
        </p:blipFill>
        <p:spPr>
          <a:xfrm>
            <a:off x="423527" y="319595"/>
            <a:ext cx="4435075" cy="125333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01C19A7-FE5C-4001-B2C2-1DDDADADCD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00681" y="6090225"/>
            <a:ext cx="2250332" cy="433189"/>
          </a:xfrm>
          <a:prstGeom prst="rect">
            <a:avLst/>
          </a:prstGeom>
        </p:spPr>
      </p:pic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3AA482B3-AA33-4CAA-9575-C60726EC99EA}"/>
              </a:ext>
            </a:extLst>
          </p:cNvPr>
          <p:cNvGraphicFramePr>
            <a:graphicFrameLocks noGrp="1"/>
          </p:cNvGraphicFramePr>
          <p:nvPr/>
        </p:nvGraphicFramePr>
        <p:xfrm>
          <a:off x="9790042" y="508601"/>
          <a:ext cx="1839250" cy="1649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250">
                  <a:extLst>
                    <a:ext uri="{9D8B030D-6E8A-4147-A177-3AD203B41FA5}">
                      <a16:colId xmlns:a16="http://schemas.microsoft.com/office/drawing/2014/main" val="4194340168"/>
                    </a:ext>
                  </a:extLst>
                </a:gridCol>
              </a:tblGrid>
              <a:tr h="1649709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Insert logo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38426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067DD9F0-3AFC-4FC2-8133-A119752670B7}"/>
              </a:ext>
            </a:extLst>
          </p:cNvPr>
          <p:cNvSpPr txBox="1"/>
          <p:nvPr/>
        </p:nvSpPr>
        <p:spPr>
          <a:xfrm>
            <a:off x="9790042" y="2414763"/>
            <a:ext cx="1839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We are a Kickstart Scheme employer</a:t>
            </a:r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F81FFFD7-C9D5-492F-8489-F9D9DEDE8CD1}"/>
              </a:ext>
            </a:extLst>
          </p:cNvPr>
          <p:cNvSpPr/>
          <p:nvPr/>
        </p:nvSpPr>
        <p:spPr>
          <a:xfrm>
            <a:off x="9790042" y="2300447"/>
            <a:ext cx="1839250" cy="79200"/>
          </a:xfrm>
          <a:prstGeom prst="parallelogram">
            <a:avLst/>
          </a:prstGeom>
          <a:solidFill>
            <a:srgbClr val="0D29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901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81528642-E1DB-444F-88A3-67B7B08D3F48}"/>
              </a:ext>
            </a:extLst>
          </p:cNvPr>
          <p:cNvGrpSpPr/>
          <p:nvPr/>
        </p:nvGrpSpPr>
        <p:grpSpPr>
          <a:xfrm>
            <a:off x="-5" y="1913106"/>
            <a:ext cx="9227337" cy="4944894"/>
            <a:chOff x="-2844307" y="1913106"/>
            <a:chExt cx="12072613" cy="4944894"/>
          </a:xfrm>
          <a:solidFill>
            <a:srgbClr val="03885B"/>
          </a:solidFill>
        </p:grpSpPr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C778CDA5-E346-4014-9768-A4DBE8298CCA}"/>
                </a:ext>
              </a:extLst>
            </p:cNvPr>
            <p:cNvSpPr/>
            <p:nvPr/>
          </p:nvSpPr>
          <p:spPr>
            <a:xfrm>
              <a:off x="2308698" y="1913106"/>
              <a:ext cx="6919608" cy="4944894"/>
            </a:xfrm>
            <a:prstGeom prst="parallelogram">
              <a:avLst>
                <a:gd name="adj" fmla="val 1778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6561EED-DCBF-45CF-A2EC-1E936F71BD0B}"/>
                </a:ext>
              </a:extLst>
            </p:cNvPr>
            <p:cNvSpPr/>
            <p:nvPr/>
          </p:nvSpPr>
          <p:spPr>
            <a:xfrm>
              <a:off x="-2844307" y="1913106"/>
              <a:ext cx="6644579" cy="49448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40FD0BAF-9D6B-41C5-B301-DFC20A64D5FA}"/>
              </a:ext>
            </a:extLst>
          </p:cNvPr>
          <p:cNvSpPr/>
          <p:nvPr/>
        </p:nvSpPr>
        <p:spPr>
          <a:xfrm flipH="1">
            <a:off x="8361537" y="2607014"/>
            <a:ext cx="3830463" cy="4250986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Parallelogram 20">
            <a:extLst>
              <a:ext uri="{FF2B5EF4-FFF2-40B4-BE49-F238E27FC236}">
                <a16:creationId xmlns:a16="http://schemas.microsoft.com/office/drawing/2014/main" id="{78C8A758-C905-4528-B294-1EB9F834EB07}"/>
              </a:ext>
            </a:extLst>
          </p:cNvPr>
          <p:cNvSpPr/>
          <p:nvPr/>
        </p:nvSpPr>
        <p:spPr>
          <a:xfrm>
            <a:off x="533454" y="2300447"/>
            <a:ext cx="1541721" cy="79200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64E6847-98D1-4D58-B4D1-5AEDF368BB16}"/>
              </a:ext>
            </a:extLst>
          </p:cNvPr>
          <p:cNvSpPr txBox="1"/>
          <p:nvPr/>
        </p:nvSpPr>
        <p:spPr>
          <a:xfrm>
            <a:off x="436497" y="2492896"/>
            <a:ext cx="103331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Arial Black" panose="020B0A04020102020204" pitchFamily="34" charset="0"/>
              </a:rPr>
              <a:t>XXX new jobs at</a:t>
            </a:r>
          </a:p>
          <a:p>
            <a:r>
              <a:rPr lang="en-GB" sz="5400" dirty="0">
                <a:solidFill>
                  <a:schemeClr val="bg1"/>
                </a:solidFill>
                <a:latin typeface="Arial Black" panose="020B0A04020102020204" pitchFamily="34" charset="0"/>
              </a:rPr>
              <a:t>XXX companies</a:t>
            </a:r>
          </a:p>
          <a:p>
            <a:r>
              <a:rPr lang="en-GB" sz="5400" dirty="0">
                <a:solidFill>
                  <a:schemeClr val="bg1"/>
                </a:solidFill>
                <a:latin typeface="Arial Black" panose="020B0A04020102020204" pitchFamily="34" charset="0"/>
              </a:rPr>
              <a:t>With the</a:t>
            </a:r>
          </a:p>
          <a:p>
            <a:r>
              <a:rPr lang="en-GB" sz="5400" dirty="0">
                <a:solidFill>
                  <a:schemeClr val="bg1"/>
                </a:solidFill>
                <a:latin typeface="Arial Black" panose="020B0A04020102020204" pitchFamily="34" charset="0"/>
              </a:rPr>
              <a:t>Kickstart Scheme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051E220-17E0-4E87-A6D6-B3247179A2B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873" t="27896" r="6862" b="29267"/>
          <a:stretch/>
        </p:blipFill>
        <p:spPr>
          <a:xfrm>
            <a:off x="423527" y="319595"/>
            <a:ext cx="4435075" cy="125333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01C19A7-FE5C-4001-B2C2-1DDDADADCD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00681" y="6090225"/>
            <a:ext cx="2250332" cy="433189"/>
          </a:xfrm>
          <a:prstGeom prst="rect">
            <a:avLst/>
          </a:prstGeom>
        </p:spPr>
      </p:pic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3AA482B3-AA33-4CAA-9575-C60726EC99EA}"/>
              </a:ext>
            </a:extLst>
          </p:cNvPr>
          <p:cNvGraphicFramePr>
            <a:graphicFrameLocks noGrp="1"/>
          </p:cNvGraphicFramePr>
          <p:nvPr/>
        </p:nvGraphicFramePr>
        <p:xfrm>
          <a:off x="9790042" y="508601"/>
          <a:ext cx="1839250" cy="1649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250">
                  <a:extLst>
                    <a:ext uri="{9D8B030D-6E8A-4147-A177-3AD203B41FA5}">
                      <a16:colId xmlns:a16="http://schemas.microsoft.com/office/drawing/2014/main" val="4194340168"/>
                    </a:ext>
                  </a:extLst>
                </a:gridCol>
              </a:tblGrid>
              <a:tr h="1649709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Insert logo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38426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067DD9F0-3AFC-4FC2-8133-A119752670B7}"/>
              </a:ext>
            </a:extLst>
          </p:cNvPr>
          <p:cNvSpPr txBox="1"/>
          <p:nvPr/>
        </p:nvSpPr>
        <p:spPr>
          <a:xfrm>
            <a:off x="9790042" y="2414763"/>
            <a:ext cx="1839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We are a Kickstart Scheme employer</a:t>
            </a:r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F81FFFD7-C9D5-492F-8489-F9D9DEDE8CD1}"/>
              </a:ext>
            </a:extLst>
          </p:cNvPr>
          <p:cNvSpPr/>
          <p:nvPr/>
        </p:nvSpPr>
        <p:spPr>
          <a:xfrm>
            <a:off x="9790042" y="2300447"/>
            <a:ext cx="1839250" cy="79200"/>
          </a:xfrm>
          <a:prstGeom prst="parallelogram">
            <a:avLst/>
          </a:prstGeom>
          <a:solidFill>
            <a:srgbClr val="038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746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100</Words>
  <Application>Microsoft Office PowerPoint</Application>
  <PresentationFormat>Widescreen</PresentationFormat>
  <Paragraphs>35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Frith Helen DIGITAL GROUP QUARRY HOUSE ZONE 7</cp:lastModifiedBy>
  <cp:revision>28</cp:revision>
  <dcterms:created xsi:type="dcterms:W3CDTF">2020-09-24T10:11:14Z</dcterms:created>
  <dcterms:modified xsi:type="dcterms:W3CDTF">2020-11-05T12:07:01Z</dcterms:modified>
</cp:coreProperties>
</file>