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13"/>
  </p:notesMasterIdLst>
  <p:sldIdLst>
    <p:sldId id="1476" r:id="rId5"/>
    <p:sldId id="1430" r:id="rId6"/>
    <p:sldId id="418" r:id="rId7"/>
    <p:sldId id="1440" r:id="rId8"/>
    <p:sldId id="411" r:id="rId9"/>
    <p:sldId id="428" r:id="rId10"/>
    <p:sldId id="419" r:id="rId11"/>
    <p:sldId id="4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6D4F9F-BCB6-5FFE-454E-9ACD4537C55C}" name="Glass, Josh" initials="GJ" userId="S::josh.glass@ukaea.uk::ae753640-e27f-4e49-93d2-1f3d13281549" providerId="AD"/>
  <p188:author id="{C9FEA0F4-459B-B04B-A2EB-965FE6AAB4D1}" name="Clawson, Mark" initials="CM" userId="S::mark.clawson@ukaea.uk::a3666382-21d2-4e6a-b35a-7a1db3b2cd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56"/>
    <a:srgbClr val="003535"/>
    <a:srgbClr val="3AA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7D8DE-02E6-43AE-AC39-D52C9E7B8FF9}" v="19" dt="2022-11-09T09:58:16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1583" autoAdjust="0"/>
  </p:normalViewPr>
  <p:slideViewPr>
    <p:cSldViewPr snapToGrid="0">
      <p:cViewPr varScale="1">
        <p:scale>
          <a:sx n="78" d="100"/>
          <a:sy n="78" d="100"/>
        </p:scale>
        <p:origin x="2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7CDB4-4641-4217-BEAE-CA9052EA3FB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766BB-B4B3-4FDE-A71B-69D8019557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3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766BB-B4B3-4FDE-A71B-69D80195579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26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766BB-B4B3-4FDE-A71B-69D80195579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6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766BB-B4B3-4FDE-A71B-69D80195579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63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791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4E73CE-A969-4A56-9E66-169646DC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481" y="-1"/>
            <a:ext cx="4032818" cy="5452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3CD8E-2491-498D-A9A4-764A9DB9F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26396" cy="5173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06AED8-6E5A-45B3-8845-19C0ADFEB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778" y="0"/>
            <a:ext cx="4637222" cy="6150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5D4C12-EFD0-4563-B510-14C3C8F6C85F}"/>
              </a:ext>
            </a:extLst>
          </p:cNvPr>
          <p:cNvGrpSpPr/>
          <p:nvPr/>
        </p:nvGrpSpPr>
        <p:grpSpPr>
          <a:xfrm>
            <a:off x="0" y="3075139"/>
            <a:ext cx="12192000" cy="3850194"/>
            <a:chOff x="-889348" y="941012"/>
            <a:chExt cx="12192000" cy="38501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313647-9F13-437B-9CB8-628445FCBCBE}"/>
                </a:ext>
              </a:extLst>
            </p:cNvPr>
            <p:cNvSpPr/>
            <p:nvPr/>
          </p:nvSpPr>
          <p:spPr>
            <a:xfrm>
              <a:off x="-889348" y="3319397"/>
              <a:ext cx="12192000" cy="14718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18AE60-320B-4653-A550-008CFB87AD84}"/>
                </a:ext>
              </a:extLst>
            </p:cNvPr>
            <p:cNvSpPr/>
            <p:nvPr/>
          </p:nvSpPr>
          <p:spPr>
            <a:xfrm rot="5400000">
              <a:off x="3282153" y="-3230489"/>
              <a:ext cx="3848998" cy="12192000"/>
            </a:xfrm>
            <a:prstGeom prst="triangle">
              <a:avLst>
                <a:gd name="adj" fmla="val 619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7A120D6-1C53-4528-B330-D1B261A085B2}"/>
              </a:ext>
            </a:extLst>
          </p:cNvPr>
          <p:cNvSpPr/>
          <p:nvPr/>
        </p:nvSpPr>
        <p:spPr>
          <a:xfrm rot="10800000">
            <a:off x="9569885" y="-2"/>
            <a:ext cx="2622115" cy="2016691"/>
          </a:xfrm>
          <a:prstGeom prst="rtTriangle">
            <a:avLst/>
          </a:prstGeom>
          <a:solidFill>
            <a:srgbClr val="0739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7398249-80D6-43EE-AF72-BFD06098BA27}"/>
              </a:ext>
            </a:extLst>
          </p:cNvPr>
          <p:cNvSpPr txBox="1">
            <a:spLocks/>
          </p:cNvSpPr>
          <p:nvPr/>
        </p:nvSpPr>
        <p:spPr>
          <a:xfrm>
            <a:off x="473316" y="5290447"/>
            <a:ext cx="11579538" cy="1287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Commercial Overview</a:t>
            </a:r>
          </a:p>
          <a:p>
            <a:r>
              <a:rPr lang="en-GB" sz="2000" dirty="0">
                <a:solidFill>
                  <a:schemeClr val="bg1"/>
                </a:solidFill>
              </a:rPr>
              <a:t>JET Decommissioning and Repurposing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A32952-F567-41BC-BB41-0D2B92D93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1483" y="5909537"/>
            <a:ext cx="2346724" cy="908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C97C5F-B727-4B80-8D64-D151C53B0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5396" y="117198"/>
            <a:ext cx="837458" cy="8097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B6176B-0AD7-4756-ADBB-9345226F0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5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AEBFF1-06F5-4E08-9859-CD3A68B48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02" y="2565387"/>
            <a:ext cx="6394045" cy="2388237"/>
          </a:xfrm>
        </p:spPr>
        <p:txBody>
          <a:bodyPr>
            <a:normAutofit/>
          </a:bodyPr>
          <a:lstStyle/>
          <a:p>
            <a:pPr algn="ctr"/>
            <a:r>
              <a:rPr lang="en-GB" sz="3200" b="0" i="0" dirty="0">
                <a:solidFill>
                  <a:srgbClr val="002F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deliver the safe Decommissioning &amp; Repurposing of the JET facilities in an ethical, innovative manner, demonstrating maximum value for money.</a:t>
            </a:r>
            <a:endParaRPr lang="en-GB" sz="3200" dirty="0">
              <a:solidFill>
                <a:srgbClr val="00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96CA7-E839-4E66-8DCA-588B409B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77" y="1680647"/>
            <a:ext cx="4093950" cy="624000"/>
          </a:xfrm>
        </p:spPr>
        <p:txBody>
          <a:bodyPr>
            <a:normAutofit/>
          </a:bodyPr>
          <a:lstStyle/>
          <a:p>
            <a:r>
              <a:rPr lang="en-GB" sz="2800" dirty="0"/>
              <a:t>Mission Statement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0FDEB-636C-49AF-A65A-6E1A11F52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B06E-EFF6-4C10-B1DA-C79D1D794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1602" y="6387726"/>
            <a:ext cx="73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100" b="1" i="0" kern="120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A picture containing building, store&#10;&#10;Description automatically generated">
            <a:extLst>
              <a:ext uri="{FF2B5EF4-FFF2-40B4-BE49-F238E27FC236}">
                <a16:creationId xmlns:a16="http://schemas.microsoft.com/office/drawing/2014/main" id="{08246001-E703-487C-AA61-C910F1BA6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99" y="2007493"/>
            <a:ext cx="4093950" cy="3234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F62AA8-8C29-4BCE-ACA9-86611E222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914B1-F8F2-44FB-BC04-DF8A26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1" y="222208"/>
            <a:ext cx="9619461" cy="1325564"/>
          </a:xfrm>
        </p:spPr>
        <p:txBody>
          <a:bodyPr>
            <a:normAutofit/>
          </a:bodyPr>
          <a:lstStyle/>
          <a:p>
            <a:r>
              <a:rPr lang="en-US" dirty="0"/>
              <a:t>Market Engagements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C35CA-17C0-4965-91D9-7A9F3E5B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F0ADB5-590E-4786-958D-EA6CBF89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C808FB-1903-4232-8E18-779F9B387BBE}"/>
              </a:ext>
            </a:extLst>
          </p:cNvPr>
          <p:cNvGrpSpPr/>
          <p:nvPr/>
        </p:nvGrpSpPr>
        <p:grpSpPr>
          <a:xfrm>
            <a:off x="558362" y="2821393"/>
            <a:ext cx="10286086" cy="1479697"/>
            <a:chOff x="-2833042" y="2111675"/>
            <a:chExt cx="10286086" cy="14796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CAFAE4E-369C-47B1-8FC5-D1F84F922203}"/>
                </a:ext>
              </a:extLst>
            </p:cNvPr>
            <p:cNvSpPr/>
            <p:nvPr/>
          </p:nvSpPr>
          <p:spPr>
            <a:xfrm>
              <a:off x="1220371" y="2363968"/>
              <a:ext cx="2222825" cy="1181034"/>
            </a:xfrm>
            <a:custGeom>
              <a:avLst/>
              <a:gdLst>
                <a:gd name="connsiteX0" fmla="*/ 0 w 2409819"/>
                <a:gd name="connsiteY0" fmla="*/ 0 h 963927"/>
                <a:gd name="connsiteX1" fmla="*/ 1927856 w 2409819"/>
                <a:gd name="connsiteY1" fmla="*/ 0 h 963927"/>
                <a:gd name="connsiteX2" fmla="*/ 2409819 w 2409819"/>
                <a:gd name="connsiteY2" fmla="*/ 481964 h 963927"/>
                <a:gd name="connsiteX3" fmla="*/ 1927856 w 2409819"/>
                <a:gd name="connsiteY3" fmla="*/ 963927 h 963927"/>
                <a:gd name="connsiteX4" fmla="*/ 0 w 2409819"/>
                <a:gd name="connsiteY4" fmla="*/ 963927 h 963927"/>
                <a:gd name="connsiteX5" fmla="*/ 481964 w 2409819"/>
                <a:gd name="connsiteY5" fmla="*/ 481964 h 963927"/>
                <a:gd name="connsiteX6" fmla="*/ 0 w 2409819"/>
                <a:gd name="connsiteY6" fmla="*/ 0 h 96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9819" h="963927">
                  <a:moveTo>
                    <a:pt x="0" y="0"/>
                  </a:moveTo>
                  <a:lnTo>
                    <a:pt x="1927856" y="0"/>
                  </a:lnTo>
                  <a:lnTo>
                    <a:pt x="2409819" y="481964"/>
                  </a:lnTo>
                  <a:lnTo>
                    <a:pt x="1927856" y="963927"/>
                  </a:lnTo>
                  <a:lnTo>
                    <a:pt x="0" y="963927"/>
                  </a:lnTo>
                  <a:lnTo>
                    <a:pt x="481964" y="481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73" tIns="48006" rIns="505966" bIns="4800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Supplier</a:t>
              </a:r>
              <a:r>
                <a:rPr lang="en-GB" sz="1400" kern="1200" dirty="0"/>
                <a:t> Event MTC Coventry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E6C39E1-2CF7-432D-902D-0B5F54DC426B}"/>
                </a:ext>
              </a:extLst>
            </p:cNvPr>
            <p:cNvSpPr/>
            <p:nvPr/>
          </p:nvSpPr>
          <p:spPr>
            <a:xfrm>
              <a:off x="-524564" y="2111675"/>
              <a:ext cx="2222825" cy="1181034"/>
            </a:xfrm>
            <a:custGeom>
              <a:avLst/>
              <a:gdLst>
                <a:gd name="connsiteX0" fmla="*/ 0 w 2409819"/>
                <a:gd name="connsiteY0" fmla="*/ 0 h 963927"/>
                <a:gd name="connsiteX1" fmla="*/ 1927856 w 2409819"/>
                <a:gd name="connsiteY1" fmla="*/ 0 h 963927"/>
                <a:gd name="connsiteX2" fmla="*/ 2409819 w 2409819"/>
                <a:gd name="connsiteY2" fmla="*/ 481964 h 963927"/>
                <a:gd name="connsiteX3" fmla="*/ 1927856 w 2409819"/>
                <a:gd name="connsiteY3" fmla="*/ 963927 h 963927"/>
                <a:gd name="connsiteX4" fmla="*/ 0 w 2409819"/>
                <a:gd name="connsiteY4" fmla="*/ 963927 h 963927"/>
                <a:gd name="connsiteX5" fmla="*/ 481964 w 2409819"/>
                <a:gd name="connsiteY5" fmla="*/ 481964 h 963927"/>
                <a:gd name="connsiteX6" fmla="*/ 0 w 2409819"/>
                <a:gd name="connsiteY6" fmla="*/ 0 h 96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9819" h="963927">
                  <a:moveTo>
                    <a:pt x="0" y="0"/>
                  </a:moveTo>
                  <a:lnTo>
                    <a:pt x="1927856" y="0"/>
                  </a:lnTo>
                  <a:lnTo>
                    <a:pt x="2409819" y="481964"/>
                  </a:lnTo>
                  <a:lnTo>
                    <a:pt x="1927856" y="963927"/>
                  </a:lnTo>
                  <a:lnTo>
                    <a:pt x="0" y="963927"/>
                  </a:lnTo>
                  <a:lnTo>
                    <a:pt x="481964" y="48196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73" tIns="48006" rIns="505966" bIns="4800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PIN Event</a:t>
              </a:r>
              <a:endParaRPr lang="en-GB" sz="1400" dirty="0"/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25</a:t>
              </a:r>
              <a:r>
                <a:rPr lang="en-GB" sz="1400" baseline="30000" dirty="0"/>
                <a:t>th</a:t>
              </a:r>
              <a:r>
                <a:rPr lang="en-GB" sz="1400" dirty="0"/>
                <a:t> October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C5FA50-E054-46AD-8E39-E086B05C443F}"/>
                </a:ext>
              </a:extLst>
            </p:cNvPr>
            <p:cNvGrpSpPr/>
            <p:nvPr/>
          </p:nvGrpSpPr>
          <p:grpSpPr>
            <a:xfrm>
              <a:off x="-2833042" y="2325412"/>
              <a:ext cx="10286086" cy="1265960"/>
              <a:chOff x="-4548833" y="3558219"/>
              <a:chExt cx="11151417" cy="1033239"/>
            </a:xfrm>
            <a:scene3d>
              <a:camera prst="isometricOffAxis2Left" zoom="95000"/>
              <a:lightRig rig="flat" dir="t"/>
            </a:scene3d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513831E-D3BC-442B-B926-AD61D6C7B7EE}"/>
                  </a:ext>
                </a:extLst>
              </p:cNvPr>
              <p:cNvSpPr/>
              <p:nvPr/>
            </p:nvSpPr>
            <p:spPr>
              <a:xfrm>
                <a:off x="-4548833" y="3627531"/>
                <a:ext cx="2409825" cy="963927"/>
              </a:xfrm>
              <a:custGeom>
                <a:avLst/>
                <a:gdLst>
                  <a:gd name="connsiteX0" fmla="*/ 0 w 2409819"/>
                  <a:gd name="connsiteY0" fmla="*/ 0 h 963927"/>
                  <a:gd name="connsiteX1" fmla="*/ 1927856 w 2409819"/>
                  <a:gd name="connsiteY1" fmla="*/ 0 h 963927"/>
                  <a:gd name="connsiteX2" fmla="*/ 2409819 w 2409819"/>
                  <a:gd name="connsiteY2" fmla="*/ 481964 h 963927"/>
                  <a:gd name="connsiteX3" fmla="*/ 1927856 w 2409819"/>
                  <a:gd name="connsiteY3" fmla="*/ 963927 h 963927"/>
                  <a:gd name="connsiteX4" fmla="*/ 0 w 2409819"/>
                  <a:gd name="connsiteY4" fmla="*/ 963927 h 963927"/>
                  <a:gd name="connsiteX5" fmla="*/ 481964 w 2409819"/>
                  <a:gd name="connsiteY5" fmla="*/ 481964 h 963927"/>
                  <a:gd name="connsiteX6" fmla="*/ 0 w 2409819"/>
                  <a:gd name="connsiteY6" fmla="*/ 0 h 9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9819" h="963927">
                    <a:moveTo>
                      <a:pt x="0" y="0"/>
                    </a:moveTo>
                    <a:lnTo>
                      <a:pt x="1927856" y="0"/>
                    </a:lnTo>
                    <a:lnTo>
                      <a:pt x="2409819" y="481964"/>
                    </a:lnTo>
                    <a:lnTo>
                      <a:pt x="1927856" y="963927"/>
                    </a:lnTo>
                    <a:lnTo>
                      <a:pt x="0" y="963927"/>
                    </a:lnTo>
                    <a:lnTo>
                      <a:pt x="481964" y="481964"/>
                    </a:lnTo>
                    <a:lnTo>
                      <a:pt x="0" y="0"/>
                    </a:lnTo>
                    <a:close/>
                  </a:path>
                </a:pathLst>
              </a:cu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3973" tIns="48006" rIns="505966" bIns="4800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400" kern="1200" dirty="0"/>
                  <a:t>Supplier Engagements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7A54F1-B4F8-407A-AEC5-F3FC22A6678C}"/>
                  </a:ext>
                </a:extLst>
              </p:cNvPr>
              <p:cNvSpPr/>
              <p:nvPr/>
            </p:nvSpPr>
            <p:spPr>
              <a:xfrm>
                <a:off x="2009243" y="3564933"/>
                <a:ext cx="2409816" cy="963927"/>
              </a:xfrm>
              <a:custGeom>
                <a:avLst/>
                <a:gdLst>
                  <a:gd name="connsiteX0" fmla="*/ 0 w 2409819"/>
                  <a:gd name="connsiteY0" fmla="*/ 0 h 963927"/>
                  <a:gd name="connsiteX1" fmla="*/ 1927856 w 2409819"/>
                  <a:gd name="connsiteY1" fmla="*/ 0 h 963927"/>
                  <a:gd name="connsiteX2" fmla="*/ 2409819 w 2409819"/>
                  <a:gd name="connsiteY2" fmla="*/ 481964 h 963927"/>
                  <a:gd name="connsiteX3" fmla="*/ 1927856 w 2409819"/>
                  <a:gd name="connsiteY3" fmla="*/ 963927 h 963927"/>
                  <a:gd name="connsiteX4" fmla="*/ 0 w 2409819"/>
                  <a:gd name="connsiteY4" fmla="*/ 963927 h 963927"/>
                  <a:gd name="connsiteX5" fmla="*/ 481964 w 2409819"/>
                  <a:gd name="connsiteY5" fmla="*/ 481964 h 963927"/>
                  <a:gd name="connsiteX6" fmla="*/ 0 w 2409819"/>
                  <a:gd name="connsiteY6" fmla="*/ 0 h 9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9819" h="963927">
                    <a:moveTo>
                      <a:pt x="0" y="0"/>
                    </a:moveTo>
                    <a:lnTo>
                      <a:pt x="1927856" y="0"/>
                    </a:lnTo>
                    <a:lnTo>
                      <a:pt x="2409819" y="481964"/>
                    </a:lnTo>
                    <a:lnTo>
                      <a:pt x="1927856" y="963927"/>
                    </a:lnTo>
                    <a:lnTo>
                      <a:pt x="0" y="963927"/>
                    </a:lnTo>
                    <a:lnTo>
                      <a:pt x="481964" y="481964"/>
                    </a:lnTo>
                    <a:lnTo>
                      <a:pt x="0" y="0"/>
                    </a:lnTo>
                    <a:close/>
                  </a:path>
                </a:pathLst>
              </a:cu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3973" tIns="48006" rIns="505966" bIns="4800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400" kern="1200" dirty="0"/>
                  <a:t>OBC Commercial Case</a:t>
                </a: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60400EE-3F17-48A5-B508-F5453BFD5064}"/>
                  </a:ext>
                </a:extLst>
              </p:cNvPr>
              <p:cNvSpPr/>
              <p:nvPr/>
            </p:nvSpPr>
            <p:spPr>
              <a:xfrm>
                <a:off x="4192768" y="3558219"/>
                <a:ext cx="2409816" cy="963927"/>
              </a:xfrm>
              <a:custGeom>
                <a:avLst/>
                <a:gdLst>
                  <a:gd name="connsiteX0" fmla="*/ 0 w 2409819"/>
                  <a:gd name="connsiteY0" fmla="*/ 0 h 963927"/>
                  <a:gd name="connsiteX1" fmla="*/ 1927856 w 2409819"/>
                  <a:gd name="connsiteY1" fmla="*/ 0 h 963927"/>
                  <a:gd name="connsiteX2" fmla="*/ 2409819 w 2409819"/>
                  <a:gd name="connsiteY2" fmla="*/ 481964 h 963927"/>
                  <a:gd name="connsiteX3" fmla="*/ 1927856 w 2409819"/>
                  <a:gd name="connsiteY3" fmla="*/ 963927 h 963927"/>
                  <a:gd name="connsiteX4" fmla="*/ 0 w 2409819"/>
                  <a:gd name="connsiteY4" fmla="*/ 963927 h 963927"/>
                  <a:gd name="connsiteX5" fmla="*/ 481964 w 2409819"/>
                  <a:gd name="connsiteY5" fmla="*/ 481964 h 963927"/>
                  <a:gd name="connsiteX6" fmla="*/ 0 w 2409819"/>
                  <a:gd name="connsiteY6" fmla="*/ 0 h 9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9819" h="963927">
                    <a:moveTo>
                      <a:pt x="0" y="0"/>
                    </a:moveTo>
                    <a:lnTo>
                      <a:pt x="1927856" y="0"/>
                    </a:lnTo>
                    <a:lnTo>
                      <a:pt x="2409819" y="481964"/>
                    </a:lnTo>
                    <a:lnTo>
                      <a:pt x="1927856" y="963927"/>
                    </a:lnTo>
                    <a:lnTo>
                      <a:pt x="0" y="963927"/>
                    </a:lnTo>
                    <a:lnTo>
                      <a:pt x="481964" y="481964"/>
                    </a:lnTo>
                    <a:lnTo>
                      <a:pt x="0" y="0"/>
                    </a:lnTo>
                    <a:close/>
                  </a:path>
                </a:pathLst>
              </a:cu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3973" tIns="48006" rIns="505966" bIns="4800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400" kern="1200" dirty="0"/>
                  <a:t>Full OBC Submission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20CCDA-D55F-4237-8E4F-BB280B5A30A7}"/>
              </a:ext>
            </a:extLst>
          </p:cNvPr>
          <p:cNvSpPr txBox="1"/>
          <p:nvPr/>
        </p:nvSpPr>
        <p:spPr>
          <a:xfrm>
            <a:off x="6834600" y="2621700"/>
            <a:ext cx="14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March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8F3AF-4C03-4BDA-BCEC-AF79F0479306}"/>
              </a:ext>
            </a:extLst>
          </p:cNvPr>
          <p:cNvSpPr txBox="1"/>
          <p:nvPr/>
        </p:nvSpPr>
        <p:spPr>
          <a:xfrm>
            <a:off x="8927447" y="2935387"/>
            <a:ext cx="14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May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3C4DE-439B-4756-90F8-BD724B844169}"/>
              </a:ext>
            </a:extLst>
          </p:cNvPr>
          <p:cNvSpPr txBox="1"/>
          <p:nvPr/>
        </p:nvSpPr>
        <p:spPr>
          <a:xfrm>
            <a:off x="4526124" y="4233761"/>
            <a:ext cx="195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</a:t>
            </a:r>
            <a:r>
              <a:rPr lang="en-GB" baseline="30000" dirty="0"/>
              <a:t>th</a:t>
            </a:r>
            <a:endParaRPr lang="en-GB" dirty="0"/>
          </a:p>
          <a:p>
            <a:pPr algn="ctr"/>
            <a:r>
              <a:rPr lang="en-GB" dirty="0"/>
              <a:t>November</a:t>
            </a:r>
          </a:p>
          <a:p>
            <a:pPr algn="ctr"/>
            <a:r>
              <a:rPr lang="en-GB" dirty="0"/>
              <a:t>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90B6C3-E6CE-4C6D-A792-1CC03A201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332B1-B6DD-41E1-B1D0-10D240455C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67C57-C32F-4917-9B31-C90E37A64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18A8F2-5E01-40C7-A98D-DFE33B40A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6781" y="1573449"/>
            <a:ext cx="2363389" cy="32066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/>
              <a:t>The Outline Business Case will contain three options for a decommissioning strategy: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Cira £500M Programme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2024 &gt; 2040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B6D6E4D-95F9-4BCD-BDAD-95ACEAEED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74385"/>
              </p:ext>
            </p:extLst>
          </p:nvPr>
        </p:nvGraphicFramePr>
        <p:xfrm>
          <a:off x="2746460" y="1047586"/>
          <a:ext cx="8653136" cy="476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441">
                  <a:extLst>
                    <a:ext uri="{9D8B030D-6E8A-4147-A177-3AD203B41FA5}">
                      <a16:colId xmlns:a16="http://schemas.microsoft.com/office/drawing/2014/main" val="422906881"/>
                    </a:ext>
                  </a:extLst>
                </a:gridCol>
                <a:gridCol w="5852695">
                  <a:extLst>
                    <a:ext uri="{9D8B030D-6E8A-4147-A177-3AD203B41FA5}">
                      <a16:colId xmlns:a16="http://schemas.microsoft.com/office/drawing/2014/main" val="920189790"/>
                    </a:ext>
                  </a:extLst>
                </a:gridCol>
              </a:tblGrid>
              <a:tr h="558556">
                <a:tc>
                  <a:txBody>
                    <a:bodyPr/>
                    <a:lstStyle/>
                    <a:p>
                      <a:r>
                        <a:rPr lang="en-GB"/>
                        <a:t>Business Case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Brief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345855"/>
                  </a:ext>
                </a:extLst>
              </a:tr>
              <a:tr h="1082426">
                <a:tc>
                  <a:txBody>
                    <a:bodyPr/>
                    <a:lstStyle/>
                    <a:p>
                      <a:r>
                        <a:rPr lang="en-GB" sz="1400"/>
                        <a:t>Lifetime Plan Option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Full demolition of all ancillary buildings and the main building that houses the JET experiment (J1). </a:t>
                      </a:r>
                    </a:p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Intermediate level waste placed in long term storage in the geological disposal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540136"/>
                  </a:ext>
                </a:extLst>
              </a:tr>
              <a:tr h="148121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Alternative Decommissioning Option </a:t>
                      </a:r>
                    </a:p>
                    <a:p>
                      <a:endParaRPr lang="en-GB" sz="1400" dirty="0"/>
                    </a:p>
                    <a:p>
                      <a:r>
                        <a:rPr lang="en-GB" sz="1400" b="0" dirty="0">
                          <a:solidFill>
                            <a:srgbClr val="FF0000"/>
                          </a:solidFill>
                        </a:rPr>
                        <a:t>(Preferred Option)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Re-use of suitable buildings, proposed re-use of the main building that houses the JET experiment. </a:t>
                      </a:r>
                    </a:p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  <a:p>
                      <a:pPr marL="0" marR="0" lvl="0" indent="0" algn="l" defTabSz="6855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De-tritiation of intermediate level waste wherever possible using a furnace to off-gas and capture tritium, reducing the categorisation to LLW in many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986802"/>
                  </a:ext>
                </a:extLst>
              </a:tr>
              <a:tr h="1564818">
                <a:tc>
                  <a:txBody>
                    <a:bodyPr/>
                    <a:lstStyle/>
                    <a:p>
                      <a:r>
                        <a:rPr lang="en-GB" sz="1400"/>
                        <a:t>Care and Maintenance Option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Remove Beryllium tiles and demolish ancillary plant in pre-care and maintenance phase.</a:t>
                      </a:r>
                    </a:p>
                    <a:p>
                      <a:endParaRPr lang="en-GB" sz="1400" dirty="0"/>
                    </a:p>
                    <a:p>
                      <a:r>
                        <a:rPr lang="en-GB" sz="1400" dirty="0"/>
                        <a:t>JET vessel and main building that houses JET to be placed in 30 year care and maintenance period, after which JET would be dismantled using suited operations and robotics.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884244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24B1890C-09A7-41A7-B031-DDB0950F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1" y="222208"/>
            <a:ext cx="9619461" cy="970586"/>
          </a:xfrm>
        </p:spPr>
        <p:txBody>
          <a:bodyPr>
            <a:normAutofit/>
          </a:bodyPr>
          <a:lstStyle/>
          <a:p>
            <a:r>
              <a:rPr lang="en-US" dirty="0"/>
              <a:t>Outline Business Case</a:t>
            </a:r>
            <a:endParaRPr lang="en-GB" dirty="0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464F3E-6C1D-4BCE-BC4C-AE861081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7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C35CA-17C0-4965-91D9-7A9F3E5B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F0ADB5-590E-4786-958D-EA6CBF89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DDE86-35AA-4517-8F51-78EFA5E8D281}"/>
              </a:ext>
            </a:extLst>
          </p:cNvPr>
          <p:cNvSpPr txBox="1"/>
          <p:nvPr/>
        </p:nvSpPr>
        <p:spPr>
          <a:xfrm>
            <a:off x="3976052" y="802554"/>
            <a:ext cx="4239896" cy="230832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Programme Scope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Isolations, Reconfigurations &amp; Overlays</a:t>
            </a:r>
            <a:r>
              <a:rPr lang="fr-FR" sz="1400" dirty="0">
                <a:solidFill>
                  <a:srgbClr val="002F56"/>
                </a:solidFill>
                <a:latin typeface="Calibri"/>
                <a:cs typeface="Calibri"/>
              </a:rPr>
              <a:t> </a:t>
            </a:r>
            <a:endParaRPr lang="fr-FR" sz="1400" i="0" u="none" strike="noStrike" baseline="0" dirty="0">
              <a:solidFill>
                <a:srgbClr val="002F56"/>
              </a:solidFill>
              <a:latin typeface="Calibri" panose="020F050202020403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De-plant, Demolition &amp; Land Remediations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Detritiation Research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Waste Operations and Off-Site Disposal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Waste Inventory and Characterisation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Design &amp; build Intermediate Level Waste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Facility Low-Level Waste Processing Facility</a:t>
            </a:r>
            <a:r>
              <a:rPr lang="en-GB" sz="1400" dirty="0">
                <a:solidFill>
                  <a:srgbClr val="002F56"/>
                </a:solidFill>
                <a:latin typeface="Calibri"/>
                <a:cs typeface="Calibri"/>
              </a:rPr>
              <a:t> </a:t>
            </a:r>
            <a:endParaRPr lang="en-GB" sz="1400" i="0" u="none" strike="noStrike" baseline="0" dirty="0">
              <a:solidFill>
                <a:srgbClr val="002F56"/>
              </a:solidFill>
              <a:latin typeface="Calibri" panose="020F050202020403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Ex-vessel Decommissioning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002F56"/>
                </a:solidFill>
                <a:latin typeface="Calibri"/>
                <a:cs typeface="Calibri"/>
              </a:rPr>
              <a:t>In-vessel Decommissioning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57F98-EFDA-45EA-9FBC-ACAB25560AF8}"/>
              </a:ext>
            </a:extLst>
          </p:cNvPr>
          <p:cNvSpPr txBox="1"/>
          <p:nvPr/>
        </p:nvSpPr>
        <p:spPr>
          <a:xfrm>
            <a:off x="6669742" y="3361534"/>
            <a:ext cx="3819525" cy="252376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Project 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Delivery Area</a:t>
            </a:r>
            <a:endParaRPr lang="fr-FR" b="1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De-plant Active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De-plant Non Active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Demolition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New Build LLW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New Build ILW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Waste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Land Remediation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Repurposing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F56"/>
                </a:solidFill>
                <a:latin typeface="Calibri" panose="020F0502020204030204" pitchFamily="34" charset="0"/>
              </a:rPr>
              <a:t>Civils &amp; Site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F56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0F8FF-C8C7-4718-96BD-6DE9D5F4336A}"/>
              </a:ext>
            </a:extLst>
          </p:cNvPr>
          <p:cNvSpPr txBox="1"/>
          <p:nvPr/>
        </p:nvSpPr>
        <p:spPr>
          <a:xfrm>
            <a:off x="1654283" y="3361535"/>
            <a:ext cx="3819525" cy="252376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Enabling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Isolations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Characterisation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Overlays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Survey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Knowledge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IT Services / Data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Consignent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Project Management, Engineering &amp;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Permit &amp; Regulartory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F56"/>
                </a:solidFill>
                <a:latin typeface="Calibri" panose="020F0502020204030204" pitchFamily="34" charset="0"/>
              </a:rPr>
              <a:t>Planning Advice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8C10F0C-9C1C-481D-9EC9-8EACAE890B29}"/>
              </a:ext>
            </a:extLst>
          </p:cNvPr>
          <p:cNvCxnSpPr>
            <a:cxnSpLocks/>
          </p:cNvCxnSpPr>
          <p:nvPr/>
        </p:nvCxnSpPr>
        <p:spPr>
          <a:xfrm>
            <a:off x="8215948" y="1882868"/>
            <a:ext cx="1128817" cy="1493708"/>
          </a:xfrm>
          <a:prstGeom prst="bentConnector2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B3FFFB6-297D-4FA4-A491-66ED133E27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42488" y="1882868"/>
            <a:ext cx="1033565" cy="1493708"/>
          </a:xfrm>
          <a:prstGeom prst="bentConnector2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33C34-7392-4CDD-B390-09EBF5D1EF13}"/>
              </a:ext>
            </a:extLst>
          </p:cNvPr>
          <p:cNvCxnSpPr/>
          <p:nvPr/>
        </p:nvCxnSpPr>
        <p:spPr>
          <a:xfrm>
            <a:off x="5521232" y="4513248"/>
            <a:ext cx="1149535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EB329-4A8C-4FB5-85D0-905A9C92A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B25F656-9A59-4E4F-89C1-671759DC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6604"/>
            <a:ext cx="9619461" cy="670514"/>
          </a:xfrm>
        </p:spPr>
        <p:txBody>
          <a:bodyPr>
            <a:normAutofit/>
          </a:bodyPr>
          <a:lstStyle/>
          <a:p>
            <a:r>
              <a:rPr lang="en-GB" dirty="0"/>
              <a:t>JDR Programme Delivery</a:t>
            </a:r>
          </a:p>
        </p:txBody>
      </p:sp>
    </p:spTree>
    <p:extLst>
      <p:ext uri="{BB962C8B-B14F-4D97-AF65-F5344CB8AC3E}">
        <p14:creationId xmlns:p14="http://schemas.microsoft.com/office/powerpoint/2010/main" val="289423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C3D0D5-3A19-4511-81D5-AA379754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6" y="289307"/>
            <a:ext cx="9619461" cy="52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D514B-C9E4-4F58-93B8-3EB6B3623D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C35CA-17C0-4965-91D9-7A9F3E5B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B377C8-8A55-4254-B78A-CD7783310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914B1-F8F2-44FB-BC04-DF8A26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1" y="222208"/>
            <a:ext cx="9619461" cy="1325564"/>
          </a:xfrm>
        </p:spPr>
        <p:txBody>
          <a:bodyPr>
            <a:normAutofit/>
          </a:bodyPr>
          <a:lstStyle/>
          <a:p>
            <a:r>
              <a:rPr lang="en-US" dirty="0"/>
              <a:t>Next commercial steps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C35CA-17C0-4965-91D9-7A9F3E5B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F0ADB5-590E-4786-958D-EA6CBF89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6" y="5885303"/>
            <a:ext cx="2346724" cy="90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8DFD1-0CF8-4ADD-85E6-2A0A5686B9DC}"/>
              </a:ext>
            </a:extLst>
          </p:cNvPr>
          <p:cNvSpPr txBox="1"/>
          <p:nvPr/>
        </p:nvSpPr>
        <p:spPr>
          <a:xfrm>
            <a:off x="588580" y="1408213"/>
            <a:ext cx="80088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Supplier Event 15</a:t>
            </a:r>
            <a:r>
              <a:rPr lang="en-GB" sz="2400" baseline="30000" dirty="0"/>
              <a:t>th</a:t>
            </a:r>
            <a:r>
              <a:rPr lang="en-GB" sz="2400" dirty="0"/>
              <a:t>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Launch questionnaire to drive market feedback.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Commercial strategy submission for OBC.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F5C24-BE23-4797-B156-E01610B9B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CCFC85-AF9F-4165-98C5-8AFB59722F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JET Decommissioning and Repurposing Programme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08722-D49F-4277-A8F0-B01E783B84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4AE95-16E3-4929-8FFE-26BD9258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21" y="882869"/>
            <a:ext cx="10515600" cy="459260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For more information</a:t>
            </a:r>
            <a:br>
              <a:rPr lang="en-GB" dirty="0"/>
            </a:br>
            <a:br>
              <a:rPr lang="en-GB" dirty="0"/>
            </a:br>
            <a:r>
              <a:rPr lang="en-GB" sz="2400" dirty="0"/>
              <a:t>Contact: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enquiries@jdr.ukaea.uk</a:t>
            </a: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https://www.eventbrite.co.uk/e/jet-decommissioning-repurposing-supplier-day-registration-441567168287</a:t>
            </a:r>
            <a:br>
              <a:rPr lang="en-GB" sz="24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50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A91B6F11-F28B-3645-974B-3C6C4F75442A}" vid="{BB82078F-5EBB-014B-AD18-E9A65C103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A2D92FA88EB24EB313EA7E3209BE90" ma:contentTypeVersion="8" ma:contentTypeDescription="Create a new document." ma:contentTypeScope="" ma:versionID="805d968fb41bca2e453b1ea7f3ffd371">
  <xsd:schema xmlns:xsd="http://www.w3.org/2001/XMLSchema" xmlns:xs="http://www.w3.org/2001/XMLSchema" xmlns:p="http://schemas.microsoft.com/office/2006/metadata/properties" xmlns:ns2="3409711d-9bf9-4d5f-991a-92023fcdd0f3" xmlns:ns3="c1261af7-3f42-4551-b7ca-013d6517333a" targetNamespace="http://schemas.microsoft.com/office/2006/metadata/properties" ma:root="true" ma:fieldsID="2b64718ba316dddbd9df1de5b2c32f9c" ns2:_="" ns3:_="">
    <xsd:import namespace="3409711d-9bf9-4d5f-991a-92023fcdd0f3"/>
    <xsd:import namespace="c1261af7-3f42-4551-b7ca-013d6517333a"/>
    <xsd:element name="properties">
      <xsd:complexType>
        <xsd:sequence>
          <xsd:element name="documentManagement">
            <xsd:complexType>
              <xsd:all>
                <xsd:element ref="ns2:Event_x0020_Type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9711d-9bf9-4d5f-991a-92023fcdd0f3" elementFormDefault="qualified">
    <xsd:import namespace="http://schemas.microsoft.com/office/2006/documentManagement/types"/>
    <xsd:import namespace="http://schemas.microsoft.com/office/infopath/2007/PartnerControls"/>
    <xsd:element name="Event_x0020_Type" ma:index="2" ma:displayName="Event Type" ma:format="Dropdown" ma:internalName="Event_x0020_Type">
      <xsd:simpleType>
        <xsd:restriction base="dms:Choice">
          <xsd:enumeration value="Executive"/>
          <xsd:enumeration value="Project"/>
          <xsd:enumeration value="Procurement"/>
          <xsd:enumeration value="External"/>
          <xsd:enumeration value="Internal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261af7-3f42-4551-b7ca-013d6517333a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vent_x0020_Type xmlns="3409711d-9bf9-4d5f-991a-92023fcdd0f3">Procurement</Event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A37806-12E4-49F2-AB9C-E82B620503A1}">
  <ds:schemaRefs>
    <ds:schemaRef ds:uri="3409711d-9bf9-4d5f-991a-92023fcdd0f3"/>
    <ds:schemaRef ds:uri="c1261af7-3f42-4551-b7ca-013d651733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EC7ABF-3500-4795-A22F-66F6F6943A81}">
  <ds:schemaRefs>
    <ds:schemaRef ds:uri="3409711d-9bf9-4d5f-991a-92023fcdd0f3"/>
    <ds:schemaRef ds:uri="c1261af7-3f42-4551-b7ca-013d651733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868A8D-BDCA-4DEC-B917-65C6BAB670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417</Words>
  <Application>Microsoft Office PowerPoint</Application>
  <PresentationFormat>Widescreen</PresentationFormat>
  <Paragraphs>98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Calibri</vt:lpstr>
      <vt:lpstr>Office Theme</vt:lpstr>
      <vt:lpstr>PowerPoint Presentation</vt:lpstr>
      <vt:lpstr>Mission Statement</vt:lpstr>
      <vt:lpstr>Market Engagements</vt:lpstr>
      <vt:lpstr>Outline Business Case</vt:lpstr>
      <vt:lpstr>JDR Programme Delivery</vt:lpstr>
      <vt:lpstr>PowerPoint Presentation</vt:lpstr>
      <vt:lpstr>Next commercial steps</vt:lpstr>
      <vt:lpstr>For more information  Contact: enquiries@jdr.ukaea.uk   https://www.eventbrite.co.uk/e/jet-decommissioning-repurposing-supplier-day-registration-441567168287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Fry, Naomi</dc:creator>
  <cp:lastModifiedBy>Ireson, Amy</cp:lastModifiedBy>
  <cp:revision>4</cp:revision>
  <dcterms:created xsi:type="dcterms:W3CDTF">2021-12-06T17:14:54Z</dcterms:created>
  <dcterms:modified xsi:type="dcterms:W3CDTF">2022-11-09T10:04:50Z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0x010100F4A2D92FA88EB24EB313EA7E3209BE90</vt:lpwstr>
  </property>
  <property fmtid="{D5CDD505-2E9C-101B-9397-08002B2CF9AE}" pid="3" name="MSIP_Label_22759de7-3255-46b5-8dfe-736652f9c6c1_Enabled">
    <vt:lpwstr>true</vt:lpwstr>
  </property>
  <property fmtid="{D5CDD505-2E9C-101B-9397-08002B2CF9AE}" pid="4" name="MSIP_Label_22759de7-3255-46b5-8dfe-736652f9c6c1_SetDate">
    <vt:lpwstr>2022-11-08T16:36:17Z</vt:lpwstr>
  </property>
  <property fmtid="{D5CDD505-2E9C-101B-9397-08002B2CF9AE}" pid="5" name="MSIP_Label_22759de7-3255-46b5-8dfe-736652f9c6c1_Method">
    <vt:lpwstr>Standard</vt:lpwstr>
  </property>
  <property fmtid="{D5CDD505-2E9C-101B-9397-08002B2CF9AE}" pid="6" name="MSIP_Label_22759de7-3255-46b5-8dfe-736652f9c6c1_Name">
    <vt:lpwstr>22759de7-3255-46b5-8dfe-736652f9c6c1</vt:lpwstr>
  </property>
  <property fmtid="{D5CDD505-2E9C-101B-9397-08002B2CF9AE}" pid="7" name="MSIP_Label_22759de7-3255-46b5-8dfe-736652f9c6c1_SiteId">
    <vt:lpwstr>c6ac664b-ae27-4d5d-b4e6-bb5717196fc7</vt:lpwstr>
  </property>
  <property fmtid="{D5CDD505-2E9C-101B-9397-08002B2CF9AE}" pid="8" name="MSIP_Label_22759de7-3255-46b5-8dfe-736652f9c6c1_ActionId">
    <vt:lpwstr>14e6048a-0544-4250-b04c-dc33f2b3f475</vt:lpwstr>
  </property>
  <property fmtid="{D5CDD505-2E9C-101B-9397-08002B2CF9AE}" pid="9" name="MSIP_Label_22759de7-3255-46b5-8dfe-736652f9c6c1_ContentBits">
    <vt:lpwstr>0</vt:lpwstr>
  </property>
</Properties>
</file>