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handoutMasterIdLst>
    <p:handoutMasterId r:id="rId24"/>
  </p:handoutMasterIdLst>
  <p:sldIdLst>
    <p:sldId id="256" r:id="rId5"/>
    <p:sldId id="264" r:id="rId6"/>
    <p:sldId id="287" r:id="rId7"/>
    <p:sldId id="289" r:id="rId8"/>
    <p:sldId id="266" r:id="rId9"/>
    <p:sldId id="291" r:id="rId10"/>
    <p:sldId id="290" r:id="rId11"/>
    <p:sldId id="292" r:id="rId12"/>
    <p:sldId id="293" r:id="rId13"/>
    <p:sldId id="288" r:id="rId14"/>
    <p:sldId id="294" r:id="rId15"/>
    <p:sldId id="295" r:id="rId16"/>
    <p:sldId id="296" r:id="rId17"/>
    <p:sldId id="297" r:id="rId18"/>
    <p:sldId id="298" r:id="rId19"/>
    <p:sldId id="299" r:id="rId20"/>
    <p:sldId id="300" r:id="rId21"/>
    <p:sldId id="26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68BA3A5-6434-4787-9E24-0FE8FD640DAD}">
          <p14:sldIdLst>
            <p14:sldId id="256"/>
            <p14:sldId id="264"/>
            <p14:sldId id="287"/>
            <p14:sldId id="289"/>
            <p14:sldId id="266"/>
            <p14:sldId id="291"/>
            <p14:sldId id="290"/>
            <p14:sldId id="292"/>
            <p14:sldId id="293"/>
            <p14:sldId id="288"/>
            <p14:sldId id="294"/>
            <p14:sldId id="295"/>
            <p14:sldId id="296"/>
            <p14:sldId id="297"/>
            <p14:sldId id="298"/>
            <p14:sldId id="299"/>
            <p14:sldId id="300"/>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ip Gowenlock" initials="PG" lastIdx="9" clrIdx="0">
    <p:extLst>
      <p:ext uri="{19B8F6BF-5375-455C-9EA6-DF929625EA0E}">
        <p15:presenceInfo xmlns:p15="http://schemas.microsoft.com/office/powerpoint/2012/main" userId="S::Philip.Gowenlock@rsh.gov.uk::26d3f9cd-aa6f-440c-8f30-4349bb800acc" providerId="AD"/>
      </p:ext>
    </p:extLst>
  </p:cmAuthor>
  <p:cmAuthor id="2" name="Christian Cosby" initials="CC" lastIdx="11" clrIdx="1">
    <p:extLst>
      <p:ext uri="{19B8F6BF-5375-455C-9EA6-DF929625EA0E}">
        <p15:presenceInfo xmlns:p15="http://schemas.microsoft.com/office/powerpoint/2012/main" userId="S::Christian.Cosby@rsh.gov.uk::03baf9b1-2d72-4e0b-88f8-a8c48246d5ea" providerId="AD"/>
      </p:ext>
    </p:extLst>
  </p:cmAuthor>
  <p:cmAuthor id="3" name="Maxine Loftus" initials="ML" lastIdx="3" clrIdx="2">
    <p:extLst>
      <p:ext uri="{19B8F6BF-5375-455C-9EA6-DF929625EA0E}">
        <p15:presenceInfo xmlns:p15="http://schemas.microsoft.com/office/powerpoint/2012/main" userId="S::Maxine.Loftus@rsh.gov.uk::9df4d7f2-c6ba-493e-8c2b-7b5d58cabda1" providerId="AD"/>
      </p:ext>
    </p:extLst>
  </p:cmAuthor>
  <p:cmAuthor id="4" name="Richard Peden" initials="RP" lastIdx="4" clrIdx="3">
    <p:extLst>
      <p:ext uri="{19B8F6BF-5375-455C-9EA6-DF929625EA0E}">
        <p15:presenceInfo xmlns:p15="http://schemas.microsoft.com/office/powerpoint/2012/main" userId="S::Richard.Peden@rsh.gov.uk::1420dbe4-bb13-44a4-bff3-126625813dc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97DB"/>
    <a:srgbClr val="97D88A"/>
    <a:srgbClr val="AECFE6"/>
    <a:srgbClr val="FCBE37"/>
    <a:srgbClr val="59468D"/>
    <a:srgbClr val="9DC3E6"/>
    <a:srgbClr val="5A48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8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2022\RSH%20stakeholder%20survey%202022_analysi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Proportion of respondents by stakeholder group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407279502969832"/>
          <c:y val="0.22593055657158817"/>
          <c:w val="0.41626123590900888"/>
          <c:h val="0.52772771507932803"/>
        </c:manualLayout>
      </c:layout>
      <c:pieChart>
        <c:varyColors val="1"/>
        <c:ser>
          <c:idx val="0"/>
          <c:order val="0"/>
          <c:tx>
            <c:strRef>
              <c:f>'About you'!$G$4</c:f>
              <c:strCache>
                <c:ptCount val="1"/>
                <c:pt idx="0">
                  <c:v>Proportion of responses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F75-4054-9919-A1F22A7BB71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F75-4054-9919-A1F22A7BB71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F75-4054-9919-A1F22A7BB71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F75-4054-9919-A1F22A7BB71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F75-4054-9919-A1F22A7BB71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F75-4054-9919-A1F22A7BB71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9F75-4054-9919-A1F22A7BB71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9F75-4054-9919-A1F22A7BB719}"/>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9F75-4054-9919-A1F22A7BB719}"/>
              </c:ext>
            </c:extLst>
          </c:dPt>
          <c:cat>
            <c:strRef>
              <c:f>'About you'!$E$5:$E$13</c:f>
              <c:strCache>
                <c:ptCount val="9"/>
                <c:pt idx="0">
                  <c:v>Large Private Registered Provider</c:v>
                </c:pt>
                <c:pt idx="1">
                  <c:v>Small Private Registered Provider</c:v>
                </c:pt>
                <c:pt idx="2">
                  <c:v>Local Authority Registered Provider</c:v>
                </c:pt>
                <c:pt idx="3">
                  <c:v>Lender, investor or credit rating agency </c:v>
                </c:pt>
                <c:pt idx="4">
                  <c:v>Government department</c:v>
                </c:pt>
                <c:pt idx="5">
                  <c:v>Individual tenant</c:v>
                </c:pt>
                <c:pt idx="6">
                  <c:v>Tenant organisation</c:v>
                </c:pt>
                <c:pt idx="7">
                  <c:v>Trade body</c:v>
                </c:pt>
                <c:pt idx="8">
                  <c:v>Other</c:v>
                </c:pt>
              </c:strCache>
            </c:strRef>
          </c:cat>
          <c:val>
            <c:numRef>
              <c:f>'About you'!$G$5:$G$13</c:f>
              <c:numCache>
                <c:formatCode>0%</c:formatCode>
                <c:ptCount val="9"/>
                <c:pt idx="0">
                  <c:v>0.39119804400977998</c:v>
                </c:pt>
                <c:pt idx="1">
                  <c:v>0.3471882640586797</c:v>
                </c:pt>
                <c:pt idx="2">
                  <c:v>6.8459657701711488E-2</c:v>
                </c:pt>
                <c:pt idx="3">
                  <c:v>3.4229828850855744E-2</c:v>
                </c:pt>
                <c:pt idx="4">
                  <c:v>3.1784841075794622E-2</c:v>
                </c:pt>
                <c:pt idx="5">
                  <c:v>7.823960880195599E-2</c:v>
                </c:pt>
                <c:pt idx="6">
                  <c:v>2.9339853300733496E-2</c:v>
                </c:pt>
                <c:pt idx="7">
                  <c:v>9.7799511002444987E-3</c:v>
                </c:pt>
                <c:pt idx="8">
                  <c:v>9.7799511002444987E-3</c:v>
                </c:pt>
              </c:numCache>
            </c:numRef>
          </c:val>
          <c:extLst>
            <c:ext xmlns:c16="http://schemas.microsoft.com/office/drawing/2014/chart" uri="{C3380CC4-5D6E-409C-BE32-E72D297353CC}">
              <c16:uniqueId val="{00000012-9F75-4054-9919-A1F22A7BB719}"/>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5976241345959443"/>
          <c:y val="0.18226045830091264"/>
          <c:w val="0.44023758654040557"/>
          <c:h val="0.81773954169908736"/>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Question 11 by stakeholder group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'Section 3'!$T$131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3'!$S$133:$S$136</c:f>
              <c:strCache>
                <c:ptCount val="4"/>
                <c:pt idx="0">
                  <c:v>Other</c:v>
                </c:pt>
                <c:pt idx="1">
                  <c:v>LARP</c:v>
                </c:pt>
                <c:pt idx="2">
                  <c:v>Large PRP</c:v>
                </c:pt>
                <c:pt idx="3">
                  <c:v>Small PRP</c:v>
                </c:pt>
              </c:strCache>
            </c:strRef>
          </c:cat>
          <c:val>
            <c:numRef>
              <c:f>'Section 3'!$T$133:$T$136</c:f>
              <c:numCache>
                <c:formatCode>0%</c:formatCode>
                <c:ptCount val="4"/>
                <c:pt idx="0">
                  <c:v>0.34177215189873417</c:v>
                </c:pt>
                <c:pt idx="1">
                  <c:v>0.10714285714285714</c:v>
                </c:pt>
                <c:pt idx="2">
                  <c:v>0.39374999999999999</c:v>
                </c:pt>
                <c:pt idx="3">
                  <c:v>0.23239436619718309</c:v>
                </c:pt>
              </c:numCache>
            </c:numRef>
          </c:val>
          <c:extLst>
            <c:ext xmlns:c16="http://schemas.microsoft.com/office/drawing/2014/chart" uri="{C3380CC4-5D6E-409C-BE32-E72D297353CC}">
              <c16:uniqueId val="{00000000-6E3A-4594-A57A-BC9FE07CBB3E}"/>
            </c:ext>
          </c:extLst>
        </c:ser>
        <c:ser>
          <c:idx val="1"/>
          <c:order val="1"/>
          <c:tx>
            <c:strRef>
              <c:f>'Section 3'!$U$131</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3'!$S$133:$S$136</c:f>
              <c:strCache>
                <c:ptCount val="4"/>
                <c:pt idx="0">
                  <c:v>Other</c:v>
                </c:pt>
                <c:pt idx="1">
                  <c:v>LARP</c:v>
                </c:pt>
                <c:pt idx="2">
                  <c:v>Large PRP</c:v>
                </c:pt>
                <c:pt idx="3">
                  <c:v>Small PRP</c:v>
                </c:pt>
              </c:strCache>
            </c:strRef>
          </c:cat>
          <c:val>
            <c:numRef>
              <c:f>'Section 3'!$U$133:$U$136</c:f>
              <c:numCache>
                <c:formatCode>0%</c:formatCode>
                <c:ptCount val="4"/>
                <c:pt idx="0">
                  <c:v>0.43037974683544306</c:v>
                </c:pt>
                <c:pt idx="1">
                  <c:v>0.6071428571428571</c:v>
                </c:pt>
                <c:pt idx="2">
                  <c:v>0.46250000000000002</c:v>
                </c:pt>
                <c:pt idx="3">
                  <c:v>0.5</c:v>
                </c:pt>
              </c:numCache>
            </c:numRef>
          </c:val>
          <c:extLst>
            <c:ext xmlns:c16="http://schemas.microsoft.com/office/drawing/2014/chart" uri="{C3380CC4-5D6E-409C-BE32-E72D297353CC}">
              <c16:uniqueId val="{00000001-6E3A-4594-A57A-BC9FE07CBB3E}"/>
            </c:ext>
          </c:extLst>
        </c:ser>
        <c:ser>
          <c:idx val="2"/>
          <c:order val="2"/>
          <c:tx>
            <c:strRef>
              <c:f>'Section 3'!$V$131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3'!$S$133:$S$136</c:f>
              <c:strCache>
                <c:ptCount val="4"/>
                <c:pt idx="0">
                  <c:v>Other</c:v>
                </c:pt>
                <c:pt idx="1">
                  <c:v>LARP</c:v>
                </c:pt>
                <c:pt idx="2">
                  <c:v>Large PRP</c:v>
                </c:pt>
                <c:pt idx="3">
                  <c:v>Small PRP</c:v>
                </c:pt>
              </c:strCache>
            </c:strRef>
          </c:cat>
          <c:val>
            <c:numRef>
              <c:f>'Section 3'!$V$133:$V$136</c:f>
              <c:numCache>
                <c:formatCode>0%</c:formatCode>
                <c:ptCount val="4"/>
                <c:pt idx="0">
                  <c:v>0.13924050632911392</c:v>
                </c:pt>
                <c:pt idx="1">
                  <c:v>0.25</c:v>
                </c:pt>
                <c:pt idx="2">
                  <c:v>0.1125</c:v>
                </c:pt>
                <c:pt idx="3">
                  <c:v>0.23239436619718309</c:v>
                </c:pt>
              </c:numCache>
            </c:numRef>
          </c:val>
          <c:extLst>
            <c:ext xmlns:c16="http://schemas.microsoft.com/office/drawing/2014/chart" uri="{C3380CC4-5D6E-409C-BE32-E72D297353CC}">
              <c16:uniqueId val="{00000002-6E3A-4594-A57A-BC9FE07CBB3E}"/>
            </c:ext>
          </c:extLst>
        </c:ser>
        <c:ser>
          <c:idx val="3"/>
          <c:order val="3"/>
          <c:tx>
            <c:strRef>
              <c:f>'Section 3'!$W$131</c:f>
              <c:strCache>
                <c:ptCount val="1"/>
                <c:pt idx="0">
                  <c:v>Disagree</c:v>
                </c:pt>
              </c:strCache>
            </c:strRef>
          </c:tx>
          <c:spPr>
            <a:solidFill>
              <a:schemeClr val="accent4"/>
            </a:solidFill>
            <a:ln>
              <a:noFill/>
            </a:ln>
            <a:effectLst/>
          </c:spPr>
          <c:invertIfNegative val="0"/>
          <c:dLbls>
            <c:dLbl>
              <c:idx val="1"/>
              <c:layout>
                <c:manualLayout>
                  <c:x val="4.9184705415565256E-3"/>
                  <c:y val="4.585345740484510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E3A-4594-A57A-BC9FE07CBB3E}"/>
                </c:ext>
              </c:extLst>
            </c:dLbl>
            <c:dLbl>
              <c:idx val="2"/>
              <c:layout>
                <c:manualLayout>
                  <c:x val="7.377705812334788E-3"/>
                  <c:y val="-8.406370079783919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E3A-4594-A57A-BC9FE07CBB3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3'!$S$133:$S$136</c:f>
              <c:strCache>
                <c:ptCount val="4"/>
                <c:pt idx="0">
                  <c:v>Other</c:v>
                </c:pt>
                <c:pt idx="1">
                  <c:v>LARP</c:v>
                </c:pt>
                <c:pt idx="2">
                  <c:v>Large PRP</c:v>
                </c:pt>
                <c:pt idx="3">
                  <c:v>Small PRP</c:v>
                </c:pt>
              </c:strCache>
            </c:strRef>
          </c:cat>
          <c:val>
            <c:numRef>
              <c:f>'Section 3'!$W$133:$W$136</c:f>
              <c:numCache>
                <c:formatCode>0%</c:formatCode>
                <c:ptCount val="4"/>
                <c:pt idx="0">
                  <c:v>6.3291139240506333E-2</c:v>
                </c:pt>
                <c:pt idx="1">
                  <c:v>3.5714285714285712E-2</c:v>
                </c:pt>
                <c:pt idx="2">
                  <c:v>1.8749999999999999E-2</c:v>
                </c:pt>
                <c:pt idx="3">
                  <c:v>2.8169014084507043E-2</c:v>
                </c:pt>
              </c:numCache>
            </c:numRef>
          </c:val>
          <c:extLst>
            <c:ext xmlns:c16="http://schemas.microsoft.com/office/drawing/2014/chart" uri="{C3380CC4-5D6E-409C-BE32-E72D297353CC}">
              <c16:uniqueId val="{00000003-6E3A-4594-A57A-BC9FE07CBB3E}"/>
            </c:ext>
          </c:extLst>
        </c:ser>
        <c:ser>
          <c:idx val="4"/>
          <c:order val="4"/>
          <c:tx>
            <c:strRef>
              <c:f>'Section 3'!$X$131</c:f>
              <c:strCache>
                <c:ptCount val="1"/>
                <c:pt idx="0">
                  <c:v>Strongly disagree</c:v>
                </c:pt>
              </c:strCache>
            </c:strRef>
          </c:tx>
          <c:spPr>
            <a:solidFill>
              <a:schemeClr val="accent5"/>
            </a:solidFill>
            <a:ln>
              <a:noFill/>
            </a:ln>
            <a:effectLst/>
          </c:spPr>
          <c:invertIfNegative val="0"/>
          <c:dLbls>
            <c:dLbl>
              <c:idx val="0"/>
              <c:layout>
                <c:manualLayout>
                  <c:x val="7.377705812334788E-3"/>
                  <c:y val="8.406370079783919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E3A-4594-A57A-BC9FE07CBB3E}"/>
                </c:ext>
              </c:extLst>
            </c:dLbl>
            <c:dLbl>
              <c:idx val="1"/>
              <c:delete val="1"/>
              <c:extLst>
                <c:ext xmlns:c15="http://schemas.microsoft.com/office/drawing/2012/chart" uri="{CE6537A1-D6FC-4f65-9D91-7224C49458BB}"/>
                <c:ext xmlns:c16="http://schemas.microsoft.com/office/drawing/2014/chart" uri="{C3380CC4-5D6E-409C-BE32-E72D297353CC}">
                  <c16:uniqueId val="{0000000A-6E3A-4594-A57A-BC9FE07CBB3E}"/>
                </c:ext>
              </c:extLst>
            </c:dLbl>
            <c:dLbl>
              <c:idx val="2"/>
              <c:layout>
                <c:manualLayout>
                  <c:x val="2.705158797856071E-2"/>
                  <c:y val="-8.406370079783919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E3A-4594-A57A-BC9FE07CBB3E}"/>
                </c:ext>
              </c:extLst>
            </c:dLbl>
            <c:dLbl>
              <c:idx val="3"/>
              <c:layout>
                <c:manualLayout>
                  <c:x val="1.7214646895447841E-2"/>
                  <c:y val="-4.203185039891959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E3A-4594-A57A-BC9FE07CBB3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3'!$S$133:$S$136</c:f>
              <c:strCache>
                <c:ptCount val="4"/>
                <c:pt idx="0">
                  <c:v>Other</c:v>
                </c:pt>
                <c:pt idx="1">
                  <c:v>LARP</c:v>
                </c:pt>
                <c:pt idx="2">
                  <c:v>Large PRP</c:v>
                </c:pt>
                <c:pt idx="3">
                  <c:v>Small PRP</c:v>
                </c:pt>
              </c:strCache>
            </c:strRef>
          </c:cat>
          <c:val>
            <c:numRef>
              <c:f>'Section 3'!$X$133:$X$136</c:f>
              <c:numCache>
                <c:formatCode>0%</c:formatCode>
                <c:ptCount val="4"/>
                <c:pt idx="0">
                  <c:v>2.5316455696202531E-2</c:v>
                </c:pt>
                <c:pt idx="1">
                  <c:v>0</c:v>
                </c:pt>
                <c:pt idx="2">
                  <c:v>1.2500000000000001E-2</c:v>
                </c:pt>
                <c:pt idx="3">
                  <c:v>7.0422535211267607E-3</c:v>
                </c:pt>
              </c:numCache>
            </c:numRef>
          </c:val>
          <c:extLst>
            <c:ext xmlns:c16="http://schemas.microsoft.com/office/drawing/2014/chart" uri="{C3380CC4-5D6E-409C-BE32-E72D297353CC}">
              <c16:uniqueId val="{00000004-6E3A-4594-A57A-BC9FE07CBB3E}"/>
            </c:ext>
          </c:extLst>
        </c:ser>
        <c:dLbls>
          <c:showLegendKey val="0"/>
          <c:showVal val="0"/>
          <c:showCatName val="0"/>
          <c:showSerName val="0"/>
          <c:showPercent val="0"/>
          <c:showBubbleSize val="0"/>
        </c:dLbls>
        <c:gapWidth val="150"/>
        <c:overlap val="100"/>
        <c:axId val="816867760"/>
        <c:axId val="816865792"/>
      </c:barChart>
      <c:catAx>
        <c:axId val="816867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6865792"/>
        <c:crosses val="autoZero"/>
        <c:auto val="1"/>
        <c:lblAlgn val="ctr"/>
        <c:lblOffset val="100"/>
        <c:noMultiLvlLbl val="0"/>
      </c:catAx>
      <c:valAx>
        <c:axId val="81686579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6867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Question 12 by stakeholder group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'Section 3'!$I$153</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3'!$H$154:$H$158</c:f>
              <c:strCache>
                <c:ptCount val="5"/>
                <c:pt idx="0">
                  <c:v>Small PRP</c:v>
                </c:pt>
                <c:pt idx="1">
                  <c:v>Large PRP</c:v>
                </c:pt>
                <c:pt idx="2">
                  <c:v>LARP</c:v>
                </c:pt>
                <c:pt idx="3">
                  <c:v>Other</c:v>
                </c:pt>
                <c:pt idx="4">
                  <c:v>Overall</c:v>
                </c:pt>
              </c:strCache>
            </c:strRef>
          </c:cat>
          <c:val>
            <c:numRef>
              <c:f>'Section 3'!$I$154:$I$158</c:f>
              <c:numCache>
                <c:formatCode>0%</c:formatCode>
                <c:ptCount val="5"/>
                <c:pt idx="0">
                  <c:v>0.63829787234042556</c:v>
                </c:pt>
                <c:pt idx="1">
                  <c:v>0.98742138364779874</c:v>
                </c:pt>
                <c:pt idx="2">
                  <c:v>0.9285714285714286</c:v>
                </c:pt>
                <c:pt idx="3">
                  <c:v>0.69620253164556967</c:v>
                </c:pt>
                <c:pt idx="4">
                  <c:v>0.8058968058968059</c:v>
                </c:pt>
              </c:numCache>
            </c:numRef>
          </c:val>
          <c:extLst>
            <c:ext xmlns:c16="http://schemas.microsoft.com/office/drawing/2014/chart" uri="{C3380CC4-5D6E-409C-BE32-E72D297353CC}">
              <c16:uniqueId val="{00000000-A37D-4555-AB67-133C49B1EA32}"/>
            </c:ext>
          </c:extLst>
        </c:ser>
        <c:ser>
          <c:idx val="1"/>
          <c:order val="1"/>
          <c:tx>
            <c:strRef>
              <c:f>'Section 3'!$J$153</c:f>
              <c:strCache>
                <c:ptCount val="1"/>
                <c:pt idx="0">
                  <c:v>Not sure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3'!$H$154:$H$158</c:f>
              <c:strCache>
                <c:ptCount val="5"/>
                <c:pt idx="0">
                  <c:v>Small PRP</c:v>
                </c:pt>
                <c:pt idx="1">
                  <c:v>Large PRP</c:v>
                </c:pt>
                <c:pt idx="2">
                  <c:v>LARP</c:v>
                </c:pt>
                <c:pt idx="3">
                  <c:v>Other</c:v>
                </c:pt>
                <c:pt idx="4">
                  <c:v>Overall</c:v>
                </c:pt>
              </c:strCache>
            </c:strRef>
          </c:cat>
          <c:val>
            <c:numRef>
              <c:f>'Section 3'!$J$154:$J$158</c:f>
              <c:numCache>
                <c:formatCode>0%</c:formatCode>
                <c:ptCount val="5"/>
                <c:pt idx="0">
                  <c:v>0.14184397163120568</c:v>
                </c:pt>
                <c:pt idx="1">
                  <c:v>1.2578616352201259E-2</c:v>
                </c:pt>
                <c:pt idx="2">
                  <c:v>3.5714285714285712E-2</c:v>
                </c:pt>
                <c:pt idx="3">
                  <c:v>0.12658227848101267</c:v>
                </c:pt>
                <c:pt idx="4">
                  <c:v>8.1081081081081086E-2</c:v>
                </c:pt>
              </c:numCache>
            </c:numRef>
          </c:val>
          <c:extLst>
            <c:ext xmlns:c16="http://schemas.microsoft.com/office/drawing/2014/chart" uri="{C3380CC4-5D6E-409C-BE32-E72D297353CC}">
              <c16:uniqueId val="{00000001-A37D-4555-AB67-133C49B1EA32}"/>
            </c:ext>
          </c:extLst>
        </c:ser>
        <c:ser>
          <c:idx val="2"/>
          <c:order val="2"/>
          <c:tx>
            <c:strRef>
              <c:f>'Section 3'!$K$153</c:f>
              <c:strCache>
                <c:ptCount val="1"/>
                <c:pt idx="0">
                  <c:v>No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3'!$H$154:$H$158</c:f>
              <c:strCache>
                <c:ptCount val="5"/>
                <c:pt idx="0">
                  <c:v>Small PRP</c:v>
                </c:pt>
                <c:pt idx="1">
                  <c:v>Large PRP</c:v>
                </c:pt>
                <c:pt idx="2">
                  <c:v>LARP</c:v>
                </c:pt>
                <c:pt idx="3">
                  <c:v>Other</c:v>
                </c:pt>
                <c:pt idx="4">
                  <c:v>Overall</c:v>
                </c:pt>
              </c:strCache>
            </c:strRef>
          </c:cat>
          <c:val>
            <c:numRef>
              <c:f>'Section 3'!$K$154:$K$158</c:f>
              <c:numCache>
                <c:formatCode>0%</c:formatCode>
                <c:ptCount val="5"/>
                <c:pt idx="0">
                  <c:v>0.21985815602836881</c:v>
                </c:pt>
                <c:pt idx="1">
                  <c:v>0</c:v>
                </c:pt>
                <c:pt idx="2">
                  <c:v>3.5714285714285712E-2</c:v>
                </c:pt>
                <c:pt idx="3">
                  <c:v>0.17721518987341772</c:v>
                </c:pt>
                <c:pt idx="4">
                  <c:v>0.11302211302211303</c:v>
                </c:pt>
              </c:numCache>
            </c:numRef>
          </c:val>
          <c:extLst>
            <c:ext xmlns:c16="http://schemas.microsoft.com/office/drawing/2014/chart" uri="{C3380CC4-5D6E-409C-BE32-E72D297353CC}">
              <c16:uniqueId val="{00000002-A37D-4555-AB67-133C49B1EA32}"/>
            </c:ext>
          </c:extLst>
        </c:ser>
        <c:dLbls>
          <c:showLegendKey val="0"/>
          <c:showVal val="0"/>
          <c:showCatName val="0"/>
          <c:showSerName val="0"/>
          <c:showPercent val="0"/>
          <c:showBubbleSize val="0"/>
        </c:dLbls>
        <c:gapWidth val="219"/>
        <c:overlap val="-27"/>
        <c:axId val="798243448"/>
        <c:axId val="798243776"/>
      </c:barChart>
      <c:catAx>
        <c:axId val="798243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8243776"/>
        <c:crosses val="autoZero"/>
        <c:auto val="1"/>
        <c:lblAlgn val="ctr"/>
        <c:lblOffset val="100"/>
        <c:noMultiLvlLbl val="0"/>
      </c:catAx>
      <c:valAx>
        <c:axId val="79824377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8243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Question 13 by stakeholder group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'Section 3'!$K$173</c:f>
              <c:strCache>
                <c:ptCount val="1"/>
                <c:pt idx="0">
                  <c:v>Very confident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3'!$J$174:$J$178</c:f>
              <c:strCache>
                <c:ptCount val="5"/>
                <c:pt idx="0">
                  <c:v>Small PRP</c:v>
                </c:pt>
                <c:pt idx="1">
                  <c:v>Large PRP</c:v>
                </c:pt>
                <c:pt idx="2">
                  <c:v>LARP</c:v>
                </c:pt>
                <c:pt idx="3">
                  <c:v>Other</c:v>
                </c:pt>
                <c:pt idx="4">
                  <c:v>Overall</c:v>
                </c:pt>
              </c:strCache>
            </c:strRef>
          </c:cat>
          <c:val>
            <c:numRef>
              <c:f>'Section 3'!$K$174:$K$178</c:f>
              <c:numCache>
                <c:formatCode>0%</c:formatCode>
                <c:ptCount val="5"/>
                <c:pt idx="0">
                  <c:v>0.23404255319148937</c:v>
                </c:pt>
                <c:pt idx="1">
                  <c:v>0.33124999999999999</c:v>
                </c:pt>
                <c:pt idx="2">
                  <c:v>0.14285714285714285</c:v>
                </c:pt>
                <c:pt idx="3">
                  <c:v>0.31645569620253167</c:v>
                </c:pt>
                <c:pt idx="4">
                  <c:v>0.28186274509803921</c:v>
                </c:pt>
              </c:numCache>
            </c:numRef>
          </c:val>
          <c:extLst>
            <c:ext xmlns:c16="http://schemas.microsoft.com/office/drawing/2014/chart" uri="{C3380CC4-5D6E-409C-BE32-E72D297353CC}">
              <c16:uniqueId val="{00000000-47E2-42B2-A3AA-25AD776FC746}"/>
            </c:ext>
          </c:extLst>
        </c:ser>
        <c:ser>
          <c:idx val="1"/>
          <c:order val="1"/>
          <c:tx>
            <c:strRef>
              <c:f>'Section 3'!$L$173</c:f>
              <c:strCache>
                <c:ptCount val="1"/>
                <c:pt idx="0">
                  <c:v>Somewhat confident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3'!$J$174:$J$178</c:f>
              <c:strCache>
                <c:ptCount val="5"/>
                <c:pt idx="0">
                  <c:v>Small PRP</c:v>
                </c:pt>
                <c:pt idx="1">
                  <c:v>Large PRP</c:v>
                </c:pt>
                <c:pt idx="2">
                  <c:v>LARP</c:v>
                </c:pt>
                <c:pt idx="3">
                  <c:v>Other</c:v>
                </c:pt>
                <c:pt idx="4">
                  <c:v>Overall</c:v>
                </c:pt>
              </c:strCache>
            </c:strRef>
          </c:cat>
          <c:val>
            <c:numRef>
              <c:f>'Section 3'!$L$174:$L$178</c:f>
              <c:numCache>
                <c:formatCode>0%</c:formatCode>
                <c:ptCount val="5"/>
                <c:pt idx="0">
                  <c:v>0.3971631205673759</c:v>
                </c:pt>
                <c:pt idx="1">
                  <c:v>0.54374999999999996</c:v>
                </c:pt>
                <c:pt idx="2">
                  <c:v>0.7857142857142857</c:v>
                </c:pt>
                <c:pt idx="3">
                  <c:v>0.39240506329113922</c:v>
                </c:pt>
                <c:pt idx="4">
                  <c:v>0.48039215686274511</c:v>
                </c:pt>
              </c:numCache>
            </c:numRef>
          </c:val>
          <c:extLst>
            <c:ext xmlns:c16="http://schemas.microsoft.com/office/drawing/2014/chart" uri="{C3380CC4-5D6E-409C-BE32-E72D297353CC}">
              <c16:uniqueId val="{00000001-47E2-42B2-A3AA-25AD776FC746}"/>
            </c:ext>
          </c:extLst>
        </c:ser>
        <c:ser>
          <c:idx val="2"/>
          <c:order val="2"/>
          <c:tx>
            <c:strRef>
              <c:f>'Section 3'!$M$173</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3'!$J$174:$J$178</c:f>
              <c:strCache>
                <c:ptCount val="5"/>
                <c:pt idx="0">
                  <c:v>Small PRP</c:v>
                </c:pt>
                <c:pt idx="1">
                  <c:v>Large PRP</c:v>
                </c:pt>
                <c:pt idx="2">
                  <c:v>LARP</c:v>
                </c:pt>
                <c:pt idx="3">
                  <c:v>Other</c:v>
                </c:pt>
                <c:pt idx="4">
                  <c:v>Overall</c:v>
                </c:pt>
              </c:strCache>
            </c:strRef>
          </c:cat>
          <c:val>
            <c:numRef>
              <c:f>'Section 3'!$M$174:$M$178</c:f>
              <c:numCache>
                <c:formatCode>0%</c:formatCode>
                <c:ptCount val="5"/>
                <c:pt idx="0">
                  <c:v>0.29078014184397161</c:v>
                </c:pt>
                <c:pt idx="1">
                  <c:v>8.1250000000000003E-2</c:v>
                </c:pt>
                <c:pt idx="2">
                  <c:v>7.1428571428571425E-2</c:v>
                </c:pt>
                <c:pt idx="3">
                  <c:v>0.13924050632911392</c:v>
                </c:pt>
                <c:pt idx="4">
                  <c:v>0.1642156862745098</c:v>
                </c:pt>
              </c:numCache>
            </c:numRef>
          </c:val>
          <c:extLst>
            <c:ext xmlns:c16="http://schemas.microsoft.com/office/drawing/2014/chart" uri="{C3380CC4-5D6E-409C-BE32-E72D297353CC}">
              <c16:uniqueId val="{00000002-47E2-42B2-A3AA-25AD776FC746}"/>
            </c:ext>
          </c:extLst>
        </c:ser>
        <c:ser>
          <c:idx val="3"/>
          <c:order val="3"/>
          <c:tx>
            <c:strRef>
              <c:f>'Section 3'!$N$173</c:f>
              <c:strCache>
                <c:ptCount val="1"/>
                <c:pt idx="0">
                  <c:v>Not very confident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3'!$J$174:$J$178</c:f>
              <c:strCache>
                <c:ptCount val="5"/>
                <c:pt idx="0">
                  <c:v>Small PRP</c:v>
                </c:pt>
                <c:pt idx="1">
                  <c:v>Large PRP</c:v>
                </c:pt>
                <c:pt idx="2">
                  <c:v>LARP</c:v>
                </c:pt>
                <c:pt idx="3">
                  <c:v>Other</c:v>
                </c:pt>
                <c:pt idx="4">
                  <c:v>Overall</c:v>
                </c:pt>
              </c:strCache>
            </c:strRef>
          </c:cat>
          <c:val>
            <c:numRef>
              <c:f>'Section 3'!$N$174:$N$178</c:f>
              <c:numCache>
                <c:formatCode>0%</c:formatCode>
                <c:ptCount val="5"/>
                <c:pt idx="0">
                  <c:v>6.3829787234042548E-2</c:v>
                </c:pt>
                <c:pt idx="1">
                  <c:v>1.2500000000000001E-2</c:v>
                </c:pt>
                <c:pt idx="2">
                  <c:v>0</c:v>
                </c:pt>
                <c:pt idx="3">
                  <c:v>0.15189873417721519</c:v>
                </c:pt>
                <c:pt idx="4">
                  <c:v>5.6372549019607844E-2</c:v>
                </c:pt>
              </c:numCache>
            </c:numRef>
          </c:val>
          <c:extLst>
            <c:ext xmlns:c16="http://schemas.microsoft.com/office/drawing/2014/chart" uri="{C3380CC4-5D6E-409C-BE32-E72D297353CC}">
              <c16:uniqueId val="{00000003-47E2-42B2-A3AA-25AD776FC746}"/>
            </c:ext>
          </c:extLst>
        </c:ser>
        <c:ser>
          <c:idx val="4"/>
          <c:order val="4"/>
          <c:tx>
            <c:strRef>
              <c:f>'Section 3'!$O$173</c:f>
              <c:strCache>
                <c:ptCount val="1"/>
                <c:pt idx="0">
                  <c:v>Not at all confident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3'!$J$174:$J$178</c:f>
              <c:strCache>
                <c:ptCount val="5"/>
                <c:pt idx="0">
                  <c:v>Small PRP</c:v>
                </c:pt>
                <c:pt idx="1">
                  <c:v>Large PRP</c:v>
                </c:pt>
                <c:pt idx="2">
                  <c:v>LARP</c:v>
                </c:pt>
                <c:pt idx="3">
                  <c:v>Other</c:v>
                </c:pt>
                <c:pt idx="4">
                  <c:v>Overall</c:v>
                </c:pt>
              </c:strCache>
            </c:strRef>
          </c:cat>
          <c:val>
            <c:numRef>
              <c:f>'Section 3'!$O$174:$O$178</c:f>
              <c:numCache>
                <c:formatCode>0%</c:formatCode>
                <c:ptCount val="5"/>
                <c:pt idx="0">
                  <c:v>1.4184397163120567E-2</c:v>
                </c:pt>
                <c:pt idx="1">
                  <c:v>3.125E-2</c:v>
                </c:pt>
                <c:pt idx="2">
                  <c:v>0</c:v>
                </c:pt>
                <c:pt idx="3">
                  <c:v>0</c:v>
                </c:pt>
                <c:pt idx="4">
                  <c:v>1.7156862745098041E-2</c:v>
                </c:pt>
              </c:numCache>
            </c:numRef>
          </c:val>
          <c:extLst>
            <c:ext xmlns:c16="http://schemas.microsoft.com/office/drawing/2014/chart" uri="{C3380CC4-5D6E-409C-BE32-E72D297353CC}">
              <c16:uniqueId val="{00000004-47E2-42B2-A3AA-25AD776FC746}"/>
            </c:ext>
          </c:extLst>
        </c:ser>
        <c:dLbls>
          <c:showLegendKey val="0"/>
          <c:showVal val="0"/>
          <c:showCatName val="0"/>
          <c:showSerName val="0"/>
          <c:showPercent val="0"/>
          <c:showBubbleSize val="0"/>
        </c:dLbls>
        <c:gapWidth val="219"/>
        <c:overlap val="-27"/>
        <c:axId val="798518248"/>
        <c:axId val="798522184"/>
      </c:barChart>
      <c:catAx>
        <c:axId val="798518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8522184"/>
        <c:crosses val="autoZero"/>
        <c:auto val="1"/>
        <c:lblAlgn val="ctr"/>
        <c:lblOffset val="100"/>
        <c:noMultiLvlLbl val="0"/>
      </c:catAx>
      <c:valAx>
        <c:axId val="798522184"/>
        <c:scaling>
          <c:orientation val="minMax"/>
          <c:max val="0.8"/>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8518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Question 14 responses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'Section 3'!$B$201</c:f>
              <c:strCache>
                <c:ptCount val="1"/>
                <c:pt idx="0">
                  <c:v>Count of To what extent do you agree or disagree that the regulator takes appropriate action in line with its current remit in response to referrals where the regulator finds consumer standards have been b...</c:v>
                </c:pt>
              </c:strCache>
            </c:strRef>
          </c:tx>
          <c:spPr>
            <a:solidFill>
              <a:schemeClr val="accent1"/>
            </a:solidFill>
            <a:ln>
              <a:noFill/>
            </a:ln>
            <a:effectLst/>
          </c:spPr>
          <c:invertIfNegative val="0"/>
          <c:dPt>
            <c:idx val="1"/>
            <c:invertIfNegative val="0"/>
            <c:bubble3D val="0"/>
            <c:spPr>
              <a:solidFill>
                <a:srgbClr val="FCBE37"/>
              </a:solidFill>
              <a:ln>
                <a:noFill/>
              </a:ln>
              <a:effectLst/>
            </c:spPr>
            <c:extLst>
              <c:ext xmlns:c16="http://schemas.microsoft.com/office/drawing/2014/chart" uri="{C3380CC4-5D6E-409C-BE32-E72D297353CC}">
                <c16:uniqueId val="{00000002-9740-4AE5-A1CF-D733442A99F4}"/>
              </c:ext>
            </c:extLst>
          </c:dPt>
          <c:dPt>
            <c:idx val="2"/>
            <c:invertIfNegative val="0"/>
            <c:bubble3D val="0"/>
            <c:spPr>
              <a:solidFill>
                <a:srgbClr val="AECFE6"/>
              </a:solidFill>
              <a:ln>
                <a:noFill/>
              </a:ln>
              <a:effectLst/>
            </c:spPr>
            <c:extLst>
              <c:ext xmlns:c16="http://schemas.microsoft.com/office/drawing/2014/chart" uri="{C3380CC4-5D6E-409C-BE32-E72D297353CC}">
                <c16:uniqueId val="{00000003-9740-4AE5-A1CF-D733442A99F4}"/>
              </c:ext>
            </c:extLst>
          </c:dPt>
          <c:dPt>
            <c:idx val="3"/>
            <c:invertIfNegative val="0"/>
            <c:bubble3D val="0"/>
            <c:spPr>
              <a:solidFill>
                <a:srgbClr val="97D88A"/>
              </a:solidFill>
              <a:ln>
                <a:noFill/>
              </a:ln>
              <a:effectLst/>
            </c:spPr>
            <c:extLst>
              <c:ext xmlns:c16="http://schemas.microsoft.com/office/drawing/2014/chart" uri="{C3380CC4-5D6E-409C-BE32-E72D297353CC}">
                <c16:uniqueId val="{00000004-9740-4AE5-A1CF-D733442A99F4}"/>
              </c:ext>
            </c:extLst>
          </c:dPt>
          <c:dPt>
            <c:idx val="4"/>
            <c:invertIfNegative val="0"/>
            <c:bubble3D val="0"/>
            <c:spPr>
              <a:solidFill>
                <a:srgbClr val="4097DB"/>
              </a:solidFill>
              <a:ln>
                <a:noFill/>
              </a:ln>
              <a:effectLst/>
            </c:spPr>
            <c:extLst>
              <c:ext xmlns:c16="http://schemas.microsoft.com/office/drawing/2014/chart" uri="{C3380CC4-5D6E-409C-BE32-E72D297353CC}">
                <c16:uniqueId val="{00000005-9740-4AE5-A1CF-D733442A99F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3'!$D$200:$H$200</c:f>
              <c:strCache>
                <c:ptCount val="5"/>
                <c:pt idx="0">
                  <c:v>Strongly agree </c:v>
                </c:pt>
                <c:pt idx="1">
                  <c:v>Agree </c:v>
                </c:pt>
                <c:pt idx="2">
                  <c:v>Neutral </c:v>
                </c:pt>
                <c:pt idx="3">
                  <c:v>Disagree </c:v>
                </c:pt>
                <c:pt idx="4">
                  <c:v>Strongly disagree </c:v>
                </c:pt>
              </c:strCache>
            </c:strRef>
          </c:cat>
          <c:val>
            <c:numRef>
              <c:f>'Section 3'!$D$201:$H$201</c:f>
              <c:numCache>
                <c:formatCode>0%</c:formatCode>
                <c:ptCount val="5"/>
                <c:pt idx="0">
                  <c:v>0.25427872860635697</c:v>
                </c:pt>
                <c:pt idx="1">
                  <c:v>0.45476772616136918</c:v>
                </c:pt>
                <c:pt idx="2">
                  <c:v>0.21271393643031786</c:v>
                </c:pt>
                <c:pt idx="3">
                  <c:v>6.6014669926650366E-2</c:v>
                </c:pt>
                <c:pt idx="4">
                  <c:v>1.2224938875305624E-2</c:v>
                </c:pt>
              </c:numCache>
            </c:numRef>
          </c:val>
          <c:extLst>
            <c:ext xmlns:c16="http://schemas.microsoft.com/office/drawing/2014/chart" uri="{C3380CC4-5D6E-409C-BE32-E72D297353CC}">
              <c16:uniqueId val="{00000000-9740-4AE5-A1CF-D733442A99F4}"/>
            </c:ext>
          </c:extLst>
        </c:ser>
        <c:dLbls>
          <c:showLegendKey val="0"/>
          <c:showVal val="0"/>
          <c:showCatName val="0"/>
          <c:showSerName val="0"/>
          <c:showPercent val="0"/>
          <c:showBubbleSize val="0"/>
        </c:dLbls>
        <c:gapWidth val="219"/>
        <c:overlap val="-27"/>
        <c:axId val="912523024"/>
        <c:axId val="912518104"/>
      </c:barChart>
      <c:catAx>
        <c:axId val="91252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2518104"/>
        <c:crosses val="autoZero"/>
        <c:auto val="1"/>
        <c:lblAlgn val="ctr"/>
        <c:lblOffset val="100"/>
        <c:noMultiLvlLbl val="0"/>
      </c:catAx>
      <c:valAx>
        <c:axId val="912518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2523024"/>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baseline="0" dirty="0">
                <a:effectLst/>
              </a:rPr>
              <a:t>Question 14 by stakeholder group</a:t>
            </a:r>
            <a:endParaRPr lang="en-GB" sz="11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'Section 3'!$L$211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3'!$K$212:$K$215</c:f>
              <c:strCache>
                <c:ptCount val="4"/>
                <c:pt idx="0">
                  <c:v>Small PRP</c:v>
                </c:pt>
                <c:pt idx="1">
                  <c:v>Large PRP</c:v>
                </c:pt>
                <c:pt idx="2">
                  <c:v>LARP</c:v>
                </c:pt>
                <c:pt idx="3">
                  <c:v>Other</c:v>
                </c:pt>
              </c:strCache>
            </c:strRef>
          </c:cat>
          <c:val>
            <c:numRef>
              <c:f>'Section 3'!$L$212:$L$215</c:f>
              <c:numCache>
                <c:formatCode>0%</c:formatCode>
                <c:ptCount val="4"/>
                <c:pt idx="0">
                  <c:v>0.176056338028169</c:v>
                </c:pt>
                <c:pt idx="1">
                  <c:v>0.31874999999999998</c:v>
                </c:pt>
                <c:pt idx="2">
                  <c:v>0.14285714285714285</c:v>
                </c:pt>
                <c:pt idx="3">
                  <c:v>0.30379746835443039</c:v>
                </c:pt>
              </c:numCache>
            </c:numRef>
          </c:val>
          <c:extLst>
            <c:ext xmlns:c16="http://schemas.microsoft.com/office/drawing/2014/chart" uri="{C3380CC4-5D6E-409C-BE32-E72D297353CC}">
              <c16:uniqueId val="{00000000-408A-421B-8ED7-84DA98D04175}"/>
            </c:ext>
          </c:extLst>
        </c:ser>
        <c:ser>
          <c:idx val="1"/>
          <c:order val="1"/>
          <c:tx>
            <c:strRef>
              <c:f>'Section 3'!$M$211</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3'!$K$212:$K$215</c:f>
              <c:strCache>
                <c:ptCount val="4"/>
                <c:pt idx="0">
                  <c:v>Small PRP</c:v>
                </c:pt>
                <c:pt idx="1">
                  <c:v>Large PRP</c:v>
                </c:pt>
                <c:pt idx="2">
                  <c:v>LARP</c:v>
                </c:pt>
                <c:pt idx="3">
                  <c:v>Other</c:v>
                </c:pt>
              </c:strCache>
            </c:strRef>
          </c:cat>
          <c:val>
            <c:numRef>
              <c:f>'Section 3'!$M$212:$M$215</c:f>
              <c:numCache>
                <c:formatCode>0%</c:formatCode>
                <c:ptCount val="4"/>
                <c:pt idx="0">
                  <c:v>0.42957746478873238</c:v>
                </c:pt>
                <c:pt idx="1">
                  <c:v>0.46875</c:v>
                </c:pt>
                <c:pt idx="2">
                  <c:v>0.75</c:v>
                </c:pt>
                <c:pt idx="3">
                  <c:v>0.36708860759493672</c:v>
                </c:pt>
              </c:numCache>
            </c:numRef>
          </c:val>
          <c:extLst>
            <c:ext xmlns:c16="http://schemas.microsoft.com/office/drawing/2014/chart" uri="{C3380CC4-5D6E-409C-BE32-E72D297353CC}">
              <c16:uniqueId val="{00000001-408A-421B-8ED7-84DA98D04175}"/>
            </c:ext>
          </c:extLst>
        </c:ser>
        <c:ser>
          <c:idx val="2"/>
          <c:order val="2"/>
          <c:tx>
            <c:strRef>
              <c:f>'Section 3'!$N$211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3'!$K$212:$K$215</c:f>
              <c:strCache>
                <c:ptCount val="4"/>
                <c:pt idx="0">
                  <c:v>Small PRP</c:v>
                </c:pt>
                <c:pt idx="1">
                  <c:v>Large PRP</c:v>
                </c:pt>
                <c:pt idx="2">
                  <c:v>LARP</c:v>
                </c:pt>
                <c:pt idx="3">
                  <c:v>Other</c:v>
                </c:pt>
              </c:strCache>
            </c:strRef>
          </c:cat>
          <c:val>
            <c:numRef>
              <c:f>'Section 3'!$N$212:$N$215</c:f>
              <c:numCache>
                <c:formatCode>0%</c:formatCode>
                <c:ptCount val="4"/>
                <c:pt idx="0">
                  <c:v>0.35915492957746481</c:v>
                </c:pt>
                <c:pt idx="1">
                  <c:v>0.10625</c:v>
                </c:pt>
                <c:pt idx="2">
                  <c:v>7.1428571428571425E-2</c:v>
                </c:pt>
                <c:pt idx="3">
                  <c:v>0.21518987341772153</c:v>
                </c:pt>
              </c:numCache>
            </c:numRef>
          </c:val>
          <c:extLst>
            <c:ext xmlns:c16="http://schemas.microsoft.com/office/drawing/2014/chart" uri="{C3380CC4-5D6E-409C-BE32-E72D297353CC}">
              <c16:uniqueId val="{00000002-408A-421B-8ED7-84DA98D04175}"/>
            </c:ext>
          </c:extLst>
        </c:ser>
        <c:ser>
          <c:idx val="3"/>
          <c:order val="3"/>
          <c:tx>
            <c:strRef>
              <c:f>'Section 3'!$O$211</c:f>
              <c:strCache>
                <c:ptCount val="1"/>
                <c:pt idx="0">
                  <c:v>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3'!$K$212:$K$215</c:f>
              <c:strCache>
                <c:ptCount val="4"/>
                <c:pt idx="0">
                  <c:v>Small PRP</c:v>
                </c:pt>
                <c:pt idx="1">
                  <c:v>Large PRP</c:v>
                </c:pt>
                <c:pt idx="2">
                  <c:v>LARP</c:v>
                </c:pt>
                <c:pt idx="3">
                  <c:v>Other</c:v>
                </c:pt>
              </c:strCache>
            </c:strRef>
          </c:cat>
          <c:val>
            <c:numRef>
              <c:f>'Section 3'!$O$212:$O$215</c:f>
              <c:numCache>
                <c:formatCode>0%</c:formatCode>
                <c:ptCount val="4"/>
                <c:pt idx="0">
                  <c:v>3.5211267605633804E-2</c:v>
                </c:pt>
                <c:pt idx="1">
                  <c:v>8.1250000000000003E-2</c:v>
                </c:pt>
                <c:pt idx="2">
                  <c:v>3.5714285714285712E-2</c:v>
                </c:pt>
                <c:pt idx="3">
                  <c:v>0.10126582278481013</c:v>
                </c:pt>
              </c:numCache>
            </c:numRef>
          </c:val>
          <c:extLst>
            <c:ext xmlns:c16="http://schemas.microsoft.com/office/drawing/2014/chart" uri="{C3380CC4-5D6E-409C-BE32-E72D297353CC}">
              <c16:uniqueId val="{00000003-408A-421B-8ED7-84DA98D04175}"/>
            </c:ext>
          </c:extLst>
        </c:ser>
        <c:ser>
          <c:idx val="4"/>
          <c:order val="4"/>
          <c:tx>
            <c:strRef>
              <c:f>'Section 3'!$P$211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3'!$K$212:$K$215</c:f>
              <c:strCache>
                <c:ptCount val="4"/>
                <c:pt idx="0">
                  <c:v>Small PRP</c:v>
                </c:pt>
                <c:pt idx="1">
                  <c:v>Large PRP</c:v>
                </c:pt>
                <c:pt idx="2">
                  <c:v>LARP</c:v>
                </c:pt>
                <c:pt idx="3">
                  <c:v>Other</c:v>
                </c:pt>
              </c:strCache>
            </c:strRef>
          </c:cat>
          <c:val>
            <c:numRef>
              <c:f>'Section 3'!$P$212:$P$215</c:f>
              <c:numCache>
                <c:formatCode>0%</c:formatCode>
                <c:ptCount val="4"/>
                <c:pt idx="0">
                  <c:v>0</c:v>
                </c:pt>
                <c:pt idx="1">
                  <c:v>2.5000000000000001E-2</c:v>
                </c:pt>
                <c:pt idx="2">
                  <c:v>0</c:v>
                </c:pt>
                <c:pt idx="3">
                  <c:v>1.2658227848101266E-2</c:v>
                </c:pt>
              </c:numCache>
            </c:numRef>
          </c:val>
          <c:extLst>
            <c:ext xmlns:c16="http://schemas.microsoft.com/office/drawing/2014/chart" uri="{C3380CC4-5D6E-409C-BE32-E72D297353CC}">
              <c16:uniqueId val="{00000004-408A-421B-8ED7-84DA98D04175}"/>
            </c:ext>
          </c:extLst>
        </c:ser>
        <c:dLbls>
          <c:showLegendKey val="0"/>
          <c:showVal val="0"/>
          <c:showCatName val="0"/>
          <c:showSerName val="0"/>
          <c:showPercent val="0"/>
          <c:showBubbleSize val="0"/>
        </c:dLbls>
        <c:gapWidth val="219"/>
        <c:overlap val="-27"/>
        <c:axId val="748238504"/>
        <c:axId val="748239488"/>
      </c:barChart>
      <c:catAx>
        <c:axId val="748238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8239488"/>
        <c:crosses val="autoZero"/>
        <c:auto val="1"/>
        <c:lblAlgn val="ctr"/>
        <c:lblOffset val="100"/>
        <c:noMultiLvlLbl val="0"/>
      </c:catAx>
      <c:valAx>
        <c:axId val="7482394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8238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Question 15 responses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'Section 3'!$C$318</c:f>
              <c:strCache>
                <c:ptCount val="1"/>
                <c:pt idx="0">
                  <c:v>Very helpful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3'!$B$319:$B$323</c:f>
              <c:strCache>
                <c:ptCount val="5"/>
                <c:pt idx="0">
                  <c:v>Letter / email </c:v>
                </c:pt>
                <c:pt idx="1">
                  <c:v>Website information / alert </c:v>
                </c:pt>
                <c:pt idx="2">
                  <c:v>Twitter / LinkedIn post  </c:v>
                </c:pt>
                <c:pt idx="3">
                  <c:v>Stakeholder event </c:v>
                </c:pt>
                <c:pt idx="4">
                  <c:v>Trade press article / column </c:v>
                </c:pt>
              </c:strCache>
            </c:strRef>
          </c:cat>
          <c:val>
            <c:numRef>
              <c:f>'Section 3'!$C$319:$C$323</c:f>
              <c:numCache>
                <c:formatCode>0%</c:formatCode>
                <c:ptCount val="5"/>
                <c:pt idx="0">
                  <c:v>0.67079207920792083</c:v>
                </c:pt>
                <c:pt idx="1">
                  <c:v>0.37055837563451777</c:v>
                </c:pt>
                <c:pt idx="2">
                  <c:v>9.1772151898734181E-2</c:v>
                </c:pt>
                <c:pt idx="3">
                  <c:v>0.39285714285714285</c:v>
                </c:pt>
                <c:pt idx="4">
                  <c:v>0.1907356948228883</c:v>
                </c:pt>
              </c:numCache>
            </c:numRef>
          </c:val>
          <c:extLst>
            <c:ext xmlns:c16="http://schemas.microsoft.com/office/drawing/2014/chart" uri="{C3380CC4-5D6E-409C-BE32-E72D297353CC}">
              <c16:uniqueId val="{00000000-170D-4352-98C0-20BE1DE7C5CE}"/>
            </c:ext>
          </c:extLst>
        </c:ser>
        <c:ser>
          <c:idx val="1"/>
          <c:order val="1"/>
          <c:tx>
            <c:strRef>
              <c:f>'Section 3'!$D$318</c:f>
              <c:strCache>
                <c:ptCount val="1"/>
                <c:pt idx="0">
                  <c:v>Somewhat helpful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3'!$B$319:$B$323</c:f>
              <c:strCache>
                <c:ptCount val="5"/>
                <c:pt idx="0">
                  <c:v>Letter / email </c:v>
                </c:pt>
                <c:pt idx="1">
                  <c:v>Website information / alert </c:v>
                </c:pt>
                <c:pt idx="2">
                  <c:v>Twitter / LinkedIn post  </c:v>
                </c:pt>
                <c:pt idx="3">
                  <c:v>Stakeholder event </c:v>
                </c:pt>
                <c:pt idx="4">
                  <c:v>Trade press article / column </c:v>
                </c:pt>
              </c:strCache>
            </c:strRef>
          </c:cat>
          <c:val>
            <c:numRef>
              <c:f>'Section 3'!$D$319:$D$323</c:f>
              <c:numCache>
                <c:formatCode>0%</c:formatCode>
                <c:ptCount val="5"/>
                <c:pt idx="0">
                  <c:v>0.25742574257425743</c:v>
                </c:pt>
                <c:pt idx="1">
                  <c:v>0.40355329949238578</c:v>
                </c:pt>
                <c:pt idx="2">
                  <c:v>0.26265822784810128</c:v>
                </c:pt>
                <c:pt idx="3">
                  <c:v>0.3324175824175824</c:v>
                </c:pt>
                <c:pt idx="4">
                  <c:v>0.45776566757493187</c:v>
                </c:pt>
              </c:numCache>
            </c:numRef>
          </c:val>
          <c:extLst>
            <c:ext xmlns:c16="http://schemas.microsoft.com/office/drawing/2014/chart" uri="{C3380CC4-5D6E-409C-BE32-E72D297353CC}">
              <c16:uniqueId val="{00000001-170D-4352-98C0-20BE1DE7C5CE}"/>
            </c:ext>
          </c:extLst>
        </c:ser>
        <c:ser>
          <c:idx val="2"/>
          <c:order val="2"/>
          <c:tx>
            <c:strRef>
              <c:f>'Section 3'!$E$318</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3'!$B$319:$B$323</c:f>
              <c:strCache>
                <c:ptCount val="5"/>
                <c:pt idx="0">
                  <c:v>Letter / email </c:v>
                </c:pt>
                <c:pt idx="1">
                  <c:v>Website information / alert </c:v>
                </c:pt>
                <c:pt idx="2">
                  <c:v>Twitter / LinkedIn post  </c:v>
                </c:pt>
                <c:pt idx="3">
                  <c:v>Stakeholder event </c:v>
                </c:pt>
                <c:pt idx="4">
                  <c:v>Trade press article / column </c:v>
                </c:pt>
              </c:strCache>
            </c:strRef>
          </c:cat>
          <c:val>
            <c:numRef>
              <c:f>'Section 3'!$E$319:$E$323</c:f>
              <c:numCache>
                <c:formatCode>0%</c:formatCode>
                <c:ptCount val="5"/>
                <c:pt idx="0">
                  <c:v>5.4455445544554455E-2</c:v>
                </c:pt>
                <c:pt idx="1">
                  <c:v>0.15989847715736041</c:v>
                </c:pt>
                <c:pt idx="2">
                  <c:v>0.35443037974683544</c:v>
                </c:pt>
                <c:pt idx="3">
                  <c:v>0.22252747252747251</c:v>
                </c:pt>
                <c:pt idx="4">
                  <c:v>0.25340599455040874</c:v>
                </c:pt>
              </c:numCache>
            </c:numRef>
          </c:val>
          <c:extLst>
            <c:ext xmlns:c16="http://schemas.microsoft.com/office/drawing/2014/chart" uri="{C3380CC4-5D6E-409C-BE32-E72D297353CC}">
              <c16:uniqueId val="{00000002-170D-4352-98C0-20BE1DE7C5CE}"/>
            </c:ext>
          </c:extLst>
        </c:ser>
        <c:ser>
          <c:idx val="3"/>
          <c:order val="3"/>
          <c:tx>
            <c:strRef>
              <c:f>'Section 3'!$F$318</c:f>
              <c:strCache>
                <c:ptCount val="1"/>
                <c:pt idx="0">
                  <c:v>Not very helpful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3'!$B$319:$B$323</c:f>
              <c:strCache>
                <c:ptCount val="5"/>
                <c:pt idx="0">
                  <c:v>Letter / email </c:v>
                </c:pt>
                <c:pt idx="1">
                  <c:v>Website information / alert </c:v>
                </c:pt>
                <c:pt idx="2">
                  <c:v>Twitter / LinkedIn post  </c:v>
                </c:pt>
                <c:pt idx="3">
                  <c:v>Stakeholder event </c:v>
                </c:pt>
                <c:pt idx="4">
                  <c:v>Trade press article / column </c:v>
                </c:pt>
              </c:strCache>
            </c:strRef>
          </c:cat>
          <c:val>
            <c:numRef>
              <c:f>'Section 3'!$F$319:$F$323</c:f>
              <c:numCache>
                <c:formatCode>0%</c:formatCode>
                <c:ptCount val="5"/>
                <c:pt idx="0">
                  <c:v>1.2376237623762377E-2</c:v>
                </c:pt>
                <c:pt idx="1">
                  <c:v>5.8375634517766499E-2</c:v>
                </c:pt>
                <c:pt idx="2">
                  <c:v>0.23417721518987342</c:v>
                </c:pt>
                <c:pt idx="3">
                  <c:v>4.3956043956043959E-2</c:v>
                </c:pt>
                <c:pt idx="4">
                  <c:v>7.3569482288828342E-2</c:v>
                </c:pt>
              </c:numCache>
            </c:numRef>
          </c:val>
          <c:extLst>
            <c:ext xmlns:c16="http://schemas.microsoft.com/office/drawing/2014/chart" uri="{C3380CC4-5D6E-409C-BE32-E72D297353CC}">
              <c16:uniqueId val="{00000003-170D-4352-98C0-20BE1DE7C5CE}"/>
            </c:ext>
          </c:extLst>
        </c:ser>
        <c:ser>
          <c:idx val="4"/>
          <c:order val="4"/>
          <c:tx>
            <c:strRef>
              <c:f>'Section 3'!$G$318</c:f>
              <c:strCache>
                <c:ptCount val="1"/>
                <c:pt idx="0">
                  <c:v>Unhelpful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3'!$B$319:$B$323</c:f>
              <c:strCache>
                <c:ptCount val="5"/>
                <c:pt idx="0">
                  <c:v>Letter / email </c:v>
                </c:pt>
                <c:pt idx="1">
                  <c:v>Website information / alert </c:v>
                </c:pt>
                <c:pt idx="2">
                  <c:v>Twitter / LinkedIn post  </c:v>
                </c:pt>
                <c:pt idx="3">
                  <c:v>Stakeholder event </c:v>
                </c:pt>
                <c:pt idx="4">
                  <c:v>Trade press article / column </c:v>
                </c:pt>
              </c:strCache>
            </c:strRef>
          </c:cat>
          <c:val>
            <c:numRef>
              <c:f>'Section 3'!$G$319:$G$323</c:f>
              <c:numCache>
                <c:formatCode>0%</c:formatCode>
                <c:ptCount val="5"/>
                <c:pt idx="0">
                  <c:v>4.9504950495049506E-3</c:v>
                </c:pt>
                <c:pt idx="1">
                  <c:v>7.6142131979695434E-3</c:v>
                </c:pt>
                <c:pt idx="2">
                  <c:v>5.6962025316455694E-2</c:v>
                </c:pt>
                <c:pt idx="3">
                  <c:v>8.241758241758242E-3</c:v>
                </c:pt>
                <c:pt idx="4">
                  <c:v>2.4523160762942781E-2</c:v>
                </c:pt>
              </c:numCache>
            </c:numRef>
          </c:val>
          <c:extLst>
            <c:ext xmlns:c16="http://schemas.microsoft.com/office/drawing/2014/chart" uri="{C3380CC4-5D6E-409C-BE32-E72D297353CC}">
              <c16:uniqueId val="{00000004-170D-4352-98C0-20BE1DE7C5CE}"/>
            </c:ext>
          </c:extLst>
        </c:ser>
        <c:dLbls>
          <c:showLegendKey val="0"/>
          <c:showVal val="0"/>
          <c:showCatName val="0"/>
          <c:showSerName val="0"/>
          <c:showPercent val="0"/>
          <c:showBubbleSize val="0"/>
        </c:dLbls>
        <c:gapWidth val="219"/>
        <c:overlap val="-27"/>
        <c:axId val="916056128"/>
        <c:axId val="916051208"/>
      </c:barChart>
      <c:catAx>
        <c:axId val="916056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6051208"/>
        <c:crosses val="autoZero"/>
        <c:auto val="1"/>
        <c:lblAlgn val="ctr"/>
        <c:lblOffset val="100"/>
        <c:noMultiLvlLbl val="0"/>
      </c:catAx>
      <c:valAx>
        <c:axId val="916051208"/>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6056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How many units does your provider own?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2-328E-4D96-8965-93B6F27F5185}"/>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328E-4D96-8965-93B6F27F5185}"/>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4-328E-4D96-8965-93B6F27F5185}"/>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5-328E-4D96-8965-93B6F27F5185}"/>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6-328E-4D96-8965-93B6F27F518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'About you'!$D$24:$D$29</c:f>
              <c:strCache>
                <c:ptCount val="6"/>
                <c:pt idx="0">
                  <c:v>&lt;1,000 units </c:v>
                </c:pt>
                <c:pt idx="1">
                  <c:v>1,000 - 9,999 units </c:v>
                </c:pt>
                <c:pt idx="2">
                  <c:v>10,000 - 29,999 units </c:v>
                </c:pt>
                <c:pt idx="3">
                  <c:v>30,000 - 49,999 units</c:v>
                </c:pt>
                <c:pt idx="4">
                  <c:v>50,000+ units </c:v>
                </c:pt>
                <c:pt idx="5">
                  <c:v>Local authority</c:v>
                </c:pt>
              </c:strCache>
            </c:strRef>
          </c:cat>
          <c:val>
            <c:numRef>
              <c:f>'About you'!$E$24:$E$29</c:f>
              <c:numCache>
                <c:formatCode>General</c:formatCode>
                <c:ptCount val="6"/>
                <c:pt idx="0">
                  <c:v>142</c:v>
                </c:pt>
                <c:pt idx="1">
                  <c:v>91</c:v>
                </c:pt>
                <c:pt idx="2">
                  <c:v>37</c:v>
                </c:pt>
                <c:pt idx="3">
                  <c:v>20</c:v>
                </c:pt>
                <c:pt idx="4">
                  <c:v>12</c:v>
                </c:pt>
                <c:pt idx="5">
                  <c:v>28</c:v>
                </c:pt>
              </c:numCache>
            </c:numRef>
          </c:val>
          <c:extLst>
            <c:ext xmlns:c16="http://schemas.microsoft.com/office/drawing/2014/chart" uri="{C3380CC4-5D6E-409C-BE32-E72D297353CC}">
              <c16:uniqueId val="{00000000-328E-4D96-8965-93B6F27F5185}"/>
            </c:ext>
          </c:extLst>
        </c:ser>
        <c:dLbls>
          <c:showLegendKey val="0"/>
          <c:showVal val="0"/>
          <c:showCatName val="0"/>
          <c:showSerName val="0"/>
          <c:showPercent val="0"/>
          <c:showBubbleSize val="0"/>
        </c:dLbls>
        <c:gapWidth val="219"/>
        <c:overlap val="-27"/>
        <c:axId val="795785016"/>
        <c:axId val="795787640"/>
      </c:barChart>
      <c:catAx>
        <c:axId val="795785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5787640"/>
        <c:crosses val="autoZero"/>
        <c:auto val="1"/>
        <c:lblAlgn val="ctr"/>
        <c:lblOffset val="100"/>
        <c:noMultiLvlLbl val="0"/>
      </c:catAx>
      <c:valAx>
        <c:axId val="795787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5785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1"/>
              <a:t>Question 4</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'Section 1'!$D$8</c:f>
              <c:strCache>
                <c:ptCount val="1"/>
                <c:pt idx="0">
                  <c:v>Strongly agree</c:v>
                </c:pt>
              </c:strCache>
            </c:strRef>
          </c:tx>
          <c:spPr>
            <a:solidFill>
              <a:srgbClr val="59468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1'!$A$9:$A$13</c:f>
              <c:strCache>
                <c:ptCount val="5"/>
                <c:pt idx="0">
                  <c:v>a</c:v>
                </c:pt>
                <c:pt idx="1">
                  <c:v>b</c:v>
                </c:pt>
                <c:pt idx="2">
                  <c:v>c</c:v>
                </c:pt>
                <c:pt idx="3">
                  <c:v>d</c:v>
                </c:pt>
                <c:pt idx="4">
                  <c:v>Overall</c:v>
                </c:pt>
              </c:strCache>
            </c:strRef>
          </c:cat>
          <c:val>
            <c:numRef>
              <c:f>'Section 1'!$D$9:$D$13</c:f>
              <c:numCache>
                <c:formatCode>0%</c:formatCode>
                <c:ptCount val="5"/>
                <c:pt idx="0">
                  <c:v>0.25672371638141811</c:v>
                </c:pt>
                <c:pt idx="1">
                  <c:v>0.27628361858190709</c:v>
                </c:pt>
                <c:pt idx="2">
                  <c:v>0.2665036674816626</c:v>
                </c:pt>
                <c:pt idx="3">
                  <c:v>0.20782396088019561</c:v>
                </c:pt>
                <c:pt idx="4">
                  <c:v>0.25183374083129584</c:v>
                </c:pt>
              </c:numCache>
            </c:numRef>
          </c:val>
          <c:extLst>
            <c:ext xmlns:c16="http://schemas.microsoft.com/office/drawing/2014/chart" uri="{C3380CC4-5D6E-409C-BE32-E72D297353CC}">
              <c16:uniqueId val="{00000000-0CA3-47D0-BC2B-CB2819B318CB}"/>
            </c:ext>
          </c:extLst>
        </c:ser>
        <c:ser>
          <c:idx val="1"/>
          <c:order val="1"/>
          <c:tx>
            <c:strRef>
              <c:f>'Section 1'!$E$8</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1'!$A$9:$A$13</c:f>
              <c:strCache>
                <c:ptCount val="5"/>
                <c:pt idx="0">
                  <c:v>a</c:v>
                </c:pt>
                <c:pt idx="1">
                  <c:v>b</c:v>
                </c:pt>
                <c:pt idx="2">
                  <c:v>c</c:v>
                </c:pt>
                <c:pt idx="3">
                  <c:v>d</c:v>
                </c:pt>
                <c:pt idx="4">
                  <c:v>Overall</c:v>
                </c:pt>
              </c:strCache>
            </c:strRef>
          </c:cat>
          <c:val>
            <c:numRef>
              <c:f>'Section 1'!$E$9:$E$13</c:f>
              <c:numCache>
                <c:formatCode>0%</c:formatCode>
                <c:ptCount val="5"/>
                <c:pt idx="0">
                  <c:v>0.5330073349633252</c:v>
                </c:pt>
                <c:pt idx="1">
                  <c:v>0.53056234718826401</c:v>
                </c:pt>
                <c:pt idx="2">
                  <c:v>0.55012224938875309</c:v>
                </c:pt>
                <c:pt idx="3">
                  <c:v>0.56234718826405872</c:v>
                </c:pt>
                <c:pt idx="4">
                  <c:v>0.54400977995110023</c:v>
                </c:pt>
              </c:numCache>
            </c:numRef>
          </c:val>
          <c:extLst>
            <c:ext xmlns:c16="http://schemas.microsoft.com/office/drawing/2014/chart" uri="{C3380CC4-5D6E-409C-BE32-E72D297353CC}">
              <c16:uniqueId val="{00000001-0CA3-47D0-BC2B-CB2819B318CB}"/>
            </c:ext>
          </c:extLst>
        </c:ser>
        <c:ser>
          <c:idx val="2"/>
          <c:order val="2"/>
          <c:tx>
            <c:strRef>
              <c:f>'Section 1'!$F$8</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1'!$A$9:$A$13</c:f>
              <c:strCache>
                <c:ptCount val="5"/>
                <c:pt idx="0">
                  <c:v>a</c:v>
                </c:pt>
                <c:pt idx="1">
                  <c:v>b</c:v>
                </c:pt>
                <c:pt idx="2">
                  <c:v>c</c:v>
                </c:pt>
                <c:pt idx="3">
                  <c:v>d</c:v>
                </c:pt>
                <c:pt idx="4">
                  <c:v>Overall</c:v>
                </c:pt>
              </c:strCache>
            </c:strRef>
          </c:cat>
          <c:val>
            <c:numRef>
              <c:f>'Section 1'!$F$9:$F$13</c:f>
              <c:numCache>
                <c:formatCode>0%</c:formatCode>
                <c:ptCount val="5"/>
                <c:pt idx="0">
                  <c:v>0.15892420537897312</c:v>
                </c:pt>
                <c:pt idx="1">
                  <c:v>0.13936430317848411</c:v>
                </c:pt>
                <c:pt idx="2">
                  <c:v>0.15647921760391198</c:v>
                </c:pt>
                <c:pt idx="3">
                  <c:v>0.18092909535452323</c:v>
                </c:pt>
                <c:pt idx="4">
                  <c:v>0.15892420537897312</c:v>
                </c:pt>
              </c:numCache>
            </c:numRef>
          </c:val>
          <c:extLst>
            <c:ext xmlns:c16="http://schemas.microsoft.com/office/drawing/2014/chart" uri="{C3380CC4-5D6E-409C-BE32-E72D297353CC}">
              <c16:uniqueId val="{00000002-0CA3-47D0-BC2B-CB2819B318CB}"/>
            </c:ext>
          </c:extLst>
        </c:ser>
        <c:ser>
          <c:idx val="3"/>
          <c:order val="3"/>
          <c:tx>
            <c:strRef>
              <c:f>'Section 1'!$G$8</c:f>
              <c:strCache>
                <c:ptCount val="1"/>
                <c:pt idx="0">
                  <c:v>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1'!$A$9:$A$13</c:f>
              <c:strCache>
                <c:ptCount val="5"/>
                <c:pt idx="0">
                  <c:v>a</c:v>
                </c:pt>
                <c:pt idx="1">
                  <c:v>b</c:v>
                </c:pt>
                <c:pt idx="2">
                  <c:v>c</c:v>
                </c:pt>
                <c:pt idx="3">
                  <c:v>d</c:v>
                </c:pt>
                <c:pt idx="4">
                  <c:v>Overall</c:v>
                </c:pt>
              </c:strCache>
            </c:strRef>
          </c:cat>
          <c:val>
            <c:numRef>
              <c:f>'Section 1'!$G$9:$G$13</c:f>
              <c:numCache>
                <c:formatCode>0%</c:formatCode>
                <c:ptCount val="5"/>
                <c:pt idx="0">
                  <c:v>4.1564792176039117E-2</c:v>
                </c:pt>
                <c:pt idx="1">
                  <c:v>3.9119804400977995E-2</c:v>
                </c:pt>
                <c:pt idx="2">
                  <c:v>1.9559902200488997E-2</c:v>
                </c:pt>
                <c:pt idx="3">
                  <c:v>4.4009779951100246E-2</c:v>
                </c:pt>
                <c:pt idx="4">
                  <c:v>3.6063569682151589E-2</c:v>
                </c:pt>
              </c:numCache>
            </c:numRef>
          </c:val>
          <c:extLst>
            <c:ext xmlns:c16="http://schemas.microsoft.com/office/drawing/2014/chart" uri="{C3380CC4-5D6E-409C-BE32-E72D297353CC}">
              <c16:uniqueId val="{00000003-0CA3-47D0-BC2B-CB2819B318CB}"/>
            </c:ext>
          </c:extLst>
        </c:ser>
        <c:ser>
          <c:idx val="4"/>
          <c:order val="4"/>
          <c:tx>
            <c:strRef>
              <c:f>'Section 1'!$H$8</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1'!$A$9:$A$13</c:f>
              <c:strCache>
                <c:ptCount val="5"/>
                <c:pt idx="0">
                  <c:v>a</c:v>
                </c:pt>
                <c:pt idx="1">
                  <c:v>b</c:v>
                </c:pt>
                <c:pt idx="2">
                  <c:v>c</c:v>
                </c:pt>
                <c:pt idx="3">
                  <c:v>d</c:v>
                </c:pt>
                <c:pt idx="4">
                  <c:v>Overall</c:v>
                </c:pt>
              </c:strCache>
            </c:strRef>
          </c:cat>
          <c:val>
            <c:numRef>
              <c:f>'Section 1'!$H$9:$H$13</c:f>
              <c:numCache>
                <c:formatCode>0%</c:formatCode>
                <c:ptCount val="5"/>
                <c:pt idx="0">
                  <c:v>9.7799511002444987E-3</c:v>
                </c:pt>
                <c:pt idx="1">
                  <c:v>1.4669926650366748E-2</c:v>
                </c:pt>
                <c:pt idx="2">
                  <c:v>7.3349633251833741E-3</c:v>
                </c:pt>
                <c:pt idx="3">
                  <c:v>4.8899755501222494E-3</c:v>
                </c:pt>
                <c:pt idx="4">
                  <c:v>9.1687041564792182E-3</c:v>
                </c:pt>
              </c:numCache>
            </c:numRef>
          </c:val>
          <c:extLst>
            <c:ext xmlns:c16="http://schemas.microsoft.com/office/drawing/2014/chart" uri="{C3380CC4-5D6E-409C-BE32-E72D297353CC}">
              <c16:uniqueId val="{00000004-0CA3-47D0-BC2B-CB2819B318CB}"/>
            </c:ext>
          </c:extLst>
        </c:ser>
        <c:dLbls>
          <c:showLegendKey val="0"/>
          <c:showVal val="0"/>
          <c:showCatName val="0"/>
          <c:showSerName val="0"/>
          <c:showPercent val="0"/>
          <c:showBubbleSize val="0"/>
        </c:dLbls>
        <c:gapWidth val="219"/>
        <c:overlap val="-27"/>
        <c:axId val="957633368"/>
        <c:axId val="957634024"/>
      </c:barChart>
      <c:catAx>
        <c:axId val="957633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7634024"/>
        <c:crosses val="autoZero"/>
        <c:auto val="1"/>
        <c:lblAlgn val="ctr"/>
        <c:lblOffset val="100"/>
        <c:noMultiLvlLbl val="0"/>
      </c:catAx>
      <c:valAx>
        <c:axId val="9576340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7633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1"/>
              <a:t>Question 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'Section 2'!$D$8</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2'!$A$9:$A$11</c:f>
              <c:strCache>
                <c:ptCount val="3"/>
                <c:pt idx="0">
                  <c:v>a</c:v>
                </c:pt>
                <c:pt idx="1">
                  <c:v>b</c:v>
                </c:pt>
                <c:pt idx="2">
                  <c:v>Overall</c:v>
                </c:pt>
              </c:strCache>
            </c:strRef>
          </c:cat>
          <c:val>
            <c:numRef>
              <c:f>'Section 2'!$D$9:$D$11</c:f>
              <c:numCache>
                <c:formatCode>0%</c:formatCode>
                <c:ptCount val="3"/>
                <c:pt idx="0">
                  <c:v>0.29095354523227385</c:v>
                </c:pt>
                <c:pt idx="1">
                  <c:v>0.28361858190709044</c:v>
                </c:pt>
                <c:pt idx="2">
                  <c:v>0.28728606356968217</c:v>
                </c:pt>
              </c:numCache>
            </c:numRef>
          </c:val>
          <c:extLst>
            <c:ext xmlns:c16="http://schemas.microsoft.com/office/drawing/2014/chart" uri="{C3380CC4-5D6E-409C-BE32-E72D297353CC}">
              <c16:uniqueId val="{00000000-62C5-4548-9A27-5262B7C5D504}"/>
            </c:ext>
          </c:extLst>
        </c:ser>
        <c:ser>
          <c:idx val="1"/>
          <c:order val="1"/>
          <c:tx>
            <c:strRef>
              <c:f>'Section 2'!$E$8</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2'!$A$9:$A$11</c:f>
              <c:strCache>
                <c:ptCount val="3"/>
                <c:pt idx="0">
                  <c:v>a</c:v>
                </c:pt>
                <c:pt idx="1">
                  <c:v>b</c:v>
                </c:pt>
                <c:pt idx="2">
                  <c:v>Overall</c:v>
                </c:pt>
              </c:strCache>
            </c:strRef>
          </c:cat>
          <c:val>
            <c:numRef>
              <c:f>'Section 2'!$E$9:$E$11</c:f>
              <c:numCache>
                <c:formatCode>0%</c:formatCode>
                <c:ptCount val="3"/>
                <c:pt idx="0">
                  <c:v>0.5476772616136919</c:v>
                </c:pt>
                <c:pt idx="1">
                  <c:v>0.51100244498777503</c:v>
                </c:pt>
                <c:pt idx="2">
                  <c:v>0.52933985330073352</c:v>
                </c:pt>
              </c:numCache>
            </c:numRef>
          </c:val>
          <c:extLst>
            <c:ext xmlns:c16="http://schemas.microsoft.com/office/drawing/2014/chart" uri="{C3380CC4-5D6E-409C-BE32-E72D297353CC}">
              <c16:uniqueId val="{00000001-62C5-4548-9A27-5262B7C5D504}"/>
            </c:ext>
          </c:extLst>
        </c:ser>
        <c:ser>
          <c:idx val="2"/>
          <c:order val="2"/>
          <c:tx>
            <c:strRef>
              <c:f>'Section 2'!$F$8</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2'!$A$9:$A$11</c:f>
              <c:strCache>
                <c:ptCount val="3"/>
                <c:pt idx="0">
                  <c:v>a</c:v>
                </c:pt>
                <c:pt idx="1">
                  <c:v>b</c:v>
                </c:pt>
                <c:pt idx="2">
                  <c:v>Overall</c:v>
                </c:pt>
              </c:strCache>
            </c:strRef>
          </c:cat>
          <c:val>
            <c:numRef>
              <c:f>'Section 2'!$F$9:$F$11</c:f>
              <c:numCache>
                <c:formatCode>0%</c:formatCode>
                <c:ptCount val="3"/>
                <c:pt idx="0">
                  <c:v>0.13202933985330073</c:v>
                </c:pt>
                <c:pt idx="1">
                  <c:v>0.1687041564792176</c:v>
                </c:pt>
                <c:pt idx="2">
                  <c:v>0.15036674816625917</c:v>
                </c:pt>
              </c:numCache>
            </c:numRef>
          </c:val>
          <c:extLst>
            <c:ext xmlns:c16="http://schemas.microsoft.com/office/drawing/2014/chart" uri="{C3380CC4-5D6E-409C-BE32-E72D297353CC}">
              <c16:uniqueId val="{00000002-62C5-4548-9A27-5262B7C5D504}"/>
            </c:ext>
          </c:extLst>
        </c:ser>
        <c:ser>
          <c:idx val="3"/>
          <c:order val="3"/>
          <c:tx>
            <c:strRef>
              <c:f>'Section 2'!$G$8</c:f>
              <c:strCache>
                <c:ptCount val="1"/>
                <c:pt idx="0">
                  <c:v>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2'!$A$9:$A$11</c:f>
              <c:strCache>
                <c:ptCount val="3"/>
                <c:pt idx="0">
                  <c:v>a</c:v>
                </c:pt>
                <c:pt idx="1">
                  <c:v>b</c:v>
                </c:pt>
                <c:pt idx="2">
                  <c:v>Overall</c:v>
                </c:pt>
              </c:strCache>
            </c:strRef>
          </c:cat>
          <c:val>
            <c:numRef>
              <c:f>'Section 2'!$G$9:$G$11</c:f>
              <c:numCache>
                <c:formatCode>0%</c:formatCode>
                <c:ptCount val="3"/>
                <c:pt idx="0">
                  <c:v>1.9559902200488997E-2</c:v>
                </c:pt>
                <c:pt idx="1">
                  <c:v>2.4449877750611249E-2</c:v>
                </c:pt>
                <c:pt idx="2">
                  <c:v>2.2004889975550123E-2</c:v>
                </c:pt>
              </c:numCache>
            </c:numRef>
          </c:val>
          <c:extLst>
            <c:ext xmlns:c16="http://schemas.microsoft.com/office/drawing/2014/chart" uri="{C3380CC4-5D6E-409C-BE32-E72D297353CC}">
              <c16:uniqueId val="{00000003-62C5-4548-9A27-5262B7C5D504}"/>
            </c:ext>
          </c:extLst>
        </c:ser>
        <c:ser>
          <c:idx val="4"/>
          <c:order val="4"/>
          <c:tx>
            <c:strRef>
              <c:f>'Section 2'!$H$8</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2'!$A$9:$A$11</c:f>
              <c:strCache>
                <c:ptCount val="3"/>
                <c:pt idx="0">
                  <c:v>a</c:v>
                </c:pt>
                <c:pt idx="1">
                  <c:v>b</c:v>
                </c:pt>
                <c:pt idx="2">
                  <c:v>Overall</c:v>
                </c:pt>
              </c:strCache>
            </c:strRef>
          </c:cat>
          <c:val>
            <c:numRef>
              <c:f>'Section 2'!$H$9:$H$11</c:f>
              <c:numCache>
                <c:formatCode>0%</c:formatCode>
                <c:ptCount val="3"/>
                <c:pt idx="0">
                  <c:v>9.7799511002444987E-3</c:v>
                </c:pt>
                <c:pt idx="1">
                  <c:v>1.2224938875305624E-2</c:v>
                </c:pt>
                <c:pt idx="2">
                  <c:v>1.1002444987775062E-2</c:v>
                </c:pt>
              </c:numCache>
            </c:numRef>
          </c:val>
          <c:extLst>
            <c:ext xmlns:c16="http://schemas.microsoft.com/office/drawing/2014/chart" uri="{C3380CC4-5D6E-409C-BE32-E72D297353CC}">
              <c16:uniqueId val="{00000004-62C5-4548-9A27-5262B7C5D504}"/>
            </c:ext>
          </c:extLst>
        </c:ser>
        <c:dLbls>
          <c:showLegendKey val="0"/>
          <c:showVal val="0"/>
          <c:showCatName val="0"/>
          <c:showSerName val="0"/>
          <c:showPercent val="0"/>
          <c:showBubbleSize val="0"/>
        </c:dLbls>
        <c:gapWidth val="219"/>
        <c:overlap val="-27"/>
        <c:axId val="931726120"/>
        <c:axId val="931730712"/>
      </c:barChart>
      <c:catAx>
        <c:axId val="931726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1730712"/>
        <c:crosses val="autoZero"/>
        <c:auto val="1"/>
        <c:lblAlgn val="ctr"/>
        <c:lblOffset val="100"/>
        <c:noMultiLvlLbl val="0"/>
      </c:catAx>
      <c:valAx>
        <c:axId val="931730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1726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Question</a:t>
            </a:r>
            <a:r>
              <a:rPr lang="en-GB" baseline="0"/>
              <a:t> 5 by stakeholder group</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'Section 2'!$K$43</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2'!$J$45:$J$48</c:f>
              <c:strCache>
                <c:ptCount val="4"/>
                <c:pt idx="0">
                  <c:v>Other</c:v>
                </c:pt>
                <c:pt idx="1">
                  <c:v>LARP</c:v>
                </c:pt>
                <c:pt idx="2">
                  <c:v>Large PRP</c:v>
                </c:pt>
                <c:pt idx="3">
                  <c:v>Small PRP</c:v>
                </c:pt>
              </c:strCache>
            </c:strRef>
          </c:cat>
          <c:val>
            <c:numRef>
              <c:f>'Section 2'!$K$45:$K$48</c:f>
              <c:numCache>
                <c:formatCode>0%</c:formatCode>
                <c:ptCount val="4"/>
                <c:pt idx="0">
                  <c:v>0.189873417721519</c:v>
                </c:pt>
                <c:pt idx="1">
                  <c:v>0.10714285714285714</c:v>
                </c:pt>
                <c:pt idx="2">
                  <c:v>0.44374999999999998</c:v>
                </c:pt>
                <c:pt idx="3">
                  <c:v>0.20070422535211269</c:v>
                </c:pt>
              </c:numCache>
            </c:numRef>
          </c:val>
          <c:extLst>
            <c:ext xmlns:c16="http://schemas.microsoft.com/office/drawing/2014/chart" uri="{C3380CC4-5D6E-409C-BE32-E72D297353CC}">
              <c16:uniqueId val="{00000000-789F-496B-AB5E-DE57B286243B}"/>
            </c:ext>
          </c:extLst>
        </c:ser>
        <c:ser>
          <c:idx val="1"/>
          <c:order val="1"/>
          <c:tx>
            <c:strRef>
              <c:f>'Section 2'!$L$43</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2'!$J$45:$J$48</c:f>
              <c:strCache>
                <c:ptCount val="4"/>
                <c:pt idx="0">
                  <c:v>Other</c:v>
                </c:pt>
                <c:pt idx="1">
                  <c:v>LARP</c:v>
                </c:pt>
                <c:pt idx="2">
                  <c:v>Large PRP</c:v>
                </c:pt>
                <c:pt idx="3">
                  <c:v>Small PRP</c:v>
                </c:pt>
              </c:strCache>
            </c:strRef>
          </c:cat>
          <c:val>
            <c:numRef>
              <c:f>'Section 2'!$L$45:$L$48</c:f>
              <c:numCache>
                <c:formatCode>0%</c:formatCode>
                <c:ptCount val="4"/>
                <c:pt idx="0">
                  <c:v>0.53797468354430378</c:v>
                </c:pt>
                <c:pt idx="1">
                  <c:v>0.7678571428571429</c:v>
                </c:pt>
                <c:pt idx="2">
                  <c:v>0.45624999999999999</c:v>
                </c:pt>
                <c:pt idx="3">
                  <c:v>0.5598591549295775</c:v>
                </c:pt>
              </c:numCache>
            </c:numRef>
          </c:val>
          <c:extLst>
            <c:ext xmlns:c16="http://schemas.microsoft.com/office/drawing/2014/chart" uri="{C3380CC4-5D6E-409C-BE32-E72D297353CC}">
              <c16:uniqueId val="{00000001-789F-496B-AB5E-DE57B286243B}"/>
            </c:ext>
          </c:extLst>
        </c:ser>
        <c:ser>
          <c:idx val="2"/>
          <c:order val="2"/>
          <c:tx>
            <c:strRef>
              <c:f>'Section 2'!$M$43</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2'!$J$45:$J$48</c:f>
              <c:strCache>
                <c:ptCount val="4"/>
                <c:pt idx="0">
                  <c:v>Other</c:v>
                </c:pt>
                <c:pt idx="1">
                  <c:v>LARP</c:v>
                </c:pt>
                <c:pt idx="2">
                  <c:v>Large PRP</c:v>
                </c:pt>
                <c:pt idx="3">
                  <c:v>Small PRP</c:v>
                </c:pt>
              </c:strCache>
            </c:strRef>
          </c:cat>
          <c:val>
            <c:numRef>
              <c:f>'Section 2'!$M$45:$M$48</c:f>
              <c:numCache>
                <c:formatCode>0%</c:formatCode>
                <c:ptCount val="4"/>
                <c:pt idx="0">
                  <c:v>0.22784810126582278</c:v>
                </c:pt>
                <c:pt idx="1">
                  <c:v>0.125</c:v>
                </c:pt>
                <c:pt idx="2">
                  <c:v>5.9374999999999997E-2</c:v>
                </c:pt>
                <c:pt idx="3">
                  <c:v>0.21478873239436619</c:v>
                </c:pt>
              </c:numCache>
            </c:numRef>
          </c:val>
          <c:extLst>
            <c:ext xmlns:c16="http://schemas.microsoft.com/office/drawing/2014/chart" uri="{C3380CC4-5D6E-409C-BE32-E72D297353CC}">
              <c16:uniqueId val="{00000002-789F-496B-AB5E-DE57B286243B}"/>
            </c:ext>
          </c:extLst>
        </c:ser>
        <c:ser>
          <c:idx val="3"/>
          <c:order val="3"/>
          <c:tx>
            <c:strRef>
              <c:f>'Section 2'!$N$43</c:f>
              <c:strCache>
                <c:ptCount val="1"/>
                <c:pt idx="0">
                  <c:v>Disagree</c:v>
                </c:pt>
              </c:strCache>
            </c:strRef>
          </c:tx>
          <c:spPr>
            <a:solidFill>
              <a:schemeClr val="accent4"/>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3-789F-496B-AB5E-DE57B286243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2'!$J$45:$J$48</c:f>
              <c:strCache>
                <c:ptCount val="4"/>
                <c:pt idx="0">
                  <c:v>Other</c:v>
                </c:pt>
                <c:pt idx="1">
                  <c:v>LARP</c:v>
                </c:pt>
                <c:pt idx="2">
                  <c:v>Large PRP</c:v>
                </c:pt>
                <c:pt idx="3">
                  <c:v>Small PRP</c:v>
                </c:pt>
              </c:strCache>
            </c:strRef>
          </c:cat>
          <c:val>
            <c:numRef>
              <c:f>'Section 2'!$N$45:$N$48</c:f>
              <c:numCache>
                <c:formatCode>0%</c:formatCode>
                <c:ptCount val="4"/>
                <c:pt idx="0">
                  <c:v>3.7974683544303799E-2</c:v>
                </c:pt>
                <c:pt idx="1">
                  <c:v>0</c:v>
                </c:pt>
                <c:pt idx="2">
                  <c:v>2.1874999999999999E-2</c:v>
                </c:pt>
                <c:pt idx="3">
                  <c:v>1.7605633802816902E-2</c:v>
                </c:pt>
              </c:numCache>
            </c:numRef>
          </c:val>
          <c:extLst>
            <c:ext xmlns:c16="http://schemas.microsoft.com/office/drawing/2014/chart" uri="{C3380CC4-5D6E-409C-BE32-E72D297353CC}">
              <c16:uniqueId val="{00000004-789F-496B-AB5E-DE57B286243B}"/>
            </c:ext>
          </c:extLst>
        </c:ser>
        <c:ser>
          <c:idx val="4"/>
          <c:order val="4"/>
          <c:tx>
            <c:strRef>
              <c:f>'Section 2'!$O$43</c:f>
              <c:strCache>
                <c:ptCount val="1"/>
                <c:pt idx="0">
                  <c:v>Strongly disagree</c:v>
                </c:pt>
              </c:strCache>
            </c:strRef>
          </c:tx>
          <c:spPr>
            <a:solidFill>
              <a:schemeClr val="accent5"/>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789F-496B-AB5E-DE57B286243B}"/>
                </c:ext>
              </c:extLst>
            </c:dLbl>
            <c:dLbl>
              <c:idx val="2"/>
              <c:layout>
                <c:manualLayout>
                  <c:x val="8.4459459459459464E-3"/>
                  <c:y val="4.640371229698375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89F-496B-AB5E-DE57B286243B}"/>
                </c:ext>
              </c:extLst>
            </c:dLbl>
            <c:dLbl>
              <c:idx val="3"/>
              <c:layout>
                <c:manualLayout>
                  <c:x val="1.689189189189189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89F-496B-AB5E-DE57B286243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2'!$J$45:$J$48</c:f>
              <c:strCache>
                <c:ptCount val="4"/>
                <c:pt idx="0">
                  <c:v>Other</c:v>
                </c:pt>
                <c:pt idx="1">
                  <c:v>LARP</c:v>
                </c:pt>
                <c:pt idx="2">
                  <c:v>Large PRP</c:v>
                </c:pt>
                <c:pt idx="3">
                  <c:v>Small PRP</c:v>
                </c:pt>
              </c:strCache>
            </c:strRef>
          </c:cat>
          <c:val>
            <c:numRef>
              <c:f>'Section 2'!$O$45:$O$48</c:f>
              <c:numCache>
                <c:formatCode>0%</c:formatCode>
                <c:ptCount val="4"/>
                <c:pt idx="0">
                  <c:v>6.3291139240506328E-3</c:v>
                </c:pt>
                <c:pt idx="1">
                  <c:v>0</c:v>
                </c:pt>
                <c:pt idx="2">
                  <c:v>1.8749999999999999E-2</c:v>
                </c:pt>
                <c:pt idx="3">
                  <c:v>7.0422535211267607E-3</c:v>
                </c:pt>
              </c:numCache>
            </c:numRef>
          </c:val>
          <c:extLst>
            <c:ext xmlns:c16="http://schemas.microsoft.com/office/drawing/2014/chart" uri="{C3380CC4-5D6E-409C-BE32-E72D297353CC}">
              <c16:uniqueId val="{00000006-789F-496B-AB5E-DE57B286243B}"/>
            </c:ext>
          </c:extLst>
        </c:ser>
        <c:dLbls>
          <c:showLegendKey val="0"/>
          <c:showVal val="0"/>
          <c:showCatName val="0"/>
          <c:showSerName val="0"/>
          <c:showPercent val="0"/>
          <c:showBubbleSize val="0"/>
        </c:dLbls>
        <c:gapWidth val="150"/>
        <c:overlap val="100"/>
        <c:axId val="668165120"/>
        <c:axId val="668167416"/>
      </c:barChart>
      <c:catAx>
        <c:axId val="668165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8167416"/>
        <c:crosses val="autoZero"/>
        <c:auto val="1"/>
        <c:lblAlgn val="ctr"/>
        <c:lblOffset val="100"/>
        <c:noMultiLvlLbl val="0"/>
      </c:catAx>
      <c:valAx>
        <c:axId val="6681674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8165120"/>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Question 7 by stakeholder group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'Section 2'!$K$74</c:f>
              <c:strCache>
                <c:ptCount val="1"/>
                <c:pt idx="0">
                  <c:v>Very clear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2'!$J$75:$J$79</c:f>
              <c:strCache>
                <c:ptCount val="5"/>
                <c:pt idx="0">
                  <c:v>Overall</c:v>
                </c:pt>
                <c:pt idx="1">
                  <c:v>Other</c:v>
                </c:pt>
                <c:pt idx="2">
                  <c:v>LARP</c:v>
                </c:pt>
                <c:pt idx="3">
                  <c:v>Large PRP</c:v>
                </c:pt>
                <c:pt idx="4">
                  <c:v>Small PRP</c:v>
                </c:pt>
              </c:strCache>
            </c:strRef>
          </c:cat>
          <c:val>
            <c:numRef>
              <c:f>'Section 2'!$K$75:$K$79</c:f>
              <c:numCache>
                <c:formatCode>0%</c:formatCode>
                <c:ptCount val="5"/>
                <c:pt idx="0">
                  <c:v>0.47911547911547914</c:v>
                </c:pt>
                <c:pt idx="1">
                  <c:v>0.24675324675324675</c:v>
                </c:pt>
                <c:pt idx="2">
                  <c:v>0.32142857142857145</c:v>
                </c:pt>
                <c:pt idx="3">
                  <c:v>0.63124999999999998</c:v>
                </c:pt>
                <c:pt idx="4">
                  <c:v>0.46478873239436619</c:v>
                </c:pt>
              </c:numCache>
            </c:numRef>
          </c:val>
          <c:extLst>
            <c:ext xmlns:c16="http://schemas.microsoft.com/office/drawing/2014/chart" uri="{C3380CC4-5D6E-409C-BE32-E72D297353CC}">
              <c16:uniqueId val="{00000000-7992-4EF0-B7CB-B0132112067D}"/>
            </c:ext>
          </c:extLst>
        </c:ser>
        <c:ser>
          <c:idx val="1"/>
          <c:order val="1"/>
          <c:tx>
            <c:strRef>
              <c:f>'Section 2'!$L$74</c:f>
              <c:strCache>
                <c:ptCount val="1"/>
                <c:pt idx="0">
                  <c:v>Somewhat clear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2'!$J$75:$J$79</c:f>
              <c:strCache>
                <c:ptCount val="5"/>
                <c:pt idx="0">
                  <c:v>Overall</c:v>
                </c:pt>
                <c:pt idx="1">
                  <c:v>Other</c:v>
                </c:pt>
                <c:pt idx="2">
                  <c:v>LARP</c:v>
                </c:pt>
                <c:pt idx="3">
                  <c:v>Large PRP</c:v>
                </c:pt>
                <c:pt idx="4">
                  <c:v>Small PRP</c:v>
                </c:pt>
              </c:strCache>
            </c:strRef>
          </c:cat>
          <c:val>
            <c:numRef>
              <c:f>'Section 2'!$L$75:$L$79</c:f>
              <c:numCache>
                <c:formatCode>0%</c:formatCode>
                <c:ptCount val="5"/>
                <c:pt idx="0">
                  <c:v>0.32678132678132676</c:v>
                </c:pt>
                <c:pt idx="1">
                  <c:v>0.33766233766233766</c:v>
                </c:pt>
                <c:pt idx="2">
                  <c:v>0.5357142857142857</c:v>
                </c:pt>
                <c:pt idx="3">
                  <c:v>0.28749999999999998</c:v>
                </c:pt>
                <c:pt idx="4">
                  <c:v>0.323943661971831</c:v>
                </c:pt>
              </c:numCache>
            </c:numRef>
          </c:val>
          <c:extLst>
            <c:ext xmlns:c16="http://schemas.microsoft.com/office/drawing/2014/chart" uri="{C3380CC4-5D6E-409C-BE32-E72D297353CC}">
              <c16:uniqueId val="{00000001-7992-4EF0-B7CB-B0132112067D}"/>
            </c:ext>
          </c:extLst>
        </c:ser>
        <c:ser>
          <c:idx val="2"/>
          <c:order val="2"/>
          <c:tx>
            <c:strRef>
              <c:f>'Section 2'!$M$74</c:f>
              <c:strCache>
                <c:ptCount val="1"/>
                <c:pt idx="0">
                  <c:v>Neutral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2'!$J$75:$J$79</c:f>
              <c:strCache>
                <c:ptCount val="5"/>
                <c:pt idx="0">
                  <c:v>Overall</c:v>
                </c:pt>
                <c:pt idx="1">
                  <c:v>Other</c:v>
                </c:pt>
                <c:pt idx="2">
                  <c:v>LARP</c:v>
                </c:pt>
                <c:pt idx="3">
                  <c:v>Large PRP</c:v>
                </c:pt>
                <c:pt idx="4">
                  <c:v>Small PRP</c:v>
                </c:pt>
              </c:strCache>
            </c:strRef>
          </c:cat>
          <c:val>
            <c:numRef>
              <c:f>'Section 2'!$M$75:$M$79</c:f>
              <c:numCache>
                <c:formatCode>0%</c:formatCode>
                <c:ptCount val="5"/>
                <c:pt idx="0">
                  <c:v>0.11793611793611794</c:v>
                </c:pt>
                <c:pt idx="1">
                  <c:v>0.2857142857142857</c:v>
                </c:pt>
                <c:pt idx="2">
                  <c:v>0.10714285714285714</c:v>
                </c:pt>
                <c:pt idx="3">
                  <c:v>4.3749999999999997E-2</c:v>
                </c:pt>
                <c:pt idx="4">
                  <c:v>0.11267605633802817</c:v>
                </c:pt>
              </c:numCache>
            </c:numRef>
          </c:val>
          <c:extLst>
            <c:ext xmlns:c16="http://schemas.microsoft.com/office/drawing/2014/chart" uri="{C3380CC4-5D6E-409C-BE32-E72D297353CC}">
              <c16:uniqueId val="{00000002-7992-4EF0-B7CB-B0132112067D}"/>
            </c:ext>
          </c:extLst>
        </c:ser>
        <c:ser>
          <c:idx val="3"/>
          <c:order val="3"/>
          <c:tx>
            <c:strRef>
              <c:f>'Section 2'!$N$74</c:f>
              <c:strCache>
                <c:ptCount val="1"/>
                <c:pt idx="0">
                  <c:v>Not very clear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2'!$J$75:$J$79</c:f>
              <c:strCache>
                <c:ptCount val="5"/>
                <c:pt idx="0">
                  <c:v>Overall</c:v>
                </c:pt>
                <c:pt idx="1">
                  <c:v>Other</c:v>
                </c:pt>
                <c:pt idx="2">
                  <c:v>LARP</c:v>
                </c:pt>
                <c:pt idx="3">
                  <c:v>Large PRP</c:v>
                </c:pt>
                <c:pt idx="4">
                  <c:v>Small PRP</c:v>
                </c:pt>
              </c:strCache>
            </c:strRef>
          </c:cat>
          <c:val>
            <c:numRef>
              <c:f>'Section 2'!$N$75:$N$79</c:f>
              <c:numCache>
                <c:formatCode>0%</c:formatCode>
                <c:ptCount val="5"/>
                <c:pt idx="0">
                  <c:v>5.896805896805897E-2</c:v>
                </c:pt>
                <c:pt idx="1">
                  <c:v>0.11688311688311688</c:v>
                </c:pt>
                <c:pt idx="2">
                  <c:v>3.5714285714285712E-2</c:v>
                </c:pt>
                <c:pt idx="3">
                  <c:v>1.2500000000000001E-2</c:v>
                </c:pt>
                <c:pt idx="4">
                  <c:v>8.4507042253521125E-2</c:v>
                </c:pt>
              </c:numCache>
            </c:numRef>
          </c:val>
          <c:extLst>
            <c:ext xmlns:c16="http://schemas.microsoft.com/office/drawing/2014/chart" uri="{C3380CC4-5D6E-409C-BE32-E72D297353CC}">
              <c16:uniqueId val="{00000003-7992-4EF0-B7CB-B0132112067D}"/>
            </c:ext>
          </c:extLst>
        </c:ser>
        <c:ser>
          <c:idx val="4"/>
          <c:order val="4"/>
          <c:tx>
            <c:strRef>
              <c:f>'Section 2'!$O$74</c:f>
              <c:strCache>
                <c:ptCount val="1"/>
                <c:pt idx="0">
                  <c:v>Not clear at all</c:v>
                </c:pt>
              </c:strCache>
            </c:strRef>
          </c:tx>
          <c:spPr>
            <a:solidFill>
              <a:schemeClr val="accent5"/>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4-7992-4EF0-B7CB-B0132112067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2'!$J$75:$J$79</c:f>
              <c:strCache>
                <c:ptCount val="5"/>
                <c:pt idx="0">
                  <c:v>Overall</c:v>
                </c:pt>
                <c:pt idx="1">
                  <c:v>Other</c:v>
                </c:pt>
                <c:pt idx="2">
                  <c:v>LARP</c:v>
                </c:pt>
                <c:pt idx="3">
                  <c:v>Large PRP</c:v>
                </c:pt>
                <c:pt idx="4">
                  <c:v>Small PRP</c:v>
                </c:pt>
              </c:strCache>
            </c:strRef>
          </c:cat>
          <c:val>
            <c:numRef>
              <c:f>'Section 2'!$O$75:$O$79</c:f>
              <c:numCache>
                <c:formatCode>0%</c:formatCode>
                <c:ptCount val="5"/>
                <c:pt idx="0">
                  <c:v>1.7199017199017199E-2</c:v>
                </c:pt>
                <c:pt idx="1">
                  <c:v>1.2987012987012988E-2</c:v>
                </c:pt>
                <c:pt idx="2">
                  <c:v>0</c:v>
                </c:pt>
                <c:pt idx="3">
                  <c:v>2.5000000000000001E-2</c:v>
                </c:pt>
                <c:pt idx="4">
                  <c:v>1.4084507042253521E-2</c:v>
                </c:pt>
              </c:numCache>
            </c:numRef>
          </c:val>
          <c:extLst>
            <c:ext xmlns:c16="http://schemas.microsoft.com/office/drawing/2014/chart" uri="{C3380CC4-5D6E-409C-BE32-E72D297353CC}">
              <c16:uniqueId val="{00000005-7992-4EF0-B7CB-B0132112067D}"/>
            </c:ext>
          </c:extLst>
        </c:ser>
        <c:dLbls>
          <c:showLegendKey val="0"/>
          <c:showVal val="0"/>
          <c:showCatName val="0"/>
          <c:showSerName val="0"/>
          <c:showPercent val="0"/>
          <c:showBubbleSize val="0"/>
        </c:dLbls>
        <c:gapWidth val="150"/>
        <c:overlap val="100"/>
        <c:axId val="668166432"/>
        <c:axId val="668166760"/>
      </c:barChart>
      <c:catAx>
        <c:axId val="668166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8166760"/>
        <c:crosses val="autoZero"/>
        <c:auto val="1"/>
        <c:lblAlgn val="ctr"/>
        <c:lblOffset val="100"/>
        <c:noMultiLvlLbl val="0"/>
      </c:catAx>
      <c:valAx>
        <c:axId val="6681667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81664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Question 8 by stakeholder group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'Section 2'!$J$107</c:f>
              <c:strCache>
                <c:ptCount val="1"/>
                <c:pt idx="0">
                  <c:v>Very knowledgeable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2'!$I$108:$I$112</c:f>
              <c:strCache>
                <c:ptCount val="5"/>
                <c:pt idx="0">
                  <c:v>Overall</c:v>
                </c:pt>
                <c:pt idx="1">
                  <c:v>Other</c:v>
                </c:pt>
                <c:pt idx="2">
                  <c:v>LARP</c:v>
                </c:pt>
                <c:pt idx="3">
                  <c:v>Large PRP</c:v>
                </c:pt>
                <c:pt idx="4">
                  <c:v>Small PRP</c:v>
                </c:pt>
              </c:strCache>
            </c:strRef>
          </c:cat>
          <c:val>
            <c:numRef>
              <c:f>'Section 2'!$J$108:$J$112</c:f>
              <c:numCache>
                <c:formatCode>0%</c:formatCode>
                <c:ptCount val="5"/>
                <c:pt idx="0">
                  <c:v>0.49728260869565216</c:v>
                </c:pt>
                <c:pt idx="1">
                  <c:v>0.38235294117647056</c:v>
                </c:pt>
                <c:pt idx="2">
                  <c:v>0.56521739130434778</c:v>
                </c:pt>
                <c:pt idx="3">
                  <c:v>0.59375</c:v>
                </c:pt>
                <c:pt idx="4">
                  <c:v>0.41880341880341881</c:v>
                </c:pt>
              </c:numCache>
            </c:numRef>
          </c:val>
          <c:extLst>
            <c:ext xmlns:c16="http://schemas.microsoft.com/office/drawing/2014/chart" uri="{C3380CC4-5D6E-409C-BE32-E72D297353CC}">
              <c16:uniqueId val="{00000000-8F41-40F6-B190-E33716FB52F6}"/>
            </c:ext>
          </c:extLst>
        </c:ser>
        <c:ser>
          <c:idx val="1"/>
          <c:order val="1"/>
          <c:tx>
            <c:strRef>
              <c:f>'Section 2'!$K$107</c:f>
              <c:strCache>
                <c:ptCount val="1"/>
                <c:pt idx="0">
                  <c:v>Somewhat knowledgeable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2'!$I$108:$I$112</c:f>
              <c:strCache>
                <c:ptCount val="5"/>
                <c:pt idx="0">
                  <c:v>Overall</c:v>
                </c:pt>
                <c:pt idx="1">
                  <c:v>Other</c:v>
                </c:pt>
                <c:pt idx="2">
                  <c:v>LARP</c:v>
                </c:pt>
                <c:pt idx="3">
                  <c:v>Large PRP</c:v>
                </c:pt>
                <c:pt idx="4">
                  <c:v>Small PRP</c:v>
                </c:pt>
              </c:strCache>
            </c:strRef>
          </c:cat>
          <c:val>
            <c:numRef>
              <c:f>'Section 2'!$K$108:$K$112</c:f>
              <c:numCache>
                <c:formatCode>0%</c:formatCode>
                <c:ptCount val="5"/>
                <c:pt idx="0">
                  <c:v>0.30978260869565216</c:v>
                </c:pt>
                <c:pt idx="1">
                  <c:v>0.29411764705882354</c:v>
                </c:pt>
                <c:pt idx="2">
                  <c:v>0.30434782608695654</c:v>
                </c:pt>
                <c:pt idx="3">
                  <c:v>0.3125</c:v>
                </c:pt>
                <c:pt idx="4">
                  <c:v>0.31623931623931623</c:v>
                </c:pt>
              </c:numCache>
            </c:numRef>
          </c:val>
          <c:extLst>
            <c:ext xmlns:c16="http://schemas.microsoft.com/office/drawing/2014/chart" uri="{C3380CC4-5D6E-409C-BE32-E72D297353CC}">
              <c16:uniqueId val="{00000001-8F41-40F6-B190-E33716FB52F6}"/>
            </c:ext>
          </c:extLst>
        </c:ser>
        <c:ser>
          <c:idx val="2"/>
          <c:order val="2"/>
          <c:tx>
            <c:strRef>
              <c:f>'Section 2'!$L$107</c:f>
              <c:strCache>
                <c:ptCount val="1"/>
                <c:pt idx="0">
                  <c:v>Neutral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2'!$I$108:$I$112</c:f>
              <c:strCache>
                <c:ptCount val="5"/>
                <c:pt idx="0">
                  <c:v>Overall</c:v>
                </c:pt>
                <c:pt idx="1">
                  <c:v>Other</c:v>
                </c:pt>
                <c:pt idx="2">
                  <c:v>LARP</c:v>
                </c:pt>
                <c:pt idx="3">
                  <c:v>Large PRP</c:v>
                </c:pt>
                <c:pt idx="4">
                  <c:v>Small PRP</c:v>
                </c:pt>
              </c:strCache>
            </c:strRef>
          </c:cat>
          <c:val>
            <c:numRef>
              <c:f>'Section 2'!$L$108:$L$112</c:f>
              <c:numCache>
                <c:formatCode>0%</c:formatCode>
                <c:ptCount val="5"/>
                <c:pt idx="0">
                  <c:v>0.12771739130434784</c:v>
                </c:pt>
                <c:pt idx="1">
                  <c:v>0.29411764705882354</c:v>
                </c:pt>
                <c:pt idx="2">
                  <c:v>0.13043478260869565</c:v>
                </c:pt>
                <c:pt idx="3">
                  <c:v>3.125E-2</c:v>
                </c:pt>
                <c:pt idx="4">
                  <c:v>0.1623931623931624</c:v>
                </c:pt>
              </c:numCache>
            </c:numRef>
          </c:val>
          <c:extLst>
            <c:ext xmlns:c16="http://schemas.microsoft.com/office/drawing/2014/chart" uri="{C3380CC4-5D6E-409C-BE32-E72D297353CC}">
              <c16:uniqueId val="{00000002-8F41-40F6-B190-E33716FB52F6}"/>
            </c:ext>
          </c:extLst>
        </c:ser>
        <c:ser>
          <c:idx val="3"/>
          <c:order val="3"/>
          <c:tx>
            <c:strRef>
              <c:f>'Section 2'!$M$107</c:f>
              <c:strCache>
                <c:ptCount val="1"/>
                <c:pt idx="0">
                  <c:v>Requires improvement </c:v>
                </c:pt>
              </c:strCache>
            </c:strRef>
          </c:tx>
          <c:spPr>
            <a:solidFill>
              <a:schemeClr val="accent4"/>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3-8F41-40F6-B190-E33716FB52F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2'!$I$108:$I$112</c:f>
              <c:strCache>
                <c:ptCount val="5"/>
                <c:pt idx="0">
                  <c:v>Overall</c:v>
                </c:pt>
                <c:pt idx="1">
                  <c:v>Other</c:v>
                </c:pt>
                <c:pt idx="2">
                  <c:v>LARP</c:v>
                </c:pt>
                <c:pt idx="3">
                  <c:v>Large PRP</c:v>
                </c:pt>
                <c:pt idx="4">
                  <c:v>Small PRP</c:v>
                </c:pt>
              </c:strCache>
            </c:strRef>
          </c:cat>
          <c:val>
            <c:numRef>
              <c:f>'Section 2'!$M$108:$M$112</c:f>
              <c:numCache>
                <c:formatCode>0%</c:formatCode>
                <c:ptCount val="5"/>
                <c:pt idx="0">
                  <c:v>6.5217391304347824E-2</c:v>
                </c:pt>
                <c:pt idx="1">
                  <c:v>2.9411764705882353E-2</c:v>
                </c:pt>
                <c:pt idx="2">
                  <c:v>0</c:v>
                </c:pt>
                <c:pt idx="3">
                  <c:v>6.25E-2</c:v>
                </c:pt>
                <c:pt idx="4">
                  <c:v>0.10256410256410256</c:v>
                </c:pt>
              </c:numCache>
            </c:numRef>
          </c:val>
          <c:extLst>
            <c:ext xmlns:c16="http://schemas.microsoft.com/office/drawing/2014/chart" uri="{C3380CC4-5D6E-409C-BE32-E72D297353CC}">
              <c16:uniqueId val="{00000004-8F41-40F6-B190-E33716FB52F6}"/>
            </c:ext>
          </c:extLst>
        </c:ser>
        <c:dLbls>
          <c:showLegendKey val="0"/>
          <c:showVal val="0"/>
          <c:showCatName val="0"/>
          <c:showSerName val="0"/>
          <c:showPercent val="0"/>
          <c:showBubbleSize val="0"/>
        </c:dLbls>
        <c:gapWidth val="150"/>
        <c:overlap val="100"/>
        <c:axId val="673467184"/>
        <c:axId val="673466528"/>
      </c:barChart>
      <c:catAx>
        <c:axId val="6734671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3466528"/>
        <c:crosses val="autoZero"/>
        <c:auto val="1"/>
        <c:lblAlgn val="ctr"/>
        <c:lblOffset val="100"/>
        <c:noMultiLvlLbl val="0"/>
      </c:catAx>
      <c:valAx>
        <c:axId val="6734665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3467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'Section 3'!$D$17</c:f>
              <c:strCache>
                <c:ptCount val="1"/>
                <c:pt idx="0">
                  <c:v>Very useful</c:v>
                </c:pt>
              </c:strCache>
            </c:strRef>
          </c:tx>
          <c:spPr>
            <a:solidFill>
              <a:schemeClr val="accent1"/>
            </a:solidFill>
            <a:ln>
              <a:noFill/>
            </a:ln>
            <a:effectLst/>
          </c:spPr>
          <c:invertIfNegative val="0"/>
          <c:cat>
            <c:strRef>
              <c:f>'Section 3'!$B$18:$B$28</c:f>
              <c:strCache>
                <c:ptCount val="11"/>
                <c:pt idx="0">
                  <c:v>Annual Report</c:v>
                </c:pt>
                <c:pt idx="1">
                  <c:v>Codes of Practice</c:v>
                </c:pt>
                <c:pt idx="2">
                  <c:v>Consumer Regulation Review</c:v>
                </c:pt>
                <c:pt idx="3">
                  <c:v>Fees Statement</c:v>
                </c:pt>
                <c:pt idx="4">
                  <c:v>Global Accounts</c:v>
                </c:pt>
                <c:pt idx="5">
                  <c:v>Quarterly Survey</c:v>
                </c:pt>
                <c:pt idx="6">
                  <c:v>Regulating the Standards</c:v>
                </c:pt>
                <c:pt idx="7">
                  <c:v>Regulatory judgements / notices</c:v>
                </c:pt>
                <c:pt idx="8">
                  <c:v>Sector Risk Profile</c:v>
                </c:pt>
                <c:pt idx="9">
                  <c:v>Statistical Data Return</c:v>
                </c:pt>
                <c:pt idx="10">
                  <c:v>Value for Money Reports</c:v>
                </c:pt>
              </c:strCache>
            </c:strRef>
          </c:cat>
          <c:val>
            <c:numRef>
              <c:f>'Section 3'!$D$18:$D$28</c:f>
              <c:numCache>
                <c:formatCode>0%</c:formatCode>
                <c:ptCount val="11"/>
                <c:pt idx="0">
                  <c:v>0.28967254408060455</c:v>
                </c:pt>
                <c:pt idx="1">
                  <c:v>0.53249999999999997</c:v>
                </c:pt>
                <c:pt idx="2">
                  <c:v>0.45843828715365237</c:v>
                </c:pt>
                <c:pt idx="3">
                  <c:v>0.17571059431524547</c:v>
                </c:pt>
                <c:pt idx="4">
                  <c:v>0.38582677165354329</c:v>
                </c:pt>
                <c:pt idx="5">
                  <c:v>0.30989583333333331</c:v>
                </c:pt>
                <c:pt idx="6">
                  <c:v>0.56000000000000005</c:v>
                </c:pt>
                <c:pt idx="7">
                  <c:v>0.47704081632653061</c:v>
                </c:pt>
                <c:pt idx="8">
                  <c:v>0.64615384615384619</c:v>
                </c:pt>
                <c:pt idx="9">
                  <c:v>0.32994923857868019</c:v>
                </c:pt>
                <c:pt idx="10">
                  <c:v>0.34771573604060912</c:v>
                </c:pt>
              </c:numCache>
            </c:numRef>
          </c:val>
          <c:extLst>
            <c:ext xmlns:c16="http://schemas.microsoft.com/office/drawing/2014/chart" uri="{C3380CC4-5D6E-409C-BE32-E72D297353CC}">
              <c16:uniqueId val="{00000000-0424-4C75-88B7-5CDFFB587584}"/>
            </c:ext>
          </c:extLst>
        </c:ser>
        <c:ser>
          <c:idx val="1"/>
          <c:order val="1"/>
          <c:tx>
            <c:strRef>
              <c:f>'Section 3'!$E$17</c:f>
              <c:strCache>
                <c:ptCount val="1"/>
                <c:pt idx="0">
                  <c:v>Somewhat useful</c:v>
                </c:pt>
              </c:strCache>
            </c:strRef>
          </c:tx>
          <c:spPr>
            <a:solidFill>
              <a:schemeClr val="accent2"/>
            </a:solidFill>
            <a:ln>
              <a:noFill/>
            </a:ln>
            <a:effectLst/>
          </c:spPr>
          <c:invertIfNegative val="0"/>
          <c:cat>
            <c:strRef>
              <c:f>'Section 3'!$B$18:$B$28</c:f>
              <c:strCache>
                <c:ptCount val="11"/>
                <c:pt idx="0">
                  <c:v>Annual Report</c:v>
                </c:pt>
                <c:pt idx="1">
                  <c:v>Codes of Practice</c:v>
                </c:pt>
                <c:pt idx="2">
                  <c:v>Consumer Regulation Review</c:v>
                </c:pt>
                <c:pt idx="3">
                  <c:v>Fees Statement</c:v>
                </c:pt>
                <c:pt idx="4">
                  <c:v>Global Accounts</c:v>
                </c:pt>
                <c:pt idx="5">
                  <c:v>Quarterly Survey</c:v>
                </c:pt>
                <c:pt idx="6">
                  <c:v>Regulating the Standards</c:v>
                </c:pt>
                <c:pt idx="7">
                  <c:v>Regulatory judgements / notices</c:v>
                </c:pt>
                <c:pt idx="8">
                  <c:v>Sector Risk Profile</c:v>
                </c:pt>
                <c:pt idx="9">
                  <c:v>Statistical Data Return</c:v>
                </c:pt>
                <c:pt idx="10">
                  <c:v>Value for Money Reports</c:v>
                </c:pt>
              </c:strCache>
            </c:strRef>
          </c:cat>
          <c:val>
            <c:numRef>
              <c:f>'Section 3'!$E$18:$E$28</c:f>
              <c:numCache>
                <c:formatCode>0%</c:formatCode>
                <c:ptCount val="11"/>
                <c:pt idx="0">
                  <c:v>0.43073047858942065</c:v>
                </c:pt>
                <c:pt idx="1">
                  <c:v>0.37</c:v>
                </c:pt>
                <c:pt idx="2">
                  <c:v>0.38287153652392947</c:v>
                </c:pt>
                <c:pt idx="3">
                  <c:v>0.36692506459948321</c:v>
                </c:pt>
                <c:pt idx="4">
                  <c:v>0.27821522309711288</c:v>
                </c:pt>
                <c:pt idx="5">
                  <c:v>0.44270833333333331</c:v>
                </c:pt>
                <c:pt idx="6">
                  <c:v>0.32750000000000001</c:v>
                </c:pt>
                <c:pt idx="7">
                  <c:v>0.36224489795918369</c:v>
                </c:pt>
                <c:pt idx="8">
                  <c:v>0.19230769230769232</c:v>
                </c:pt>
                <c:pt idx="9">
                  <c:v>0.44923857868020306</c:v>
                </c:pt>
                <c:pt idx="10">
                  <c:v>0.43147208121827413</c:v>
                </c:pt>
              </c:numCache>
            </c:numRef>
          </c:val>
          <c:extLst>
            <c:ext xmlns:c16="http://schemas.microsoft.com/office/drawing/2014/chart" uri="{C3380CC4-5D6E-409C-BE32-E72D297353CC}">
              <c16:uniqueId val="{00000001-0424-4C75-88B7-5CDFFB587584}"/>
            </c:ext>
          </c:extLst>
        </c:ser>
        <c:ser>
          <c:idx val="2"/>
          <c:order val="2"/>
          <c:tx>
            <c:strRef>
              <c:f>'Section 3'!$F$17</c:f>
              <c:strCache>
                <c:ptCount val="1"/>
                <c:pt idx="0">
                  <c:v>Neutral</c:v>
                </c:pt>
              </c:strCache>
            </c:strRef>
          </c:tx>
          <c:spPr>
            <a:solidFill>
              <a:schemeClr val="accent3"/>
            </a:solidFill>
            <a:ln>
              <a:noFill/>
            </a:ln>
            <a:effectLst/>
          </c:spPr>
          <c:invertIfNegative val="0"/>
          <c:cat>
            <c:strRef>
              <c:f>'Section 3'!$B$18:$B$28</c:f>
              <c:strCache>
                <c:ptCount val="11"/>
                <c:pt idx="0">
                  <c:v>Annual Report</c:v>
                </c:pt>
                <c:pt idx="1">
                  <c:v>Codes of Practice</c:v>
                </c:pt>
                <c:pt idx="2">
                  <c:v>Consumer Regulation Review</c:v>
                </c:pt>
                <c:pt idx="3">
                  <c:v>Fees Statement</c:v>
                </c:pt>
                <c:pt idx="4">
                  <c:v>Global Accounts</c:v>
                </c:pt>
                <c:pt idx="5">
                  <c:v>Quarterly Survey</c:v>
                </c:pt>
                <c:pt idx="6">
                  <c:v>Regulating the Standards</c:v>
                </c:pt>
                <c:pt idx="7">
                  <c:v>Regulatory judgements / notices</c:v>
                </c:pt>
                <c:pt idx="8">
                  <c:v>Sector Risk Profile</c:v>
                </c:pt>
                <c:pt idx="9">
                  <c:v>Statistical Data Return</c:v>
                </c:pt>
                <c:pt idx="10">
                  <c:v>Value for Money Reports</c:v>
                </c:pt>
              </c:strCache>
            </c:strRef>
          </c:cat>
          <c:val>
            <c:numRef>
              <c:f>'Section 3'!$F$18:$F$28</c:f>
              <c:numCache>
                <c:formatCode>0%</c:formatCode>
                <c:ptCount val="11"/>
                <c:pt idx="0">
                  <c:v>0.23425692695214106</c:v>
                </c:pt>
                <c:pt idx="1">
                  <c:v>6.7500000000000004E-2</c:v>
                </c:pt>
                <c:pt idx="2">
                  <c:v>0.12594458438287154</c:v>
                </c:pt>
                <c:pt idx="3">
                  <c:v>0.38242894056847543</c:v>
                </c:pt>
                <c:pt idx="4">
                  <c:v>0.27034120734908135</c:v>
                </c:pt>
                <c:pt idx="5">
                  <c:v>0.203125</c:v>
                </c:pt>
                <c:pt idx="6">
                  <c:v>8.2500000000000004E-2</c:v>
                </c:pt>
                <c:pt idx="7">
                  <c:v>0.11989795918367346</c:v>
                </c:pt>
                <c:pt idx="8">
                  <c:v>0.11794871794871795</c:v>
                </c:pt>
                <c:pt idx="9">
                  <c:v>0.1548223350253807</c:v>
                </c:pt>
                <c:pt idx="10">
                  <c:v>0.17005076142131981</c:v>
                </c:pt>
              </c:numCache>
            </c:numRef>
          </c:val>
          <c:extLst>
            <c:ext xmlns:c16="http://schemas.microsoft.com/office/drawing/2014/chart" uri="{C3380CC4-5D6E-409C-BE32-E72D297353CC}">
              <c16:uniqueId val="{00000002-0424-4C75-88B7-5CDFFB587584}"/>
            </c:ext>
          </c:extLst>
        </c:ser>
        <c:ser>
          <c:idx val="3"/>
          <c:order val="3"/>
          <c:tx>
            <c:strRef>
              <c:f>'Section 3'!$G$17</c:f>
              <c:strCache>
                <c:ptCount val="1"/>
                <c:pt idx="0">
                  <c:v>Not very useful</c:v>
                </c:pt>
              </c:strCache>
            </c:strRef>
          </c:tx>
          <c:spPr>
            <a:solidFill>
              <a:schemeClr val="accent4"/>
            </a:solidFill>
            <a:ln>
              <a:noFill/>
            </a:ln>
            <a:effectLst/>
          </c:spPr>
          <c:invertIfNegative val="0"/>
          <c:cat>
            <c:strRef>
              <c:f>'Section 3'!$B$18:$B$28</c:f>
              <c:strCache>
                <c:ptCount val="11"/>
                <c:pt idx="0">
                  <c:v>Annual Report</c:v>
                </c:pt>
                <c:pt idx="1">
                  <c:v>Codes of Practice</c:v>
                </c:pt>
                <c:pt idx="2">
                  <c:v>Consumer Regulation Review</c:v>
                </c:pt>
                <c:pt idx="3">
                  <c:v>Fees Statement</c:v>
                </c:pt>
                <c:pt idx="4">
                  <c:v>Global Accounts</c:v>
                </c:pt>
                <c:pt idx="5">
                  <c:v>Quarterly Survey</c:v>
                </c:pt>
                <c:pt idx="6">
                  <c:v>Regulating the Standards</c:v>
                </c:pt>
                <c:pt idx="7">
                  <c:v>Regulatory judgements / notices</c:v>
                </c:pt>
                <c:pt idx="8">
                  <c:v>Sector Risk Profile</c:v>
                </c:pt>
                <c:pt idx="9">
                  <c:v>Statistical Data Return</c:v>
                </c:pt>
                <c:pt idx="10">
                  <c:v>Value for Money Reports</c:v>
                </c:pt>
              </c:strCache>
            </c:strRef>
          </c:cat>
          <c:val>
            <c:numRef>
              <c:f>'Section 3'!$G$18:$G$28</c:f>
              <c:numCache>
                <c:formatCode>0%</c:formatCode>
                <c:ptCount val="11"/>
                <c:pt idx="0">
                  <c:v>2.7707808564231738E-2</c:v>
                </c:pt>
                <c:pt idx="1">
                  <c:v>0.02</c:v>
                </c:pt>
                <c:pt idx="2">
                  <c:v>2.0151133501259445E-2</c:v>
                </c:pt>
                <c:pt idx="3">
                  <c:v>4.3927648578811367E-2</c:v>
                </c:pt>
                <c:pt idx="4">
                  <c:v>4.7244094488188976E-2</c:v>
                </c:pt>
                <c:pt idx="5">
                  <c:v>2.6041666666666668E-2</c:v>
                </c:pt>
                <c:pt idx="6">
                  <c:v>1.7500000000000002E-2</c:v>
                </c:pt>
                <c:pt idx="7">
                  <c:v>2.8061224489795918E-2</c:v>
                </c:pt>
                <c:pt idx="8">
                  <c:v>2.564102564102564E-2</c:v>
                </c:pt>
                <c:pt idx="9">
                  <c:v>4.3147208121827409E-2</c:v>
                </c:pt>
                <c:pt idx="10">
                  <c:v>3.553299492385787E-2</c:v>
                </c:pt>
              </c:numCache>
            </c:numRef>
          </c:val>
          <c:extLst>
            <c:ext xmlns:c16="http://schemas.microsoft.com/office/drawing/2014/chart" uri="{C3380CC4-5D6E-409C-BE32-E72D297353CC}">
              <c16:uniqueId val="{00000003-0424-4C75-88B7-5CDFFB587584}"/>
            </c:ext>
          </c:extLst>
        </c:ser>
        <c:ser>
          <c:idx val="4"/>
          <c:order val="4"/>
          <c:tx>
            <c:strRef>
              <c:f>'Section 3'!$H$17</c:f>
              <c:strCache>
                <c:ptCount val="1"/>
                <c:pt idx="0">
                  <c:v>Not useful at all</c:v>
                </c:pt>
              </c:strCache>
            </c:strRef>
          </c:tx>
          <c:spPr>
            <a:solidFill>
              <a:schemeClr val="accent5"/>
            </a:solidFill>
            <a:ln>
              <a:noFill/>
            </a:ln>
            <a:effectLst/>
          </c:spPr>
          <c:invertIfNegative val="0"/>
          <c:cat>
            <c:strRef>
              <c:f>'Section 3'!$B$18:$B$28</c:f>
              <c:strCache>
                <c:ptCount val="11"/>
                <c:pt idx="0">
                  <c:v>Annual Report</c:v>
                </c:pt>
                <c:pt idx="1">
                  <c:v>Codes of Practice</c:v>
                </c:pt>
                <c:pt idx="2">
                  <c:v>Consumer Regulation Review</c:v>
                </c:pt>
                <c:pt idx="3">
                  <c:v>Fees Statement</c:v>
                </c:pt>
                <c:pt idx="4">
                  <c:v>Global Accounts</c:v>
                </c:pt>
                <c:pt idx="5">
                  <c:v>Quarterly Survey</c:v>
                </c:pt>
                <c:pt idx="6">
                  <c:v>Regulating the Standards</c:v>
                </c:pt>
                <c:pt idx="7">
                  <c:v>Regulatory judgements / notices</c:v>
                </c:pt>
                <c:pt idx="8">
                  <c:v>Sector Risk Profile</c:v>
                </c:pt>
                <c:pt idx="9">
                  <c:v>Statistical Data Return</c:v>
                </c:pt>
                <c:pt idx="10">
                  <c:v>Value for Money Reports</c:v>
                </c:pt>
              </c:strCache>
            </c:strRef>
          </c:cat>
          <c:val>
            <c:numRef>
              <c:f>'Section 3'!$H$18:$H$28</c:f>
              <c:numCache>
                <c:formatCode>0%</c:formatCode>
                <c:ptCount val="11"/>
                <c:pt idx="0">
                  <c:v>1.7632241813602016E-2</c:v>
                </c:pt>
                <c:pt idx="1">
                  <c:v>0.01</c:v>
                </c:pt>
                <c:pt idx="2">
                  <c:v>1.2594458438287154E-2</c:v>
                </c:pt>
                <c:pt idx="3">
                  <c:v>3.1007751937984496E-2</c:v>
                </c:pt>
                <c:pt idx="4">
                  <c:v>1.8372703412073491E-2</c:v>
                </c:pt>
                <c:pt idx="5">
                  <c:v>1.8229166666666668E-2</c:v>
                </c:pt>
                <c:pt idx="6">
                  <c:v>1.2500000000000001E-2</c:v>
                </c:pt>
                <c:pt idx="7">
                  <c:v>1.2755102040816327E-2</c:v>
                </c:pt>
                <c:pt idx="8">
                  <c:v>1.7948717948717947E-2</c:v>
                </c:pt>
                <c:pt idx="9">
                  <c:v>2.2842639593908629E-2</c:v>
                </c:pt>
                <c:pt idx="10">
                  <c:v>1.5228426395939087E-2</c:v>
                </c:pt>
              </c:numCache>
            </c:numRef>
          </c:val>
          <c:extLst>
            <c:ext xmlns:c16="http://schemas.microsoft.com/office/drawing/2014/chart" uri="{C3380CC4-5D6E-409C-BE32-E72D297353CC}">
              <c16:uniqueId val="{00000004-0424-4C75-88B7-5CDFFB587584}"/>
            </c:ext>
          </c:extLst>
        </c:ser>
        <c:dLbls>
          <c:showLegendKey val="0"/>
          <c:showVal val="0"/>
          <c:showCatName val="0"/>
          <c:showSerName val="0"/>
          <c:showPercent val="0"/>
          <c:showBubbleSize val="0"/>
        </c:dLbls>
        <c:gapWidth val="219"/>
        <c:overlap val="-27"/>
        <c:axId val="673458000"/>
        <c:axId val="673455048"/>
      </c:barChart>
      <c:catAx>
        <c:axId val="673458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3455048"/>
        <c:crosses val="autoZero"/>
        <c:auto val="1"/>
        <c:lblAlgn val="ctr"/>
        <c:lblOffset val="100"/>
        <c:noMultiLvlLbl val="0"/>
      </c:catAx>
      <c:valAx>
        <c:axId val="6734550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3458000"/>
        <c:crosses val="autoZero"/>
        <c:crossBetween val="between"/>
      </c:valAx>
      <c:spPr>
        <a:noFill/>
        <a:ln>
          <a:noFill/>
        </a:ln>
        <a:effectLst/>
      </c:spPr>
    </c:plotArea>
    <c:legend>
      <c:legendPos val="t"/>
      <c:layout>
        <c:manualLayout>
          <c:xMode val="edge"/>
          <c:yMode val="edge"/>
          <c:x val="3.957032298013121E-2"/>
          <c:y val="1.9690792538895129E-2"/>
          <c:w val="0.53382903463306219"/>
          <c:h val="5.234313970979079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Question 11 responses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'Section 3'!$B$127</c:f>
              <c:strCache>
                <c:ptCount val="1"/>
                <c:pt idx="0">
                  <c:v>Count of To what extent do you agree or disagree that the regulator takes action where possible to ensure that confidence in the sector is maintained, and access to finance on competitive terms continues?</c:v>
                </c:pt>
              </c:strCache>
            </c:strRef>
          </c:tx>
          <c:spPr>
            <a:solidFill>
              <a:schemeClr val="accent1"/>
            </a:solidFill>
            <a:ln>
              <a:noFill/>
            </a:ln>
            <a:effectLst/>
          </c:spPr>
          <c:invertIfNegative val="0"/>
          <c:dPt>
            <c:idx val="1"/>
            <c:invertIfNegative val="0"/>
            <c:bubble3D val="0"/>
            <c:spPr>
              <a:solidFill>
                <a:srgbClr val="FCBE37"/>
              </a:solidFill>
              <a:ln>
                <a:noFill/>
              </a:ln>
              <a:effectLst/>
            </c:spPr>
            <c:extLst>
              <c:ext xmlns:c16="http://schemas.microsoft.com/office/drawing/2014/chart" uri="{C3380CC4-5D6E-409C-BE32-E72D297353CC}">
                <c16:uniqueId val="{00000002-8247-4955-9817-7B4AD70C3802}"/>
              </c:ext>
            </c:extLst>
          </c:dPt>
          <c:dPt>
            <c:idx val="2"/>
            <c:invertIfNegative val="0"/>
            <c:bubble3D val="0"/>
            <c:spPr>
              <a:solidFill>
                <a:srgbClr val="AECFE6"/>
              </a:solidFill>
              <a:ln>
                <a:noFill/>
              </a:ln>
              <a:effectLst/>
            </c:spPr>
            <c:extLst>
              <c:ext xmlns:c16="http://schemas.microsoft.com/office/drawing/2014/chart" uri="{C3380CC4-5D6E-409C-BE32-E72D297353CC}">
                <c16:uniqueId val="{00000003-8247-4955-9817-7B4AD70C3802}"/>
              </c:ext>
            </c:extLst>
          </c:dPt>
          <c:dPt>
            <c:idx val="3"/>
            <c:invertIfNegative val="0"/>
            <c:bubble3D val="0"/>
            <c:spPr>
              <a:solidFill>
                <a:srgbClr val="97D88A"/>
              </a:solidFill>
              <a:ln>
                <a:noFill/>
              </a:ln>
              <a:effectLst/>
            </c:spPr>
            <c:extLst>
              <c:ext xmlns:c16="http://schemas.microsoft.com/office/drawing/2014/chart" uri="{C3380CC4-5D6E-409C-BE32-E72D297353CC}">
                <c16:uniqueId val="{00000004-8247-4955-9817-7B4AD70C3802}"/>
              </c:ext>
            </c:extLst>
          </c:dPt>
          <c:dPt>
            <c:idx val="4"/>
            <c:invertIfNegative val="0"/>
            <c:bubble3D val="0"/>
            <c:spPr>
              <a:solidFill>
                <a:srgbClr val="4097DB"/>
              </a:solidFill>
              <a:ln>
                <a:noFill/>
              </a:ln>
              <a:effectLst/>
            </c:spPr>
            <c:extLst>
              <c:ext xmlns:c16="http://schemas.microsoft.com/office/drawing/2014/chart" uri="{C3380CC4-5D6E-409C-BE32-E72D297353CC}">
                <c16:uniqueId val="{00000005-8247-4955-9817-7B4AD70C380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'Section 3'!$D$126:$H$126</c:f>
              <c:strCache>
                <c:ptCount val="5"/>
                <c:pt idx="0">
                  <c:v>Strongly agree</c:v>
                </c:pt>
                <c:pt idx="1">
                  <c:v>Agree</c:v>
                </c:pt>
                <c:pt idx="2">
                  <c:v>Neutral</c:v>
                </c:pt>
                <c:pt idx="3">
                  <c:v>Disagree</c:v>
                </c:pt>
                <c:pt idx="4">
                  <c:v>Strongly disagree</c:v>
                </c:pt>
              </c:strCache>
            </c:strRef>
          </c:cat>
          <c:val>
            <c:numRef>
              <c:f>'Section 3'!$D$127:$H$127</c:f>
              <c:numCache>
                <c:formatCode>0%</c:formatCode>
                <c:ptCount val="5"/>
                <c:pt idx="0">
                  <c:v>0.30806845965770169</c:v>
                </c:pt>
                <c:pt idx="1">
                  <c:v>0.47921760391198043</c:v>
                </c:pt>
                <c:pt idx="2">
                  <c:v>0.1687041564792176</c:v>
                </c:pt>
                <c:pt idx="3">
                  <c:v>3.1784841075794622E-2</c:v>
                </c:pt>
                <c:pt idx="4">
                  <c:v>1.2224938875305624E-2</c:v>
                </c:pt>
              </c:numCache>
            </c:numRef>
          </c:val>
          <c:extLst>
            <c:ext xmlns:c16="http://schemas.microsoft.com/office/drawing/2014/chart" uri="{C3380CC4-5D6E-409C-BE32-E72D297353CC}">
              <c16:uniqueId val="{00000000-8247-4955-9817-7B4AD70C3802}"/>
            </c:ext>
          </c:extLst>
        </c:ser>
        <c:dLbls>
          <c:showLegendKey val="0"/>
          <c:showVal val="0"/>
          <c:showCatName val="0"/>
          <c:showSerName val="0"/>
          <c:showPercent val="0"/>
          <c:showBubbleSize val="0"/>
        </c:dLbls>
        <c:gapWidth val="219"/>
        <c:overlap val="-27"/>
        <c:axId val="673453080"/>
        <c:axId val="673453408"/>
      </c:barChart>
      <c:catAx>
        <c:axId val="673453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3453408"/>
        <c:crosses val="autoZero"/>
        <c:auto val="1"/>
        <c:lblAlgn val="ctr"/>
        <c:lblOffset val="100"/>
        <c:noMultiLvlLbl val="0"/>
      </c:catAx>
      <c:valAx>
        <c:axId val="673453408"/>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34530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306090-041C-4067-A53C-259FE80B335C}" type="datetimeFigureOut">
              <a:rPr lang="en-GB" smtClean="0"/>
              <a:t>09/08/2022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46AEC9-3569-45D3-BB66-534862C95A27}" type="slidenum">
              <a:rPr lang="en-GB" smtClean="0"/>
              <a:t>‹#›</a:t>
            </a:fld>
            <a:endParaRPr lang="en-GB"/>
          </a:p>
        </p:txBody>
      </p:sp>
      <p:sp>
        <p:nvSpPr>
          <p:cNvPr id="6" name="fl"/>
          <p:cNvSpPr txBox="1"/>
          <p:nvPr/>
        </p:nvSpPr>
        <p:spPr>
          <a:xfrm>
            <a:off x="0" y="8806180"/>
            <a:ext cx="6858000" cy="369332"/>
          </a:xfrm>
          <a:prstGeom prst="rect">
            <a:avLst/>
          </a:prstGeom>
          <a:noFill/>
        </p:spPr>
        <p:txBody>
          <a:bodyPr vert="horz" rtlCol="0">
            <a:spAutoFit/>
          </a:bodyPr>
          <a:lstStyle/>
          <a:p>
            <a:endParaRPr lang="en-GB"/>
          </a:p>
        </p:txBody>
      </p:sp>
    </p:spTree>
    <p:extLst>
      <p:ext uri="{BB962C8B-B14F-4D97-AF65-F5344CB8AC3E}">
        <p14:creationId xmlns:p14="http://schemas.microsoft.com/office/powerpoint/2010/main" val="1494047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D25393-A7A6-4DBC-9D94-B542925182B7}" type="datetimeFigureOut">
              <a:rPr lang="en-GB" smtClean="0"/>
              <a:t>09/08/2022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8CA2CD-E75C-47E1-8ADC-85D84CCAD7F1}" type="slidenum">
              <a:rPr lang="en-GB" smtClean="0"/>
              <a:t>‹#›</a:t>
            </a:fld>
            <a:endParaRPr lang="en-GB"/>
          </a:p>
        </p:txBody>
      </p:sp>
      <p:sp>
        <p:nvSpPr>
          <p:cNvPr id="8" name="fl"/>
          <p:cNvSpPr txBox="1"/>
          <p:nvPr/>
        </p:nvSpPr>
        <p:spPr>
          <a:xfrm>
            <a:off x="0" y="8806180"/>
            <a:ext cx="6858000" cy="369332"/>
          </a:xfrm>
          <a:prstGeom prst="rect">
            <a:avLst/>
          </a:prstGeom>
          <a:noFill/>
        </p:spPr>
        <p:txBody>
          <a:bodyPr vert="horz" rtlCol="0">
            <a:spAutoFit/>
          </a:bodyPr>
          <a:lstStyle/>
          <a:p>
            <a:endParaRPr lang="en-GB"/>
          </a:p>
        </p:txBody>
      </p:sp>
    </p:spTree>
    <p:extLst>
      <p:ext uri="{BB962C8B-B14F-4D97-AF65-F5344CB8AC3E}">
        <p14:creationId xmlns:p14="http://schemas.microsoft.com/office/powerpoint/2010/main" val="1445358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F8CA2CD-E75C-47E1-8ADC-85D84CCAD7F1}" type="slidenum">
              <a:rPr lang="en-GB" smtClean="0"/>
              <a:t>1</a:t>
            </a:fld>
            <a:endParaRPr lang="en-GB"/>
          </a:p>
        </p:txBody>
      </p:sp>
    </p:spTree>
    <p:extLst>
      <p:ext uri="{BB962C8B-B14F-4D97-AF65-F5344CB8AC3E}">
        <p14:creationId xmlns:p14="http://schemas.microsoft.com/office/powerpoint/2010/main" val="19343677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Regulator of Social Housing" title="Regulator of Social Housing">
            <a:extLst>
              <a:ext uri="{FF2B5EF4-FFF2-40B4-BE49-F238E27FC236}">
                <a16:creationId xmlns:a16="http://schemas.microsoft.com/office/drawing/2014/main" id="{57B734AD-C295-49CE-B787-804FCF891B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18812" y="2326741"/>
            <a:ext cx="8078188" cy="1421394"/>
          </a:xfrm>
        </p:spPr>
        <p:txBody>
          <a:bodyPr anchor="t" anchorCtr="0">
            <a:normAutofit/>
          </a:bodyPr>
          <a:lstStyle>
            <a:lvl1pPr algn="l">
              <a:defRPr sz="3450">
                <a:solidFill>
                  <a:schemeClr val="bg1"/>
                </a:solidFill>
              </a:defRPr>
            </a:lvl1pPr>
          </a:lstStyle>
          <a:p>
            <a:r>
              <a:rPr lang="en-US"/>
              <a:t>Click to edit Master title style</a:t>
            </a:r>
          </a:p>
        </p:txBody>
      </p:sp>
      <p:sp>
        <p:nvSpPr>
          <p:cNvPr id="3" name="Subtitle 2"/>
          <p:cNvSpPr>
            <a:spLocks noGrp="1"/>
          </p:cNvSpPr>
          <p:nvPr>
            <p:ph type="subTitle" idx="1"/>
          </p:nvPr>
        </p:nvSpPr>
        <p:spPr>
          <a:xfrm>
            <a:off x="518812" y="5332490"/>
            <a:ext cx="3274591" cy="688063"/>
          </a:xfrm>
        </p:spPr>
        <p:txBody>
          <a:bodyPr>
            <a:normAutofit/>
          </a:bodyPr>
          <a:lstStyle>
            <a:lvl1pPr marL="0" indent="0" algn="l">
              <a:buNone/>
              <a:defRPr sz="1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518813" y="6184067"/>
            <a:ext cx="3274590" cy="153361"/>
          </a:xfrm>
        </p:spPr>
        <p:txBody>
          <a:bodyPr/>
          <a:lstStyle>
            <a:lvl1pPr>
              <a:defRPr sz="1400">
                <a:solidFill>
                  <a:schemeClr val="bg1"/>
                </a:solidFill>
              </a:defRPr>
            </a:lvl1pPr>
          </a:lstStyle>
          <a:p>
            <a:r>
              <a:rPr lang="en-US"/>
              <a:t>May 2022</a:t>
            </a:r>
            <a:endParaRPr lang="en-GB"/>
          </a:p>
        </p:txBody>
      </p:sp>
    </p:spTree>
    <p:extLst>
      <p:ext uri="{BB962C8B-B14F-4D97-AF65-F5344CB8AC3E}">
        <p14:creationId xmlns:p14="http://schemas.microsoft.com/office/powerpoint/2010/main" val="1386935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ropert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2600" y="1430867"/>
            <a:ext cx="8114400" cy="477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May 2022</a:t>
            </a:r>
            <a:endParaRPr lang="en-GB"/>
          </a:p>
        </p:txBody>
      </p:sp>
      <p:sp>
        <p:nvSpPr>
          <p:cNvPr id="5" name="Footer Placeholder 4"/>
          <p:cNvSpPr>
            <a:spLocks noGrp="1"/>
          </p:cNvSpPr>
          <p:nvPr>
            <p:ph type="ftr" sz="quarter" idx="11"/>
          </p:nvPr>
        </p:nvSpPr>
        <p:spPr/>
        <p:txBody>
          <a:bodyPr/>
          <a:lstStyle/>
          <a:p>
            <a:r>
              <a:rPr lang="en-GB"/>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a:p>
        </p:txBody>
      </p:sp>
      <p:pic>
        <p:nvPicPr>
          <p:cNvPr id="7" name="Picture 6">
            <a:extLst>
              <a:ext uri="{FF2B5EF4-FFF2-40B4-BE49-F238E27FC236}">
                <a16:creationId xmlns:a16="http://schemas.microsoft.com/office/drawing/2014/main" id="{8E88FB87-192A-49F5-8861-6A7A1D91B4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1346" y="4858101"/>
            <a:ext cx="1440000" cy="1440000"/>
          </a:xfrm>
          <a:prstGeom prst="rect">
            <a:avLst/>
          </a:prstGeom>
        </p:spPr>
      </p:pic>
    </p:spTree>
    <p:extLst>
      <p:ext uri="{BB962C8B-B14F-4D97-AF65-F5344CB8AC3E}">
        <p14:creationId xmlns:p14="http://schemas.microsoft.com/office/powerpoint/2010/main" val="1360553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Statistic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2600" y="1430866"/>
            <a:ext cx="8114400" cy="47721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May 2022</a:t>
            </a:r>
            <a:endParaRPr lang="en-GB"/>
          </a:p>
        </p:txBody>
      </p:sp>
      <p:sp>
        <p:nvSpPr>
          <p:cNvPr id="5" name="Footer Placeholder 4"/>
          <p:cNvSpPr>
            <a:spLocks noGrp="1"/>
          </p:cNvSpPr>
          <p:nvPr>
            <p:ph type="ftr" sz="quarter" idx="11"/>
          </p:nvPr>
        </p:nvSpPr>
        <p:spPr/>
        <p:txBody>
          <a:bodyPr/>
          <a:lstStyle/>
          <a:p>
            <a:r>
              <a:rPr lang="en-GB"/>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a:p>
        </p:txBody>
      </p:sp>
      <p:pic>
        <p:nvPicPr>
          <p:cNvPr id="12" name="Picture 11">
            <a:extLst>
              <a:ext uri="{FF2B5EF4-FFF2-40B4-BE49-F238E27FC236}">
                <a16:creationId xmlns:a16="http://schemas.microsoft.com/office/drawing/2014/main" id="{4FA41950-7D4A-4CAB-952D-45FAEAF7B42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44712" y="4858930"/>
            <a:ext cx="1714681" cy="1440000"/>
          </a:xfrm>
          <a:prstGeom prst="rect">
            <a:avLst/>
          </a:prstGeom>
        </p:spPr>
      </p:pic>
    </p:spTree>
    <p:extLst>
      <p:ext uri="{BB962C8B-B14F-4D97-AF65-F5344CB8AC3E}">
        <p14:creationId xmlns:p14="http://schemas.microsoft.com/office/powerpoint/2010/main" val="3135871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600" y="465667"/>
            <a:ext cx="8114400" cy="55710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May 2022</a:t>
            </a:r>
            <a:endParaRPr lang="en-GB"/>
          </a:p>
        </p:txBody>
      </p:sp>
      <p:sp>
        <p:nvSpPr>
          <p:cNvPr id="5" name="Footer Placeholder 4"/>
          <p:cNvSpPr>
            <a:spLocks noGrp="1"/>
          </p:cNvSpPr>
          <p:nvPr>
            <p:ph type="ftr" sz="quarter" idx="11"/>
          </p:nvPr>
        </p:nvSpPr>
        <p:spPr/>
        <p:txBody>
          <a:bodyPr/>
          <a:lstStyle/>
          <a:p>
            <a:r>
              <a:rPr lang="en-GB"/>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a:p>
        </p:txBody>
      </p:sp>
    </p:spTree>
    <p:extLst>
      <p:ext uri="{BB962C8B-B14F-4D97-AF65-F5344CB8AC3E}">
        <p14:creationId xmlns:p14="http://schemas.microsoft.com/office/powerpoint/2010/main" val="3518688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May 2022</a:t>
            </a:r>
            <a:endParaRPr lang="en-GB"/>
          </a:p>
        </p:txBody>
      </p:sp>
      <p:sp>
        <p:nvSpPr>
          <p:cNvPr id="4" name="Footer Placeholder 3"/>
          <p:cNvSpPr>
            <a:spLocks noGrp="1"/>
          </p:cNvSpPr>
          <p:nvPr>
            <p:ph type="ftr" sz="quarter" idx="11"/>
          </p:nvPr>
        </p:nvSpPr>
        <p:spPr/>
        <p:txBody>
          <a:bodyPr/>
          <a:lstStyle/>
          <a:p>
            <a:r>
              <a:rPr lang="en-GB"/>
              <a:t>Regulator of Social Housing</a:t>
            </a:r>
          </a:p>
        </p:txBody>
      </p:sp>
      <p:sp>
        <p:nvSpPr>
          <p:cNvPr id="5" name="Slide Number Placeholder 4"/>
          <p:cNvSpPr>
            <a:spLocks noGrp="1"/>
          </p:cNvSpPr>
          <p:nvPr>
            <p:ph type="sldNum" sz="quarter" idx="12"/>
          </p:nvPr>
        </p:nvSpPr>
        <p:spPr/>
        <p:txBody>
          <a:bodyPr/>
          <a:lstStyle/>
          <a:p>
            <a:fld id="{F2DDE3AD-81DD-477C-B05F-9B8B1DADB4A3}" type="slidenum">
              <a:rPr lang="en-GB" smtClean="0"/>
              <a:t>‹#›</a:t>
            </a:fld>
            <a:endParaRPr lang="en-GB"/>
          </a:p>
        </p:txBody>
      </p:sp>
    </p:spTree>
    <p:extLst>
      <p:ext uri="{BB962C8B-B14F-4D97-AF65-F5344CB8AC3E}">
        <p14:creationId xmlns:p14="http://schemas.microsoft.com/office/powerpoint/2010/main" val="3514953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May 2022</a:t>
            </a:r>
            <a:endParaRPr lang="en-GB"/>
          </a:p>
        </p:txBody>
      </p:sp>
      <p:sp>
        <p:nvSpPr>
          <p:cNvPr id="3" name="Footer Placeholder 2"/>
          <p:cNvSpPr>
            <a:spLocks noGrp="1"/>
          </p:cNvSpPr>
          <p:nvPr>
            <p:ph type="ftr" sz="quarter" idx="11"/>
          </p:nvPr>
        </p:nvSpPr>
        <p:spPr/>
        <p:txBody>
          <a:bodyPr/>
          <a:lstStyle/>
          <a:p>
            <a:r>
              <a:rPr lang="en-GB"/>
              <a:t>Regulator of Social Housing</a:t>
            </a:r>
          </a:p>
        </p:txBody>
      </p:sp>
      <p:sp>
        <p:nvSpPr>
          <p:cNvPr id="4" name="Slide Number Placeholder 3"/>
          <p:cNvSpPr>
            <a:spLocks noGrp="1"/>
          </p:cNvSpPr>
          <p:nvPr>
            <p:ph type="sldNum" sz="quarter" idx="12"/>
          </p:nvPr>
        </p:nvSpPr>
        <p:spPr/>
        <p:txBody>
          <a:bodyPr/>
          <a:lstStyle/>
          <a:p>
            <a:fld id="{F2DDE3AD-81DD-477C-B05F-9B8B1DADB4A3}" type="slidenum">
              <a:rPr lang="en-GB" smtClean="0"/>
              <a:t>‹#›</a:t>
            </a:fld>
            <a:endParaRPr lang="en-GB"/>
          </a:p>
        </p:txBody>
      </p:sp>
    </p:spTree>
    <p:extLst>
      <p:ext uri="{BB962C8B-B14F-4D97-AF65-F5344CB8AC3E}">
        <p14:creationId xmlns:p14="http://schemas.microsoft.com/office/powerpoint/2010/main" val="413313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2600" y="2670772"/>
            <a:ext cx="8114400" cy="1050202"/>
          </a:xfrm>
        </p:spPr>
        <p:txBody>
          <a:bodyPr anchor="t" anchorCtr="0">
            <a:normAutofit/>
          </a:bodyPr>
          <a:lstStyle>
            <a:lvl1pPr>
              <a:defRPr sz="3000">
                <a:solidFill>
                  <a:srgbClr val="59468D"/>
                </a:solidFill>
              </a:defRPr>
            </a:lvl1pPr>
          </a:lstStyle>
          <a:p>
            <a:r>
              <a:rPr lang="en-US"/>
              <a:t>Click to edit Master title style</a:t>
            </a:r>
          </a:p>
        </p:txBody>
      </p:sp>
      <p:sp>
        <p:nvSpPr>
          <p:cNvPr id="3" name="Text Placeholder 2"/>
          <p:cNvSpPr>
            <a:spLocks noGrp="1"/>
          </p:cNvSpPr>
          <p:nvPr>
            <p:ph type="body" idx="1"/>
          </p:nvPr>
        </p:nvSpPr>
        <p:spPr>
          <a:xfrm>
            <a:off x="482600" y="3720974"/>
            <a:ext cx="8114400" cy="2368677"/>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May 2022</a:t>
            </a:r>
            <a:endParaRPr lang="en-GB"/>
          </a:p>
        </p:txBody>
      </p:sp>
      <p:sp>
        <p:nvSpPr>
          <p:cNvPr id="5" name="Footer Placeholder 4"/>
          <p:cNvSpPr>
            <a:spLocks noGrp="1"/>
          </p:cNvSpPr>
          <p:nvPr>
            <p:ph type="ftr" sz="quarter" idx="11"/>
          </p:nvPr>
        </p:nvSpPr>
        <p:spPr/>
        <p:txBody>
          <a:bodyPr/>
          <a:lstStyle/>
          <a:p>
            <a:r>
              <a:rPr lang="en-GB"/>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a:p>
        </p:txBody>
      </p:sp>
    </p:spTree>
    <p:extLst>
      <p:ext uri="{BB962C8B-B14F-4D97-AF65-F5344CB8AC3E}">
        <p14:creationId xmlns:p14="http://schemas.microsoft.com/office/powerpoint/2010/main" val="411560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spcAft>
                <a:spcPts val="600"/>
              </a:spcAft>
              <a:defRPr/>
            </a:lvl5pPr>
            <a:lvl6pPr marL="1260000" indent="-270000">
              <a:lnSpc>
                <a:spcPct val="100000"/>
              </a:lnSpc>
              <a:spcBef>
                <a:spcPts val="0"/>
              </a:spcBef>
              <a:spcAft>
                <a:spcPts val="600"/>
              </a:spcAft>
              <a:buClr>
                <a:schemeClr val="accent1"/>
              </a:buClr>
              <a:buSzPct val="125000"/>
              <a:buFont typeface="Wingdings" panose="05000000000000000000" pitchFamily="2" charset="2"/>
              <a:buChar char="§"/>
              <a:defRPr sz="1400"/>
            </a:lvl6pPr>
            <a:lvl7pPr marL="1530000" indent="-270000">
              <a:lnSpc>
                <a:spcPct val="100000"/>
              </a:lnSpc>
              <a:spcBef>
                <a:spcPts val="0"/>
              </a:spcBef>
              <a:spcAft>
                <a:spcPts val="600"/>
              </a:spcAft>
              <a:buClr>
                <a:schemeClr val="accent1"/>
              </a:buClr>
              <a:buSzPct val="125000"/>
              <a:buFont typeface="Wingdings" panose="05000000000000000000" pitchFamily="2" charset="2"/>
              <a:buChar char="§"/>
              <a:defRPr sz="1400"/>
            </a:lvl7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p:txBody>
      </p:sp>
      <p:sp>
        <p:nvSpPr>
          <p:cNvPr id="4" name="Date Placeholder 3"/>
          <p:cNvSpPr>
            <a:spLocks noGrp="1"/>
          </p:cNvSpPr>
          <p:nvPr>
            <p:ph type="dt" sz="half" idx="10"/>
          </p:nvPr>
        </p:nvSpPr>
        <p:spPr/>
        <p:txBody>
          <a:bodyPr/>
          <a:lstStyle>
            <a:lvl1pPr>
              <a:defRPr/>
            </a:lvl1pPr>
          </a:lstStyle>
          <a:p>
            <a:r>
              <a:rPr lang="en-US"/>
              <a:t>May 2022</a:t>
            </a:r>
            <a:endParaRPr lang="en-GB"/>
          </a:p>
        </p:txBody>
      </p:sp>
      <p:sp>
        <p:nvSpPr>
          <p:cNvPr id="5" name="Footer Placeholder 4"/>
          <p:cNvSpPr>
            <a:spLocks noGrp="1"/>
          </p:cNvSpPr>
          <p:nvPr>
            <p:ph type="ftr" sz="quarter" idx="11"/>
          </p:nvPr>
        </p:nvSpPr>
        <p:spPr/>
        <p:txBody>
          <a:bodyPr/>
          <a:lstStyle/>
          <a:p>
            <a:r>
              <a:rPr lang="en-GB"/>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a:p>
        </p:txBody>
      </p:sp>
    </p:spTree>
    <p:extLst>
      <p:ext uri="{BB962C8B-B14F-4D97-AF65-F5344CB8AC3E}">
        <p14:creationId xmlns:p14="http://schemas.microsoft.com/office/powerpoint/2010/main" val="2776613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29150" y="1430867"/>
            <a:ext cx="3960000" cy="460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May 2022</a:t>
            </a:r>
            <a:endParaRPr lang="en-GB"/>
          </a:p>
        </p:txBody>
      </p:sp>
      <p:sp>
        <p:nvSpPr>
          <p:cNvPr id="6" name="Footer Placeholder 5"/>
          <p:cNvSpPr>
            <a:spLocks noGrp="1"/>
          </p:cNvSpPr>
          <p:nvPr>
            <p:ph type="ftr" sz="quarter" idx="11"/>
          </p:nvPr>
        </p:nvSpPr>
        <p:spPr/>
        <p:txBody>
          <a:bodyPr/>
          <a:lstStyle/>
          <a:p>
            <a:r>
              <a:rPr lang="en-GB"/>
              <a:t>Regulator of Social Housing</a:t>
            </a:r>
          </a:p>
        </p:txBody>
      </p:sp>
      <p:sp>
        <p:nvSpPr>
          <p:cNvPr id="7" name="Slide Number Placeholder 6"/>
          <p:cNvSpPr>
            <a:spLocks noGrp="1"/>
          </p:cNvSpPr>
          <p:nvPr>
            <p:ph type="sldNum" sz="quarter" idx="12"/>
          </p:nvPr>
        </p:nvSpPr>
        <p:spPr/>
        <p:txBody>
          <a:bodyPr/>
          <a:lstStyle/>
          <a:p>
            <a:fld id="{F2DDE3AD-81DD-477C-B05F-9B8B1DADB4A3}" type="slidenum">
              <a:rPr lang="en-GB" smtClean="0"/>
              <a:t>‹#›</a:t>
            </a:fld>
            <a:endParaRPr lang="en-GB"/>
          </a:p>
        </p:txBody>
      </p:sp>
      <p:sp>
        <p:nvSpPr>
          <p:cNvPr id="9" name="Content Placeholder 3"/>
          <p:cNvSpPr>
            <a:spLocks noGrp="1"/>
          </p:cNvSpPr>
          <p:nvPr>
            <p:ph sz="half" idx="13"/>
          </p:nvPr>
        </p:nvSpPr>
        <p:spPr>
          <a:xfrm>
            <a:off x="482600" y="1446408"/>
            <a:ext cx="3960000" cy="460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669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2600" y="1435963"/>
            <a:ext cx="3960000" cy="573906"/>
          </a:xfrm>
        </p:spPr>
        <p:txBody>
          <a:bodyPr anchor="t" anchorCtr="0">
            <a:normAutofit/>
          </a:bodyPr>
          <a:lstStyle>
            <a:lvl1pPr marL="0" indent="0">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82600" y="2259875"/>
            <a:ext cx="3960000" cy="37768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49" y="1435963"/>
            <a:ext cx="3960000" cy="573906"/>
          </a:xfrm>
        </p:spPr>
        <p:txBody>
          <a:bodyPr anchor="t" anchorCtr="0">
            <a:normAutofit/>
          </a:bodyPr>
          <a:lstStyle>
            <a:lvl1pPr marL="0" indent="0">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259875"/>
            <a:ext cx="3960000" cy="37768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May 2022</a:t>
            </a:r>
            <a:endParaRPr lang="en-GB"/>
          </a:p>
        </p:txBody>
      </p:sp>
      <p:sp>
        <p:nvSpPr>
          <p:cNvPr id="8" name="Footer Placeholder 7"/>
          <p:cNvSpPr>
            <a:spLocks noGrp="1"/>
          </p:cNvSpPr>
          <p:nvPr>
            <p:ph type="ftr" sz="quarter" idx="11"/>
          </p:nvPr>
        </p:nvSpPr>
        <p:spPr/>
        <p:txBody>
          <a:bodyPr/>
          <a:lstStyle/>
          <a:p>
            <a:r>
              <a:rPr lang="en-GB"/>
              <a:t>Regulator of Social Housing</a:t>
            </a:r>
          </a:p>
        </p:txBody>
      </p:sp>
      <p:sp>
        <p:nvSpPr>
          <p:cNvPr id="9" name="Slide Number Placeholder 8"/>
          <p:cNvSpPr>
            <a:spLocks noGrp="1"/>
          </p:cNvSpPr>
          <p:nvPr>
            <p:ph type="sldNum" sz="quarter" idx="12"/>
          </p:nvPr>
        </p:nvSpPr>
        <p:spPr/>
        <p:txBody>
          <a:bodyPr/>
          <a:lstStyle/>
          <a:p>
            <a:fld id="{F2DDE3AD-81DD-477C-B05F-9B8B1DADB4A3}" type="slidenum">
              <a:rPr lang="en-GB" smtClean="0"/>
              <a:t>‹#›</a:t>
            </a:fld>
            <a:endParaRPr lang="en-GB"/>
          </a:p>
        </p:txBody>
      </p:sp>
      <p:sp>
        <p:nvSpPr>
          <p:cNvPr id="10" name="Title 1"/>
          <p:cNvSpPr>
            <a:spLocks noGrp="1"/>
          </p:cNvSpPr>
          <p:nvPr>
            <p:ph type="title"/>
          </p:nvPr>
        </p:nvSpPr>
        <p:spPr>
          <a:xfrm>
            <a:off x="482600" y="465667"/>
            <a:ext cx="8114400" cy="720000"/>
          </a:xfrm>
        </p:spPr>
        <p:txBody>
          <a:bodyPr/>
          <a:lstStyle/>
          <a:p>
            <a:r>
              <a:rPr lang="en-US"/>
              <a:t>Click to edit Master title style</a:t>
            </a:r>
          </a:p>
        </p:txBody>
      </p:sp>
    </p:spTree>
    <p:extLst>
      <p:ext uri="{BB962C8B-B14F-4D97-AF65-F5344CB8AC3E}">
        <p14:creationId xmlns:p14="http://schemas.microsoft.com/office/powerpoint/2010/main" val="302758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Compas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2600" y="1430866"/>
            <a:ext cx="8114400" cy="47721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May 2022</a:t>
            </a:r>
            <a:endParaRPr lang="en-GB"/>
          </a:p>
        </p:txBody>
      </p:sp>
      <p:sp>
        <p:nvSpPr>
          <p:cNvPr id="5" name="Footer Placeholder 4"/>
          <p:cNvSpPr>
            <a:spLocks noGrp="1"/>
          </p:cNvSpPr>
          <p:nvPr>
            <p:ph type="ftr" sz="quarter" idx="11"/>
          </p:nvPr>
        </p:nvSpPr>
        <p:spPr/>
        <p:txBody>
          <a:bodyPr/>
          <a:lstStyle/>
          <a:p>
            <a:r>
              <a:rPr lang="en-GB"/>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a:p>
        </p:txBody>
      </p:sp>
      <p:pic>
        <p:nvPicPr>
          <p:cNvPr id="7" name="Picture 6">
            <a:extLst>
              <a:ext uri="{FF2B5EF4-FFF2-40B4-BE49-F238E27FC236}">
                <a16:creationId xmlns:a16="http://schemas.microsoft.com/office/drawing/2014/main" id="{B5E81FB6-8C5F-42A6-9F7D-E3AFDC2931F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3667" y="4763063"/>
            <a:ext cx="1253333" cy="1440000"/>
          </a:xfrm>
          <a:prstGeom prst="rect">
            <a:avLst/>
          </a:prstGeom>
        </p:spPr>
      </p:pic>
    </p:spTree>
    <p:extLst>
      <p:ext uri="{BB962C8B-B14F-4D97-AF65-F5344CB8AC3E}">
        <p14:creationId xmlns:p14="http://schemas.microsoft.com/office/powerpoint/2010/main" val="350702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House ke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2600" y="1430866"/>
            <a:ext cx="8114400" cy="47721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May 2022</a:t>
            </a:r>
            <a:endParaRPr lang="en-GB"/>
          </a:p>
        </p:txBody>
      </p:sp>
      <p:sp>
        <p:nvSpPr>
          <p:cNvPr id="5" name="Footer Placeholder 4"/>
          <p:cNvSpPr>
            <a:spLocks noGrp="1"/>
          </p:cNvSpPr>
          <p:nvPr>
            <p:ph type="ftr" sz="quarter" idx="11"/>
          </p:nvPr>
        </p:nvSpPr>
        <p:spPr/>
        <p:txBody>
          <a:bodyPr/>
          <a:lstStyle/>
          <a:p>
            <a:r>
              <a:rPr lang="en-GB"/>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a:p>
        </p:txBody>
      </p:sp>
      <p:pic>
        <p:nvPicPr>
          <p:cNvPr id="9" name="Picture 8" descr="House key image" title="House key">
            <a:extLst>
              <a:ext uri="{FF2B5EF4-FFF2-40B4-BE49-F238E27FC236}">
                <a16:creationId xmlns:a16="http://schemas.microsoft.com/office/drawing/2014/main" id="{1689B547-2DDF-4B4C-8389-6CF6962A81E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86478" y="4763063"/>
            <a:ext cx="1510522" cy="1440000"/>
          </a:xfrm>
          <a:prstGeom prst="rect">
            <a:avLst/>
          </a:prstGeom>
          <a:noFill/>
          <a:ln>
            <a:noFill/>
          </a:ln>
        </p:spPr>
      </p:pic>
    </p:spTree>
    <p:extLst>
      <p:ext uri="{BB962C8B-B14F-4D97-AF65-F5344CB8AC3E}">
        <p14:creationId xmlns:p14="http://schemas.microsoft.com/office/powerpoint/2010/main" val="1159133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Hous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2600" y="1430866"/>
            <a:ext cx="8114400" cy="47721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May 2022</a:t>
            </a:r>
            <a:endParaRPr lang="en-GB"/>
          </a:p>
        </p:txBody>
      </p:sp>
      <p:sp>
        <p:nvSpPr>
          <p:cNvPr id="5" name="Footer Placeholder 4"/>
          <p:cNvSpPr>
            <a:spLocks noGrp="1"/>
          </p:cNvSpPr>
          <p:nvPr>
            <p:ph type="ftr" sz="quarter" idx="11"/>
          </p:nvPr>
        </p:nvSpPr>
        <p:spPr/>
        <p:txBody>
          <a:bodyPr/>
          <a:lstStyle/>
          <a:p>
            <a:r>
              <a:rPr lang="en-GB"/>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a:p>
        </p:txBody>
      </p:sp>
      <p:pic>
        <p:nvPicPr>
          <p:cNvPr id="10" name="Picture 9">
            <a:extLst>
              <a:ext uri="{FF2B5EF4-FFF2-40B4-BE49-F238E27FC236}">
                <a16:creationId xmlns:a16="http://schemas.microsoft.com/office/drawing/2014/main" id="{F7A1A087-A6F1-4E87-9CA9-93504C141DA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91538" y="4843751"/>
            <a:ext cx="1440000" cy="1440000"/>
          </a:xfrm>
          <a:prstGeom prst="rect">
            <a:avLst/>
          </a:prstGeom>
        </p:spPr>
      </p:pic>
    </p:spTree>
    <p:extLst>
      <p:ext uri="{BB962C8B-B14F-4D97-AF65-F5344CB8AC3E}">
        <p14:creationId xmlns:p14="http://schemas.microsoft.com/office/powerpoint/2010/main" val="343124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Magnifying glas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2600" y="1430865"/>
            <a:ext cx="8114400" cy="477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May 2022</a:t>
            </a:r>
            <a:endParaRPr lang="en-GB"/>
          </a:p>
        </p:txBody>
      </p:sp>
      <p:sp>
        <p:nvSpPr>
          <p:cNvPr id="5" name="Footer Placeholder 4"/>
          <p:cNvSpPr>
            <a:spLocks noGrp="1"/>
          </p:cNvSpPr>
          <p:nvPr>
            <p:ph type="ftr" sz="quarter" idx="11"/>
          </p:nvPr>
        </p:nvSpPr>
        <p:spPr/>
        <p:txBody>
          <a:bodyPr/>
          <a:lstStyle/>
          <a:p>
            <a:r>
              <a:rPr lang="en-GB"/>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a:p>
        </p:txBody>
      </p:sp>
      <p:pic>
        <p:nvPicPr>
          <p:cNvPr id="7" name="Picture 6">
            <a:extLst>
              <a:ext uri="{FF2B5EF4-FFF2-40B4-BE49-F238E27FC236}">
                <a16:creationId xmlns:a16="http://schemas.microsoft.com/office/drawing/2014/main" id="{C63BCAF6-1FB6-4E27-BB5A-01584DC0A98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2678" y="4764465"/>
            <a:ext cx="1514322" cy="1440000"/>
          </a:xfrm>
          <a:prstGeom prst="rect">
            <a:avLst/>
          </a:prstGeom>
        </p:spPr>
      </p:pic>
    </p:spTree>
    <p:extLst>
      <p:ext uri="{BB962C8B-B14F-4D97-AF65-F5344CB8AC3E}">
        <p14:creationId xmlns:p14="http://schemas.microsoft.com/office/powerpoint/2010/main" val="404465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2600" y="465667"/>
            <a:ext cx="8114400" cy="720000"/>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p:ph type="body" idx="1"/>
          </p:nvPr>
        </p:nvSpPr>
        <p:spPr>
          <a:xfrm>
            <a:off x="482600" y="1430867"/>
            <a:ext cx="8114400" cy="4605866"/>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10948" y="6389194"/>
            <a:ext cx="2150532" cy="110087"/>
          </a:xfrm>
          <a:prstGeom prst="rect">
            <a:avLst/>
          </a:prstGeom>
        </p:spPr>
        <p:txBody>
          <a:bodyPr vert="horz" lIns="0" tIns="0" rIns="0" bIns="0" rtlCol="0" anchor="t" anchorCtr="0"/>
          <a:lstStyle>
            <a:lvl1pPr algn="l">
              <a:defRPr sz="1050">
                <a:solidFill>
                  <a:schemeClr val="tx1"/>
                </a:solidFill>
                <a:latin typeface="Arial" panose="020B0604020202020204" pitchFamily="34" charset="0"/>
                <a:cs typeface="Arial" panose="020B0604020202020204" pitchFamily="34" charset="0"/>
              </a:defRPr>
            </a:lvl1pPr>
          </a:lstStyle>
          <a:p>
            <a:r>
              <a:rPr lang="en-US"/>
              <a:t>May 2022</a:t>
            </a:r>
            <a:endParaRPr lang="en-GB"/>
          </a:p>
        </p:txBody>
      </p:sp>
      <p:sp>
        <p:nvSpPr>
          <p:cNvPr id="5" name="Footer Placeholder 4"/>
          <p:cNvSpPr>
            <a:spLocks noGrp="1"/>
          </p:cNvSpPr>
          <p:nvPr>
            <p:ph type="ftr" sz="quarter" idx="3"/>
          </p:nvPr>
        </p:nvSpPr>
        <p:spPr>
          <a:xfrm>
            <a:off x="750622" y="6387820"/>
            <a:ext cx="1670050" cy="107949"/>
          </a:xfrm>
          <a:prstGeom prst="rect">
            <a:avLst/>
          </a:prstGeom>
        </p:spPr>
        <p:txBody>
          <a:bodyPr vert="horz" lIns="0" tIns="0" rIns="0" bIns="0" rtlCol="0" anchor="t" anchorCtr="0"/>
          <a:lstStyle>
            <a:lvl1pPr algn="l">
              <a:defRPr sz="1050">
                <a:solidFill>
                  <a:schemeClr val="tx1"/>
                </a:solidFill>
                <a:latin typeface="Arial" panose="020B0604020202020204" pitchFamily="34" charset="0"/>
                <a:cs typeface="Arial" panose="020B0604020202020204" pitchFamily="34" charset="0"/>
              </a:defRPr>
            </a:lvl1pPr>
          </a:lstStyle>
          <a:p>
            <a:r>
              <a:rPr lang="en-GB"/>
              <a:t>Regulator of Social Housing</a:t>
            </a:r>
          </a:p>
        </p:txBody>
      </p:sp>
      <p:sp>
        <p:nvSpPr>
          <p:cNvPr id="6" name="Slide Number Placeholder 5"/>
          <p:cNvSpPr>
            <a:spLocks noGrp="1"/>
          </p:cNvSpPr>
          <p:nvPr>
            <p:ph type="sldNum" sz="quarter" idx="4"/>
          </p:nvPr>
        </p:nvSpPr>
        <p:spPr>
          <a:xfrm>
            <a:off x="482600" y="6389194"/>
            <a:ext cx="182033" cy="110087"/>
          </a:xfrm>
          <a:prstGeom prst="rect">
            <a:avLst/>
          </a:prstGeom>
        </p:spPr>
        <p:txBody>
          <a:bodyPr vert="horz" lIns="0" tIns="0" rIns="0" bIns="0" rtlCol="0" anchor="t" anchorCtr="0"/>
          <a:lstStyle>
            <a:lvl1pPr algn="ctr">
              <a:defRPr sz="1050" b="1">
                <a:solidFill>
                  <a:schemeClr val="tx1"/>
                </a:solidFill>
                <a:latin typeface="Arial" panose="020B0604020202020204" pitchFamily="34" charset="0"/>
                <a:cs typeface="Arial" panose="020B0604020202020204" pitchFamily="34" charset="0"/>
              </a:defRPr>
            </a:lvl1pPr>
          </a:lstStyle>
          <a:p>
            <a:fld id="{F2DDE3AD-81DD-477C-B05F-9B8B1DADB4A3}" type="slidenum">
              <a:rPr lang="en-GB" smtClean="0"/>
              <a:pPr/>
              <a:t>‹#›</a:t>
            </a:fld>
            <a:endParaRPr lang="en-GB"/>
          </a:p>
        </p:txBody>
      </p:sp>
      <p:cxnSp>
        <p:nvCxnSpPr>
          <p:cNvPr id="10" name="Straight Connector 9"/>
          <p:cNvCxnSpPr/>
          <p:nvPr/>
        </p:nvCxnSpPr>
        <p:spPr>
          <a:xfrm flipV="1">
            <a:off x="708121" y="6397749"/>
            <a:ext cx="0" cy="1224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460718" y="6397749"/>
            <a:ext cx="0" cy="1224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MSIPCMContentMarking" descr="{&quot;HashCode&quot;:1742266703,&quot;Placement&quot;:&quot;Footer&quot;}">
            <a:extLst>
              <a:ext uri="{FF2B5EF4-FFF2-40B4-BE49-F238E27FC236}">
                <a16:creationId xmlns:a16="http://schemas.microsoft.com/office/drawing/2014/main" id="{3445118E-3AEC-4035-BBFE-418D641A4188}"/>
              </a:ext>
            </a:extLst>
          </p:cNvPr>
          <p:cNvSpPr txBox="1"/>
          <p:nvPr userDrawn="1"/>
        </p:nvSpPr>
        <p:spPr>
          <a:xfrm>
            <a:off x="4424680" y="6561475"/>
            <a:ext cx="294640" cy="296525"/>
          </a:xfrm>
          <a:prstGeom prst="rect">
            <a:avLst/>
          </a:prstGeom>
          <a:noFill/>
        </p:spPr>
        <p:txBody>
          <a:bodyPr vert="horz" wrap="square" lIns="0" tIns="0" rIns="0" bIns="0" rtlCol="0" anchor="ctr" anchorCtr="1">
            <a:spAutoFit/>
          </a:bodyPr>
          <a:lstStyle/>
          <a:p>
            <a:pPr algn="ctr">
              <a:spcBef>
                <a:spcPts val="0"/>
              </a:spcBef>
              <a:spcAft>
                <a:spcPts val="0"/>
              </a:spcAft>
            </a:pPr>
            <a:r>
              <a:rPr lang="en-GB" sz="1200">
                <a:solidFill>
                  <a:srgbClr val="0078D7"/>
                </a:solidFill>
                <a:latin typeface="Calibri" panose="020F0502020204030204" pitchFamily="34" charset="0"/>
              </a:rPr>
              <a:t> </a:t>
            </a:r>
          </a:p>
        </p:txBody>
      </p:sp>
    </p:spTree>
    <p:extLst>
      <p:ext uri="{BB962C8B-B14F-4D97-AF65-F5344CB8AC3E}">
        <p14:creationId xmlns:p14="http://schemas.microsoft.com/office/powerpoint/2010/main" val="1277505028"/>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73" r:id="rId6"/>
    <p:sldLayoutId id="2147483674" r:id="rId7"/>
    <p:sldLayoutId id="2147483669" r:id="rId8"/>
    <p:sldLayoutId id="2147483670" r:id="rId9"/>
    <p:sldLayoutId id="2147483671" r:id="rId10"/>
    <p:sldLayoutId id="2147483672" r:id="rId11"/>
    <p:sldLayoutId id="2147483668" r:id="rId12"/>
    <p:sldLayoutId id="2147483666" r:id="rId13"/>
    <p:sldLayoutId id="2147483667" r:id="rId14"/>
  </p:sldLayoutIdLst>
  <p:hf hdr="0"/>
  <p:txStyles>
    <p:titleStyle>
      <a:lvl1pPr algn="l" defTabSz="914400" rtl="0" eaLnBrk="1" latinLnBrk="0" hangingPunct="1">
        <a:lnSpc>
          <a:spcPct val="90000"/>
        </a:lnSpc>
        <a:spcBef>
          <a:spcPct val="0"/>
        </a:spcBef>
        <a:buNone/>
        <a:defRPr sz="3000" kern="1200">
          <a:solidFill>
            <a:srgbClr val="59468D"/>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0"/>
        </a:spcBef>
        <a:spcAft>
          <a:spcPts val="600"/>
        </a:spcAft>
        <a:buFontTx/>
        <a:buNone/>
        <a:defRPr sz="2000"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2pPr>
      <a:lvl3pPr marL="270000" indent="-270000" algn="l" defTabSz="914400" rtl="0" eaLnBrk="1" latinLnBrk="0" hangingPunct="1">
        <a:lnSpc>
          <a:spcPct val="100000"/>
        </a:lnSpc>
        <a:spcBef>
          <a:spcPts val="0"/>
        </a:spcBef>
        <a:spcAft>
          <a:spcPts val="600"/>
        </a:spcAft>
        <a:buClr>
          <a:srgbClr val="59468D"/>
        </a:buClr>
        <a:buSzPct val="125000"/>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630000" indent="-270000" algn="l" defTabSz="914400" rtl="0" eaLnBrk="1" latinLnBrk="0" hangingPunct="1">
        <a:lnSpc>
          <a:spcPct val="100000"/>
        </a:lnSpc>
        <a:spcBef>
          <a:spcPts val="0"/>
        </a:spcBef>
        <a:spcAft>
          <a:spcPts val="600"/>
        </a:spcAft>
        <a:buClr>
          <a:srgbClr val="59468D"/>
        </a:buClr>
        <a:buSzPct val="125000"/>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4pPr>
      <a:lvl5pPr marL="990000" indent="-270000" algn="l" defTabSz="914400" rtl="0" eaLnBrk="1" latinLnBrk="0" hangingPunct="1">
        <a:lnSpc>
          <a:spcPct val="100000"/>
        </a:lnSpc>
        <a:spcBef>
          <a:spcPts val="0"/>
        </a:spcBef>
        <a:buClr>
          <a:srgbClr val="59468D"/>
        </a:buClr>
        <a:buSzPct val="125000"/>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hyperlink" Target="https://www.gov.uk/government/publications/reshaping-consumer-regulation-our-principles-and-approach"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hyperlink" Target="mailto:enquiries@rsh.gov.uk" TargetMode="External"/><Relationship Id="rId3" Type="http://schemas.openxmlformats.org/officeDocument/2006/relationships/image" Target="../media/image9.png"/><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0.png"/><Relationship Id="rId11" Type="http://schemas.openxmlformats.org/officeDocument/2006/relationships/hyperlink" Target="http://www.linkedin.com/company/regulator-of-social-housing" TargetMode="External"/><Relationship Id="rId5" Type="http://schemas.openxmlformats.org/officeDocument/2006/relationships/image" Target="../media/image4.png"/><Relationship Id="rId10" Type="http://schemas.openxmlformats.org/officeDocument/2006/relationships/hyperlink" Target="https://twitter.com/rshengland" TargetMode="External"/><Relationship Id="rId4" Type="http://schemas.openxmlformats.org/officeDocument/2006/relationships/image" Target="../media/image3.png"/><Relationship Id="rId9" Type="http://schemas.openxmlformats.org/officeDocument/2006/relationships/hyperlink" Target="http://www.gov.uk/rs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lstStyle/>
          <a:p>
            <a:r>
              <a:rPr lang="en-GB"/>
              <a:t>Stakeholder survey results 2021-2022</a:t>
            </a:r>
          </a:p>
        </p:txBody>
      </p:sp>
      <p:sp>
        <p:nvSpPr>
          <p:cNvPr id="4" name="Date Placeholder 3"/>
          <p:cNvSpPr>
            <a:spLocks noGrp="1"/>
          </p:cNvSpPr>
          <p:nvPr>
            <p:ph type="dt" sz="half" idx="10"/>
          </p:nvPr>
        </p:nvSpPr>
        <p:spPr/>
        <p:txBody>
          <a:bodyPr/>
          <a:lstStyle/>
          <a:p>
            <a:r>
              <a:rPr lang="en-US"/>
              <a:t>July 2022</a:t>
            </a:r>
            <a:endParaRPr lang="en-GB"/>
          </a:p>
        </p:txBody>
      </p:sp>
    </p:spTree>
    <p:extLst>
      <p:ext uri="{BB962C8B-B14F-4D97-AF65-F5344CB8AC3E}">
        <p14:creationId xmlns:p14="http://schemas.microsoft.com/office/powerpoint/2010/main" val="1243696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30462-F58F-4D3E-AFB3-83A307B1BA50}"/>
              </a:ext>
            </a:extLst>
          </p:cNvPr>
          <p:cNvSpPr>
            <a:spLocks noGrp="1"/>
          </p:cNvSpPr>
          <p:nvPr>
            <p:ph type="title"/>
          </p:nvPr>
        </p:nvSpPr>
        <p:spPr/>
        <p:txBody>
          <a:bodyPr/>
          <a:lstStyle/>
          <a:p>
            <a:r>
              <a:rPr lang="en-GB"/>
              <a:t>Section 2 – Delivery and Practice</a:t>
            </a:r>
          </a:p>
        </p:txBody>
      </p:sp>
      <p:sp>
        <p:nvSpPr>
          <p:cNvPr id="3" name="Content Placeholder 2">
            <a:extLst>
              <a:ext uri="{FF2B5EF4-FFF2-40B4-BE49-F238E27FC236}">
                <a16:creationId xmlns:a16="http://schemas.microsoft.com/office/drawing/2014/main" id="{511B1138-B6B9-437D-B841-254449CE195F}"/>
              </a:ext>
            </a:extLst>
          </p:cNvPr>
          <p:cNvSpPr>
            <a:spLocks noGrp="1"/>
          </p:cNvSpPr>
          <p:nvPr>
            <p:ph idx="1"/>
          </p:nvPr>
        </p:nvSpPr>
        <p:spPr>
          <a:xfrm>
            <a:off x="2866868" y="1188239"/>
            <a:ext cx="5784131" cy="2208670"/>
          </a:xfrm>
        </p:spPr>
        <p:txBody>
          <a:bodyPr vert="horz" lIns="0" tIns="0" rIns="0" bIns="0" rtlCol="0" anchor="t">
            <a:normAutofit fontScale="92500" lnSpcReduction="10000"/>
          </a:bodyPr>
          <a:lstStyle/>
          <a:p>
            <a:pPr>
              <a:lnSpc>
                <a:spcPct val="114000"/>
              </a:lnSpc>
              <a:spcAft>
                <a:spcPts val="1600"/>
              </a:spcAft>
              <a:buClr>
                <a:srgbClr val="59468D"/>
              </a:buClr>
            </a:pPr>
            <a:r>
              <a:rPr lang="en-GB" sz="1600" dirty="0">
                <a:latin typeface="Arial"/>
                <a:cs typeface="Arial"/>
              </a:rPr>
              <a:t>81% of respondents agreed that the regulator’s staff are knowledgeable about the complexity of the sector. This is up slightly from 79% in 2020 (where the response scale was the same). </a:t>
            </a:r>
            <a:endParaRPr lang="en-US" dirty="0"/>
          </a:p>
          <a:p>
            <a:pPr>
              <a:lnSpc>
                <a:spcPct val="113999"/>
              </a:lnSpc>
              <a:spcAft>
                <a:spcPts val="1600"/>
              </a:spcAft>
            </a:pPr>
            <a:r>
              <a:rPr lang="en-GB" sz="1600" dirty="0">
                <a:latin typeface="Arial"/>
                <a:cs typeface="Arial"/>
              </a:rPr>
              <a:t>This includes responses received from other stakeholders who may not have regular interaction with the regulator's staff. This is reflected in the large (29%) “neutral” response from other stakeholders.</a:t>
            </a:r>
            <a:endParaRPr lang="en-US" dirty="0"/>
          </a:p>
          <a:p>
            <a:pPr>
              <a:lnSpc>
                <a:spcPct val="113999"/>
              </a:lnSpc>
              <a:spcAft>
                <a:spcPts val="1600"/>
              </a:spcAft>
            </a:pPr>
            <a:endParaRPr lang="en-GB" sz="1600" dirty="0"/>
          </a:p>
          <a:p>
            <a:pPr>
              <a:lnSpc>
                <a:spcPct val="114000"/>
              </a:lnSpc>
              <a:spcAft>
                <a:spcPts val="1600"/>
              </a:spcAft>
              <a:buClr>
                <a:srgbClr val="59468D"/>
              </a:buClr>
            </a:pPr>
            <a:endParaRPr lang="en-GB" sz="1600"/>
          </a:p>
        </p:txBody>
      </p:sp>
      <p:sp>
        <p:nvSpPr>
          <p:cNvPr id="4" name="Date Placeholder 3">
            <a:extLst>
              <a:ext uri="{FF2B5EF4-FFF2-40B4-BE49-F238E27FC236}">
                <a16:creationId xmlns:a16="http://schemas.microsoft.com/office/drawing/2014/main" id="{7DE831D8-CA28-45C7-AC70-C43E2BB22413}"/>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2AF738BE-DFBC-4C14-9F79-B665E426C4A6}"/>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12EF725C-8E23-49D6-A412-4352A728C9D5}"/>
              </a:ext>
            </a:extLst>
          </p:cNvPr>
          <p:cNvSpPr>
            <a:spLocks noGrp="1"/>
          </p:cNvSpPr>
          <p:nvPr>
            <p:ph type="sldNum" sz="quarter" idx="12"/>
          </p:nvPr>
        </p:nvSpPr>
        <p:spPr/>
        <p:txBody>
          <a:bodyPr/>
          <a:lstStyle/>
          <a:p>
            <a:fld id="{F2DDE3AD-81DD-477C-B05F-9B8B1DADB4A3}" type="slidenum">
              <a:rPr lang="en-GB" smtClean="0"/>
              <a:t>10</a:t>
            </a:fld>
            <a:endParaRPr lang="en-GB"/>
          </a:p>
        </p:txBody>
      </p:sp>
      <p:graphicFrame>
        <p:nvGraphicFramePr>
          <p:cNvPr id="7" name="Chart 6">
            <a:extLst>
              <a:ext uri="{FF2B5EF4-FFF2-40B4-BE49-F238E27FC236}">
                <a16:creationId xmlns:a16="http://schemas.microsoft.com/office/drawing/2014/main" id="{4E807712-CA73-4452-A38E-7F7FC3A3B060}"/>
              </a:ext>
            </a:extLst>
          </p:cNvPr>
          <p:cNvGraphicFramePr>
            <a:graphicFrameLocks/>
          </p:cNvGraphicFramePr>
          <p:nvPr>
            <p:extLst>
              <p:ext uri="{D42A27DB-BD31-4B8C-83A1-F6EECF244321}">
                <p14:modId xmlns:p14="http://schemas.microsoft.com/office/powerpoint/2010/main" val="3414504338"/>
              </p:ext>
            </p:extLst>
          </p:nvPr>
        </p:nvGraphicFramePr>
        <p:xfrm>
          <a:off x="7938" y="3474740"/>
          <a:ext cx="9128125" cy="27368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8">
            <a:extLst>
              <a:ext uri="{FF2B5EF4-FFF2-40B4-BE49-F238E27FC236}">
                <a16:creationId xmlns:a16="http://schemas.microsoft.com/office/drawing/2014/main" id="{1336CA64-FF60-4E92-8122-E659B59061B6}"/>
              </a:ext>
            </a:extLst>
          </p:cNvPr>
          <p:cNvGraphicFramePr>
            <a:graphicFrameLocks/>
          </p:cNvGraphicFramePr>
          <p:nvPr>
            <p:extLst>
              <p:ext uri="{D42A27DB-BD31-4B8C-83A1-F6EECF244321}">
                <p14:modId xmlns:p14="http://schemas.microsoft.com/office/powerpoint/2010/main" val="3471870438"/>
              </p:ext>
            </p:extLst>
          </p:nvPr>
        </p:nvGraphicFramePr>
        <p:xfrm>
          <a:off x="473600" y="1195771"/>
          <a:ext cx="2150532" cy="1635910"/>
        </p:xfrm>
        <a:graphic>
          <a:graphicData uri="http://schemas.openxmlformats.org/drawingml/2006/table">
            <a:tbl>
              <a:tblPr firstRow="1" bandRow="1">
                <a:tableStyleId>{69012ECD-51FC-41F1-AA8D-1B2483CD663E}</a:tableStyleId>
              </a:tblPr>
              <a:tblGrid>
                <a:gridCol w="2150532">
                  <a:extLst>
                    <a:ext uri="{9D8B030D-6E8A-4147-A177-3AD203B41FA5}">
                      <a16:colId xmlns:a16="http://schemas.microsoft.com/office/drawing/2014/main" val="2647213351"/>
                    </a:ext>
                  </a:extLst>
                </a:gridCol>
              </a:tblGrid>
              <a:tr h="419759">
                <a:tc>
                  <a:txBody>
                    <a:bodyPr/>
                    <a:lstStyle/>
                    <a:p>
                      <a:pPr algn="ctr" fontAlgn="b"/>
                      <a:r>
                        <a:rPr lang="en-GB" sz="1400" u="none" strike="noStrike">
                          <a:effectLst/>
                        </a:rPr>
                        <a:t>Question 8</a:t>
                      </a:r>
                      <a:endParaRPr lang="en-GB" sz="1400" b="1" i="0" u="none" strike="noStrike">
                        <a:solidFill>
                          <a:srgbClr val="000000"/>
                        </a:solidFill>
                        <a:effectLst/>
                        <a:latin typeface="Arial"/>
                      </a:endParaRPr>
                    </a:p>
                  </a:txBody>
                  <a:tcPr marL="7620" marR="7620" marT="7620" marB="0" anchor="ctr"/>
                </a:tc>
                <a:extLst>
                  <a:ext uri="{0D108BD9-81ED-4DB2-BD59-A6C34878D82A}">
                    <a16:rowId xmlns:a16="http://schemas.microsoft.com/office/drawing/2014/main" val="1369414684"/>
                  </a:ext>
                </a:extLst>
              </a:tr>
              <a:tr h="1216151">
                <a:tc>
                  <a:txBody>
                    <a:bodyPr/>
                    <a:lstStyle/>
                    <a:p>
                      <a:pPr algn="ctr" fontAlgn="ctr"/>
                      <a:r>
                        <a:rPr lang="en-GB" sz="1400" kern="1200">
                          <a:solidFill>
                            <a:schemeClr val="tx1"/>
                          </a:solidFill>
                          <a:effectLst/>
                          <a:latin typeface="+mn-lt"/>
                          <a:ea typeface="+mn-ea"/>
                          <a:cs typeface="+mn-cs"/>
                        </a:rPr>
                        <a:t>From engaging with our regulatory staff, how knowledgeable are they about the nature and complexity of the sector?</a:t>
                      </a:r>
                      <a:endParaRPr lang="en-GB" sz="1100" b="0" i="0" u="none" strike="noStrike">
                        <a:solidFill>
                          <a:srgbClr val="000000"/>
                        </a:solidFill>
                        <a:effectLst/>
                        <a:latin typeface="Arial"/>
                      </a:endParaRPr>
                    </a:p>
                  </a:txBody>
                  <a:tcPr marL="7620" marR="7620" marT="7620" marB="0" anchor="ctr"/>
                </a:tc>
                <a:extLst>
                  <a:ext uri="{0D108BD9-81ED-4DB2-BD59-A6C34878D82A}">
                    <a16:rowId xmlns:a16="http://schemas.microsoft.com/office/drawing/2014/main" val="2873806411"/>
                  </a:ext>
                </a:extLst>
              </a:tr>
            </a:tbl>
          </a:graphicData>
        </a:graphic>
      </p:graphicFrame>
    </p:spTree>
    <p:extLst>
      <p:ext uri="{BB962C8B-B14F-4D97-AF65-F5344CB8AC3E}">
        <p14:creationId xmlns:p14="http://schemas.microsoft.com/office/powerpoint/2010/main" val="867059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F344-67C5-41D7-9B27-D9AFAF962AAF}"/>
              </a:ext>
            </a:extLst>
          </p:cNvPr>
          <p:cNvSpPr>
            <a:spLocks noGrp="1"/>
          </p:cNvSpPr>
          <p:nvPr>
            <p:ph type="title"/>
          </p:nvPr>
        </p:nvSpPr>
        <p:spPr/>
        <p:txBody>
          <a:bodyPr/>
          <a:lstStyle/>
          <a:p>
            <a:r>
              <a:rPr lang="en-GB"/>
              <a:t>Section 3 – The regulator</a:t>
            </a:r>
          </a:p>
        </p:txBody>
      </p:sp>
      <p:sp>
        <p:nvSpPr>
          <p:cNvPr id="4" name="Date Placeholder 3">
            <a:extLst>
              <a:ext uri="{FF2B5EF4-FFF2-40B4-BE49-F238E27FC236}">
                <a16:creationId xmlns:a16="http://schemas.microsoft.com/office/drawing/2014/main" id="{B6D4B7A2-3EB2-47AD-A596-18018962AFF2}"/>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BC7460E0-C8FA-4770-BDF7-45B3082C9AD7}"/>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D44980B5-3AC0-4D9F-87E6-95609ADADA5E}"/>
              </a:ext>
            </a:extLst>
          </p:cNvPr>
          <p:cNvSpPr>
            <a:spLocks noGrp="1"/>
          </p:cNvSpPr>
          <p:nvPr>
            <p:ph type="sldNum" sz="quarter" idx="12"/>
          </p:nvPr>
        </p:nvSpPr>
        <p:spPr/>
        <p:txBody>
          <a:bodyPr/>
          <a:lstStyle/>
          <a:p>
            <a:fld id="{F2DDE3AD-81DD-477C-B05F-9B8B1DADB4A3}" type="slidenum">
              <a:rPr lang="en-GB" smtClean="0"/>
              <a:t>11</a:t>
            </a:fld>
            <a:endParaRPr lang="en-GB"/>
          </a:p>
        </p:txBody>
      </p:sp>
      <p:graphicFrame>
        <p:nvGraphicFramePr>
          <p:cNvPr id="9" name="Table 8">
            <a:extLst>
              <a:ext uri="{FF2B5EF4-FFF2-40B4-BE49-F238E27FC236}">
                <a16:creationId xmlns:a16="http://schemas.microsoft.com/office/drawing/2014/main" id="{7FF60971-362B-4779-B501-3AFEF5E2BC47}"/>
              </a:ext>
            </a:extLst>
          </p:cNvPr>
          <p:cNvGraphicFramePr>
            <a:graphicFrameLocks/>
          </p:cNvGraphicFramePr>
          <p:nvPr>
            <p:extLst>
              <p:ext uri="{D42A27DB-BD31-4B8C-83A1-F6EECF244321}">
                <p14:modId xmlns:p14="http://schemas.microsoft.com/office/powerpoint/2010/main" val="1139526822"/>
              </p:ext>
            </p:extLst>
          </p:nvPr>
        </p:nvGraphicFramePr>
        <p:xfrm>
          <a:off x="407099" y="1093388"/>
          <a:ext cx="2222890" cy="720000"/>
        </p:xfrm>
        <a:graphic>
          <a:graphicData uri="http://schemas.openxmlformats.org/drawingml/2006/table">
            <a:tbl>
              <a:tblPr firstRow="1" bandRow="1">
                <a:tableStyleId>{69012ECD-51FC-41F1-AA8D-1B2483CD663E}</a:tableStyleId>
              </a:tblPr>
              <a:tblGrid>
                <a:gridCol w="2222890">
                  <a:extLst>
                    <a:ext uri="{9D8B030D-6E8A-4147-A177-3AD203B41FA5}">
                      <a16:colId xmlns:a16="http://schemas.microsoft.com/office/drawing/2014/main" val="1862411288"/>
                    </a:ext>
                  </a:extLst>
                </a:gridCol>
              </a:tblGrid>
              <a:tr h="720000">
                <a:tc>
                  <a:txBody>
                    <a:bodyPr/>
                    <a:lstStyle/>
                    <a:p>
                      <a:pPr algn="ctr" fontAlgn="b"/>
                      <a:r>
                        <a:rPr lang="en-GB" sz="1200" u="none" strike="noStrike">
                          <a:effectLst/>
                        </a:rPr>
                        <a:t>Question 10: </a:t>
                      </a:r>
                      <a:r>
                        <a:rPr lang="en-GB" sz="1200" b="1" kern="1200">
                          <a:solidFill>
                            <a:schemeClr val="bg1"/>
                          </a:solidFill>
                          <a:effectLst/>
                          <a:latin typeface="+mn-lt"/>
                          <a:ea typeface="+mn-ea"/>
                          <a:cs typeface="+mn-cs"/>
                        </a:rPr>
                        <a:t>Please indicate how useful you find the following publications:</a:t>
                      </a:r>
                      <a:endParaRPr lang="en-GB" sz="1200" b="1" i="0" u="none" strike="noStrike">
                        <a:solidFill>
                          <a:srgbClr val="000000"/>
                        </a:solidFill>
                        <a:effectLst/>
                        <a:latin typeface="Arial"/>
                      </a:endParaRPr>
                    </a:p>
                  </a:txBody>
                  <a:tcPr marL="4279" marR="4279" marT="4279" marB="0" anchor="ctr"/>
                </a:tc>
                <a:extLst>
                  <a:ext uri="{0D108BD9-81ED-4DB2-BD59-A6C34878D82A}">
                    <a16:rowId xmlns:a16="http://schemas.microsoft.com/office/drawing/2014/main" val="341870895"/>
                  </a:ext>
                </a:extLst>
              </a:tr>
            </a:tbl>
          </a:graphicData>
        </a:graphic>
      </p:graphicFrame>
      <p:graphicFrame>
        <p:nvGraphicFramePr>
          <p:cNvPr id="10" name="Chart 9">
            <a:extLst>
              <a:ext uri="{FF2B5EF4-FFF2-40B4-BE49-F238E27FC236}">
                <a16:creationId xmlns:a16="http://schemas.microsoft.com/office/drawing/2014/main" id="{B9037581-788D-4C4B-8E05-3B12747E0327}"/>
              </a:ext>
            </a:extLst>
          </p:cNvPr>
          <p:cNvGraphicFramePr>
            <a:graphicFrameLocks/>
          </p:cNvGraphicFramePr>
          <p:nvPr>
            <p:extLst>
              <p:ext uri="{D42A27DB-BD31-4B8C-83A1-F6EECF244321}">
                <p14:modId xmlns:p14="http://schemas.microsoft.com/office/powerpoint/2010/main" val="83485037"/>
              </p:ext>
            </p:extLst>
          </p:nvPr>
        </p:nvGraphicFramePr>
        <p:xfrm>
          <a:off x="281458" y="2615289"/>
          <a:ext cx="8859771" cy="33669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11">
            <a:extLst>
              <a:ext uri="{FF2B5EF4-FFF2-40B4-BE49-F238E27FC236}">
                <a16:creationId xmlns:a16="http://schemas.microsoft.com/office/drawing/2014/main" id="{E1C13CD8-D318-4C74-9F65-C2C4CEC692A8}"/>
              </a:ext>
            </a:extLst>
          </p:cNvPr>
          <p:cNvGraphicFramePr>
            <a:graphicFrameLocks noGrp="1"/>
          </p:cNvGraphicFramePr>
          <p:nvPr>
            <p:extLst>
              <p:ext uri="{D42A27DB-BD31-4B8C-83A1-F6EECF244321}">
                <p14:modId xmlns:p14="http://schemas.microsoft.com/office/powerpoint/2010/main" val="1955517463"/>
              </p:ext>
            </p:extLst>
          </p:nvPr>
        </p:nvGraphicFramePr>
        <p:xfrm>
          <a:off x="837712" y="5934954"/>
          <a:ext cx="8164398" cy="396240"/>
        </p:xfrm>
        <a:graphic>
          <a:graphicData uri="http://schemas.openxmlformats.org/drawingml/2006/table">
            <a:tbl>
              <a:tblPr firstRow="1" bandRow="1">
                <a:tableStyleId>{2D5ABB26-0587-4C30-8999-92F81FD0307C}</a:tableStyleId>
              </a:tblPr>
              <a:tblGrid>
                <a:gridCol w="742218">
                  <a:extLst>
                    <a:ext uri="{9D8B030D-6E8A-4147-A177-3AD203B41FA5}">
                      <a16:colId xmlns:a16="http://schemas.microsoft.com/office/drawing/2014/main" val="2359910216"/>
                    </a:ext>
                  </a:extLst>
                </a:gridCol>
                <a:gridCol w="742218">
                  <a:extLst>
                    <a:ext uri="{9D8B030D-6E8A-4147-A177-3AD203B41FA5}">
                      <a16:colId xmlns:a16="http://schemas.microsoft.com/office/drawing/2014/main" val="2919552784"/>
                    </a:ext>
                  </a:extLst>
                </a:gridCol>
                <a:gridCol w="742218">
                  <a:extLst>
                    <a:ext uri="{9D8B030D-6E8A-4147-A177-3AD203B41FA5}">
                      <a16:colId xmlns:a16="http://schemas.microsoft.com/office/drawing/2014/main" val="2768857241"/>
                    </a:ext>
                  </a:extLst>
                </a:gridCol>
                <a:gridCol w="742218">
                  <a:extLst>
                    <a:ext uri="{9D8B030D-6E8A-4147-A177-3AD203B41FA5}">
                      <a16:colId xmlns:a16="http://schemas.microsoft.com/office/drawing/2014/main" val="4192790"/>
                    </a:ext>
                  </a:extLst>
                </a:gridCol>
                <a:gridCol w="742218">
                  <a:extLst>
                    <a:ext uri="{9D8B030D-6E8A-4147-A177-3AD203B41FA5}">
                      <a16:colId xmlns:a16="http://schemas.microsoft.com/office/drawing/2014/main" val="3567613676"/>
                    </a:ext>
                  </a:extLst>
                </a:gridCol>
                <a:gridCol w="742218">
                  <a:extLst>
                    <a:ext uri="{9D8B030D-6E8A-4147-A177-3AD203B41FA5}">
                      <a16:colId xmlns:a16="http://schemas.microsoft.com/office/drawing/2014/main" val="104758231"/>
                    </a:ext>
                  </a:extLst>
                </a:gridCol>
                <a:gridCol w="742218">
                  <a:extLst>
                    <a:ext uri="{9D8B030D-6E8A-4147-A177-3AD203B41FA5}">
                      <a16:colId xmlns:a16="http://schemas.microsoft.com/office/drawing/2014/main" val="3595098902"/>
                    </a:ext>
                  </a:extLst>
                </a:gridCol>
                <a:gridCol w="742218">
                  <a:extLst>
                    <a:ext uri="{9D8B030D-6E8A-4147-A177-3AD203B41FA5}">
                      <a16:colId xmlns:a16="http://schemas.microsoft.com/office/drawing/2014/main" val="964774452"/>
                    </a:ext>
                  </a:extLst>
                </a:gridCol>
                <a:gridCol w="742218">
                  <a:extLst>
                    <a:ext uri="{9D8B030D-6E8A-4147-A177-3AD203B41FA5}">
                      <a16:colId xmlns:a16="http://schemas.microsoft.com/office/drawing/2014/main" val="2310532201"/>
                    </a:ext>
                  </a:extLst>
                </a:gridCol>
                <a:gridCol w="742218">
                  <a:extLst>
                    <a:ext uri="{9D8B030D-6E8A-4147-A177-3AD203B41FA5}">
                      <a16:colId xmlns:a16="http://schemas.microsoft.com/office/drawing/2014/main" val="3155640391"/>
                    </a:ext>
                  </a:extLst>
                </a:gridCol>
                <a:gridCol w="742218">
                  <a:extLst>
                    <a:ext uri="{9D8B030D-6E8A-4147-A177-3AD203B41FA5}">
                      <a16:colId xmlns:a16="http://schemas.microsoft.com/office/drawing/2014/main" val="1932835440"/>
                    </a:ext>
                  </a:extLst>
                </a:gridCol>
              </a:tblGrid>
              <a:tr h="370840">
                <a:tc>
                  <a:txBody>
                    <a:bodyPr/>
                    <a:lstStyle/>
                    <a:p>
                      <a:r>
                        <a:rPr lang="en-GB" sz="2000">
                          <a:solidFill>
                            <a:schemeClr val="accent1"/>
                          </a:solidFill>
                        </a:rPr>
                        <a:t>72%</a:t>
                      </a:r>
                    </a:p>
                  </a:txBody>
                  <a:tcPr/>
                </a:tc>
                <a:tc>
                  <a:txBody>
                    <a:bodyPr/>
                    <a:lstStyle/>
                    <a:p>
                      <a:r>
                        <a:rPr lang="en-GB" sz="2000">
                          <a:solidFill>
                            <a:schemeClr val="accent1"/>
                          </a:solidFill>
                        </a:rPr>
                        <a:t>90%</a:t>
                      </a:r>
                    </a:p>
                  </a:txBody>
                  <a:tcPr/>
                </a:tc>
                <a:tc>
                  <a:txBody>
                    <a:bodyPr/>
                    <a:lstStyle/>
                    <a:p>
                      <a:r>
                        <a:rPr lang="en-GB" sz="2000">
                          <a:solidFill>
                            <a:schemeClr val="accent1"/>
                          </a:solidFill>
                        </a:rPr>
                        <a:t>84%</a:t>
                      </a:r>
                    </a:p>
                  </a:txBody>
                  <a:tcPr/>
                </a:tc>
                <a:tc>
                  <a:txBody>
                    <a:bodyPr/>
                    <a:lstStyle/>
                    <a:p>
                      <a:r>
                        <a:rPr lang="en-GB" sz="2000">
                          <a:solidFill>
                            <a:schemeClr val="accent1"/>
                          </a:solidFill>
                        </a:rPr>
                        <a:t>54%</a:t>
                      </a:r>
                    </a:p>
                  </a:txBody>
                  <a:tcPr/>
                </a:tc>
                <a:tc>
                  <a:txBody>
                    <a:bodyPr/>
                    <a:lstStyle/>
                    <a:p>
                      <a:r>
                        <a:rPr lang="en-GB" sz="2000">
                          <a:solidFill>
                            <a:schemeClr val="accent1"/>
                          </a:solidFill>
                        </a:rPr>
                        <a:t>66%</a:t>
                      </a:r>
                    </a:p>
                  </a:txBody>
                  <a:tcPr/>
                </a:tc>
                <a:tc>
                  <a:txBody>
                    <a:bodyPr/>
                    <a:lstStyle/>
                    <a:p>
                      <a:r>
                        <a:rPr lang="en-GB" sz="2000">
                          <a:solidFill>
                            <a:schemeClr val="accent1"/>
                          </a:solidFill>
                        </a:rPr>
                        <a:t>75%</a:t>
                      </a:r>
                    </a:p>
                  </a:txBody>
                  <a:tcPr/>
                </a:tc>
                <a:tc>
                  <a:txBody>
                    <a:bodyPr/>
                    <a:lstStyle/>
                    <a:p>
                      <a:r>
                        <a:rPr lang="en-GB" sz="2000">
                          <a:solidFill>
                            <a:schemeClr val="accent1"/>
                          </a:solidFill>
                        </a:rPr>
                        <a:t>89%</a:t>
                      </a:r>
                    </a:p>
                  </a:txBody>
                  <a:tcPr/>
                </a:tc>
                <a:tc>
                  <a:txBody>
                    <a:bodyPr/>
                    <a:lstStyle/>
                    <a:p>
                      <a:r>
                        <a:rPr lang="en-GB" sz="2000">
                          <a:solidFill>
                            <a:schemeClr val="accent1"/>
                          </a:solidFill>
                        </a:rPr>
                        <a:t>84%</a:t>
                      </a:r>
                    </a:p>
                  </a:txBody>
                  <a:tcPr/>
                </a:tc>
                <a:tc>
                  <a:txBody>
                    <a:bodyPr/>
                    <a:lstStyle/>
                    <a:p>
                      <a:r>
                        <a:rPr lang="en-GB" sz="2000">
                          <a:solidFill>
                            <a:schemeClr val="accent1"/>
                          </a:solidFill>
                        </a:rPr>
                        <a:t>84%</a:t>
                      </a:r>
                    </a:p>
                  </a:txBody>
                  <a:tcPr/>
                </a:tc>
                <a:tc>
                  <a:txBody>
                    <a:bodyPr/>
                    <a:lstStyle/>
                    <a:p>
                      <a:r>
                        <a:rPr lang="en-GB" sz="2000">
                          <a:solidFill>
                            <a:schemeClr val="accent1"/>
                          </a:solidFill>
                        </a:rPr>
                        <a:t>78%</a:t>
                      </a:r>
                    </a:p>
                  </a:txBody>
                  <a:tcPr/>
                </a:tc>
                <a:tc>
                  <a:txBody>
                    <a:bodyPr/>
                    <a:lstStyle/>
                    <a:p>
                      <a:r>
                        <a:rPr lang="en-GB" sz="2000">
                          <a:solidFill>
                            <a:schemeClr val="accent1"/>
                          </a:solidFill>
                        </a:rPr>
                        <a:t>78%</a:t>
                      </a:r>
                    </a:p>
                  </a:txBody>
                  <a:tcPr/>
                </a:tc>
                <a:extLst>
                  <a:ext uri="{0D108BD9-81ED-4DB2-BD59-A6C34878D82A}">
                    <a16:rowId xmlns:a16="http://schemas.microsoft.com/office/drawing/2014/main" val="2632922745"/>
                  </a:ext>
                </a:extLst>
              </a:tr>
            </a:tbl>
          </a:graphicData>
        </a:graphic>
      </p:graphicFrame>
      <p:sp>
        <p:nvSpPr>
          <p:cNvPr id="11" name="TextBox 10">
            <a:extLst>
              <a:ext uri="{FF2B5EF4-FFF2-40B4-BE49-F238E27FC236}">
                <a16:creationId xmlns:a16="http://schemas.microsoft.com/office/drawing/2014/main" id="{55820893-FBD4-46C6-B105-416DBFAD410B}"/>
              </a:ext>
            </a:extLst>
          </p:cNvPr>
          <p:cNvSpPr txBox="1"/>
          <p:nvPr/>
        </p:nvSpPr>
        <p:spPr>
          <a:xfrm>
            <a:off x="-234238" y="5797209"/>
            <a:ext cx="1224793" cy="646331"/>
          </a:xfrm>
          <a:prstGeom prst="rect">
            <a:avLst/>
          </a:prstGeom>
          <a:noFill/>
        </p:spPr>
        <p:txBody>
          <a:bodyPr wrap="square" rtlCol="0">
            <a:spAutoFit/>
          </a:bodyPr>
          <a:lstStyle/>
          <a:p>
            <a:pPr algn="ctr"/>
            <a:r>
              <a:rPr lang="en-GB" sz="1200">
                <a:solidFill>
                  <a:schemeClr val="accent1"/>
                </a:solidFill>
              </a:rPr>
              <a:t>Very or somewhat </a:t>
            </a:r>
          </a:p>
          <a:p>
            <a:pPr algn="ctr"/>
            <a:r>
              <a:rPr lang="en-GB" sz="1200">
                <a:solidFill>
                  <a:schemeClr val="accent1"/>
                </a:solidFill>
              </a:rPr>
              <a:t>useful</a:t>
            </a:r>
          </a:p>
        </p:txBody>
      </p:sp>
      <p:sp>
        <p:nvSpPr>
          <p:cNvPr id="12" name="Rectangle 11">
            <a:extLst>
              <a:ext uri="{FF2B5EF4-FFF2-40B4-BE49-F238E27FC236}">
                <a16:creationId xmlns:a16="http://schemas.microsoft.com/office/drawing/2014/main" id="{CE792139-6D0F-488D-824B-2F8D5F4EF98B}"/>
              </a:ext>
            </a:extLst>
          </p:cNvPr>
          <p:cNvSpPr/>
          <p:nvPr/>
        </p:nvSpPr>
        <p:spPr>
          <a:xfrm>
            <a:off x="2750434" y="961483"/>
            <a:ext cx="6249534" cy="1199880"/>
          </a:xfrm>
          <a:prstGeom prst="rect">
            <a:avLst/>
          </a:prstGeom>
          <a:solidFill>
            <a:schemeClr val="bg1"/>
          </a:solidFill>
        </p:spPr>
        <p:txBody>
          <a:bodyPr wrap="square">
            <a:spAutoFit/>
          </a:bodyPr>
          <a:lstStyle/>
          <a:p>
            <a:pPr>
              <a:lnSpc>
                <a:spcPct val="114000"/>
              </a:lnSpc>
              <a:spcAft>
                <a:spcPts val="600"/>
              </a:spcAft>
              <a:buClr>
                <a:schemeClr val="accent1"/>
              </a:buClr>
            </a:pPr>
            <a:r>
              <a:rPr lang="en-GB" sz="1500"/>
              <a:t>78% found RSH publications very or somewhat useful and only 5% found them not useful. </a:t>
            </a:r>
          </a:p>
          <a:p>
            <a:pPr>
              <a:lnSpc>
                <a:spcPct val="114000"/>
              </a:lnSpc>
              <a:spcAft>
                <a:spcPts val="600"/>
              </a:spcAft>
              <a:buClr>
                <a:schemeClr val="accent1"/>
              </a:buClr>
            </a:pPr>
            <a:r>
              <a:rPr lang="en-GB" sz="1500"/>
              <a:t>The Codes of Practice were the most useful (90% very or somewhat useful, of which 53% was very useful).</a:t>
            </a:r>
          </a:p>
        </p:txBody>
      </p:sp>
    </p:spTree>
    <p:extLst>
      <p:ext uri="{BB962C8B-B14F-4D97-AF65-F5344CB8AC3E}">
        <p14:creationId xmlns:p14="http://schemas.microsoft.com/office/powerpoint/2010/main" val="2776441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5BD1-2C30-4392-9E7D-4225BAAE7CC0}"/>
              </a:ext>
            </a:extLst>
          </p:cNvPr>
          <p:cNvSpPr>
            <a:spLocks noGrp="1"/>
          </p:cNvSpPr>
          <p:nvPr>
            <p:ph type="title"/>
          </p:nvPr>
        </p:nvSpPr>
        <p:spPr/>
        <p:txBody>
          <a:bodyPr/>
          <a:lstStyle/>
          <a:p>
            <a:r>
              <a:rPr lang="en-GB"/>
              <a:t>Section 3 – The regulator</a:t>
            </a:r>
          </a:p>
        </p:txBody>
      </p:sp>
      <p:sp>
        <p:nvSpPr>
          <p:cNvPr id="3" name="Content Placeholder 2">
            <a:extLst>
              <a:ext uri="{FF2B5EF4-FFF2-40B4-BE49-F238E27FC236}">
                <a16:creationId xmlns:a16="http://schemas.microsoft.com/office/drawing/2014/main" id="{9C5D2425-E696-4A5F-8368-98B3686D96B0}"/>
              </a:ext>
            </a:extLst>
          </p:cNvPr>
          <p:cNvSpPr>
            <a:spLocks noGrp="1"/>
          </p:cNvSpPr>
          <p:nvPr>
            <p:ph idx="1"/>
          </p:nvPr>
        </p:nvSpPr>
        <p:spPr>
          <a:xfrm>
            <a:off x="482600" y="1082842"/>
            <a:ext cx="4178880" cy="5213455"/>
          </a:xfrm>
        </p:spPr>
        <p:txBody>
          <a:bodyPr>
            <a:normAutofit fontScale="85000" lnSpcReduction="20000"/>
          </a:bodyPr>
          <a:lstStyle/>
          <a:p>
            <a:pPr>
              <a:lnSpc>
                <a:spcPct val="114000"/>
              </a:lnSpc>
              <a:spcAft>
                <a:spcPts val="1200"/>
              </a:spcAft>
              <a:buClr>
                <a:schemeClr val="accent1"/>
              </a:buClr>
            </a:pPr>
            <a:r>
              <a:rPr lang="en-GB" sz="1400"/>
              <a:t>Responses differed between stakeholder types, as would be expected given the different focus of stakeholders:</a:t>
            </a:r>
          </a:p>
          <a:p>
            <a:pPr marL="285750" lvl="1" indent="-285750">
              <a:lnSpc>
                <a:spcPct val="114000"/>
              </a:lnSpc>
              <a:spcAft>
                <a:spcPts val="1200"/>
              </a:spcAft>
              <a:buClr>
                <a:schemeClr val="accent1"/>
              </a:buClr>
              <a:buFont typeface="Wingdings" panose="05000000000000000000" pitchFamily="2" charset="2"/>
              <a:buChar char="§"/>
            </a:pPr>
            <a:r>
              <a:rPr lang="en-GB"/>
              <a:t>97% of large PRPs found the Sector Risk Profile very or somewhat useful with 89% finding it very useful. Regulating the Standards (96%) and the Codes of Practice (94%) were also reported as somewhat or very useful by large PRPs.</a:t>
            </a:r>
          </a:p>
          <a:p>
            <a:pPr marL="285750" lvl="1" indent="-285750">
              <a:lnSpc>
                <a:spcPct val="114000"/>
              </a:lnSpc>
              <a:spcAft>
                <a:spcPts val="1200"/>
              </a:spcAft>
              <a:buClr>
                <a:schemeClr val="accent1"/>
              </a:buClr>
              <a:buFont typeface="Wingdings" panose="05000000000000000000" pitchFamily="2" charset="2"/>
              <a:buChar char="§"/>
            </a:pPr>
            <a:r>
              <a:rPr lang="en-GB"/>
              <a:t>8</a:t>
            </a:r>
            <a:r>
              <a:rPr lang="en-GB" sz="1400"/>
              <a:t>6% of small PRPs found the Codes of Practice very or somewhat useful.</a:t>
            </a:r>
          </a:p>
          <a:p>
            <a:pPr marL="285750" lvl="1" indent="-285750">
              <a:lnSpc>
                <a:spcPct val="114000"/>
              </a:lnSpc>
              <a:spcAft>
                <a:spcPts val="1200"/>
              </a:spcAft>
              <a:buClr>
                <a:schemeClr val="accent1"/>
              </a:buClr>
              <a:buFont typeface="Wingdings" panose="05000000000000000000" pitchFamily="2" charset="2"/>
              <a:buChar char="§"/>
            </a:pPr>
            <a:r>
              <a:rPr lang="en-GB" sz="1400"/>
              <a:t>96% of LARPs found the Codes of Practice very or somewhat useful.</a:t>
            </a:r>
          </a:p>
          <a:p>
            <a:pPr marL="285750" lvl="1" indent="-285750">
              <a:lnSpc>
                <a:spcPct val="114000"/>
              </a:lnSpc>
              <a:spcAft>
                <a:spcPts val="1200"/>
              </a:spcAft>
              <a:buClr>
                <a:schemeClr val="accent1"/>
              </a:buClr>
              <a:buFont typeface="Wingdings" panose="05000000000000000000" pitchFamily="2" charset="2"/>
              <a:buChar char="§"/>
            </a:pPr>
            <a:r>
              <a:rPr lang="en-GB" sz="1400"/>
              <a:t>Only 35% of LARPs found the fees statement useful and 24% found the global accounts useful. These publications are predominantly about </a:t>
            </a:r>
            <a:r>
              <a:rPr lang="en-GB"/>
              <a:t>PRPs. A majority of </a:t>
            </a:r>
            <a:r>
              <a:rPr lang="en-GB" sz="1400"/>
              <a:t>LARPs were neutral about these publications (fees statement: 62%, global accounts: 72%).</a:t>
            </a:r>
          </a:p>
          <a:p>
            <a:pPr marL="285750" lvl="1" indent="-285750">
              <a:lnSpc>
                <a:spcPct val="114000"/>
              </a:lnSpc>
              <a:spcAft>
                <a:spcPts val="1200"/>
              </a:spcAft>
              <a:buClr>
                <a:schemeClr val="accent1"/>
              </a:buClr>
              <a:buFont typeface="Wingdings" panose="05000000000000000000" pitchFamily="2" charset="2"/>
              <a:buChar char="§"/>
            </a:pPr>
            <a:r>
              <a:rPr lang="en-GB" sz="1400"/>
              <a:t>Other stakeholders found the Codes of Practice (88%) and Regulatory judgements / notices (86%) most useful, but found the more financial and technical documents less useful. In each case there were more ‘other’ respondents reporting a neutral response rather than finding them not useful. For example, 40% of other respondents were neutral on the fees statement compared to just 5% who found it not useful.</a:t>
            </a:r>
            <a:endParaRPr lang="en-GB" sz="1800"/>
          </a:p>
        </p:txBody>
      </p:sp>
      <p:sp>
        <p:nvSpPr>
          <p:cNvPr id="4" name="Date Placeholder 3">
            <a:extLst>
              <a:ext uri="{FF2B5EF4-FFF2-40B4-BE49-F238E27FC236}">
                <a16:creationId xmlns:a16="http://schemas.microsoft.com/office/drawing/2014/main" id="{4BC0B50D-6DC0-4417-974A-ADAE4C21BAE8}"/>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9D12E4E3-B8D5-4BA0-A6ED-7A02F2768472}"/>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62C50B86-EE37-4271-A775-A6724E65B768}"/>
              </a:ext>
            </a:extLst>
          </p:cNvPr>
          <p:cNvSpPr>
            <a:spLocks noGrp="1"/>
          </p:cNvSpPr>
          <p:nvPr>
            <p:ph type="sldNum" sz="quarter" idx="12"/>
          </p:nvPr>
        </p:nvSpPr>
        <p:spPr/>
        <p:txBody>
          <a:bodyPr/>
          <a:lstStyle/>
          <a:p>
            <a:fld id="{F2DDE3AD-81DD-477C-B05F-9B8B1DADB4A3}" type="slidenum">
              <a:rPr lang="en-GB" smtClean="0"/>
              <a:t>12</a:t>
            </a:fld>
            <a:endParaRPr lang="en-GB"/>
          </a:p>
        </p:txBody>
      </p:sp>
      <p:graphicFrame>
        <p:nvGraphicFramePr>
          <p:cNvPr id="7" name="Table 6">
            <a:extLst>
              <a:ext uri="{FF2B5EF4-FFF2-40B4-BE49-F238E27FC236}">
                <a16:creationId xmlns:a16="http://schemas.microsoft.com/office/drawing/2014/main" id="{B8B378EF-8674-44DC-86BF-9FC213B5998F}"/>
              </a:ext>
            </a:extLst>
          </p:cNvPr>
          <p:cNvGraphicFramePr>
            <a:graphicFrameLocks noGrp="1"/>
          </p:cNvGraphicFramePr>
          <p:nvPr>
            <p:extLst>
              <p:ext uri="{D42A27DB-BD31-4B8C-83A1-F6EECF244321}">
                <p14:modId xmlns:p14="http://schemas.microsoft.com/office/powerpoint/2010/main" val="411943876"/>
              </p:ext>
            </p:extLst>
          </p:nvPr>
        </p:nvGraphicFramePr>
        <p:xfrm>
          <a:off x="4781726" y="881507"/>
          <a:ext cx="4295162" cy="5775157"/>
        </p:xfrm>
        <a:graphic>
          <a:graphicData uri="http://schemas.openxmlformats.org/drawingml/2006/table">
            <a:tbl>
              <a:tblPr firstRow="1">
                <a:tableStyleId>{B301B821-A1FF-4177-AEE7-76D212191A09}</a:tableStyleId>
              </a:tblPr>
              <a:tblGrid>
                <a:gridCol w="936511">
                  <a:extLst>
                    <a:ext uri="{9D8B030D-6E8A-4147-A177-3AD203B41FA5}">
                      <a16:colId xmlns:a16="http://schemas.microsoft.com/office/drawing/2014/main" val="156140929"/>
                    </a:ext>
                  </a:extLst>
                </a:gridCol>
                <a:gridCol w="857529">
                  <a:extLst>
                    <a:ext uri="{9D8B030D-6E8A-4147-A177-3AD203B41FA5}">
                      <a16:colId xmlns:a16="http://schemas.microsoft.com/office/drawing/2014/main" val="3887436494"/>
                    </a:ext>
                  </a:extLst>
                </a:gridCol>
                <a:gridCol w="977883">
                  <a:extLst>
                    <a:ext uri="{9D8B030D-6E8A-4147-A177-3AD203B41FA5}">
                      <a16:colId xmlns:a16="http://schemas.microsoft.com/office/drawing/2014/main" val="4154371287"/>
                    </a:ext>
                  </a:extLst>
                </a:gridCol>
                <a:gridCol w="840975">
                  <a:extLst>
                    <a:ext uri="{9D8B030D-6E8A-4147-A177-3AD203B41FA5}">
                      <a16:colId xmlns:a16="http://schemas.microsoft.com/office/drawing/2014/main" val="2042229567"/>
                    </a:ext>
                  </a:extLst>
                </a:gridCol>
                <a:gridCol w="682264">
                  <a:extLst>
                    <a:ext uri="{9D8B030D-6E8A-4147-A177-3AD203B41FA5}">
                      <a16:colId xmlns:a16="http://schemas.microsoft.com/office/drawing/2014/main" val="1591242180"/>
                    </a:ext>
                  </a:extLst>
                </a:gridCol>
              </a:tblGrid>
              <a:tr h="413567">
                <a:tc>
                  <a:txBody>
                    <a:bodyPr/>
                    <a:lstStyle/>
                    <a:p>
                      <a:pPr algn="ctr" fontAlgn="b"/>
                      <a:r>
                        <a:rPr lang="en-GB" sz="1200" u="none" strike="noStrike">
                          <a:effectLst/>
                        </a:rPr>
                        <a:t>Very or somewhat useful</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u="none" strike="noStrike">
                          <a:effectLst/>
                        </a:rPr>
                        <a:t>Large PRP</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u="none" strike="noStrike">
                          <a:effectLst/>
                        </a:rPr>
                        <a:t>Small PRP</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u="none" strike="noStrike">
                          <a:effectLst/>
                        </a:rPr>
                        <a:t>LARP</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u="none" strike="noStrike">
                          <a:effectLst/>
                        </a:rPr>
                        <a:t>Other</a:t>
                      </a:r>
                      <a:endParaRPr lang="en-GB" sz="1200" b="0" i="0" u="none" strike="noStrike">
                        <a:solidFill>
                          <a:srgbClr val="000000"/>
                        </a:solidFill>
                        <a:effectLst/>
                        <a:latin typeface="Calibri" panose="020F0502020204030204" pitchFamily="34" charset="0"/>
                      </a:endParaRPr>
                    </a:p>
                  </a:txBody>
                  <a:tcPr marL="8456" marR="8456" marT="8456" marB="0" anchor="ctr"/>
                </a:tc>
                <a:extLst>
                  <a:ext uri="{0D108BD9-81ED-4DB2-BD59-A6C34878D82A}">
                    <a16:rowId xmlns:a16="http://schemas.microsoft.com/office/drawing/2014/main" val="1357283505"/>
                  </a:ext>
                </a:extLst>
              </a:tr>
              <a:tr h="355634">
                <a:tc>
                  <a:txBody>
                    <a:bodyPr/>
                    <a:lstStyle/>
                    <a:p>
                      <a:pPr algn="ctr" fontAlgn="b"/>
                      <a:r>
                        <a:rPr lang="en-GB" sz="1200" u="none" strike="noStrike">
                          <a:effectLst/>
                        </a:rPr>
                        <a:t>Annual Report</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b="0" i="0" u="none" strike="noStrike">
                          <a:solidFill>
                            <a:srgbClr val="000000"/>
                          </a:solidFill>
                          <a:effectLst/>
                          <a:latin typeface="+mn-lt"/>
                        </a:rPr>
                        <a:t>74%</a:t>
                      </a:r>
                    </a:p>
                  </a:txBody>
                  <a:tcPr marL="9525" marR="9525" marT="9525" marB="0" anchor="ctr"/>
                </a:tc>
                <a:tc>
                  <a:txBody>
                    <a:bodyPr/>
                    <a:lstStyle/>
                    <a:p>
                      <a:pPr algn="ctr" fontAlgn="b"/>
                      <a:r>
                        <a:rPr lang="en-GB" sz="1200" b="0" i="0" u="none" strike="noStrike">
                          <a:solidFill>
                            <a:srgbClr val="000000"/>
                          </a:solidFill>
                          <a:effectLst/>
                          <a:latin typeface="+mn-lt"/>
                        </a:rPr>
                        <a:t>65%</a:t>
                      </a:r>
                    </a:p>
                  </a:txBody>
                  <a:tcPr marL="9525" marR="9525" marT="9525" marB="0" anchor="ctr"/>
                </a:tc>
                <a:tc>
                  <a:txBody>
                    <a:bodyPr/>
                    <a:lstStyle/>
                    <a:p>
                      <a:pPr algn="ctr" fontAlgn="b"/>
                      <a:r>
                        <a:rPr lang="en-GB" sz="1200" b="0" i="0" u="none" strike="noStrike">
                          <a:solidFill>
                            <a:srgbClr val="000000"/>
                          </a:solidFill>
                          <a:effectLst/>
                          <a:latin typeface="+mn-lt"/>
                        </a:rPr>
                        <a:t>75%</a:t>
                      </a:r>
                    </a:p>
                  </a:txBody>
                  <a:tcPr marL="9525" marR="9525" marT="9525" marB="0" anchor="ctr"/>
                </a:tc>
                <a:tc>
                  <a:txBody>
                    <a:bodyPr/>
                    <a:lstStyle/>
                    <a:p>
                      <a:pPr algn="ctr" fontAlgn="b"/>
                      <a:r>
                        <a:rPr lang="en-GB" sz="1200" b="0" i="0" u="none" strike="noStrike">
                          <a:solidFill>
                            <a:srgbClr val="000000"/>
                          </a:solidFill>
                          <a:effectLst/>
                          <a:latin typeface="+mn-lt"/>
                        </a:rPr>
                        <a:t>79%</a:t>
                      </a:r>
                    </a:p>
                  </a:txBody>
                  <a:tcPr marL="9525" marR="9525" marT="9525" marB="0" anchor="ctr"/>
                </a:tc>
                <a:extLst>
                  <a:ext uri="{0D108BD9-81ED-4DB2-BD59-A6C34878D82A}">
                    <a16:rowId xmlns:a16="http://schemas.microsoft.com/office/drawing/2014/main" val="2485233632"/>
                  </a:ext>
                </a:extLst>
              </a:tr>
              <a:tr h="355634">
                <a:tc>
                  <a:txBody>
                    <a:bodyPr/>
                    <a:lstStyle/>
                    <a:p>
                      <a:pPr algn="ctr" fontAlgn="b"/>
                      <a:r>
                        <a:rPr lang="en-GB" sz="1200" u="none" strike="noStrike">
                          <a:effectLst/>
                        </a:rPr>
                        <a:t>Codes of Practice</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b="0" i="0" u="none" strike="noStrike">
                          <a:solidFill>
                            <a:srgbClr val="000000"/>
                          </a:solidFill>
                          <a:effectLst/>
                          <a:latin typeface="+mn-lt"/>
                        </a:rPr>
                        <a:t>94%</a:t>
                      </a:r>
                    </a:p>
                  </a:txBody>
                  <a:tcPr marL="9525" marR="9525" marT="9525" marB="0" anchor="ctr"/>
                </a:tc>
                <a:tc>
                  <a:txBody>
                    <a:bodyPr/>
                    <a:lstStyle/>
                    <a:p>
                      <a:pPr algn="ctr" fontAlgn="b"/>
                      <a:r>
                        <a:rPr lang="en-GB" sz="1200" b="0" i="0" u="none" strike="noStrike">
                          <a:solidFill>
                            <a:srgbClr val="000000"/>
                          </a:solidFill>
                          <a:effectLst/>
                          <a:latin typeface="+mn-lt"/>
                        </a:rPr>
                        <a:t>86%</a:t>
                      </a:r>
                    </a:p>
                  </a:txBody>
                  <a:tcPr marL="9525" marR="9525" marT="9525" marB="0" anchor="ctr"/>
                </a:tc>
                <a:tc>
                  <a:txBody>
                    <a:bodyPr/>
                    <a:lstStyle/>
                    <a:p>
                      <a:pPr algn="ctr" fontAlgn="b"/>
                      <a:r>
                        <a:rPr lang="en-GB" sz="1200" b="0" i="0" u="none" strike="noStrike">
                          <a:solidFill>
                            <a:srgbClr val="000000"/>
                          </a:solidFill>
                          <a:effectLst/>
                          <a:latin typeface="+mn-lt"/>
                        </a:rPr>
                        <a:t>96%</a:t>
                      </a:r>
                    </a:p>
                  </a:txBody>
                  <a:tcPr marL="9525" marR="9525" marT="9525" marB="0" anchor="ctr"/>
                </a:tc>
                <a:tc>
                  <a:txBody>
                    <a:bodyPr/>
                    <a:lstStyle/>
                    <a:p>
                      <a:pPr algn="ctr" fontAlgn="b"/>
                      <a:r>
                        <a:rPr lang="en-GB" sz="1200" b="0" i="0" u="none" strike="noStrike">
                          <a:solidFill>
                            <a:srgbClr val="000000"/>
                          </a:solidFill>
                          <a:effectLst/>
                          <a:latin typeface="+mn-lt"/>
                        </a:rPr>
                        <a:t>88%</a:t>
                      </a:r>
                    </a:p>
                  </a:txBody>
                  <a:tcPr marL="9525" marR="9525" marT="9525" marB="0" anchor="ctr"/>
                </a:tc>
                <a:extLst>
                  <a:ext uri="{0D108BD9-81ED-4DB2-BD59-A6C34878D82A}">
                    <a16:rowId xmlns:a16="http://schemas.microsoft.com/office/drawing/2014/main" val="1129915692"/>
                  </a:ext>
                </a:extLst>
              </a:tr>
              <a:tr h="529433">
                <a:tc>
                  <a:txBody>
                    <a:bodyPr/>
                    <a:lstStyle/>
                    <a:p>
                      <a:pPr algn="ctr" fontAlgn="b"/>
                      <a:r>
                        <a:rPr lang="en-GB" sz="1200" u="none" strike="noStrike">
                          <a:effectLst/>
                        </a:rPr>
                        <a:t>Consumer Regulation Review</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b="0" i="0" u="none" strike="noStrike">
                          <a:solidFill>
                            <a:srgbClr val="000000"/>
                          </a:solidFill>
                          <a:effectLst/>
                          <a:latin typeface="+mn-lt"/>
                        </a:rPr>
                        <a:t>92%</a:t>
                      </a:r>
                    </a:p>
                  </a:txBody>
                  <a:tcPr marL="9525" marR="9525" marT="9525" marB="0" anchor="ctr"/>
                </a:tc>
                <a:tc>
                  <a:txBody>
                    <a:bodyPr/>
                    <a:lstStyle/>
                    <a:p>
                      <a:pPr algn="ctr" fontAlgn="b"/>
                      <a:r>
                        <a:rPr lang="en-GB" sz="1200" b="0" i="0" u="none" strike="noStrike">
                          <a:solidFill>
                            <a:srgbClr val="000000"/>
                          </a:solidFill>
                          <a:effectLst/>
                          <a:latin typeface="+mn-lt"/>
                        </a:rPr>
                        <a:t>75%</a:t>
                      </a:r>
                    </a:p>
                  </a:txBody>
                  <a:tcPr marL="9525" marR="9525" marT="9525" marB="0" anchor="ctr"/>
                </a:tc>
                <a:tc>
                  <a:txBody>
                    <a:bodyPr/>
                    <a:lstStyle/>
                    <a:p>
                      <a:pPr algn="ctr" fontAlgn="b"/>
                      <a:r>
                        <a:rPr lang="en-GB" sz="1200" b="0" i="0" u="none" strike="noStrike">
                          <a:solidFill>
                            <a:srgbClr val="000000"/>
                          </a:solidFill>
                          <a:effectLst/>
                          <a:latin typeface="+mn-lt"/>
                        </a:rPr>
                        <a:t>86%</a:t>
                      </a:r>
                    </a:p>
                  </a:txBody>
                  <a:tcPr marL="9525" marR="9525" marT="9525" marB="0" anchor="ctr"/>
                </a:tc>
                <a:tc>
                  <a:txBody>
                    <a:bodyPr/>
                    <a:lstStyle/>
                    <a:p>
                      <a:pPr algn="ctr" fontAlgn="b"/>
                      <a:r>
                        <a:rPr lang="en-GB" sz="1200" b="0" i="0" u="none" strike="noStrike">
                          <a:solidFill>
                            <a:srgbClr val="000000"/>
                          </a:solidFill>
                          <a:effectLst/>
                          <a:latin typeface="+mn-lt"/>
                        </a:rPr>
                        <a:t>82%</a:t>
                      </a:r>
                    </a:p>
                  </a:txBody>
                  <a:tcPr marL="9525" marR="9525" marT="9525" marB="0" anchor="ctr"/>
                </a:tc>
                <a:extLst>
                  <a:ext uri="{0D108BD9-81ED-4DB2-BD59-A6C34878D82A}">
                    <a16:rowId xmlns:a16="http://schemas.microsoft.com/office/drawing/2014/main" val="256152652"/>
                  </a:ext>
                </a:extLst>
              </a:tr>
              <a:tr h="355634">
                <a:tc>
                  <a:txBody>
                    <a:bodyPr/>
                    <a:lstStyle/>
                    <a:p>
                      <a:pPr algn="ctr" fontAlgn="b"/>
                      <a:r>
                        <a:rPr lang="en-GB" sz="1200" u="none" strike="noStrike">
                          <a:effectLst/>
                        </a:rPr>
                        <a:t>Fees Statement</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b="0" i="0" u="none" strike="noStrike">
                          <a:solidFill>
                            <a:srgbClr val="000000"/>
                          </a:solidFill>
                          <a:effectLst/>
                          <a:latin typeface="+mn-lt"/>
                        </a:rPr>
                        <a:t>53%</a:t>
                      </a:r>
                    </a:p>
                  </a:txBody>
                  <a:tcPr marL="9525" marR="9525" marT="9525" marB="0" anchor="ctr"/>
                </a:tc>
                <a:tc>
                  <a:txBody>
                    <a:bodyPr/>
                    <a:lstStyle/>
                    <a:p>
                      <a:pPr algn="ctr" fontAlgn="b"/>
                      <a:r>
                        <a:rPr lang="en-GB" sz="1200" b="0" i="0" u="none" strike="noStrike">
                          <a:solidFill>
                            <a:srgbClr val="000000"/>
                          </a:solidFill>
                          <a:effectLst/>
                          <a:latin typeface="+mn-lt"/>
                        </a:rPr>
                        <a:t>60%</a:t>
                      </a:r>
                    </a:p>
                  </a:txBody>
                  <a:tcPr marL="9525" marR="9525" marT="9525" marB="0" anchor="ctr"/>
                </a:tc>
                <a:tc>
                  <a:txBody>
                    <a:bodyPr/>
                    <a:lstStyle/>
                    <a:p>
                      <a:pPr algn="ctr" fontAlgn="b"/>
                      <a:r>
                        <a:rPr lang="en-GB" sz="1200" b="0" i="0" u="none" strike="noStrike">
                          <a:solidFill>
                            <a:srgbClr val="000000"/>
                          </a:solidFill>
                          <a:effectLst/>
                          <a:latin typeface="+mn-lt"/>
                        </a:rPr>
                        <a:t>35%</a:t>
                      </a:r>
                    </a:p>
                  </a:txBody>
                  <a:tcPr marL="9525" marR="9525" marT="9525" marB="0" anchor="ctr"/>
                </a:tc>
                <a:tc>
                  <a:txBody>
                    <a:bodyPr/>
                    <a:lstStyle/>
                    <a:p>
                      <a:pPr algn="ctr" fontAlgn="b"/>
                      <a:r>
                        <a:rPr lang="en-GB" sz="1200" b="0" i="0" u="none" strike="noStrike">
                          <a:solidFill>
                            <a:srgbClr val="000000"/>
                          </a:solidFill>
                          <a:effectLst/>
                          <a:latin typeface="+mn-lt"/>
                        </a:rPr>
                        <a:t>54%</a:t>
                      </a:r>
                    </a:p>
                  </a:txBody>
                  <a:tcPr marL="9525" marR="9525" marT="9525" marB="0" anchor="ctr"/>
                </a:tc>
                <a:extLst>
                  <a:ext uri="{0D108BD9-81ED-4DB2-BD59-A6C34878D82A}">
                    <a16:rowId xmlns:a16="http://schemas.microsoft.com/office/drawing/2014/main" val="1811100028"/>
                  </a:ext>
                </a:extLst>
              </a:tr>
              <a:tr h="355634">
                <a:tc>
                  <a:txBody>
                    <a:bodyPr/>
                    <a:lstStyle/>
                    <a:p>
                      <a:pPr algn="ctr" fontAlgn="b"/>
                      <a:r>
                        <a:rPr lang="en-GB" sz="1200" u="none" strike="noStrike">
                          <a:effectLst/>
                        </a:rPr>
                        <a:t>Global Accounts</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b="0" i="0" u="none" strike="noStrike">
                          <a:solidFill>
                            <a:srgbClr val="000000"/>
                          </a:solidFill>
                          <a:effectLst/>
                          <a:latin typeface="+mn-lt"/>
                        </a:rPr>
                        <a:t>88%</a:t>
                      </a:r>
                    </a:p>
                  </a:txBody>
                  <a:tcPr marL="9525" marR="9525" marT="9525" marB="0" anchor="ctr"/>
                </a:tc>
                <a:tc>
                  <a:txBody>
                    <a:bodyPr/>
                    <a:lstStyle/>
                    <a:p>
                      <a:pPr algn="ctr" fontAlgn="b"/>
                      <a:r>
                        <a:rPr lang="en-GB" sz="1200" b="0" i="0" u="none" strike="noStrike">
                          <a:solidFill>
                            <a:srgbClr val="000000"/>
                          </a:solidFill>
                          <a:effectLst/>
                          <a:latin typeface="+mn-lt"/>
                        </a:rPr>
                        <a:t>52%</a:t>
                      </a:r>
                    </a:p>
                  </a:txBody>
                  <a:tcPr marL="9525" marR="9525" marT="9525" marB="0" anchor="ctr"/>
                </a:tc>
                <a:tc>
                  <a:txBody>
                    <a:bodyPr/>
                    <a:lstStyle/>
                    <a:p>
                      <a:pPr algn="ctr" fontAlgn="b"/>
                      <a:r>
                        <a:rPr lang="en-GB" sz="1200" b="0" i="0" u="none" strike="noStrike">
                          <a:solidFill>
                            <a:srgbClr val="000000"/>
                          </a:solidFill>
                          <a:effectLst/>
                          <a:latin typeface="+mn-lt"/>
                        </a:rPr>
                        <a:t>24%</a:t>
                      </a:r>
                    </a:p>
                  </a:txBody>
                  <a:tcPr marL="9525" marR="9525" marT="9525" marB="0" anchor="ctr"/>
                </a:tc>
                <a:tc>
                  <a:txBody>
                    <a:bodyPr/>
                    <a:lstStyle/>
                    <a:p>
                      <a:pPr algn="ctr" fontAlgn="b"/>
                      <a:r>
                        <a:rPr lang="en-GB" sz="1200" b="0" i="0" u="none" strike="noStrike">
                          <a:solidFill>
                            <a:srgbClr val="000000"/>
                          </a:solidFill>
                          <a:effectLst/>
                          <a:latin typeface="+mn-lt"/>
                        </a:rPr>
                        <a:t>60%</a:t>
                      </a:r>
                    </a:p>
                  </a:txBody>
                  <a:tcPr marL="9525" marR="9525" marT="9525" marB="0" anchor="ctr"/>
                </a:tc>
                <a:extLst>
                  <a:ext uri="{0D108BD9-81ED-4DB2-BD59-A6C34878D82A}">
                    <a16:rowId xmlns:a16="http://schemas.microsoft.com/office/drawing/2014/main" val="3261230096"/>
                  </a:ext>
                </a:extLst>
              </a:tr>
              <a:tr h="355634">
                <a:tc>
                  <a:txBody>
                    <a:bodyPr/>
                    <a:lstStyle/>
                    <a:p>
                      <a:pPr algn="ctr" fontAlgn="b"/>
                      <a:r>
                        <a:rPr lang="en-GB" sz="1200" u="none" strike="noStrike">
                          <a:effectLst/>
                        </a:rPr>
                        <a:t>Quarterly Survey</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b="0" i="0" u="none" strike="noStrike">
                          <a:solidFill>
                            <a:srgbClr val="000000"/>
                          </a:solidFill>
                          <a:effectLst/>
                          <a:latin typeface="+mn-lt"/>
                        </a:rPr>
                        <a:t>89%</a:t>
                      </a:r>
                    </a:p>
                  </a:txBody>
                  <a:tcPr marL="9525" marR="9525" marT="9525" marB="0" anchor="ctr"/>
                </a:tc>
                <a:tc>
                  <a:txBody>
                    <a:bodyPr/>
                    <a:lstStyle/>
                    <a:p>
                      <a:pPr algn="ctr" fontAlgn="b"/>
                      <a:r>
                        <a:rPr lang="en-GB" sz="1200" b="0" i="0" u="none" strike="noStrike">
                          <a:solidFill>
                            <a:srgbClr val="000000"/>
                          </a:solidFill>
                          <a:effectLst/>
                          <a:latin typeface="+mn-lt"/>
                        </a:rPr>
                        <a:t>61%</a:t>
                      </a:r>
                    </a:p>
                  </a:txBody>
                  <a:tcPr marL="9525" marR="9525" marT="9525" marB="0" anchor="ctr"/>
                </a:tc>
                <a:tc>
                  <a:txBody>
                    <a:bodyPr/>
                    <a:lstStyle/>
                    <a:p>
                      <a:pPr algn="ctr" fontAlgn="b"/>
                      <a:r>
                        <a:rPr lang="en-GB" sz="1200" b="0" i="0" u="none" strike="noStrike">
                          <a:solidFill>
                            <a:srgbClr val="000000"/>
                          </a:solidFill>
                          <a:effectLst/>
                          <a:latin typeface="+mn-lt"/>
                        </a:rPr>
                        <a:t>63%</a:t>
                      </a:r>
                    </a:p>
                  </a:txBody>
                  <a:tcPr marL="9525" marR="9525" marT="9525" marB="0" anchor="ctr"/>
                </a:tc>
                <a:tc>
                  <a:txBody>
                    <a:bodyPr/>
                    <a:lstStyle/>
                    <a:p>
                      <a:pPr algn="ctr" fontAlgn="b"/>
                      <a:r>
                        <a:rPr lang="en-GB" sz="1200" b="0" i="0" u="none" strike="noStrike">
                          <a:solidFill>
                            <a:srgbClr val="000000"/>
                          </a:solidFill>
                          <a:effectLst/>
                          <a:latin typeface="+mn-lt"/>
                        </a:rPr>
                        <a:t>76%</a:t>
                      </a:r>
                    </a:p>
                  </a:txBody>
                  <a:tcPr marL="9525" marR="9525" marT="9525" marB="0" anchor="ctr"/>
                </a:tc>
                <a:extLst>
                  <a:ext uri="{0D108BD9-81ED-4DB2-BD59-A6C34878D82A}">
                    <a16:rowId xmlns:a16="http://schemas.microsoft.com/office/drawing/2014/main" val="1844830225"/>
                  </a:ext>
                </a:extLst>
              </a:tr>
              <a:tr h="529433">
                <a:tc>
                  <a:txBody>
                    <a:bodyPr/>
                    <a:lstStyle/>
                    <a:p>
                      <a:pPr algn="ctr" fontAlgn="b"/>
                      <a:r>
                        <a:rPr lang="en-GB" sz="1200" u="none" strike="noStrike">
                          <a:effectLst/>
                        </a:rPr>
                        <a:t>Regulating the Standards</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b="0" i="0" u="none" strike="noStrike">
                          <a:solidFill>
                            <a:srgbClr val="000000"/>
                          </a:solidFill>
                          <a:effectLst/>
                          <a:latin typeface="+mn-lt"/>
                        </a:rPr>
                        <a:t>96%</a:t>
                      </a:r>
                    </a:p>
                  </a:txBody>
                  <a:tcPr marL="9525" marR="9525" marT="9525" marB="0" anchor="ctr"/>
                </a:tc>
                <a:tc>
                  <a:txBody>
                    <a:bodyPr/>
                    <a:lstStyle/>
                    <a:p>
                      <a:pPr algn="ctr" fontAlgn="b"/>
                      <a:r>
                        <a:rPr lang="en-GB" sz="1200" b="0" i="0" u="none" strike="noStrike">
                          <a:solidFill>
                            <a:srgbClr val="000000"/>
                          </a:solidFill>
                          <a:effectLst/>
                          <a:latin typeface="+mn-lt"/>
                        </a:rPr>
                        <a:t>84%</a:t>
                      </a:r>
                    </a:p>
                  </a:txBody>
                  <a:tcPr marL="9525" marR="9525" marT="9525" marB="0" anchor="ctr"/>
                </a:tc>
                <a:tc>
                  <a:txBody>
                    <a:bodyPr/>
                    <a:lstStyle/>
                    <a:p>
                      <a:pPr algn="ctr" fontAlgn="b"/>
                      <a:r>
                        <a:rPr lang="en-GB" sz="1200" b="0" i="0" u="none" strike="noStrike">
                          <a:solidFill>
                            <a:srgbClr val="000000"/>
                          </a:solidFill>
                          <a:effectLst/>
                          <a:latin typeface="+mn-lt"/>
                        </a:rPr>
                        <a:t>93%</a:t>
                      </a:r>
                    </a:p>
                  </a:txBody>
                  <a:tcPr marL="9525" marR="9525" marT="9525" marB="0" anchor="ctr"/>
                </a:tc>
                <a:tc>
                  <a:txBody>
                    <a:bodyPr/>
                    <a:lstStyle/>
                    <a:p>
                      <a:pPr algn="ctr" fontAlgn="b"/>
                      <a:r>
                        <a:rPr lang="en-GB" sz="1200" b="0" i="0" u="none" strike="noStrike">
                          <a:solidFill>
                            <a:srgbClr val="000000"/>
                          </a:solidFill>
                          <a:effectLst/>
                          <a:latin typeface="+mn-lt"/>
                        </a:rPr>
                        <a:t>82%</a:t>
                      </a:r>
                    </a:p>
                  </a:txBody>
                  <a:tcPr marL="9525" marR="9525" marT="9525" marB="0" anchor="ctr"/>
                </a:tc>
                <a:extLst>
                  <a:ext uri="{0D108BD9-81ED-4DB2-BD59-A6C34878D82A}">
                    <a16:rowId xmlns:a16="http://schemas.microsoft.com/office/drawing/2014/main" val="1770906860"/>
                  </a:ext>
                </a:extLst>
              </a:tr>
              <a:tr h="529433">
                <a:tc>
                  <a:txBody>
                    <a:bodyPr/>
                    <a:lstStyle/>
                    <a:p>
                      <a:pPr algn="ctr" fontAlgn="b"/>
                      <a:r>
                        <a:rPr lang="en-GB" sz="1200" u="none" strike="noStrike">
                          <a:effectLst/>
                        </a:rPr>
                        <a:t>Regulatory judgements / notices</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b="0" i="0" u="none" strike="noStrike">
                          <a:solidFill>
                            <a:srgbClr val="000000"/>
                          </a:solidFill>
                          <a:effectLst/>
                          <a:latin typeface="+mn-lt"/>
                        </a:rPr>
                        <a:t>90%</a:t>
                      </a:r>
                    </a:p>
                  </a:txBody>
                  <a:tcPr marL="9525" marR="9525" marT="9525" marB="0" anchor="ctr"/>
                </a:tc>
                <a:tc>
                  <a:txBody>
                    <a:bodyPr/>
                    <a:lstStyle/>
                    <a:p>
                      <a:pPr algn="ctr" fontAlgn="b"/>
                      <a:r>
                        <a:rPr lang="en-GB" sz="1200" b="0" i="0" u="none" strike="noStrike">
                          <a:solidFill>
                            <a:srgbClr val="000000"/>
                          </a:solidFill>
                          <a:effectLst/>
                          <a:latin typeface="+mn-lt"/>
                        </a:rPr>
                        <a:t>74%</a:t>
                      </a:r>
                    </a:p>
                  </a:txBody>
                  <a:tcPr marL="9525" marR="9525" marT="9525" marB="0" anchor="ctr"/>
                </a:tc>
                <a:tc>
                  <a:txBody>
                    <a:bodyPr/>
                    <a:lstStyle/>
                    <a:p>
                      <a:pPr algn="ctr" fontAlgn="b"/>
                      <a:r>
                        <a:rPr lang="en-GB" sz="1200" b="0" i="0" u="none" strike="noStrike">
                          <a:solidFill>
                            <a:srgbClr val="000000"/>
                          </a:solidFill>
                          <a:effectLst/>
                          <a:latin typeface="+mn-lt"/>
                        </a:rPr>
                        <a:t>92%</a:t>
                      </a:r>
                    </a:p>
                  </a:txBody>
                  <a:tcPr marL="9525" marR="9525" marT="9525" marB="0" anchor="ctr"/>
                </a:tc>
                <a:tc>
                  <a:txBody>
                    <a:bodyPr/>
                    <a:lstStyle/>
                    <a:p>
                      <a:pPr algn="ctr" fontAlgn="b"/>
                      <a:r>
                        <a:rPr lang="en-GB" sz="1200" b="0" i="0" u="none" strike="noStrike">
                          <a:solidFill>
                            <a:srgbClr val="000000"/>
                          </a:solidFill>
                          <a:effectLst/>
                          <a:latin typeface="+mn-lt"/>
                        </a:rPr>
                        <a:t>86%</a:t>
                      </a:r>
                    </a:p>
                  </a:txBody>
                  <a:tcPr marL="9525" marR="9525" marT="9525" marB="0" anchor="ctr"/>
                </a:tc>
                <a:extLst>
                  <a:ext uri="{0D108BD9-81ED-4DB2-BD59-A6C34878D82A}">
                    <a16:rowId xmlns:a16="http://schemas.microsoft.com/office/drawing/2014/main" val="1153055756"/>
                  </a:ext>
                </a:extLst>
              </a:tr>
              <a:tr h="355634">
                <a:tc>
                  <a:txBody>
                    <a:bodyPr/>
                    <a:lstStyle/>
                    <a:p>
                      <a:pPr algn="ctr" fontAlgn="b"/>
                      <a:r>
                        <a:rPr lang="en-GB" sz="1200" u="none" strike="noStrike">
                          <a:effectLst/>
                        </a:rPr>
                        <a:t>Sector Risk Profile</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b="0" i="0" u="none" strike="noStrike">
                          <a:solidFill>
                            <a:srgbClr val="000000"/>
                          </a:solidFill>
                          <a:effectLst/>
                          <a:latin typeface="+mn-lt"/>
                        </a:rPr>
                        <a:t>97%</a:t>
                      </a:r>
                    </a:p>
                  </a:txBody>
                  <a:tcPr marL="9525" marR="9525" marT="9525" marB="0" anchor="ctr"/>
                </a:tc>
                <a:tc>
                  <a:txBody>
                    <a:bodyPr/>
                    <a:lstStyle/>
                    <a:p>
                      <a:pPr algn="ctr" fontAlgn="b"/>
                      <a:r>
                        <a:rPr lang="en-GB" sz="1200" b="0" i="0" u="none" strike="noStrike">
                          <a:solidFill>
                            <a:srgbClr val="000000"/>
                          </a:solidFill>
                          <a:effectLst/>
                          <a:latin typeface="+mn-lt"/>
                        </a:rPr>
                        <a:t>72%</a:t>
                      </a:r>
                    </a:p>
                  </a:txBody>
                  <a:tcPr marL="9525" marR="9525" marT="9525" marB="0" anchor="ctr"/>
                </a:tc>
                <a:tc>
                  <a:txBody>
                    <a:bodyPr/>
                    <a:lstStyle/>
                    <a:p>
                      <a:pPr algn="ctr" fontAlgn="b"/>
                      <a:r>
                        <a:rPr lang="en-GB" sz="1200" b="0" i="0" u="none" strike="noStrike">
                          <a:solidFill>
                            <a:srgbClr val="000000"/>
                          </a:solidFill>
                          <a:effectLst/>
                          <a:latin typeface="+mn-lt"/>
                        </a:rPr>
                        <a:t>73%</a:t>
                      </a:r>
                    </a:p>
                  </a:txBody>
                  <a:tcPr marL="9525" marR="9525" marT="9525" marB="0" anchor="ctr"/>
                </a:tc>
                <a:tc>
                  <a:txBody>
                    <a:bodyPr/>
                    <a:lstStyle/>
                    <a:p>
                      <a:pPr algn="ctr" fontAlgn="b"/>
                      <a:r>
                        <a:rPr lang="en-GB" sz="1200" b="0" i="0" u="none" strike="noStrike">
                          <a:solidFill>
                            <a:srgbClr val="000000"/>
                          </a:solidFill>
                          <a:effectLst/>
                          <a:latin typeface="+mn-lt"/>
                        </a:rPr>
                        <a:t>82%</a:t>
                      </a:r>
                    </a:p>
                  </a:txBody>
                  <a:tcPr marL="9525" marR="9525" marT="9525" marB="0" anchor="ctr"/>
                </a:tc>
                <a:extLst>
                  <a:ext uri="{0D108BD9-81ED-4DB2-BD59-A6C34878D82A}">
                    <a16:rowId xmlns:a16="http://schemas.microsoft.com/office/drawing/2014/main" val="1922869704"/>
                  </a:ext>
                </a:extLst>
              </a:tr>
              <a:tr h="355634">
                <a:tc>
                  <a:txBody>
                    <a:bodyPr/>
                    <a:lstStyle/>
                    <a:p>
                      <a:pPr algn="ctr" fontAlgn="b"/>
                      <a:r>
                        <a:rPr lang="en-GB" sz="1200" u="none" strike="noStrike">
                          <a:effectLst/>
                        </a:rPr>
                        <a:t>Statistical Data Return</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b="0" i="0" u="none" strike="noStrike">
                          <a:solidFill>
                            <a:srgbClr val="000000"/>
                          </a:solidFill>
                          <a:effectLst/>
                          <a:latin typeface="+mn-lt"/>
                        </a:rPr>
                        <a:t>83%</a:t>
                      </a:r>
                    </a:p>
                  </a:txBody>
                  <a:tcPr marL="9525" marR="9525" marT="9525" marB="0" anchor="ctr"/>
                </a:tc>
                <a:tc>
                  <a:txBody>
                    <a:bodyPr/>
                    <a:lstStyle/>
                    <a:p>
                      <a:pPr algn="ctr" fontAlgn="b"/>
                      <a:r>
                        <a:rPr lang="en-GB" sz="1200" b="0" i="0" u="none" strike="noStrike">
                          <a:solidFill>
                            <a:srgbClr val="000000"/>
                          </a:solidFill>
                          <a:effectLst/>
                          <a:latin typeface="+mn-lt"/>
                        </a:rPr>
                        <a:t>71%</a:t>
                      </a:r>
                    </a:p>
                  </a:txBody>
                  <a:tcPr marL="9525" marR="9525" marT="9525" marB="0" anchor="ctr"/>
                </a:tc>
                <a:tc>
                  <a:txBody>
                    <a:bodyPr/>
                    <a:lstStyle/>
                    <a:p>
                      <a:pPr algn="ctr" fontAlgn="b"/>
                      <a:r>
                        <a:rPr lang="en-GB" sz="1200" b="0" i="0" u="none" strike="noStrike">
                          <a:solidFill>
                            <a:srgbClr val="000000"/>
                          </a:solidFill>
                          <a:effectLst/>
                          <a:latin typeface="+mn-lt"/>
                        </a:rPr>
                        <a:t>89%</a:t>
                      </a:r>
                    </a:p>
                  </a:txBody>
                  <a:tcPr marL="9525" marR="9525" marT="9525" marB="0" anchor="ctr"/>
                </a:tc>
                <a:tc>
                  <a:txBody>
                    <a:bodyPr/>
                    <a:lstStyle/>
                    <a:p>
                      <a:pPr algn="ctr" fontAlgn="b"/>
                      <a:r>
                        <a:rPr lang="en-GB" sz="1200" b="0" i="0" u="none" strike="noStrike">
                          <a:solidFill>
                            <a:srgbClr val="000000"/>
                          </a:solidFill>
                          <a:effectLst/>
                          <a:latin typeface="+mn-lt"/>
                        </a:rPr>
                        <a:t>77%</a:t>
                      </a:r>
                    </a:p>
                  </a:txBody>
                  <a:tcPr marL="9525" marR="9525" marT="9525" marB="0" anchor="ctr"/>
                </a:tc>
                <a:extLst>
                  <a:ext uri="{0D108BD9-81ED-4DB2-BD59-A6C34878D82A}">
                    <a16:rowId xmlns:a16="http://schemas.microsoft.com/office/drawing/2014/main" val="932906734"/>
                  </a:ext>
                </a:extLst>
              </a:tr>
              <a:tr h="529433">
                <a:tc>
                  <a:txBody>
                    <a:bodyPr/>
                    <a:lstStyle/>
                    <a:p>
                      <a:pPr algn="ctr" fontAlgn="b"/>
                      <a:r>
                        <a:rPr lang="en-GB" sz="1200" u="none" strike="noStrike">
                          <a:effectLst/>
                        </a:rPr>
                        <a:t>Value for money reports</a:t>
                      </a:r>
                      <a:endParaRPr lang="en-GB" sz="1200" b="0"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b="0" i="0" u="none" strike="noStrike">
                          <a:solidFill>
                            <a:srgbClr val="000000"/>
                          </a:solidFill>
                          <a:effectLst/>
                          <a:latin typeface="+mn-lt"/>
                        </a:rPr>
                        <a:t>87%</a:t>
                      </a:r>
                    </a:p>
                  </a:txBody>
                  <a:tcPr marL="9525" marR="9525" marT="9525" marB="0" anchor="ctr"/>
                </a:tc>
                <a:tc>
                  <a:txBody>
                    <a:bodyPr/>
                    <a:lstStyle/>
                    <a:p>
                      <a:pPr algn="ctr" fontAlgn="b"/>
                      <a:r>
                        <a:rPr lang="en-GB" sz="1200" b="0" i="0" u="none" strike="noStrike">
                          <a:solidFill>
                            <a:srgbClr val="000000"/>
                          </a:solidFill>
                          <a:effectLst/>
                          <a:latin typeface="+mn-lt"/>
                        </a:rPr>
                        <a:t>69%</a:t>
                      </a:r>
                    </a:p>
                  </a:txBody>
                  <a:tcPr marL="9525" marR="9525" marT="9525" marB="0" anchor="ctr"/>
                </a:tc>
                <a:tc>
                  <a:txBody>
                    <a:bodyPr/>
                    <a:lstStyle/>
                    <a:p>
                      <a:pPr algn="ctr" fontAlgn="b"/>
                      <a:r>
                        <a:rPr lang="en-GB" sz="1200" b="0" i="0" u="none" strike="noStrike">
                          <a:solidFill>
                            <a:srgbClr val="000000"/>
                          </a:solidFill>
                          <a:effectLst/>
                          <a:latin typeface="+mn-lt"/>
                        </a:rPr>
                        <a:t>78%</a:t>
                      </a:r>
                    </a:p>
                  </a:txBody>
                  <a:tcPr marL="9525" marR="9525" marT="9525" marB="0" anchor="ctr"/>
                </a:tc>
                <a:tc>
                  <a:txBody>
                    <a:bodyPr/>
                    <a:lstStyle/>
                    <a:p>
                      <a:pPr algn="ctr" fontAlgn="b"/>
                      <a:r>
                        <a:rPr lang="en-GB" sz="1200" b="0" i="0" u="none" strike="noStrike">
                          <a:solidFill>
                            <a:srgbClr val="000000"/>
                          </a:solidFill>
                          <a:effectLst/>
                          <a:latin typeface="+mn-lt"/>
                        </a:rPr>
                        <a:t>75%</a:t>
                      </a:r>
                    </a:p>
                  </a:txBody>
                  <a:tcPr marL="9525" marR="9525" marT="9525" marB="0" anchor="ctr"/>
                </a:tc>
                <a:extLst>
                  <a:ext uri="{0D108BD9-81ED-4DB2-BD59-A6C34878D82A}">
                    <a16:rowId xmlns:a16="http://schemas.microsoft.com/office/drawing/2014/main" val="1104771043"/>
                  </a:ext>
                </a:extLst>
              </a:tr>
              <a:tr h="370165">
                <a:tc>
                  <a:txBody>
                    <a:bodyPr/>
                    <a:lstStyle/>
                    <a:p>
                      <a:pPr algn="ctr" fontAlgn="b"/>
                      <a:r>
                        <a:rPr lang="en-GB" sz="1200" b="1" u="none" strike="noStrike">
                          <a:effectLst/>
                        </a:rPr>
                        <a:t>Overall</a:t>
                      </a:r>
                      <a:endParaRPr lang="en-GB" sz="1200" b="1" i="0" u="none" strike="noStrike">
                        <a:solidFill>
                          <a:srgbClr val="000000"/>
                        </a:solidFill>
                        <a:effectLst/>
                        <a:latin typeface="Calibri" panose="020F0502020204030204" pitchFamily="34" charset="0"/>
                      </a:endParaRPr>
                    </a:p>
                  </a:txBody>
                  <a:tcPr marL="8456" marR="8456" marT="8456" marB="0" anchor="ctr"/>
                </a:tc>
                <a:tc>
                  <a:txBody>
                    <a:bodyPr/>
                    <a:lstStyle/>
                    <a:p>
                      <a:pPr algn="ctr" fontAlgn="b"/>
                      <a:r>
                        <a:rPr lang="en-GB" sz="1200" b="0" i="0" u="none" strike="noStrike">
                          <a:solidFill>
                            <a:srgbClr val="000000"/>
                          </a:solidFill>
                          <a:effectLst/>
                          <a:latin typeface="+mn-lt"/>
                        </a:rPr>
                        <a:t>86%</a:t>
                      </a:r>
                    </a:p>
                  </a:txBody>
                  <a:tcPr marL="9525" marR="9525" marT="9525" marB="0" anchor="ctr"/>
                </a:tc>
                <a:tc>
                  <a:txBody>
                    <a:bodyPr/>
                    <a:lstStyle/>
                    <a:p>
                      <a:pPr algn="ctr" fontAlgn="b"/>
                      <a:r>
                        <a:rPr lang="en-GB" sz="1200" b="0" i="0" u="none" strike="noStrike">
                          <a:solidFill>
                            <a:srgbClr val="000000"/>
                          </a:solidFill>
                          <a:effectLst/>
                          <a:latin typeface="+mn-lt"/>
                        </a:rPr>
                        <a:t>70%</a:t>
                      </a:r>
                    </a:p>
                  </a:txBody>
                  <a:tcPr marL="9525" marR="9525" marT="9525" marB="0" anchor="ctr"/>
                </a:tc>
                <a:tc>
                  <a:txBody>
                    <a:bodyPr/>
                    <a:lstStyle/>
                    <a:p>
                      <a:pPr algn="ctr" fontAlgn="b"/>
                      <a:r>
                        <a:rPr lang="en-GB" sz="1200" b="0" i="0" u="none" strike="noStrike">
                          <a:solidFill>
                            <a:srgbClr val="000000"/>
                          </a:solidFill>
                          <a:effectLst/>
                          <a:latin typeface="+mn-lt"/>
                        </a:rPr>
                        <a:t>74%</a:t>
                      </a:r>
                    </a:p>
                  </a:txBody>
                  <a:tcPr marL="9525" marR="9525" marT="9525" marB="0" anchor="ctr"/>
                </a:tc>
                <a:tc>
                  <a:txBody>
                    <a:bodyPr/>
                    <a:lstStyle/>
                    <a:p>
                      <a:pPr algn="ctr" fontAlgn="b"/>
                      <a:r>
                        <a:rPr lang="en-GB" sz="1200" b="0" i="0" u="none" strike="noStrike">
                          <a:solidFill>
                            <a:srgbClr val="000000"/>
                          </a:solidFill>
                          <a:effectLst/>
                          <a:latin typeface="+mn-lt"/>
                        </a:rPr>
                        <a:t>77%</a:t>
                      </a:r>
                    </a:p>
                  </a:txBody>
                  <a:tcPr marL="9525" marR="9525" marT="9525" marB="0" anchor="ctr"/>
                </a:tc>
                <a:extLst>
                  <a:ext uri="{0D108BD9-81ED-4DB2-BD59-A6C34878D82A}">
                    <a16:rowId xmlns:a16="http://schemas.microsoft.com/office/drawing/2014/main" val="2880215471"/>
                  </a:ext>
                </a:extLst>
              </a:tr>
            </a:tbl>
          </a:graphicData>
        </a:graphic>
      </p:graphicFrame>
    </p:spTree>
    <p:extLst>
      <p:ext uri="{BB962C8B-B14F-4D97-AF65-F5344CB8AC3E}">
        <p14:creationId xmlns:p14="http://schemas.microsoft.com/office/powerpoint/2010/main" val="3444699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5BD1-2C30-4392-9E7D-4225BAAE7CC0}"/>
              </a:ext>
            </a:extLst>
          </p:cNvPr>
          <p:cNvSpPr>
            <a:spLocks noGrp="1"/>
          </p:cNvSpPr>
          <p:nvPr>
            <p:ph type="title"/>
          </p:nvPr>
        </p:nvSpPr>
        <p:spPr/>
        <p:txBody>
          <a:bodyPr/>
          <a:lstStyle/>
          <a:p>
            <a:r>
              <a:rPr lang="en-GB"/>
              <a:t>Section 3 – The regulator</a:t>
            </a:r>
          </a:p>
        </p:txBody>
      </p:sp>
      <p:sp>
        <p:nvSpPr>
          <p:cNvPr id="4" name="Date Placeholder 3">
            <a:extLst>
              <a:ext uri="{FF2B5EF4-FFF2-40B4-BE49-F238E27FC236}">
                <a16:creationId xmlns:a16="http://schemas.microsoft.com/office/drawing/2014/main" id="{4BC0B50D-6DC0-4417-974A-ADAE4C21BAE8}"/>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9D12E4E3-B8D5-4BA0-A6ED-7A02F2768472}"/>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62C50B86-EE37-4271-A775-A6724E65B768}"/>
              </a:ext>
            </a:extLst>
          </p:cNvPr>
          <p:cNvSpPr>
            <a:spLocks noGrp="1"/>
          </p:cNvSpPr>
          <p:nvPr>
            <p:ph type="sldNum" sz="quarter" idx="12"/>
          </p:nvPr>
        </p:nvSpPr>
        <p:spPr/>
        <p:txBody>
          <a:bodyPr/>
          <a:lstStyle/>
          <a:p>
            <a:fld id="{F2DDE3AD-81DD-477C-B05F-9B8B1DADB4A3}" type="slidenum">
              <a:rPr lang="en-GB" smtClean="0"/>
              <a:t>13</a:t>
            </a:fld>
            <a:endParaRPr lang="en-GB"/>
          </a:p>
        </p:txBody>
      </p:sp>
      <p:graphicFrame>
        <p:nvGraphicFramePr>
          <p:cNvPr id="8" name="Table 7">
            <a:extLst>
              <a:ext uri="{FF2B5EF4-FFF2-40B4-BE49-F238E27FC236}">
                <a16:creationId xmlns:a16="http://schemas.microsoft.com/office/drawing/2014/main" id="{39FF8DAB-A411-41C1-A032-59D6291F7EA0}"/>
              </a:ext>
            </a:extLst>
          </p:cNvPr>
          <p:cNvGraphicFramePr>
            <a:graphicFrameLocks/>
          </p:cNvGraphicFramePr>
          <p:nvPr>
            <p:extLst>
              <p:ext uri="{D42A27DB-BD31-4B8C-83A1-F6EECF244321}">
                <p14:modId xmlns:p14="http://schemas.microsoft.com/office/powerpoint/2010/main" val="1442108492"/>
              </p:ext>
            </p:extLst>
          </p:nvPr>
        </p:nvGraphicFramePr>
        <p:xfrm>
          <a:off x="507600" y="1310400"/>
          <a:ext cx="2772328" cy="1955800"/>
        </p:xfrm>
        <a:graphic>
          <a:graphicData uri="http://schemas.openxmlformats.org/drawingml/2006/table">
            <a:tbl>
              <a:tblPr firstRow="1" bandRow="1">
                <a:tableStyleId>{69012ECD-51FC-41F1-AA8D-1B2483CD663E}</a:tableStyleId>
              </a:tblPr>
              <a:tblGrid>
                <a:gridCol w="2772328">
                  <a:extLst>
                    <a:ext uri="{9D8B030D-6E8A-4147-A177-3AD203B41FA5}">
                      <a16:colId xmlns:a16="http://schemas.microsoft.com/office/drawing/2014/main" val="394843272"/>
                    </a:ext>
                  </a:extLst>
                </a:gridCol>
              </a:tblGrid>
              <a:tr h="370840">
                <a:tc>
                  <a:txBody>
                    <a:bodyPr/>
                    <a:lstStyle/>
                    <a:p>
                      <a:pPr algn="l"/>
                      <a:r>
                        <a:rPr lang="en-GB" sz="1400"/>
                        <a:t>Question 11 </a:t>
                      </a:r>
                    </a:p>
                  </a:txBody>
                  <a:tcPr/>
                </a:tc>
                <a:extLst>
                  <a:ext uri="{0D108BD9-81ED-4DB2-BD59-A6C34878D82A}">
                    <a16:rowId xmlns:a16="http://schemas.microsoft.com/office/drawing/2014/main" val="4138555996"/>
                  </a:ext>
                </a:extLst>
              </a:tr>
              <a:tr h="370840">
                <a:tc>
                  <a:txBody>
                    <a:bodyPr/>
                    <a:lstStyle/>
                    <a:p>
                      <a:pPr algn="l"/>
                      <a:r>
                        <a:rPr lang="en-GB" sz="1400"/>
                        <a:t>To what extent do you agree or disagree that the regulator takes action where possible to ensure that confidence in the sector is maintained, and access to finance on competitive terms continues?</a:t>
                      </a:r>
                    </a:p>
                  </a:txBody>
                  <a:tcPr/>
                </a:tc>
                <a:extLst>
                  <a:ext uri="{0D108BD9-81ED-4DB2-BD59-A6C34878D82A}">
                    <a16:rowId xmlns:a16="http://schemas.microsoft.com/office/drawing/2014/main" val="4072982032"/>
                  </a:ext>
                </a:extLst>
              </a:tr>
            </a:tbl>
          </a:graphicData>
        </a:graphic>
      </p:graphicFrame>
      <p:graphicFrame>
        <p:nvGraphicFramePr>
          <p:cNvPr id="9" name="Chart 8">
            <a:extLst>
              <a:ext uri="{FF2B5EF4-FFF2-40B4-BE49-F238E27FC236}">
                <a16:creationId xmlns:a16="http://schemas.microsoft.com/office/drawing/2014/main" id="{6C48C3BE-C35D-4C8D-987C-D1A270BCDBD0}"/>
              </a:ext>
            </a:extLst>
          </p:cNvPr>
          <p:cNvGraphicFramePr>
            <a:graphicFrameLocks/>
          </p:cNvGraphicFramePr>
          <p:nvPr>
            <p:extLst>
              <p:ext uri="{D42A27DB-BD31-4B8C-83A1-F6EECF244321}">
                <p14:modId xmlns:p14="http://schemas.microsoft.com/office/powerpoint/2010/main" val="698662448"/>
              </p:ext>
            </p:extLst>
          </p:nvPr>
        </p:nvGraphicFramePr>
        <p:xfrm>
          <a:off x="3654051" y="996950"/>
          <a:ext cx="4568825" cy="273685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8D8478DD-1A0B-4BAD-B746-6838873B89ED}"/>
              </a:ext>
            </a:extLst>
          </p:cNvPr>
          <p:cNvSpPr txBox="1"/>
          <p:nvPr/>
        </p:nvSpPr>
        <p:spPr>
          <a:xfrm>
            <a:off x="348376" y="3486847"/>
            <a:ext cx="3091111" cy="1376659"/>
          </a:xfrm>
          <a:prstGeom prst="rect">
            <a:avLst/>
          </a:prstGeom>
          <a:noFill/>
        </p:spPr>
        <p:txBody>
          <a:bodyPr wrap="square" rtlCol="0">
            <a:spAutoFit/>
          </a:bodyPr>
          <a:lstStyle/>
          <a:p>
            <a:pPr>
              <a:lnSpc>
                <a:spcPct val="114000"/>
              </a:lnSpc>
              <a:spcAft>
                <a:spcPts val="600"/>
              </a:spcAft>
              <a:buClr>
                <a:schemeClr val="accent1"/>
              </a:buClr>
            </a:pPr>
            <a:r>
              <a:rPr lang="en-GB" sz="1400"/>
              <a:t>Overall, 79% of stakeholders agreed with this statement and only 9% disagreed.</a:t>
            </a:r>
          </a:p>
          <a:p>
            <a:pPr>
              <a:lnSpc>
                <a:spcPct val="114000"/>
              </a:lnSpc>
              <a:spcAft>
                <a:spcPts val="600"/>
              </a:spcAft>
              <a:buClr>
                <a:schemeClr val="accent1"/>
              </a:buClr>
            </a:pPr>
            <a:r>
              <a:rPr lang="en-GB" sz="1400"/>
              <a:t>Five stakeholders (1%) strongly disagreed with this statement.</a:t>
            </a:r>
          </a:p>
        </p:txBody>
      </p:sp>
      <p:graphicFrame>
        <p:nvGraphicFramePr>
          <p:cNvPr id="12" name="Chart 11">
            <a:extLst>
              <a:ext uri="{FF2B5EF4-FFF2-40B4-BE49-F238E27FC236}">
                <a16:creationId xmlns:a16="http://schemas.microsoft.com/office/drawing/2014/main" id="{EEDBC5A3-ACB5-4D9C-A7CA-AD39CE835FA0}"/>
              </a:ext>
            </a:extLst>
          </p:cNvPr>
          <p:cNvGraphicFramePr>
            <a:graphicFrameLocks/>
          </p:cNvGraphicFramePr>
          <p:nvPr>
            <p:extLst>
              <p:ext uri="{D42A27DB-BD31-4B8C-83A1-F6EECF244321}">
                <p14:modId xmlns:p14="http://schemas.microsoft.com/office/powerpoint/2010/main" val="2529347996"/>
              </p:ext>
            </p:extLst>
          </p:nvPr>
        </p:nvGraphicFramePr>
        <p:xfrm>
          <a:off x="3255784" y="3676651"/>
          <a:ext cx="5164207" cy="27696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1300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5BD1-2C30-4392-9E7D-4225BAAE7CC0}"/>
              </a:ext>
            </a:extLst>
          </p:cNvPr>
          <p:cNvSpPr>
            <a:spLocks noGrp="1"/>
          </p:cNvSpPr>
          <p:nvPr>
            <p:ph type="title"/>
          </p:nvPr>
        </p:nvSpPr>
        <p:spPr/>
        <p:txBody>
          <a:bodyPr/>
          <a:lstStyle/>
          <a:p>
            <a:r>
              <a:rPr lang="en-GB"/>
              <a:t>Section 3 – The regulator</a:t>
            </a:r>
          </a:p>
        </p:txBody>
      </p:sp>
      <p:sp>
        <p:nvSpPr>
          <p:cNvPr id="4" name="Date Placeholder 3">
            <a:extLst>
              <a:ext uri="{FF2B5EF4-FFF2-40B4-BE49-F238E27FC236}">
                <a16:creationId xmlns:a16="http://schemas.microsoft.com/office/drawing/2014/main" id="{4BC0B50D-6DC0-4417-974A-ADAE4C21BAE8}"/>
              </a:ext>
            </a:extLst>
          </p:cNvPr>
          <p:cNvSpPr>
            <a:spLocks noGrp="1"/>
          </p:cNvSpPr>
          <p:nvPr>
            <p:ph type="dt" sz="half" idx="10"/>
          </p:nvPr>
        </p:nvSpPr>
        <p:spPr>
          <a:xfrm>
            <a:off x="2510948" y="6387820"/>
            <a:ext cx="2150532" cy="110087"/>
          </a:xfrm>
        </p:spPr>
        <p:txBody>
          <a:bodyPr/>
          <a:lstStyle/>
          <a:p>
            <a:r>
              <a:rPr lang="en-US"/>
              <a:t>May 2022</a:t>
            </a:r>
            <a:endParaRPr lang="en-GB"/>
          </a:p>
        </p:txBody>
      </p:sp>
      <p:sp>
        <p:nvSpPr>
          <p:cNvPr id="5" name="Footer Placeholder 4">
            <a:extLst>
              <a:ext uri="{FF2B5EF4-FFF2-40B4-BE49-F238E27FC236}">
                <a16:creationId xmlns:a16="http://schemas.microsoft.com/office/drawing/2014/main" id="{9D12E4E3-B8D5-4BA0-A6ED-7A02F2768472}"/>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62C50B86-EE37-4271-A775-A6724E65B768}"/>
              </a:ext>
            </a:extLst>
          </p:cNvPr>
          <p:cNvSpPr>
            <a:spLocks noGrp="1"/>
          </p:cNvSpPr>
          <p:nvPr>
            <p:ph type="sldNum" sz="quarter" idx="12"/>
          </p:nvPr>
        </p:nvSpPr>
        <p:spPr/>
        <p:txBody>
          <a:bodyPr/>
          <a:lstStyle/>
          <a:p>
            <a:fld id="{F2DDE3AD-81DD-477C-B05F-9B8B1DADB4A3}" type="slidenum">
              <a:rPr lang="en-GB" smtClean="0"/>
              <a:t>14</a:t>
            </a:fld>
            <a:endParaRPr lang="en-GB"/>
          </a:p>
        </p:txBody>
      </p:sp>
      <p:graphicFrame>
        <p:nvGraphicFramePr>
          <p:cNvPr id="8" name="Table 7">
            <a:extLst>
              <a:ext uri="{FF2B5EF4-FFF2-40B4-BE49-F238E27FC236}">
                <a16:creationId xmlns:a16="http://schemas.microsoft.com/office/drawing/2014/main" id="{39FF8DAB-A411-41C1-A032-59D6291F7EA0}"/>
              </a:ext>
            </a:extLst>
          </p:cNvPr>
          <p:cNvGraphicFramePr>
            <a:graphicFrameLocks/>
          </p:cNvGraphicFramePr>
          <p:nvPr>
            <p:extLst>
              <p:ext uri="{D42A27DB-BD31-4B8C-83A1-F6EECF244321}">
                <p14:modId xmlns:p14="http://schemas.microsoft.com/office/powerpoint/2010/main" val="2863309470"/>
              </p:ext>
            </p:extLst>
          </p:nvPr>
        </p:nvGraphicFramePr>
        <p:xfrm>
          <a:off x="507600" y="1310399"/>
          <a:ext cx="2059026" cy="2399658"/>
        </p:xfrm>
        <a:graphic>
          <a:graphicData uri="http://schemas.openxmlformats.org/drawingml/2006/table">
            <a:tbl>
              <a:tblPr firstRow="1" bandRow="1">
                <a:tableStyleId>{69012ECD-51FC-41F1-AA8D-1B2483CD663E}</a:tableStyleId>
              </a:tblPr>
              <a:tblGrid>
                <a:gridCol w="2059026">
                  <a:extLst>
                    <a:ext uri="{9D8B030D-6E8A-4147-A177-3AD203B41FA5}">
                      <a16:colId xmlns:a16="http://schemas.microsoft.com/office/drawing/2014/main" val="394843272"/>
                    </a:ext>
                  </a:extLst>
                </a:gridCol>
              </a:tblGrid>
              <a:tr h="479418">
                <a:tc>
                  <a:txBody>
                    <a:bodyPr/>
                    <a:lstStyle/>
                    <a:p>
                      <a:pPr algn="l"/>
                      <a:r>
                        <a:rPr lang="en-GB" sz="1400"/>
                        <a:t>Question 12 </a:t>
                      </a:r>
                    </a:p>
                  </a:txBody>
                  <a:tcPr/>
                </a:tc>
                <a:extLst>
                  <a:ext uri="{0D108BD9-81ED-4DB2-BD59-A6C34878D82A}">
                    <a16:rowId xmlns:a16="http://schemas.microsoft.com/office/drawing/2014/main" val="4138555996"/>
                  </a:ext>
                </a:extLst>
              </a:tr>
              <a:tr h="1773189">
                <a:tc>
                  <a:txBody>
                    <a:bodyPr/>
                    <a:lstStyle/>
                    <a:p>
                      <a:pPr algn="l"/>
                      <a:r>
                        <a:rPr lang="en-GB" sz="1200" kern="1200">
                          <a:solidFill>
                            <a:schemeClr val="tx1"/>
                          </a:solidFill>
                          <a:effectLst/>
                          <a:latin typeface="+mn-lt"/>
                          <a:ea typeface="+mn-ea"/>
                          <a:cs typeface="+mn-cs"/>
                        </a:rPr>
                        <a:t>Are you aware of the regulator’s proposed high-level approach to implementing the regulatory changes outlined in the </a:t>
                      </a:r>
                      <a:r>
                        <a:rPr lang="en-GB" sz="1200" i="1" kern="1200">
                          <a:solidFill>
                            <a:schemeClr val="tx1"/>
                          </a:solidFill>
                          <a:effectLst/>
                          <a:latin typeface="+mn-lt"/>
                          <a:ea typeface="+mn-ea"/>
                          <a:cs typeface="+mn-cs"/>
                        </a:rPr>
                        <a:t>Social Housing White Paper: The Charter for Social Housing Residents</a:t>
                      </a:r>
                      <a:r>
                        <a:rPr lang="en-GB" sz="1200" kern="1200">
                          <a:solidFill>
                            <a:schemeClr val="tx1"/>
                          </a:solidFill>
                          <a:effectLst/>
                          <a:latin typeface="+mn-lt"/>
                          <a:ea typeface="+mn-ea"/>
                          <a:cs typeface="+mn-cs"/>
                        </a:rPr>
                        <a:t>, which we set out in </a:t>
                      </a:r>
                      <a:r>
                        <a:rPr lang="en-GB" sz="1200" i="1" u="sng" kern="1200">
                          <a:solidFill>
                            <a:schemeClr val="tx1"/>
                          </a:solidFill>
                          <a:effectLst/>
                          <a:latin typeface="+mn-lt"/>
                          <a:ea typeface="+mn-ea"/>
                          <a:cs typeface="+mn-cs"/>
                          <a:hlinkClick r:id="rId2"/>
                        </a:rPr>
                        <a:t>Our Principles and Approach</a:t>
                      </a:r>
                      <a:r>
                        <a:rPr lang="en-GB" sz="1200" kern="1200">
                          <a:solidFill>
                            <a:schemeClr val="tx1"/>
                          </a:solidFill>
                          <a:effectLst/>
                          <a:latin typeface="+mn-lt"/>
                          <a:ea typeface="+mn-ea"/>
                          <a:cs typeface="+mn-cs"/>
                        </a:rPr>
                        <a:t>?* </a:t>
                      </a:r>
                      <a:endParaRPr lang="en-GB" sz="1200"/>
                    </a:p>
                  </a:txBody>
                  <a:tcPr/>
                </a:tc>
                <a:extLst>
                  <a:ext uri="{0D108BD9-81ED-4DB2-BD59-A6C34878D82A}">
                    <a16:rowId xmlns:a16="http://schemas.microsoft.com/office/drawing/2014/main" val="4072982032"/>
                  </a:ext>
                </a:extLst>
              </a:tr>
            </a:tbl>
          </a:graphicData>
        </a:graphic>
      </p:graphicFrame>
      <p:graphicFrame>
        <p:nvGraphicFramePr>
          <p:cNvPr id="11" name="Chart 10">
            <a:extLst>
              <a:ext uri="{FF2B5EF4-FFF2-40B4-BE49-F238E27FC236}">
                <a16:creationId xmlns:a16="http://schemas.microsoft.com/office/drawing/2014/main" id="{7404DF35-B20E-4D8E-A6D8-99EE943B62D6}"/>
              </a:ext>
            </a:extLst>
          </p:cNvPr>
          <p:cNvGraphicFramePr>
            <a:graphicFrameLocks/>
          </p:cNvGraphicFramePr>
          <p:nvPr>
            <p:extLst>
              <p:ext uri="{D42A27DB-BD31-4B8C-83A1-F6EECF244321}">
                <p14:modId xmlns:p14="http://schemas.microsoft.com/office/powerpoint/2010/main" val="4143936524"/>
              </p:ext>
            </p:extLst>
          </p:nvPr>
        </p:nvGraphicFramePr>
        <p:xfrm>
          <a:off x="2639148" y="1210891"/>
          <a:ext cx="6334584" cy="301426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791FFBB3-E1F6-422D-B26B-1BC959ECEDC2}"/>
              </a:ext>
            </a:extLst>
          </p:cNvPr>
          <p:cNvSpPr txBox="1"/>
          <p:nvPr/>
        </p:nvSpPr>
        <p:spPr>
          <a:xfrm>
            <a:off x="621161" y="4183919"/>
            <a:ext cx="7901678" cy="923330"/>
          </a:xfrm>
          <a:prstGeom prst="rect">
            <a:avLst/>
          </a:prstGeom>
          <a:noFill/>
        </p:spPr>
        <p:txBody>
          <a:bodyPr wrap="square" rtlCol="0">
            <a:spAutoFit/>
          </a:bodyPr>
          <a:lstStyle/>
          <a:p>
            <a:pPr>
              <a:spcAft>
                <a:spcPts val="600"/>
              </a:spcAft>
            </a:pPr>
            <a:r>
              <a:rPr lang="en-GB"/>
              <a:t>Overall, 81% said that they are aware </a:t>
            </a:r>
            <a:r>
              <a:rPr lang="en-GB" kern="1200">
                <a:solidFill>
                  <a:schemeClr val="tx1"/>
                </a:solidFill>
                <a:effectLst/>
                <a:latin typeface="+mn-lt"/>
                <a:ea typeface="+mn-ea"/>
                <a:cs typeface="+mn-cs"/>
              </a:rPr>
              <a:t>of the regulator’s proposed approach to implementing the regulatory changes outlined in the Social Housing White Paper.</a:t>
            </a:r>
          </a:p>
        </p:txBody>
      </p:sp>
    </p:spTree>
    <p:extLst>
      <p:ext uri="{BB962C8B-B14F-4D97-AF65-F5344CB8AC3E}">
        <p14:creationId xmlns:p14="http://schemas.microsoft.com/office/powerpoint/2010/main" val="1611272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5BD1-2C30-4392-9E7D-4225BAAE7CC0}"/>
              </a:ext>
            </a:extLst>
          </p:cNvPr>
          <p:cNvSpPr>
            <a:spLocks noGrp="1"/>
          </p:cNvSpPr>
          <p:nvPr>
            <p:ph type="title"/>
          </p:nvPr>
        </p:nvSpPr>
        <p:spPr/>
        <p:txBody>
          <a:bodyPr/>
          <a:lstStyle/>
          <a:p>
            <a:r>
              <a:rPr lang="en-GB"/>
              <a:t>Section 3 – The regulator</a:t>
            </a:r>
          </a:p>
        </p:txBody>
      </p:sp>
      <p:sp>
        <p:nvSpPr>
          <p:cNvPr id="4" name="Date Placeholder 3">
            <a:extLst>
              <a:ext uri="{FF2B5EF4-FFF2-40B4-BE49-F238E27FC236}">
                <a16:creationId xmlns:a16="http://schemas.microsoft.com/office/drawing/2014/main" id="{4BC0B50D-6DC0-4417-974A-ADAE4C21BAE8}"/>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9D12E4E3-B8D5-4BA0-A6ED-7A02F2768472}"/>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62C50B86-EE37-4271-A775-A6724E65B768}"/>
              </a:ext>
            </a:extLst>
          </p:cNvPr>
          <p:cNvSpPr>
            <a:spLocks noGrp="1"/>
          </p:cNvSpPr>
          <p:nvPr>
            <p:ph type="sldNum" sz="quarter" idx="12"/>
          </p:nvPr>
        </p:nvSpPr>
        <p:spPr/>
        <p:txBody>
          <a:bodyPr/>
          <a:lstStyle/>
          <a:p>
            <a:fld id="{F2DDE3AD-81DD-477C-B05F-9B8B1DADB4A3}" type="slidenum">
              <a:rPr lang="en-GB" smtClean="0"/>
              <a:t>15</a:t>
            </a:fld>
            <a:endParaRPr lang="en-GB"/>
          </a:p>
        </p:txBody>
      </p:sp>
      <p:graphicFrame>
        <p:nvGraphicFramePr>
          <p:cNvPr id="8" name="Table 7">
            <a:extLst>
              <a:ext uri="{FF2B5EF4-FFF2-40B4-BE49-F238E27FC236}">
                <a16:creationId xmlns:a16="http://schemas.microsoft.com/office/drawing/2014/main" id="{39FF8DAB-A411-41C1-A032-59D6291F7EA0}"/>
              </a:ext>
            </a:extLst>
          </p:cNvPr>
          <p:cNvGraphicFramePr>
            <a:graphicFrameLocks/>
          </p:cNvGraphicFramePr>
          <p:nvPr>
            <p:extLst>
              <p:ext uri="{D42A27DB-BD31-4B8C-83A1-F6EECF244321}">
                <p14:modId xmlns:p14="http://schemas.microsoft.com/office/powerpoint/2010/main" val="29391419"/>
              </p:ext>
            </p:extLst>
          </p:nvPr>
        </p:nvGraphicFramePr>
        <p:xfrm>
          <a:off x="507601" y="1310399"/>
          <a:ext cx="1913072" cy="1804867"/>
        </p:xfrm>
        <a:graphic>
          <a:graphicData uri="http://schemas.openxmlformats.org/drawingml/2006/table">
            <a:tbl>
              <a:tblPr firstRow="1" bandRow="1">
                <a:tableStyleId>{69012ECD-51FC-41F1-AA8D-1B2483CD663E}</a:tableStyleId>
              </a:tblPr>
              <a:tblGrid>
                <a:gridCol w="1913072">
                  <a:extLst>
                    <a:ext uri="{9D8B030D-6E8A-4147-A177-3AD203B41FA5}">
                      <a16:colId xmlns:a16="http://schemas.microsoft.com/office/drawing/2014/main" val="394843272"/>
                    </a:ext>
                  </a:extLst>
                </a:gridCol>
              </a:tblGrid>
              <a:tr h="560661">
                <a:tc>
                  <a:txBody>
                    <a:bodyPr/>
                    <a:lstStyle/>
                    <a:p>
                      <a:pPr algn="ctr"/>
                      <a:r>
                        <a:rPr lang="en-GB" sz="1400"/>
                        <a:t>Question 13 </a:t>
                      </a:r>
                    </a:p>
                  </a:txBody>
                  <a:tcPr/>
                </a:tc>
                <a:extLst>
                  <a:ext uri="{0D108BD9-81ED-4DB2-BD59-A6C34878D82A}">
                    <a16:rowId xmlns:a16="http://schemas.microsoft.com/office/drawing/2014/main" val="4138555996"/>
                  </a:ext>
                </a:extLst>
              </a:tr>
              <a:tr h="1244206">
                <a:tc>
                  <a:txBody>
                    <a:bodyPr/>
                    <a:lstStyle/>
                    <a:p>
                      <a:pPr algn="ctr"/>
                      <a:r>
                        <a:rPr lang="en-GB" sz="1200" kern="1200">
                          <a:solidFill>
                            <a:schemeClr val="tx1"/>
                          </a:solidFill>
                          <a:effectLst/>
                          <a:latin typeface="+mn-lt"/>
                          <a:ea typeface="+mn-ea"/>
                          <a:cs typeface="+mn-cs"/>
                        </a:rPr>
                        <a:t>How confident are you that the regulator will deliver the regulatory changes outlined in the Social Housing White Paper?</a:t>
                      </a:r>
                      <a:endParaRPr lang="en-GB" sz="1200"/>
                    </a:p>
                  </a:txBody>
                  <a:tcPr/>
                </a:tc>
                <a:extLst>
                  <a:ext uri="{0D108BD9-81ED-4DB2-BD59-A6C34878D82A}">
                    <a16:rowId xmlns:a16="http://schemas.microsoft.com/office/drawing/2014/main" val="4072982032"/>
                  </a:ext>
                </a:extLst>
              </a:tr>
            </a:tbl>
          </a:graphicData>
        </a:graphic>
      </p:graphicFrame>
      <p:sp>
        <p:nvSpPr>
          <p:cNvPr id="3" name="TextBox 2">
            <a:extLst>
              <a:ext uri="{FF2B5EF4-FFF2-40B4-BE49-F238E27FC236}">
                <a16:creationId xmlns:a16="http://schemas.microsoft.com/office/drawing/2014/main" id="{9776BC8C-A3D8-4D15-AAD0-F6859BA5EDDA}"/>
              </a:ext>
            </a:extLst>
          </p:cNvPr>
          <p:cNvSpPr txBox="1"/>
          <p:nvPr/>
        </p:nvSpPr>
        <p:spPr>
          <a:xfrm>
            <a:off x="2724281" y="1310399"/>
            <a:ext cx="5606218" cy="1277273"/>
          </a:xfrm>
          <a:prstGeom prst="rect">
            <a:avLst/>
          </a:prstGeom>
          <a:noFill/>
        </p:spPr>
        <p:txBody>
          <a:bodyPr wrap="square" rtlCol="0">
            <a:spAutoFit/>
          </a:bodyPr>
          <a:lstStyle/>
          <a:p>
            <a:pPr>
              <a:spcAft>
                <a:spcPts val="600"/>
              </a:spcAft>
            </a:pPr>
            <a:r>
              <a:rPr lang="en-GB"/>
              <a:t>Overall, 76% of responders were very or somewhat confident that the regulator will deliver on the regulatory changes. </a:t>
            </a:r>
          </a:p>
          <a:p>
            <a:pPr>
              <a:spcAft>
                <a:spcPts val="600"/>
              </a:spcAft>
            </a:pPr>
            <a:r>
              <a:rPr lang="en-GB"/>
              <a:t>Seven (2%) responders were not at all confident.</a:t>
            </a:r>
          </a:p>
        </p:txBody>
      </p:sp>
      <p:graphicFrame>
        <p:nvGraphicFramePr>
          <p:cNvPr id="10" name="Chart 9">
            <a:extLst>
              <a:ext uri="{FF2B5EF4-FFF2-40B4-BE49-F238E27FC236}">
                <a16:creationId xmlns:a16="http://schemas.microsoft.com/office/drawing/2014/main" id="{6B23B157-0F26-43D1-BF52-20655C44ECD9}"/>
              </a:ext>
            </a:extLst>
          </p:cNvPr>
          <p:cNvGraphicFramePr>
            <a:graphicFrameLocks/>
          </p:cNvGraphicFramePr>
          <p:nvPr>
            <p:extLst>
              <p:ext uri="{D42A27DB-BD31-4B8C-83A1-F6EECF244321}">
                <p14:modId xmlns:p14="http://schemas.microsoft.com/office/powerpoint/2010/main" val="1395662015"/>
              </p:ext>
            </p:extLst>
          </p:nvPr>
        </p:nvGraphicFramePr>
        <p:xfrm>
          <a:off x="482600" y="3429000"/>
          <a:ext cx="8114400" cy="2746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9143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5BD1-2C30-4392-9E7D-4225BAAE7CC0}"/>
              </a:ext>
            </a:extLst>
          </p:cNvPr>
          <p:cNvSpPr>
            <a:spLocks noGrp="1"/>
          </p:cNvSpPr>
          <p:nvPr>
            <p:ph type="title"/>
          </p:nvPr>
        </p:nvSpPr>
        <p:spPr/>
        <p:txBody>
          <a:bodyPr/>
          <a:lstStyle/>
          <a:p>
            <a:r>
              <a:rPr lang="en-GB"/>
              <a:t>Section 3 – The regulator</a:t>
            </a:r>
          </a:p>
        </p:txBody>
      </p:sp>
      <p:sp>
        <p:nvSpPr>
          <p:cNvPr id="4" name="Date Placeholder 3">
            <a:extLst>
              <a:ext uri="{FF2B5EF4-FFF2-40B4-BE49-F238E27FC236}">
                <a16:creationId xmlns:a16="http://schemas.microsoft.com/office/drawing/2014/main" id="{4BC0B50D-6DC0-4417-974A-ADAE4C21BAE8}"/>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9D12E4E3-B8D5-4BA0-A6ED-7A02F2768472}"/>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62C50B86-EE37-4271-A775-A6724E65B768}"/>
              </a:ext>
            </a:extLst>
          </p:cNvPr>
          <p:cNvSpPr>
            <a:spLocks noGrp="1"/>
          </p:cNvSpPr>
          <p:nvPr>
            <p:ph type="sldNum" sz="quarter" idx="12"/>
          </p:nvPr>
        </p:nvSpPr>
        <p:spPr/>
        <p:txBody>
          <a:bodyPr/>
          <a:lstStyle/>
          <a:p>
            <a:fld id="{F2DDE3AD-81DD-477C-B05F-9B8B1DADB4A3}" type="slidenum">
              <a:rPr lang="en-GB" smtClean="0"/>
              <a:t>16</a:t>
            </a:fld>
            <a:endParaRPr lang="en-GB"/>
          </a:p>
        </p:txBody>
      </p:sp>
      <p:graphicFrame>
        <p:nvGraphicFramePr>
          <p:cNvPr id="8" name="Table 7">
            <a:extLst>
              <a:ext uri="{FF2B5EF4-FFF2-40B4-BE49-F238E27FC236}">
                <a16:creationId xmlns:a16="http://schemas.microsoft.com/office/drawing/2014/main" id="{39FF8DAB-A411-41C1-A032-59D6291F7EA0}"/>
              </a:ext>
            </a:extLst>
          </p:cNvPr>
          <p:cNvGraphicFramePr>
            <a:graphicFrameLocks/>
          </p:cNvGraphicFramePr>
          <p:nvPr>
            <p:extLst>
              <p:ext uri="{D42A27DB-BD31-4B8C-83A1-F6EECF244321}">
                <p14:modId xmlns:p14="http://schemas.microsoft.com/office/powerpoint/2010/main" val="3736493142"/>
              </p:ext>
            </p:extLst>
          </p:nvPr>
        </p:nvGraphicFramePr>
        <p:xfrm>
          <a:off x="507599" y="1190586"/>
          <a:ext cx="3326575" cy="1676400"/>
        </p:xfrm>
        <a:graphic>
          <a:graphicData uri="http://schemas.openxmlformats.org/drawingml/2006/table">
            <a:tbl>
              <a:tblPr firstRow="1" bandRow="1">
                <a:tableStyleId>{69012ECD-51FC-41F1-AA8D-1B2483CD663E}</a:tableStyleId>
              </a:tblPr>
              <a:tblGrid>
                <a:gridCol w="3326575">
                  <a:extLst>
                    <a:ext uri="{9D8B030D-6E8A-4147-A177-3AD203B41FA5}">
                      <a16:colId xmlns:a16="http://schemas.microsoft.com/office/drawing/2014/main" val="394843272"/>
                    </a:ext>
                  </a:extLst>
                </a:gridCol>
              </a:tblGrid>
              <a:tr h="260464">
                <a:tc>
                  <a:txBody>
                    <a:bodyPr/>
                    <a:lstStyle/>
                    <a:p>
                      <a:pPr algn="ctr"/>
                      <a:r>
                        <a:rPr lang="en-GB" sz="1400"/>
                        <a:t>Question 14 </a:t>
                      </a:r>
                    </a:p>
                  </a:txBody>
                  <a:tcPr/>
                </a:tc>
                <a:extLst>
                  <a:ext uri="{0D108BD9-81ED-4DB2-BD59-A6C34878D82A}">
                    <a16:rowId xmlns:a16="http://schemas.microsoft.com/office/drawing/2014/main" val="4138555996"/>
                  </a:ext>
                </a:extLst>
              </a:tr>
              <a:tr h="1323682">
                <a:tc>
                  <a:txBody>
                    <a:bodyPr/>
                    <a:lstStyle/>
                    <a:p>
                      <a:pPr algn="ctr"/>
                      <a:r>
                        <a:rPr lang="en-GB" sz="1200" kern="1200">
                          <a:solidFill>
                            <a:schemeClr val="tx1"/>
                          </a:solidFill>
                          <a:effectLst/>
                          <a:latin typeface="+mn-lt"/>
                          <a:ea typeface="+mn-ea"/>
                          <a:cs typeface="+mn-cs"/>
                        </a:rPr>
                        <a:t>To what extent do you agree or disagree that the regulator takes appropriate action in line with its current remit in response to referrals where the regulator finds consumer standards have been breached and tenants, or potential tenants, have been at significant risk of serious detriment?</a:t>
                      </a:r>
                      <a:endParaRPr lang="en-GB" sz="1200"/>
                    </a:p>
                  </a:txBody>
                  <a:tcPr/>
                </a:tc>
                <a:extLst>
                  <a:ext uri="{0D108BD9-81ED-4DB2-BD59-A6C34878D82A}">
                    <a16:rowId xmlns:a16="http://schemas.microsoft.com/office/drawing/2014/main" val="4072982032"/>
                  </a:ext>
                </a:extLst>
              </a:tr>
            </a:tbl>
          </a:graphicData>
        </a:graphic>
      </p:graphicFrame>
      <p:graphicFrame>
        <p:nvGraphicFramePr>
          <p:cNvPr id="9" name="Chart 8">
            <a:extLst>
              <a:ext uri="{FF2B5EF4-FFF2-40B4-BE49-F238E27FC236}">
                <a16:creationId xmlns:a16="http://schemas.microsoft.com/office/drawing/2014/main" id="{2119EAB6-A5D2-4A42-9CF6-C1A4D910A6C4}"/>
              </a:ext>
            </a:extLst>
          </p:cNvPr>
          <p:cNvGraphicFramePr>
            <a:graphicFrameLocks/>
          </p:cNvGraphicFramePr>
          <p:nvPr>
            <p:extLst>
              <p:ext uri="{D42A27DB-BD31-4B8C-83A1-F6EECF244321}">
                <p14:modId xmlns:p14="http://schemas.microsoft.com/office/powerpoint/2010/main" val="1500275050"/>
              </p:ext>
            </p:extLst>
          </p:nvPr>
        </p:nvGraphicFramePr>
        <p:xfrm>
          <a:off x="3979217" y="1185667"/>
          <a:ext cx="4617783" cy="2243333"/>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8F4FF0F8-D515-4DCF-A1EA-F1FA0345EBCD}"/>
              </a:ext>
            </a:extLst>
          </p:cNvPr>
          <p:cNvSpPr txBox="1"/>
          <p:nvPr/>
        </p:nvSpPr>
        <p:spPr>
          <a:xfrm>
            <a:off x="482598" y="2919775"/>
            <a:ext cx="2399339" cy="495841"/>
          </a:xfrm>
          <a:prstGeom prst="rect">
            <a:avLst/>
          </a:prstGeom>
          <a:noFill/>
        </p:spPr>
        <p:txBody>
          <a:bodyPr wrap="square" rtlCol="0">
            <a:spAutoFit/>
          </a:bodyPr>
          <a:lstStyle/>
          <a:p>
            <a:pPr>
              <a:lnSpc>
                <a:spcPct val="114000"/>
              </a:lnSpc>
              <a:spcAft>
                <a:spcPts val="600"/>
              </a:spcAft>
              <a:buClr>
                <a:schemeClr val="accent1"/>
              </a:buClr>
            </a:pPr>
            <a:r>
              <a:rPr lang="en-GB" sz="1200"/>
              <a:t>Overall, 71% of stakeholders agreed with this statement.</a:t>
            </a:r>
          </a:p>
        </p:txBody>
      </p:sp>
      <p:graphicFrame>
        <p:nvGraphicFramePr>
          <p:cNvPr id="12" name="Chart 11">
            <a:extLst>
              <a:ext uri="{FF2B5EF4-FFF2-40B4-BE49-F238E27FC236}">
                <a16:creationId xmlns:a16="http://schemas.microsoft.com/office/drawing/2014/main" id="{74D6E852-1EFA-4088-B25E-0B2F0FE90FD8}"/>
              </a:ext>
            </a:extLst>
          </p:cNvPr>
          <p:cNvGraphicFramePr>
            <a:graphicFrameLocks/>
          </p:cNvGraphicFramePr>
          <p:nvPr>
            <p:extLst>
              <p:ext uri="{D42A27DB-BD31-4B8C-83A1-F6EECF244321}">
                <p14:modId xmlns:p14="http://schemas.microsoft.com/office/powerpoint/2010/main" val="210728104"/>
              </p:ext>
            </p:extLst>
          </p:nvPr>
        </p:nvGraphicFramePr>
        <p:xfrm>
          <a:off x="2793648" y="3549742"/>
          <a:ext cx="6204138" cy="29460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5867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5BD1-2C30-4392-9E7D-4225BAAE7CC0}"/>
              </a:ext>
            </a:extLst>
          </p:cNvPr>
          <p:cNvSpPr>
            <a:spLocks noGrp="1"/>
          </p:cNvSpPr>
          <p:nvPr>
            <p:ph type="title"/>
          </p:nvPr>
        </p:nvSpPr>
        <p:spPr/>
        <p:txBody>
          <a:bodyPr/>
          <a:lstStyle/>
          <a:p>
            <a:r>
              <a:rPr lang="en-GB" dirty="0"/>
              <a:t>Section 3 – The regulator</a:t>
            </a:r>
          </a:p>
        </p:txBody>
      </p:sp>
      <p:sp>
        <p:nvSpPr>
          <p:cNvPr id="4" name="Date Placeholder 3">
            <a:extLst>
              <a:ext uri="{FF2B5EF4-FFF2-40B4-BE49-F238E27FC236}">
                <a16:creationId xmlns:a16="http://schemas.microsoft.com/office/drawing/2014/main" id="{4BC0B50D-6DC0-4417-974A-ADAE4C21BAE8}"/>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9D12E4E3-B8D5-4BA0-A6ED-7A02F2768472}"/>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62C50B86-EE37-4271-A775-A6724E65B768}"/>
              </a:ext>
            </a:extLst>
          </p:cNvPr>
          <p:cNvSpPr>
            <a:spLocks noGrp="1"/>
          </p:cNvSpPr>
          <p:nvPr>
            <p:ph type="sldNum" sz="quarter" idx="12"/>
          </p:nvPr>
        </p:nvSpPr>
        <p:spPr/>
        <p:txBody>
          <a:bodyPr/>
          <a:lstStyle/>
          <a:p>
            <a:fld id="{F2DDE3AD-81DD-477C-B05F-9B8B1DADB4A3}" type="slidenum">
              <a:rPr lang="en-GB" dirty="0" smtClean="0"/>
              <a:t>17</a:t>
            </a:fld>
            <a:endParaRPr lang="en-GB" dirty="0"/>
          </a:p>
        </p:txBody>
      </p:sp>
      <p:graphicFrame>
        <p:nvGraphicFramePr>
          <p:cNvPr id="11" name="Chart 10">
            <a:extLst>
              <a:ext uri="{FF2B5EF4-FFF2-40B4-BE49-F238E27FC236}">
                <a16:creationId xmlns:a16="http://schemas.microsoft.com/office/drawing/2014/main" id="{5795DE4F-0E49-4BCA-88E1-6EFD7AAB57A3}"/>
              </a:ext>
            </a:extLst>
          </p:cNvPr>
          <p:cNvGraphicFramePr>
            <a:graphicFrameLocks/>
          </p:cNvGraphicFramePr>
          <p:nvPr>
            <p:extLst>
              <p:ext uri="{D42A27DB-BD31-4B8C-83A1-F6EECF244321}">
                <p14:modId xmlns:p14="http://schemas.microsoft.com/office/powerpoint/2010/main" val="564188464"/>
              </p:ext>
            </p:extLst>
          </p:nvPr>
        </p:nvGraphicFramePr>
        <p:xfrm>
          <a:off x="463369" y="3480279"/>
          <a:ext cx="8217263" cy="27495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Table 12">
            <a:extLst>
              <a:ext uri="{FF2B5EF4-FFF2-40B4-BE49-F238E27FC236}">
                <a16:creationId xmlns:a16="http://schemas.microsoft.com/office/drawing/2014/main" id="{1C749A5A-F8B1-4CA3-A594-2971713D8CAC}"/>
              </a:ext>
            </a:extLst>
          </p:cNvPr>
          <p:cNvGraphicFramePr>
            <a:graphicFrameLocks noGrp="1"/>
          </p:cNvGraphicFramePr>
          <p:nvPr>
            <p:extLst>
              <p:ext uri="{D42A27DB-BD31-4B8C-83A1-F6EECF244321}">
                <p14:modId xmlns:p14="http://schemas.microsoft.com/office/powerpoint/2010/main" val="1061467678"/>
              </p:ext>
            </p:extLst>
          </p:nvPr>
        </p:nvGraphicFramePr>
        <p:xfrm>
          <a:off x="482600" y="1019529"/>
          <a:ext cx="4498703" cy="2311395"/>
        </p:xfrm>
        <a:graphic>
          <a:graphicData uri="http://schemas.openxmlformats.org/drawingml/2006/table">
            <a:tbl>
              <a:tblPr firstRow="1">
                <a:tableStyleId>{69012ECD-51FC-41F1-AA8D-1B2483CD663E}</a:tableStyleId>
              </a:tblPr>
              <a:tblGrid>
                <a:gridCol w="3711677">
                  <a:extLst>
                    <a:ext uri="{9D8B030D-6E8A-4147-A177-3AD203B41FA5}">
                      <a16:colId xmlns:a16="http://schemas.microsoft.com/office/drawing/2014/main" val="20000"/>
                    </a:ext>
                  </a:extLst>
                </a:gridCol>
                <a:gridCol w="787026">
                  <a:extLst>
                    <a:ext uri="{9D8B030D-6E8A-4147-A177-3AD203B41FA5}">
                      <a16:colId xmlns:a16="http://schemas.microsoft.com/office/drawing/2014/main" val="20001"/>
                    </a:ext>
                  </a:extLst>
                </a:gridCol>
              </a:tblGrid>
              <a:tr h="628902">
                <a:tc>
                  <a:txBody>
                    <a:bodyPr/>
                    <a:lstStyle/>
                    <a:p>
                      <a:pPr algn="ctr" fontAlgn="b"/>
                      <a:r>
                        <a:rPr lang="en-GB" sz="1200" u="none" strike="noStrike" dirty="0">
                          <a:effectLst/>
                        </a:rPr>
                        <a:t>Question 15: </a:t>
                      </a:r>
                      <a:endParaRPr lang="en-GB" sz="1200" u="none" strike="noStrike">
                        <a:effectLst/>
                      </a:endParaRPr>
                    </a:p>
                    <a:p>
                      <a:pPr algn="ctr" fontAlgn="b"/>
                      <a:r>
                        <a:rPr lang="en-GB" sz="1200" u="none" strike="noStrike" dirty="0">
                          <a:effectLst/>
                        </a:rPr>
                        <a:t>Which of the following do you find helpful in getting information about the requirements of our standards, publications and any other news?</a:t>
                      </a:r>
                      <a:endParaRPr lang="en-GB" sz="1200" b="1" i="0" u="none" strike="noStrike" dirty="0">
                        <a:solidFill>
                          <a:srgbClr val="000000"/>
                        </a:solidFill>
                        <a:effectLst/>
                        <a:latin typeface="Arial"/>
                      </a:endParaRPr>
                    </a:p>
                  </a:txBody>
                  <a:tcPr marL="7620" marR="7620" marT="7620" marB="0" anchor="ctr"/>
                </a:tc>
                <a:tc>
                  <a:txBody>
                    <a:bodyPr/>
                    <a:lstStyle/>
                    <a:p>
                      <a:pPr algn="ctr" fontAlgn="b"/>
                      <a:r>
                        <a:rPr lang="en-GB" sz="1200" u="none" strike="noStrike" dirty="0">
                          <a:effectLst/>
                        </a:rPr>
                        <a:t>Very or somewhat helpful</a:t>
                      </a:r>
                      <a:endParaRPr lang="en-GB" sz="1200" b="1" i="0" u="none" strike="noStrike" dirty="0">
                        <a:solidFill>
                          <a:srgbClr val="000000"/>
                        </a:solidFill>
                        <a:effectLst/>
                        <a:latin typeface="Arial"/>
                      </a:endParaRPr>
                    </a:p>
                  </a:txBody>
                  <a:tcPr marL="7620" marR="7620" marT="7620" marB="0" anchor="ctr"/>
                </a:tc>
                <a:extLst>
                  <a:ext uri="{0D108BD9-81ED-4DB2-BD59-A6C34878D82A}">
                    <a16:rowId xmlns:a16="http://schemas.microsoft.com/office/drawing/2014/main" val="10000"/>
                  </a:ext>
                </a:extLst>
              </a:tr>
              <a:tr h="314451">
                <a:tc>
                  <a:txBody>
                    <a:bodyPr/>
                    <a:lstStyle/>
                    <a:p>
                      <a:pPr algn="ctr" fontAlgn="b"/>
                      <a:r>
                        <a:rPr lang="en-GB" sz="1200" u="none" strike="noStrike" dirty="0">
                          <a:effectLst/>
                        </a:rPr>
                        <a:t>Letter / email</a:t>
                      </a:r>
                      <a:endParaRPr lang="en-GB" sz="1200" b="0" i="0" u="none" strike="noStrike" dirty="0">
                        <a:solidFill>
                          <a:srgbClr val="000000"/>
                        </a:solidFill>
                        <a:effectLst/>
                        <a:latin typeface="Arial"/>
                      </a:endParaRPr>
                    </a:p>
                  </a:txBody>
                  <a:tcPr marL="7620" marR="7620" marT="7620" marB="0" anchor="ctr"/>
                </a:tc>
                <a:tc>
                  <a:txBody>
                    <a:bodyPr/>
                    <a:lstStyle/>
                    <a:p>
                      <a:pPr algn="ctr" fontAlgn="b"/>
                      <a:r>
                        <a:rPr lang="en-GB" sz="1200" b="0" i="0" u="none" strike="noStrike" dirty="0">
                          <a:solidFill>
                            <a:srgbClr val="000000"/>
                          </a:solidFill>
                          <a:effectLst/>
                          <a:latin typeface="+mn-lt"/>
                        </a:rPr>
                        <a:t>93%</a:t>
                      </a:r>
                    </a:p>
                  </a:txBody>
                  <a:tcPr marL="9525" marR="9525" marT="9525" marB="0" anchor="ctr"/>
                </a:tc>
                <a:extLst>
                  <a:ext uri="{0D108BD9-81ED-4DB2-BD59-A6C34878D82A}">
                    <a16:rowId xmlns:a16="http://schemas.microsoft.com/office/drawing/2014/main" val="10001"/>
                  </a:ext>
                </a:extLst>
              </a:tr>
              <a:tr h="314451">
                <a:tc>
                  <a:txBody>
                    <a:bodyPr/>
                    <a:lstStyle/>
                    <a:p>
                      <a:pPr algn="ctr" fontAlgn="b"/>
                      <a:r>
                        <a:rPr lang="en-GB" sz="1200" u="none" strike="noStrike" dirty="0">
                          <a:effectLst/>
                        </a:rPr>
                        <a:t>Website information / alert</a:t>
                      </a:r>
                      <a:endParaRPr lang="en-GB" sz="1200" b="0" i="0" u="none" strike="noStrike" dirty="0">
                        <a:solidFill>
                          <a:srgbClr val="000000"/>
                        </a:solidFill>
                        <a:effectLst/>
                        <a:latin typeface="Arial"/>
                      </a:endParaRPr>
                    </a:p>
                  </a:txBody>
                  <a:tcPr marL="7620" marR="7620" marT="7620" marB="0" anchor="ctr"/>
                </a:tc>
                <a:tc>
                  <a:txBody>
                    <a:bodyPr/>
                    <a:lstStyle/>
                    <a:p>
                      <a:pPr algn="ctr" fontAlgn="b"/>
                      <a:r>
                        <a:rPr lang="en-GB" sz="1200" b="0" i="0" u="none" strike="noStrike" dirty="0">
                          <a:solidFill>
                            <a:srgbClr val="000000"/>
                          </a:solidFill>
                          <a:effectLst/>
                          <a:latin typeface="+mn-lt"/>
                        </a:rPr>
                        <a:t>77%</a:t>
                      </a:r>
                    </a:p>
                  </a:txBody>
                  <a:tcPr marL="9525" marR="9525" marT="9525" marB="0" anchor="ctr"/>
                </a:tc>
                <a:extLst>
                  <a:ext uri="{0D108BD9-81ED-4DB2-BD59-A6C34878D82A}">
                    <a16:rowId xmlns:a16="http://schemas.microsoft.com/office/drawing/2014/main" val="10002"/>
                  </a:ext>
                </a:extLst>
              </a:tr>
              <a:tr h="314451">
                <a:tc>
                  <a:txBody>
                    <a:bodyPr/>
                    <a:lstStyle/>
                    <a:p>
                      <a:pPr algn="ctr" fontAlgn="b"/>
                      <a:r>
                        <a:rPr lang="en-GB" sz="1200" u="none" strike="noStrike" dirty="0">
                          <a:effectLst/>
                        </a:rPr>
                        <a:t>Twitter/ LinkedIn</a:t>
                      </a:r>
                      <a:endParaRPr lang="en-GB" sz="1200" b="0" i="0" u="none" strike="noStrike" dirty="0">
                        <a:solidFill>
                          <a:srgbClr val="000000"/>
                        </a:solidFill>
                        <a:effectLst/>
                        <a:latin typeface="Arial"/>
                      </a:endParaRPr>
                    </a:p>
                  </a:txBody>
                  <a:tcPr marL="7620" marR="7620" marT="7620" marB="0" anchor="ctr"/>
                </a:tc>
                <a:tc>
                  <a:txBody>
                    <a:bodyPr/>
                    <a:lstStyle/>
                    <a:p>
                      <a:pPr algn="ctr" fontAlgn="b"/>
                      <a:r>
                        <a:rPr lang="en-GB" sz="1200" b="0" i="0" u="none" strike="noStrike" dirty="0">
                          <a:solidFill>
                            <a:srgbClr val="000000"/>
                          </a:solidFill>
                          <a:effectLst/>
                          <a:latin typeface="+mn-lt"/>
                        </a:rPr>
                        <a:t>35%</a:t>
                      </a:r>
                    </a:p>
                  </a:txBody>
                  <a:tcPr marL="9525" marR="9525" marT="9525" marB="0" anchor="ctr"/>
                </a:tc>
                <a:extLst>
                  <a:ext uri="{0D108BD9-81ED-4DB2-BD59-A6C34878D82A}">
                    <a16:rowId xmlns:a16="http://schemas.microsoft.com/office/drawing/2014/main" val="2031413878"/>
                  </a:ext>
                </a:extLst>
              </a:tr>
              <a:tr h="314451">
                <a:tc>
                  <a:txBody>
                    <a:bodyPr/>
                    <a:lstStyle/>
                    <a:p>
                      <a:pPr algn="ctr" fontAlgn="b"/>
                      <a:r>
                        <a:rPr lang="en-GB" sz="1200" u="none" strike="noStrike" dirty="0">
                          <a:effectLst/>
                        </a:rPr>
                        <a:t>Stakeholder event</a:t>
                      </a:r>
                      <a:endParaRPr lang="en-GB" sz="1200" b="0" i="0" u="none" strike="noStrike" dirty="0">
                        <a:solidFill>
                          <a:srgbClr val="000000"/>
                        </a:solidFill>
                        <a:effectLst/>
                        <a:latin typeface="Arial"/>
                      </a:endParaRPr>
                    </a:p>
                  </a:txBody>
                  <a:tcPr marL="7620" marR="7620" marT="7620" marB="0" anchor="ctr"/>
                </a:tc>
                <a:tc>
                  <a:txBody>
                    <a:bodyPr/>
                    <a:lstStyle/>
                    <a:p>
                      <a:pPr algn="ctr" fontAlgn="b"/>
                      <a:r>
                        <a:rPr lang="en-GB" sz="1200" b="0" i="0" u="none" strike="noStrike" dirty="0">
                          <a:solidFill>
                            <a:srgbClr val="000000"/>
                          </a:solidFill>
                          <a:effectLst/>
                          <a:latin typeface="+mn-lt"/>
                        </a:rPr>
                        <a:t>73%</a:t>
                      </a:r>
                    </a:p>
                  </a:txBody>
                  <a:tcPr marL="9525" marR="9525" marT="9525" marB="0" anchor="ctr"/>
                </a:tc>
                <a:extLst>
                  <a:ext uri="{0D108BD9-81ED-4DB2-BD59-A6C34878D82A}">
                    <a16:rowId xmlns:a16="http://schemas.microsoft.com/office/drawing/2014/main" val="10003"/>
                  </a:ext>
                </a:extLst>
              </a:tr>
              <a:tr h="314451">
                <a:tc>
                  <a:txBody>
                    <a:bodyPr/>
                    <a:lstStyle/>
                    <a:p>
                      <a:pPr algn="ctr" fontAlgn="b"/>
                      <a:r>
                        <a:rPr lang="en-GB" sz="1200" u="none" strike="noStrike" dirty="0">
                          <a:effectLst/>
                        </a:rPr>
                        <a:t>Trade press article / column</a:t>
                      </a:r>
                      <a:endParaRPr lang="en-GB" sz="1200" b="0" i="0" u="none" strike="noStrike" dirty="0">
                        <a:solidFill>
                          <a:srgbClr val="000000"/>
                        </a:solidFill>
                        <a:effectLst/>
                        <a:latin typeface="Arial"/>
                      </a:endParaRPr>
                    </a:p>
                  </a:txBody>
                  <a:tcPr marL="7620" marR="7620" marT="7620" marB="0" anchor="ctr"/>
                </a:tc>
                <a:tc>
                  <a:txBody>
                    <a:bodyPr/>
                    <a:lstStyle/>
                    <a:p>
                      <a:pPr algn="ctr" fontAlgn="b"/>
                      <a:r>
                        <a:rPr lang="en-GB" sz="1200" b="0" i="0" u="none" strike="noStrike" dirty="0">
                          <a:solidFill>
                            <a:srgbClr val="000000"/>
                          </a:solidFill>
                          <a:effectLst/>
                          <a:latin typeface="+mn-lt"/>
                        </a:rPr>
                        <a:t>65%</a:t>
                      </a:r>
                    </a:p>
                  </a:txBody>
                  <a:tcPr marL="9525" marR="9525" marT="9525" marB="0" anchor="ctr"/>
                </a:tc>
                <a:extLst>
                  <a:ext uri="{0D108BD9-81ED-4DB2-BD59-A6C34878D82A}">
                    <a16:rowId xmlns:a16="http://schemas.microsoft.com/office/drawing/2014/main" val="10004"/>
                  </a:ext>
                </a:extLst>
              </a:tr>
            </a:tbl>
          </a:graphicData>
        </a:graphic>
      </p:graphicFrame>
      <p:sp>
        <p:nvSpPr>
          <p:cNvPr id="8" name="TextBox 7">
            <a:extLst>
              <a:ext uri="{FF2B5EF4-FFF2-40B4-BE49-F238E27FC236}">
                <a16:creationId xmlns:a16="http://schemas.microsoft.com/office/drawing/2014/main" id="{5096F473-8EC8-43C2-9EAD-B25CD3E1D050}"/>
              </a:ext>
            </a:extLst>
          </p:cNvPr>
          <p:cNvSpPr txBox="1"/>
          <p:nvPr/>
        </p:nvSpPr>
        <p:spPr>
          <a:xfrm>
            <a:off x="5050975" y="1015876"/>
            <a:ext cx="3615697" cy="2190343"/>
          </a:xfrm>
          <a:prstGeom prst="rect">
            <a:avLst/>
          </a:prstGeom>
          <a:noFill/>
        </p:spPr>
        <p:txBody>
          <a:bodyPr wrap="square" rtlCol="0">
            <a:spAutoFit/>
          </a:bodyPr>
          <a:lstStyle/>
          <a:p>
            <a:pPr>
              <a:lnSpc>
                <a:spcPct val="114000"/>
              </a:lnSpc>
              <a:spcAft>
                <a:spcPts val="1200"/>
              </a:spcAft>
              <a:buClr>
                <a:schemeClr val="accent1"/>
              </a:buClr>
            </a:pPr>
            <a:r>
              <a:rPr lang="en-GB" sz="1400" dirty="0"/>
              <a:t>Direct contact by letter or e-mail remains the communication method preferred by stakeholders (93% very or somewhat helpful). </a:t>
            </a:r>
          </a:p>
          <a:p>
            <a:pPr>
              <a:lnSpc>
                <a:spcPct val="114000"/>
              </a:lnSpc>
              <a:spcAft>
                <a:spcPts val="1200"/>
              </a:spcAft>
              <a:buClr>
                <a:schemeClr val="accent1"/>
              </a:buClr>
            </a:pPr>
            <a:r>
              <a:rPr lang="en-GB" sz="1400" dirty="0"/>
              <a:t>Views were more mixed on social media, with only 35% finding Twitter or LinkedIn very or somewhat helpful and 6% finding this method of communication unhelpful. </a:t>
            </a:r>
          </a:p>
        </p:txBody>
      </p:sp>
    </p:spTree>
    <p:extLst>
      <p:ext uri="{BB962C8B-B14F-4D97-AF65-F5344CB8AC3E}">
        <p14:creationId xmlns:p14="http://schemas.microsoft.com/office/powerpoint/2010/main" val="2307445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AE94EDC1-6B22-4DC1-8210-3BE757D7E8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1566" y="5230531"/>
            <a:ext cx="592200" cy="680400"/>
          </a:xfrm>
          <a:prstGeom prst="rect">
            <a:avLst/>
          </a:prstGeom>
        </p:spPr>
      </p:pic>
      <p:pic>
        <p:nvPicPr>
          <p:cNvPr id="16" name="Picture 15">
            <a:extLst>
              <a:ext uri="{FF2B5EF4-FFF2-40B4-BE49-F238E27FC236}">
                <a16:creationId xmlns:a16="http://schemas.microsoft.com/office/drawing/2014/main" id="{3BCDAE04-03C6-483B-9BD7-753D331D4B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96217" y="5211188"/>
            <a:ext cx="757161" cy="720000"/>
          </a:xfrm>
          <a:prstGeom prst="rect">
            <a:avLst/>
          </a:prstGeom>
        </p:spPr>
      </p:pic>
      <p:sp>
        <p:nvSpPr>
          <p:cNvPr id="4" name="Date Placeholder 3"/>
          <p:cNvSpPr>
            <a:spLocks noGrp="1"/>
          </p:cNvSpPr>
          <p:nvPr>
            <p:ph type="dt" sz="half" idx="10"/>
          </p:nvPr>
        </p:nvSpPr>
        <p:spPr/>
        <p:txBody>
          <a:bodyPr/>
          <a:lstStyle/>
          <a:p>
            <a:r>
              <a:rPr lang="en-US"/>
              <a:t>May 2022</a:t>
            </a:r>
            <a:endParaRPr lang="en-GB"/>
          </a:p>
        </p:txBody>
      </p:sp>
      <p:sp>
        <p:nvSpPr>
          <p:cNvPr id="5" name="Footer Placeholder 4"/>
          <p:cNvSpPr>
            <a:spLocks noGrp="1"/>
          </p:cNvSpPr>
          <p:nvPr>
            <p:ph type="ftr" sz="quarter" idx="11"/>
          </p:nvPr>
        </p:nvSpPr>
        <p:spPr/>
        <p:txBody>
          <a:bodyPr/>
          <a:lstStyle/>
          <a:p>
            <a:r>
              <a:rPr lang="en-GB"/>
              <a:t>Regulator of Social Housing</a:t>
            </a:r>
          </a:p>
        </p:txBody>
      </p:sp>
      <p:sp>
        <p:nvSpPr>
          <p:cNvPr id="14" name="Slide Number Placeholder 5">
            <a:extLst>
              <a:ext uri="{FF2B5EF4-FFF2-40B4-BE49-F238E27FC236}">
                <a16:creationId xmlns:a16="http://schemas.microsoft.com/office/drawing/2014/main" id="{FD67E3BE-05B0-4D4E-8580-C9CCD369C858}"/>
              </a:ext>
            </a:extLst>
          </p:cNvPr>
          <p:cNvSpPr>
            <a:spLocks noGrp="1"/>
          </p:cNvSpPr>
          <p:nvPr>
            <p:ph type="sldNum" sz="quarter" idx="12"/>
          </p:nvPr>
        </p:nvSpPr>
        <p:spPr/>
        <p:txBody>
          <a:bodyPr/>
          <a:lstStyle/>
          <a:p>
            <a:fld id="{F2DDE3AD-81DD-477C-B05F-9B8B1DADB4A3}" type="slidenum">
              <a:rPr lang="en-GB" smtClean="0"/>
              <a:pPr/>
              <a:t>18</a:t>
            </a:fld>
            <a:endParaRPr lang="en-GB"/>
          </a:p>
        </p:txBody>
      </p:sp>
      <p:pic>
        <p:nvPicPr>
          <p:cNvPr id="8" name="Picture 7" descr="House key image" title="House key"/>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09950" y="5230531"/>
            <a:ext cx="722942" cy="68919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78994" y="5216980"/>
            <a:ext cx="714208" cy="714208"/>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70720" y="5234690"/>
            <a:ext cx="714208" cy="714208"/>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62446" y="5234690"/>
            <a:ext cx="856252" cy="719086"/>
          </a:xfrm>
          <a:prstGeom prst="rect">
            <a:avLst/>
          </a:prstGeom>
        </p:spPr>
      </p:pic>
      <p:sp>
        <p:nvSpPr>
          <p:cNvPr id="25" name="Content Placeholder 2">
            <a:extLst>
              <a:ext uri="{FF2B5EF4-FFF2-40B4-BE49-F238E27FC236}">
                <a16:creationId xmlns:a16="http://schemas.microsoft.com/office/drawing/2014/main" id="{2115F5C7-8AA9-4757-86F6-62D9E24DB13A}"/>
              </a:ext>
            </a:extLst>
          </p:cNvPr>
          <p:cNvSpPr>
            <a:spLocks noGrp="1"/>
          </p:cNvSpPr>
          <p:nvPr>
            <p:ph idx="1"/>
          </p:nvPr>
        </p:nvSpPr>
        <p:spPr>
          <a:xfrm>
            <a:off x="482400" y="1432801"/>
            <a:ext cx="8187872" cy="3328258"/>
          </a:xfrm>
        </p:spPr>
        <p:txBody>
          <a:bodyPr>
            <a:normAutofit/>
          </a:bodyPr>
          <a:lstStyle/>
          <a:p>
            <a:pPr marL="0" lvl="2" indent="0">
              <a:buNone/>
            </a:pPr>
            <a:r>
              <a:rPr lang="en-GB" sz="1600" dirty="0">
                <a:solidFill>
                  <a:srgbClr val="59468D"/>
                </a:solidFill>
              </a:rPr>
              <a:t>Regulator of Social Housing</a:t>
            </a:r>
          </a:p>
          <a:p>
            <a:pPr marL="0" lvl="2" indent="0">
              <a:buNone/>
            </a:pPr>
            <a:r>
              <a:rPr lang="en-GB" sz="1600" dirty="0">
                <a:solidFill>
                  <a:srgbClr val="59468D"/>
                </a:solidFill>
              </a:rPr>
              <a:t>0300 124 5225 </a:t>
            </a:r>
          </a:p>
          <a:p>
            <a:pPr marL="0" lvl="2" indent="0">
              <a:buNone/>
            </a:pPr>
            <a:r>
              <a:rPr lang="en-GB" sz="1600" dirty="0">
                <a:solidFill>
                  <a:srgbClr val="59468D"/>
                </a:solidFill>
                <a:hlinkClick r:id="rId8"/>
              </a:rPr>
              <a:t>enquiries@rsh.gov.uk</a:t>
            </a:r>
            <a:endParaRPr lang="en-GB" sz="1600" dirty="0">
              <a:solidFill>
                <a:srgbClr val="59468D"/>
              </a:solidFill>
            </a:endParaRPr>
          </a:p>
          <a:p>
            <a:pPr marL="0" lvl="2" indent="0">
              <a:buNone/>
            </a:pPr>
            <a:r>
              <a:rPr lang="en-GB" sz="1600" dirty="0">
                <a:solidFill>
                  <a:srgbClr val="59468D"/>
                </a:solidFill>
                <a:hlinkClick r:id="rId9"/>
              </a:rPr>
              <a:t>www.gov.uk/rsh</a:t>
            </a:r>
            <a:endParaRPr lang="en-GB" sz="1600" dirty="0">
              <a:solidFill>
                <a:srgbClr val="59468D"/>
              </a:solidFill>
            </a:endParaRPr>
          </a:p>
          <a:p>
            <a:pPr lvl="2" indent="0">
              <a:buNone/>
            </a:pPr>
            <a:endParaRPr lang="en-GB" sz="1600" dirty="0">
              <a:solidFill>
                <a:srgbClr val="59468D"/>
              </a:solidFill>
            </a:endParaRPr>
          </a:p>
          <a:p>
            <a:pPr marL="0" lvl="2" indent="0">
              <a:buNone/>
            </a:pPr>
            <a:r>
              <a:rPr lang="en-GB" sz="1600" dirty="0">
                <a:solidFill>
                  <a:srgbClr val="59468D"/>
                </a:solidFill>
                <a:hlinkClick r:id="rId10"/>
              </a:rPr>
              <a:t>twitter.com/</a:t>
            </a:r>
            <a:r>
              <a:rPr lang="en-GB" sz="1600" dirty="0" err="1">
                <a:solidFill>
                  <a:srgbClr val="59468D"/>
                </a:solidFill>
                <a:hlinkClick r:id="rId10"/>
              </a:rPr>
              <a:t>rshengland</a:t>
            </a:r>
            <a:endParaRPr lang="en-GB" sz="1600" dirty="0">
              <a:solidFill>
                <a:srgbClr val="59468D"/>
              </a:solidFill>
            </a:endParaRPr>
          </a:p>
          <a:p>
            <a:pPr marL="0" lvl="2" indent="0">
              <a:buNone/>
            </a:pPr>
            <a:r>
              <a:rPr lang="en-GB" sz="1600" dirty="0">
                <a:solidFill>
                  <a:srgbClr val="59468D"/>
                </a:solidFill>
                <a:hlinkClick r:id="rId11"/>
              </a:rPr>
              <a:t>www.linkedin.com/company/regulator-of-social-housing</a:t>
            </a:r>
            <a:endParaRPr lang="en-GB" sz="1600" dirty="0">
              <a:solidFill>
                <a:srgbClr val="59468D"/>
              </a:solidFill>
            </a:endParaRPr>
          </a:p>
          <a:p>
            <a:endParaRPr lang="en-GB" sz="1600" dirty="0">
              <a:solidFill>
                <a:srgbClr val="59468D"/>
              </a:solidFill>
            </a:endParaRPr>
          </a:p>
          <a:p>
            <a:r>
              <a:rPr lang="en-GB" sz="1600" dirty="0">
                <a:solidFill>
                  <a:srgbClr val="59468D"/>
                </a:solidFill>
              </a:rPr>
              <a:t>The Regulator of Social Housing regulates registered providers of social housing </a:t>
            </a:r>
            <a:br>
              <a:rPr lang="en-GB" sz="1600" dirty="0">
                <a:solidFill>
                  <a:srgbClr val="59468D"/>
                </a:solidFill>
              </a:rPr>
            </a:br>
            <a:r>
              <a:rPr lang="en-GB" sz="1600" dirty="0">
                <a:solidFill>
                  <a:srgbClr val="59468D"/>
                </a:solidFill>
              </a:rPr>
              <a:t>to promote a viable, efficient and well-governed social housing sector able to </a:t>
            </a:r>
            <a:br>
              <a:rPr lang="en-GB" sz="1600" dirty="0">
                <a:solidFill>
                  <a:srgbClr val="59468D"/>
                </a:solidFill>
              </a:rPr>
            </a:br>
            <a:r>
              <a:rPr lang="en-GB" sz="1600" dirty="0">
                <a:solidFill>
                  <a:srgbClr val="59468D"/>
                </a:solidFill>
              </a:rPr>
              <a:t>deliver homes that meet a range of needs.</a:t>
            </a:r>
            <a:endParaRPr lang="en-GB" sz="1400" dirty="0"/>
          </a:p>
        </p:txBody>
      </p:sp>
      <p:pic>
        <p:nvPicPr>
          <p:cNvPr id="13" name="Picture 12" descr="Regulator of Social Housing">
            <a:extLst>
              <a:ext uri="{FF2B5EF4-FFF2-40B4-BE49-F238E27FC236}">
                <a16:creationId xmlns:a16="http://schemas.microsoft.com/office/drawing/2014/main" id="{34D20064-AB41-4D2B-9E01-3A1472D6540F}"/>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06907" y="397072"/>
            <a:ext cx="1368000" cy="756818"/>
          </a:xfrm>
          <a:prstGeom prst="rect">
            <a:avLst/>
          </a:prstGeom>
        </p:spPr>
      </p:pic>
    </p:spTree>
    <p:extLst>
      <p:ext uri="{BB962C8B-B14F-4D97-AF65-F5344CB8AC3E}">
        <p14:creationId xmlns:p14="http://schemas.microsoft.com/office/powerpoint/2010/main" val="4232295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a:t>Introduction</a:t>
            </a:r>
          </a:p>
        </p:txBody>
      </p:sp>
      <p:sp>
        <p:nvSpPr>
          <p:cNvPr id="3" name="Content Placeholder 2"/>
          <p:cNvSpPr>
            <a:spLocks noGrp="1"/>
          </p:cNvSpPr>
          <p:nvPr>
            <p:ph idx="1"/>
          </p:nvPr>
        </p:nvSpPr>
        <p:spPr>
          <a:xfrm>
            <a:off x="482600" y="1028196"/>
            <a:ext cx="8114400" cy="4605866"/>
          </a:xfrm>
        </p:spPr>
        <p:txBody>
          <a:bodyPr>
            <a:noAutofit/>
          </a:bodyPr>
          <a:lstStyle/>
          <a:p>
            <a:pPr>
              <a:lnSpc>
                <a:spcPct val="114000"/>
              </a:lnSpc>
              <a:spcAft>
                <a:spcPts val="1200"/>
              </a:spcAft>
              <a:buClr>
                <a:schemeClr val="accent1"/>
              </a:buClr>
            </a:pPr>
            <a:r>
              <a:rPr lang="en-GB" sz="1600"/>
              <a:t>The Regulator of Social Housing has carried out a stakeholder survey, with fieldwork completed in March and April 2022. </a:t>
            </a:r>
          </a:p>
          <a:p>
            <a:pPr>
              <a:lnSpc>
                <a:spcPct val="114000"/>
              </a:lnSpc>
              <a:spcAft>
                <a:spcPts val="1200"/>
              </a:spcAft>
              <a:buClr>
                <a:schemeClr val="accent1"/>
              </a:buClr>
            </a:pPr>
            <a:r>
              <a:rPr lang="en-GB" sz="1600"/>
              <a:t>We have sought the views of registered providers and other stakeholders on a range of issues.</a:t>
            </a:r>
          </a:p>
          <a:p>
            <a:pPr>
              <a:lnSpc>
                <a:spcPct val="114000"/>
              </a:lnSpc>
              <a:spcAft>
                <a:spcPts val="1200"/>
              </a:spcAft>
              <a:buClr>
                <a:schemeClr val="accent1"/>
              </a:buClr>
            </a:pPr>
            <a:r>
              <a:rPr lang="en-GB" sz="1600"/>
              <a:t>Our last stakeholder survey was published in 2020. Due to the coronavirus pandemic, we did not conduct a survey in 2021. </a:t>
            </a:r>
          </a:p>
          <a:p>
            <a:pPr>
              <a:lnSpc>
                <a:spcPct val="114000"/>
              </a:lnSpc>
              <a:spcAft>
                <a:spcPts val="1200"/>
              </a:spcAft>
              <a:buClr>
                <a:schemeClr val="accent1"/>
              </a:buClr>
            </a:pPr>
            <a:r>
              <a:rPr lang="en-GB" sz="1600"/>
              <a:t>In 2022 we changed the methodology we use in our survey to better reflect best practice. This included the addition of ‘neutral’ or ‘don’t know’ options for questions with choice scales. </a:t>
            </a:r>
          </a:p>
          <a:p>
            <a:pPr>
              <a:lnSpc>
                <a:spcPct val="114000"/>
              </a:lnSpc>
              <a:spcAft>
                <a:spcPts val="1200"/>
              </a:spcAft>
              <a:buClr>
                <a:schemeClr val="accent1"/>
              </a:buClr>
            </a:pPr>
            <a:r>
              <a:rPr lang="en-GB" sz="1600"/>
              <a:t>As a result of these changes to the methodology, it is not possible to make direct comparisons between these data and those received in previous years. </a:t>
            </a:r>
          </a:p>
          <a:p>
            <a:pPr>
              <a:lnSpc>
                <a:spcPct val="114000"/>
              </a:lnSpc>
              <a:spcAft>
                <a:spcPts val="1200"/>
              </a:spcAft>
              <a:buClr>
                <a:schemeClr val="accent1"/>
              </a:buClr>
            </a:pPr>
            <a:r>
              <a:rPr lang="en-GB" sz="1600"/>
              <a:t>We will use the results to inform </a:t>
            </a:r>
          </a:p>
          <a:p>
            <a:pPr marL="612900" lvl="2" indent="-342900">
              <a:lnSpc>
                <a:spcPct val="114000"/>
              </a:lnSpc>
              <a:spcAft>
                <a:spcPts val="0"/>
              </a:spcAft>
              <a:buClr>
                <a:schemeClr val="accent1"/>
              </a:buClr>
            </a:pPr>
            <a:r>
              <a:rPr lang="en-GB" sz="1600"/>
              <a:t>our performance monitoring</a:t>
            </a:r>
          </a:p>
          <a:p>
            <a:pPr marL="612900" lvl="2" indent="-342900">
              <a:lnSpc>
                <a:spcPct val="114000"/>
              </a:lnSpc>
              <a:spcAft>
                <a:spcPts val="0"/>
              </a:spcAft>
              <a:buClr>
                <a:schemeClr val="accent1"/>
              </a:buClr>
            </a:pPr>
            <a:r>
              <a:rPr lang="en-GB" sz="1600"/>
              <a:t>continuous development of our operational approach</a:t>
            </a:r>
          </a:p>
          <a:p>
            <a:pPr marL="612900" lvl="2" indent="-342900">
              <a:lnSpc>
                <a:spcPct val="114000"/>
              </a:lnSpc>
              <a:spcAft>
                <a:spcPts val="0"/>
              </a:spcAft>
              <a:buClr>
                <a:schemeClr val="accent1"/>
              </a:buClr>
            </a:pPr>
            <a:r>
              <a:rPr lang="en-GB" sz="1600"/>
              <a:t>our corporate planning</a:t>
            </a:r>
          </a:p>
          <a:p>
            <a:pPr marL="342900" indent="-342900">
              <a:lnSpc>
                <a:spcPct val="114000"/>
              </a:lnSpc>
              <a:spcAft>
                <a:spcPts val="1200"/>
              </a:spcAft>
              <a:buClr>
                <a:schemeClr val="accent1"/>
              </a:buClr>
              <a:buFont typeface="Wingdings" panose="05000000000000000000" pitchFamily="2" charset="2"/>
              <a:buChar char="§"/>
            </a:pPr>
            <a:endParaRPr lang="en-GB" sz="1600"/>
          </a:p>
        </p:txBody>
      </p:sp>
      <p:sp>
        <p:nvSpPr>
          <p:cNvPr id="4" name="Date Placeholder 3"/>
          <p:cNvSpPr>
            <a:spLocks noGrp="1"/>
          </p:cNvSpPr>
          <p:nvPr>
            <p:ph type="dt" sz="half" idx="10"/>
          </p:nvPr>
        </p:nvSpPr>
        <p:spPr/>
        <p:txBody>
          <a:bodyPr/>
          <a:lstStyle/>
          <a:p>
            <a:r>
              <a:rPr lang="en-US"/>
              <a:t>May 2022</a:t>
            </a:r>
            <a:endParaRPr lang="en-GB"/>
          </a:p>
        </p:txBody>
      </p:sp>
      <p:sp>
        <p:nvSpPr>
          <p:cNvPr id="5" name="Footer Placeholder 4"/>
          <p:cNvSpPr>
            <a:spLocks noGrp="1"/>
          </p:cNvSpPr>
          <p:nvPr>
            <p:ph type="ftr" sz="quarter" idx="11"/>
          </p:nvPr>
        </p:nvSpPr>
        <p:spPr/>
        <p:txBody>
          <a:bodyPr/>
          <a:lstStyle/>
          <a:p>
            <a:r>
              <a:rPr lang="en-GB"/>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2</a:t>
            </a:fld>
            <a:endParaRPr lang="en-GB"/>
          </a:p>
        </p:txBody>
      </p:sp>
    </p:spTree>
    <p:extLst>
      <p:ext uri="{BB962C8B-B14F-4D97-AF65-F5344CB8AC3E}">
        <p14:creationId xmlns:p14="http://schemas.microsoft.com/office/powerpoint/2010/main" val="416034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2D897-981B-4802-83D8-755CB93054A8}"/>
              </a:ext>
            </a:extLst>
          </p:cNvPr>
          <p:cNvSpPr>
            <a:spLocks noGrp="1"/>
          </p:cNvSpPr>
          <p:nvPr>
            <p:ph type="title"/>
          </p:nvPr>
        </p:nvSpPr>
        <p:spPr/>
        <p:txBody>
          <a:bodyPr/>
          <a:lstStyle/>
          <a:p>
            <a:r>
              <a:rPr lang="en-GB"/>
              <a:t>Key findings</a:t>
            </a:r>
          </a:p>
        </p:txBody>
      </p:sp>
      <p:sp>
        <p:nvSpPr>
          <p:cNvPr id="3" name="Content Placeholder 2">
            <a:extLst>
              <a:ext uri="{FF2B5EF4-FFF2-40B4-BE49-F238E27FC236}">
                <a16:creationId xmlns:a16="http://schemas.microsoft.com/office/drawing/2014/main" id="{30504FCC-8883-45DC-B0F2-A1142DBE0112}"/>
              </a:ext>
            </a:extLst>
          </p:cNvPr>
          <p:cNvSpPr>
            <a:spLocks noGrp="1"/>
          </p:cNvSpPr>
          <p:nvPr>
            <p:ph idx="1"/>
          </p:nvPr>
        </p:nvSpPr>
        <p:spPr>
          <a:xfrm>
            <a:off x="482600" y="1079582"/>
            <a:ext cx="8114400" cy="5220929"/>
          </a:xfrm>
        </p:spPr>
        <p:txBody>
          <a:bodyPr>
            <a:noAutofit/>
          </a:bodyPr>
          <a:lstStyle/>
          <a:p>
            <a:pPr>
              <a:lnSpc>
                <a:spcPct val="114000"/>
              </a:lnSpc>
              <a:spcAft>
                <a:spcPts val="1200"/>
              </a:spcAft>
            </a:pPr>
            <a:r>
              <a:rPr lang="en-GB" sz="1400"/>
              <a:t>The number of responses was slightly higher than in 2020, but the types of organisations responding were broadly similar, with the majority being registered providers (RPs). We have seen a significant increase in the number of tenants responding compared to 2020.</a:t>
            </a:r>
          </a:p>
          <a:p>
            <a:pPr>
              <a:lnSpc>
                <a:spcPct val="114000"/>
              </a:lnSpc>
              <a:spcAft>
                <a:spcPts val="1200"/>
              </a:spcAft>
            </a:pPr>
            <a:r>
              <a:rPr lang="en-GB" sz="1400"/>
              <a:t>The results remain positive, with at least 80% of respondents agreeing that:</a:t>
            </a:r>
          </a:p>
          <a:p>
            <a:pPr marL="285750" indent="-285750">
              <a:lnSpc>
                <a:spcPct val="114000"/>
              </a:lnSpc>
              <a:spcAft>
                <a:spcPts val="1200"/>
              </a:spcAft>
              <a:buFont typeface="Arial" panose="020B0604020202020204" pitchFamily="34" charset="0"/>
              <a:buChar char="•"/>
            </a:pPr>
            <a:r>
              <a:rPr lang="en-GB" sz="1400"/>
              <a:t>The regulatory framework and our approach to regulation are consistent with our objectives on economic regulation.</a:t>
            </a:r>
          </a:p>
          <a:p>
            <a:pPr marL="285750" indent="-285750">
              <a:lnSpc>
                <a:spcPct val="114000"/>
              </a:lnSpc>
              <a:spcAft>
                <a:spcPts val="1200"/>
              </a:spcAft>
              <a:buFont typeface="Arial" panose="020B0604020202020204" pitchFamily="34" charset="0"/>
              <a:buChar char="•"/>
            </a:pPr>
            <a:r>
              <a:rPr lang="en-GB" sz="1400"/>
              <a:t>They are aware of the regulator’s proposed high-level approach to implementing the regulatory changes outlined in the Social Housing White Paper.</a:t>
            </a:r>
          </a:p>
          <a:p>
            <a:pPr marL="285750" indent="-285750">
              <a:lnSpc>
                <a:spcPct val="114000"/>
              </a:lnSpc>
              <a:spcAft>
                <a:spcPts val="1200"/>
              </a:spcAft>
              <a:buFont typeface="Arial" panose="020B0604020202020204" pitchFamily="34" charset="0"/>
              <a:buChar char="•"/>
            </a:pPr>
            <a:r>
              <a:rPr lang="en-GB" sz="1400"/>
              <a:t>Our approach to regulation is risk-based and assurance-based.</a:t>
            </a:r>
          </a:p>
          <a:p>
            <a:pPr marL="285750" indent="-285750">
              <a:lnSpc>
                <a:spcPct val="114000"/>
              </a:lnSpc>
              <a:spcAft>
                <a:spcPts val="1200"/>
              </a:spcAft>
              <a:buFont typeface="Arial" panose="020B0604020202020204" pitchFamily="34" charset="0"/>
              <a:buChar char="•"/>
            </a:pPr>
            <a:r>
              <a:rPr lang="en-GB" sz="1400"/>
              <a:t>The regulator meets its objectives to be proportionate and minimise interference.</a:t>
            </a:r>
          </a:p>
          <a:p>
            <a:pPr marL="285750" indent="-285750">
              <a:lnSpc>
                <a:spcPct val="114000"/>
              </a:lnSpc>
              <a:spcAft>
                <a:spcPts val="1200"/>
              </a:spcAft>
              <a:buFont typeface="Arial" panose="020B0604020202020204" pitchFamily="34" charset="0"/>
              <a:buChar char="•"/>
            </a:pPr>
            <a:r>
              <a:rPr lang="en-GB" sz="1400"/>
              <a:t>They</a:t>
            </a:r>
            <a:r>
              <a:rPr lang="en-GB" sz="1400">
                <a:solidFill>
                  <a:srgbClr val="FF0000"/>
                </a:solidFill>
              </a:rPr>
              <a:t> </a:t>
            </a:r>
            <a:r>
              <a:rPr lang="en-GB" sz="1400"/>
              <a:t>are clear about any information and / or evidence that they are asked to provide by the regulator.</a:t>
            </a:r>
          </a:p>
          <a:p>
            <a:pPr marL="285750" indent="-285750">
              <a:lnSpc>
                <a:spcPct val="114000"/>
              </a:lnSpc>
              <a:spcAft>
                <a:spcPts val="1200"/>
              </a:spcAft>
              <a:buFont typeface="Arial" panose="020B0604020202020204" pitchFamily="34" charset="0"/>
              <a:buChar char="•"/>
            </a:pPr>
            <a:r>
              <a:rPr lang="en-GB" sz="1400"/>
              <a:t>Our regulatory staff are knowledgeable about the nature and complexity of the sector.</a:t>
            </a:r>
          </a:p>
          <a:p>
            <a:pPr marL="285750" indent="-285750">
              <a:lnSpc>
                <a:spcPct val="114000"/>
              </a:lnSpc>
              <a:spcAft>
                <a:spcPts val="1200"/>
              </a:spcAft>
              <a:buFont typeface="Arial" panose="020B0604020202020204" pitchFamily="34" charset="0"/>
              <a:buChar char="•"/>
            </a:pPr>
            <a:endParaRPr lang="en-GB" sz="1400"/>
          </a:p>
          <a:p>
            <a:pPr>
              <a:lnSpc>
                <a:spcPct val="114000"/>
              </a:lnSpc>
              <a:spcAft>
                <a:spcPts val="1200"/>
              </a:spcAft>
            </a:pPr>
            <a:endParaRPr lang="en-GB" sz="1400"/>
          </a:p>
        </p:txBody>
      </p:sp>
      <p:sp>
        <p:nvSpPr>
          <p:cNvPr id="4" name="Date Placeholder 3">
            <a:extLst>
              <a:ext uri="{FF2B5EF4-FFF2-40B4-BE49-F238E27FC236}">
                <a16:creationId xmlns:a16="http://schemas.microsoft.com/office/drawing/2014/main" id="{B2677D69-7C91-454C-8C0B-6EA28E8F0BC0}"/>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DF8B4BD5-4953-434A-9CF1-1FF089CD191D}"/>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BB44AC63-4957-4B65-AB48-C0D0963227C5}"/>
              </a:ext>
            </a:extLst>
          </p:cNvPr>
          <p:cNvSpPr>
            <a:spLocks noGrp="1"/>
          </p:cNvSpPr>
          <p:nvPr>
            <p:ph type="sldNum" sz="quarter" idx="12"/>
          </p:nvPr>
        </p:nvSpPr>
        <p:spPr/>
        <p:txBody>
          <a:bodyPr/>
          <a:lstStyle/>
          <a:p>
            <a:fld id="{F2DDE3AD-81DD-477C-B05F-9B8B1DADB4A3}" type="slidenum">
              <a:rPr lang="en-GB" smtClean="0"/>
              <a:t>3</a:t>
            </a:fld>
            <a:endParaRPr lang="en-GB"/>
          </a:p>
        </p:txBody>
      </p:sp>
    </p:spTree>
    <p:extLst>
      <p:ext uri="{BB962C8B-B14F-4D97-AF65-F5344CB8AC3E}">
        <p14:creationId xmlns:p14="http://schemas.microsoft.com/office/powerpoint/2010/main" val="29013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2D897-981B-4802-83D8-755CB93054A8}"/>
              </a:ext>
            </a:extLst>
          </p:cNvPr>
          <p:cNvSpPr>
            <a:spLocks noGrp="1"/>
          </p:cNvSpPr>
          <p:nvPr>
            <p:ph type="title"/>
          </p:nvPr>
        </p:nvSpPr>
        <p:spPr/>
        <p:txBody>
          <a:bodyPr/>
          <a:lstStyle/>
          <a:p>
            <a:r>
              <a:rPr lang="en-GB"/>
              <a:t>Key findings</a:t>
            </a:r>
          </a:p>
        </p:txBody>
      </p:sp>
      <p:sp>
        <p:nvSpPr>
          <p:cNvPr id="3" name="Content Placeholder 2">
            <a:extLst>
              <a:ext uri="{FF2B5EF4-FFF2-40B4-BE49-F238E27FC236}">
                <a16:creationId xmlns:a16="http://schemas.microsoft.com/office/drawing/2014/main" id="{30504FCC-8883-45DC-B0F2-A1142DBE0112}"/>
              </a:ext>
            </a:extLst>
          </p:cNvPr>
          <p:cNvSpPr>
            <a:spLocks noGrp="1"/>
          </p:cNvSpPr>
          <p:nvPr>
            <p:ph idx="1"/>
          </p:nvPr>
        </p:nvSpPr>
        <p:spPr>
          <a:xfrm>
            <a:off x="476294" y="1073276"/>
            <a:ext cx="8114400" cy="5220929"/>
          </a:xfrm>
        </p:spPr>
        <p:txBody>
          <a:bodyPr>
            <a:noAutofit/>
          </a:bodyPr>
          <a:lstStyle/>
          <a:p>
            <a:pPr>
              <a:lnSpc>
                <a:spcPct val="114000"/>
              </a:lnSpc>
              <a:spcAft>
                <a:spcPts val="1200"/>
              </a:spcAft>
            </a:pPr>
            <a:r>
              <a:rPr lang="en-GB" sz="1400"/>
              <a:t>79% of respondents agreed that:</a:t>
            </a:r>
          </a:p>
          <a:p>
            <a:pPr marL="285750" indent="-285750">
              <a:lnSpc>
                <a:spcPct val="114000"/>
              </a:lnSpc>
              <a:spcAft>
                <a:spcPts val="1200"/>
              </a:spcAft>
              <a:buFont typeface="Arial" panose="020B0604020202020204" pitchFamily="34" charset="0"/>
              <a:buChar char="•"/>
            </a:pPr>
            <a:r>
              <a:rPr lang="en-GB" sz="1400"/>
              <a:t>The regulator’s </a:t>
            </a:r>
            <a:r>
              <a:rPr lang="en-GB" sz="1400">
                <a:effectLst/>
                <a:latin typeface="Arial" panose="020B0604020202020204" pitchFamily="34" charset="0"/>
                <a:ea typeface="Arial" panose="020B0604020202020204" pitchFamily="34" charset="0"/>
              </a:rPr>
              <a:t>risk-based and assurance-based approach is reflected in their experience of being a regulated RP or how they understand RPs are regulated.</a:t>
            </a:r>
          </a:p>
          <a:p>
            <a:pPr marL="285750" indent="-285750">
              <a:lnSpc>
                <a:spcPct val="114000"/>
              </a:lnSpc>
              <a:spcAft>
                <a:spcPts val="1200"/>
              </a:spcAft>
              <a:buFont typeface="Arial" panose="020B0604020202020204" pitchFamily="34" charset="0"/>
              <a:buChar char="•"/>
            </a:pPr>
            <a:r>
              <a:rPr lang="en-GB" sz="1400"/>
              <a:t>The regulator’s approach is co-regulatory.</a:t>
            </a:r>
          </a:p>
          <a:p>
            <a:pPr marL="285750" indent="-285750">
              <a:lnSpc>
                <a:spcPct val="114000"/>
              </a:lnSpc>
              <a:spcAft>
                <a:spcPts val="1200"/>
              </a:spcAft>
              <a:buFont typeface="Arial" panose="020B0604020202020204" pitchFamily="34" charset="0"/>
              <a:buChar char="•"/>
            </a:pPr>
            <a:r>
              <a:rPr lang="en-GB" sz="1400"/>
              <a:t>The regulator takes action where possible to ensure that confidence in the sector is maintained, and access to finance on competitive terms continues.</a:t>
            </a:r>
          </a:p>
          <a:p>
            <a:pPr>
              <a:lnSpc>
                <a:spcPct val="114000"/>
              </a:lnSpc>
              <a:spcAft>
                <a:spcPts val="1200"/>
              </a:spcAft>
            </a:pPr>
            <a:r>
              <a:rPr lang="en-GB" sz="1400"/>
              <a:t>78% of respondents found RSH publications very or somewhat useful.</a:t>
            </a:r>
          </a:p>
          <a:p>
            <a:pPr>
              <a:lnSpc>
                <a:spcPct val="114000"/>
              </a:lnSpc>
              <a:spcAft>
                <a:spcPts val="1200"/>
              </a:spcAft>
            </a:pPr>
            <a:r>
              <a:rPr lang="en-GB" sz="1400"/>
              <a:t>77% agreed that the regulatory framework and our approach to regulation are consistent with our current objectives on consumer regulation.</a:t>
            </a:r>
          </a:p>
          <a:p>
            <a:pPr>
              <a:lnSpc>
                <a:spcPct val="114000"/>
              </a:lnSpc>
              <a:spcAft>
                <a:spcPts val="1200"/>
              </a:spcAft>
            </a:pPr>
            <a:r>
              <a:rPr lang="en-GB" sz="1400"/>
              <a:t>76% said they were very or somewhat confident that the regulator will deliver the regulatory changes outlined in the Social Housing White Paper.</a:t>
            </a:r>
          </a:p>
          <a:p>
            <a:pPr>
              <a:lnSpc>
                <a:spcPct val="114000"/>
              </a:lnSpc>
              <a:spcAft>
                <a:spcPts val="1200"/>
              </a:spcAft>
            </a:pPr>
            <a:r>
              <a:rPr lang="en-GB" sz="1400"/>
              <a:t>71% agreed that the regulator takes appropriate action in line with its current remit in response to referrals where the regulator finds consumer standards have been breached and tenants, or potential tenants, have been at significant risk of serious detriment.</a:t>
            </a:r>
          </a:p>
          <a:p>
            <a:pPr>
              <a:lnSpc>
                <a:spcPct val="114000"/>
              </a:lnSpc>
              <a:spcAft>
                <a:spcPts val="1200"/>
              </a:spcAft>
            </a:pPr>
            <a:r>
              <a:rPr lang="en-GB" sz="1400"/>
              <a:t>Direct contact by letter or email remains by far the communication method preferred by stakeholders, with the website second and stakeholder events third. </a:t>
            </a:r>
          </a:p>
        </p:txBody>
      </p:sp>
      <p:sp>
        <p:nvSpPr>
          <p:cNvPr id="4" name="Date Placeholder 3">
            <a:extLst>
              <a:ext uri="{FF2B5EF4-FFF2-40B4-BE49-F238E27FC236}">
                <a16:creationId xmlns:a16="http://schemas.microsoft.com/office/drawing/2014/main" id="{B2677D69-7C91-454C-8C0B-6EA28E8F0BC0}"/>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DF8B4BD5-4953-434A-9CF1-1FF089CD191D}"/>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BB44AC63-4957-4B65-AB48-C0D0963227C5}"/>
              </a:ext>
            </a:extLst>
          </p:cNvPr>
          <p:cNvSpPr>
            <a:spLocks noGrp="1"/>
          </p:cNvSpPr>
          <p:nvPr>
            <p:ph type="sldNum" sz="quarter" idx="12"/>
          </p:nvPr>
        </p:nvSpPr>
        <p:spPr/>
        <p:txBody>
          <a:bodyPr/>
          <a:lstStyle/>
          <a:p>
            <a:fld id="{F2DDE3AD-81DD-477C-B05F-9B8B1DADB4A3}" type="slidenum">
              <a:rPr lang="en-GB" smtClean="0"/>
              <a:t>4</a:t>
            </a:fld>
            <a:endParaRPr lang="en-GB"/>
          </a:p>
        </p:txBody>
      </p:sp>
    </p:spTree>
    <p:extLst>
      <p:ext uri="{BB962C8B-B14F-4D97-AF65-F5344CB8AC3E}">
        <p14:creationId xmlns:p14="http://schemas.microsoft.com/office/powerpoint/2010/main" val="961313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7B043-F2FB-4628-9DB6-EAD493B02776}"/>
              </a:ext>
            </a:extLst>
          </p:cNvPr>
          <p:cNvSpPr>
            <a:spLocks noGrp="1"/>
          </p:cNvSpPr>
          <p:nvPr>
            <p:ph type="title"/>
          </p:nvPr>
        </p:nvSpPr>
        <p:spPr/>
        <p:txBody>
          <a:bodyPr/>
          <a:lstStyle/>
          <a:p>
            <a:r>
              <a:rPr lang="en-GB"/>
              <a:t>Responses</a:t>
            </a:r>
          </a:p>
        </p:txBody>
      </p:sp>
      <p:sp>
        <p:nvSpPr>
          <p:cNvPr id="3" name="Content Placeholder 2">
            <a:extLst>
              <a:ext uri="{FF2B5EF4-FFF2-40B4-BE49-F238E27FC236}">
                <a16:creationId xmlns:a16="http://schemas.microsoft.com/office/drawing/2014/main" id="{573B5755-3D73-4B43-9C57-B988843DE43A}"/>
              </a:ext>
            </a:extLst>
          </p:cNvPr>
          <p:cNvSpPr>
            <a:spLocks noGrp="1"/>
          </p:cNvSpPr>
          <p:nvPr>
            <p:ph idx="1"/>
          </p:nvPr>
        </p:nvSpPr>
        <p:spPr>
          <a:xfrm>
            <a:off x="482599" y="1036585"/>
            <a:ext cx="8114399" cy="1488901"/>
          </a:xfrm>
        </p:spPr>
        <p:txBody>
          <a:bodyPr>
            <a:noAutofit/>
          </a:bodyPr>
          <a:lstStyle/>
          <a:p>
            <a:r>
              <a:rPr lang="en-GB" sz="1600"/>
              <a:t>409 stakeholders completed the survey, 43 more than in 2020.</a:t>
            </a:r>
          </a:p>
          <a:p>
            <a:r>
              <a:rPr lang="en-GB" sz="1600"/>
              <a:t>330 (81%) of respondents were registered providers, including local authority registered providers, compared to 92% in 2020. 32 individual tenants completed the survey. </a:t>
            </a:r>
          </a:p>
          <a:p>
            <a:r>
              <a:rPr lang="en-GB" sz="1600"/>
              <a:t>Other stakeholders who responded include: lenders, investors, or credit rating agencies, government departments, individual tenants, tenant organisations, and trade bodies.</a:t>
            </a:r>
          </a:p>
          <a:p>
            <a:endParaRPr lang="en-GB" sz="1600"/>
          </a:p>
          <a:p>
            <a:endParaRPr lang="en-GB" sz="1600"/>
          </a:p>
          <a:p>
            <a:endParaRPr lang="en-GB" sz="1600"/>
          </a:p>
        </p:txBody>
      </p:sp>
      <p:sp>
        <p:nvSpPr>
          <p:cNvPr id="4" name="Date Placeholder 3">
            <a:extLst>
              <a:ext uri="{FF2B5EF4-FFF2-40B4-BE49-F238E27FC236}">
                <a16:creationId xmlns:a16="http://schemas.microsoft.com/office/drawing/2014/main" id="{246561F2-081A-4AB6-A9F7-74E81767B280}"/>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5842D813-E144-427A-AE60-F5ED8CCED4DC}"/>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9FD76C32-820C-4CCF-AFFD-C92224E4AB1E}"/>
              </a:ext>
            </a:extLst>
          </p:cNvPr>
          <p:cNvSpPr>
            <a:spLocks noGrp="1"/>
          </p:cNvSpPr>
          <p:nvPr>
            <p:ph type="sldNum" sz="quarter" idx="12"/>
          </p:nvPr>
        </p:nvSpPr>
        <p:spPr/>
        <p:txBody>
          <a:bodyPr/>
          <a:lstStyle/>
          <a:p>
            <a:fld id="{F2DDE3AD-81DD-477C-B05F-9B8B1DADB4A3}" type="slidenum">
              <a:rPr lang="en-GB" smtClean="0"/>
              <a:t>5</a:t>
            </a:fld>
            <a:endParaRPr lang="en-GB"/>
          </a:p>
        </p:txBody>
      </p:sp>
      <p:graphicFrame>
        <p:nvGraphicFramePr>
          <p:cNvPr id="10" name="Table 9">
            <a:extLst>
              <a:ext uri="{FF2B5EF4-FFF2-40B4-BE49-F238E27FC236}">
                <a16:creationId xmlns:a16="http://schemas.microsoft.com/office/drawing/2014/main" id="{AAE6906B-5E78-4E7B-B9F9-87E88246A191}"/>
              </a:ext>
            </a:extLst>
          </p:cNvPr>
          <p:cNvGraphicFramePr>
            <a:graphicFrameLocks noGrp="1"/>
          </p:cNvGraphicFramePr>
          <p:nvPr>
            <p:extLst>
              <p:ext uri="{D42A27DB-BD31-4B8C-83A1-F6EECF244321}">
                <p14:modId xmlns:p14="http://schemas.microsoft.com/office/powerpoint/2010/main" val="613527949"/>
              </p:ext>
            </p:extLst>
          </p:nvPr>
        </p:nvGraphicFramePr>
        <p:xfrm>
          <a:off x="482597" y="2717943"/>
          <a:ext cx="3994747" cy="3356475"/>
        </p:xfrm>
        <a:graphic>
          <a:graphicData uri="http://schemas.openxmlformats.org/drawingml/2006/table">
            <a:tbl>
              <a:tblPr firstRow="1">
                <a:tableStyleId>{B301B821-A1FF-4177-AEE7-76D212191A09}</a:tableStyleId>
              </a:tblPr>
              <a:tblGrid>
                <a:gridCol w="2029332">
                  <a:extLst>
                    <a:ext uri="{9D8B030D-6E8A-4147-A177-3AD203B41FA5}">
                      <a16:colId xmlns:a16="http://schemas.microsoft.com/office/drawing/2014/main" val="1443766809"/>
                    </a:ext>
                  </a:extLst>
                </a:gridCol>
                <a:gridCol w="766991">
                  <a:extLst>
                    <a:ext uri="{9D8B030D-6E8A-4147-A177-3AD203B41FA5}">
                      <a16:colId xmlns:a16="http://schemas.microsoft.com/office/drawing/2014/main" val="256406746"/>
                    </a:ext>
                  </a:extLst>
                </a:gridCol>
                <a:gridCol w="1198424">
                  <a:extLst>
                    <a:ext uri="{9D8B030D-6E8A-4147-A177-3AD203B41FA5}">
                      <a16:colId xmlns:a16="http://schemas.microsoft.com/office/drawing/2014/main" val="3947014525"/>
                    </a:ext>
                  </a:extLst>
                </a:gridCol>
              </a:tblGrid>
              <a:tr h="239619">
                <a:tc>
                  <a:txBody>
                    <a:bodyPr/>
                    <a:lstStyle/>
                    <a:p>
                      <a:pPr algn="ctr" fontAlgn="b"/>
                      <a:r>
                        <a:rPr lang="en-GB" sz="1100" b="1" u="none" strike="noStrike" kern="1200">
                          <a:solidFill>
                            <a:schemeClr val="lt1"/>
                          </a:solidFill>
                          <a:effectLst/>
                          <a:latin typeface="Arial" panose="020B0604020202020204" pitchFamily="34" charset="0"/>
                          <a:ea typeface="+mn-ea"/>
                          <a:cs typeface="Arial" panose="020B0604020202020204" pitchFamily="34" charset="0"/>
                        </a:rPr>
                        <a:t>Which of these stakeholder groups best describes your organisation?</a:t>
                      </a:r>
                    </a:p>
                  </a:txBody>
                  <a:tcPr marL="9525" marR="9525" marT="9525" marB="0" anchor="b"/>
                </a:tc>
                <a:tc>
                  <a:txBody>
                    <a:bodyPr/>
                    <a:lstStyle/>
                    <a:p>
                      <a:pPr algn="ctr" fontAlgn="b"/>
                      <a:r>
                        <a:rPr lang="en-GB" sz="1100" b="1" u="none" strike="noStrike">
                          <a:effectLst/>
                          <a:latin typeface="Arial" panose="020B0604020202020204" pitchFamily="34" charset="0"/>
                          <a:cs typeface="Arial" panose="020B0604020202020204" pitchFamily="34" charset="0"/>
                        </a:rPr>
                        <a:t>Responses</a:t>
                      </a:r>
                      <a:endParaRPr lang="en-GB"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1" u="none" strike="noStrike">
                          <a:effectLst/>
                          <a:latin typeface="Arial" panose="020B0604020202020204" pitchFamily="34" charset="0"/>
                          <a:cs typeface="Arial" panose="020B0604020202020204" pitchFamily="34" charset="0"/>
                        </a:rPr>
                        <a:t>Proportion of responses</a:t>
                      </a:r>
                      <a:endParaRPr lang="en-GB"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81576241"/>
                  </a:ext>
                </a:extLst>
              </a:tr>
              <a:tr h="433710">
                <a:tc>
                  <a:txBody>
                    <a:bodyPr/>
                    <a:lstStyle/>
                    <a:p>
                      <a:pPr algn="ctr" fontAlgn="b"/>
                      <a:r>
                        <a:rPr lang="en-GB" sz="1100" u="none" strike="noStrike">
                          <a:effectLst/>
                          <a:latin typeface="Arial" panose="020B0604020202020204" pitchFamily="34" charset="0"/>
                          <a:cs typeface="Arial" panose="020B0604020202020204" pitchFamily="34" charset="0"/>
                        </a:rPr>
                        <a:t>Large Private Registered Provider</a:t>
                      </a:r>
                      <a:endParaRPr lang="en-GB"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160</a:t>
                      </a: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39%</a:t>
                      </a:r>
                    </a:p>
                  </a:txBody>
                  <a:tcPr marL="9525" marR="9525" marT="9525" marB="0" anchor="ctr"/>
                </a:tc>
                <a:extLst>
                  <a:ext uri="{0D108BD9-81ED-4DB2-BD59-A6C34878D82A}">
                    <a16:rowId xmlns:a16="http://schemas.microsoft.com/office/drawing/2014/main" val="2513802753"/>
                  </a:ext>
                </a:extLst>
              </a:tr>
              <a:tr h="433710">
                <a:tc>
                  <a:txBody>
                    <a:bodyPr/>
                    <a:lstStyle/>
                    <a:p>
                      <a:pPr algn="ctr" fontAlgn="b"/>
                      <a:r>
                        <a:rPr lang="en-GB" sz="1100" u="none" strike="noStrike">
                          <a:effectLst/>
                          <a:latin typeface="Arial" panose="020B0604020202020204" pitchFamily="34" charset="0"/>
                          <a:cs typeface="Arial" panose="020B0604020202020204" pitchFamily="34" charset="0"/>
                        </a:rPr>
                        <a:t>Small Private Registered Provider</a:t>
                      </a:r>
                      <a:endParaRPr lang="en-GB"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142</a:t>
                      </a: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35%</a:t>
                      </a:r>
                    </a:p>
                  </a:txBody>
                  <a:tcPr marL="9525" marR="9525" marT="9525" marB="0" anchor="ctr"/>
                </a:tc>
                <a:extLst>
                  <a:ext uri="{0D108BD9-81ED-4DB2-BD59-A6C34878D82A}">
                    <a16:rowId xmlns:a16="http://schemas.microsoft.com/office/drawing/2014/main" val="2512704903"/>
                  </a:ext>
                </a:extLst>
              </a:tr>
              <a:tr h="433710">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Local Authority Registered Provider</a:t>
                      </a: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28</a:t>
                      </a: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7%</a:t>
                      </a:r>
                    </a:p>
                  </a:txBody>
                  <a:tcPr marL="9525" marR="9525" marT="9525" marB="0" anchor="ctr"/>
                </a:tc>
                <a:extLst>
                  <a:ext uri="{0D108BD9-81ED-4DB2-BD59-A6C34878D82A}">
                    <a16:rowId xmlns:a16="http://schemas.microsoft.com/office/drawing/2014/main" val="747807751"/>
                  </a:ext>
                </a:extLst>
              </a:tr>
              <a:tr h="239619">
                <a:tc>
                  <a:txBody>
                    <a:bodyPr/>
                    <a:lstStyle/>
                    <a:p>
                      <a:pPr algn="ctr" fontAlgn="b"/>
                      <a:r>
                        <a:rPr lang="en-GB" sz="1100" u="none" strike="noStrike">
                          <a:effectLst/>
                          <a:latin typeface="Arial" panose="020B0604020202020204" pitchFamily="34" charset="0"/>
                          <a:cs typeface="Arial" panose="020B0604020202020204" pitchFamily="34" charset="0"/>
                        </a:rPr>
                        <a:t>Lender, investor or credit rating agency</a:t>
                      </a:r>
                      <a:endParaRPr lang="en-GB"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14</a:t>
                      </a: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a:t>
                      </a:r>
                    </a:p>
                  </a:txBody>
                  <a:tcPr marL="9525" marR="9525" marT="9525" marB="0" anchor="ctr"/>
                </a:tc>
                <a:extLst>
                  <a:ext uri="{0D108BD9-81ED-4DB2-BD59-A6C34878D82A}">
                    <a16:rowId xmlns:a16="http://schemas.microsoft.com/office/drawing/2014/main" val="2023735290"/>
                  </a:ext>
                </a:extLst>
              </a:tr>
              <a:tr h="239619">
                <a:tc>
                  <a:txBody>
                    <a:bodyPr/>
                    <a:lstStyle/>
                    <a:p>
                      <a:pPr algn="ctr" fontAlgn="b"/>
                      <a:r>
                        <a:rPr lang="en-GB" sz="1100" u="none" strike="noStrike">
                          <a:effectLst/>
                          <a:latin typeface="Arial" panose="020B0604020202020204" pitchFamily="34" charset="0"/>
                          <a:cs typeface="Arial" panose="020B0604020202020204" pitchFamily="34" charset="0"/>
                        </a:rPr>
                        <a:t>Government department</a:t>
                      </a:r>
                      <a:endParaRPr lang="en-GB"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13</a:t>
                      </a: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a:t>
                      </a:r>
                    </a:p>
                  </a:txBody>
                  <a:tcPr marL="9525" marR="9525" marT="9525" marB="0" anchor="ctr"/>
                </a:tc>
                <a:extLst>
                  <a:ext uri="{0D108BD9-81ED-4DB2-BD59-A6C34878D82A}">
                    <a16:rowId xmlns:a16="http://schemas.microsoft.com/office/drawing/2014/main" val="2530945462"/>
                  </a:ext>
                </a:extLst>
              </a:tr>
              <a:tr h="239619">
                <a:tc>
                  <a:txBody>
                    <a:bodyPr/>
                    <a:lstStyle/>
                    <a:p>
                      <a:pPr algn="ctr" fontAlgn="b"/>
                      <a:r>
                        <a:rPr lang="en-GB" sz="1100" u="none" strike="noStrike">
                          <a:effectLst/>
                          <a:latin typeface="Arial" panose="020B0604020202020204" pitchFamily="34" charset="0"/>
                          <a:cs typeface="Arial" panose="020B0604020202020204" pitchFamily="34" charset="0"/>
                        </a:rPr>
                        <a:t>Individual tenant</a:t>
                      </a:r>
                      <a:endParaRPr lang="en-GB"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32</a:t>
                      </a: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8%</a:t>
                      </a:r>
                    </a:p>
                  </a:txBody>
                  <a:tcPr marL="9525" marR="9525" marT="9525" marB="0" anchor="ctr"/>
                </a:tc>
                <a:extLst>
                  <a:ext uri="{0D108BD9-81ED-4DB2-BD59-A6C34878D82A}">
                    <a16:rowId xmlns:a16="http://schemas.microsoft.com/office/drawing/2014/main" val="2520939965"/>
                  </a:ext>
                </a:extLst>
              </a:tr>
              <a:tr h="239619">
                <a:tc>
                  <a:txBody>
                    <a:bodyPr/>
                    <a:lstStyle/>
                    <a:p>
                      <a:pPr algn="ctr" fontAlgn="b"/>
                      <a:r>
                        <a:rPr lang="en-GB" sz="1100" u="none" strike="noStrike">
                          <a:effectLst/>
                          <a:latin typeface="Arial" panose="020B0604020202020204" pitchFamily="34" charset="0"/>
                          <a:cs typeface="Arial" panose="020B0604020202020204" pitchFamily="34" charset="0"/>
                        </a:rPr>
                        <a:t>Tenant organisation</a:t>
                      </a:r>
                      <a:endParaRPr lang="en-GB"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12</a:t>
                      </a: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3%</a:t>
                      </a:r>
                    </a:p>
                  </a:txBody>
                  <a:tcPr marL="9525" marR="9525" marT="9525" marB="0" anchor="ctr"/>
                </a:tc>
                <a:extLst>
                  <a:ext uri="{0D108BD9-81ED-4DB2-BD59-A6C34878D82A}">
                    <a16:rowId xmlns:a16="http://schemas.microsoft.com/office/drawing/2014/main" val="955197075"/>
                  </a:ext>
                </a:extLst>
              </a:tr>
              <a:tr h="239619">
                <a:tc>
                  <a:txBody>
                    <a:bodyPr/>
                    <a:lstStyle/>
                    <a:p>
                      <a:pPr algn="ctr" fontAlgn="b"/>
                      <a:r>
                        <a:rPr lang="en-GB" sz="1100" u="none" strike="noStrike">
                          <a:effectLst/>
                          <a:latin typeface="Arial" panose="020B0604020202020204" pitchFamily="34" charset="0"/>
                          <a:cs typeface="Arial" panose="020B0604020202020204" pitchFamily="34" charset="0"/>
                        </a:rPr>
                        <a:t>Trade body</a:t>
                      </a:r>
                      <a:endParaRPr lang="en-GB"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a:t>
                      </a: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ctr"/>
                </a:tc>
                <a:extLst>
                  <a:ext uri="{0D108BD9-81ED-4DB2-BD59-A6C34878D82A}">
                    <a16:rowId xmlns:a16="http://schemas.microsoft.com/office/drawing/2014/main" val="3998978571"/>
                  </a:ext>
                </a:extLst>
              </a:tr>
              <a:tr h="239619">
                <a:tc>
                  <a:txBody>
                    <a:bodyPr/>
                    <a:lstStyle/>
                    <a:p>
                      <a:pPr algn="ctr" fontAlgn="b"/>
                      <a:r>
                        <a:rPr lang="en-GB" sz="1100" u="none" strike="noStrike">
                          <a:effectLst/>
                          <a:latin typeface="Arial" panose="020B0604020202020204" pitchFamily="34" charset="0"/>
                          <a:cs typeface="Arial" panose="020B0604020202020204" pitchFamily="34" charset="0"/>
                        </a:rPr>
                        <a:t>Other</a:t>
                      </a:r>
                      <a:endParaRPr lang="en-GB"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4</a:t>
                      </a:r>
                    </a:p>
                  </a:txBody>
                  <a:tcPr marL="9525" marR="9525" marT="9525" marB="0" anchor="ct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ctr"/>
                </a:tc>
                <a:extLst>
                  <a:ext uri="{0D108BD9-81ED-4DB2-BD59-A6C34878D82A}">
                    <a16:rowId xmlns:a16="http://schemas.microsoft.com/office/drawing/2014/main" val="4000002036"/>
                  </a:ext>
                </a:extLst>
              </a:tr>
            </a:tbl>
          </a:graphicData>
        </a:graphic>
      </p:graphicFrame>
      <p:graphicFrame>
        <p:nvGraphicFramePr>
          <p:cNvPr id="8" name="Chart 7">
            <a:extLst>
              <a:ext uri="{FF2B5EF4-FFF2-40B4-BE49-F238E27FC236}">
                <a16:creationId xmlns:a16="http://schemas.microsoft.com/office/drawing/2014/main" id="{3DBD07F5-4E7C-48FA-86CD-528F2FB78845}"/>
              </a:ext>
            </a:extLst>
          </p:cNvPr>
          <p:cNvGraphicFramePr>
            <a:graphicFrameLocks/>
          </p:cNvGraphicFramePr>
          <p:nvPr>
            <p:extLst>
              <p:ext uri="{D42A27DB-BD31-4B8C-83A1-F6EECF244321}">
                <p14:modId xmlns:p14="http://schemas.microsoft.com/office/powerpoint/2010/main" val="2709160809"/>
              </p:ext>
            </p:extLst>
          </p:nvPr>
        </p:nvGraphicFramePr>
        <p:xfrm>
          <a:off x="4249584" y="2604561"/>
          <a:ext cx="4575175" cy="36088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072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7CAE1-6460-42A3-AEEC-05346CC6910B}"/>
              </a:ext>
            </a:extLst>
          </p:cNvPr>
          <p:cNvSpPr>
            <a:spLocks noGrp="1"/>
          </p:cNvSpPr>
          <p:nvPr>
            <p:ph type="title"/>
          </p:nvPr>
        </p:nvSpPr>
        <p:spPr/>
        <p:txBody>
          <a:bodyPr/>
          <a:lstStyle/>
          <a:p>
            <a:r>
              <a:rPr lang="en-GB"/>
              <a:t>Profile of registered provider respondents</a:t>
            </a:r>
          </a:p>
        </p:txBody>
      </p:sp>
      <p:sp>
        <p:nvSpPr>
          <p:cNvPr id="3" name="Content Placeholder 2">
            <a:extLst>
              <a:ext uri="{FF2B5EF4-FFF2-40B4-BE49-F238E27FC236}">
                <a16:creationId xmlns:a16="http://schemas.microsoft.com/office/drawing/2014/main" id="{B31DD515-4513-4D41-806C-8C01A5BC1BB7}"/>
              </a:ext>
            </a:extLst>
          </p:cNvPr>
          <p:cNvSpPr>
            <a:spLocks noGrp="1"/>
          </p:cNvSpPr>
          <p:nvPr>
            <p:ph idx="1"/>
          </p:nvPr>
        </p:nvSpPr>
        <p:spPr>
          <a:xfrm>
            <a:off x="482600" y="1298441"/>
            <a:ext cx="8114400" cy="2280019"/>
          </a:xfrm>
        </p:spPr>
        <p:txBody>
          <a:bodyPr>
            <a:normAutofit/>
          </a:bodyPr>
          <a:lstStyle/>
          <a:p>
            <a:pPr>
              <a:spcAft>
                <a:spcPts val="1200"/>
              </a:spcAft>
            </a:pPr>
            <a:r>
              <a:rPr lang="en-GB" sz="1600"/>
              <a:t>Of the registered providers that responded, 160 were large private registered providers (PRPs) (&gt;1,000 units), and 142 were small PRPs (&lt;1,000 units).</a:t>
            </a:r>
          </a:p>
          <a:p>
            <a:pPr>
              <a:spcAft>
                <a:spcPts val="1200"/>
              </a:spcAft>
            </a:pPr>
            <a:r>
              <a:rPr lang="en-GB" sz="1600"/>
              <a:t>28 responses were from local authority registered providers (LARPs). This is similar to 2020 when 25 responses were received from local authority registered providers. For the first time, we have separated out LA registered provider results in our analysis.</a:t>
            </a:r>
          </a:p>
          <a:p>
            <a:pPr>
              <a:spcAft>
                <a:spcPts val="1200"/>
              </a:spcAft>
            </a:pPr>
            <a:r>
              <a:rPr lang="en-GB" sz="1600"/>
              <a:t>72% of provider respondents classified themselves as housing associations. </a:t>
            </a:r>
            <a:br>
              <a:rPr lang="en-GB" sz="1600"/>
            </a:br>
            <a:r>
              <a:rPr lang="en-GB" sz="1600"/>
              <a:t>12 for-profit providers responded (13 in 2020), 4% of the total number of respondents.</a:t>
            </a:r>
          </a:p>
          <a:p>
            <a:endParaRPr lang="en-GB" sz="1600"/>
          </a:p>
        </p:txBody>
      </p:sp>
      <p:sp>
        <p:nvSpPr>
          <p:cNvPr id="4" name="Date Placeholder 3">
            <a:extLst>
              <a:ext uri="{FF2B5EF4-FFF2-40B4-BE49-F238E27FC236}">
                <a16:creationId xmlns:a16="http://schemas.microsoft.com/office/drawing/2014/main" id="{7ACF35B3-52A8-4611-BF15-3EA2D68AA54F}"/>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5B3FAD84-7A55-4EFF-BCD6-3B101F7F01B9}"/>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EF8F0070-EAD7-457A-B881-10C0C0129723}"/>
              </a:ext>
            </a:extLst>
          </p:cNvPr>
          <p:cNvSpPr>
            <a:spLocks noGrp="1"/>
          </p:cNvSpPr>
          <p:nvPr>
            <p:ph type="sldNum" sz="quarter" idx="12"/>
          </p:nvPr>
        </p:nvSpPr>
        <p:spPr/>
        <p:txBody>
          <a:bodyPr/>
          <a:lstStyle/>
          <a:p>
            <a:fld id="{F2DDE3AD-81DD-477C-B05F-9B8B1DADB4A3}" type="slidenum">
              <a:rPr lang="en-GB" smtClean="0"/>
              <a:t>6</a:t>
            </a:fld>
            <a:endParaRPr lang="en-GB"/>
          </a:p>
        </p:txBody>
      </p:sp>
      <p:graphicFrame>
        <p:nvGraphicFramePr>
          <p:cNvPr id="8" name="Chart 7">
            <a:extLst>
              <a:ext uri="{FF2B5EF4-FFF2-40B4-BE49-F238E27FC236}">
                <a16:creationId xmlns:a16="http://schemas.microsoft.com/office/drawing/2014/main" id="{869F92B0-536D-43EA-BFEE-DB5A97661381}"/>
              </a:ext>
            </a:extLst>
          </p:cNvPr>
          <p:cNvGraphicFramePr>
            <a:graphicFrameLocks/>
          </p:cNvGraphicFramePr>
          <p:nvPr>
            <p:extLst>
              <p:ext uri="{D42A27DB-BD31-4B8C-83A1-F6EECF244321}">
                <p14:modId xmlns:p14="http://schemas.microsoft.com/office/powerpoint/2010/main" val="1757290522"/>
              </p:ext>
            </p:extLst>
          </p:nvPr>
        </p:nvGraphicFramePr>
        <p:xfrm>
          <a:off x="687388" y="3429000"/>
          <a:ext cx="7769225" cy="2733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2710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23AB-4741-4B05-809E-396934EB41F3}"/>
              </a:ext>
            </a:extLst>
          </p:cNvPr>
          <p:cNvSpPr>
            <a:spLocks noGrp="1"/>
          </p:cNvSpPr>
          <p:nvPr>
            <p:ph type="title"/>
          </p:nvPr>
        </p:nvSpPr>
        <p:spPr/>
        <p:txBody>
          <a:bodyPr/>
          <a:lstStyle/>
          <a:p>
            <a:r>
              <a:rPr lang="en-GB"/>
              <a:t>Section 1 – Regulatory Framework</a:t>
            </a:r>
          </a:p>
        </p:txBody>
      </p:sp>
      <p:sp>
        <p:nvSpPr>
          <p:cNvPr id="4" name="Date Placeholder 3">
            <a:extLst>
              <a:ext uri="{FF2B5EF4-FFF2-40B4-BE49-F238E27FC236}">
                <a16:creationId xmlns:a16="http://schemas.microsoft.com/office/drawing/2014/main" id="{E5AE717C-A3D7-4249-9368-A158B29B95B9}"/>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B02AF973-C99E-4533-A460-D5F223FCEAC0}"/>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B51C068F-B79C-4934-9769-E81FBFF063E1}"/>
              </a:ext>
            </a:extLst>
          </p:cNvPr>
          <p:cNvSpPr>
            <a:spLocks noGrp="1"/>
          </p:cNvSpPr>
          <p:nvPr>
            <p:ph type="sldNum" sz="quarter" idx="12"/>
          </p:nvPr>
        </p:nvSpPr>
        <p:spPr/>
        <p:txBody>
          <a:bodyPr/>
          <a:lstStyle/>
          <a:p>
            <a:fld id="{F2DDE3AD-81DD-477C-B05F-9B8B1DADB4A3}" type="slidenum">
              <a:rPr lang="en-GB" smtClean="0"/>
              <a:t>7</a:t>
            </a:fld>
            <a:endParaRPr lang="en-GB"/>
          </a:p>
        </p:txBody>
      </p:sp>
      <p:graphicFrame>
        <p:nvGraphicFramePr>
          <p:cNvPr id="8" name="Table 7">
            <a:extLst>
              <a:ext uri="{FF2B5EF4-FFF2-40B4-BE49-F238E27FC236}">
                <a16:creationId xmlns:a16="http://schemas.microsoft.com/office/drawing/2014/main" id="{9A802B63-56BA-40C0-8A29-5C52652100E5}"/>
              </a:ext>
            </a:extLst>
          </p:cNvPr>
          <p:cNvGraphicFramePr>
            <a:graphicFrameLocks/>
          </p:cNvGraphicFramePr>
          <p:nvPr>
            <p:extLst>
              <p:ext uri="{D42A27DB-BD31-4B8C-83A1-F6EECF244321}">
                <p14:modId xmlns:p14="http://schemas.microsoft.com/office/powerpoint/2010/main" val="696457598"/>
              </p:ext>
            </p:extLst>
          </p:nvPr>
        </p:nvGraphicFramePr>
        <p:xfrm>
          <a:off x="407099" y="1093388"/>
          <a:ext cx="2545826" cy="3731161"/>
        </p:xfrm>
        <a:graphic>
          <a:graphicData uri="http://schemas.openxmlformats.org/drawingml/2006/table">
            <a:tbl>
              <a:tblPr firstRow="1" bandRow="1">
                <a:tableStyleId>{69012ECD-51FC-41F1-AA8D-1B2483CD663E}</a:tableStyleId>
              </a:tblPr>
              <a:tblGrid>
                <a:gridCol w="341838">
                  <a:extLst>
                    <a:ext uri="{9D8B030D-6E8A-4147-A177-3AD203B41FA5}">
                      <a16:colId xmlns:a16="http://schemas.microsoft.com/office/drawing/2014/main" val="1862411288"/>
                    </a:ext>
                  </a:extLst>
                </a:gridCol>
                <a:gridCol w="2203988">
                  <a:extLst>
                    <a:ext uri="{9D8B030D-6E8A-4147-A177-3AD203B41FA5}">
                      <a16:colId xmlns:a16="http://schemas.microsoft.com/office/drawing/2014/main" val="1185838143"/>
                    </a:ext>
                  </a:extLst>
                </a:gridCol>
              </a:tblGrid>
              <a:tr h="654738">
                <a:tc gridSpan="2">
                  <a:txBody>
                    <a:bodyPr/>
                    <a:lstStyle/>
                    <a:p>
                      <a:pPr algn="ctr" fontAlgn="b"/>
                      <a:r>
                        <a:rPr lang="en-GB" sz="1200" u="none" strike="noStrike">
                          <a:effectLst/>
                        </a:rPr>
                        <a:t>Question 4: To what</a:t>
                      </a:r>
                      <a:r>
                        <a:rPr lang="en-GB" sz="1200" u="none" strike="noStrike" baseline="0">
                          <a:effectLst/>
                        </a:rPr>
                        <a:t> extent </a:t>
                      </a:r>
                      <a:r>
                        <a:rPr lang="en-GB" sz="1200" u="none" strike="noStrike">
                          <a:effectLst/>
                        </a:rPr>
                        <a:t>do you   agree that:</a:t>
                      </a:r>
                      <a:endParaRPr lang="en-GB" sz="1200" b="1" i="0" u="none" strike="noStrike">
                        <a:solidFill>
                          <a:srgbClr val="000000"/>
                        </a:solidFill>
                        <a:effectLst/>
                        <a:latin typeface="Arial"/>
                      </a:endParaRPr>
                    </a:p>
                  </a:txBody>
                  <a:tcPr marL="4279" marR="4279" marT="4279" marB="0" anchor="ctr"/>
                </a:tc>
                <a:tc hMerge="1">
                  <a:txBody>
                    <a:bodyPr/>
                    <a:lstStyle/>
                    <a:p>
                      <a:endParaRPr lang="en-GB"/>
                    </a:p>
                  </a:txBody>
                  <a:tcPr/>
                </a:tc>
                <a:extLst>
                  <a:ext uri="{0D108BD9-81ED-4DB2-BD59-A6C34878D82A}">
                    <a16:rowId xmlns:a16="http://schemas.microsoft.com/office/drawing/2014/main" val="341870895"/>
                  </a:ext>
                </a:extLst>
              </a:tr>
              <a:tr h="654738">
                <a:tc>
                  <a:txBody>
                    <a:bodyPr/>
                    <a:lstStyle/>
                    <a:p>
                      <a:pPr algn="ctr" fontAlgn="ctr">
                        <a:spcBef>
                          <a:spcPts val="200"/>
                        </a:spcBef>
                        <a:spcAft>
                          <a:spcPts val="200"/>
                        </a:spcAft>
                      </a:pPr>
                      <a:r>
                        <a:rPr lang="en-GB" sz="1200" b="0" i="0" u="none" strike="noStrike">
                          <a:solidFill>
                            <a:srgbClr val="000000"/>
                          </a:solidFill>
                          <a:effectLst/>
                          <a:latin typeface="Arial"/>
                        </a:rPr>
                        <a:t>a</a:t>
                      </a:r>
                    </a:p>
                  </a:txBody>
                  <a:tcPr marL="4279" marR="4279" marT="4279" marB="0" anchor="ctr"/>
                </a:tc>
                <a:tc>
                  <a:txBody>
                    <a:bodyPr/>
                    <a:lstStyle/>
                    <a:p>
                      <a:pPr algn="l" fontAlgn="ctr">
                        <a:spcBef>
                          <a:spcPts val="200"/>
                        </a:spcBef>
                        <a:spcAft>
                          <a:spcPts val="200"/>
                        </a:spcAft>
                      </a:pPr>
                      <a:r>
                        <a:rPr lang="en-GB" sz="1200" u="none" strike="noStrike">
                          <a:effectLst/>
                        </a:rPr>
                        <a:t>the regulator’s approach is co-regulatory</a:t>
                      </a:r>
                      <a:endParaRPr lang="en-GB" sz="1200" b="0" i="0" u="none" strike="noStrike">
                        <a:solidFill>
                          <a:srgbClr val="000000"/>
                        </a:solidFill>
                        <a:effectLst/>
                        <a:latin typeface="Arial"/>
                      </a:endParaRPr>
                    </a:p>
                  </a:txBody>
                  <a:tcPr marL="4279" marR="4279" marT="4279" marB="0" anchor="ctr"/>
                </a:tc>
                <a:extLst>
                  <a:ext uri="{0D108BD9-81ED-4DB2-BD59-A6C34878D82A}">
                    <a16:rowId xmlns:a16="http://schemas.microsoft.com/office/drawing/2014/main" val="3135315357"/>
                  </a:ext>
                </a:extLst>
              </a:tr>
              <a:tr h="654738">
                <a:tc>
                  <a:txBody>
                    <a:bodyPr/>
                    <a:lstStyle/>
                    <a:p>
                      <a:pPr algn="ctr" fontAlgn="ctr">
                        <a:spcBef>
                          <a:spcPts val="200"/>
                        </a:spcBef>
                        <a:spcAft>
                          <a:spcPts val="200"/>
                        </a:spcAft>
                      </a:pPr>
                      <a:r>
                        <a:rPr lang="en-GB" sz="1200" b="0" i="0" u="none" strike="noStrike">
                          <a:solidFill>
                            <a:srgbClr val="000000"/>
                          </a:solidFill>
                          <a:effectLst/>
                          <a:latin typeface="Arial"/>
                        </a:rPr>
                        <a:t>b</a:t>
                      </a:r>
                    </a:p>
                  </a:txBody>
                  <a:tcPr marL="4279" marR="4279" marT="4279" marB="0" anchor="ctr"/>
                </a:tc>
                <a:tc>
                  <a:txBody>
                    <a:bodyPr/>
                    <a:lstStyle/>
                    <a:p>
                      <a:pPr algn="l" fontAlgn="ctr">
                        <a:spcBef>
                          <a:spcPts val="200"/>
                        </a:spcBef>
                        <a:spcAft>
                          <a:spcPts val="200"/>
                        </a:spcAft>
                      </a:pPr>
                      <a:r>
                        <a:rPr lang="en-GB" sz="1200" u="none" strike="noStrike">
                          <a:effectLst/>
                        </a:rPr>
                        <a:t>the regulator meets its objectives to be proportionate and minimise interference</a:t>
                      </a:r>
                      <a:endParaRPr lang="en-GB" sz="1200" b="0" i="0" u="none" strike="noStrike">
                        <a:solidFill>
                          <a:srgbClr val="000000"/>
                        </a:solidFill>
                        <a:effectLst/>
                        <a:latin typeface="Arial"/>
                      </a:endParaRPr>
                    </a:p>
                  </a:txBody>
                  <a:tcPr marL="4279" marR="4279" marT="4279" marB="0" anchor="ctr"/>
                </a:tc>
                <a:extLst>
                  <a:ext uri="{0D108BD9-81ED-4DB2-BD59-A6C34878D82A}">
                    <a16:rowId xmlns:a16="http://schemas.microsoft.com/office/drawing/2014/main" val="2230010671"/>
                  </a:ext>
                </a:extLst>
              </a:tr>
              <a:tr h="834442">
                <a:tc>
                  <a:txBody>
                    <a:bodyPr/>
                    <a:lstStyle/>
                    <a:p>
                      <a:pPr algn="ctr" fontAlgn="ctr">
                        <a:spcBef>
                          <a:spcPts val="200"/>
                        </a:spcBef>
                        <a:spcAft>
                          <a:spcPts val="200"/>
                        </a:spcAft>
                      </a:pPr>
                      <a:r>
                        <a:rPr lang="en-GB" sz="1200" b="0" i="0" u="none" strike="noStrike">
                          <a:solidFill>
                            <a:srgbClr val="000000"/>
                          </a:solidFill>
                          <a:effectLst/>
                          <a:latin typeface="Arial"/>
                        </a:rPr>
                        <a:t>c</a:t>
                      </a:r>
                    </a:p>
                  </a:txBody>
                  <a:tcPr marL="4279" marR="4279" marT="4279" marB="0" anchor="ctr"/>
                </a:tc>
                <a:tc>
                  <a:txBody>
                    <a:bodyPr/>
                    <a:lstStyle/>
                    <a:p>
                      <a:pPr algn="l" fontAlgn="ctr">
                        <a:spcBef>
                          <a:spcPts val="200"/>
                        </a:spcBef>
                        <a:spcAft>
                          <a:spcPts val="200"/>
                        </a:spcAft>
                      </a:pPr>
                      <a:r>
                        <a:rPr lang="en-GB" sz="1200" u="none" strike="noStrike">
                          <a:effectLst/>
                        </a:rPr>
                        <a:t>the regulatory framework and our approach to regulation are consistent with our objectives on economic regulation</a:t>
                      </a:r>
                      <a:endParaRPr lang="en-GB" sz="1200" b="0" i="0" u="none" strike="noStrike">
                        <a:solidFill>
                          <a:srgbClr val="000000"/>
                        </a:solidFill>
                        <a:effectLst/>
                        <a:latin typeface="Arial"/>
                      </a:endParaRPr>
                    </a:p>
                  </a:txBody>
                  <a:tcPr marL="4279" marR="4279" marT="4279" marB="0" anchor="ctr"/>
                </a:tc>
                <a:extLst>
                  <a:ext uri="{0D108BD9-81ED-4DB2-BD59-A6C34878D82A}">
                    <a16:rowId xmlns:a16="http://schemas.microsoft.com/office/drawing/2014/main" val="3889878343"/>
                  </a:ext>
                </a:extLst>
              </a:tr>
              <a:tr h="932505">
                <a:tc>
                  <a:txBody>
                    <a:bodyPr/>
                    <a:lstStyle/>
                    <a:p>
                      <a:pPr algn="ctr" fontAlgn="ctr">
                        <a:spcBef>
                          <a:spcPts val="200"/>
                        </a:spcBef>
                        <a:spcAft>
                          <a:spcPts val="200"/>
                        </a:spcAft>
                      </a:pPr>
                      <a:r>
                        <a:rPr lang="en-GB" sz="1200" b="0" i="0" u="none" strike="noStrike">
                          <a:solidFill>
                            <a:srgbClr val="000000"/>
                          </a:solidFill>
                          <a:effectLst/>
                          <a:latin typeface="Arial"/>
                        </a:rPr>
                        <a:t> d</a:t>
                      </a:r>
                    </a:p>
                  </a:txBody>
                  <a:tcPr marL="4279" marR="4279" marT="4279" marB="0" anchor="ctr"/>
                </a:tc>
                <a:tc>
                  <a:txBody>
                    <a:bodyPr/>
                    <a:lstStyle/>
                    <a:p>
                      <a:pPr algn="l" fontAlgn="ctr">
                        <a:spcBef>
                          <a:spcPts val="200"/>
                        </a:spcBef>
                        <a:spcAft>
                          <a:spcPts val="200"/>
                        </a:spcAft>
                      </a:pPr>
                      <a:r>
                        <a:rPr lang="en-GB" sz="1200" b="0" i="0" u="none" strike="noStrike">
                          <a:solidFill>
                            <a:srgbClr val="000000"/>
                          </a:solidFill>
                          <a:effectLst/>
                          <a:latin typeface="+mn-lt"/>
                        </a:rPr>
                        <a:t>the regulatory framework and our approach to regulation are consistent with our current objectives on consumer regulation </a:t>
                      </a:r>
                      <a:endParaRPr lang="en-GB" sz="1200" b="0" i="0" u="none" strike="noStrike">
                        <a:solidFill>
                          <a:srgbClr val="000000"/>
                        </a:solidFill>
                        <a:effectLst/>
                        <a:latin typeface="Arial"/>
                      </a:endParaRPr>
                    </a:p>
                  </a:txBody>
                  <a:tcPr marL="4279" marR="4279" marT="4279" marB="0" anchor="ctr"/>
                </a:tc>
                <a:extLst>
                  <a:ext uri="{0D108BD9-81ED-4DB2-BD59-A6C34878D82A}">
                    <a16:rowId xmlns:a16="http://schemas.microsoft.com/office/drawing/2014/main" val="3695310639"/>
                  </a:ext>
                </a:extLst>
              </a:tr>
            </a:tbl>
          </a:graphicData>
        </a:graphic>
      </p:graphicFrame>
      <p:graphicFrame>
        <p:nvGraphicFramePr>
          <p:cNvPr id="9" name="Chart 8">
            <a:extLst>
              <a:ext uri="{FF2B5EF4-FFF2-40B4-BE49-F238E27FC236}">
                <a16:creationId xmlns:a16="http://schemas.microsoft.com/office/drawing/2014/main" id="{BA9DE518-2079-4413-9D48-A013F9D01A85}"/>
              </a:ext>
            </a:extLst>
          </p:cNvPr>
          <p:cNvGraphicFramePr>
            <a:graphicFrameLocks/>
          </p:cNvGraphicFramePr>
          <p:nvPr>
            <p:extLst>
              <p:ext uri="{D42A27DB-BD31-4B8C-83A1-F6EECF244321}">
                <p14:modId xmlns:p14="http://schemas.microsoft.com/office/powerpoint/2010/main" val="1752020243"/>
              </p:ext>
            </p:extLst>
          </p:nvPr>
        </p:nvGraphicFramePr>
        <p:xfrm>
          <a:off x="3028426" y="981103"/>
          <a:ext cx="5924725" cy="336315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17997637-5061-498C-A0D1-AFD3EF9AF499}"/>
              </a:ext>
            </a:extLst>
          </p:cNvPr>
          <p:cNvSpPr txBox="1"/>
          <p:nvPr/>
        </p:nvSpPr>
        <p:spPr>
          <a:xfrm>
            <a:off x="3028425" y="4561975"/>
            <a:ext cx="5708475" cy="523220"/>
          </a:xfrm>
          <a:prstGeom prst="rect">
            <a:avLst/>
          </a:prstGeom>
          <a:noFill/>
        </p:spPr>
        <p:txBody>
          <a:bodyPr wrap="square" lIns="91440" tIns="45720" rIns="91440" bIns="45720" rtlCol="0" anchor="t">
            <a:spAutoFit/>
          </a:bodyPr>
          <a:lstStyle/>
          <a:p>
            <a:r>
              <a:rPr lang="en-GB" sz="1400" dirty="0"/>
              <a:t>Overall, 79% of respondents agreed with these statements, with only 5% disagreeing.</a:t>
            </a:r>
          </a:p>
        </p:txBody>
      </p:sp>
    </p:spTree>
    <p:extLst>
      <p:ext uri="{BB962C8B-B14F-4D97-AF65-F5344CB8AC3E}">
        <p14:creationId xmlns:p14="http://schemas.microsoft.com/office/powerpoint/2010/main" val="2897735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4E458-E3E8-4980-897E-0A1015EE5D12}"/>
              </a:ext>
            </a:extLst>
          </p:cNvPr>
          <p:cNvSpPr>
            <a:spLocks noGrp="1"/>
          </p:cNvSpPr>
          <p:nvPr>
            <p:ph type="title"/>
          </p:nvPr>
        </p:nvSpPr>
        <p:spPr/>
        <p:txBody>
          <a:bodyPr/>
          <a:lstStyle/>
          <a:p>
            <a:r>
              <a:rPr lang="en-GB"/>
              <a:t>Section 2 – Delivery and Practice</a:t>
            </a:r>
          </a:p>
        </p:txBody>
      </p:sp>
      <p:sp>
        <p:nvSpPr>
          <p:cNvPr id="4" name="Date Placeholder 3">
            <a:extLst>
              <a:ext uri="{FF2B5EF4-FFF2-40B4-BE49-F238E27FC236}">
                <a16:creationId xmlns:a16="http://schemas.microsoft.com/office/drawing/2014/main" id="{5D893543-3D93-4694-9C0B-496106E09322}"/>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01CCDA25-6A76-4FB1-8BD2-194820D047BE}"/>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62AE0307-CF80-407C-AF82-98A17AFDA2E5}"/>
              </a:ext>
            </a:extLst>
          </p:cNvPr>
          <p:cNvSpPr>
            <a:spLocks noGrp="1"/>
          </p:cNvSpPr>
          <p:nvPr>
            <p:ph type="sldNum" sz="quarter" idx="12"/>
          </p:nvPr>
        </p:nvSpPr>
        <p:spPr/>
        <p:txBody>
          <a:bodyPr/>
          <a:lstStyle/>
          <a:p>
            <a:fld id="{F2DDE3AD-81DD-477C-B05F-9B8B1DADB4A3}" type="slidenum">
              <a:rPr lang="en-GB" smtClean="0"/>
              <a:t>8</a:t>
            </a:fld>
            <a:endParaRPr lang="en-GB"/>
          </a:p>
        </p:txBody>
      </p:sp>
      <p:graphicFrame>
        <p:nvGraphicFramePr>
          <p:cNvPr id="7" name="Table 7">
            <a:extLst>
              <a:ext uri="{FF2B5EF4-FFF2-40B4-BE49-F238E27FC236}">
                <a16:creationId xmlns:a16="http://schemas.microsoft.com/office/drawing/2014/main" id="{2AD6843B-BC22-4241-8707-AD56F4BD7A03}"/>
              </a:ext>
            </a:extLst>
          </p:cNvPr>
          <p:cNvGraphicFramePr>
            <a:graphicFrameLocks/>
          </p:cNvGraphicFramePr>
          <p:nvPr>
            <p:extLst>
              <p:ext uri="{D42A27DB-BD31-4B8C-83A1-F6EECF244321}">
                <p14:modId xmlns:p14="http://schemas.microsoft.com/office/powerpoint/2010/main" val="2580463915"/>
              </p:ext>
            </p:extLst>
          </p:nvPr>
        </p:nvGraphicFramePr>
        <p:xfrm>
          <a:off x="407099" y="1093388"/>
          <a:ext cx="2545826" cy="2078601"/>
        </p:xfrm>
        <a:graphic>
          <a:graphicData uri="http://schemas.openxmlformats.org/drawingml/2006/table">
            <a:tbl>
              <a:tblPr firstRow="1" bandRow="1">
                <a:tableStyleId>{69012ECD-51FC-41F1-AA8D-1B2483CD663E}</a:tableStyleId>
              </a:tblPr>
              <a:tblGrid>
                <a:gridCol w="502970">
                  <a:extLst>
                    <a:ext uri="{9D8B030D-6E8A-4147-A177-3AD203B41FA5}">
                      <a16:colId xmlns:a16="http://schemas.microsoft.com/office/drawing/2014/main" val="1862411288"/>
                    </a:ext>
                  </a:extLst>
                </a:gridCol>
                <a:gridCol w="2042856">
                  <a:extLst>
                    <a:ext uri="{9D8B030D-6E8A-4147-A177-3AD203B41FA5}">
                      <a16:colId xmlns:a16="http://schemas.microsoft.com/office/drawing/2014/main" val="1185838143"/>
                    </a:ext>
                  </a:extLst>
                </a:gridCol>
              </a:tblGrid>
              <a:tr h="577338">
                <a:tc gridSpan="2">
                  <a:txBody>
                    <a:bodyPr/>
                    <a:lstStyle/>
                    <a:p>
                      <a:pPr algn="ctr" fontAlgn="b"/>
                      <a:r>
                        <a:rPr lang="en-GB" sz="1200" u="none" strike="noStrike">
                          <a:effectLst/>
                        </a:rPr>
                        <a:t>Questions 5: To what</a:t>
                      </a:r>
                      <a:r>
                        <a:rPr lang="en-GB" sz="1200" u="none" strike="noStrike" baseline="0">
                          <a:effectLst/>
                        </a:rPr>
                        <a:t> extent </a:t>
                      </a:r>
                      <a:r>
                        <a:rPr lang="en-GB" sz="1200" u="none" strike="noStrike">
                          <a:effectLst/>
                        </a:rPr>
                        <a:t>do you agree that:</a:t>
                      </a:r>
                      <a:endParaRPr lang="en-GB" sz="1200" b="1" i="0" u="none" strike="noStrike">
                        <a:solidFill>
                          <a:srgbClr val="000000"/>
                        </a:solidFill>
                        <a:effectLst/>
                        <a:latin typeface="Arial"/>
                      </a:endParaRPr>
                    </a:p>
                  </a:txBody>
                  <a:tcPr marL="4279" marR="4279" marT="4279" marB="0" anchor="ctr"/>
                </a:tc>
                <a:tc hMerge="1">
                  <a:txBody>
                    <a:bodyPr/>
                    <a:lstStyle/>
                    <a:p>
                      <a:endParaRPr lang="en-GB"/>
                    </a:p>
                  </a:txBody>
                  <a:tcPr/>
                </a:tc>
                <a:extLst>
                  <a:ext uri="{0D108BD9-81ED-4DB2-BD59-A6C34878D82A}">
                    <a16:rowId xmlns:a16="http://schemas.microsoft.com/office/drawing/2014/main" val="341870895"/>
                  </a:ext>
                </a:extLst>
              </a:tr>
              <a:tr h="577338">
                <a:tc>
                  <a:txBody>
                    <a:bodyPr/>
                    <a:lstStyle/>
                    <a:p>
                      <a:pPr algn="ctr" fontAlgn="ctr"/>
                      <a:r>
                        <a:rPr lang="en-GB" sz="1200" b="0" i="0" u="none" strike="noStrike">
                          <a:solidFill>
                            <a:srgbClr val="000000"/>
                          </a:solidFill>
                          <a:effectLst/>
                          <a:latin typeface="Arial"/>
                        </a:rPr>
                        <a:t>a.</a:t>
                      </a:r>
                    </a:p>
                  </a:txBody>
                  <a:tcPr marL="4279" marR="4279" marT="4279" marB="0" anchor="ctr"/>
                </a:tc>
                <a:tc>
                  <a:txBody>
                    <a:bodyPr/>
                    <a:lstStyle/>
                    <a:p>
                      <a:pPr algn="l" fontAlgn="b"/>
                      <a:r>
                        <a:rPr lang="en-GB" sz="1200" u="none" strike="noStrike" kern="1200">
                          <a:solidFill>
                            <a:schemeClr val="tx1"/>
                          </a:solidFill>
                          <a:effectLst/>
                          <a:latin typeface="+mn-lt"/>
                          <a:ea typeface="+mn-ea"/>
                          <a:cs typeface="+mn-cs"/>
                        </a:rPr>
                        <a:t>our approach to regulation is risk-based and assurance-based?</a:t>
                      </a:r>
                    </a:p>
                  </a:txBody>
                  <a:tcPr marL="9525" marR="9525" marT="9525" marB="0" anchor="b"/>
                </a:tc>
                <a:extLst>
                  <a:ext uri="{0D108BD9-81ED-4DB2-BD59-A6C34878D82A}">
                    <a16:rowId xmlns:a16="http://schemas.microsoft.com/office/drawing/2014/main" val="3135315357"/>
                  </a:ext>
                </a:extLst>
              </a:tr>
              <a:tr h="577338">
                <a:tc>
                  <a:txBody>
                    <a:bodyPr/>
                    <a:lstStyle/>
                    <a:p>
                      <a:pPr algn="ctr" fontAlgn="ctr"/>
                      <a:r>
                        <a:rPr lang="en-GB" sz="1200" b="0" i="0" u="none" strike="noStrike">
                          <a:solidFill>
                            <a:srgbClr val="000000"/>
                          </a:solidFill>
                          <a:effectLst/>
                          <a:latin typeface="Arial"/>
                        </a:rPr>
                        <a:t>b.</a:t>
                      </a:r>
                    </a:p>
                  </a:txBody>
                  <a:tcPr marL="4279" marR="4279" marT="4279" marB="0" anchor="ctr"/>
                </a:tc>
                <a:tc>
                  <a:txBody>
                    <a:bodyPr/>
                    <a:lstStyle/>
                    <a:p>
                      <a:pPr algn="l" fontAlgn="b"/>
                      <a:r>
                        <a:rPr lang="en-GB" sz="1200" u="none" strike="noStrike" kern="1200">
                          <a:solidFill>
                            <a:schemeClr val="tx1"/>
                          </a:solidFill>
                          <a:effectLst/>
                          <a:latin typeface="+mn-lt"/>
                          <a:ea typeface="+mn-ea"/>
                          <a:cs typeface="+mn-cs"/>
                        </a:rPr>
                        <a:t>this approach is reflected in your experience of being a regulated RP or how you understand RPs are regulated?</a:t>
                      </a:r>
                    </a:p>
                  </a:txBody>
                  <a:tcPr marL="9525" marR="9525" marT="9525" marB="0" anchor="b"/>
                </a:tc>
                <a:extLst>
                  <a:ext uri="{0D108BD9-81ED-4DB2-BD59-A6C34878D82A}">
                    <a16:rowId xmlns:a16="http://schemas.microsoft.com/office/drawing/2014/main" val="2230010671"/>
                  </a:ext>
                </a:extLst>
              </a:tr>
            </a:tbl>
          </a:graphicData>
        </a:graphic>
      </p:graphicFrame>
      <p:graphicFrame>
        <p:nvGraphicFramePr>
          <p:cNvPr id="8" name="Content Placeholder 7">
            <a:extLst>
              <a:ext uri="{FF2B5EF4-FFF2-40B4-BE49-F238E27FC236}">
                <a16:creationId xmlns:a16="http://schemas.microsoft.com/office/drawing/2014/main" id="{699ADA96-6F18-40E0-8BA8-4BC2336EAA5B}"/>
              </a:ext>
            </a:extLst>
          </p:cNvPr>
          <p:cNvGraphicFramePr>
            <a:graphicFrameLocks noGrp="1"/>
          </p:cNvGraphicFramePr>
          <p:nvPr>
            <p:ph idx="1"/>
            <p:extLst>
              <p:ext uri="{D42A27DB-BD31-4B8C-83A1-F6EECF244321}">
                <p14:modId xmlns:p14="http://schemas.microsoft.com/office/powerpoint/2010/main" val="4279677961"/>
              </p:ext>
            </p:extLst>
          </p:nvPr>
        </p:nvGraphicFramePr>
        <p:xfrm>
          <a:off x="3135086" y="1003899"/>
          <a:ext cx="5913119" cy="254919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56A69BD5-8C4C-4F62-BD0A-A66AD0B099E2}"/>
              </a:ext>
            </a:extLst>
          </p:cNvPr>
          <p:cNvSpPr txBox="1"/>
          <p:nvPr/>
        </p:nvSpPr>
        <p:spPr>
          <a:xfrm>
            <a:off x="407099" y="3175296"/>
            <a:ext cx="2785597" cy="538609"/>
          </a:xfrm>
          <a:prstGeom prst="rect">
            <a:avLst/>
          </a:prstGeom>
          <a:noFill/>
        </p:spPr>
        <p:txBody>
          <a:bodyPr wrap="square" rtlCol="0">
            <a:noAutofit/>
          </a:bodyPr>
          <a:lstStyle/>
          <a:p>
            <a:pPr>
              <a:lnSpc>
                <a:spcPct val="114000"/>
              </a:lnSpc>
              <a:buClr>
                <a:schemeClr val="accent1"/>
              </a:buClr>
            </a:pPr>
            <a:r>
              <a:rPr lang="en-GB" sz="1600"/>
              <a:t>Overall, 82% of respondents agreed with these statements</a:t>
            </a:r>
          </a:p>
        </p:txBody>
      </p:sp>
      <p:graphicFrame>
        <p:nvGraphicFramePr>
          <p:cNvPr id="10" name="Chart 9">
            <a:extLst>
              <a:ext uri="{FF2B5EF4-FFF2-40B4-BE49-F238E27FC236}">
                <a16:creationId xmlns:a16="http://schemas.microsoft.com/office/drawing/2014/main" id="{3B778467-D4C0-486B-8AC6-147F7303C1B2}"/>
              </a:ext>
            </a:extLst>
          </p:cNvPr>
          <p:cNvGraphicFramePr>
            <a:graphicFrameLocks/>
          </p:cNvGraphicFramePr>
          <p:nvPr>
            <p:extLst>
              <p:ext uri="{D42A27DB-BD31-4B8C-83A1-F6EECF244321}">
                <p14:modId xmlns:p14="http://schemas.microsoft.com/office/powerpoint/2010/main" val="3159828856"/>
              </p:ext>
            </p:extLst>
          </p:nvPr>
        </p:nvGraphicFramePr>
        <p:xfrm>
          <a:off x="1529805" y="3704944"/>
          <a:ext cx="7518400" cy="27368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5159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DE610-54D1-4D9D-B1E4-C108CEFC3BEE}"/>
              </a:ext>
            </a:extLst>
          </p:cNvPr>
          <p:cNvSpPr>
            <a:spLocks noGrp="1"/>
          </p:cNvSpPr>
          <p:nvPr>
            <p:ph type="title"/>
          </p:nvPr>
        </p:nvSpPr>
        <p:spPr/>
        <p:txBody>
          <a:bodyPr/>
          <a:lstStyle/>
          <a:p>
            <a:r>
              <a:rPr lang="en-GB"/>
              <a:t>Section 2 – Delivery and Practice</a:t>
            </a:r>
          </a:p>
        </p:txBody>
      </p:sp>
      <p:sp>
        <p:nvSpPr>
          <p:cNvPr id="4" name="Date Placeholder 3">
            <a:extLst>
              <a:ext uri="{FF2B5EF4-FFF2-40B4-BE49-F238E27FC236}">
                <a16:creationId xmlns:a16="http://schemas.microsoft.com/office/drawing/2014/main" id="{7BF18827-6CD8-42D1-A962-E68328D67C5E}"/>
              </a:ext>
            </a:extLst>
          </p:cNvPr>
          <p:cNvSpPr>
            <a:spLocks noGrp="1"/>
          </p:cNvSpPr>
          <p:nvPr>
            <p:ph type="dt" sz="half"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80631249-7D94-4E48-AFD2-28DB078B2343}"/>
              </a:ext>
            </a:extLst>
          </p:cNvPr>
          <p:cNvSpPr>
            <a:spLocks noGrp="1"/>
          </p:cNvSpPr>
          <p:nvPr>
            <p:ph type="ftr" sz="quarter" idx="11"/>
          </p:nvPr>
        </p:nvSpPr>
        <p:spPr/>
        <p:txBody>
          <a:bodyPr/>
          <a:lstStyle/>
          <a:p>
            <a:r>
              <a:rPr lang="en-GB"/>
              <a:t>Regulator of Social Housing</a:t>
            </a:r>
          </a:p>
        </p:txBody>
      </p:sp>
      <p:sp>
        <p:nvSpPr>
          <p:cNvPr id="6" name="Slide Number Placeholder 5">
            <a:extLst>
              <a:ext uri="{FF2B5EF4-FFF2-40B4-BE49-F238E27FC236}">
                <a16:creationId xmlns:a16="http://schemas.microsoft.com/office/drawing/2014/main" id="{1AE82EA2-D912-4D12-95CF-9361902E05CD}"/>
              </a:ext>
            </a:extLst>
          </p:cNvPr>
          <p:cNvSpPr>
            <a:spLocks noGrp="1"/>
          </p:cNvSpPr>
          <p:nvPr>
            <p:ph type="sldNum" sz="quarter" idx="12"/>
          </p:nvPr>
        </p:nvSpPr>
        <p:spPr/>
        <p:txBody>
          <a:bodyPr/>
          <a:lstStyle/>
          <a:p>
            <a:fld id="{F2DDE3AD-81DD-477C-B05F-9B8B1DADB4A3}" type="slidenum">
              <a:rPr lang="en-GB" smtClean="0"/>
              <a:t>9</a:t>
            </a:fld>
            <a:endParaRPr lang="en-GB"/>
          </a:p>
        </p:txBody>
      </p:sp>
      <p:graphicFrame>
        <p:nvGraphicFramePr>
          <p:cNvPr id="7" name="Table 8">
            <a:extLst>
              <a:ext uri="{FF2B5EF4-FFF2-40B4-BE49-F238E27FC236}">
                <a16:creationId xmlns:a16="http://schemas.microsoft.com/office/drawing/2014/main" id="{EFF11499-F6AE-4F73-AA8B-9427A38569F1}"/>
              </a:ext>
            </a:extLst>
          </p:cNvPr>
          <p:cNvGraphicFramePr>
            <a:graphicFrameLocks/>
          </p:cNvGraphicFramePr>
          <p:nvPr>
            <p:extLst>
              <p:ext uri="{D42A27DB-BD31-4B8C-83A1-F6EECF244321}">
                <p14:modId xmlns:p14="http://schemas.microsoft.com/office/powerpoint/2010/main" val="3361281451"/>
              </p:ext>
            </p:extLst>
          </p:nvPr>
        </p:nvGraphicFramePr>
        <p:xfrm>
          <a:off x="482600" y="1185666"/>
          <a:ext cx="1703251" cy="2290118"/>
        </p:xfrm>
        <a:graphic>
          <a:graphicData uri="http://schemas.openxmlformats.org/drawingml/2006/table">
            <a:tbl>
              <a:tblPr firstRow="1" bandRow="1">
                <a:tableStyleId>{69012ECD-51FC-41F1-AA8D-1B2483CD663E}</a:tableStyleId>
              </a:tblPr>
              <a:tblGrid>
                <a:gridCol w="1703251">
                  <a:extLst>
                    <a:ext uri="{9D8B030D-6E8A-4147-A177-3AD203B41FA5}">
                      <a16:colId xmlns:a16="http://schemas.microsoft.com/office/drawing/2014/main" val="2647213351"/>
                    </a:ext>
                  </a:extLst>
                </a:gridCol>
              </a:tblGrid>
              <a:tr h="575618">
                <a:tc>
                  <a:txBody>
                    <a:bodyPr/>
                    <a:lstStyle/>
                    <a:p>
                      <a:pPr algn="ctr" fontAlgn="b"/>
                      <a:r>
                        <a:rPr lang="en-GB" sz="1400" u="none" strike="noStrike">
                          <a:effectLst/>
                        </a:rPr>
                        <a:t>Question 7</a:t>
                      </a:r>
                      <a:endParaRPr lang="en-GB" sz="1400" b="1" i="0" u="none" strike="noStrike">
                        <a:solidFill>
                          <a:srgbClr val="000000"/>
                        </a:solidFill>
                        <a:effectLst/>
                        <a:latin typeface="Arial"/>
                      </a:endParaRPr>
                    </a:p>
                  </a:txBody>
                  <a:tcPr marL="7620" marR="7620" marT="7620" marB="0" anchor="ctr"/>
                </a:tc>
                <a:extLst>
                  <a:ext uri="{0D108BD9-81ED-4DB2-BD59-A6C34878D82A}">
                    <a16:rowId xmlns:a16="http://schemas.microsoft.com/office/drawing/2014/main" val="1369414684"/>
                  </a:ext>
                </a:extLst>
              </a:tr>
              <a:tr h="1667715">
                <a:tc>
                  <a:txBody>
                    <a:bodyPr/>
                    <a:lstStyle/>
                    <a:p>
                      <a:pPr algn="ctr" fontAlgn="ctr"/>
                      <a:r>
                        <a:rPr lang="en-GB" sz="1400" kern="1200">
                          <a:solidFill>
                            <a:schemeClr val="tx1"/>
                          </a:solidFill>
                          <a:effectLst/>
                          <a:latin typeface="+mn-lt"/>
                          <a:ea typeface="+mn-ea"/>
                          <a:cs typeface="+mn-cs"/>
                        </a:rPr>
                        <a:t>How clear are you about any information and/or evidence you are asked to provide by the Regulator of Social Housing and why?</a:t>
                      </a:r>
                      <a:endParaRPr lang="en-GB" sz="1100" b="0" i="0" u="none" strike="noStrike">
                        <a:solidFill>
                          <a:srgbClr val="000000"/>
                        </a:solidFill>
                        <a:effectLst/>
                        <a:latin typeface="Arial"/>
                      </a:endParaRPr>
                    </a:p>
                  </a:txBody>
                  <a:tcPr marL="7620" marR="7620" marT="7620" marB="0" anchor="ctr"/>
                </a:tc>
                <a:extLst>
                  <a:ext uri="{0D108BD9-81ED-4DB2-BD59-A6C34878D82A}">
                    <a16:rowId xmlns:a16="http://schemas.microsoft.com/office/drawing/2014/main" val="2873806411"/>
                  </a:ext>
                </a:extLst>
              </a:tr>
            </a:tbl>
          </a:graphicData>
        </a:graphic>
      </p:graphicFrame>
      <p:graphicFrame>
        <p:nvGraphicFramePr>
          <p:cNvPr id="8" name="Chart 7">
            <a:extLst>
              <a:ext uri="{FF2B5EF4-FFF2-40B4-BE49-F238E27FC236}">
                <a16:creationId xmlns:a16="http://schemas.microsoft.com/office/drawing/2014/main" id="{26E7EB01-900A-4A89-8580-AD7C2611D403}"/>
              </a:ext>
            </a:extLst>
          </p:cNvPr>
          <p:cNvGraphicFramePr>
            <a:graphicFrameLocks/>
          </p:cNvGraphicFramePr>
          <p:nvPr>
            <p:extLst>
              <p:ext uri="{D42A27DB-BD31-4B8C-83A1-F6EECF244321}">
                <p14:modId xmlns:p14="http://schemas.microsoft.com/office/powerpoint/2010/main" val="1848463397"/>
              </p:ext>
            </p:extLst>
          </p:nvPr>
        </p:nvGraphicFramePr>
        <p:xfrm>
          <a:off x="45816" y="3744282"/>
          <a:ext cx="9080766" cy="27305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68D3EA43-25B2-4732-85F2-056482E5F5FF}"/>
              </a:ext>
            </a:extLst>
          </p:cNvPr>
          <p:cNvSpPr txBox="1"/>
          <p:nvPr/>
        </p:nvSpPr>
        <p:spPr>
          <a:xfrm>
            <a:off x="2256246" y="993791"/>
            <a:ext cx="6643476" cy="2523020"/>
          </a:xfrm>
          <a:prstGeom prst="rect">
            <a:avLst/>
          </a:prstGeom>
          <a:noFill/>
        </p:spPr>
        <p:txBody>
          <a:bodyPr wrap="square" rtlCol="0">
            <a:noAutofit/>
          </a:bodyPr>
          <a:lstStyle/>
          <a:p>
            <a:pPr>
              <a:lnSpc>
                <a:spcPct val="114000"/>
              </a:lnSpc>
              <a:spcAft>
                <a:spcPts val="1200"/>
              </a:spcAft>
              <a:buClr>
                <a:schemeClr val="accent1"/>
              </a:buClr>
            </a:pPr>
            <a:r>
              <a:rPr lang="en-GB" sz="1600"/>
              <a:t>Overall, 81% of respondents were very or somewhat clear about the information or evidence requested and only 8% stated it was not clear. This includes responses received from other stakeholders who may not receive regular requests for information. This is reflected in the large (29%) “neutral” response from other stakeholders.</a:t>
            </a:r>
          </a:p>
        </p:txBody>
      </p:sp>
    </p:spTree>
    <p:extLst>
      <p:ext uri="{BB962C8B-B14F-4D97-AF65-F5344CB8AC3E}">
        <p14:creationId xmlns:p14="http://schemas.microsoft.com/office/powerpoint/2010/main" val="3327054627"/>
      </p:ext>
    </p:extLst>
  </p:cSld>
  <p:clrMapOvr>
    <a:masterClrMapping/>
  </p:clrMapOvr>
</p:sld>
</file>

<file path=ppt/theme/theme1.xml><?xml version="1.0" encoding="utf-8"?>
<a:theme xmlns:a="http://schemas.openxmlformats.org/drawingml/2006/main" name="RSH PowerPoint template (standard)">
  <a:themeElements>
    <a:clrScheme name="Regulator of Social Housing">
      <a:dk1>
        <a:sysClr val="windowText" lastClr="000000"/>
      </a:dk1>
      <a:lt1>
        <a:sysClr val="window" lastClr="FFFFFF"/>
      </a:lt1>
      <a:dk2>
        <a:srgbClr val="000000"/>
      </a:dk2>
      <a:lt2>
        <a:srgbClr val="FFFFFF"/>
      </a:lt2>
      <a:accent1>
        <a:srgbClr val="59468D"/>
      </a:accent1>
      <a:accent2>
        <a:srgbClr val="FCBE37"/>
      </a:accent2>
      <a:accent3>
        <a:srgbClr val="AECFE6"/>
      </a:accent3>
      <a:accent4>
        <a:srgbClr val="97D88A"/>
      </a:accent4>
      <a:accent5>
        <a:srgbClr val="4097DB"/>
      </a:accent5>
      <a:accent6>
        <a:srgbClr val="C33A32"/>
      </a:accent6>
      <a:hlink>
        <a:srgbClr val="4097DB"/>
      </a:hlink>
      <a:folHlink>
        <a:srgbClr val="C33A32"/>
      </a:folHlink>
    </a:clrScheme>
    <a:fontScheme name="RSH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SH PowerPoint template.potx" id="{1494FB8C-FEF6-44BF-AC53-54E70DEC62D7}" vid="{1055A0B9-9DBB-498F-A757-523F5CB77D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FC728FAA783AD4998082B13776AFBE5" ma:contentTypeVersion="12" ma:contentTypeDescription="Create a new document." ma:contentTypeScope="" ma:versionID="41c56bf2a8c24e8fe7edcd4a10497b49">
  <xsd:schema xmlns:xsd="http://www.w3.org/2001/XMLSchema" xmlns:xs="http://www.w3.org/2001/XMLSchema" xmlns:p="http://schemas.microsoft.com/office/2006/metadata/properties" xmlns:ns3="76d40bf0-8062-4911-812d-d0825dc37555" xmlns:ns4="cbdb8789-1816-44af-b982-9a680c2dfe9f" targetNamespace="http://schemas.microsoft.com/office/2006/metadata/properties" ma:root="true" ma:fieldsID="4d9bcd51ff1a44328f926230ee3ab366" ns3:_="" ns4:_="">
    <xsd:import namespace="76d40bf0-8062-4911-812d-d0825dc37555"/>
    <xsd:import namespace="cbdb8789-1816-44af-b982-9a680c2dfe9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40bf0-8062-4911-812d-d0825dc375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db8789-1816-44af-b982-9a680c2dfe9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4E97E4-D083-4D21-B3EC-40B6A3BCB66F}">
  <ds:schemaRefs>
    <ds:schemaRef ds:uri="76d40bf0-8062-4911-812d-d0825dc37555"/>
    <ds:schemaRef ds:uri="cbdb8789-1816-44af-b982-9a680c2dfe9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F30E9B8-5E31-4854-97A1-653942BCE902}">
  <ds:schemaRefs>
    <ds:schemaRef ds:uri="76d40bf0-8062-4911-812d-d0825dc37555"/>
    <ds:schemaRef ds:uri="cbdb8789-1816-44af-b982-9a680c2dfe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7C6C7EF-B64A-4834-9711-2DDCA07488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2176</Words>
  <Application>Microsoft Office PowerPoint</Application>
  <PresentationFormat>On-screen Show (4:3)</PresentationFormat>
  <Paragraphs>302</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RSH PowerPoint template (standard)</vt:lpstr>
      <vt:lpstr>Stakeholder survey results 2021-2022</vt:lpstr>
      <vt:lpstr>Introduction</vt:lpstr>
      <vt:lpstr>Key findings</vt:lpstr>
      <vt:lpstr>Key findings</vt:lpstr>
      <vt:lpstr>Responses</vt:lpstr>
      <vt:lpstr>Profile of registered provider respondents</vt:lpstr>
      <vt:lpstr>Section 1 – Regulatory Framework</vt:lpstr>
      <vt:lpstr>Section 2 – Delivery and Practice</vt:lpstr>
      <vt:lpstr>Section 2 – Delivery and Practice</vt:lpstr>
      <vt:lpstr>Section 2 – Delivery and Practice</vt:lpstr>
      <vt:lpstr>Section 3 – The regulator</vt:lpstr>
      <vt:lpstr>Section 3 – The regulator</vt:lpstr>
      <vt:lpstr>Section 3 – The regulator</vt:lpstr>
      <vt:lpstr>Section 3 – The regulator</vt:lpstr>
      <vt:lpstr>Section 3 – The regulator</vt:lpstr>
      <vt:lpstr>Section 3 – The regulator</vt:lpstr>
      <vt:lpstr>Section 3 – The regulator</vt:lpstr>
      <vt:lpstr>PowerPoint Presentation</vt:lpstr>
    </vt:vector>
  </TitlesOfParts>
  <Manager>Regulator of Social Housing</Manager>
  <Company>Regulator of Social Housing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 type title here</dc:title>
  <dc:subject>[Subtitle or description]</dc:subject>
  <dc:creator>Philip Gowenlock</dc:creator>
  <cp:keywords>[Key words separated by commas]</cp:keywords>
  <cp:lastModifiedBy>Christian Cosby</cp:lastModifiedBy>
  <cp:revision>27</cp:revision>
  <dcterms:created xsi:type="dcterms:W3CDTF">2020-11-09T09:42:11Z</dcterms:created>
  <dcterms:modified xsi:type="dcterms:W3CDTF">2022-08-09T13:41:29Z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9d628950-5df7-4c1f-b260-604db279d520</vt:lpwstr>
  </property>
  <property fmtid="{D5CDD505-2E9C-101B-9397-08002B2CF9AE}" pid="3" name="HCAGPMS">
    <vt:lpwstr>OFFICIAL</vt:lpwstr>
  </property>
  <property fmtid="{D5CDD505-2E9C-101B-9397-08002B2CF9AE}" pid="4" name="MSIP_Label_727fb50e-81d5-40a5-b712-4eff31972ce4_Enabled">
    <vt:lpwstr>True</vt:lpwstr>
  </property>
  <property fmtid="{D5CDD505-2E9C-101B-9397-08002B2CF9AE}" pid="5" name="MSIP_Label_727fb50e-81d5-40a5-b712-4eff31972ce4_SiteId">
    <vt:lpwstr>faa8e269-0811-4538-82e7-4d29009219bf</vt:lpwstr>
  </property>
  <property fmtid="{D5CDD505-2E9C-101B-9397-08002B2CF9AE}" pid="6" name="MSIP_Label_727fb50e-81d5-40a5-b712-4eff31972ce4_Owner">
    <vt:lpwstr>Philip.Gowenlock@rsh.gov.uk</vt:lpwstr>
  </property>
  <property fmtid="{D5CDD505-2E9C-101B-9397-08002B2CF9AE}" pid="7" name="MSIP_Label_727fb50e-81d5-40a5-b712-4eff31972ce4_SetDate">
    <vt:lpwstr>2020-11-09T09:42:36.3538769Z</vt:lpwstr>
  </property>
  <property fmtid="{D5CDD505-2E9C-101B-9397-08002B2CF9AE}" pid="8" name="MSIP_Label_727fb50e-81d5-40a5-b712-4eff31972ce4_Name">
    <vt:lpwstr>Official</vt:lpwstr>
  </property>
  <property fmtid="{D5CDD505-2E9C-101B-9397-08002B2CF9AE}" pid="9" name="MSIP_Label_727fb50e-81d5-40a5-b712-4eff31972ce4_Application">
    <vt:lpwstr>Microsoft Azure Information Protection</vt:lpwstr>
  </property>
  <property fmtid="{D5CDD505-2E9C-101B-9397-08002B2CF9AE}" pid="10" name="MSIP_Label_727fb50e-81d5-40a5-b712-4eff31972ce4_ActionId">
    <vt:lpwstr>e4b45d32-a4f4-4726-961a-a1b52642d832</vt:lpwstr>
  </property>
  <property fmtid="{D5CDD505-2E9C-101B-9397-08002B2CF9AE}" pid="11" name="MSIP_Label_727fb50e-81d5-40a5-b712-4eff31972ce4_Extended_MSFT_Method">
    <vt:lpwstr>Automatic</vt:lpwstr>
  </property>
  <property fmtid="{D5CDD505-2E9C-101B-9397-08002B2CF9AE}" pid="12" name="Sensitivity">
    <vt:lpwstr>Official</vt:lpwstr>
  </property>
  <property fmtid="{D5CDD505-2E9C-101B-9397-08002B2CF9AE}" pid="13" name="ContentTypeId">
    <vt:lpwstr>0x0101004FC728FAA783AD4998082B13776AFBE5</vt:lpwstr>
  </property>
</Properties>
</file>