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4"/>
  </p:sldMasterIdLst>
  <p:notesMasterIdLst>
    <p:notesMasterId r:id="rId67"/>
  </p:notesMasterIdLst>
  <p:handoutMasterIdLst>
    <p:handoutMasterId r:id="rId68"/>
  </p:handoutMasterIdLst>
  <p:sldIdLst>
    <p:sldId id="256" r:id="rId5"/>
    <p:sldId id="290" r:id="rId6"/>
    <p:sldId id="352" r:id="rId7"/>
    <p:sldId id="354" r:id="rId8"/>
    <p:sldId id="355" r:id="rId9"/>
    <p:sldId id="356" r:id="rId10"/>
    <p:sldId id="315" r:id="rId11"/>
    <p:sldId id="335" r:id="rId12"/>
    <p:sldId id="336" r:id="rId13"/>
    <p:sldId id="337" r:id="rId14"/>
    <p:sldId id="267" r:id="rId15"/>
    <p:sldId id="268" r:id="rId16"/>
    <p:sldId id="353" r:id="rId17"/>
    <p:sldId id="357" r:id="rId18"/>
    <p:sldId id="362" r:id="rId19"/>
    <p:sldId id="363" r:id="rId20"/>
    <p:sldId id="358" r:id="rId21"/>
    <p:sldId id="359" r:id="rId22"/>
    <p:sldId id="361" r:id="rId23"/>
    <p:sldId id="365" r:id="rId24"/>
    <p:sldId id="360" r:id="rId25"/>
    <p:sldId id="364" r:id="rId26"/>
    <p:sldId id="338" r:id="rId27"/>
    <p:sldId id="274" r:id="rId28"/>
    <p:sldId id="277" r:id="rId29"/>
    <p:sldId id="264" r:id="rId30"/>
    <p:sldId id="271" r:id="rId31"/>
    <p:sldId id="273" r:id="rId32"/>
    <p:sldId id="275" r:id="rId33"/>
    <p:sldId id="276" r:id="rId34"/>
    <p:sldId id="305" r:id="rId35"/>
    <p:sldId id="269" r:id="rId36"/>
    <p:sldId id="318" r:id="rId37"/>
    <p:sldId id="296" r:id="rId38"/>
    <p:sldId id="297" r:id="rId39"/>
    <p:sldId id="298" r:id="rId40"/>
    <p:sldId id="299" r:id="rId41"/>
    <p:sldId id="351" r:id="rId42"/>
    <p:sldId id="300" r:id="rId43"/>
    <p:sldId id="340" r:id="rId44"/>
    <p:sldId id="319" r:id="rId45"/>
    <p:sldId id="280" r:id="rId46"/>
    <p:sldId id="281" r:id="rId47"/>
    <p:sldId id="341" r:id="rId48"/>
    <p:sldId id="310" r:id="rId49"/>
    <p:sldId id="328" r:id="rId50"/>
    <p:sldId id="342" r:id="rId51"/>
    <p:sldId id="330" r:id="rId52"/>
    <p:sldId id="329" r:id="rId53"/>
    <p:sldId id="343" r:id="rId54"/>
    <p:sldId id="344" r:id="rId55"/>
    <p:sldId id="346" r:id="rId56"/>
    <p:sldId id="347" r:id="rId57"/>
    <p:sldId id="334" r:id="rId58"/>
    <p:sldId id="348" r:id="rId59"/>
    <p:sldId id="349" r:id="rId60"/>
    <p:sldId id="350" r:id="rId61"/>
    <p:sldId id="291" r:id="rId62"/>
    <p:sldId id="292" r:id="rId63"/>
    <p:sldId id="294" r:id="rId64"/>
    <p:sldId id="314" r:id="rId65"/>
    <p:sldId id="272" r:id="rId6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78E2202-4547-47A6-67E9-692CD4EC16E8}" name="STANDING, Keith" initials="SK" userId="S::Keith.STANDING@EDUCATION.GOV.UK::5ca3396d-e463-4e6e-af61-240578b695d2" providerId="AD"/>
  <p188:author id="{5A1AE487-A8BF-216D-6F9D-843D9BDBB53D}" name="RYAN, Katrina" initials="RK" userId="S::Katrina.RYAN@EDUCATION.GOV.UK::ca202e3e-0c1a-44f2-b8c8-6e7227214e30"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E4DBEB"/>
    <a:srgbClr val="C9B7D6"/>
    <a:srgbClr val="AD93C2"/>
    <a:srgbClr val="926FAD"/>
    <a:srgbClr val="774B99"/>
    <a:srgbClr val="F9E5EF"/>
    <a:srgbClr val="F2CBDF"/>
    <a:srgbClr val="ECB0D0"/>
    <a:srgbClr val="E596C0"/>
    <a:srgbClr val="DF7C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5" autoAdjust="0"/>
    <p:restoredTop sz="93217" autoAdjust="0"/>
  </p:normalViewPr>
  <p:slideViewPr>
    <p:cSldViewPr snapToGrid="0">
      <p:cViewPr>
        <p:scale>
          <a:sx n="97" d="100"/>
          <a:sy n="97" d="100"/>
        </p:scale>
        <p:origin x="57" y="480"/>
      </p:cViewPr>
      <p:guideLst/>
    </p:cSldViewPr>
  </p:slideViewPr>
  <p:outlineViewPr>
    <p:cViewPr>
      <p:scale>
        <a:sx n="33" d="100"/>
        <a:sy n="33" d="100"/>
      </p:scale>
      <p:origin x="0" y="-4716"/>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45" d="100"/>
          <a:sy n="45" d="100"/>
        </p:scale>
        <p:origin x="2301" y="24"/>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microsoft.com/office/2018/10/relationships/authors" Target="author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7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ley ROBERTS" userId="46b99c0c-98f4-4761-806f-8cb0be594105" providerId="ADAL" clId="{F05B86EB-FC0E-4B78-BFD4-AEBA4973A05B}"/>
    <pc:docChg chg="">
      <pc:chgData name="Ashley ROBERTS" userId="46b99c0c-98f4-4761-806f-8cb0be594105" providerId="ADAL" clId="{F05B86EB-FC0E-4B78-BFD4-AEBA4973A05B}" dt="2022-06-23T12:30:04.262" v="3"/>
      <pc:docMkLst>
        <pc:docMk/>
      </pc:docMkLst>
      <pc:sldChg chg="delCm">
        <pc:chgData name="Ashley ROBERTS" userId="46b99c0c-98f4-4761-806f-8cb0be594105" providerId="ADAL" clId="{F05B86EB-FC0E-4B78-BFD4-AEBA4973A05B}" dt="2022-06-23T12:29:31.845" v="1"/>
        <pc:sldMkLst>
          <pc:docMk/>
          <pc:sldMk cId="618104167" sldId="268"/>
        </pc:sldMkLst>
      </pc:sldChg>
      <pc:sldChg chg="delCm">
        <pc:chgData name="Ashley ROBERTS" userId="46b99c0c-98f4-4761-806f-8cb0be594105" providerId="ADAL" clId="{F05B86EB-FC0E-4B78-BFD4-AEBA4973A05B}" dt="2022-06-23T12:30:04.262" v="3"/>
        <pc:sldMkLst>
          <pc:docMk/>
          <pc:sldMk cId="2516437100" sldId="319"/>
        </pc:sldMkLst>
      </pc:sldChg>
      <pc:sldChg chg="delCm">
        <pc:chgData name="Ashley ROBERTS" userId="46b99c0c-98f4-4761-806f-8cb0be594105" providerId="ADAL" clId="{F05B86EB-FC0E-4B78-BFD4-AEBA4973A05B}" dt="2022-06-23T12:29:02.709" v="0"/>
        <pc:sldMkLst>
          <pc:docMk/>
          <pc:sldMk cId="3609368967" sldId="335"/>
        </pc:sldMkLst>
      </pc:sldChg>
      <pc:sldChg chg="delCm">
        <pc:chgData name="Ashley ROBERTS" userId="46b99c0c-98f4-4761-806f-8cb0be594105" providerId="ADAL" clId="{F05B86EB-FC0E-4B78-BFD4-AEBA4973A05B}" dt="2022-06-23T12:29:47.757" v="2"/>
        <pc:sldMkLst>
          <pc:docMk/>
          <pc:sldMk cId="1234859135" sldId="36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413E714-247F-4B79-A0B9-303105DF2E2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CD1855A6-5379-4AD6-9C1E-E0F0577C8AF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5E95B18-3758-4A08-B1E0-2BDF597F68EE}" type="datetimeFigureOut">
              <a:rPr lang="en-GB" smtClean="0"/>
              <a:t>23/06/2022</a:t>
            </a:fld>
            <a:endParaRPr lang="en-GB"/>
          </a:p>
        </p:txBody>
      </p:sp>
      <p:sp>
        <p:nvSpPr>
          <p:cNvPr id="4" name="Footer Placeholder 3">
            <a:extLst>
              <a:ext uri="{FF2B5EF4-FFF2-40B4-BE49-F238E27FC236}">
                <a16:creationId xmlns:a16="http://schemas.microsoft.com/office/drawing/2014/main" id="{14D79C85-598E-4B50-81DC-D43D46BF6D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A2BDF637-D9A5-4ED0-9536-F4553027959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A5E8E74-36A6-4661-B74F-0174A9FA42A9}" type="slidenum">
              <a:rPr lang="en-GB" smtClean="0"/>
              <a:t>‹#›</a:t>
            </a:fld>
            <a:endParaRPr lang="en-GB"/>
          </a:p>
        </p:txBody>
      </p:sp>
    </p:spTree>
    <p:extLst>
      <p:ext uri="{BB962C8B-B14F-4D97-AF65-F5344CB8AC3E}">
        <p14:creationId xmlns:p14="http://schemas.microsoft.com/office/powerpoint/2010/main" val="42040150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48635F-D528-4DFF-AB18-FE631C4F77A0}" type="datetimeFigureOut">
              <a:rPr lang="en-GB" smtClean="0"/>
              <a:t>23/06/2022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884835-F7F3-43EF-AF88-7BF1A5F85027}" type="slidenum">
              <a:rPr lang="en-GB" smtClean="0"/>
              <a:t>‹#›</a:t>
            </a:fld>
            <a:endParaRPr lang="en-GB"/>
          </a:p>
        </p:txBody>
      </p:sp>
    </p:spTree>
    <p:extLst>
      <p:ext uri="{BB962C8B-B14F-4D97-AF65-F5344CB8AC3E}">
        <p14:creationId xmlns:p14="http://schemas.microsoft.com/office/powerpoint/2010/main" val="601186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2</a:t>
            </a:fld>
            <a:endParaRPr lang="en-GB" dirty="0"/>
          </a:p>
        </p:txBody>
      </p:sp>
    </p:spTree>
    <p:extLst>
      <p:ext uri="{BB962C8B-B14F-4D97-AF65-F5344CB8AC3E}">
        <p14:creationId xmlns:p14="http://schemas.microsoft.com/office/powerpoint/2010/main" val="38581768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8100" cy="479107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BB7FA-2627-47C9-9258-FDF90D155C04}" type="slidenum">
              <a:rPr lang="en-GB" smtClean="0"/>
              <a:t>11</a:t>
            </a:fld>
            <a:endParaRPr lang="en-GB"/>
          </a:p>
        </p:txBody>
      </p:sp>
    </p:spTree>
    <p:extLst>
      <p:ext uri="{BB962C8B-B14F-4D97-AF65-F5344CB8AC3E}">
        <p14:creationId xmlns:p14="http://schemas.microsoft.com/office/powerpoint/2010/main" val="6166311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12</a:t>
            </a:fld>
            <a:endParaRPr lang="en-GB" dirty="0"/>
          </a:p>
        </p:txBody>
      </p:sp>
    </p:spTree>
    <p:extLst>
      <p:ext uri="{BB962C8B-B14F-4D97-AF65-F5344CB8AC3E}">
        <p14:creationId xmlns:p14="http://schemas.microsoft.com/office/powerpoint/2010/main" val="9286883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13</a:t>
            </a:fld>
            <a:endParaRPr lang="en-GB" dirty="0"/>
          </a:p>
        </p:txBody>
      </p:sp>
    </p:spTree>
    <p:extLst>
      <p:ext uri="{BB962C8B-B14F-4D97-AF65-F5344CB8AC3E}">
        <p14:creationId xmlns:p14="http://schemas.microsoft.com/office/powerpoint/2010/main" val="13754125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273050"/>
            <a:ext cx="5872162" cy="44053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14</a:t>
            </a:fld>
            <a:endParaRPr lang="en-GB" dirty="0"/>
          </a:p>
        </p:txBody>
      </p:sp>
    </p:spTree>
    <p:extLst>
      <p:ext uri="{BB962C8B-B14F-4D97-AF65-F5344CB8AC3E}">
        <p14:creationId xmlns:p14="http://schemas.microsoft.com/office/powerpoint/2010/main" val="25674140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273050"/>
            <a:ext cx="5872162" cy="44053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15</a:t>
            </a:fld>
            <a:endParaRPr lang="en-GB" dirty="0"/>
          </a:p>
        </p:txBody>
      </p:sp>
    </p:spTree>
    <p:extLst>
      <p:ext uri="{BB962C8B-B14F-4D97-AF65-F5344CB8AC3E}">
        <p14:creationId xmlns:p14="http://schemas.microsoft.com/office/powerpoint/2010/main" val="8453448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273050"/>
            <a:ext cx="5872162" cy="44053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16</a:t>
            </a:fld>
            <a:endParaRPr lang="en-GB" dirty="0"/>
          </a:p>
        </p:txBody>
      </p:sp>
    </p:spTree>
    <p:extLst>
      <p:ext uri="{BB962C8B-B14F-4D97-AF65-F5344CB8AC3E}">
        <p14:creationId xmlns:p14="http://schemas.microsoft.com/office/powerpoint/2010/main" val="23529843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273050"/>
            <a:ext cx="5872162" cy="44053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17</a:t>
            </a:fld>
            <a:endParaRPr lang="en-GB" dirty="0"/>
          </a:p>
        </p:txBody>
      </p:sp>
    </p:spTree>
    <p:extLst>
      <p:ext uri="{BB962C8B-B14F-4D97-AF65-F5344CB8AC3E}">
        <p14:creationId xmlns:p14="http://schemas.microsoft.com/office/powerpoint/2010/main" val="42338973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273050"/>
            <a:ext cx="5872162" cy="44053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18</a:t>
            </a:fld>
            <a:endParaRPr lang="en-GB" dirty="0"/>
          </a:p>
        </p:txBody>
      </p:sp>
    </p:spTree>
    <p:extLst>
      <p:ext uri="{BB962C8B-B14F-4D97-AF65-F5344CB8AC3E}">
        <p14:creationId xmlns:p14="http://schemas.microsoft.com/office/powerpoint/2010/main" val="13983474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273050"/>
            <a:ext cx="5872162" cy="44053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19</a:t>
            </a:fld>
            <a:endParaRPr lang="en-GB" dirty="0"/>
          </a:p>
        </p:txBody>
      </p:sp>
    </p:spTree>
    <p:extLst>
      <p:ext uri="{BB962C8B-B14F-4D97-AF65-F5344CB8AC3E}">
        <p14:creationId xmlns:p14="http://schemas.microsoft.com/office/powerpoint/2010/main" val="33608678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273050"/>
            <a:ext cx="5872162" cy="44053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20</a:t>
            </a:fld>
            <a:endParaRPr lang="en-GB" dirty="0"/>
          </a:p>
        </p:txBody>
      </p:sp>
    </p:spTree>
    <p:extLst>
      <p:ext uri="{BB962C8B-B14F-4D97-AF65-F5344CB8AC3E}">
        <p14:creationId xmlns:p14="http://schemas.microsoft.com/office/powerpoint/2010/main" val="4169078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3</a:t>
            </a:fld>
            <a:endParaRPr lang="en-GB" dirty="0"/>
          </a:p>
        </p:txBody>
      </p:sp>
    </p:spTree>
    <p:extLst>
      <p:ext uri="{BB962C8B-B14F-4D97-AF65-F5344CB8AC3E}">
        <p14:creationId xmlns:p14="http://schemas.microsoft.com/office/powerpoint/2010/main" val="34580740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273050"/>
            <a:ext cx="5872162" cy="44053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21</a:t>
            </a:fld>
            <a:endParaRPr lang="en-GB" dirty="0"/>
          </a:p>
        </p:txBody>
      </p:sp>
    </p:spTree>
    <p:extLst>
      <p:ext uri="{BB962C8B-B14F-4D97-AF65-F5344CB8AC3E}">
        <p14:creationId xmlns:p14="http://schemas.microsoft.com/office/powerpoint/2010/main" val="22096851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273050"/>
            <a:ext cx="5872162" cy="44053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22</a:t>
            </a:fld>
            <a:endParaRPr lang="en-GB" dirty="0"/>
          </a:p>
        </p:txBody>
      </p:sp>
    </p:spTree>
    <p:extLst>
      <p:ext uri="{BB962C8B-B14F-4D97-AF65-F5344CB8AC3E}">
        <p14:creationId xmlns:p14="http://schemas.microsoft.com/office/powerpoint/2010/main" val="58823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273050"/>
            <a:ext cx="5872162" cy="44053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23</a:t>
            </a:fld>
            <a:endParaRPr lang="en-GB" dirty="0"/>
          </a:p>
        </p:txBody>
      </p:sp>
    </p:spTree>
    <p:extLst>
      <p:ext uri="{BB962C8B-B14F-4D97-AF65-F5344CB8AC3E}">
        <p14:creationId xmlns:p14="http://schemas.microsoft.com/office/powerpoint/2010/main" val="25448943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24</a:t>
            </a:fld>
            <a:endParaRPr lang="en-GB" dirty="0"/>
          </a:p>
        </p:txBody>
      </p:sp>
    </p:spTree>
    <p:extLst>
      <p:ext uri="{BB962C8B-B14F-4D97-AF65-F5344CB8AC3E}">
        <p14:creationId xmlns:p14="http://schemas.microsoft.com/office/powerpoint/2010/main" val="17018060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25</a:t>
            </a:fld>
            <a:endParaRPr lang="en-GB" dirty="0"/>
          </a:p>
        </p:txBody>
      </p:sp>
    </p:spTree>
    <p:extLst>
      <p:ext uri="{BB962C8B-B14F-4D97-AF65-F5344CB8AC3E}">
        <p14:creationId xmlns:p14="http://schemas.microsoft.com/office/powerpoint/2010/main" val="347737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273050"/>
            <a:ext cx="5872162" cy="44053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26</a:t>
            </a:fld>
            <a:endParaRPr lang="en-GB" dirty="0"/>
          </a:p>
        </p:txBody>
      </p:sp>
    </p:spTree>
    <p:extLst>
      <p:ext uri="{BB962C8B-B14F-4D97-AF65-F5344CB8AC3E}">
        <p14:creationId xmlns:p14="http://schemas.microsoft.com/office/powerpoint/2010/main" val="23775525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27</a:t>
            </a:fld>
            <a:endParaRPr lang="en-GB" dirty="0"/>
          </a:p>
        </p:txBody>
      </p:sp>
    </p:spTree>
    <p:extLst>
      <p:ext uri="{BB962C8B-B14F-4D97-AF65-F5344CB8AC3E}">
        <p14:creationId xmlns:p14="http://schemas.microsoft.com/office/powerpoint/2010/main" val="37092645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28</a:t>
            </a:fld>
            <a:endParaRPr lang="en-GB" dirty="0"/>
          </a:p>
        </p:txBody>
      </p:sp>
    </p:spTree>
    <p:extLst>
      <p:ext uri="{BB962C8B-B14F-4D97-AF65-F5344CB8AC3E}">
        <p14:creationId xmlns:p14="http://schemas.microsoft.com/office/powerpoint/2010/main" val="12521790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29</a:t>
            </a:fld>
            <a:endParaRPr lang="en-GB" dirty="0"/>
          </a:p>
        </p:txBody>
      </p:sp>
    </p:spTree>
    <p:extLst>
      <p:ext uri="{BB962C8B-B14F-4D97-AF65-F5344CB8AC3E}">
        <p14:creationId xmlns:p14="http://schemas.microsoft.com/office/powerpoint/2010/main" val="13146447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30</a:t>
            </a:fld>
            <a:endParaRPr lang="en-GB" dirty="0"/>
          </a:p>
        </p:txBody>
      </p:sp>
    </p:spTree>
    <p:extLst>
      <p:ext uri="{BB962C8B-B14F-4D97-AF65-F5344CB8AC3E}">
        <p14:creationId xmlns:p14="http://schemas.microsoft.com/office/powerpoint/2010/main" val="3261531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4</a:t>
            </a:fld>
            <a:endParaRPr lang="en-GB" dirty="0"/>
          </a:p>
        </p:txBody>
      </p:sp>
    </p:spTree>
    <p:extLst>
      <p:ext uri="{BB962C8B-B14F-4D97-AF65-F5344CB8AC3E}">
        <p14:creationId xmlns:p14="http://schemas.microsoft.com/office/powerpoint/2010/main" val="36953859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273050"/>
            <a:ext cx="5872162" cy="44053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31</a:t>
            </a:fld>
            <a:endParaRPr lang="en-GB" dirty="0"/>
          </a:p>
        </p:txBody>
      </p:sp>
    </p:spTree>
    <p:extLst>
      <p:ext uri="{BB962C8B-B14F-4D97-AF65-F5344CB8AC3E}">
        <p14:creationId xmlns:p14="http://schemas.microsoft.com/office/powerpoint/2010/main" val="3030729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32</a:t>
            </a:fld>
            <a:endParaRPr lang="en-GB" dirty="0"/>
          </a:p>
        </p:txBody>
      </p:sp>
    </p:spTree>
    <p:extLst>
      <p:ext uri="{BB962C8B-B14F-4D97-AF65-F5344CB8AC3E}">
        <p14:creationId xmlns:p14="http://schemas.microsoft.com/office/powerpoint/2010/main" val="21653310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273050"/>
            <a:ext cx="5872162" cy="44053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33</a:t>
            </a:fld>
            <a:endParaRPr lang="en-GB" dirty="0"/>
          </a:p>
        </p:txBody>
      </p:sp>
    </p:spTree>
    <p:extLst>
      <p:ext uri="{BB962C8B-B14F-4D97-AF65-F5344CB8AC3E}">
        <p14:creationId xmlns:p14="http://schemas.microsoft.com/office/powerpoint/2010/main" val="296637779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34</a:t>
            </a:fld>
            <a:endParaRPr lang="en-GB" dirty="0"/>
          </a:p>
        </p:txBody>
      </p:sp>
    </p:spTree>
    <p:extLst>
      <p:ext uri="{BB962C8B-B14F-4D97-AF65-F5344CB8AC3E}">
        <p14:creationId xmlns:p14="http://schemas.microsoft.com/office/powerpoint/2010/main" val="5114842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35</a:t>
            </a:fld>
            <a:endParaRPr lang="en-GB" dirty="0"/>
          </a:p>
        </p:txBody>
      </p:sp>
    </p:spTree>
    <p:extLst>
      <p:ext uri="{BB962C8B-B14F-4D97-AF65-F5344CB8AC3E}">
        <p14:creationId xmlns:p14="http://schemas.microsoft.com/office/powerpoint/2010/main" val="147761002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36</a:t>
            </a:fld>
            <a:endParaRPr lang="en-GB" dirty="0"/>
          </a:p>
        </p:txBody>
      </p:sp>
    </p:spTree>
    <p:extLst>
      <p:ext uri="{BB962C8B-B14F-4D97-AF65-F5344CB8AC3E}">
        <p14:creationId xmlns:p14="http://schemas.microsoft.com/office/powerpoint/2010/main" val="86389405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37</a:t>
            </a:fld>
            <a:endParaRPr lang="en-GB" dirty="0"/>
          </a:p>
        </p:txBody>
      </p:sp>
    </p:spTree>
    <p:extLst>
      <p:ext uri="{BB962C8B-B14F-4D97-AF65-F5344CB8AC3E}">
        <p14:creationId xmlns:p14="http://schemas.microsoft.com/office/powerpoint/2010/main" val="187070129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38</a:t>
            </a:fld>
            <a:endParaRPr lang="en-GB" dirty="0"/>
          </a:p>
        </p:txBody>
      </p:sp>
    </p:spTree>
    <p:extLst>
      <p:ext uri="{BB962C8B-B14F-4D97-AF65-F5344CB8AC3E}">
        <p14:creationId xmlns:p14="http://schemas.microsoft.com/office/powerpoint/2010/main" val="291777390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39</a:t>
            </a:fld>
            <a:endParaRPr lang="en-GB" dirty="0"/>
          </a:p>
        </p:txBody>
      </p:sp>
    </p:spTree>
    <p:extLst>
      <p:ext uri="{BB962C8B-B14F-4D97-AF65-F5344CB8AC3E}">
        <p14:creationId xmlns:p14="http://schemas.microsoft.com/office/powerpoint/2010/main" val="342786373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40</a:t>
            </a:fld>
            <a:endParaRPr lang="en-GB" dirty="0"/>
          </a:p>
        </p:txBody>
      </p:sp>
    </p:spTree>
    <p:extLst>
      <p:ext uri="{BB962C8B-B14F-4D97-AF65-F5344CB8AC3E}">
        <p14:creationId xmlns:p14="http://schemas.microsoft.com/office/powerpoint/2010/main" val="2078560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5</a:t>
            </a:fld>
            <a:endParaRPr lang="en-GB" dirty="0"/>
          </a:p>
        </p:txBody>
      </p:sp>
    </p:spTree>
    <p:extLst>
      <p:ext uri="{BB962C8B-B14F-4D97-AF65-F5344CB8AC3E}">
        <p14:creationId xmlns:p14="http://schemas.microsoft.com/office/powerpoint/2010/main" val="124740617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41</a:t>
            </a:fld>
            <a:endParaRPr lang="en-GB" dirty="0"/>
          </a:p>
        </p:txBody>
      </p:sp>
    </p:spTree>
    <p:extLst>
      <p:ext uri="{BB962C8B-B14F-4D97-AF65-F5344CB8AC3E}">
        <p14:creationId xmlns:p14="http://schemas.microsoft.com/office/powerpoint/2010/main" val="126073953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42</a:t>
            </a:fld>
            <a:endParaRPr lang="en-GB" dirty="0"/>
          </a:p>
        </p:txBody>
      </p:sp>
    </p:spTree>
    <p:extLst>
      <p:ext uri="{BB962C8B-B14F-4D97-AF65-F5344CB8AC3E}">
        <p14:creationId xmlns:p14="http://schemas.microsoft.com/office/powerpoint/2010/main" val="175071614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43</a:t>
            </a:fld>
            <a:endParaRPr lang="en-GB" dirty="0"/>
          </a:p>
        </p:txBody>
      </p:sp>
    </p:spTree>
    <p:extLst>
      <p:ext uri="{BB962C8B-B14F-4D97-AF65-F5344CB8AC3E}">
        <p14:creationId xmlns:p14="http://schemas.microsoft.com/office/powerpoint/2010/main" val="273394953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44</a:t>
            </a:fld>
            <a:endParaRPr lang="en-GB" dirty="0"/>
          </a:p>
        </p:txBody>
      </p:sp>
    </p:spTree>
    <p:extLst>
      <p:ext uri="{BB962C8B-B14F-4D97-AF65-F5344CB8AC3E}">
        <p14:creationId xmlns:p14="http://schemas.microsoft.com/office/powerpoint/2010/main" val="244539572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45</a:t>
            </a:fld>
            <a:endParaRPr lang="en-GB" dirty="0"/>
          </a:p>
        </p:txBody>
      </p:sp>
    </p:spTree>
    <p:extLst>
      <p:ext uri="{BB962C8B-B14F-4D97-AF65-F5344CB8AC3E}">
        <p14:creationId xmlns:p14="http://schemas.microsoft.com/office/powerpoint/2010/main" val="184439038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46</a:t>
            </a:fld>
            <a:endParaRPr lang="en-GB" dirty="0"/>
          </a:p>
        </p:txBody>
      </p:sp>
    </p:spTree>
    <p:extLst>
      <p:ext uri="{BB962C8B-B14F-4D97-AF65-F5344CB8AC3E}">
        <p14:creationId xmlns:p14="http://schemas.microsoft.com/office/powerpoint/2010/main" val="380643036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47</a:t>
            </a:fld>
            <a:endParaRPr lang="en-GB" dirty="0"/>
          </a:p>
        </p:txBody>
      </p:sp>
    </p:spTree>
    <p:extLst>
      <p:ext uri="{BB962C8B-B14F-4D97-AF65-F5344CB8AC3E}">
        <p14:creationId xmlns:p14="http://schemas.microsoft.com/office/powerpoint/2010/main" val="211863088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48</a:t>
            </a:fld>
            <a:endParaRPr lang="en-GB" dirty="0"/>
          </a:p>
        </p:txBody>
      </p:sp>
    </p:spTree>
    <p:extLst>
      <p:ext uri="{BB962C8B-B14F-4D97-AF65-F5344CB8AC3E}">
        <p14:creationId xmlns:p14="http://schemas.microsoft.com/office/powerpoint/2010/main" val="264618954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49</a:t>
            </a:fld>
            <a:endParaRPr lang="en-GB" dirty="0"/>
          </a:p>
        </p:txBody>
      </p:sp>
    </p:spTree>
    <p:extLst>
      <p:ext uri="{BB962C8B-B14F-4D97-AF65-F5344CB8AC3E}">
        <p14:creationId xmlns:p14="http://schemas.microsoft.com/office/powerpoint/2010/main" val="87125042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50</a:t>
            </a:fld>
            <a:endParaRPr lang="en-GB" dirty="0"/>
          </a:p>
        </p:txBody>
      </p:sp>
    </p:spTree>
    <p:extLst>
      <p:ext uri="{BB962C8B-B14F-4D97-AF65-F5344CB8AC3E}">
        <p14:creationId xmlns:p14="http://schemas.microsoft.com/office/powerpoint/2010/main" val="440979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6</a:t>
            </a:fld>
            <a:endParaRPr lang="en-GB" dirty="0"/>
          </a:p>
        </p:txBody>
      </p:sp>
    </p:spTree>
    <p:extLst>
      <p:ext uri="{BB962C8B-B14F-4D97-AF65-F5344CB8AC3E}">
        <p14:creationId xmlns:p14="http://schemas.microsoft.com/office/powerpoint/2010/main" val="425860966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51</a:t>
            </a:fld>
            <a:endParaRPr lang="en-GB" dirty="0"/>
          </a:p>
        </p:txBody>
      </p:sp>
    </p:spTree>
    <p:extLst>
      <p:ext uri="{BB962C8B-B14F-4D97-AF65-F5344CB8AC3E}">
        <p14:creationId xmlns:p14="http://schemas.microsoft.com/office/powerpoint/2010/main" val="31631457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52</a:t>
            </a:fld>
            <a:endParaRPr lang="en-GB" dirty="0"/>
          </a:p>
        </p:txBody>
      </p:sp>
    </p:spTree>
    <p:extLst>
      <p:ext uri="{BB962C8B-B14F-4D97-AF65-F5344CB8AC3E}">
        <p14:creationId xmlns:p14="http://schemas.microsoft.com/office/powerpoint/2010/main" val="67983797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53</a:t>
            </a:fld>
            <a:endParaRPr lang="en-GB" dirty="0"/>
          </a:p>
        </p:txBody>
      </p:sp>
    </p:spTree>
    <p:extLst>
      <p:ext uri="{BB962C8B-B14F-4D97-AF65-F5344CB8AC3E}">
        <p14:creationId xmlns:p14="http://schemas.microsoft.com/office/powerpoint/2010/main" val="54048188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54</a:t>
            </a:fld>
            <a:endParaRPr lang="en-GB" dirty="0"/>
          </a:p>
        </p:txBody>
      </p:sp>
    </p:spTree>
    <p:extLst>
      <p:ext uri="{BB962C8B-B14F-4D97-AF65-F5344CB8AC3E}">
        <p14:creationId xmlns:p14="http://schemas.microsoft.com/office/powerpoint/2010/main" val="240036367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55</a:t>
            </a:fld>
            <a:endParaRPr lang="en-GB" dirty="0"/>
          </a:p>
        </p:txBody>
      </p:sp>
    </p:spTree>
    <p:extLst>
      <p:ext uri="{BB962C8B-B14F-4D97-AF65-F5344CB8AC3E}">
        <p14:creationId xmlns:p14="http://schemas.microsoft.com/office/powerpoint/2010/main" val="59081469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56</a:t>
            </a:fld>
            <a:endParaRPr lang="en-GB" dirty="0"/>
          </a:p>
        </p:txBody>
      </p:sp>
    </p:spTree>
    <p:extLst>
      <p:ext uri="{BB962C8B-B14F-4D97-AF65-F5344CB8AC3E}">
        <p14:creationId xmlns:p14="http://schemas.microsoft.com/office/powerpoint/2010/main" val="361936241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57</a:t>
            </a:fld>
            <a:endParaRPr lang="en-GB" dirty="0"/>
          </a:p>
        </p:txBody>
      </p:sp>
    </p:spTree>
    <p:extLst>
      <p:ext uri="{BB962C8B-B14F-4D97-AF65-F5344CB8AC3E}">
        <p14:creationId xmlns:p14="http://schemas.microsoft.com/office/powerpoint/2010/main" val="150795995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58</a:t>
            </a:fld>
            <a:endParaRPr lang="en-GB" dirty="0"/>
          </a:p>
        </p:txBody>
      </p:sp>
    </p:spTree>
    <p:extLst>
      <p:ext uri="{BB962C8B-B14F-4D97-AF65-F5344CB8AC3E}">
        <p14:creationId xmlns:p14="http://schemas.microsoft.com/office/powerpoint/2010/main" val="302351862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59</a:t>
            </a:fld>
            <a:endParaRPr lang="en-GB" dirty="0"/>
          </a:p>
        </p:txBody>
      </p:sp>
    </p:spTree>
    <p:extLst>
      <p:ext uri="{BB962C8B-B14F-4D97-AF65-F5344CB8AC3E}">
        <p14:creationId xmlns:p14="http://schemas.microsoft.com/office/powerpoint/2010/main" val="197645015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60</a:t>
            </a:fld>
            <a:endParaRPr lang="en-GB" dirty="0"/>
          </a:p>
        </p:txBody>
      </p:sp>
    </p:spTree>
    <p:extLst>
      <p:ext uri="{BB962C8B-B14F-4D97-AF65-F5344CB8AC3E}">
        <p14:creationId xmlns:p14="http://schemas.microsoft.com/office/powerpoint/2010/main" val="311957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7</a:t>
            </a:fld>
            <a:endParaRPr lang="en-GB" dirty="0"/>
          </a:p>
        </p:txBody>
      </p:sp>
    </p:spTree>
    <p:extLst>
      <p:ext uri="{BB962C8B-B14F-4D97-AF65-F5344CB8AC3E}">
        <p14:creationId xmlns:p14="http://schemas.microsoft.com/office/powerpoint/2010/main" val="19572668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250825"/>
            <a:ext cx="5400675" cy="40513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BB7FA-2627-47C9-9258-FDF90D155C04}" type="slidenum">
              <a:rPr lang="en-GB" smtClean="0"/>
              <a:t>61</a:t>
            </a:fld>
            <a:endParaRPr lang="en-GB"/>
          </a:p>
        </p:txBody>
      </p:sp>
    </p:spTree>
    <p:extLst>
      <p:ext uri="{BB962C8B-B14F-4D97-AF65-F5344CB8AC3E}">
        <p14:creationId xmlns:p14="http://schemas.microsoft.com/office/powerpoint/2010/main" val="4171133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8</a:t>
            </a:fld>
            <a:endParaRPr lang="en-GB" dirty="0"/>
          </a:p>
        </p:txBody>
      </p:sp>
    </p:spTree>
    <p:extLst>
      <p:ext uri="{BB962C8B-B14F-4D97-AF65-F5344CB8AC3E}">
        <p14:creationId xmlns:p14="http://schemas.microsoft.com/office/powerpoint/2010/main" val="21101894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9</a:t>
            </a:fld>
            <a:endParaRPr lang="en-GB" dirty="0"/>
          </a:p>
        </p:txBody>
      </p:sp>
    </p:spTree>
    <p:extLst>
      <p:ext uri="{BB962C8B-B14F-4D97-AF65-F5344CB8AC3E}">
        <p14:creationId xmlns:p14="http://schemas.microsoft.com/office/powerpoint/2010/main" val="560403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10</a:t>
            </a:fld>
            <a:endParaRPr lang="en-GB" dirty="0"/>
          </a:p>
        </p:txBody>
      </p:sp>
    </p:spTree>
    <p:extLst>
      <p:ext uri="{BB962C8B-B14F-4D97-AF65-F5344CB8AC3E}">
        <p14:creationId xmlns:p14="http://schemas.microsoft.com/office/powerpoint/2010/main" val="16851241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Department for Education">
            <a:extLst>
              <a:ext uri="{FF2B5EF4-FFF2-40B4-BE49-F238E27FC236}">
                <a16:creationId xmlns:a16="http://schemas.microsoft.com/office/drawing/2014/main" id="{6A8D118D-2BCC-4257-AFED-B794C7C526CA}"/>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481166" y="2324658"/>
            <a:ext cx="5472061" cy="790775"/>
          </a:xfrm>
        </p:spPr>
        <p:txBody>
          <a:bodyPr lIns="0" tIns="0" rIns="0" bIns="0" anchor="b" anchorCtr="0">
            <a:noAutofit/>
          </a:bodyPr>
          <a:lstStyle>
            <a:lvl1pPr algn="l">
              <a:lnSpc>
                <a:spcPct val="85000"/>
              </a:lnSpc>
              <a:defRPr sz="4000" b="1" cap="none" baseline="0">
                <a:solidFill>
                  <a:schemeClr val="tx1"/>
                </a:solidFill>
                <a:latin typeface="+mj-lt"/>
              </a:defRPr>
            </a:lvl1pPr>
          </a:lstStyle>
          <a:p>
            <a:r>
              <a:rPr lang="en-US" dirty="0"/>
              <a:t>Title </a:t>
            </a:r>
          </a:p>
        </p:txBody>
      </p:sp>
      <p:sp>
        <p:nvSpPr>
          <p:cNvPr id="6" name="Text Placeholder 5">
            <a:extLst>
              <a:ext uri="{FF2B5EF4-FFF2-40B4-BE49-F238E27FC236}">
                <a16:creationId xmlns:a16="http://schemas.microsoft.com/office/drawing/2014/main" id="{9CD4B75E-DBEF-4869-8866-2D0CD8203D7F}"/>
              </a:ext>
            </a:extLst>
          </p:cNvPr>
          <p:cNvSpPr>
            <a:spLocks noGrp="1"/>
          </p:cNvSpPr>
          <p:nvPr>
            <p:ph type="body" sz="quarter" idx="10" hasCustomPrompt="1"/>
          </p:nvPr>
        </p:nvSpPr>
        <p:spPr>
          <a:xfrm>
            <a:off x="481166" y="6253382"/>
            <a:ext cx="2422247" cy="374650"/>
          </a:xfrm>
        </p:spPr>
        <p:txBody>
          <a:bodyPr lIns="0" tIns="0" rIns="0" bIns="0">
            <a:noAutofit/>
          </a:bodyPr>
          <a:lstStyle>
            <a:lvl1pPr marL="0" indent="0" algn="l">
              <a:buNone/>
              <a:defRPr sz="1200">
                <a:solidFill>
                  <a:schemeClr val="tx1"/>
                </a:solidFill>
              </a:defRPr>
            </a:lvl1pPr>
            <a:lvl5pPr marL="744101" indent="0" algn="l">
              <a:buNone/>
              <a:defRPr/>
            </a:lvl5pPr>
          </a:lstStyle>
          <a:p>
            <a:pPr lvl="0"/>
            <a:r>
              <a:rPr lang="en-GB" dirty="0"/>
              <a:t>Month YYYY</a:t>
            </a:r>
          </a:p>
        </p:txBody>
      </p:sp>
      <p:sp>
        <p:nvSpPr>
          <p:cNvPr id="4" name="Text Placeholder 3">
            <a:extLst>
              <a:ext uri="{FF2B5EF4-FFF2-40B4-BE49-F238E27FC236}">
                <a16:creationId xmlns:a16="http://schemas.microsoft.com/office/drawing/2014/main" id="{310D9DD1-0B8F-492B-872E-711A3C7027DC}"/>
              </a:ext>
            </a:extLst>
          </p:cNvPr>
          <p:cNvSpPr>
            <a:spLocks noGrp="1"/>
          </p:cNvSpPr>
          <p:nvPr>
            <p:ph type="body" sz="quarter" idx="11" hasCustomPrompt="1"/>
          </p:nvPr>
        </p:nvSpPr>
        <p:spPr>
          <a:xfrm>
            <a:off x="481166" y="3124193"/>
            <a:ext cx="5472061" cy="790776"/>
          </a:xfrm>
        </p:spPr>
        <p:txBody>
          <a:bodyPr lIns="0" tIns="0" rIns="0" bIns="0">
            <a:noAutofit/>
          </a:bodyPr>
          <a:lstStyle>
            <a:lvl1pPr>
              <a:defRPr sz="3600" b="0">
                <a:solidFill>
                  <a:schemeClr val="tx1"/>
                </a:solidFill>
              </a:defRPr>
            </a:lvl1pPr>
          </a:lstStyle>
          <a:p>
            <a:pPr lvl="0"/>
            <a:r>
              <a:rPr lang="en-US" dirty="0"/>
              <a:t>Subtitle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3FCE4F6-1D94-4B75-B104-762E7FBD0457}"/>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1378939" y="2836677"/>
            <a:ext cx="5619583" cy="1630088"/>
          </a:xfrm>
        </p:spPr>
        <p:txBody>
          <a:bodyPr anchor="t" anchorCtr="0">
            <a:normAutofit/>
          </a:bodyPr>
          <a:lstStyle>
            <a:lvl1pPr algn="l">
              <a:lnSpc>
                <a:spcPct val="85000"/>
              </a:lnSpc>
              <a:defRPr sz="3600" b="1" cap="none" baseline="0">
                <a:solidFill>
                  <a:schemeClr val="tx1"/>
                </a:solidFill>
              </a:defRPr>
            </a:lvl1pPr>
          </a:lstStyle>
          <a:p>
            <a:r>
              <a:rPr lang="en-US" dirty="0"/>
              <a:t>Section title</a:t>
            </a:r>
          </a:p>
        </p:txBody>
      </p:sp>
    </p:spTree>
    <p:extLst>
      <p:ext uri="{BB962C8B-B14F-4D97-AF65-F5344CB8AC3E}">
        <p14:creationId xmlns:p14="http://schemas.microsoft.com/office/powerpoint/2010/main" val="1675373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slide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6E40B-1386-4F79-92BB-AF61607C3236}"/>
              </a:ext>
            </a:extLst>
          </p:cNvPr>
          <p:cNvSpPr>
            <a:spLocks noGrp="1"/>
          </p:cNvSpPr>
          <p:nvPr>
            <p:ph type="title" hasCustomPrompt="1"/>
          </p:nvPr>
        </p:nvSpPr>
        <p:spPr/>
        <p:txBody>
          <a:bodyPr/>
          <a:lstStyle/>
          <a:p>
            <a:r>
              <a:rPr lang="en-US" dirty="0"/>
              <a:t>Click to edit title</a:t>
            </a:r>
            <a:endParaRPr lang="en-GB" dirty="0"/>
          </a:p>
        </p:txBody>
      </p:sp>
      <p:sp>
        <p:nvSpPr>
          <p:cNvPr id="15" name="Footer Placeholder 14">
            <a:extLst>
              <a:ext uri="{FF2B5EF4-FFF2-40B4-BE49-F238E27FC236}">
                <a16:creationId xmlns:a16="http://schemas.microsoft.com/office/drawing/2014/main" id="{25D7DA47-9A89-48CB-829C-3D9A4879EB16}"/>
              </a:ext>
            </a:extLst>
          </p:cNvPr>
          <p:cNvSpPr>
            <a:spLocks noGrp="1"/>
          </p:cNvSpPr>
          <p:nvPr>
            <p:ph type="ftr" sz="quarter" idx="10"/>
          </p:nvPr>
        </p:nvSpPr>
        <p:spPr/>
        <p:txBody>
          <a:bodyPr/>
          <a:lstStyle/>
          <a:p>
            <a:r>
              <a:rPr lang="en-GB" dirty="0"/>
              <a:t>On the Insert ribbon select Header and Footer to edit this holding text</a:t>
            </a:r>
            <a:endParaRPr lang="en-GB" noProof="0" dirty="0"/>
          </a:p>
        </p:txBody>
      </p:sp>
      <p:sp>
        <p:nvSpPr>
          <p:cNvPr id="16" name="Slide Number Placeholder 15">
            <a:extLst>
              <a:ext uri="{FF2B5EF4-FFF2-40B4-BE49-F238E27FC236}">
                <a16:creationId xmlns:a16="http://schemas.microsoft.com/office/drawing/2014/main" id="{E0539D99-764F-4E3A-A750-F4EE808509D6}"/>
              </a:ext>
            </a:extLst>
          </p:cNvPr>
          <p:cNvSpPr>
            <a:spLocks noGrp="1"/>
          </p:cNvSpPr>
          <p:nvPr>
            <p:ph type="sldNum" sz="quarter" idx="11"/>
          </p:nvPr>
        </p:nvSpPr>
        <p:spPr/>
        <p:txBody>
          <a:bodyPr/>
          <a:lstStyle/>
          <a:p>
            <a:fld id="{4FAB73BC-B049-4115-A692-8D63A059BFB8}" type="slidenum">
              <a:rPr lang="en-GB" smtClean="0"/>
              <a:pPr/>
              <a:t>‹#›</a:t>
            </a:fld>
            <a:endParaRPr lang="en-GB" dirty="0"/>
          </a:p>
        </p:txBody>
      </p:sp>
      <p:sp>
        <p:nvSpPr>
          <p:cNvPr id="8" name="Content Placeholder 7">
            <a:extLst>
              <a:ext uri="{FF2B5EF4-FFF2-40B4-BE49-F238E27FC236}">
                <a16:creationId xmlns:a16="http://schemas.microsoft.com/office/drawing/2014/main" id="{41D13415-7349-4248-AADB-203192A0296E}"/>
              </a:ext>
            </a:extLst>
          </p:cNvPr>
          <p:cNvSpPr>
            <a:spLocks noGrp="1"/>
          </p:cNvSpPr>
          <p:nvPr>
            <p:ph sz="quarter" idx="12"/>
          </p:nvPr>
        </p:nvSpPr>
        <p:spPr>
          <a:xfrm>
            <a:off x="590400" y="1418399"/>
            <a:ext cx="7986713" cy="45664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286467166"/>
      </p:ext>
    </p:extLst>
  </p:cSld>
  <p:clrMapOvr>
    <a:masterClrMapping/>
  </p:clrMapOvr>
  <p:extLst>
    <p:ext uri="{DCECCB84-F9BA-43D5-87BE-67443E8EF086}">
      <p15:sldGuideLst xmlns:p15="http://schemas.microsoft.com/office/powerpoint/2012/main">
        <p15:guide id="1" orient="horz" pos="377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035D63C-17A1-41CC-A450-F6FEDFD2D0EF}"/>
              </a:ext>
            </a:extLst>
          </p:cNvPr>
          <p:cNvSpPr>
            <a:spLocks noGrp="1"/>
          </p:cNvSpPr>
          <p:nvPr>
            <p:ph sz="quarter" idx="14"/>
          </p:nvPr>
        </p:nvSpPr>
        <p:spPr>
          <a:xfrm>
            <a:off x="4734688" y="1418399"/>
            <a:ext cx="3818762" cy="45664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Content Placeholder 2"/>
          <p:cNvSpPr>
            <a:spLocks noGrp="1"/>
          </p:cNvSpPr>
          <p:nvPr>
            <p:ph idx="1" hasCustomPrompt="1"/>
          </p:nvPr>
        </p:nvSpPr>
        <p:spPr>
          <a:xfrm>
            <a:off x="590400" y="1418400"/>
            <a:ext cx="3838558" cy="4566475"/>
          </a:xfrm>
        </p:spPr>
        <p:txBody>
          <a:bodyPr wrap="square"/>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a:extLst>
              <a:ext uri="{FF2B5EF4-FFF2-40B4-BE49-F238E27FC236}">
                <a16:creationId xmlns:a16="http://schemas.microsoft.com/office/drawing/2014/main" id="{36D6E40B-1386-4F79-92BB-AF61607C3236}"/>
              </a:ext>
            </a:extLst>
          </p:cNvPr>
          <p:cNvSpPr>
            <a:spLocks noGrp="1"/>
          </p:cNvSpPr>
          <p:nvPr>
            <p:ph type="title" hasCustomPrompt="1"/>
          </p:nvPr>
        </p:nvSpPr>
        <p:spPr>
          <a:xfrm>
            <a:off x="574525" y="541508"/>
            <a:ext cx="7997763" cy="512514"/>
          </a:xfrm>
        </p:spPr>
        <p:txBody>
          <a:bodyPr/>
          <a:lstStyle/>
          <a:p>
            <a:r>
              <a:rPr lang="en-US" dirty="0"/>
              <a:t>Click to edit title</a:t>
            </a:r>
            <a:endParaRPr lang="en-GB" dirty="0"/>
          </a:p>
        </p:txBody>
      </p:sp>
      <p:sp>
        <p:nvSpPr>
          <p:cNvPr id="15" name="Footer Placeholder 14">
            <a:extLst>
              <a:ext uri="{FF2B5EF4-FFF2-40B4-BE49-F238E27FC236}">
                <a16:creationId xmlns:a16="http://schemas.microsoft.com/office/drawing/2014/main" id="{25D7DA47-9A89-48CB-829C-3D9A4879EB16}"/>
              </a:ext>
            </a:extLst>
          </p:cNvPr>
          <p:cNvSpPr>
            <a:spLocks noGrp="1"/>
          </p:cNvSpPr>
          <p:nvPr>
            <p:ph type="ftr" sz="quarter" idx="10"/>
          </p:nvPr>
        </p:nvSpPr>
        <p:spPr/>
        <p:txBody>
          <a:bodyPr/>
          <a:lstStyle/>
          <a:p>
            <a:r>
              <a:rPr lang="en-GB" dirty="0"/>
              <a:t>On the Insert ribbon select Header and Footer to edit this holding text</a:t>
            </a:r>
            <a:endParaRPr lang="en-GB" noProof="0" dirty="0"/>
          </a:p>
        </p:txBody>
      </p:sp>
      <p:sp>
        <p:nvSpPr>
          <p:cNvPr id="16" name="Slide Number Placeholder 15">
            <a:extLst>
              <a:ext uri="{FF2B5EF4-FFF2-40B4-BE49-F238E27FC236}">
                <a16:creationId xmlns:a16="http://schemas.microsoft.com/office/drawing/2014/main" id="{E0539D99-764F-4E3A-A750-F4EE808509D6}"/>
              </a:ext>
            </a:extLst>
          </p:cNvPr>
          <p:cNvSpPr>
            <a:spLocks noGrp="1"/>
          </p:cNvSpPr>
          <p:nvPr>
            <p:ph type="sldNum" sz="quarter" idx="11"/>
          </p:nvPr>
        </p:nvSpPr>
        <p:spPr/>
        <p:txBody>
          <a:bodyPr/>
          <a:lstStyle/>
          <a:p>
            <a:fld id="{4FAB73BC-B049-4115-A692-8D63A059BFB8}"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pag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FFA7F72-8DE6-4372-8955-6E4E929BBB57}"/>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12" name="Footer Placeholder 4">
            <a:extLst>
              <a:ext uri="{FF2B5EF4-FFF2-40B4-BE49-F238E27FC236}">
                <a16:creationId xmlns:a16="http://schemas.microsoft.com/office/drawing/2014/main" id="{80B686D1-1E2E-4A9B-B3E8-6E81C44D7048}"/>
              </a:ext>
            </a:extLst>
          </p:cNvPr>
          <p:cNvSpPr txBox="1">
            <a:spLocks/>
          </p:cNvSpPr>
          <p:nvPr userDrawn="1"/>
        </p:nvSpPr>
        <p:spPr>
          <a:xfrm>
            <a:off x="340081" y="6348399"/>
            <a:ext cx="7615675" cy="365125"/>
          </a:xfrm>
          <a:prstGeom prst="rect">
            <a:avLst/>
          </a:prstGeom>
        </p:spPr>
        <p:txBody>
          <a:bodyPr vert="horz" lIns="91440" tIns="45720" rIns="91440" bIns="45720" rtlCol="0" anchor="t" anchorCtr="0"/>
          <a:lstStyle>
            <a:defPPr>
              <a:defRPr lang="en-US"/>
            </a:defPPr>
            <a:lvl1pPr marL="0" algn="l" defTabSz="457200" rtl="0" eaLnBrk="1" latinLnBrk="0" hangingPunct="1">
              <a:defRPr sz="1300" kern="1200">
                <a:solidFill>
                  <a:srgbClr val="0A548B"/>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900" b="0" dirty="0">
              <a:solidFill>
                <a:srgbClr val="000000"/>
              </a:solidFill>
            </a:endParaRPr>
          </a:p>
        </p:txBody>
      </p:sp>
      <p:sp>
        <p:nvSpPr>
          <p:cNvPr id="5" name="Slide Number Placeholder 4">
            <a:extLst>
              <a:ext uri="{FF2B5EF4-FFF2-40B4-BE49-F238E27FC236}">
                <a16:creationId xmlns:a16="http://schemas.microsoft.com/office/drawing/2014/main" id="{376E03D2-9C7C-4AF2-BDB8-6D1A8E0800B8}"/>
              </a:ext>
            </a:extLst>
          </p:cNvPr>
          <p:cNvSpPr>
            <a:spLocks noGrp="1"/>
          </p:cNvSpPr>
          <p:nvPr>
            <p:ph type="sldNum" sz="quarter" idx="16"/>
          </p:nvPr>
        </p:nvSpPr>
        <p:spPr/>
        <p:txBody>
          <a:bodyPr/>
          <a:lstStyle/>
          <a:p>
            <a:fld id="{4FAB73BC-B049-4115-A692-8D63A059BFB8}" type="slidenum">
              <a:rPr lang="en-US" smtClean="0"/>
              <a:pPr/>
              <a:t>‹#›</a:t>
            </a:fld>
            <a:endParaRPr lang="en-US" dirty="0"/>
          </a:p>
        </p:txBody>
      </p:sp>
      <p:sp>
        <p:nvSpPr>
          <p:cNvPr id="6" name="Title 5">
            <a:extLst>
              <a:ext uri="{FF2B5EF4-FFF2-40B4-BE49-F238E27FC236}">
                <a16:creationId xmlns:a16="http://schemas.microsoft.com/office/drawing/2014/main" id="{FEC95F3F-D857-4030-AEB6-4FEE5D082592}"/>
              </a:ext>
            </a:extLst>
          </p:cNvPr>
          <p:cNvSpPr>
            <a:spLocks noGrp="1"/>
          </p:cNvSpPr>
          <p:nvPr>
            <p:ph type="title"/>
          </p:nvPr>
        </p:nvSpPr>
        <p:spPr>
          <a:xfrm>
            <a:off x="3761875" y="1002632"/>
            <a:ext cx="4901278" cy="4702844"/>
          </a:xfrm>
        </p:spPr>
        <p:txBody>
          <a:bodyPr/>
          <a:lstStyle>
            <a:lvl1pPr>
              <a:defRPr>
                <a:solidFill>
                  <a:schemeClr val="tx1"/>
                </a:solidFill>
              </a:defRPr>
            </a:lvl1pPr>
          </a:lstStyle>
          <a:p>
            <a:r>
              <a:rPr lang="en-US"/>
              <a:t>Click to edit Master title style</a:t>
            </a:r>
            <a:endParaRPr lang="en-GB" dirty="0"/>
          </a:p>
        </p:txBody>
      </p:sp>
    </p:spTree>
    <p:extLst>
      <p:ext uri="{BB962C8B-B14F-4D97-AF65-F5344CB8AC3E}">
        <p14:creationId xmlns:p14="http://schemas.microsoft.com/office/powerpoint/2010/main" val="3819093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ar Cover slide ">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B9FE3D4-7D5B-49B4-B6DB-5154DB3A5384}"/>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5" name="Title 4">
            <a:extLst>
              <a:ext uri="{FF2B5EF4-FFF2-40B4-BE49-F238E27FC236}">
                <a16:creationId xmlns:a16="http://schemas.microsoft.com/office/drawing/2014/main" id="{A1044DD0-6F2A-47E0-BB43-387096540E68}"/>
              </a:ext>
            </a:extLst>
          </p:cNvPr>
          <p:cNvSpPr>
            <a:spLocks noGrp="1"/>
          </p:cNvSpPr>
          <p:nvPr>
            <p:ph type="title"/>
          </p:nvPr>
        </p:nvSpPr>
        <p:spPr>
          <a:xfrm>
            <a:off x="576263" y="5775074"/>
            <a:ext cx="2230439" cy="946149"/>
          </a:xfrm>
        </p:spPr>
        <p:txBody>
          <a:bodyPr/>
          <a:lstStyle>
            <a:lvl1pPr>
              <a:defRPr sz="1100">
                <a:solidFill>
                  <a:schemeClr val="tx1"/>
                </a:solidFill>
              </a:defRPr>
            </a:lvl1pPr>
          </a:lstStyle>
          <a:p>
            <a:r>
              <a:rPr lang="en-US" noProof="0"/>
              <a:t>Click to edit Master title style</a:t>
            </a:r>
            <a:endParaRPr lang="en-GB" noProof="0"/>
          </a:p>
        </p:txBody>
      </p:sp>
    </p:spTree>
    <p:extLst>
      <p:ext uri="{BB962C8B-B14F-4D97-AF65-F5344CB8AC3E}">
        <p14:creationId xmlns:p14="http://schemas.microsoft.com/office/powerpoint/2010/main" val="3122791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8921" y="981075"/>
            <a:ext cx="7775575" cy="1253337"/>
          </a:xfrm>
        </p:spPr>
        <p:txBody>
          <a:bodyPr anchor="t"/>
          <a:lstStyle>
            <a:lvl1pPr algn="l">
              <a:defRPr sz="4000" b="1" cap="none" baseline="0"/>
            </a:lvl1pPr>
          </a:lstStyle>
          <a:p>
            <a:r>
              <a:rPr lang="en-US" dirty="0"/>
              <a:t>Click to edit Master title style</a:t>
            </a:r>
            <a:endParaRPr lang="en-GB" dirty="0"/>
          </a:p>
        </p:txBody>
      </p:sp>
      <p:sp>
        <p:nvSpPr>
          <p:cNvPr id="3" name="Text Placeholder 2"/>
          <p:cNvSpPr>
            <a:spLocks noGrp="1"/>
          </p:cNvSpPr>
          <p:nvPr>
            <p:ph type="body" idx="1"/>
          </p:nvPr>
        </p:nvSpPr>
        <p:spPr>
          <a:xfrm>
            <a:off x="691109" y="2420888"/>
            <a:ext cx="7775575" cy="1500187"/>
          </a:xfrm>
        </p:spPr>
        <p:txBody>
          <a:bodyPr anchor="t" anchorCtr="0"/>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23/06/2022</a:t>
            </a:fld>
            <a:endParaRPr lang="en-GB" dirty="0"/>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867798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333374"/>
            <a:ext cx="7775575" cy="647701"/>
          </a:xfrm>
        </p:spPr>
        <p:txBody>
          <a:bodyPr/>
          <a:lstStyle/>
          <a:p>
            <a:r>
              <a:rPr lang="en-US"/>
              <a:t>Click to edit Master title style</a:t>
            </a:r>
            <a:endParaRPr lang="en-GB"/>
          </a:p>
        </p:txBody>
      </p:sp>
      <p:sp>
        <p:nvSpPr>
          <p:cNvPr id="3" name="Content Placeholder 2"/>
          <p:cNvSpPr>
            <a:spLocks noGrp="1"/>
          </p:cNvSpPr>
          <p:nvPr>
            <p:ph idx="1"/>
          </p:nvPr>
        </p:nvSpPr>
        <p:spPr>
          <a:xfrm>
            <a:off x="684212" y="1196976"/>
            <a:ext cx="7775575" cy="4679949"/>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5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23/06/2022</a:t>
            </a:fld>
            <a:endParaRPr lang="en-GB" dirty="0"/>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319045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4525" y="541508"/>
            <a:ext cx="7997763" cy="512514"/>
          </a:xfrm>
          <a:prstGeom prst="rect">
            <a:avLst/>
          </a:prstGeom>
        </p:spPr>
        <p:txBody>
          <a:bodyPr vert="horz" lIns="0" tIns="0" rIns="0" bIns="0" rtlCol="0" anchor="t" anchorCtr="0">
            <a:noAutofit/>
          </a:bodyPr>
          <a:lstStyle/>
          <a:p>
            <a:endParaRPr lang="en-US" dirty="0"/>
          </a:p>
        </p:txBody>
      </p:sp>
      <p:sp>
        <p:nvSpPr>
          <p:cNvPr id="3" name="Text Placeholder 2"/>
          <p:cNvSpPr>
            <a:spLocks noGrp="1"/>
          </p:cNvSpPr>
          <p:nvPr>
            <p:ph type="body" idx="1"/>
          </p:nvPr>
        </p:nvSpPr>
        <p:spPr>
          <a:xfrm>
            <a:off x="590567" y="1417531"/>
            <a:ext cx="7981721" cy="4567344"/>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581042" y="6241534"/>
            <a:ext cx="7615675" cy="365125"/>
          </a:xfrm>
          <a:prstGeom prst="rect">
            <a:avLst/>
          </a:prstGeom>
        </p:spPr>
        <p:txBody>
          <a:bodyPr vert="horz" lIns="0" tIns="0" rIns="0" bIns="0" rtlCol="0" anchor="t" anchorCtr="0">
            <a:noAutofit/>
          </a:bodyPr>
          <a:lstStyle>
            <a:lvl1pPr algn="l">
              <a:defRPr sz="1200" b="0">
                <a:solidFill>
                  <a:schemeClr val="tx1"/>
                </a:solidFill>
              </a:defRPr>
            </a:lvl1pPr>
          </a:lstStyle>
          <a:p>
            <a:r>
              <a:rPr lang="en-GB" dirty="0"/>
              <a:t>On the Insert ribbon select Header and Footer to edit this holding text</a:t>
            </a:r>
            <a:endParaRPr lang="en-GB" noProof="0" dirty="0"/>
          </a:p>
        </p:txBody>
      </p:sp>
      <p:sp>
        <p:nvSpPr>
          <p:cNvPr id="6" name="Slide Number Placeholder 5"/>
          <p:cNvSpPr>
            <a:spLocks noGrp="1"/>
          </p:cNvSpPr>
          <p:nvPr>
            <p:ph type="sldNum" sz="quarter" idx="4"/>
          </p:nvPr>
        </p:nvSpPr>
        <p:spPr>
          <a:xfrm>
            <a:off x="8009262" y="6241534"/>
            <a:ext cx="563026" cy="181491"/>
          </a:xfrm>
          <a:prstGeom prst="rect">
            <a:avLst/>
          </a:prstGeom>
        </p:spPr>
        <p:txBody>
          <a:bodyPr vert="horz" lIns="0" tIns="0" rIns="0" bIns="0" rtlCol="0" anchor="t" anchorCtr="0">
            <a:noAutofit/>
          </a:bodyPr>
          <a:lstStyle>
            <a:lvl1pPr algn="r">
              <a:defRPr lang="en-US" sz="1200" b="0" kern="1200" smtClean="0">
                <a:solidFill>
                  <a:srgbClr val="4D4D4D"/>
                </a:solidFill>
                <a:latin typeface="+mn-lt"/>
                <a:ea typeface="+mn-ea"/>
                <a:cs typeface="+mn-cs"/>
              </a:defRPr>
            </a:lvl1pPr>
          </a:lstStyle>
          <a:p>
            <a:fld id="{D74D8B4B-93CA-40C4-A67B-39E5EDB6BC1B}" type="slidenum">
              <a:rPr lang="en-GB" noProof="0" smtClean="0"/>
              <a:pPr/>
              <a:t>‹#›</a:t>
            </a:fld>
            <a:endParaRPr lang="en-GB" noProof="0"/>
          </a:p>
        </p:txBody>
      </p:sp>
    </p:spTree>
  </p:cSld>
  <p:clrMap bg1="lt1" tx1="dk1" bg2="lt2" tx2="dk2" accent1="accent1" accent2="accent2" accent3="accent3" accent4="accent4" accent5="accent5" accent6="accent6" hlink="hlink" folHlink="folHlink"/>
  <p:sldLayoutIdLst>
    <p:sldLayoutId id="2147483685" r:id="rId1"/>
    <p:sldLayoutId id="2147483699" r:id="rId2"/>
    <p:sldLayoutId id="2147483733" r:id="rId3"/>
    <p:sldLayoutId id="2147483686" r:id="rId4"/>
    <p:sldLayoutId id="2147483722" r:id="rId5"/>
    <p:sldLayoutId id="2147483717" r:id="rId6"/>
    <p:sldLayoutId id="2147483734" r:id="rId7"/>
    <p:sldLayoutId id="2147483735" r:id="rId8"/>
  </p:sldLayoutIdLst>
  <p:hf hdr="0" dt="0"/>
  <p:txStyles>
    <p:titleStyle>
      <a:lvl1pPr algn="l" defTabSz="685783" rtl="0" eaLnBrk="1" latinLnBrk="0" hangingPunct="1">
        <a:lnSpc>
          <a:spcPct val="90000"/>
        </a:lnSpc>
        <a:spcBef>
          <a:spcPct val="0"/>
        </a:spcBef>
        <a:buNone/>
        <a:defRPr sz="2400" b="1" kern="1200">
          <a:solidFill>
            <a:srgbClr val="003764"/>
          </a:solidFill>
          <a:latin typeface="Arial" panose="020B0604020202020204" pitchFamily="34" charset="0"/>
          <a:ea typeface="+mj-ea"/>
          <a:cs typeface="Arial" panose="020B0604020202020204" pitchFamily="34" charset="0"/>
        </a:defRPr>
      </a:lvl1pPr>
    </p:titleStyle>
    <p:bodyStyle>
      <a:lvl1pPr marL="0" indent="0" algn="l" defTabSz="685783" rtl="0" eaLnBrk="1" latinLnBrk="0" hangingPunct="1">
        <a:lnSpc>
          <a:spcPct val="100000"/>
        </a:lnSpc>
        <a:spcBef>
          <a:spcPts val="0"/>
        </a:spcBef>
        <a:spcAft>
          <a:spcPts val="900"/>
        </a:spcAft>
        <a:buClr>
          <a:srgbClr val="0A548B"/>
        </a:buClr>
        <a:buSzPct val="100000"/>
        <a:buFont typeface="Corbel"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0" indent="0" algn="l" defTabSz="685783" rtl="0" eaLnBrk="1" latinLnBrk="0" hangingPunct="1">
        <a:lnSpc>
          <a:spcPct val="100000"/>
        </a:lnSpc>
        <a:spcBef>
          <a:spcPts val="0"/>
        </a:spcBef>
        <a:spcAft>
          <a:spcPts val="900"/>
        </a:spcAft>
        <a:buClr>
          <a:srgbClr val="0A548B"/>
        </a:buClr>
        <a:buSzPct val="100000"/>
        <a:buFont typeface="Corbel" pitchFamily="34" charset="0"/>
        <a:buNone/>
        <a:defRPr sz="1600" b="1" kern="1200">
          <a:solidFill>
            <a:schemeClr val="tx1"/>
          </a:solidFill>
          <a:latin typeface="Arial" panose="020B0604020202020204" pitchFamily="34" charset="0"/>
          <a:ea typeface="+mn-ea"/>
          <a:cs typeface="Arial" panose="020B0604020202020204" pitchFamily="34" charset="0"/>
        </a:defRPr>
      </a:lvl2pPr>
      <a:lvl3pPr marL="216000" indent="-215995" algn="l" defTabSz="685783" rtl="0" eaLnBrk="1" latinLnBrk="0" hangingPunct="1">
        <a:lnSpc>
          <a:spcPct val="100000"/>
        </a:lnSpc>
        <a:spcBef>
          <a:spcPts val="0"/>
        </a:spcBef>
        <a:spcAft>
          <a:spcPts val="900"/>
        </a:spcAft>
        <a:buClr>
          <a:schemeClr val="tx2"/>
        </a:buClr>
        <a:buSzPct val="100000"/>
        <a:buFont typeface="Corbel"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431989" indent="-215995" algn="l" defTabSz="685783" rtl="0" eaLnBrk="1" latinLnBrk="0" hangingPunct="1">
        <a:lnSpc>
          <a:spcPct val="100000"/>
        </a:lnSpc>
        <a:spcBef>
          <a:spcPts val="0"/>
        </a:spcBef>
        <a:spcAft>
          <a:spcPts val="900"/>
        </a:spcAft>
        <a:buClr>
          <a:schemeClr val="tx1"/>
        </a:buClr>
        <a:buSzPct val="100000"/>
        <a:buFont typeface="Corbel"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647984" indent="-215995" algn="l" defTabSz="685783" rtl="0" eaLnBrk="1" latinLnBrk="0" hangingPunct="1">
        <a:lnSpc>
          <a:spcPct val="100000"/>
        </a:lnSpc>
        <a:spcBef>
          <a:spcPts val="0"/>
        </a:spcBef>
        <a:spcAft>
          <a:spcPts val="900"/>
        </a:spcAft>
        <a:buClr>
          <a:schemeClr val="tx1"/>
        </a:buClr>
        <a:buSzPct val="100000"/>
        <a:buFont typeface="Corbel"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1199970"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6pPr>
      <a:lvl7pPr marL="1424964"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7pPr>
      <a:lvl8pPr marL="1649959"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8pPr>
      <a:lvl9pPr marL="1874953"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377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_Annex_B:_Planned"/><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gov.uk/16-to-19-education-funding-guidance"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s://www.gov.uk/16-to-19-funding-maths-and-english-condition-of-funding" TargetMode="External"/><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www.gov.uk/government/publications/post-16-work-experience-as-a-part-of-16-to-19-study-programmes" TargetMode="External"/><Relationship Id="rId2" Type="http://schemas.openxmlformats.org/officeDocument/2006/relationships/notesSlide" Target="../notesSlides/notesSlide56.xml"/><Relationship Id="rId1" Type="http://schemas.openxmlformats.org/officeDocument/2006/relationships/slideLayout" Target="../slideLayouts/slideLayout3.xml"/><Relationship Id="rId5" Type="http://schemas.openxmlformats.org/officeDocument/2006/relationships/hyperlink" Target="https://www.gov.uk/government/publications/delivery-and-recording-of-work-experience" TargetMode="External"/><Relationship Id="rId4" Type="http://schemas.openxmlformats.org/officeDocument/2006/relationships/hyperlink" Target="http://www.gov.uk/government/publications/delivery-and-recording-of-work-experience" TargetMode="Externa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gov.uk/government/publications/16-to-19-funding-additional-hours-in-study-programmes/16-to-19-funding-additional-hours-in-study-programmes"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3" Type="http://schemas.openxmlformats.org/officeDocument/2006/relationships/hyperlink" Target="https://form.education.gov.uk/en/AchieveForms/?form_uri=sandbox-publish://AF-Process-f9f4f5a1-936f-448b-bbeb-9dcdd595f468/AF-Stage-8aa41278-3cdd-45a3-ad87-80cbffb8b992/definition.json&amp;redirectlink=%2Fen&amp;cancelRedirectLink=%2Fen&amp;consentMessage=yes" TargetMode="External"/><Relationship Id="rId2" Type="http://schemas.openxmlformats.org/officeDocument/2006/relationships/notesSlide" Target="../notesSlides/notesSlide60.xml"/><Relationship Id="rId1" Type="http://schemas.openxmlformats.org/officeDocument/2006/relationships/slideLayout" Target="../slideLayouts/slideLayout3.xml"/><Relationship Id="rId4" Type="http://schemas.openxmlformats.org/officeDocument/2006/relationships/hyperlink" Target="https://www.gov.uk/16-to-19-education-funding-guidance"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8CF40-0DA2-4B95-9327-247FB8D51D99}"/>
              </a:ext>
            </a:extLst>
          </p:cNvPr>
          <p:cNvSpPr>
            <a:spLocks noGrp="1"/>
          </p:cNvSpPr>
          <p:nvPr>
            <p:ph type="ctrTitle"/>
          </p:nvPr>
        </p:nvSpPr>
        <p:spPr>
          <a:xfrm>
            <a:off x="481166" y="2324658"/>
            <a:ext cx="5982939" cy="790775"/>
          </a:xfrm>
        </p:spPr>
        <p:txBody>
          <a:bodyPr/>
          <a:lstStyle/>
          <a:p>
            <a:r>
              <a:rPr lang="en-GB" dirty="0"/>
              <a:t>ESFA funding guidance for young people </a:t>
            </a:r>
            <a:br>
              <a:rPr lang="en-GB" dirty="0"/>
            </a:br>
            <a:r>
              <a:rPr lang="en-GB" dirty="0"/>
              <a:t>2021 to 2023</a:t>
            </a:r>
          </a:p>
        </p:txBody>
      </p:sp>
      <p:sp>
        <p:nvSpPr>
          <p:cNvPr id="4" name="Text Placeholder 3">
            <a:extLst>
              <a:ext uri="{FF2B5EF4-FFF2-40B4-BE49-F238E27FC236}">
                <a16:creationId xmlns:a16="http://schemas.microsoft.com/office/drawing/2014/main" id="{3A129B8F-530C-4868-BED2-D95EF9AA7711}"/>
              </a:ext>
            </a:extLst>
          </p:cNvPr>
          <p:cNvSpPr>
            <a:spLocks noGrp="1"/>
          </p:cNvSpPr>
          <p:nvPr>
            <p:ph type="body" sz="quarter" idx="11"/>
          </p:nvPr>
        </p:nvSpPr>
        <p:spPr>
          <a:xfrm>
            <a:off x="481165" y="3124192"/>
            <a:ext cx="8305783" cy="3503839"/>
          </a:xfrm>
        </p:spPr>
        <p:txBody>
          <a:bodyPr/>
          <a:lstStyle/>
          <a:p>
            <a:pPr marL="457200" indent="-457200">
              <a:buFont typeface="Arial" panose="020B0604020202020204" pitchFamily="34" charset="0"/>
              <a:buChar char="•"/>
            </a:pPr>
            <a:r>
              <a:rPr lang="en-GB" sz="2800" dirty="0"/>
              <a:t>Funding regulations 2021 to 2022 to 2023</a:t>
            </a:r>
          </a:p>
          <a:p>
            <a:pPr marL="457200" lvl="1" indent="-457200">
              <a:buFont typeface="Arial" panose="020B0604020202020204" pitchFamily="34" charset="0"/>
              <a:buChar char="•"/>
            </a:pPr>
            <a:r>
              <a:rPr lang="en-GB" sz="2000" dirty="0"/>
              <a:t>Funding regulations – section 3: student eligibility is explained in a separate presentation</a:t>
            </a:r>
          </a:p>
          <a:p>
            <a:pPr marL="457200" lvl="1" indent="-457200">
              <a:buFont typeface="Arial" panose="020B0604020202020204" pitchFamily="34" charset="0"/>
              <a:buChar char="•"/>
            </a:pPr>
            <a:r>
              <a:rPr lang="en-GB" sz="2000" dirty="0"/>
              <a:t>Subcontracting rules explained in a separate presentation</a:t>
            </a:r>
          </a:p>
        </p:txBody>
      </p:sp>
      <p:sp>
        <p:nvSpPr>
          <p:cNvPr id="3" name="Text Placeholder 2">
            <a:extLst>
              <a:ext uri="{FF2B5EF4-FFF2-40B4-BE49-F238E27FC236}">
                <a16:creationId xmlns:a16="http://schemas.microsoft.com/office/drawing/2014/main" id="{CA3C7CA6-4EE4-4481-9A1C-199900949FCD}"/>
              </a:ext>
            </a:extLst>
          </p:cNvPr>
          <p:cNvSpPr>
            <a:spLocks noGrp="1"/>
          </p:cNvSpPr>
          <p:nvPr>
            <p:ph type="body" sz="quarter" idx="10"/>
          </p:nvPr>
        </p:nvSpPr>
        <p:spPr/>
        <p:txBody>
          <a:bodyPr/>
          <a:lstStyle/>
          <a:p>
            <a:r>
              <a:rPr lang="en-GB" dirty="0"/>
              <a:t>April 2022</a:t>
            </a:r>
          </a:p>
        </p:txBody>
      </p:sp>
    </p:spTree>
    <p:extLst>
      <p:ext uri="{BB962C8B-B14F-4D97-AF65-F5344CB8AC3E}">
        <p14:creationId xmlns:p14="http://schemas.microsoft.com/office/powerpoint/2010/main" val="1527871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4525" y="541508"/>
            <a:ext cx="7997763" cy="766592"/>
          </a:xfrm>
        </p:spPr>
        <p:txBody>
          <a:bodyPr/>
          <a:lstStyle/>
          <a:p>
            <a:r>
              <a:rPr lang="en-GB" b="1" dirty="0">
                <a:solidFill>
                  <a:srgbClr val="104F75"/>
                </a:solidFill>
                <a:effectLst/>
                <a:latin typeface="Arial" panose="020B0604020202020204" pitchFamily="34" charset="0"/>
                <a:cs typeface="Times New Roman" panose="02020603050405020304" pitchFamily="18" charset="0"/>
              </a:rPr>
              <a:t>Coronavirus (COVID-19) and impact on ‘Planned hours for 2021 to 2022</a:t>
            </a:r>
            <a:r>
              <a:rPr lang="en-GB" dirty="0">
                <a:solidFill>
                  <a:srgbClr val="104F75"/>
                </a:solidFill>
                <a:cs typeface="Times New Roman" panose="02020603050405020304" pitchFamily="18" charset="0"/>
              </a:rPr>
              <a:t>’ </a:t>
            </a:r>
            <a:r>
              <a:rPr lang="en-GB" b="1" dirty="0">
                <a:solidFill>
                  <a:srgbClr val="104F75"/>
                </a:solidFill>
                <a:effectLst/>
                <a:latin typeface="Arial" panose="020B0604020202020204" pitchFamily="34" charset="0"/>
                <a:cs typeface="Times New Roman" panose="02020603050405020304" pitchFamily="18" charset="0"/>
              </a:rPr>
              <a:t>Slide 3 of 3</a:t>
            </a:r>
            <a:br>
              <a:rPr lang="en-GB" b="1" dirty="0">
                <a:solidFill>
                  <a:srgbClr val="104F75"/>
                </a:solidFill>
                <a:effectLst/>
                <a:latin typeface="Arial" panose="020B0604020202020204" pitchFamily="34" charset="0"/>
                <a:cs typeface="Times New Roman" panose="02020603050405020304" pitchFamily="18" charset="0"/>
              </a:rPr>
            </a:br>
            <a:br>
              <a:rPr lang="en-GB" b="1" dirty="0">
                <a:solidFill>
                  <a:srgbClr val="104F75"/>
                </a:solidFill>
                <a:effectLst/>
                <a:latin typeface="Arial" panose="020B0604020202020204" pitchFamily="34" charset="0"/>
                <a:cs typeface="Times New Roman" panose="02020603050405020304" pitchFamily="18" charset="0"/>
              </a:rPr>
            </a:br>
            <a:br>
              <a:rPr lang="en-GB" dirty="0"/>
            </a:br>
            <a:endParaRPr lang="en-GB" dirty="0"/>
          </a:p>
        </p:txBody>
      </p:sp>
      <p:sp>
        <p:nvSpPr>
          <p:cNvPr id="5" name="Text Placeholder 4"/>
          <p:cNvSpPr>
            <a:spLocks noGrp="1"/>
          </p:cNvSpPr>
          <p:nvPr>
            <p:ph sz="quarter" idx="12"/>
          </p:nvPr>
        </p:nvSpPr>
        <p:spPr/>
        <p:txBody>
          <a:bodyPr/>
          <a:lstStyle/>
          <a:p>
            <a:pPr marL="285750" indent="-285750">
              <a:lnSpc>
                <a:spcPct val="120000"/>
              </a:lnSpc>
              <a:spcAft>
                <a:spcPts val="1200"/>
              </a:spcAft>
              <a:buFont typeface="Arial" panose="020B0604020202020204" pitchFamily="34" charset="0"/>
              <a:buChar char="•"/>
            </a:pPr>
            <a:r>
              <a:rPr lang="en-GB" sz="1800" b="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rPr>
              <a:t>If planned funded activity becomes impossible to deliver due to local social distancing requirements or other challenges, we expect institutions to arrange substitute activities. For example, where external work experience becomes impossible then students should be offered alternative arrangements that help them meet their original study programme objectives.</a:t>
            </a:r>
          </a:p>
          <a:p>
            <a:pPr marL="285750" indent="-285750">
              <a:lnSpc>
                <a:spcPct val="120000"/>
              </a:lnSpc>
              <a:spcAft>
                <a:spcPts val="1200"/>
              </a:spcAft>
              <a:buFont typeface="Arial" panose="020B0604020202020204" pitchFamily="34" charset="0"/>
              <a:buChar char="•"/>
            </a:pPr>
            <a:r>
              <a:rPr lang="en-GB" sz="1800" b="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rPr>
              <a:t>The advice above, together with the additional advice we have already given in </a:t>
            </a:r>
            <a:r>
              <a:rPr lang="en-GB" sz="1800" b="0" u="sng"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hlinkClick r:id="rId3"/>
              </a:rPr>
              <a:t>Annex B</a:t>
            </a:r>
            <a:r>
              <a:rPr lang="en-GB" sz="1800" b="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rPr>
              <a:t> on evidencing planned hours to funding auditors, may also help in planning hours for students in these current difficult circumstances and avoiding any funding audit issues later in the funding year.</a:t>
            </a:r>
          </a:p>
        </p:txBody>
      </p:sp>
      <p:sp>
        <p:nvSpPr>
          <p:cNvPr id="6" name="Text Box 116"/>
          <p:cNvSpPr txBox="1">
            <a:spLocks noChangeArrowheads="1"/>
          </p:cNvSpPr>
          <p:nvPr/>
        </p:nvSpPr>
        <p:spPr bwMode="auto">
          <a:xfrm>
            <a:off x="8172450"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10</a:t>
            </a:fld>
            <a:endParaRPr lang="en-GB" sz="1200" dirty="0"/>
          </a:p>
        </p:txBody>
      </p:sp>
    </p:spTree>
    <p:extLst>
      <p:ext uri="{BB962C8B-B14F-4D97-AF65-F5344CB8AC3E}">
        <p14:creationId xmlns:p14="http://schemas.microsoft.com/office/powerpoint/2010/main" val="3662101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Funding: the aims</a:t>
            </a:r>
          </a:p>
        </p:txBody>
      </p:sp>
      <p:sp>
        <p:nvSpPr>
          <p:cNvPr id="3" name="Slide Number Placeholder 2"/>
          <p:cNvSpPr>
            <a:spLocks noGrp="1"/>
          </p:cNvSpPr>
          <p:nvPr>
            <p:ph type="sldNum" sz="quarter" idx="11"/>
          </p:nvPr>
        </p:nvSpPr>
        <p:spPr/>
        <p:txBody>
          <a:bodyPr/>
          <a:lstStyle/>
          <a:p>
            <a:fld id="{5DB98E5A-76C0-453E-B1E0-BC4AB04722D5}" type="slidenum">
              <a:rPr lang="en-GB" smtClean="0"/>
              <a:pPr/>
              <a:t>11</a:t>
            </a:fld>
            <a:endParaRPr lang="en-GB" dirty="0"/>
          </a:p>
        </p:txBody>
      </p:sp>
      <p:sp>
        <p:nvSpPr>
          <p:cNvPr id="11" name="Content Placeholder 10"/>
          <p:cNvSpPr>
            <a:spLocks noGrp="1"/>
          </p:cNvSpPr>
          <p:nvPr>
            <p:ph sz="quarter" idx="12"/>
          </p:nvPr>
        </p:nvSpPr>
        <p:spPr/>
        <p:txBody>
          <a:bodyPr/>
          <a:lstStyle/>
          <a:p>
            <a:pPr marL="0" indent="0">
              <a:buNone/>
            </a:pPr>
            <a:r>
              <a:rPr lang="en-GB" sz="1800" dirty="0"/>
              <a:t>The funding methodology has several aims:</a:t>
            </a:r>
          </a:p>
          <a:p>
            <a:pPr marL="285750" lvl="1" indent="-285750">
              <a:buFont typeface="Arial" panose="020B0604020202020204" pitchFamily="34" charset="0"/>
              <a:buChar char="•"/>
            </a:pPr>
            <a:r>
              <a:rPr lang="en-GB" sz="1800" b="0" dirty="0"/>
              <a:t>continuing to simplify the funding arrangements, to let post-16 institutions concentrate on delivering study programmes that will meet young people’s needs as they progress to employment or higher education.</a:t>
            </a:r>
          </a:p>
          <a:p>
            <a:pPr marL="285750" lvl="1" indent="-285750">
              <a:buFont typeface="Arial" panose="020B0604020202020204" pitchFamily="34" charset="0"/>
              <a:buChar char="•"/>
            </a:pPr>
            <a:r>
              <a:rPr lang="en-GB" sz="1800" b="0" dirty="0"/>
              <a:t>funding students so that study programmes can deliver a broader focus and so that more young people who are currently “not in education or training” (NEET) can be recruited into further education and training.</a:t>
            </a:r>
          </a:p>
          <a:p>
            <a:pPr marL="285750" lvl="1" indent="-285750">
              <a:buFont typeface="Arial" panose="020B0604020202020204" pitchFamily="34" charset="0"/>
              <a:buChar char="•"/>
            </a:pPr>
            <a:r>
              <a:rPr lang="en-GB" sz="1800" b="0" dirty="0"/>
              <a:t>to meet the “raising the participation age” (RPA) requirements for young people over the years ahead.</a:t>
            </a:r>
          </a:p>
        </p:txBody>
      </p:sp>
    </p:spTree>
    <p:extLst>
      <p:ext uri="{BB962C8B-B14F-4D97-AF65-F5344CB8AC3E}">
        <p14:creationId xmlns:p14="http://schemas.microsoft.com/office/powerpoint/2010/main" val="3410993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ESFA concerns from ILR data reviews (as reflected in small guidance changes from previous years)</a:t>
            </a:r>
          </a:p>
        </p:txBody>
      </p:sp>
      <p:sp>
        <p:nvSpPr>
          <p:cNvPr id="11" name="Content Placeholder 10"/>
          <p:cNvSpPr>
            <a:spLocks noGrp="1"/>
          </p:cNvSpPr>
          <p:nvPr>
            <p:ph sz="quarter" idx="12"/>
          </p:nvPr>
        </p:nvSpPr>
        <p:spPr/>
        <p:txBody>
          <a:bodyPr/>
          <a:lstStyle/>
          <a:p>
            <a:pPr marL="285750" indent="-285750">
              <a:buFont typeface="Arial" panose="020B0604020202020204" pitchFamily="34" charset="0"/>
              <a:buChar char="•"/>
            </a:pPr>
            <a:r>
              <a:rPr lang="en-GB" sz="1800" dirty="0"/>
              <a:t>Data reviews are taking place to identify serious non-compliance with the guidance and, in particular, multiple students that:</a:t>
            </a:r>
          </a:p>
          <a:p>
            <a:pPr marL="933734" lvl="4" indent="-285750">
              <a:buFont typeface="Arial" panose="020B0604020202020204" pitchFamily="34" charset="0"/>
              <a:buChar char="•"/>
            </a:pPr>
            <a:r>
              <a:rPr lang="en-GB" sz="1800" dirty="0"/>
              <a:t>f</a:t>
            </a:r>
            <a:r>
              <a:rPr lang="en-GB" sz="1800" b="0" dirty="0"/>
              <a:t>ail to meet Annex D condition of funding in respect of maths and English</a:t>
            </a:r>
          </a:p>
          <a:p>
            <a:pPr marL="933734" lvl="4" indent="-285750">
              <a:buFont typeface="Arial" panose="020B0604020202020204" pitchFamily="34" charset="0"/>
              <a:buChar char="•"/>
            </a:pPr>
            <a:r>
              <a:rPr lang="en-GB" sz="1800" dirty="0"/>
              <a:t>a</a:t>
            </a:r>
            <a:r>
              <a:rPr lang="en-GB" sz="1800" b="0" dirty="0"/>
              <a:t>re on incoherent planned hours/compressed delivery that appear to also be incoherent study programmes</a:t>
            </a:r>
          </a:p>
          <a:p>
            <a:pPr marL="933734" lvl="4" indent="-285750">
              <a:buFont typeface="Arial" panose="020B0604020202020204" pitchFamily="34" charset="0"/>
              <a:buChar char="•"/>
            </a:pPr>
            <a:r>
              <a:rPr lang="en-GB" sz="1800" dirty="0"/>
              <a:t>h</a:t>
            </a:r>
            <a:r>
              <a:rPr lang="en-GB" sz="1800" b="0" dirty="0"/>
              <a:t>ave splits in qualification and non-qualification hours that fall outside expected figures</a:t>
            </a:r>
          </a:p>
          <a:p>
            <a:pPr marL="933734" lvl="4" indent="-285750">
              <a:buFont typeface="Arial" panose="020B0604020202020204" pitchFamily="34" charset="0"/>
              <a:buChar char="•"/>
            </a:pPr>
            <a:r>
              <a:rPr lang="en-GB" sz="1800" dirty="0"/>
              <a:t>a</a:t>
            </a:r>
            <a:r>
              <a:rPr lang="en-GB" sz="1800" b="0" dirty="0"/>
              <a:t>re on retake study programmes/non-progression programmes</a:t>
            </a:r>
          </a:p>
          <a:p>
            <a:pPr marL="933734" lvl="4" indent="-285750">
              <a:buFont typeface="Arial" panose="020B0604020202020204" pitchFamily="34" charset="0"/>
              <a:buChar char="•"/>
            </a:pPr>
            <a:r>
              <a:rPr lang="en-GB" sz="1800" b="0" dirty="0"/>
              <a:t>are on short retained core learning aims/multiple core aims and/or where multiple students are completing study programmes very early</a:t>
            </a:r>
          </a:p>
          <a:p>
            <a:pPr marL="285750" lvl="1" indent="-285750">
              <a:buFont typeface="Arial" panose="020B0604020202020204" pitchFamily="34" charset="0"/>
              <a:buChar char="•"/>
            </a:pPr>
            <a:r>
              <a:rPr lang="en-GB" sz="1800" b="0" dirty="0"/>
              <a:t>The following section on planned hours includes additional advice that have arisen from some of the review work issues shown above</a:t>
            </a:r>
          </a:p>
          <a:p>
            <a:pPr marL="285750" indent="-285750">
              <a:buFont typeface="Arial" panose="020B0604020202020204" pitchFamily="34" charset="0"/>
              <a:buChar char="•"/>
            </a:pPr>
            <a:endParaRPr lang="en-GB" sz="1800" b="0" dirty="0"/>
          </a:p>
        </p:txBody>
      </p:sp>
      <p:sp>
        <p:nvSpPr>
          <p:cNvPr id="4" name="Text Box 116"/>
          <p:cNvSpPr txBox="1">
            <a:spLocks noChangeArrowheads="1"/>
          </p:cNvSpPr>
          <p:nvPr/>
        </p:nvSpPr>
        <p:spPr bwMode="auto">
          <a:xfrm>
            <a:off x="8172450"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12</a:t>
            </a:fld>
            <a:endParaRPr lang="en-GB" sz="1200" dirty="0"/>
          </a:p>
        </p:txBody>
      </p:sp>
    </p:spTree>
    <p:extLst>
      <p:ext uri="{BB962C8B-B14F-4D97-AF65-F5344CB8AC3E}">
        <p14:creationId xmlns:p14="http://schemas.microsoft.com/office/powerpoint/2010/main" val="618104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393999" y="750888"/>
            <a:ext cx="7292802" cy="803275"/>
          </a:xfrm>
        </p:spPr>
        <p:txBody>
          <a:bodyPr/>
          <a:lstStyle/>
          <a:p>
            <a:br>
              <a:rPr lang="en-GB" dirty="0"/>
            </a:br>
            <a:r>
              <a:rPr lang="en-GB" dirty="0"/>
              <a:t>Planned Hours – Funding regulations - Section 4 </a:t>
            </a:r>
            <a:br>
              <a:rPr lang="en-GB" dirty="0"/>
            </a:br>
            <a:r>
              <a:rPr lang="en-GB" dirty="0"/>
              <a:t>	</a:t>
            </a:r>
            <a:endParaRPr lang="en-GB" sz="2000" dirty="0">
              <a:solidFill>
                <a:schemeClr val="tx1"/>
              </a:solidFill>
            </a:endParaRPr>
          </a:p>
        </p:txBody>
      </p:sp>
      <p:sp>
        <p:nvSpPr>
          <p:cNvPr id="11" name="Content Placeholder 10"/>
          <p:cNvSpPr>
            <a:spLocks noGrp="1"/>
          </p:cNvSpPr>
          <p:nvPr>
            <p:ph sz="quarter" idx="4294967295"/>
          </p:nvPr>
        </p:nvSpPr>
        <p:spPr>
          <a:xfrm>
            <a:off x="1098550" y="1644650"/>
            <a:ext cx="8045450" cy="4340225"/>
          </a:xfrm>
        </p:spPr>
        <p:txBody>
          <a:bodyPr/>
          <a:lstStyle/>
          <a:p>
            <a:pPr marL="285750" indent="-285750">
              <a:buFont typeface="Arial" panose="020B0604020202020204" pitchFamily="34" charset="0"/>
              <a:buChar char="•"/>
            </a:pPr>
            <a:r>
              <a:rPr lang="en-GB" dirty="0"/>
              <a:t>Some additional clarifications included in the 2022 to 2023 Funding regulations book to assist institutions comply with the funding compliance guidance on only recording planned hours that are both realistic and deliverable. The “ realistic and deliverable” requirement has been in place since the start of the study programme funding methodology.</a:t>
            </a:r>
          </a:p>
          <a:p>
            <a:pPr marL="285750" indent="-285750">
              <a:buFont typeface="Arial" panose="020B0604020202020204" pitchFamily="34" charset="0"/>
              <a:buChar char="•"/>
            </a:pPr>
            <a:r>
              <a:rPr lang="en-GB" dirty="0"/>
              <a:t>The guidance on setting planned hours within first six week start period for students has always been based on the original plan being realistic and deliverable. Where this is not the case, the six week period has always been extended. Students completing preliminary qualifications before enrolling on follow-on qualifications must only have planned hours recorded for their initial study programme so the funding earned is not disproportionate to the cost of their delivery. These requirements have been made clearer in the 2022 to 2023 book whilst the underlying rules requiring planned hours to be both “realistic and deliverable” remain the same for each funding year.</a:t>
            </a:r>
          </a:p>
          <a:p>
            <a:pPr marL="285750" indent="-285750">
              <a:buFont typeface="Arial" panose="020B0604020202020204" pitchFamily="34" charset="0"/>
              <a:buChar char="•"/>
            </a:pPr>
            <a:r>
              <a:rPr lang="en-GB" dirty="0"/>
              <a:t>Additional funding compliance advice is in Regulations Annexes B and C which apply as set out to each funding year from 2021 to 2023.</a:t>
            </a:r>
          </a:p>
        </p:txBody>
      </p:sp>
      <p:sp>
        <p:nvSpPr>
          <p:cNvPr id="4" name="Text Box 116"/>
          <p:cNvSpPr txBox="1">
            <a:spLocks noChangeArrowheads="1"/>
          </p:cNvSpPr>
          <p:nvPr/>
        </p:nvSpPr>
        <p:spPr bwMode="auto">
          <a:xfrm>
            <a:off x="8418338"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13</a:t>
            </a:fld>
            <a:endParaRPr lang="en-GB" sz="1200" dirty="0"/>
          </a:p>
        </p:txBody>
      </p:sp>
    </p:spTree>
    <p:extLst>
      <p:ext uri="{BB962C8B-B14F-4D97-AF65-F5344CB8AC3E}">
        <p14:creationId xmlns:p14="http://schemas.microsoft.com/office/powerpoint/2010/main" val="3496474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Planned hours – Funding regulations section 4</a:t>
            </a:r>
            <a:endParaRPr lang="en-GB" sz="1600" dirty="0"/>
          </a:p>
        </p:txBody>
      </p:sp>
      <p:sp>
        <p:nvSpPr>
          <p:cNvPr id="11" name="Content Placeholder 10"/>
          <p:cNvSpPr>
            <a:spLocks noGrp="1"/>
          </p:cNvSpPr>
          <p:nvPr>
            <p:ph sz="quarter" idx="12"/>
          </p:nvPr>
        </p:nvSpPr>
        <p:spPr/>
        <p:txBody>
          <a:bodyPr/>
          <a:lstStyle/>
          <a:p>
            <a:pPr>
              <a:spcBef>
                <a:spcPts val="2400"/>
              </a:spcBef>
              <a:spcAft>
                <a:spcPts val="1200"/>
              </a:spcAft>
            </a:pPr>
            <a:r>
              <a:rPr lang="en-GB" sz="1800" b="1" dirty="0">
                <a:solidFill>
                  <a:srgbClr val="104F75"/>
                </a:solidFill>
                <a:effectLst/>
                <a:latin typeface="Arial" panose="020B0604020202020204" pitchFamily="34" charset="0"/>
                <a:cs typeface="Times New Roman" panose="02020603050405020304" pitchFamily="18" charset="0"/>
              </a:rPr>
              <a:t>Planned hours for study programmes - principles</a:t>
            </a:r>
          </a:p>
          <a:p>
            <a:pPr marL="285750" indent="-285750">
              <a:buFont typeface="Arial" panose="020B0604020202020204" pitchFamily="34" charset="0"/>
              <a:buChar char="•"/>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Funding for study programmes is based on their size, measured in planned hours. Hours are categorised as either qualification hours (planned learning hours) or non-qualification hours (planned employment, enrichment and pastoral (EEP) hours). The number of hours a student may study during a week should not be greater than the maximum number of hours a young person can legally work during a week. The number of hours a student may study should not be greater than 40 hours per week and both the study programme’s planned hours and planned dates will need to reflect this.</a:t>
            </a:r>
          </a:p>
          <a:p>
            <a:pPr marL="285750" indent="-285750">
              <a:buFont typeface="Arial" panose="020B0604020202020204" pitchFamily="34" charset="0"/>
              <a:buChar char="•"/>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Using planned hours as the basis of funding simplifies the 16 to 19 model and reduces the bureaucracy for most students’ data recording. Therefore planned hour changes are usually restricted to the first 6 weeks. This takes into account the usual attendance pattern for most students, which covers the full year. Funding for students who withdraw from their studies during the year is reduced through the retention factor in the funding formula.</a:t>
            </a:r>
            <a:endParaRPr lang="en-GB" sz="1800" dirty="0"/>
          </a:p>
        </p:txBody>
      </p:sp>
      <p:sp>
        <p:nvSpPr>
          <p:cNvPr id="4" name="Text Box 116"/>
          <p:cNvSpPr txBox="1">
            <a:spLocks noChangeArrowheads="1"/>
          </p:cNvSpPr>
          <p:nvPr/>
        </p:nvSpPr>
        <p:spPr bwMode="auto">
          <a:xfrm>
            <a:off x="8172450"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14</a:t>
            </a:fld>
            <a:endParaRPr lang="en-GB" sz="1200" dirty="0"/>
          </a:p>
        </p:txBody>
      </p:sp>
    </p:spTree>
    <p:extLst>
      <p:ext uri="{BB962C8B-B14F-4D97-AF65-F5344CB8AC3E}">
        <p14:creationId xmlns:p14="http://schemas.microsoft.com/office/powerpoint/2010/main" val="3468947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Planned hours – Funding regulations section 4</a:t>
            </a:r>
            <a:endParaRPr lang="en-GB" sz="1600" dirty="0"/>
          </a:p>
        </p:txBody>
      </p:sp>
      <p:sp>
        <p:nvSpPr>
          <p:cNvPr id="11" name="Content Placeholder 10"/>
          <p:cNvSpPr>
            <a:spLocks noGrp="1"/>
          </p:cNvSpPr>
          <p:nvPr>
            <p:ph sz="quarter" idx="12"/>
          </p:nvPr>
        </p:nvSpPr>
        <p:spPr/>
        <p:txBody>
          <a:bodyPr/>
          <a:lstStyle/>
          <a:p>
            <a:pPr>
              <a:spcBef>
                <a:spcPts val="2400"/>
              </a:spcBef>
              <a:spcAft>
                <a:spcPts val="1200"/>
              </a:spcAft>
            </a:pPr>
            <a:r>
              <a:rPr lang="en-GB" sz="1800" b="1" dirty="0">
                <a:solidFill>
                  <a:srgbClr val="104F75"/>
                </a:solidFill>
                <a:effectLst/>
                <a:latin typeface="Arial" panose="020B0604020202020204" pitchFamily="34" charset="0"/>
                <a:cs typeface="Times New Roman" panose="02020603050405020304" pitchFamily="18" charset="0"/>
              </a:rPr>
              <a:t>Planned hours for study programmes – need to be “realistic and deliverable” to meet both funding compliance and audit needs</a:t>
            </a:r>
          </a:p>
          <a:p>
            <a:pPr>
              <a:spcBef>
                <a:spcPts val="2400"/>
              </a:spcBef>
              <a:spcAft>
                <a:spcPts val="12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Institutions must ensure that the planned hours entered on data returns are realistic and deliverable to each individual student and are supported by auditable evidence that the eligible activity offered to students is timetabled and exists</a:t>
            </a: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 </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When institutions calculate planned hours using expected standard student attendance, they must use the average planned hours attended by students. This average must take account of students who both complete early and finish later than average.</a:t>
            </a:r>
          </a:p>
          <a:p>
            <a:pPr>
              <a:spcBef>
                <a:spcPts val="2400"/>
              </a:spcBef>
              <a:spcAft>
                <a:spcPts val="12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The ESFA and any of our appointed funding auditors will use the guidance in Funding regulations when assessing whether average planned hours are matched by evidence for actual delivered hours. Institutions must comply when the ESFA or the funding auditor advises that planned hours for a group of students need reducing: this is a mandatory funding requirement. This is in line with the advice in the section ‘Action on ineligible planned hours’.</a:t>
            </a:r>
            <a:endParaRPr lang="en-GB" b="1" dirty="0">
              <a:solidFill>
                <a:srgbClr val="104F75"/>
              </a:solidFill>
              <a:effectLst/>
              <a:latin typeface="Arial" panose="020B0604020202020204" pitchFamily="34" charset="0"/>
              <a:cs typeface="Times New Roman" panose="02020603050405020304" pitchFamily="18" charset="0"/>
            </a:endParaRPr>
          </a:p>
        </p:txBody>
      </p:sp>
      <p:sp>
        <p:nvSpPr>
          <p:cNvPr id="4" name="Text Box 116"/>
          <p:cNvSpPr txBox="1">
            <a:spLocks noChangeArrowheads="1"/>
          </p:cNvSpPr>
          <p:nvPr/>
        </p:nvSpPr>
        <p:spPr bwMode="auto">
          <a:xfrm>
            <a:off x="8172450"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15</a:t>
            </a:fld>
            <a:endParaRPr lang="en-GB" sz="1200" dirty="0"/>
          </a:p>
        </p:txBody>
      </p:sp>
    </p:spTree>
    <p:extLst>
      <p:ext uri="{BB962C8B-B14F-4D97-AF65-F5344CB8AC3E}">
        <p14:creationId xmlns:p14="http://schemas.microsoft.com/office/powerpoint/2010/main" val="1428595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Planned hours – Funding regulations section 4</a:t>
            </a:r>
            <a:endParaRPr lang="en-GB" sz="1600" dirty="0"/>
          </a:p>
        </p:txBody>
      </p:sp>
      <p:sp>
        <p:nvSpPr>
          <p:cNvPr id="11" name="Content Placeholder 10"/>
          <p:cNvSpPr>
            <a:spLocks noGrp="1"/>
          </p:cNvSpPr>
          <p:nvPr>
            <p:ph sz="quarter" idx="12"/>
          </p:nvPr>
        </p:nvSpPr>
        <p:spPr/>
        <p:txBody>
          <a:bodyPr/>
          <a:lstStyle/>
          <a:p>
            <a:pPr>
              <a:spcBef>
                <a:spcPts val="2400"/>
              </a:spcBef>
              <a:spcAft>
                <a:spcPts val="1200"/>
              </a:spcAft>
            </a:pPr>
            <a:r>
              <a:rPr lang="en-GB" sz="1800" b="1" dirty="0">
                <a:solidFill>
                  <a:srgbClr val="104F75"/>
                </a:solidFill>
                <a:effectLst/>
                <a:latin typeface="Arial" panose="020B0604020202020204" pitchFamily="34" charset="0"/>
                <a:cs typeface="Times New Roman" panose="02020603050405020304" pitchFamily="18" charset="0"/>
              </a:rPr>
              <a:t>Planned hours for study programmes – need to be “realistic and deliverable” to meet both funding compliance and audit needs </a:t>
            </a:r>
          </a:p>
          <a:p>
            <a:pPr>
              <a:spcBef>
                <a:spcPts val="2400"/>
              </a:spcBef>
              <a:spcAft>
                <a:spcPts val="12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When institutions recruit students to start short study programmes, they must only record the planned hours for the planned short programme. Institutions may plan programmes for students with the intention of starting the student on a short or nested qualification and progressing them onto a larger qualification when they are successful in the smaller one. In such cases, the planned hours for the programme must only include the hours for the smaller or nested qualification. When the institution is sure that the student will progress onto the larger qualification, they can update the planned hours to include the additional delivery. This advice applies equally whether or not there is a gap between a student’s initial short study programme and their longer study programme. An example of such a student has been </a:t>
            </a:r>
            <a:r>
              <a:rPr lang="en-GB" sz="1800" dirty="0">
                <a:cs typeface="Times New Roman" panose="02020603050405020304" pitchFamily="18" charset="0"/>
              </a:rPr>
              <a:t>added to Annex B as Timetable example 3.</a:t>
            </a:r>
          </a:p>
        </p:txBody>
      </p:sp>
      <p:sp>
        <p:nvSpPr>
          <p:cNvPr id="4" name="Text Box 116"/>
          <p:cNvSpPr txBox="1">
            <a:spLocks noChangeArrowheads="1"/>
          </p:cNvSpPr>
          <p:nvPr/>
        </p:nvSpPr>
        <p:spPr bwMode="auto">
          <a:xfrm>
            <a:off x="8172450"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16</a:t>
            </a:fld>
            <a:endParaRPr lang="en-GB" sz="1200" dirty="0"/>
          </a:p>
        </p:txBody>
      </p:sp>
    </p:spTree>
    <p:extLst>
      <p:ext uri="{BB962C8B-B14F-4D97-AF65-F5344CB8AC3E}">
        <p14:creationId xmlns:p14="http://schemas.microsoft.com/office/powerpoint/2010/main" val="23017313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74525" y="590550"/>
            <a:ext cx="7997763" cy="463472"/>
          </a:xfrm>
        </p:spPr>
        <p:txBody>
          <a:bodyPr/>
          <a:lstStyle/>
          <a:p>
            <a:r>
              <a:rPr lang="en-GB" dirty="0"/>
              <a:t>Planned hours – Funding regulations section 4</a:t>
            </a:r>
            <a:endParaRPr lang="en-GB" sz="1600" dirty="0"/>
          </a:p>
        </p:txBody>
      </p:sp>
      <p:sp>
        <p:nvSpPr>
          <p:cNvPr id="11" name="Content Placeholder 10"/>
          <p:cNvSpPr>
            <a:spLocks noGrp="1"/>
          </p:cNvSpPr>
          <p:nvPr>
            <p:ph sz="quarter" idx="12"/>
          </p:nvPr>
        </p:nvSpPr>
        <p:spPr/>
        <p:txBody>
          <a:bodyPr/>
          <a:lstStyle/>
          <a:p>
            <a:pPr>
              <a:spcBef>
                <a:spcPts val="2400"/>
              </a:spcBef>
              <a:spcAft>
                <a:spcPts val="1200"/>
              </a:spcAft>
            </a:pPr>
            <a:r>
              <a:rPr lang="en-GB" sz="1800" u="none" strike="noStrike" dirty="0">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When students complete or change their study programmes very early, this can result in disproportionate funding being earned, particularly when it affects a large proportion of the cohort. To address this, while allowing institutions to continue recording early successful completions for individual students, we are clarifying the range of circumstances when planned hours must be reduced for students who attend after their initial 6 week period.</a:t>
            </a:r>
          </a:p>
          <a:p>
            <a:pPr marR="41275" lvl="0" fontAlgn="base">
              <a:lnSpc>
                <a:spcPct val="124000"/>
              </a:lnSpc>
              <a:spcAft>
                <a:spcPts val="1150"/>
              </a:spcAft>
              <a:buClr>
                <a:srgbClr val="0D0D0D"/>
              </a:buClr>
              <a:buSzPts val="1200"/>
            </a:pPr>
            <a:r>
              <a:rPr lang="en-GB" sz="1800" dirty="0">
                <a:uFill>
                  <a:solidFill>
                    <a:srgbClr val="000000"/>
                  </a:solidFill>
                </a:uFill>
              </a:rPr>
              <a:t>Planned hours are those that are directly related to the student’s study programme and that: </a:t>
            </a:r>
          </a:p>
          <a:p>
            <a:pPr marL="742950" marR="41275" lvl="1" indent="-285750" fontAlgn="base">
              <a:lnSpc>
                <a:spcPct val="124000"/>
              </a:lnSpc>
              <a:spcAft>
                <a:spcPts val="175"/>
              </a:spcAft>
              <a:buClr>
                <a:srgbClr val="0D0D0D"/>
              </a:buClr>
              <a:buSzPts val="1200"/>
              <a:buFont typeface="+mj-lt"/>
              <a:buAutoNum type="alphaLcPeriod"/>
            </a:pPr>
            <a:r>
              <a:rPr lang="en-GB" sz="1800" b="0" dirty="0">
                <a:uFill>
                  <a:solidFill>
                    <a:srgbClr val="000000"/>
                  </a:solidFill>
                </a:uFill>
              </a:rPr>
              <a:t>are timetabled, organised and/or supervised by the institution</a:t>
            </a:r>
          </a:p>
          <a:p>
            <a:pPr marL="742950" marR="41275" lvl="1" indent="-285750" fontAlgn="base">
              <a:lnSpc>
                <a:spcPct val="124000"/>
              </a:lnSpc>
              <a:spcAft>
                <a:spcPts val="175"/>
              </a:spcAft>
              <a:buClr>
                <a:srgbClr val="0D0D0D"/>
              </a:buClr>
              <a:buSzPts val="1200"/>
              <a:buFont typeface="+mj-lt"/>
              <a:buAutoNum type="alphaLcPeriod"/>
            </a:pPr>
            <a:r>
              <a:rPr lang="en-GB" sz="1800" b="0" dirty="0">
                <a:uFill>
                  <a:solidFill>
                    <a:srgbClr val="000000"/>
                  </a:solidFill>
                </a:uFill>
              </a:rPr>
              <a:t>take place in line with the institution’s normal working pattern</a:t>
            </a:r>
          </a:p>
          <a:p>
            <a:pPr marR="41275">
              <a:lnSpc>
                <a:spcPct val="120000"/>
              </a:lnSpc>
              <a:spcAft>
                <a:spcPts val="1200"/>
              </a:spcAft>
            </a:pPr>
            <a:r>
              <a:rPr lang="en-GB" sz="1800" dirty="0">
                <a:uFill>
                  <a:solidFill>
                    <a:srgbClr val="000000"/>
                  </a:solidFill>
                </a:uFill>
              </a:rPr>
              <a:t> </a:t>
            </a:r>
          </a:p>
          <a:p>
            <a:pPr>
              <a:spcBef>
                <a:spcPts val="2400"/>
              </a:spcBef>
              <a:spcAft>
                <a:spcPts val="1200"/>
              </a:spcAft>
            </a:pPr>
            <a:endParaRPr lang="en-GB" sz="1800" u="none" strike="noStrike" dirty="0">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a:spcBef>
                <a:spcPts val="2400"/>
              </a:spcBef>
              <a:spcAft>
                <a:spcPts val="1200"/>
              </a:spcAft>
            </a:pPr>
            <a:endParaRPr lang="en-GB" sz="1800" b="1" dirty="0">
              <a:solidFill>
                <a:srgbClr val="104F75"/>
              </a:solidFill>
              <a:effectLst/>
              <a:latin typeface="Arial" panose="020B0604020202020204" pitchFamily="34" charset="0"/>
              <a:cs typeface="Times New Roman" panose="02020603050405020304" pitchFamily="18" charset="0"/>
            </a:endParaRPr>
          </a:p>
        </p:txBody>
      </p:sp>
      <p:sp>
        <p:nvSpPr>
          <p:cNvPr id="4" name="Text Box 116"/>
          <p:cNvSpPr txBox="1">
            <a:spLocks noChangeArrowheads="1"/>
          </p:cNvSpPr>
          <p:nvPr/>
        </p:nvSpPr>
        <p:spPr bwMode="auto">
          <a:xfrm>
            <a:off x="8172450"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17</a:t>
            </a:fld>
            <a:endParaRPr lang="en-GB" sz="1200" dirty="0"/>
          </a:p>
        </p:txBody>
      </p:sp>
    </p:spTree>
    <p:extLst>
      <p:ext uri="{BB962C8B-B14F-4D97-AF65-F5344CB8AC3E}">
        <p14:creationId xmlns:p14="http://schemas.microsoft.com/office/powerpoint/2010/main" val="1666199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Planned hours – Funding regulations section 4</a:t>
            </a:r>
            <a:endParaRPr lang="en-GB" sz="1600" dirty="0"/>
          </a:p>
        </p:txBody>
      </p:sp>
      <p:sp>
        <p:nvSpPr>
          <p:cNvPr id="11" name="Content Placeholder 10"/>
          <p:cNvSpPr>
            <a:spLocks noGrp="1"/>
          </p:cNvSpPr>
          <p:nvPr>
            <p:ph sz="quarter" idx="12"/>
          </p:nvPr>
        </p:nvSpPr>
        <p:spPr/>
        <p:txBody>
          <a:bodyPr/>
          <a:lstStyle/>
          <a:p>
            <a:pPr>
              <a:spcBef>
                <a:spcPts val="2400"/>
              </a:spcBef>
              <a:spcAft>
                <a:spcPts val="1200"/>
              </a:spcAft>
            </a:pPr>
            <a:r>
              <a:rPr lang="en-GB" sz="1800" b="1" dirty="0">
                <a:solidFill>
                  <a:srgbClr val="104F75"/>
                </a:solidFill>
                <a:effectLst/>
                <a:latin typeface="Arial" panose="020B0604020202020204" pitchFamily="34" charset="0"/>
                <a:cs typeface="Times New Roman" panose="02020603050405020304" pitchFamily="18" charset="0"/>
              </a:rPr>
              <a:t>Planned hours for study programmes </a:t>
            </a:r>
          </a:p>
          <a:p>
            <a:pPr>
              <a:spcBef>
                <a:spcPts val="2400"/>
              </a:spcBef>
              <a:spcAft>
                <a:spcPts val="1200"/>
              </a:spcAft>
            </a:pPr>
            <a:r>
              <a:rPr lang="en-GB" sz="1800" u="none" strike="noStrike" dirty="0">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Students doing more than one study programme in a year will have completed all the activities on their first learning agreement or plan. The student may then start a second study programme. The institution must: </a:t>
            </a:r>
          </a:p>
          <a:p>
            <a:pPr marL="285750" lvl="0" indent="-285750">
              <a:lnSpc>
                <a:spcPct val="120000"/>
              </a:lnSpc>
              <a:spcAft>
                <a:spcPts val="1200"/>
              </a:spcAft>
              <a:buFont typeface="Arial" panose="020B0604020202020204" pitchFamily="34" charset="0"/>
              <a:buChar char="•"/>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record a new core aim</a:t>
            </a:r>
            <a:r>
              <a:rPr lang="en-GB" sz="1800" dirty="0">
                <a:solidFill>
                  <a:srgbClr val="104F75"/>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285750" lvl="0" indent="-285750">
              <a:lnSpc>
                <a:spcPct val="120000"/>
              </a:lnSpc>
              <a:spcAft>
                <a:spcPts val="1200"/>
              </a:spcAft>
              <a:buFont typeface="Arial" panose="020B0604020202020204" pitchFamily="34" charset="0"/>
              <a:buChar char="•"/>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change the planned hours to reflect the additional delivery</a:t>
            </a:r>
          </a:p>
          <a:p>
            <a:pPr marL="285750" lvl="0" indent="-285750">
              <a:lnSpc>
                <a:spcPct val="120000"/>
              </a:lnSpc>
              <a:spcAft>
                <a:spcPts val="1200"/>
              </a:spcAft>
              <a:buFont typeface="Arial" panose="020B0604020202020204" pitchFamily="34" charset="0"/>
              <a:buChar char="•"/>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use the same student record for all planned hours for all learning aims recorded for the funding year</a:t>
            </a:r>
          </a:p>
          <a:p>
            <a:r>
              <a:rPr lang="en-GB" sz="1800" dirty="0">
                <a:uFill>
                  <a:solidFill>
                    <a:srgbClr val="000000"/>
                  </a:solidFill>
                </a:uFill>
              </a:rPr>
              <a:t> </a:t>
            </a:r>
          </a:p>
          <a:p>
            <a:pPr>
              <a:spcBef>
                <a:spcPts val="2400"/>
              </a:spcBef>
              <a:spcAft>
                <a:spcPts val="1200"/>
              </a:spcAft>
            </a:pPr>
            <a:endParaRPr lang="en-GB" sz="1800" u="none" strike="noStrike" dirty="0">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a:spcBef>
                <a:spcPts val="2400"/>
              </a:spcBef>
              <a:spcAft>
                <a:spcPts val="1200"/>
              </a:spcAft>
            </a:pPr>
            <a:endParaRPr lang="en-GB" sz="1800" b="1" dirty="0">
              <a:solidFill>
                <a:srgbClr val="104F75"/>
              </a:solidFill>
              <a:effectLst/>
              <a:latin typeface="Arial" panose="020B0604020202020204" pitchFamily="34" charset="0"/>
              <a:cs typeface="Times New Roman" panose="02020603050405020304" pitchFamily="18" charset="0"/>
            </a:endParaRPr>
          </a:p>
        </p:txBody>
      </p:sp>
      <p:sp>
        <p:nvSpPr>
          <p:cNvPr id="4" name="Text Box 116"/>
          <p:cNvSpPr txBox="1">
            <a:spLocks noChangeArrowheads="1"/>
          </p:cNvSpPr>
          <p:nvPr/>
        </p:nvSpPr>
        <p:spPr bwMode="auto">
          <a:xfrm>
            <a:off x="8172450"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18</a:t>
            </a:fld>
            <a:endParaRPr lang="en-GB" sz="1200" dirty="0"/>
          </a:p>
        </p:txBody>
      </p:sp>
    </p:spTree>
    <p:extLst>
      <p:ext uri="{BB962C8B-B14F-4D97-AF65-F5344CB8AC3E}">
        <p14:creationId xmlns:p14="http://schemas.microsoft.com/office/powerpoint/2010/main" val="22645295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74525" y="541508"/>
            <a:ext cx="7997763" cy="671342"/>
          </a:xfrm>
        </p:spPr>
        <p:txBody>
          <a:bodyPr/>
          <a:lstStyle/>
          <a:p>
            <a:r>
              <a:rPr lang="en-GB" dirty="0"/>
              <a:t>Planned hours – Funding regulations section 4</a:t>
            </a:r>
            <a:endParaRPr lang="en-GB" sz="1600" dirty="0"/>
          </a:p>
        </p:txBody>
      </p:sp>
      <p:sp>
        <p:nvSpPr>
          <p:cNvPr id="11" name="Content Placeholder 10"/>
          <p:cNvSpPr>
            <a:spLocks noGrp="1"/>
          </p:cNvSpPr>
          <p:nvPr>
            <p:ph sz="quarter" idx="12"/>
          </p:nvPr>
        </p:nvSpPr>
        <p:spPr>
          <a:xfrm>
            <a:off x="590400" y="965200"/>
            <a:ext cx="7986713" cy="5351292"/>
          </a:xfrm>
        </p:spPr>
        <p:txBody>
          <a:bodyPr/>
          <a:lstStyle/>
          <a:p>
            <a:pPr>
              <a:spcBef>
                <a:spcPts val="1800"/>
              </a:spcBef>
              <a:spcAft>
                <a:spcPts val="1200"/>
              </a:spcAft>
            </a:pPr>
            <a:r>
              <a:rPr lang="en-GB" b="1" dirty="0">
                <a:solidFill>
                  <a:srgbClr val="104F75"/>
                </a:solidFill>
                <a:effectLst/>
                <a:latin typeface="Arial" panose="020B0604020202020204" pitchFamily="34" charset="0"/>
                <a:cs typeface="Times New Roman" panose="02020603050405020304" pitchFamily="18" charset="0"/>
              </a:rPr>
              <a:t>Changes within the first 6 weeks – but this advice is limited as detailed in later slides</a:t>
            </a:r>
          </a:p>
          <a:p>
            <a:pPr marR="41275" lvl="0" fontAlgn="base">
              <a:lnSpc>
                <a:spcPct val="124000"/>
              </a:lnSpc>
              <a:spcAft>
                <a:spcPts val="1150"/>
              </a:spcAft>
              <a:buClr>
                <a:srgbClr val="0D0D0D"/>
              </a:buClr>
              <a:buSzPts val="1200"/>
            </a:pPr>
            <a:r>
              <a:rPr lang="en-GB" u="none" strike="noStrike" dirty="0">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When a student transfers from one aim (or more) to another within the first 6 weeks, institutions must calculate the new planned hours value to include:</a:t>
            </a:r>
          </a:p>
          <a:p>
            <a:pPr marL="285750" marR="41275" lvl="0" indent="-285750" fontAlgn="base">
              <a:lnSpc>
                <a:spcPct val="124000"/>
              </a:lnSpc>
              <a:spcAft>
                <a:spcPts val="1150"/>
              </a:spcAft>
              <a:buClr>
                <a:srgbClr val="0D0D0D"/>
              </a:buClr>
              <a:buSzPts val="1200"/>
              <a:buFont typeface="Arial" panose="020B0604020202020204" pitchFamily="34" charset="0"/>
              <a:buChar char="•"/>
            </a:pPr>
            <a:r>
              <a:rPr lang="en-GB"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timetabled hours for any new aims and for continuing or completed aims</a:t>
            </a:r>
          </a:p>
          <a:p>
            <a:pPr marL="285750" marR="41275" lvl="0" indent="-285750" fontAlgn="base">
              <a:lnSpc>
                <a:spcPct val="124000"/>
              </a:lnSpc>
              <a:spcAft>
                <a:spcPts val="1150"/>
              </a:spcAft>
              <a:buClr>
                <a:srgbClr val="0D0D0D"/>
              </a:buClr>
              <a:buSzPts val="1200"/>
              <a:buFont typeface="Arial" panose="020B0604020202020204" pitchFamily="34" charset="0"/>
              <a:buChar char="•"/>
            </a:pPr>
            <a:r>
              <a:rPr lang="en-GB"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the hours delivered for the aim(s) that the student has transferred off section</a:t>
            </a:r>
          </a:p>
          <a:p>
            <a:pPr marR="41275" lvl="0" fontAlgn="base">
              <a:lnSpc>
                <a:spcPct val="124000"/>
              </a:lnSpc>
              <a:spcAft>
                <a:spcPts val="1150"/>
              </a:spcAft>
              <a:buClr>
                <a:srgbClr val="0D0D0D"/>
              </a:buClr>
              <a:buSzPts val="1200"/>
            </a:pPr>
            <a:r>
              <a:rPr lang="en-GB" u="none" strike="noStrike" dirty="0">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When a student withdraws from one or more aims within the first 6 weeks of a programme, institutions must remove all of the planned hours for the aim from the total planned hours, unless excluding the hours already delivered within the first 6 weeks would make a material difference to the student’s funding band. In those cases, institutions can include the hours already delivered in the planned hours.</a:t>
            </a:r>
          </a:p>
          <a:p>
            <a:pPr marR="41275" lvl="0" fontAlgn="base">
              <a:lnSpc>
                <a:spcPct val="124000"/>
              </a:lnSpc>
              <a:spcAft>
                <a:spcPts val="1150"/>
              </a:spcAft>
              <a:buClr>
                <a:srgbClr val="0D0D0D"/>
              </a:buClr>
              <a:buSzPts val="1200"/>
            </a:pPr>
            <a:endParaRPr lang="en-GB" dirty="0">
              <a:uFill>
                <a:solidFill>
                  <a:srgbClr val="000000"/>
                </a:solidFill>
              </a:uFill>
              <a:ea typeface="Arial" panose="020B0604020202020204" pitchFamily="34" charset="0"/>
            </a:endParaRPr>
          </a:p>
        </p:txBody>
      </p:sp>
      <p:sp>
        <p:nvSpPr>
          <p:cNvPr id="4" name="Text Box 116"/>
          <p:cNvSpPr txBox="1">
            <a:spLocks noChangeArrowheads="1"/>
          </p:cNvSpPr>
          <p:nvPr/>
        </p:nvSpPr>
        <p:spPr bwMode="auto">
          <a:xfrm>
            <a:off x="8172450"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19</a:t>
            </a:fld>
            <a:endParaRPr lang="en-GB" sz="1200" dirty="0"/>
          </a:p>
        </p:txBody>
      </p:sp>
    </p:spTree>
    <p:extLst>
      <p:ext uri="{BB962C8B-B14F-4D97-AF65-F5344CB8AC3E}">
        <p14:creationId xmlns:p14="http://schemas.microsoft.com/office/powerpoint/2010/main" val="776524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Funding guidance for young people: 2021 to 2022 &amp; 2022 to 2023</a:t>
            </a:r>
            <a:br>
              <a:rPr lang="en-GB" dirty="0"/>
            </a:br>
            <a:endParaRPr lang="en-GB" dirty="0"/>
          </a:p>
        </p:txBody>
      </p:sp>
      <p:sp>
        <p:nvSpPr>
          <p:cNvPr id="5" name="Text Placeholder 4"/>
          <p:cNvSpPr>
            <a:spLocks noGrp="1"/>
          </p:cNvSpPr>
          <p:nvPr>
            <p:ph sz="quarter" idx="12"/>
          </p:nvPr>
        </p:nvSpPr>
        <p:spPr/>
        <p:txBody>
          <a:bodyPr/>
          <a:lstStyle/>
          <a:p>
            <a:r>
              <a:rPr lang="en-GB" sz="1800" b="0" dirty="0"/>
              <a:t>Format is similar to previous years. It consists of 4 separate books:</a:t>
            </a:r>
          </a:p>
          <a:p>
            <a:pPr marL="285750" indent="-285750">
              <a:buFont typeface="Arial" panose="020B0604020202020204" pitchFamily="34" charset="0"/>
              <a:buChar char="•"/>
            </a:pPr>
            <a:r>
              <a:rPr lang="en-GB" sz="1800" b="0" dirty="0"/>
              <a:t>‘Funding regulations’ (published March 2022 for 2022 to 2023)</a:t>
            </a:r>
          </a:p>
          <a:p>
            <a:pPr marL="285750" indent="-285750">
              <a:buFont typeface="Arial" panose="020B0604020202020204" pitchFamily="34" charset="0"/>
              <a:buChar char="•"/>
            </a:pPr>
            <a:r>
              <a:rPr lang="en-GB" sz="1800" b="0" dirty="0"/>
              <a:t>‘Funding rates and formula’ (published March 2022 for 2022 to 2023)</a:t>
            </a:r>
          </a:p>
          <a:p>
            <a:pPr marL="285750" indent="-285750">
              <a:buFont typeface="Arial" panose="020B0604020202020204" pitchFamily="34" charset="0"/>
              <a:buChar char="•"/>
            </a:pPr>
            <a:r>
              <a:rPr lang="en-GB" sz="1800" b="0" dirty="0"/>
              <a:t>‘ILR funding returns’ (published July 2021 for 2021 to 2022) – this does not apply to schools or academies</a:t>
            </a:r>
          </a:p>
          <a:p>
            <a:pPr marL="285750" indent="-285750">
              <a:buFont typeface="Arial" panose="020B0604020202020204" pitchFamily="34" charset="0"/>
              <a:buChar char="•"/>
            </a:pPr>
            <a:r>
              <a:rPr lang="en-GB" sz="1800" b="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rPr>
              <a:t>Subcontracting funding rules for ESFA funded post-16 funding (excluding apprenticeships)</a:t>
            </a:r>
            <a:endParaRPr lang="en-GB" sz="18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en-GB" sz="1800" b="0" dirty="0"/>
          </a:p>
          <a:p>
            <a:r>
              <a:rPr lang="en-GB" sz="1800" b="0" dirty="0"/>
              <a:t>All these documents are available at: </a:t>
            </a:r>
            <a:r>
              <a:rPr lang="en-GB" sz="1800" b="0" dirty="0">
                <a:hlinkClick r:id="rId3"/>
              </a:rPr>
              <a:t>www.gov.uk/16-to-19-education-funding-guidance</a:t>
            </a:r>
            <a:endParaRPr lang="en-GB" sz="1800" b="0" dirty="0"/>
          </a:p>
        </p:txBody>
      </p:sp>
      <p:sp>
        <p:nvSpPr>
          <p:cNvPr id="6" name="Text Box 116"/>
          <p:cNvSpPr txBox="1">
            <a:spLocks noChangeArrowheads="1"/>
          </p:cNvSpPr>
          <p:nvPr/>
        </p:nvSpPr>
        <p:spPr bwMode="auto">
          <a:xfrm>
            <a:off x="8172450"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2</a:t>
            </a:fld>
            <a:endParaRPr lang="en-GB" sz="1200" dirty="0"/>
          </a:p>
        </p:txBody>
      </p:sp>
    </p:spTree>
    <p:extLst>
      <p:ext uri="{BB962C8B-B14F-4D97-AF65-F5344CB8AC3E}">
        <p14:creationId xmlns:p14="http://schemas.microsoft.com/office/powerpoint/2010/main" val="34432190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74525" y="541508"/>
            <a:ext cx="7997763" cy="671342"/>
          </a:xfrm>
        </p:spPr>
        <p:txBody>
          <a:bodyPr/>
          <a:lstStyle/>
          <a:p>
            <a:r>
              <a:rPr lang="en-GB" dirty="0"/>
              <a:t>Planned hours – Funding regulations section 4</a:t>
            </a:r>
            <a:endParaRPr lang="en-GB" sz="1600" dirty="0"/>
          </a:p>
        </p:txBody>
      </p:sp>
      <p:sp>
        <p:nvSpPr>
          <p:cNvPr id="11" name="Content Placeholder 10"/>
          <p:cNvSpPr>
            <a:spLocks noGrp="1"/>
          </p:cNvSpPr>
          <p:nvPr>
            <p:ph sz="quarter" idx="12"/>
          </p:nvPr>
        </p:nvSpPr>
        <p:spPr>
          <a:xfrm>
            <a:off x="590400" y="965200"/>
            <a:ext cx="7986713" cy="5351292"/>
          </a:xfrm>
        </p:spPr>
        <p:txBody>
          <a:bodyPr/>
          <a:lstStyle/>
          <a:p>
            <a:pPr>
              <a:spcBef>
                <a:spcPts val="1800"/>
              </a:spcBef>
              <a:spcAft>
                <a:spcPts val="1200"/>
              </a:spcAft>
            </a:pPr>
            <a:r>
              <a:rPr lang="en-GB" b="1" dirty="0">
                <a:solidFill>
                  <a:srgbClr val="104F75"/>
                </a:solidFill>
                <a:effectLst/>
                <a:latin typeface="Arial" panose="020B0604020202020204" pitchFamily="34" charset="0"/>
                <a:cs typeface="Times New Roman" panose="02020603050405020304" pitchFamily="18" charset="0"/>
              </a:rPr>
              <a:t>Changes within the first 6 weeks – but this advice is limited as detailed in later slides</a:t>
            </a:r>
          </a:p>
          <a:p>
            <a:pPr marR="41275" lvl="0" fontAlgn="base">
              <a:spcAft>
                <a:spcPts val="1150"/>
              </a:spcAft>
              <a:buClr>
                <a:srgbClr val="0D0D0D"/>
              </a:buClr>
              <a:buSzPts val="1200"/>
            </a:pPr>
            <a:r>
              <a:rPr lang="en-GB" u="none" strike="noStrike" dirty="0">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When a student withdraws from all their learning aims, and therefore withdraws from their whole programme, they will not meet the criteria to count as a start and will not be counted for funding. In these cases, institutions do not have to change the planned hours.</a:t>
            </a:r>
          </a:p>
          <a:p>
            <a:pPr marR="41275" lvl="0" fontAlgn="base">
              <a:spcAft>
                <a:spcPts val="1150"/>
              </a:spcAft>
              <a:buClr>
                <a:srgbClr val="0D0D0D"/>
              </a:buClr>
              <a:buSzPts val="1200"/>
            </a:pPr>
            <a:r>
              <a:rPr lang="en-GB" dirty="0">
                <a:effectLst/>
                <a:latin typeface="Arial" panose="020B0604020202020204" pitchFamily="34" charset="0"/>
                <a:ea typeface="Times New Roman" panose="02020603050405020304" pitchFamily="18" charset="0"/>
                <a:cs typeface="Times New Roman" panose="02020603050405020304" pitchFamily="18" charset="0"/>
              </a:rPr>
              <a:t>For students who continue a study programme after the summer break, institutions must update the planned hours if they withdraw from any (or all) learning aims within the first 6 weeks of actual attendance. For the purposes of calculating planned hours, the student’s start date is their first recorded learning attendance – that is, it excludes attendance for administrative purposes only. For example, if a student returns to study on 12 September 2022 the six week period for amending planned hours ends on 23 October 2022. For the purposes of the funding calculation, the funding start date for a returning student will be 1 August 2022– for example, for working out the funding qualifying period.</a:t>
            </a:r>
            <a:endParaRPr lang="en-GB" u="none" strike="noStrike" dirty="0">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p:txBody>
      </p:sp>
      <p:sp>
        <p:nvSpPr>
          <p:cNvPr id="4" name="Text Box 116"/>
          <p:cNvSpPr txBox="1">
            <a:spLocks noChangeArrowheads="1"/>
          </p:cNvSpPr>
          <p:nvPr/>
        </p:nvSpPr>
        <p:spPr bwMode="auto">
          <a:xfrm>
            <a:off x="8172450"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20</a:t>
            </a:fld>
            <a:endParaRPr lang="en-GB" sz="1200" dirty="0"/>
          </a:p>
        </p:txBody>
      </p:sp>
    </p:spTree>
    <p:extLst>
      <p:ext uri="{BB962C8B-B14F-4D97-AF65-F5344CB8AC3E}">
        <p14:creationId xmlns:p14="http://schemas.microsoft.com/office/powerpoint/2010/main" val="1155538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74525" y="541508"/>
            <a:ext cx="7997763" cy="671342"/>
          </a:xfrm>
        </p:spPr>
        <p:txBody>
          <a:bodyPr/>
          <a:lstStyle/>
          <a:p>
            <a:r>
              <a:rPr lang="en-GB" dirty="0"/>
              <a:t>Planned hours – Funding regulations section 4</a:t>
            </a:r>
            <a:endParaRPr lang="en-GB" sz="1600" dirty="0"/>
          </a:p>
        </p:txBody>
      </p:sp>
      <p:sp>
        <p:nvSpPr>
          <p:cNvPr id="11" name="Content Placeholder 10"/>
          <p:cNvSpPr>
            <a:spLocks noGrp="1"/>
          </p:cNvSpPr>
          <p:nvPr>
            <p:ph sz="quarter" idx="12"/>
          </p:nvPr>
        </p:nvSpPr>
        <p:spPr>
          <a:xfrm>
            <a:off x="590400" y="965200"/>
            <a:ext cx="7986713" cy="5351292"/>
          </a:xfrm>
        </p:spPr>
        <p:txBody>
          <a:bodyPr/>
          <a:lstStyle/>
          <a:p>
            <a:pPr>
              <a:spcBef>
                <a:spcPts val="1800"/>
              </a:spcBef>
              <a:spcAft>
                <a:spcPts val="1200"/>
              </a:spcAft>
            </a:pPr>
            <a:r>
              <a:rPr lang="en-GB" sz="1800" b="1" dirty="0">
                <a:solidFill>
                  <a:srgbClr val="104F75"/>
                </a:solidFill>
                <a:effectLst/>
                <a:latin typeface="Arial" panose="020B0604020202020204" pitchFamily="34" charset="0"/>
                <a:cs typeface="Times New Roman" panose="02020603050405020304" pitchFamily="18" charset="0"/>
              </a:rPr>
              <a:t>Changes to planned hours within the whole funding year</a:t>
            </a:r>
          </a:p>
          <a:p>
            <a:pPr marR="41275" lvl="0" fontAlgn="base">
              <a:spcAft>
                <a:spcPts val="1150"/>
              </a:spcAft>
              <a:buClr>
                <a:srgbClr val="0D0D0D"/>
              </a:buClr>
              <a:buSzPts val="1200"/>
            </a:pPr>
            <a:r>
              <a:rPr lang="en-GB" u="none" strike="noStrike" dirty="0">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When students attend their study programme throughout the funding year and complete their programme with their last summer examination in the May to July 2023 period, ESFA does not expect it to be necessary for institutions to change the study programme planned hours for the funding year.</a:t>
            </a:r>
          </a:p>
          <a:p>
            <a:r>
              <a:rPr lang="en-GB" dirty="0">
                <a:effectLst/>
                <a:latin typeface="Arial" panose="020B0604020202020204" pitchFamily="34" charset="0"/>
                <a:ea typeface="Times New Roman" panose="02020603050405020304" pitchFamily="18" charset="0"/>
                <a:cs typeface="Times New Roman" panose="02020603050405020304" pitchFamily="18" charset="0"/>
              </a:rPr>
              <a:t>When institutions record students as successfully completing their study programme significantly earlier than the planned end date, they must reduce the planned hours as appropriate to the actual period of attendance. For students to qualify for funding, the student should be in attendance for the whole of the planned period of study to ensure all planned hour calculations comply with our guidance on recording planned hours and earn an appropriate amount of funding.</a:t>
            </a:r>
          </a:p>
          <a:p>
            <a:r>
              <a:rPr lang="en-GB" dirty="0">
                <a:effectLst/>
                <a:latin typeface="Arial" panose="020B0604020202020204" pitchFamily="34" charset="0"/>
                <a:ea typeface="Times New Roman" panose="02020603050405020304" pitchFamily="18" charset="0"/>
                <a:cs typeface="Times New Roman" panose="02020603050405020304" pitchFamily="18" charset="0"/>
              </a:rPr>
              <a:t>Students may move from a study programme to an Apprenticeship programme with the same funded institution, or a financially related institution, during the funding year. For these students, institutions must remove from the study programme all the planned hours for the period in which Apprenticeship funding is being claimed. ESFA does not consider the period of overlap to be valid for study programme funding, in keeping with the principle of only funding one programme at a time set out in the </a:t>
            </a:r>
            <a:r>
              <a:rPr lang="en-GB" dirty="0">
                <a:cs typeface="Times New Roman" panose="02020603050405020304" pitchFamily="18" charset="0"/>
              </a:rPr>
              <a:t>section ‘Students not eligible for ESFA funding’.</a:t>
            </a:r>
            <a:endParaRPr lang="en-GB" sz="1800" u="none" strike="noStrike" dirty="0">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a:spcBef>
                <a:spcPts val="2400"/>
              </a:spcBef>
              <a:spcAft>
                <a:spcPts val="1200"/>
              </a:spcAft>
            </a:pPr>
            <a:endParaRPr lang="en-GB" sz="1800" b="1" dirty="0">
              <a:solidFill>
                <a:srgbClr val="104F75"/>
              </a:solidFill>
              <a:effectLst/>
              <a:latin typeface="Arial" panose="020B0604020202020204" pitchFamily="34" charset="0"/>
              <a:cs typeface="Times New Roman" panose="02020603050405020304" pitchFamily="18" charset="0"/>
            </a:endParaRPr>
          </a:p>
        </p:txBody>
      </p:sp>
      <p:sp>
        <p:nvSpPr>
          <p:cNvPr id="4" name="Text Box 116"/>
          <p:cNvSpPr txBox="1">
            <a:spLocks noChangeArrowheads="1"/>
          </p:cNvSpPr>
          <p:nvPr/>
        </p:nvSpPr>
        <p:spPr bwMode="auto">
          <a:xfrm>
            <a:off x="8172450"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21</a:t>
            </a:fld>
            <a:endParaRPr lang="en-GB" sz="1200" dirty="0"/>
          </a:p>
        </p:txBody>
      </p:sp>
    </p:spTree>
    <p:extLst>
      <p:ext uri="{BB962C8B-B14F-4D97-AF65-F5344CB8AC3E}">
        <p14:creationId xmlns:p14="http://schemas.microsoft.com/office/powerpoint/2010/main" val="42754787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74525" y="541508"/>
            <a:ext cx="7997763" cy="671342"/>
          </a:xfrm>
        </p:spPr>
        <p:txBody>
          <a:bodyPr/>
          <a:lstStyle/>
          <a:p>
            <a:r>
              <a:rPr lang="en-GB" dirty="0"/>
              <a:t>Planned hours – Funding regulations section 4</a:t>
            </a:r>
            <a:endParaRPr lang="en-GB" sz="1600" dirty="0"/>
          </a:p>
        </p:txBody>
      </p:sp>
      <p:sp>
        <p:nvSpPr>
          <p:cNvPr id="11" name="Content Placeholder 10"/>
          <p:cNvSpPr>
            <a:spLocks noGrp="1"/>
          </p:cNvSpPr>
          <p:nvPr>
            <p:ph sz="quarter" idx="12"/>
          </p:nvPr>
        </p:nvSpPr>
        <p:spPr>
          <a:xfrm>
            <a:off x="590400" y="965200"/>
            <a:ext cx="7986713" cy="5351292"/>
          </a:xfrm>
        </p:spPr>
        <p:txBody>
          <a:bodyPr/>
          <a:lstStyle/>
          <a:p>
            <a:pPr>
              <a:spcBef>
                <a:spcPts val="1800"/>
              </a:spcBef>
              <a:spcAft>
                <a:spcPts val="1200"/>
              </a:spcAft>
            </a:pPr>
            <a:r>
              <a:rPr lang="en-GB" dirty="0">
                <a:uFill>
                  <a:solidFill>
                    <a:srgbClr val="000000"/>
                  </a:solidFill>
                </a:uFill>
              </a:rPr>
              <a:t> </a:t>
            </a:r>
            <a:r>
              <a:rPr lang="en-GB" b="1" dirty="0">
                <a:solidFill>
                  <a:srgbClr val="104F75"/>
                </a:solidFill>
                <a:effectLst/>
                <a:latin typeface="Arial" panose="020B0604020202020204" pitchFamily="34" charset="0"/>
                <a:cs typeface="Times New Roman" panose="02020603050405020304" pitchFamily="18" charset="0"/>
              </a:rPr>
              <a:t>Changes to planned hours within the whole funding year</a:t>
            </a:r>
          </a:p>
          <a:p>
            <a:pPr>
              <a:spcBef>
                <a:spcPts val="600"/>
              </a:spcBef>
              <a:spcAft>
                <a:spcPts val="1200"/>
              </a:spcAft>
            </a:pPr>
            <a:r>
              <a:rPr lang="en-GB" u="none" strike="noStrike" dirty="0">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For students who complete learning aims in shorter periods institutions should use the PDSAT and credibility reports to ensure their students meet the requirements et out in the previous slide.</a:t>
            </a:r>
          </a:p>
          <a:p>
            <a:pPr>
              <a:spcBef>
                <a:spcPts val="600"/>
              </a:spcBef>
              <a:spcAft>
                <a:spcPts val="1200"/>
              </a:spcAft>
            </a:pPr>
            <a:r>
              <a:rPr lang="en-GB" dirty="0">
                <a:uFill>
                  <a:solidFill>
                    <a:srgbClr val="000000"/>
                  </a:solidFill>
                </a:uFill>
                <a:ea typeface="Arial" panose="020B0604020202020204" pitchFamily="34" charset="0"/>
              </a:rPr>
              <a:t>T</a:t>
            </a:r>
            <a:r>
              <a:rPr lang="en-GB" u="none" strike="noStrike" dirty="0">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he following PDSAT report(s) may help:</a:t>
            </a:r>
          </a:p>
          <a:p>
            <a:pPr marL="285750" indent="-285750">
              <a:spcBef>
                <a:spcPts val="600"/>
              </a:spcBef>
              <a:spcAft>
                <a:spcPts val="1200"/>
              </a:spcAft>
              <a:buFont typeface="Arial" panose="020B0604020202020204" pitchFamily="34" charset="0"/>
              <a:buChar char="•"/>
            </a:pPr>
            <a:r>
              <a:rPr lang="en-GB" b="0" i="0" u="none" strike="noStrike" dirty="0">
                <a:solidFill>
                  <a:srgbClr val="000000"/>
                </a:solidFill>
                <a:effectLst/>
                <a:latin typeface="Calibri" panose="020F0502020204030204" pitchFamily="34" charset="0"/>
              </a:rPr>
              <a:t>22Y-214 Early completers: </a:t>
            </a:r>
            <a:r>
              <a:rPr lang="en-GB" dirty="0"/>
              <a:t> </a:t>
            </a:r>
            <a:r>
              <a:rPr lang="en-GB" b="0" i="0" u="none" strike="noStrike" dirty="0">
                <a:solidFill>
                  <a:srgbClr val="000000"/>
                </a:solidFill>
                <a:effectLst/>
                <a:latin typeface="Calibri" panose="020F0502020204030204" pitchFamily="34" charset="0"/>
              </a:rPr>
              <a:t>Students who have completed their learning aims more than a month before their planned end date. </a:t>
            </a:r>
          </a:p>
          <a:p>
            <a:pPr>
              <a:spcBef>
                <a:spcPts val="600"/>
              </a:spcBef>
              <a:spcAft>
                <a:spcPts val="1200"/>
              </a:spcAft>
            </a:pPr>
            <a:r>
              <a:rPr lang="en-GB" dirty="0">
                <a:solidFill>
                  <a:srgbClr val="000000"/>
                </a:solidFill>
                <a:latin typeface="Calibri" panose="020F0502020204030204" pitchFamily="34" charset="0"/>
              </a:rPr>
              <a:t>Whilst above report is by individual learning aims the report also shows the equivalent planned start, planned end and actual end dates for each student whole study programme – the requirement to amend planned hours is most needed where all individual learning aims are completed significantly before the last planned end date and where recording achievement/completion distorts funding retention calculations.</a:t>
            </a:r>
          </a:p>
        </p:txBody>
      </p:sp>
      <p:sp>
        <p:nvSpPr>
          <p:cNvPr id="4" name="Text Box 116"/>
          <p:cNvSpPr txBox="1">
            <a:spLocks noChangeArrowheads="1"/>
          </p:cNvSpPr>
          <p:nvPr/>
        </p:nvSpPr>
        <p:spPr bwMode="auto">
          <a:xfrm>
            <a:off x="8172450"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22</a:t>
            </a:fld>
            <a:endParaRPr lang="en-GB" sz="1200" dirty="0"/>
          </a:p>
        </p:txBody>
      </p:sp>
    </p:spTree>
    <p:extLst>
      <p:ext uri="{BB962C8B-B14F-4D97-AF65-F5344CB8AC3E}">
        <p14:creationId xmlns:p14="http://schemas.microsoft.com/office/powerpoint/2010/main" val="12348591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Evidencing planned hours to Funding auditors – see Annex B</a:t>
            </a:r>
          </a:p>
        </p:txBody>
      </p:sp>
      <p:sp>
        <p:nvSpPr>
          <p:cNvPr id="11" name="Content Placeholder 10"/>
          <p:cNvSpPr>
            <a:spLocks noGrp="1"/>
          </p:cNvSpPr>
          <p:nvPr>
            <p:ph sz="quarter" idx="12"/>
          </p:nvPr>
        </p:nvSpPr>
        <p:spPr/>
        <p:txBody>
          <a:bodyPr/>
          <a:lstStyle/>
          <a:p>
            <a:pPr marL="0" indent="0">
              <a:buNone/>
            </a:pPr>
            <a:r>
              <a:rPr lang="en-GB" b="1" dirty="0"/>
              <a:t>Funding regulations – Annex B: Planned hours and Timetable evidence</a:t>
            </a:r>
          </a:p>
          <a:p>
            <a:pPr marL="285750" indent="-285750">
              <a:buFont typeface="Arial" panose="020B0604020202020204" pitchFamily="34" charset="0"/>
              <a:buChar char="•"/>
            </a:pPr>
            <a:r>
              <a:rPr lang="en-GB" dirty="0"/>
              <a:t>We have set out in Funding regulations Annex B some example summary student timetables to enable Institutions to evidence to funding auditors how the planned hours recorded in the ILR are constructed. These should also be evidenced in accordance with usual student enrolment and registration processes</a:t>
            </a:r>
          </a:p>
          <a:p>
            <a:pPr marL="285750" indent="-285750">
              <a:buFont typeface="Arial" panose="020B0604020202020204" pitchFamily="34" charset="0"/>
              <a:buChar char="•"/>
            </a:pPr>
            <a:r>
              <a:rPr lang="en-GB" dirty="0"/>
              <a:t>PDSAT 20E-210 should assist in making sure planned hours are correctly recorded – especially for students on one year programmes that cross funding years</a:t>
            </a:r>
          </a:p>
          <a:p>
            <a:r>
              <a:rPr lang="en-GB" b="1" dirty="0"/>
              <a:t>Funding regulations – Annex C: Withdrawals</a:t>
            </a:r>
          </a:p>
          <a:p>
            <a:pPr marL="285750" indent="-285750">
              <a:buFont typeface="Arial" panose="020B0604020202020204" pitchFamily="34" charset="0"/>
              <a:buChar char="•"/>
            </a:pPr>
            <a:r>
              <a:rPr lang="en-GB" dirty="0"/>
              <a:t>Advice and examples on amending planned hours in respect of returning students who withdraw within first six weeks of actual attendance at start of the funding year and all study programme students moving to Apprenticeships is in the Questions and Answers at the end of Annex C. The detailed advice is similar for both funding years 2021/22 and 2022/23. We have highlighted this advice in Annex C in the 2022 to 2023 book in paragraphs 125 to 127. The detailed advice in Annex C applies to both funding years and we and all our appointed funding auditors expect compliance with this advice in both funding years.</a:t>
            </a:r>
          </a:p>
          <a:p>
            <a:pPr marL="285750" indent="-285750">
              <a:buFont typeface="Arial" panose="020B0604020202020204" pitchFamily="34" charset="0"/>
              <a:buChar char="•"/>
            </a:pPr>
            <a:endParaRPr lang="en-GB" dirty="0"/>
          </a:p>
        </p:txBody>
      </p:sp>
      <p:sp>
        <p:nvSpPr>
          <p:cNvPr id="4" name="Text Box 116"/>
          <p:cNvSpPr txBox="1">
            <a:spLocks noChangeArrowheads="1"/>
          </p:cNvSpPr>
          <p:nvPr/>
        </p:nvSpPr>
        <p:spPr bwMode="auto">
          <a:xfrm>
            <a:off x="8172450"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23</a:t>
            </a:fld>
            <a:endParaRPr lang="en-GB" sz="1200" dirty="0"/>
          </a:p>
        </p:txBody>
      </p:sp>
    </p:spTree>
    <p:extLst>
      <p:ext uri="{BB962C8B-B14F-4D97-AF65-F5344CB8AC3E}">
        <p14:creationId xmlns:p14="http://schemas.microsoft.com/office/powerpoint/2010/main" val="1601634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Study Programme Eligibility</a:t>
            </a:r>
          </a:p>
        </p:txBody>
      </p:sp>
      <p:sp>
        <p:nvSpPr>
          <p:cNvPr id="11" name="Content Placeholder 10"/>
          <p:cNvSpPr>
            <a:spLocks noGrp="1"/>
          </p:cNvSpPr>
          <p:nvPr>
            <p:ph sz="quarter" idx="12"/>
          </p:nvPr>
        </p:nvSpPr>
        <p:spPr/>
        <p:txBody>
          <a:bodyPr/>
          <a:lstStyle/>
          <a:p>
            <a:pPr marL="0" indent="0">
              <a:buNone/>
            </a:pPr>
            <a:r>
              <a:rPr lang="en-GB" dirty="0"/>
              <a:t>Section 4</a:t>
            </a:r>
          </a:p>
          <a:p>
            <a:pPr marL="534988" lvl="3" indent="-357188">
              <a:buFontTx/>
              <a:buChar char="•"/>
              <a:defRPr/>
            </a:pPr>
            <a:r>
              <a:rPr lang="en-GB" dirty="0"/>
              <a:t>Study programme eligibility is set out in section 4.</a:t>
            </a:r>
          </a:p>
          <a:p>
            <a:pPr marL="534988" lvl="3" indent="-357188">
              <a:buFontTx/>
              <a:buChar char="•"/>
              <a:defRPr/>
            </a:pPr>
            <a:r>
              <a:rPr lang="en-GB" dirty="0"/>
              <a:t>Evidence of student eligibility is set out at the end of Section 3. Student existence is at the end of section 4. </a:t>
            </a:r>
          </a:p>
          <a:p>
            <a:pPr marL="534988" lvl="3" indent="-357188">
              <a:buFontTx/>
              <a:buChar char="•"/>
              <a:defRPr/>
            </a:pPr>
            <a:r>
              <a:rPr lang="en-GB" dirty="0"/>
              <a:t>Annex B Table 1:</a:t>
            </a:r>
          </a:p>
          <a:p>
            <a:pPr marL="992188" lvl="4" indent="-357188">
              <a:buFontTx/>
              <a:buChar char="•"/>
              <a:defRPr/>
            </a:pPr>
            <a:r>
              <a:rPr lang="en-GB" dirty="0"/>
              <a:t>Institutions must ensure that the planned hours entered on data returns are realistic and deliverable to each individual student and are supported by auditable evidence that the eligible activity offered to students is timetabled and exists.</a:t>
            </a:r>
          </a:p>
          <a:p>
            <a:pPr marL="534988" lvl="3" indent="-357188">
              <a:buFontTx/>
              <a:buChar char="•"/>
              <a:defRPr/>
            </a:pPr>
            <a:r>
              <a:rPr lang="en-GB" dirty="0"/>
              <a:t>Student eligibility guidance (SEG) is set out in section 3 – see separate companion slide presentation on SEG.</a:t>
            </a:r>
          </a:p>
          <a:p>
            <a:pPr marL="534988" lvl="3" indent="-357188">
              <a:buFontTx/>
              <a:buChar char="•"/>
              <a:defRPr/>
            </a:pPr>
            <a:endParaRPr lang="en-GB" dirty="0"/>
          </a:p>
        </p:txBody>
      </p:sp>
      <p:sp>
        <p:nvSpPr>
          <p:cNvPr id="4" name="Text Box 116"/>
          <p:cNvSpPr txBox="1">
            <a:spLocks noChangeArrowheads="1"/>
          </p:cNvSpPr>
          <p:nvPr/>
        </p:nvSpPr>
        <p:spPr bwMode="auto">
          <a:xfrm>
            <a:off x="8172450"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24</a:t>
            </a:fld>
            <a:endParaRPr lang="en-GB" sz="1200" dirty="0"/>
          </a:p>
        </p:txBody>
      </p:sp>
    </p:spTree>
    <p:extLst>
      <p:ext uri="{BB962C8B-B14F-4D97-AF65-F5344CB8AC3E}">
        <p14:creationId xmlns:p14="http://schemas.microsoft.com/office/powerpoint/2010/main" val="2889995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Funding compliance evidence – section 3 &amp; 4</a:t>
            </a:r>
          </a:p>
        </p:txBody>
      </p:sp>
      <p:sp>
        <p:nvSpPr>
          <p:cNvPr id="11" name="Content Placeholder 10"/>
          <p:cNvSpPr>
            <a:spLocks noGrp="1"/>
          </p:cNvSpPr>
          <p:nvPr>
            <p:ph sz="quarter" idx="12"/>
          </p:nvPr>
        </p:nvSpPr>
        <p:spPr/>
        <p:txBody>
          <a:bodyPr/>
          <a:lstStyle/>
          <a:p>
            <a:pPr marL="0" indent="0">
              <a:buNone/>
            </a:pPr>
            <a:r>
              <a:rPr lang="en-GB" dirty="0"/>
              <a:t>Records of student existence and eligibility (‘Funding regulations’ paragraph reference numbers in brackets (2022/23 followed by 2021/22 where different):</a:t>
            </a:r>
          </a:p>
          <a:p>
            <a:pPr marL="285750" indent="-285750">
              <a:buFont typeface="Arial" panose="020B0604020202020204" pitchFamily="34" charset="0"/>
              <a:buChar char="•"/>
            </a:pPr>
            <a:r>
              <a:rPr lang="en-GB" dirty="0"/>
              <a:t>learning agreements and enrolment forms (80 to 83)</a:t>
            </a:r>
          </a:p>
          <a:p>
            <a:pPr marL="285750" indent="-285750">
              <a:buFont typeface="Arial" panose="020B0604020202020204" pitchFamily="34" charset="0"/>
              <a:buChar char="•"/>
            </a:pPr>
            <a:r>
              <a:rPr lang="en-GB" dirty="0"/>
              <a:t>recording study programme hours including timetabling (133 to 137) (120 to 126)</a:t>
            </a:r>
          </a:p>
          <a:p>
            <a:pPr marL="285750" indent="-285750">
              <a:buFont typeface="Arial" panose="020B0604020202020204" pitchFamily="34" charset="0"/>
              <a:buChar char="•"/>
            </a:pPr>
            <a:r>
              <a:rPr lang="en-GB" dirty="0"/>
              <a:t>student attendance &amp; registers (140 to 144) (129 to 133)</a:t>
            </a:r>
          </a:p>
          <a:p>
            <a:pPr marL="285750" indent="-285750">
              <a:buFont typeface="Arial" panose="020B0604020202020204" pitchFamily="34" charset="0"/>
              <a:buChar char="•"/>
            </a:pPr>
            <a:r>
              <a:rPr lang="en-GB" dirty="0"/>
              <a:t>withdrawal/transfer forms (153 to 154) (143 to 144)</a:t>
            </a:r>
          </a:p>
          <a:p>
            <a:pPr marL="285750" indent="-285750">
              <a:buFont typeface="Arial" panose="020B0604020202020204" pitchFamily="34" charset="0"/>
              <a:buChar char="•"/>
            </a:pPr>
            <a:r>
              <a:rPr lang="en-GB" dirty="0"/>
              <a:t>achievement (160 to 164) (150 to 153)</a:t>
            </a:r>
          </a:p>
          <a:p>
            <a:pPr marL="285750" indent="-285750">
              <a:buFont typeface="Arial" panose="020B0604020202020204" pitchFamily="34" charset="0"/>
              <a:buChar char="•"/>
            </a:pPr>
            <a:r>
              <a:rPr lang="en-GB" dirty="0"/>
              <a:t>documentation – originals held by institutions not sub-contractors (20 to 22)</a:t>
            </a:r>
          </a:p>
        </p:txBody>
      </p:sp>
      <p:sp>
        <p:nvSpPr>
          <p:cNvPr id="4" name="Text Box 116"/>
          <p:cNvSpPr txBox="1">
            <a:spLocks noChangeArrowheads="1"/>
          </p:cNvSpPr>
          <p:nvPr/>
        </p:nvSpPr>
        <p:spPr bwMode="auto">
          <a:xfrm>
            <a:off x="8172450"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25</a:t>
            </a:fld>
            <a:endParaRPr lang="en-GB" sz="1200" dirty="0"/>
          </a:p>
        </p:txBody>
      </p:sp>
    </p:spTree>
    <p:extLst>
      <p:ext uri="{BB962C8B-B14F-4D97-AF65-F5344CB8AC3E}">
        <p14:creationId xmlns:p14="http://schemas.microsoft.com/office/powerpoint/2010/main" val="42498609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Charges to students - ESFA concerns based on complaints to MPs</a:t>
            </a:r>
            <a:br>
              <a:rPr lang="en-GB" dirty="0"/>
            </a:br>
            <a:endParaRPr lang="en-GB" sz="2000" dirty="0"/>
          </a:p>
        </p:txBody>
      </p:sp>
      <p:sp>
        <p:nvSpPr>
          <p:cNvPr id="11" name="Content Placeholder 10"/>
          <p:cNvSpPr>
            <a:spLocks noGrp="1"/>
          </p:cNvSpPr>
          <p:nvPr>
            <p:ph sz="quarter" idx="12"/>
          </p:nvPr>
        </p:nvSpPr>
        <p:spPr/>
        <p:txBody>
          <a:bodyPr/>
          <a:lstStyle/>
          <a:p>
            <a:pPr marL="0" indent="0">
              <a:buNone/>
            </a:pPr>
            <a:r>
              <a:rPr lang="en-GB" dirty="0"/>
              <a:t>Regulations – paragraph 16</a:t>
            </a:r>
          </a:p>
          <a:p>
            <a:pPr marL="285750" indent="-285750">
              <a:buFont typeface="Arial" panose="020B0604020202020204" pitchFamily="34" charset="0"/>
              <a:buChar char="•"/>
            </a:pPr>
            <a:r>
              <a:rPr lang="en-GB" b="0" dirty="0"/>
              <a:t>These include ESFA conditions in respect of charges that may be made to students for their provision</a:t>
            </a:r>
            <a:endParaRPr lang="en-GB" dirty="0"/>
          </a:p>
          <a:p>
            <a:pPr marL="285750" indent="-285750">
              <a:buFont typeface="Arial" panose="020B0604020202020204" pitchFamily="34" charset="0"/>
              <a:buChar char="•"/>
            </a:pPr>
            <a:r>
              <a:rPr lang="en-GB" b="0" dirty="0"/>
              <a:t>ESFA’s view is that general administration charges or overhead charges should not be included in any such charges covered in paragraph 16</a:t>
            </a:r>
          </a:p>
          <a:p>
            <a:pPr marL="285750" indent="-285750">
              <a:buFont typeface="Arial" panose="020B0604020202020204" pitchFamily="34" charset="0"/>
              <a:buChar char="•"/>
            </a:pPr>
            <a:r>
              <a:rPr lang="en-GB" b="0" dirty="0"/>
              <a:t>No tuition fees should be charged to any 16 to 19 or 19 to 24 EHCP students</a:t>
            </a:r>
          </a:p>
          <a:p>
            <a:pPr marL="0" indent="0">
              <a:buNone/>
            </a:pPr>
            <a:endParaRPr lang="en-GB" b="0" dirty="0"/>
          </a:p>
        </p:txBody>
      </p:sp>
      <p:sp>
        <p:nvSpPr>
          <p:cNvPr id="4" name="Text Box 116"/>
          <p:cNvSpPr txBox="1">
            <a:spLocks noChangeArrowheads="1"/>
          </p:cNvSpPr>
          <p:nvPr/>
        </p:nvSpPr>
        <p:spPr bwMode="auto">
          <a:xfrm>
            <a:off x="8172450"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26</a:t>
            </a:fld>
            <a:endParaRPr lang="en-GB" sz="1200" dirty="0"/>
          </a:p>
        </p:txBody>
      </p:sp>
    </p:spTree>
    <p:extLst>
      <p:ext uri="{BB962C8B-B14F-4D97-AF65-F5344CB8AC3E}">
        <p14:creationId xmlns:p14="http://schemas.microsoft.com/office/powerpoint/2010/main" val="3618640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Principles of funding learning</a:t>
            </a:r>
            <a:r>
              <a:rPr lang="en-GB" sz="2000" dirty="0"/>
              <a:t> </a:t>
            </a:r>
            <a:r>
              <a:rPr lang="en-GB" dirty="0"/>
              <a:t>Section 2 – paragraph 13</a:t>
            </a:r>
          </a:p>
        </p:txBody>
      </p:sp>
      <p:sp>
        <p:nvSpPr>
          <p:cNvPr id="11" name="Content Placeholder 10"/>
          <p:cNvSpPr>
            <a:spLocks noGrp="1"/>
          </p:cNvSpPr>
          <p:nvPr>
            <p:ph sz="quarter" idx="12"/>
          </p:nvPr>
        </p:nvSpPr>
        <p:spPr/>
        <p:txBody>
          <a:bodyPr/>
          <a:lstStyle/>
          <a:p>
            <a:pPr marL="0" indent="0">
              <a:buNone/>
            </a:pPr>
            <a:r>
              <a:rPr lang="en-GB" dirty="0"/>
              <a:t>Institutions must:</a:t>
            </a:r>
          </a:p>
          <a:p>
            <a:pPr marL="285750" indent="-285750">
              <a:buFont typeface="Arial" panose="020B0604020202020204" pitchFamily="34" charset="0"/>
              <a:buChar char="•"/>
            </a:pPr>
            <a:r>
              <a:rPr lang="en-GB" dirty="0"/>
              <a:t>only record funding for students assessed as eligible for ESFA funding under Section 3 of this document</a:t>
            </a:r>
          </a:p>
          <a:p>
            <a:pPr marL="285750" indent="-285750">
              <a:buFont typeface="Arial" panose="020B0604020202020204" pitchFamily="34" charset="0"/>
              <a:buChar char="•"/>
            </a:pPr>
            <a:r>
              <a:rPr lang="en-GB" dirty="0"/>
              <a:t>not record funding for students who are enrolled on study programmes funded by ESFA at other institutions</a:t>
            </a:r>
          </a:p>
          <a:p>
            <a:pPr marL="285750" indent="-285750">
              <a:buFont typeface="Arial" panose="020B0604020202020204" pitchFamily="34" charset="0"/>
              <a:buChar char="•"/>
            </a:pPr>
            <a:r>
              <a:rPr lang="en-GB" dirty="0"/>
              <a:t>avoid any multiple funding for the same provision within a student’s study programme</a:t>
            </a:r>
          </a:p>
          <a:p>
            <a:pPr marL="285750" indent="-285750">
              <a:buFont typeface="Arial" panose="020B0604020202020204" pitchFamily="34" charset="0"/>
              <a:buChar char="•"/>
            </a:pPr>
            <a:r>
              <a:rPr lang="en-GB" dirty="0"/>
              <a:t>take all reasonable steps to ensure that students can complete their programme once they are enrolled</a:t>
            </a:r>
          </a:p>
          <a:p>
            <a:pPr marL="285750" indent="-285750">
              <a:buFont typeface="Arial" panose="020B0604020202020204" pitchFamily="34" charset="0"/>
              <a:buChar char="•"/>
            </a:pPr>
            <a:r>
              <a:rPr lang="en-GB" dirty="0"/>
              <a:t>avoid recording ESFA funding for any part of any student’s study programme that duplicates that received from any other source, for example other ESFA funding streams, Higher Education Funding Council for England (HEFCE) or from any other source, and</a:t>
            </a:r>
          </a:p>
          <a:p>
            <a:pPr marL="285750" indent="-285750">
              <a:buFont typeface="Arial" panose="020B0604020202020204" pitchFamily="34" charset="0"/>
              <a:buChar char="•"/>
            </a:pPr>
            <a:r>
              <a:rPr lang="en-GB" dirty="0"/>
              <a:t>ensure when entering the planned hours on data returns that the hours entered are realistic and deliverable to each individual student and that this can be evidenced if necessary to any funding auditors</a:t>
            </a:r>
          </a:p>
          <a:p>
            <a:pPr marL="285750" indent="-285750">
              <a:buFont typeface="Arial" panose="020B0604020202020204" pitchFamily="34" charset="0"/>
              <a:buChar char="•"/>
            </a:pPr>
            <a:endParaRPr lang="en-GB" dirty="0"/>
          </a:p>
        </p:txBody>
      </p:sp>
      <p:sp>
        <p:nvSpPr>
          <p:cNvPr id="4" name="Text Box 116"/>
          <p:cNvSpPr txBox="1">
            <a:spLocks noChangeArrowheads="1"/>
          </p:cNvSpPr>
          <p:nvPr/>
        </p:nvSpPr>
        <p:spPr bwMode="auto">
          <a:xfrm>
            <a:off x="8172450"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27</a:t>
            </a:fld>
            <a:endParaRPr lang="en-GB" sz="1200" dirty="0"/>
          </a:p>
        </p:txBody>
      </p:sp>
    </p:spTree>
    <p:extLst>
      <p:ext uri="{BB962C8B-B14F-4D97-AF65-F5344CB8AC3E}">
        <p14:creationId xmlns:p14="http://schemas.microsoft.com/office/powerpoint/2010/main" val="23235156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Principles of funding learning Section 2 – paragraph 14</a:t>
            </a:r>
          </a:p>
        </p:txBody>
      </p:sp>
      <p:sp>
        <p:nvSpPr>
          <p:cNvPr id="11" name="Content Placeholder 10"/>
          <p:cNvSpPr>
            <a:spLocks noGrp="1"/>
          </p:cNvSpPr>
          <p:nvPr>
            <p:ph sz="quarter" idx="12"/>
          </p:nvPr>
        </p:nvSpPr>
        <p:spPr/>
        <p:txBody>
          <a:bodyPr/>
          <a:lstStyle/>
          <a:p>
            <a:pPr marL="0" indent="0">
              <a:buNone/>
            </a:pPr>
            <a:r>
              <a:rPr lang="en-GB" sz="2000" dirty="0"/>
              <a:t>Consulting ESFA (this is unchanged from previous years)</a:t>
            </a:r>
          </a:p>
          <a:p>
            <a:pPr marL="285750" indent="-285750">
              <a:buFont typeface="Arial" panose="020B0604020202020204" pitchFamily="34" charset="0"/>
              <a:buChar char="•"/>
            </a:pPr>
            <a:r>
              <a:rPr lang="en-GB" dirty="0"/>
              <a:t>Institutions are only expected to discuss with ESFA any circumstances that affect groups of students rather than individual students. For circumstances that only affect an individual student the institution is expected to make any necessary decisions itself within the spirit of this guidance and simply record their decisions as audit evidence in accordance with usual student enrolment processes.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sz="2400" b="1" dirty="0">
              <a:solidFill>
                <a:srgbClr val="003764"/>
              </a:solidFill>
              <a:ea typeface="+mj-ea"/>
            </a:endParaRPr>
          </a:p>
          <a:p>
            <a:pPr marL="285750" indent="-285750">
              <a:buFont typeface="Arial" panose="020B0604020202020204" pitchFamily="34" charset="0"/>
              <a:buChar char="•"/>
            </a:pPr>
            <a:r>
              <a:rPr lang="en-GB" sz="2400" b="1" dirty="0">
                <a:solidFill>
                  <a:srgbClr val="003764"/>
                </a:solidFill>
                <a:ea typeface="+mj-ea"/>
              </a:rPr>
              <a:t>Student enrolment requirement – paragraph 82(g)</a:t>
            </a:r>
          </a:p>
          <a:p>
            <a:pPr marL="285750" indent="-285750">
              <a:buFont typeface="Arial" panose="020B0604020202020204" pitchFamily="34" charset="0"/>
              <a:buChar char="•"/>
            </a:pPr>
            <a:r>
              <a:rPr lang="en-GB" b="0" dirty="0"/>
              <a:t>Confirmation that part-time students are not enrolled on any funded study programmes at other institutions must be included within these documents. Institutions enrolling students on short part-time study programmes are expected to use the Learner Record Service and the student Personal Learning Record to verify that such students are only attending their own institution.</a:t>
            </a:r>
          </a:p>
          <a:p>
            <a:pPr marL="285750" indent="-285750">
              <a:buFont typeface="Arial" panose="020B0604020202020204" pitchFamily="34" charset="0"/>
              <a:buChar char="•"/>
            </a:pPr>
            <a:endParaRPr lang="en-GB" sz="2400" b="1" dirty="0">
              <a:solidFill>
                <a:srgbClr val="003764"/>
              </a:solidFill>
              <a:ea typeface="+mj-ea"/>
            </a:endParaRPr>
          </a:p>
        </p:txBody>
      </p:sp>
      <p:sp>
        <p:nvSpPr>
          <p:cNvPr id="4" name="Text Box 116"/>
          <p:cNvSpPr txBox="1">
            <a:spLocks noChangeArrowheads="1"/>
          </p:cNvSpPr>
          <p:nvPr/>
        </p:nvSpPr>
        <p:spPr bwMode="auto">
          <a:xfrm>
            <a:off x="8172450"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28</a:t>
            </a:fld>
            <a:endParaRPr lang="en-GB" sz="1200" dirty="0"/>
          </a:p>
        </p:txBody>
      </p:sp>
    </p:spTree>
    <p:extLst>
      <p:ext uri="{BB962C8B-B14F-4D97-AF65-F5344CB8AC3E}">
        <p14:creationId xmlns:p14="http://schemas.microsoft.com/office/powerpoint/2010/main" val="22754259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Section 7 –  Condition of funding</a:t>
            </a:r>
          </a:p>
        </p:txBody>
      </p:sp>
      <p:sp>
        <p:nvSpPr>
          <p:cNvPr id="11" name="Content Placeholder 10"/>
          <p:cNvSpPr>
            <a:spLocks noGrp="1"/>
          </p:cNvSpPr>
          <p:nvPr>
            <p:ph sz="quarter" idx="12"/>
          </p:nvPr>
        </p:nvSpPr>
        <p:spPr/>
        <p:txBody>
          <a:bodyPr/>
          <a:lstStyle/>
          <a:p>
            <a:pPr marL="0" indent="0">
              <a:buNone/>
            </a:pPr>
            <a:r>
              <a:rPr lang="en-GB" dirty="0"/>
              <a:t>As stated in the document in paragraph 15:</a:t>
            </a:r>
          </a:p>
          <a:p>
            <a:pPr marL="285750" lvl="0" indent="-285750">
              <a:buFont typeface="Arial" panose="020B0604020202020204" pitchFamily="34" charset="0"/>
              <a:buChar char="•"/>
            </a:pPr>
            <a:r>
              <a:rPr lang="en-GB" sz="1600" b="0" dirty="0"/>
              <a:t>ESFA will enter into grant agreements with individual institutions paid directly by ESFA and with each local authority for their maintained school provision. The grant agreement will set out the funds that ESFA has agreed to pay for the education and training provision expected to be delivered in return for that funding. These include ESFA conditions in respect of charges that may be made to students for their provision. </a:t>
            </a:r>
          </a:p>
          <a:p>
            <a:pPr marL="285750" indent="-285750">
              <a:buFont typeface="Arial" panose="020B0604020202020204" pitchFamily="34" charset="0"/>
              <a:buChar char="•"/>
            </a:pPr>
            <a:r>
              <a:rPr lang="en-GB" sz="1600" b="0" dirty="0"/>
              <a:t>Section 7 (Annex D in 2021/22) sets out the condition of funding that applies to all provision in respect of the delivery of English and mathematics within study programmes. To assist institutions in planning to meet the condition of funding, ESFA have issued detailed </a:t>
            </a:r>
            <a:r>
              <a:rPr lang="en-GB" sz="1600" b="0" u="sng" dirty="0">
                <a:hlinkClick r:id="rId3"/>
              </a:rPr>
              <a:t>guidance on the condition of funding</a:t>
            </a:r>
            <a:r>
              <a:rPr lang="en-GB" sz="1600" b="0" dirty="0"/>
              <a:t> and the exemptions which is available on GOV.UK</a:t>
            </a:r>
          </a:p>
        </p:txBody>
      </p:sp>
      <p:sp>
        <p:nvSpPr>
          <p:cNvPr id="4" name="Text Box 116"/>
          <p:cNvSpPr txBox="1">
            <a:spLocks noChangeArrowheads="1"/>
          </p:cNvSpPr>
          <p:nvPr/>
        </p:nvSpPr>
        <p:spPr bwMode="auto">
          <a:xfrm>
            <a:off x="8172450"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29</a:t>
            </a:fld>
            <a:endParaRPr lang="en-GB" sz="1200" dirty="0"/>
          </a:p>
        </p:txBody>
      </p:sp>
    </p:spTree>
    <p:extLst>
      <p:ext uri="{BB962C8B-B14F-4D97-AF65-F5344CB8AC3E}">
        <p14:creationId xmlns:p14="http://schemas.microsoft.com/office/powerpoint/2010/main" val="465822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4525" y="541508"/>
            <a:ext cx="7997763" cy="423692"/>
          </a:xfrm>
        </p:spPr>
        <p:txBody>
          <a:bodyPr/>
          <a:lstStyle/>
          <a:p>
            <a:r>
              <a:rPr lang="en-GB" dirty="0"/>
              <a:t>Regulations – What’s new</a:t>
            </a:r>
            <a:endParaRPr lang="en-GB" sz="1600" dirty="0"/>
          </a:p>
        </p:txBody>
      </p:sp>
      <p:sp>
        <p:nvSpPr>
          <p:cNvPr id="5" name="Text Placeholder 4"/>
          <p:cNvSpPr>
            <a:spLocks noGrp="1"/>
          </p:cNvSpPr>
          <p:nvPr>
            <p:ph sz="quarter" idx="12"/>
          </p:nvPr>
        </p:nvSpPr>
        <p:spPr>
          <a:xfrm>
            <a:off x="590400" y="1346200"/>
            <a:ext cx="7986713" cy="5746749"/>
          </a:xfrm>
        </p:spPr>
        <p:txBody>
          <a:bodyPr/>
          <a:lstStyle/>
          <a:p>
            <a:pPr lvl="1"/>
            <a:r>
              <a:rPr lang="en-GB" sz="1800" dirty="0">
                <a:solidFill>
                  <a:srgbClr val="003764"/>
                </a:solidFill>
                <a:ea typeface="+mj-ea"/>
              </a:rPr>
              <a:t>What’s new for 2022 to 2023</a:t>
            </a:r>
          </a:p>
          <a:p>
            <a:pPr marL="171450" marR="41275" lvl="0" indent="-171450">
              <a:lnSpc>
                <a:spcPct val="124000"/>
              </a:lnSpc>
              <a:spcAft>
                <a:spcPts val="1200"/>
              </a:spcAft>
              <a:buFont typeface="Arial" panose="020B0604020202020204" pitchFamily="34" charset="0"/>
              <a:buChar char="•"/>
              <a:tabLst>
                <a:tab pos="682625" algn="l"/>
              </a:tabLst>
            </a:pPr>
            <a:r>
              <a:rPr lang="en-GB" sz="1800" dirty="0">
                <a:solidFill>
                  <a:srgbClr val="0D0D0D"/>
                </a:solidFill>
                <a:cs typeface="Times New Roman" panose="02020603050405020304" pitchFamily="18" charset="0"/>
              </a:rPr>
              <a:t>New advice on additional hours.</a:t>
            </a:r>
          </a:p>
          <a:p>
            <a:pPr marL="171450" marR="41275" lvl="0" indent="-171450">
              <a:lnSpc>
                <a:spcPct val="124000"/>
              </a:lnSpc>
              <a:spcAft>
                <a:spcPts val="1200"/>
              </a:spcAft>
              <a:buFont typeface="Arial" panose="020B0604020202020204" pitchFamily="34" charset="0"/>
              <a:buChar char="•"/>
              <a:tabLst>
                <a:tab pos="682625" algn="l"/>
              </a:tabLst>
            </a:pPr>
            <a:r>
              <a:rPr lang="en-GB" sz="1800" dirty="0">
                <a:solidFill>
                  <a:srgbClr val="0D0D0D"/>
                </a:solidFill>
                <a:cs typeface="Times New Roman" panose="02020603050405020304" pitchFamily="18" charset="0"/>
              </a:rPr>
              <a:t>Planned hours for study programmes</a:t>
            </a:r>
          </a:p>
          <a:p>
            <a:pPr marL="742950" marR="41275" lvl="1" indent="-285750">
              <a:lnSpc>
                <a:spcPct val="124000"/>
              </a:lnSpc>
              <a:spcAft>
                <a:spcPts val="1200"/>
              </a:spcAft>
              <a:buFont typeface="+mj-lt"/>
              <a:buAutoNum type="alphaLcPeriod"/>
              <a:tabLst>
                <a:tab pos="1139825" algn="l"/>
              </a:tabLst>
            </a:pPr>
            <a:r>
              <a:rPr lang="en-GB" sz="1800" b="0" dirty="0">
                <a:solidFill>
                  <a:srgbClr val="0D0D0D"/>
                </a:solidFill>
                <a:cs typeface="Times New Roman" panose="02020603050405020304" pitchFamily="18" charset="0"/>
              </a:rPr>
              <a:t>Funding principles on when planned hours require adjustment </a:t>
            </a:r>
          </a:p>
          <a:p>
            <a:pPr marL="742950" marR="41275" lvl="1" indent="-285750">
              <a:lnSpc>
                <a:spcPct val="124000"/>
              </a:lnSpc>
              <a:spcAft>
                <a:spcPts val="1200"/>
              </a:spcAft>
              <a:buFont typeface="+mj-lt"/>
              <a:buAutoNum type="alphaLcPeriod"/>
              <a:tabLst>
                <a:tab pos="1139825" algn="l"/>
              </a:tabLst>
            </a:pPr>
            <a:r>
              <a:rPr lang="en-GB" sz="1800" b="0" dirty="0">
                <a:solidFill>
                  <a:srgbClr val="0D0D0D"/>
                </a:solidFill>
                <a:cs typeface="Times New Roman" panose="02020603050405020304" pitchFamily="18" charset="0"/>
              </a:rPr>
              <a:t>Recording planned hours where changes are required through the funding year</a:t>
            </a:r>
          </a:p>
          <a:p>
            <a:pPr marL="742950" marR="41275" lvl="1" indent="-285750">
              <a:lnSpc>
                <a:spcPct val="124000"/>
              </a:lnSpc>
              <a:spcAft>
                <a:spcPts val="1200"/>
              </a:spcAft>
              <a:buFont typeface="+mj-lt"/>
              <a:buAutoNum type="alphaLcPeriod"/>
              <a:tabLst>
                <a:tab pos="1139825" algn="l"/>
              </a:tabLst>
            </a:pPr>
            <a:r>
              <a:rPr lang="en-GB" sz="1800" b="0" dirty="0">
                <a:solidFill>
                  <a:srgbClr val="0D0D0D"/>
                </a:solidFill>
                <a:cs typeface="Times New Roman" panose="02020603050405020304" pitchFamily="18" charset="0"/>
              </a:rPr>
              <a:t>Recording planned hours where changes are required within first six weeks (in previous years some of this advice was in the Rates book)</a:t>
            </a:r>
          </a:p>
          <a:p>
            <a:pPr marL="171450" marR="41275" lvl="0" indent="-171450">
              <a:lnSpc>
                <a:spcPct val="124000"/>
              </a:lnSpc>
              <a:spcAft>
                <a:spcPts val="1200"/>
              </a:spcAft>
              <a:buFont typeface="Arial" panose="020B0604020202020204" pitchFamily="34" charset="0"/>
              <a:buChar char="•"/>
              <a:tabLst>
                <a:tab pos="682625" algn="l"/>
              </a:tabLst>
            </a:pPr>
            <a:r>
              <a:rPr lang="en-GB" sz="1800" dirty="0">
                <a:solidFill>
                  <a:srgbClr val="0D0D0D"/>
                </a:solidFill>
                <a:cs typeface="Times New Roman" panose="02020603050405020304" pitchFamily="18" charset="0"/>
              </a:rPr>
              <a:t>Condition of funding detailed advice is now in Section 7 (moved from 2021 to 2022 Regulations annex D). </a:t>
            </a:r>
          </a:p>
          <a:p>
            <a:pPr marL="360363" lvl="1" indent="-360363">
              <a:buFont typeface="Arial" panose="020B0604020202020204" pitchFamily="34" charset="0"/>
              <a:buChar char="•"/>
            </a:pPr>
            <a:endParaRPr lang="en-GB" sz="1800" dirty="0">
              <a:solidFill>
                <a:srgbClr val="003764"/>
              </a:solidFill>
              <a:ea typeface="+mj-ea"/>
            </a:endParaRPr>
          </a:p>
        </p:txBody>
      </p:sp>
      <p:sp>
        <p:nvSpPr>
          <p:cNvPr id="6" name="Text Box 116"/>
          <p:cNvSpPr txBox="1">
            <a:spLocks noChangeArrowheads="1"/>
          </p:cNvSpPr>
          <p:nvPr/>
        </p:nvSpPr>
        <p:spPr bwMode="auto">
          <a:xfrm>
            <a:off x="8172450"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3</a:t>
            </a:fld>
            <a:endParaRPr lang="en-GB" sz="1200" dirty="0"/>
          </a:p>
        </p:txBody>
      </p:sp>
    </p:spTree>
    <p:extLst>
      <p:ext uri="{BB962C8B-B14F-4D97-AF65-F5344CB8AC3E}">
        <p14:creationId xmlns:p14="http://schemas.microsoft.com/office/powerpoint/2010/main" val="1195712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Regulations– Condition of funding</a:t>
            </a:r>
          </a:p>
        </p:txBody>
      </p:sp>
      <p:sp>
        <p:nvSpPr>
          <p:cNvPr id="11" name="Content Placeholder 10"/>
          <p:cNvSpPr>
            <a:spLocks noGrp="1"/>
          </p:cNvSpPr>
          <p:nvPr>
            <p:ph sz="quarter" idx="12"/>
          </p:nvPr>
        </p:nvSpPr>
        <p:spPr/>
        <p:txBody>
          <a:bodyPr/>
          <a:lstStyle/>
          <a:p>
            <a:pPr marL="0" lvl="0" indent="0">
              <a:buNone/>
            </a:pPr>
            <a:r>
              <a:rPr lang="en-GB" dirty="0"/>
              <a:t>Section 7 (replaced Annex D from 2021/22) paragraph 2 particularly applies in respect of full-time students :</a:t>
            </a:r>
          </a:p>
          <a:p>
            <a:pPr marL="285750" lvl="0" indent="-285750">
              <a:buFont typeface="Arial" panose="020B0604020202020204" pitchFamily="34" charset="0"/>
              <a:buChar char="•"/>
            </a:pPr>
            <a:r>
              <a:rPr lang="en-GB" b="0" dirty="0"/>
              <a:t>Students must study maths and/or English as part of their programme in each academic year. This applies to students:</a:t>
            </a:r>
          </a:p>
          <a:p>
            <a:pPr marL="501750" lvl="2" indent="-285750">
              <a:buFont typeface="Arial" panose="020B0604020202020204" pitchFamily="34" charset="0"/>
              <a:buChar char="•"/>
            </a:pPr>
            <a:r>
              <a:rPr lang="en-GB" b="0" dirty="0"/>
              <a:t>aged 16 to 18 and 19 to 25 with an education, health and care (EHC) plan who do not hold a GCSE grade 9 to 4, (a standard pass grade) or equivalent qualification in these subjects</a:t>
            </a:r>
          </a:p>
          <a:p>
            <a:pPr marL="501750" lvl="2" indent="-285750">
              <a:buFont typeface="Arial" panose="020B0604020202020204" pitchFamily="34" charset="0"/>
              <a:buChar char="•"/>
            </a:pPr>
            <a:r>
              <a:rPr lang="en-GB" b="0" dirty="0"/>
              <a:t>doing a programme of 150 hours or more</a:t>
            </a:r>
          </a:p>
          <a:p>
            <a:pPr marL="501750" lvl="2" indent="-285750">
              <a:buFont typeface="Arial" panose="020B0604020202020204" pitchFamily="34" charset="0"/>
              <a:buChar char="•"/>
            </a:pPr>
            <a:r>
              <a:rPr lang="en-GB" dirty="0">
                <a:effectLst/>
                <a:latin typeface="Arial" panose="020B0604020202020204" pitchFamily="34" charset="0"/>
                <a:ea typeface="Times New Roman" panose="02020603050405020304" pitchFamily="18" charset="0"/>
                <a:cs typeface="Times New Roman" panose="02020603050405020304" pitchFamily="18" charset="0"/>
              </a:rPr>
              <a:t>aged 19 to 24 with an education, health and care (EHC) plan who left school before 2017 and who do not hold a GCSE grade, A* to C (a standard pass grade) or equivalent qualification in these subjects and have not since achieved the required standard to meet the condition of funding</a:t>
            </a:r>
            <a:endParaRPr lang="en-GB" b="0" dirty="0"/>
          </a:p>
          <a:p>
            <a:pPr marL="0" indent="0">
              <a:buNone/>
            </a:pPr>
            <a:endParaRPr lang="en-GB" dirty="0"/>
          </a:p>
          <a:p>
            <a:pPr marL="0" lvl="0" indent="0">
              <a:buNone/>
            </a:pPr>
            <a:endParaRPr lang="en-GB" b="0" dirty="0"/>
          </a:p>
          <a:p>
            <a:pPr marL="0" indent="0">
              <a:buNone/>
            </a:pPr>
            <a:endParaRPr lang="en-GB" b="0" dirty="0"/>
          </a:p>
        </p:txBody>
      </p:sp>
      <p:sp>
        <p:nvSpPr>
          <p:cNvPr id="4" name="Text Box 116"/>
          <p:cNvSpPr txBox="1">
            <a:spLocks noChangeArrowheads="1"/>
          </p:cNvSpPr>
          <p:nvPr/>
        </p:nvSpPr>
        <p:spPr bwMode="auto">
          <a:xfrm>
            <a:off x="8172450"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30</a:t>
            </a:fld>
            <a:endParaRPr lang="en-GB" sz="1200" dirty="0"/>
          </a:p>
        </p:txBody>
      </p:sp>
    </p:spTree>
    <p:extLst>
      <p:ext uri="{BB962C8B-B14F-4D97-AF65-F5344CB8AC3E}">
        <p14:creationId xmlns:p14="http://schemas.microsoft.com/office/powerpoint/2010/main" val="20618440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br>
              <a:rPr lang="en-GB" dirty="0"/>
            </a:br>
            <a:r>
              <a:rPr lang="en-GB" dirty="0"/>
              <a:t>Revision periods	</a:t>
            </a:r>
            <a:br>
              <a:rPr lang="en-GB" dirty="0"/>
            </a:br>
            <a:r>
              <a:rPr lang="en-GB" dirty="0"/>
              <a:t>	</a:t>
            </a:r>
            <a:endParaRPr lang="en-GB" sz="2000" dirty="0">
              <a:solidFill>
                <a:schemeClr val="tx1"/>
              </a:solidFill>
            </a:endParaRPr>
          </a:p>
        </p:txBody>
      </p:sp>
      <p:sp>
        <p:nvSpPr>
          <p:cNvPr id="11" name="Content Placeholder 10"/>
          <p:cNvSpPr>
            <a:spLocks noGrp="1"/>
          </p:cNvSpPr>
          <p:nvPr>
            <p:ph sz="quarter" idx="12"/>
          </p:nvPr>
        </p:nvSpPr>
        <p:spPr>
          <a:xfrm>
            <a:off x="590400" y="1418399"/>
            <a:ext cx="7986713" cy="4748279"/>
          </a:xfrm>
        </p:spPr>
        <p:txBody>
          <a:bodyPr/>
          <a:lstStyle/>
          <a:p>
            <a:pPr marL="177800" lvl="3" indent="-177800">
              <a:buNone/>
              <a:defRPr/>
            </a:pPr>
            <a:r>
              <a:rPr lang="en-GB" dirty="0"/>
              <a:t>Paragraph 105 (102 in 2021 to 2022)</a:t>
            </a:r>
          </a:p>
          <a:p>
            <a:pPr marL="534988" lvl="3" indent="-357188">
              <a:buFontTx/>
              <a:buChar char="•"/>
              <a:defRPr/>
            </a:pPr>
            <a:r>
              <a:rPr lang="en-GB" dirty="0"/>
              <a:t>When students are allowed time away from the institution’s premises to revise and prepare for exams this must also meet the criteria of being planned, being explicit in the student’s timetable, and supervised and/or organised by a member of staff. Study leave should be time-limited and the weekly number of hours must not exceed the student’s planned weekly hours for the overall study programme. Study leave must be supervised or organised by the institution, for example by requiring the completion of structured revision or practice papers that are marked by a member of staff and where the student is given feedback. These hours can be counted for both years 12 and year 13.</a:t>
            </a:r>
          </a:p>
          <a:p>
            <a:pPr marL="177800" lvl="3" indent="0">
              <a:buNone/>
              <a:defRPr/>
            </a:pPr>
            <a:endParaRPr lang="en-GB" sz="2400" b="1" dirty="0">
              <a:solidFill>
                <a:srgbClr val="003764"/>
              </a:solidFill>
              <a:ea typeface="+mj-ea"/>
            </a:endParaRPr>
          </a:p>
          <a:p>
            <a:pPr marL="177800" lvl="3" indent="0">
              <a:buNone/>
              <a:defRPr/>
            </a:pPr>
            <a:r>
              <a:rPr lang="en-GB" sz="2400" b="1" dirty="0">
                <a:solidFill>
                  <a:srgbClr val="003764"/>
                </a:solidFill>
                <a:ea typeface="+mj-ea"/>
              </a:rPr>
              <a:t>Lunch and other break periods – paragraph 121</a:t>
            </a:r>
          </a:p>
          <a:p>
            <a:pPr marL="463550" lvl="3" indent="-285750">
              <a:defRPr/>
            </a:pPr>
            <a:r>
              <a:rPr lang="en-GB" u="none" strike="noStrike" dirty="0">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Institutions must not include lunch breaks in planned hours as they are ineligible for study programme funding. For example, if a student is planned to be at the institution from 10am until 4pm, and the institution regularly has a lunch break of 1 hour per student, then the planned hours for that day are 5, not 6.</a:t>
            </a:r>
            <a:endParaRPr lang="en-GB" b="1" dirty="0">
              <a:solidFill>
                <a:srgbClr val="003764"/>
              </a:solidFill>
              <a:ea typeface="+mj-ea"/>
            </a:endParaRPr>
          </a:p>
          <a:p>
            <a:pPr marL="534988" lvl="3" indent="-357188">
              <a:buFontTx/>
              <a:buChar char="•"/>
              <a:defRPr/>
            </a:pPr>
            <a:endParaRPr lang="en-GB" sz="2000" dirty="0"/>
          </a:p>
          <a:p>
            <a:pPr marL="534988" lvl="3" indent="-357188">
              <a:buFontTx/>
              <a:buChar char="•"/>
              <a:defRPr/>
            </a:pPr>
            <a:endParaRPr lang="en-GB" sz="2000" dirty="0"/>
          </a:p>
        </p:txBody>
      </p:sp>
      <p:sp>
        <p:nvSpPr>
          <p:cNvPr id="4" name="Text Box 116"/>
          <p:cNvSpPr txBox="1">
            <a:spLocks noChangeArrowheads="1"/>
          </p:cNvSpPr>
          <p:nvPr/>
        </p:nvSpPr>
        <p:spPr bwMode="auto">
          <a:xfrm>
            <a:off x="8418338"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31</a:t>
            </a:fld>
            <a:endParaRPr lang="en-GB" sz="1200" dirty="0"/>
          </a:p>
        </p:txBody>
      </p:sp>
    </p:spTree>
    <p:extLst>
      <p:ext uri="{BB962C8B-B14F-4D97-AF65-F5344CB8AC3E}">
        <p14:creationId xmlns:p14="http://schemas.microsoft.com/office/powerpoint/2010/main" val="26936457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br>
              <a:rPr lang="en-GB" dirty="0"/>
            </a:br>
            <a:r>
              <a:rPr lang="en-GB" dirty="0"/>
              <a:t>Systematic eligibility issues</a:t>
            </a:r>
            <a:br>
              <a:rPr lang="en-GB" dirty="0"/>
            </a:br>
            <a:r>
              <a:rPr lang="en-GB" dirty="0"/>
              <a:t>	</a:t>
            </a:r>
            <a:endParaRPr lang="en-GB" sz="2000" dirty="0">
              <a:solidFill>
                <a:schemeClr val="tx1"/>
              </a:solidFill>
            </a:endParaRPr>
          </a:p>
        </p:txBody>
      </p:sp>
      <p:sp>
        <p:nvSpPr>
          <p:cNvPr id="11" name="Content Placeholder 10"/>
          <p:cNvSpPr>
            <a:spLocks noGrp="1"/>
          </p:cNvSpPr>
          <p:nvPr>
            <p:ph sz="quarter" idx="4294967295"/>
          </p:nvPr>
        </p:nvSpPr>
        <p:spPr>
          <a:xfrm>
            <a:off x="1157288" y="1417638"/>
            <a:ext cx="7986712" cy="4567237"/>
          </a:xfrm>
        </p:spPr>
        <p:txBody>
          <a:bodyPr/>
          <a:lstStyle/>
          <a:p>
            <a:pPr marL="0" indent="0">
              <a:buNone/>
            </a:pPr>
            <a:endParaRPr lang="en-GB" dirty="0"/>
          </a:p>
          <a:p>
            <a:pPr marL="0" indent="0">
              <a:buNone/>
            </a:pPr>
            <a:endParaRPr lang="en-GB" dirty="0"/>
          </a:p>
          <a:p>
            <a:pPr marL="0" indent="0">
              <a:buNone/>
            </a:pPr>
            <a:r>
              <a:rPr lang="en-GB" dirty="0"/>
              <a:t>Paragraph 25 – Regulations</a:t>
            </a:r>
          </a:p>
          <a:p>
            <a:pPr marL="285750" indent="-285750">
              <a:buFont typeface="Arial" panose="020B0604020202020204" pitchFamily="34" charset="0"/>
              <a:buChar char="•"/>
            </a:pPr>
            <a:r>
              <a:rPr lang="en-GB" dirty="0"/>
              <a:t>In exceptional cases, where ESFA or its funding auditors find evidence of funding being systematically recorded that used planned hours where the evidence of delivery is not realistic or deliverable then ESFA will require auditors to ensure that institutions have reduced the funded planned hours to only those hours that can be clearly evidenced as delivered to each individual student. ESFA will then apply these revised planned hours to all future lagged funding values.</a:t>
            </a:r>
          </a:p>
        </p:txBody>
      </p:sp>
      <p:sp>
        <p:nvSpPr>
          <p:cNvPr id="4" name="Text Box 116"/>
          <p:cNvSpPr txBox="1">
            <a:spLocks noChangeArrowheads="1"/>
          </p:cNvSpPr>
          <p:nvPr/>
        </p:nvSpPr>
        <p:spPr bwMode="auto">
          <a:xfrm>
            <a:off x="8418338"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32</a:t>
            </a:fld>
            <a:endParaRPr lang="en-GB" sz="1200" dirty="0"/>
          </a:p>
        </p:txBody>
      </p:sp>
    </p:spTree>
    <p:extLst>
      <p:ext uri="{BB962C8B-B14F-4D97-AF65-F5344CB8AC3E}">
        <p14:creationId xmlns:p14="http://schemas.microsoft.com/office/powerpoint/2010/main" val="38629037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br>
              <a:rPr lang="en-GB" dirty="0"/>
            </a:br>
            <a:r>
              <a:rPr lang="en-GB" dirty="0"/>
              <a:t>Funding adjustments for ineligible students</a:t>
            </a:r>
            <a:br>
              <a:rPr lang="en-GB" dirty="0"/>
            </a:br>
            <a:r>
              <a:rPr lang="en-GB" dirty="0"/>
              <a:t>	</a:t>
            </a:r>
            <a:endParaRPr lang="en-GB" sz="2000" dirty="0">
              <a:solidFill>
                <a:schemeClr val="tx1"/>
              </a:solidFill>
            </a:endParaRPr>
          </a:p>
        </p:txBody>
      </p:sp>
      <p:sp>
        <p:nvSpPr>
          <p:cNvPr id="11" name="Content Placeholder 10"/>
          <p:cNvSpPr>
            <a:spLocks noGrp="1"/>
          </p:cNvSpPr>
          <p:nvPr>
            <p:ph sz="quarter" idx="12"/>
          </p:nvPr>
        </p:nvSpPr>
        <p:spPr/>
        <p:txBody>
          <a:bodyPr/>
          <a:lstStyle/>
          <a:p>
            <a:r>
              <a:rPr lang="en-GB" dirty="0"/>
              <a:t>Action on ineligible students – paragraphs 23 and 24</a:t>
            </a:r>
          </a:p>
          <a:p>
            <a:pPr marL="285750" lvl="0" indent="-285750">
              <a:buFont typeface="Arial" panose="020B0604020202020204" pitchFamily="34" charset="0"/>
              <a:buChar char="•"/>
            </a:pPr>
            <a:r>
              <a:rPr lang="en-GB" b="0" dirty="0"/>
              <a:t>When an institution has claimed funding for ineligible students, they must revise their data return to record the students as not eligible for ESFA funding. </a:t>
            </a:r>
          </a:p>
          <a:p>
            <a:pPr marL="285750" indent="-285750">
              <a:buFont typeface="Arial" panose="020B0604020202020204" pitchFamily="34" charset="0"/>
              <a:buChar char="•"/>
            </a:pPr>
            <a:r>
              <a:rPr lang="en-GB" b="0" dirty="0"/>
              <a:t> When an institution intends to deliver provision that is not clearly identifiable within the four books that make up Funding guidance for young people, they must contact ESFA, seek written clarification before proceeding and retain for audit purposes documentary evidence of guidance given.</a:t>
            </a:r>
            <a:endParaRPr lang="en-GB" sz="3600" b="0" dirty="0"/>
          </a:p>
        </p:txBody>
      </p:sp>
      <p:sp>
        <p:nvSpPr>
          <p:cNvPr id="4" name="Text Box 116"/>
          <p:cNvSpPr txBox="1">
            <a:spLocks noChangeArrowheads="1"/>
          </p:cNvSpPr>
          <p:nvPr/>
        </p:nvSpPr>
        <p:spPr bwMode="auto">
          <a:xfrm>
            <a:off x="8418338"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33</a:t>
            </a:fld>
            <a:endParaRPr lang="en-GB" sz="1200" dirty="0"/>
          </a:p>
        </p:txBody>
      </p:sp>
    </p:spTree>
    <p:extLst>
      <p:ext uri="{BB962C8B-B14F-4D97-AF65-F5344CB8AC3E}">
        <p14:creationId xmlns:p14="http://schemas.microsoft.com/office/powerpoint/2010/main" val="33264529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GB" dirty="0"/>
              <a:t>Funding for students where they are following non-progression programmes and/or re-taking subjects or examinations</a:t>
            </a:r>
            <a:br>
              <a:rPr lang="en-GB" dirty="0"/>
            </a:br>
            <a:endParaRPr lang="en-GB" dirty="0"/>
          </a:p>
        </p:txBody>
      </p:sp>
      <p:sp>
        <p:nvSpPr>
          <p:cNvPr id="6" name="Text Box 116"/>
          <p:cNvSpPr txBox="1">
            <a:spLocks noChangeArrowheads="1"/>
          </p:cNvSpPr>
          <p:nvPr/>
        </p:nvSpPr>
        <p:spPr bwMode="auto">
          <a:xfrm>
            <a:off x="8172450"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34</a:t>
            </a:fld>
            <a:endParaRPr lang="en-GB" sz="1200" dirty="0"/>
          </a:p>
        </p:txBody>
      </p:sp>
    </p:spTree>
    <p:extLst>
      <p:ext uri="{BB962C8B-B14F-4D97-AF65-F5344CB8AC3E}">
        <p14:creationId xmlns:p14="http://schemas.microsoft.com/office/powerpoint/2010/main" val="10252057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Students on non-progression</a:t>
            </a:r>
            <a:r>
              <a:rPr lang="en-GB" sz="2000" dirty="0"/>
              <a:t> </a:t>
            </a:r>
            <a:r>
              <a:rPr lang="en-GB" dirty="0"/>
              <a:t>programmes (slide 1)	</a:t>
            </a:r>
            <a:br>
              <a:rPr lang="en-GB" dirty="0"/>
            </a:br>
            <a:r>
              <a:rPr lang="en-GB" dirty="0"/>
              <a:t>	</a:t>
            </a:r>
            <a:endParaRPr lang="en-GB" sz="2000" dirty="0">
              <a:solidFill>
                <a:schemeClr val="tx1"/>
              </a:solidFill>
            </a:endParaRPr>
          </a:p>
        </p:txBody>
      </p:sp>
      <p:sp>
        <p:nvSpPr>
          <p:cNvPr id="11" name="Content Placeholder 10"/>
          <p:cNvSpPr>
            <a:spLocks noGrp="1"/>
          </p:cNvSpPr>
          <p:nvPr>
            <p:ph sz="quarter" idx="12"/>
          </p:nvPr>
        </p:nvSpPr>
        <p:spPr/>
        <p:txBody>
          <a:bodyPr/>
          <a:lstStyle/>
          <a:p>
            <a:pPr marL="0" indent="0">
              <a:buNone/>
            </a:pPr>
            <a:r>
              <a:rPr lang="en-GB" dirty="0"/>
              <a:t>Paragraph 87:</a:t>
            </a:r>
          </a:p>
          <a:p>
            <a:pPr marL="285750" indent="-285750">
              <a:buFont typeface="Arial" panose="020B0604020202020204" pitchFamily="34" charset="0"/>
              <a:buChar char="•"/>
            </a:pPr>
            <a:r>
              <a:rPr lang="en-GB" dirty="0"/>
              <a:t>Institutions must be able to demonstrate educational progression for students recruited onto programmes funded by ESFA and be able to record evidence of good educational reasons for any individual students recruited to programmes which do not provide progression.</a:t>
            </a:r>
          </a:p>
          <a:p>
            <a:pPr marL="285750" indent="-285750">
              <a:buFont typeface="Arial" panose="020B0604020202020204" pitchFamily="34" charset="0"/>
              <a:buChar char="•"/>
            </a:pPr>
            <a:r>
              <a:rPr lang="en-GB" dirty="0"/>
              <a:t>All such students should only make up a small percentage of the total student cohort. Education progression for core aims is further explained in paragraphs 103 to 104 (Regulations 2021/22 100 to 101).</a:t>
            </a:r>
          </a:p>
          <a:p>
            <a:pPr marL="285750" indent="-285750">
              <a:buFont typeface="Arial" panose="020B0604020202020204" pitchFamily="34" charset="0"/>
              <a:buChar char="•"/>
            </a:pPr>
            <a:r>
              <a:rPr lang="en-GB" dirty="0"/>
              <a:t>See also Regulation paragraph 14 (see earlier slide) and paragraph 84 on next slide</a:t>
            </a:r>
          </a:p>
          <a:p>
            <a:pPr marL="463550" lvl="3" indent="-285750">
              <a:defRPr/>
            </a:pPr>
            <a:endParaRPr lang="en-GB" dirty="0"/>
          </a:p>
          <a:p>
            <a:pPr marL="534988" lvl="3" indent="-357188">
              <a:buFontTx/>
              <a:buChar char="•"/>
              <a:defRPr/>
            </a:pPr>
            <a:endParaRPr lang="en-GB" dirty="0"/>
          </a:p>
          <a:p>
            <a:pPr marL="534988" lvl="3" indent="-357188">
              <a:buFontTx/>
              <a:buChar char="•"/>
              <a:defRPr/>
            </a:pPr>
            <a:endParaRPr lang="en-GB" dirty="0"/>
          </a:p>
        </p:txBody>
      </p:sp>
      <p:sp>
        <p:nvSpPr>
          <p:cNvPr id="4" name="Text Box 116"/>
          <p:cNvSpPr txBox="1">
            <a:spLocks noChangeArrowheads="1"/>
          </p:cNvSpPr>
          <p:nvPr/>
        </p:nvSpPr>
        <p:spPr bwMode="auto">
          <a:xfrm>
            <a:off x="8418338"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35</a:t>
            </a:fld>
            <a:endParaRPr lang="en-GB" sz="1200" dirty="0"/>
          </a:p>
        </p:txBody>
      </p:sp>
    </p:spTree>
    <p:extLst>
      <p:ext uri="{BB962C8B-B14F-4D97-AF65-F5344CB8AC3E}">
        <p14:creationId xmlns:p14="http://schemas.microsoft.com/office/powerpoint/2010/main" val="21227483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Students on non-progression programmes (slide 2)</a:t>
            </a:r>
          </a:p>
        </p:txBody>
      </p:sp>
      <p:sp>
        <p:nvSpPr>
          <p:cNvPr id="11" name="Content Placeholder 10"/>
          <p:cNvSpPr>
            <a:spLocks noGrp="1"/>
          </p:cNvSpPr>
          <p:nvPr>
            <p:ph sz="quarter" idx="12"/>
          </p:nvPr>
        </p:nvSpPr>
        <p:spPr/>
        <p:txBody>
          <a:bodyPr/>
          <a:lstStyle/>
          <a:p>
            <a:pPr marL="0" indent="0">
              <a:buNone/>
            </a:pPr>
            <a:r>
              <a:rPr lang="en-GB" dirty="0"/>
              <a:t>Paragraphs 84 and 85:</a:t>
            </a:r>
          </a:p>
          <a:p>
            <a:pPr marL="285750" indent="-285750">
              <a:buFont typeface="Arial" panose="020B0604020202020204" pitchFamily="34" charset="0"/>
              <a:buChar char="•"/>
            </a:pPr>
            <a:r>
              <a:rPr lang="en-GB" b="0" dirty="0"/>
              <a:t>The programme eligibility guidance reflects the Government’s view that it is not for the Government or its agencies to determine which study programme or individual qualifications a student should take. However, institutions must comply with the rules in Section 7 (Annex D in 2021/22) on the delivery of English and maths to meet the funding condition.</a:t>
            </a:r>
          </a:p>
          <a:p>
            <a:pPr marL="285750" indent="-285750">
              <a:buFont typeface="Arial" panose="020B0604020202020204" pitchFamily="34" charset="0"/>
              <a:buChar char="•"/>
            </a:pPr>
            <a:r>
              <a:rPr lang="en-GB" b="0" dirty="0"/>
              <a:t>Institutions through their information, advice and guidance (IAG) processes should determine the curriculum offer to meet the needs of students, including their HE entry and employment entry needs.</a:t>
            </a:r>
          </a:p>
        </p:txBody>
      </p:sp>
      <p:sp>
        <p:nvSpPr>
          <p:cNvPr id="4" name="Text Box 116"/>
          <p:cNvSpPr txBox="1">
            <a:spLocks noChangeArrowheads="1"/>
          </p:cNvSpPr>
          <p:nvPr/>
        </p:nvSpPr>
        <p:spPr bwMode="auto">
          <a:xfrm>
            <a:off x="8418338"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36</a:t>
            </a:fld>
            <a:endParaRPr lang="en-GB" sz="1200" dirty="0"/>
          </a:p>
        </p:txBody>
      </p:sp>
    </p:spTree>
    <p:extLst>
      <p:ext uri="{BB962C8B-B14F-4D97-AF65-F5344CB8AC3E}">
        <p14:creationId xmlns:p14="http://schemas.microsoft.com/office/powerpoint/2010/main" val="13942411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Students on re-takes and re-sits </a:t>
            </a:r>
            <a:br>
              <a:rPr lang="en-GB" dirty="0"/>
            </a:br>
            <a:r>
              <a:rPr lang="en-GB" dirty="0"/>
              <a:t>(slide 1) 		</a:t>
            </a:r>
            <a:endParaRPr lang="en-GB" dirty="0">
              <a:solidFill>
                <a:schemeClr val="tx1"/>
              </a:solidFill>
            </a:endParaRPr>
          </a:p>
        </p:txBody>
      </p:sp>
      <p:sp>
        <p:nvSpPr>
          <p:cNvPr id="11" name="Content Placeholder 10"/>
          <p:cNvSpPr>
            <a:spLocks noGrp="1"/>
          </p:cNvSpPr>
          <p:nvPr>
            <p:ph sz="quarter" idx="12"/>
          </p:nvPr>
        </p:nvSpPr>
        <p:spPr/>
        <p:txBody>
          <a:bodyPr/>
          <a:lstStyle/>
          <a:p>
            <a:pPr marL="0" indent="0">
              <a:buNone/>
            </a:pPr>
            <a:r>
              <a:rPr lang="en-GB" dirty="0"/>
              <a:t>Explanation of ESFA policy for paragraphs 88 to 91:</a:t>
            </a:r>
          </a:p>
          <a:p>
            <a:pPr marL="285750" indent="-285750">
              <a:buFont typeface="Arial" panose="020B0604020202020204" pitchFamily="34" charset="0"/>
              <a:buChar char="•"/>
            </a:pPr>
            <a:r>
              <a:rPr lang="en-GB" dirty="0"/>
              <a:t>The purpose of these paragraphs on re-sits and re-takes is to avoid poor use of public funding, which would arise if large numbers/groups of students who have not achieved their desired grades are routinely funded for a further year. The institution has already received funding to deliver the qualifications for these students and generally, if students wants to retake the course or resit the exam to improve grades, our expectation is that they would be in-filled into existing groups and no further funding would be claimed.</a:t>
            </a:r>
          </a:p>
        </p:txBody>
      </p:sp>
      <p:sp>
        <p:nvSpPr>
          <p:cNvPr id="4" name="Text Box 116"/>
          <p:cNvSpPr txBox="1">
            <a:spLocks noChangeArrowheads="1"/>
          </p:cNvSpPr>
          <p:nvPr/>
        </p:nvSpPr>
        <p:spPr bwMode="auto">
          <a:xfrm>
            <a:off x="8418338"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37</a:t>
            </a:fld>
            <a:endParaRPr lang="en-GB" sz="1200" dirty="0"/>
          </a:p>
        </p:txBody>
      </p:sp>
    </p:spTree>
    <p:extLst>
      <p:ext uri="{BB962C8B-B14F-4D97-AF65-F5344CB8AC3E}">
        <p14:creationId xmlns:p14="http://schemas.microsoft.com/office/powerpoint/2010/main" val="14232949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Students on re-takes and re-sits </a:t>
            </a:r>
            <a:br>
              <a:rPr lang="en-GB" dirty="0"/>
            </a:br>
            <a:r>
              <a:rPr lang="en-GB" dirty="0"/>
              <a:t>(slide 2) 		</a:t>
            </a:r>
            <a:endParaRPr lang="en-GB" dirty="0">
              <a:solidFill>
                <a:schemeClr val="tx1"/>
              </a:solidFill>
            </a:endParaRPr>
          </a:p>
        </p:txBody>
      </p:sp>
      <p:sp>
        <p:nvSpPr>
          <p:cNvPr id="11" name="Content Placeholder 10"/>
          <p:cNvSpPr>
            <a:spLocks noGrp="1"/>
          </p:cNvSpPr>
          <p:nvPr>
            <p:ph sz="quarter" idx="12"/>
          </p:nvPr>
        </p:nvSpPr>
        <p:spPr/>
        <p:txBody>
          <a:bodyPr/>
          <a:lstStyle/>
          <a:p>
            <a:pPr marL="0" indent="0">
              <a:buNone/>
            </a:pPr>
            <a:r>
              <a:rPr lang="en-GB" dirty="0"/>
              <a:t>Advice in paragraph 89 (2022/23) returns to our longstanding policy on retakes</a:t>
            </a:r>
          </a:p>
          <a:p>
            <a:pPr marL="285750" indent="-285750">
              <a:buFont typeface="Arial" panose="020B0604020202020204" pitchFamily="34" charset="0"/>
              <a:buChar char="•"/>
            </a:pPr>
            <a:r>
              <a:rPr lang="en-GB" dirty="0">
                <a:effectLst/>
                <a:latin typeface="Arial" panose="020B0604020202020204" pitchFamily="34" charset="0"/>
                <a:ea typeface="Times New Roman" panose="02020603050405020304" pitchFamily="18" charset="0"/>
                <a:cs typeface="Times New Roman" panose="02020603050405020304" pitchFamily="18" charset="0"/>
              </a:rPr>
              <a:t>When there are exceptional circumstances outside the control of the student or institution, such as a period of long term sickness or good educational reasons then the retake delivery hours for individual students may be included in the funded study programme hours. These students must only make up a small percentage of the total 16 to 19 student cohort. The ILR and school census have a funding and monitoring (FAM) code to record students repeating their final year. Institutions must record these students in the ILR or school census, as set out on in the guidance on GOV.UK.</a:t>
            </a:r>
            <a:endParaRPr lang="en-GB" dirty="0"/>
          </a:p>
          <a:p>
            <a:pPr marL="817200" lvl="3">
              <a:buFontTx/>
              <a:buChar char="•"/>
              <a:defRPr/>
            </a:pPr>
            <a:endParaRPr lang="en-GB" dirty="0"/>
          </a:p>
        </p:txBody>
      </p:sp>
      <p:sp>
        <p:nvSpPr>
          <p:cNvPr id="4" name="Text Box 116"/>
          <p:cNvSpPr txBox="1">
            <a:spLocks noChangeArrowheads="1"/>
          </p:cNvSpPr>
          <p:nvPr/>
        </p:nvSpPr>
        <p:spPr bwMode="auto">
          <a:xfrm>
            <a:off x="8418338"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38</a:t>
            </a:fld>
            <a:endParaRPr lang="en-GB" sz="1200" dirty="0"/>
          </a:p>
        </p:txBody>
      </p:sp>
    </p:spTree>
    <p:extLst>
      <p:ext uri="{BB962C8B-B14F-4D97-AF65-F5344CB8AC3E}">
        <p14:creationId xmlns:p14="http://schemas.microsoft.com/office/powerpoint/2010/main" val="8566831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Students on re-takes and re-sits </a:t>
            </a:r>
            <a:br>
              <a:rPr lang="en-GB" dirty="0"/>
            </a:br>
            <a:r>
              <a:rPr lang="en-GB" dirty="0"/>
              <a:t>(slide 3) 		</a:t>
            </a:r>
            <a:endParaRPr lang="en-GB" dirty="0">
              <a:solidFill>
                <a:schemeClr val="tx1"/>
              </a:solidFill>
            </a:endParaRPr>
          </a:p>
        </p:txBody>
      </p:sp>
      <p:sp>
        <p:nvSpPr>
          <p:cNvPr id="11" name="Content Placeholder 10"/>
          <p:cNvSpPr>
            <a:spLocks noGrp="1"/>
          </p:cNvSpPr>
          <p:nvPr>
            <p:ph sz="quarter" idx="12"/>
          </p:nvPr>
        </p:nvSpPr>
        <p:spPr/>
        <p:txBody>
          <a:bodyPr/>
          <a:lstStyle/>
          <a:p>
            <a:pPr marL="0" indent="0">
              <a:buNone/>
            </a:pPr>
            <a:r>
              <a:rPr lang="en-GB" dirty="0"/>
              <a:t>Paragraphs 90 and 91:</a:t>
            </a:r>
          </a:p>
          <a:p>
            <a:pPr marL="285750" indent="-285750">
              <a:buFont typeface="Arial" panose="020B0604020202020204" pitchFamily="34" charset="0"/>
              <a:buChar char="•"/>
            </a:pPr>
            <a:r>
              <a:rPr lang="en-GB" dirty="0">
                <a:effectLst/>
                <a:latin typeface="Arial" panose="020B0604020202020204" pitchFamily="34" charset="0"/>
                <a:ea typeface="Times New Roman" panose="02020603050405020304" pitchFamily="18" charset="0"/>
                <a:cs typeface="Times New Roman" panose="02020603050405020304" pitchFamily="18" charset="0"/>
              </a:rPr>
              <a:t>For all funded repeat periods of study where the planned hours are included in funding data returns no exam or tuition fees should be charged to the student. Where a student fails to complete a learning aim in the expected time span and stays on for additional time, not in the circumstances described above, including revision sessions or resits, institutions must not record any further funding. If the student has not completed their programme on time, then we considers the student to be taking longer than expected to complete rather than retaking and is therefore not eligible for further funding under this retake guidance. Institutions must not include any planned hours in funding data returns for students who are only retaking examinations.</a:t>
            </a:r>
          </a:p>
          <a:p>
            <a:pPr marL="285750" indent="-285750">
              <a:buFont typeface="Arial" panose="020B0604020202020204" pitchFamily="34" charset="0"/>
              <a:buChar char="•"/>
            </a:pPr>
            <a:r>
              <a:rPr kumimoji="0" lang="en-GB"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Qualifications leading to a GCSE grade A*-C in English and/or maths where the student has not yet achieved a grade C in these subjects are not treated as retakes for funding purposes.</a:t>
            </a:r>
            <a:endParaRPr lang="en-GB" dirty="0"/>
          </a:p>
        </p:txBody>
      </p:sp>
      <p:sp>
        <p:nvSpPr>
          <p:cNvPr id="4" name="Text Box 116"/>
          <p:cNvSpPr txBox="1">
            <a:spLocks noChangeArrowheads="1"/>
          </p:cNvSpPr>
          <p:nvPr/>
        </p:nvSpPr>
        <p:spPr bwMode="auto">
          <a:xfrm>
            <a:off x="8418338"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39</a:t>
            </a:fld>
            <a:endParaRPr lang="en-GB" sz="1200" dirty="0"/>
          </a:p>
        </p:txBody>
      </p:sp>
    </p:spTree>
    <p:extLst>
      <p:ext uri="{BB962C8B-B14F-4D97-AF65-F5344CB8AC3E}">
        <p14:creationId xmlns:p14="http://schemas.microsoft.com/office/powerpoint/2010/main" val="1436977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3118" y="541508"/>
            <a:ext cx="7997763" cy="741192"/>
          </a:xfrm>
        </p:spPr>
        <p:txBody>
          <a:bodyPr/>
          <a:lstStyle/>
          <a:p>
            <a:r>
              <a:rPr lang="en-GB" dirty="0">
                <a:solidFill>
                  <a:srgbClr val="104F75"/>
                </a:solidFill>
                <a:cs typeface="Times New Roman" panose="02020603050405020304" pitchFamily="18" charset="0"/>
              </a:rPr>
              <a:t>Additional hours </a:t>
            </a:r>
            <a:r>
              <a:rPr lang="en-GB" b="1" dirty="0">
                <a:solidFill>
                  <a:srgbClr val="104F75"/>
                </a:solidFill>
                <a:effectLst/>
                <a:latin typeface="Arial" panose="020B0604020202020204" pitchFamily="34" charset="0"/>
                <a:cs typeface="Times New Roman" panose="02020603050405020304" pitchFamily="18" charset="0"/>
              </a:rPr>
              <a:t>and impact on ‘Planned hours for 2022 to 2023’ Slide 1 of 3</a:t>
            </a:r>
            <a:br>
              <a:rPr lang="en-GB" b="1" dirty="0">
                <a:solidFill>
                  <a:srgbClr val="104F75"/>
                </a:solidFill>
                <a:effectLst/>
                <a:latin typeface="Arial" panose="020B0604020202020204" pitchFamily="34" charset="0"/>
                <a:cs typeface="Times New Roman" panose="02020603050405020304" pitchFamily="18" charset="0"/>
              </a:rPr>
            </a:br>
            <a:br>
              <a:rPr lang="en-GB" dirty="0"/>
            </a:br>
            <a:endParaRPr lang="en-GB" dirty="0"/>
          </a:p>
        </p:txBody>
      </p:sp>
      <p:sp>
        <p:nvSpPr>
          <p:cNvPr id="5" name="Text Placeholder 4"/>
          <p:cNvSpPr>
            <a:spLocks noGrp="1"/>
          </p:cNvSpPr>
          <p:nvPr>
            <p:ph sz="quarter" idx="12"/>
          </p:nvPr>
        </p:nvSpPr>
        <p:spPr>
          <a:xfrm>
            <a:off x="590400" y="1657350"/>
            <a:ext cx="7986713" cy="4327524"/>
          </a:xfrm>
        </p:spPr>
        <p:txBody>
          <a:bodyPr/>
          <a:lstStyle/>
          <a:p>
            <a:pPr>
              <a:lnSpc>
                <a:spcPct val="120000"/>
              </a:lnSpc>
              <a:spcBef>
                <a:spcPts val="1500"/>
              </a:spcBef>
              <a:spcAft>
                <a:spcPts val="1500"/>
              </a:spcAft>
            </a:pPr>
            <a:r>
              <a:rPr lang="en-GB" sz="1800" dirty="0">
                <a:solidFill>
                  <a:srgbClr val="0B0C0C"/>
                </a:solidFill>
                <a:effectLst/>
                <a:latin typeface="Arial" panose="020B0604020202020204" pitchFamily="34" charset="0"/>
                <a:ea typeface="Times New Roman" panose="02020603050405020304" pitchFamily="18" charset="0"/>
                <a:cs typeface="Times New Roman" panose="02020603050405020304" pitchFamily="18" charset="0"/>
              </a:rPr>
              <a:t>Purpose:</a:t>
            </a:r>
          </a:p>
          <a:p>
            <a:pPr marL="285750" indent="-285750">
              <a:lnSpc>
                <a:spcPct val="120000"/>
              </a:lnSpc>
              <a:spcBef>
                <a:spcPts val="1500"/>
              </a:spcBef>
              <a:spcAft>
                <a:spcPts val="1500"/>
              </a:spcAft>
              <a:buFont typeface="Arial" panose="020B0604020202020204" pitchFamily="34" charset="0"/>
              <a:buChar char="•"/>
            </a:pPr>
            <a:r>
              <a:rPr lang="en-GB" sz="1800" dirty="0">
                <a:solidFill>
                  <a:srgbClr val="0B0C0C"/>
                </a:solidFill>
                <a:effectLst/>
                <a:latin typeface="Arial" panose="020B0604020202020204" pitchFamily="34" charset="0"/>
                <a:ea typeface="Times New Roman" panose="02020603050405020304" pitchFamily="18" charset="0"/>
                <a:cs typeface="Times New Roman" panose="02020603050405020304" pitchFamily="18" charset="0"/>
              </a:rPr>
              <a:t>additional hours have been introduced to aid education recovery. This, alongside other education recovery programmes will help ensure gaps in learning caused by disruption to education can be filled.</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85750" indent="-285750">
              <a:lnSpc>
                <a:spcPct val="120000"/>
              </a:lnSpc>
              <a:spcBef>
                <a:spcPts val="1500"/>
              </a:spcBef>
              <a:spcAft>
                <a:spcPts val="1500"/>
              </a:spcAft>
              <a:buFont typeface="Arial" panose="020B0604020202020204" pitchFamily="34" charset="0"/>
              <a:buChar char="•"/>
            </a:pPr>
            <a:r>
              <a:rPr lang="en-GB" sz="1800" dirty="0">
                <a:solidFill>
                  <a:srgbClr val="0B0C0C"/>
                </a:solidFill>
                <a:ea typeface="Times New Roman" panose="02020603050405020304" pitchFamily="18" charset="0"/>
                <a:cs typeface="Times New Roman" panose="02020603050405020304" pitchFamily="18" charset="0"/>
              </a:rPr>
              <a:t>i</a:t>
            </a:r>
            <a:r>
              <a:rPr lang="en-GB" sz="1800" dirty="0">
                <a:solidFill>
                  <a:srgbClr val="0B0C0C"/>
                </a:solidFill>
                <a:effectLst/>
                <a:latin typeface="Arial" panose="020B0604020202020204" pitchFamily="34" charset="0"/>
                <a:ea typeface="Times New Roman" panose="02020603050405020304" pitchFamily="18" charset="0"/>
                <a:cs typeface="Times New Roman" panose="02020603050405020304" pitchFamily="18" charset="0"/>
              </a:rPr>
              <a:t>n the long-term, we aim to permanently embed additional hours in 16 to19 education, resulting in an increase in the amount of teaching and learning students receive and improving outcomes. We intend to review options for doing this over a longer period, including considering further changes to funding band hours and exploring whether there are particular areas of teaching and learning that should be prioritised in order to improve outcomes.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85750" lvl="0" indent="-285750">
              <a:lnSpc>
                <a:spcPct val="120000"/>
              </a:lnSpc>
              <a:buFont typeface="Arial" panose="020B0604020202020204" pitchFamily="34" charset="0"/>
              <a:buChar char="•"/>
            </a:pPr>
            <a:endParaRPr lang="en-GB" b="0" dirty="0"/>
          </a:p>
        </p:txBody>
      </p:sp>
      <p:sp>
        <p:nvSpPr>
          <p:cNvPr id="6" name="Text Box 116"/>
          <p:cNvSpPr txBox="1">
            <a:spLocks noChangeArrowheads="1"/>
          </p:cNvSpPr>
          <p:nvPr/>
        </p:nvSpPr>
        <p:spPr bwMode="auto">
          <a:xfrm>
            <a:off x="8172450"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4</a:t>
            </a:fld>
            <a:endParaRPr lang="en-GB" sz="1200" dirty="0"/>
          </a:p>
        </p:txBody>
      </p:sp>
    </p:spTree>
    <p:extLst>
      <p:ext uri="{BB962C8B-B14F-4D97-AF65-F5344CB8AC3E}">
        <p14:creationId xmlns:p14="http://schemas.microsoft.com/office/powerpoint/2010/main" val="24572997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GB" dirty="0"/>
              <a:t>Questions and answers on study programme eligibility including planned hour calculations</a:t>
            </a:r>
            <a:br>
              <a:rPr lang="en-GB" dirty="0"/>
            </a:br>
            <a:br>
              <a:rPr lang="en-GB" dirty="0"/>
            </a:br>
            <a:endParaRPr lang="en-GB" dirty="0"/>
          </a:p>
        </p:txBody>
      </p:sp>
      <p:sp>
        <p:nvSpPr>
          <p:cNvPr id="6" name="Text Box 116"/>
          <p:cNvSpPr txBox="1">
            <a:spLocks noChangeArrowheads="1"/>
          </p:cNvSpPr>
          <p:nvPr/>
        </p:nvSpPr>
        <p:spPr bwMode="auto">
          <a:xfrm>
            <a:off x="8172450"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40</a:t>
            </a:fld>
            <a:endParaRPr lang="en-GB" sz="1200" dirty="0"/>
          </a:p>
        </p:txBody>
      </p:sp>
    </p:spTree>
    <p:extLst>
      <p:ext uri="{BB962C8B-B14F-4D97-AF65-F5344CB8AC3E}">
        <p14:creationId xmlns:p14="http://schemas.microsoft.com/office/powerpoint/2010/main" val="39540230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Calculating, evidencing (and auditing) funding hours (Q&amp;A – 1)</a:t>
            </a:r>
          </a:p>
        </p:txBody>
      </p:sp>
      <p:sp>
        <p:nvSpPr>
          <p:cNvPr id="11" name="Content Placeholder 10"/>
          <p:cNvSpPr>
            <a:spLocks noGrp="1"/>
          </p:cNvSpPr>
          <p:nvPr>
            <p:ph sz="quarter" idx="12"/>
          </p:nvPr>
        </p:nvSpPr>
        <p:spPr/>
        <p:txBody>
          <a:bodyPr/>
          <a:lstStyle/>
          <a:p>
            <a:pPr marL="0" indent="0">
              <a:buNone/>
            </a:pPr>
            <a:r>
              <a:rPr lang="en-GB" sz="1800" b="1" dirty="0">
                <a:solidFill>
                  <a:schemeClr val="tx2"/>
                </a:solidFill>
              </a:rPr>
              <a:t>Q1 </a:t>
            </a:r>
            <a:r>
              <a:rPr lang="en-GB" sz="1800" b="1" dirty="0"/>
              <a:t>Has ESFA set any limit on how many planned hours can be claimed each week for individual students?</a:t>
            </a:r>
          </a:p>
          <a:p>
            <a:pPr marL="285750" indent="-285750">
              <a:buFont typeface="Arial" panose="020B0604020202020204" pitchFamily="34" charset="0"/>
              <a:buChar char="•"/>
            </a:pPr>
            <a:r>
              <a:rPr lang="en-GB" sz="1800" b="0" dirty="0">
                <a:solidFill>
                  <a:schemeClr val="tx2"/>
                </a:solidFill>
              </a:rPr>
              <a:t>A1 </a:t>
            </a:r>
            <a:r>
              <a:rPr lang="en-GB" sz="1800" b="0" dirty="0"/>
              <a:t>Yes we have in Funding regulations paragraph 93. We do not fund study programmes of less than 2 weeks’ duration. Whilst there is no minimum number of hours that a study programme must have, no student’s planned hours should exceed 40 hours per week.</a:t>
            </a:r>
          </a:p>
        </p:txBody>
      </p:sp>
      <p:sp>
        <p:nvSpPr>
          <p:cNvPr id="4" name="Text Box 116"/>
          <p:cNvSpPr txBox="1">
            <a:spLocks noChangeArrowheads="1"/>
          </p:cNvSpPr>
          <p:nvPr/>
        </p:nvSpPr>
        <p:spPr bwMode="auto">
          <a:xfrm>
            <a:off x="8352631"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41</a:t>
            </a:fld>
            <a:endParaRPr lang="en-GB" sz="1200" dirty="0"/>
          </a:p>
        </p:txBody>
      </p:sp>
    </p:spTree>
    <p:extLst>
      <p:ext uri="{BB962C8B-B14F-4D97-AF65-F5344CB8AC3E}">
        <p14:creationId xmlns:p14="http://schemas.microsoft.com/office/powerpoint/2010/main" val="25164371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Calculating, evidencing (and auditing) funding hours (Q&amp;A – 2)</a:t>
            </a:r>
          </a:p>
        </p:txBody>
      </p:sp>
      <p:sp>
        <p:nvSpPr>
          <p:cNvPr id="11" name="Content Placeholder 10"/>
          <p:cNvSpPr>
            <a:spLocks noGrp="1"/>
          </p:cNvSpPr>
          <p:nvPr>
            <p:ph sz="quarter" idx="12"/>
          </p:nvPr>
        </p:nvSpPr>
        <p:spPr/>
        <p:txBody>
          <a:bodyPr/>
          <a:lstStyle/>
          <a:p>
            <a:pPr marL="0" indent="0">
              <a:buNone/>
            </a:pPr>
            <a:r>
              <a:rPr lang="en-GB" sz="1800" b="1" dirty="0">
                <a:solidFill>
                  <a:schemeClr val="tx2"/>
                </a:solidFill>
              </a:rPr>
              <a:t>Q2 </a:t>
            </a:r>
            <a:r>
              <a:rPr lang="en-GB" sz="1800" b="1" dirty="0"/>
              <a:t>Should the planned funding hours be altered after the student has attended past the initial 6-week qualifying period in respect of planned hours?</a:t>
            </a:r>
          </a:p>
          <a:p>
            <a:pPr marL="285750" indent="-285750">
              <a:buFont typeface="Arial" panose="020B0604020202020204" pitchFamily="34" charset="0"/>
              <a:buChar char="•"/>
            </a:pPr>
            <a:r>
              <a:rPr lang="en-GB" sz="1800" b="0" dirty="0">
                <a:solidFill>
                  <a:schemeClr val="tx2"/>
                </a:solidFill>
              </a:rPr>
              <a:t>A2 The advice on amending hours after the initial six week study period is set out in paragraphs 125 to 127. The rules on calculating planned hours within first six weeks set out in paragraphs 128 to 132. </a:t>
            </a:r>
          </a:p>
          <a:p>
            <a:pPr marL="285750" indent="-285750">
              <a:buFont typeface="Arial" panose="020B0604020202020204" pitchFamily="34" charset="0"/>
              <a:buChar char="•"/>
            </a:pPr>
            <a:r>
              <a:rPr lang="en-GB" sz="1800" b="0" dirty="0">
                <a:solidFill>
                  <a:schemeClr val="tx2"/>
                </a:solidFill>
              </a:rPr>
              <a:t>We </a:t>
            </a:r>
            <a:r>
              <a:rPr lang="en-GB" sz="1800" b="0" dirty="0"/>
              <a:t>usually expect institutions to calculate the planned study hours within the initial six weeks of the student’s learning programme and then enter them on the ILR. </a:t>
            </a:r>
          </a:p>
          <a:p>
            <a:pPr marL="285750" indent="-285750">
              <a:buFont typeface="Arial" panose="020B0604020202020204" pitchFamily="34" charset="0"/>
              <a:buChar char="•"/>
            </a:pPr>
            <a:r>
              <a:rPr lang="en-GB" sz="1800" b="0" dirty="0"/>
              <a:t>Institutions may agree to add additional learning aims to the student’s study programme later in the year and usually this will not increase the student’s funding so there is no requirement to increase the overall study hours.</a:t>
            </a:r>
          </a:p>
          <a:p>
            <a:pPr marL="285750" indent="-285750">
              <a:buFont typeface="Arial" panose="020B0604020202020204" pitchFamily="34" charset="0"/>
              <a:buChar char="•"/>
            </a:pPr>
            <a:r>
              <a:rPr lang="en-GB" sz="1800" dirty="0"/>
              <a:t>Annex C as some further “Question and Answers” that may help answer some individual questions on how to record planned hours for students whose study programmes change during the funding year. </a:t>
            </a:r>
            <a:endParaRPr lang="en-GB" sz="1800" b="0" dirty="0"/>
          </a:p>
        </p:txBody>
      </p:sp>
      <p:sp>
        <p:nvSpPr>
          <p:cNvPr id="4" name="Text Box 116"/>
          <p:cNvSpPr txBox="1">
            <a:spLocks noChangeArrowheads="1"/>
          </p:cNvSpPr>
          <p:nvPr/>
        </p:nvSpPr>
        <p:spPr bwMode="auto">
          <a:xfrm>
            <a:off x="8352631"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42</a:t>
            </a:fld>
            <a:endParaRPr lang="en-GB" sz="1200" dirty="0"/>
          </a:p>
        </p:txBody>
      </p:sp>
    </p:spTree>
    <p:extLst>
      <p:ext uri="{BB962C8B-B14F-4D97-AF65-F5344CB8AC3E}">
        <p14:creationId xmlns:p14="http://schemas.microsoft.com/office/powerpoint/2010/main" val="21901081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Calculating, evidencing (and auditing) funding hours (Q&amp;A – 3)</a:t>
            </a:r>
          </a:p>
        </p:txBody>
      </p:sp>
      <p:sp>
        <p:nvSpPr>
          <p:cNvPr id="11" name="Content Placeholder 10"/>
          <p:cNvSpPr>
            <a:spLocks noGrp="1"/>
          </p:cNvSpPr>
          <p:nvPr>
            <p:ph sz="quarter" idx="12"/>
          </p:nvPr>
        </p:nvSpPr>
        <p:spPr/>
        <p:txBody>
          <a:bodyPr/>
          <a:lstStyle/>
          <a:p>
            <a:pPr marL="0" indent="0">
              <a:buNone/>
            </a:pPr>
            <a:r>
              <a:rPr lang="en-GB" sz="1800" b="1" dirty="0">
                <a:solidFill>
                  <a:schemeClr val="tx2"/>
                </a:solidFill>
              </a:rPr>
              <a:t>Q3 </a:t>
            </a:r>
            <a:r>
              <a:rPr lang="en-GB" sz="1800" b="1" dirty="0"/>
              <a:t>What about students who transfer between learning aims within the start qualifying period?</a:t>
            </a:r>
          </a:p>
          <a:p>
            <a:pPr marL="285750" indent="-285750">
              <a:buFont typeface="Arial" panose="020B0604020202020204" pitchFamily="34" charset="0"/>
              <a:buChar char="•"/>
            </a:pPr>
            <a:r>
              <a:rPr lang="en-GB" sz="1800" b="0" dirty="0">
                <a:solidFill>
                  <a:schemeClr val="tx2"/>
                </a:solidFill>
              </a:rPr>
              <a:t>A3 </a:t>
            </a:r>
            <a:r>
              <a:rPr lang="en-GB" sz="1800" b="0" dirty="0"/>
              <a:t>If the student transfers from a qualification before the qualifying start period, then the timetabled hours up to the point of transfer may be included in this field if they would make a significant material difference to the learner’s total planned hours such that they would move from one funding band to another.</a:t>
            </a:r>
          </a:p>
          <a:p>
            <a:pPr marL="285750" indent="-285750">
              <a:buFont typeface="Arial" panose="020B0604020202020204" pitchFamily="34" charset="0"/>
              <a:buChar char="•"/>
            </a:pPr>
            <a:r>
              <a:rPr lang="en-GB" sz="1800" b="0" dirty="0"/>
              <a:t>If the learner withdraws from all their learning aims and leaves the provider, the hours recorded in this field should not be amended.</a:t>
            </a:r>
          </a:p>
        </p:txBody>
      </p:sp>
      <p:sp>
        <p:nvSpPr>
          <p:cNvPr id="4" name="Text Box 116"/>
          <p:cNvSpPr txBox="1">
            <a:spLocks noChangeArrowheads="1"/>
          </p:cNvSpPr>
          <p:nvPr/>
        </p:nvSpPr>
        <p:spPr bwMode="auto">
          <a:xfrm>
            <a:off x="8352631"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43</a:t>
            </a:fld>
            <a:endParaRPr lang="en-GB" sz="1200" dirty="0"/>
          </a:p>
        </p:txBody>
      </p:sp>
    </p:spTree>
    <p:extLst>
      <p:ext uri="{BB962C8B-B14F-4D97-AF65-F5344CB8AC3E}">
        <p14:creationId xmlns:p14="http://schemas.microsoft.com/office/powerpoint/2010/main" val="23049900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Calculating, evidencing (and auditing) funding hours (Q&amp;A – 4)  </a:t>
            </a:r>
          </a:p>
        </p:txBody>
      </p:sp>
      <p:sp>
        <p:nvSpPr>
          <p:cNvPr id="11" name="Content Placeholder 10"/>
          <p:cNvSpPr>
            <a:spLocks noGrp="1"/>
          </p:cNvSpPr>
          <p:nvPr>
            <p:ph sz="quarter" idx="12"/>
          </p:nvPr>
        </p:nvSpPr>
        <p:spPr/>
        <p:txBody>
          <a:bodyPr/>
          <a:lstStyle/>
          <a:p>
            <a:pPr marL="0" indent="0">
              <a:buNone/>
            </a:pPr>
            <a:r>
              <a:rPr lang="en-GB" sz="1800" b="1" dirty="0">
                <a:solidFill>
                  <a:schemeClr val="tx2"/>
                </a:solidFill>
              </a:rPr>
              <a:t>Q4</a:t>
            </a:r>
            <a:r>
              <a:rPr lang="en-GB" sz="1800" b="1" dirty="0"/>
              <a:t> Are there any permitted exceptions to the previous answers?</a:t>
            </a:r>
          </a:p>
          <a:p>
            <a:pPr marL="285750" indent="-285750">
              <a:buFont typeface="Arial" panose="020B0604020202020204" pitchFamily="34" charset="0"/>
              <a:buChar char="•"/>
            </a:pPr>
            <a:r>
              <a:rPr lang="en-GB" sz="1800" b="0" dirty="0">
                <a:solidFill>
                  <a:schemeClr val="tx2"/>
                </a:solidFill>
              </a:rPr>
              <a:t>A4 </a:t>
            </a:r>
            <a:r>
              <a:rPr lang="en-GB" sz="1800" b="0" dirty="0"/>
              <a:t>Yes. Students who are only recruited to start short study programmes and who at the completion of their short study programme are then recruited by the institution on to longer study programmes. </a:t>
            </a:r>
          </a:p>
          <a:p>
            <a:pPr marL="285750" indent="-285750">
              <a:buFont typeface="Arial" panose="020B0604020202020204" pitchFamily="34" charset="0"/>
              <a:buChar char="•"/>
            </a:pPr>
            <a:r>
              <a:rPr lang="en-GB" sz="1800" b="0" dirty="0"/>
              <a:t>This advice applies equally whether or not there is any gap between a student initial short study programme and their longer study programme. The intention to simplify the funding arrangements is not intended to act as a barrier to any institution encouraging all their students to attend a full time study programme, or to prevent institutions enrolling students who may need to first participate in a shorter programme.</a:t>
            </a:r>
          </a:p>
          <a:p>
            <a:pPr marL="0" indent="0">
              <a:buNone/>
            </a:pPr>
            <a:endParaRPr lang="en-GB" sz="1800" b="0" dirty="0"/>
          </a:p>
          <a:p>
            <a:pPr marL="0" indent="0">
              <a:buNone/>
            </a:pPr>
            <a:endParaRPr lang="en-GB" sz="1800" b="0" dirty="0"/>
          </a:p>
        </p:txBody>
      </p:sp>
      <p:sp>
        <p:nvSpPr>
          <p:cNvPr id="4" name="Text Box 116"/>
          <p:cNvSpPr txBox="1">
            <a:spLocks noChangeArrowheads="1"/>
          </p:cNvSpPr>
          <p:nvPr/>
        </p:nvSpPr>
        <p:spPr bwMode="auto">
          <a:xfrm>
            <a:off x="8307356"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44</a:t>
            </a:fld>
            <a:endParaRPr lang="en-GB" sz="1200" dirty="0"/>
          </a:p>
        </p:txBody>
      </p:sp>
    </p:spTree>
    <p:extLst>
      <p:ext uri="{BB962C8B-B14F-4D97-AF65-F5344CB8AC3E}">
        <p14:creationId xmlns:p14="http://schemas.microsoft.com/office/powerpoint/2010/main" val="41563937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Calculating, evidencing (and auditing) funding hours (Q&amp;A – 5)</a:t>
            </a:r>
            <a:endParaRPr lang="en-GB" sz="2000" dirty="0"/>
          </a:p>
        </p:txBody>
      </p:sp>
      <p:sp>
        <p:nvSpPr>
          <p:cNvPr id="11" name="Content Placeholder 10"/>
          <p:cNvSpPr>
            <a:spLocks noGrp="1"/>
          </p:cNvSpPr>
          <p:nvPr>
            <p:ph sz="quarter" idx="12"/>
          </p:nvPr>
        </p:nvSpPr>
        <p:spPr/>
        <p:txBody>
          <a:bodyPr/>
          <a:lstStyle/>
          <a:p>
            <a:pPr marL="0" indent="0">
              <a:buNone/>
            </a:pPr>
            <a:r>
              <a:rPr lang="en-GB" sz="1800" b="1" dirty="0">
                <a:solidFill>
                  <a:schemeClr val="tx2"/>
                </a:solidFill>
              </a:rPr>
              <a:t>Q5</a:t>
            </a:r>
            <a:r>
              <a:rPr lang="en-GB" sz="1800" b="1" dirty="0"/>
              <a:t> If study programme changes within first 6 weeks should the planned hours be amended?</a:t>
            </a:r>
          </a:p>
          <a:p>
            <a:pPr marL="285750" indent="-285750">
              <a:buFont typeface="Arial" panose="020B0604020202020204" pitchFamily="34" charset="0"/>
              <a:buChar char="•"/>
            </a:pPr>
            <a:r>
              <a:rPr lang="en-GB" sz="1800" b="0" dirty="0">
                <a:solidFill>
                  <a:schemeClr val="tx2"/>
                </a:solidFill>
              </a:rPr>
              <a:t>A5 </a:t>
            </a:r>
            <a:r>
              <a:rPr lang="en-GB" sz="1800" b="0" dirty="0"/>
              <a:t>Yes. All students in all funding bands must have their planned hours amended if they transfer, withdraw or complete their study programme within their initial 6-week period. </a:t>
            </a:r>
          </a:p>
          <a:p>
            <a:pPr marL="285750" indent="-285750">
              <a:buFont typeface="Arial" panose="020B0604020202020204" pitchFamily="34" charset="0"/>
              <a:buChar char="•"/>
            </a:pPr>
            <a:r>
              <a:rPr lang="en-GB" sz="1800" b="0" dirty="0"/>
              <a:t>Students who attend for more than 2 weeks but less than 6 weeks on short study programmes (see Funding rates and formula paragraphs 69 to 72) remain eligible as a funding start but their planned hours are restricted to the period of their actual attendance.</a:t>
            </a:r>
          </a:p>
          <a:p>
            <a:pPr marL="285750" indent="-285750">
              <a:buFont typeface="Arial" panose="020B0604020202020204" pitchFamily="34" charset="0"/>
              <a:buChar char="•"/>
            </a:pPr>
            <a:endParaRPr lang="en-GB" sz="1800" b="0" dirty="0"/>
          </a:p>
        </p:txBody>
      </p:sp>
      <p:sp>
        <p:nvSpPr>
          <p:cNvPr id="4" name="Text Box 116"/>
          <p:cNvSpPr txBox="1">
            <a:spLocks noChangeArrowheads="1"/>
          </p:cNvSpPr>
          <p:nvPr/>
        </p:nvSpPr>
        <p:spPr bwMode="auto">
          <a:xfrm>
            <a:off x="8307356"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45</a:t>
            </a:fld>
            <a:endParaRPr lang="en-GB" sz="1200" dirty="0"/>
          </a:p>
        </p:txBody>
      </p:sp>
    </p:spTree>
    <p:extLst>
      <p:ext uri="{BB962C8B-B14F-4D97-AF65-F5344CB8AC3E}">
        <p14:creationId xmlns:p14="http://schemas.microsoft.com/office/powerpoint/2010/main" val="22328802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Calculating, evidencing (and auditing) funding hours (Q&amp;A – 6)</a:t>
            </a:r>
            <a:endParaRPr lang="en-GB" sz="2000" dirty="0"/>
          </a:p>
        </p:txBody>
      </p:sp>
      <p:sp>
        <p:nvSpPr>
          <p:cNvPr id="11" name="Content Placeholder 10"/>
          <p:cNvSpPr>
            <a:spLocks noGrp="1"/>
          </p:cNvSpPr>
          <p:nvPr>
            <p:ph sz="quarter" idx="12"/>
          </p:nvPr>
        </p:nvSpPr>
        <p:spPr>
          <a:xfrm>
            <a:off x="590400" y="1418399"/>
            <a:ext cx="8134052" cy="4566475"/>
          </a:xfrm>
        </p:spPr>
        <p:txBody>
          <a:bodyPr/>
          <a:lstStyle/>
          <a:p>
            <a:pPr marL="0" indent="0">
              <a:buNone/>
            </a:pPr>
            <a:r>
              <a:rPr lang="en-GB" sz="1800" b="1" dirty="0"/>
              <a:t>(See Funding regulations Annex C – Q&amp;A 16)</a:t>
            </a:r>
            <a:endParaRPr lang="en-GB" sz="1800" b="1" dirty="0">
              <a:solidFill>
                <a:schemeClr val="tx2"/>
              </a:solidFill>
            </a:endParaRPr>
          </a:p>
          <a:p>
            <a:pPr marL="0" indent="0">
              <a:buNone/>
            </a:pPr>
            <a:r>
              <a:rPr lang="en-GB" sz="1800" b="1" dirty="0">
                <a:solidFill>
                  <a:schemeClr val="tx2"/>
                </a:solidFill>
              </a:rPr>
              <a:t>Q6 </a:t>
            </a:r>
            <a:r>
              <a:rPr lang="en-GB" sz="1800" b="1" dirty="0"/>
              <a:t>When a student withdraws from their entire study programme before they meet the funding start criteria do their planned hours need adjustment?</a:t>
            </a:r>
          </a:p>
          <a:p>
            <a:pPr marL="285750" indent="-285750">
              <a:buFont typeface="Arial" panose="020B0604020202020204" pitchFamily="34" charset="0"/>
              <a:buChar char="•"/>
            </a:pPr>
            <a:r>
              <a:rPr lang="en-GB" sz="1800" b="0" dirty="0">
                <a:solidFill>
                  <a:schemeClr val="tx2"/>
                </a:solidFill>
              </a:rPr>
              <a:t>A6 </a:t>
            </a:r>
            <a:r>
              <a:rPr lang="en-GB" sz="1800" b="0" dirty="0"/>
              <a:t>No. When a student withdraws from all their learning aims, and therefore withdraws from their whole programme, as long as they have not met the criteria to count as a funded start then providers do not need to change the planned hours. This can be checked by using the 16 to 19 funding claim report that only lists students who have met their relevant funding start criteria.</a:t>
            </a:r>
          </a:p>
          <a:p>
            <a:pPr marL="285750" indent="-285750">
              <a:buFont typeface="Arial" panose="020B0604020202020204" pitchFamily="34" charset="0"/>
              <a:buChar char="•"/>
            </a:pPr>
            <a:r>
              <a:rPr lang="en-GB" sz="1800" dirty="0"/>
              <a:t>For students returning from the previous funding year they must attend for a minimum period of six weeks. The weeks should be calculated from first attendance after the usual summer holiday period has finished and not the funding year start date of 1 August (see Regulations paragraph 131 see next slide).</a:t>
            </a:r>
            <a:endParaRPr lang="en-GB" sz="1800" b="0" dirty="0"/>
          </a:p>
        </p:txBody>
      </p:sp>
      <p:sp>
        <p:nvSpPr>
          <p:cNvPr id="4" name="Text Box 116"/>
          <p:cNvSpPr txBox="1">
            <a:spLocks noChangeArrowheads="1"/>
          </p:cNvSpPr>
          <p:nvPr/>
        </p:nvSpPr>
        <p:spPr bwMode="auto">
          <a:xfrm>
            <a:off x="8307356"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46</a:t>
            </a:fld>
            <a:endParaRPr lang="en-GB" sz="1200" dirty="0"/>
          </a:p>
        </p:txBody>
      </p:sp>
    </p:spTree>
    <p:extLst>
      <p:ext uri="{BB962C8B-B14F-4D97-AF65-F5344CB8AC3E}">
        <p14:creationId xmlns:p14="http://schemas.microsoft.com/office/powerpoint/2010/main" val="13094948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Calculating, evidencing (and auditing) funding hours (Q&amp;A – 7)</a:t>
            </a:r>
            <a:endParaRPr lang="en-GB" sz="2000" dirty="0"/>
          </a:p>
        </p:txBody>
      </p:sp>
      <p:sp>
        <p:nvSpPr>
          <p:cNvPr id="11" name="Content Placeholder 10"/>
          <p:cNvSpPr>
            <a:spLocks noGrp="1"/>
          </p:cNvSpPr>
          <p:nvPr>
            <p:ph sz="quarter" idx="12"/>
          </p:nvPr>
        </p:nvSpPr>
        <p:spPr>
          <a:xfrm>
            <a:off x="590400" y="1418399"/>
            <a:ext cx="7986713" cy="4963351"/>
          </a:xfrm>
        </p:spPr>
        <p:txBody>
          <a:bodyPr/>
          <a:lstStyle/>
          <a:p>
            <a:pPr marL="0" indent="0">
              <a:buNone/>
            </a:pPr>
            <a:r>
              <a:rPr lang="en-GB" sz="1800" b="1" dirty="0"/>
              <a:t>(See Funding regulations Annex C – Q&amp;A 14)</a:t>
            </a:r>
            <a:endParaRPr lang="en-GB" sz="1800" b="1" dirty="0">
              <a:solidFill>
                <a:schemeClr val="tx2"/>
              </a:solidFill>
            </a:endParaRPr>
          </a:p>
          <a:p>
            <a:pPr marL="0" indent="0">
              <a:buNone/>
            </a:pPr>
            <a:r>
              <a:rPr lang="en-GB" sz="1800" b="1" dirty="0">
                <a:solidFill>
                  <a:schemeClr val="tx2"/>
                </a:solidFill>
              </a:rPr>
              <a:t>Q7</a:t>
            </a:r>
            <a:r>
              <a:rPr lang="en-GB" sz="1800" b="1" dirty="0"/>
              <a:t> W</a:t>
            </a:r>
            <a:r>
              <a:rPr lang="en-GB" sz="1800" b="1"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rPr>
              <a:t>hen a student continues a programme from the previous year and the first date of attendance is after 1 August (for example, due to summer holiday arrangements), what date is used for calculating the planned hours?</a:t>
            </a:r>
            <a:endParaRPr lang="en-GB" sz="1800" b="1" dirty="0"/>
          </a:p>
          <a:p>
            <a:pPr marL="285750" indent="-285750">
              <a:buFont typeface="Arial" panose="020B0604020202020204" pitchFamily="34" charset="0"/>
              <a:buChar char="•"/>
            </a:pPr>
            <a:r>
              <a:rPr lang="en-GB" sz="1800" b="0" dirty="0">
                <a:solidFill>
                  <a:schemeClr val="tx2"/>
                </a:solidFill>
              </a:rPr>
              <a:t>A7  See R</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egulations (2022/23) paragraph 131 - For students who continue a study programme after the summer break, institutions must update the planned hours if they withdraw from any (or all) learning aims within the first 6 weeks of actual attendance. For the purposes of calculating planned hours, the student’s start date is their first recorded learning attendance – that is, it excludes attendance for administrative purposes only. For example, if a student returns to study on 12 September 2022 the six week period for amending planned hours ends on 23 October 2022. For the purposes of the funding calculation, the funding start date for a returning student will be 1 August 2022– for example, for working out the funding qualifying period.</a:t>
            </a:r>
            <a:endParaRPr lang="en-GB" sz="1800" b="0" dirty="0"/>
          </a:p>
        </p:txBody>
      </p:sp>
      <p:sp>
        <p:nvSpPr>
          <p:cNvPr id="4" name="Text Box 116"/>
          <p:cNvSpPr txBox="1">
            <a:spLocks noChangeArrowheads="1"/>
          </p:cNvSpPr>
          <p:nvPr/>
        </p:nvSpPr>
        <p:spPr bwMode="auto">
          <a:xfrm>
            <a:off x="8307356"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47</a:t>
            </a:fld>
            <a:endParaRPr lang="en-GB" sz="1200" dirty="0"/>
          </a:p>
        </p:txBody>
      </p:sp>
    </p:spTree>
    <p:extLst>
      <p:ext uri="{BB962C8B-B14F-4D97-AF65-F5344CB8AC3E}">
        <p14:creationId xmlns:p14="http://schemas.microsoft.com/office/powerpoint/2010/main" val="39145847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Calculating, evidencing (and auditing) funding hours (Q&amp;A – 8)</a:t>
            </a:r>
            <a:endParaRPr lang="en-GB" sz="2000" dirty="0"/>
          </a:p>
        </p:txBody>
      </p:sp>
      <p:sp>
        <p:nvSpPr>
          <p:cNvPr id="11" name="Content Placeholder 10"/>
          <p:cNvSpPr>
            <a:spLocks noGrp="1"/>
          </p:cNvSpPr>
          <p:nvPr>
            <p:ph sz="quarter" idx="12"/>
          </p:nvPr>
        </p:nvSpPr>
        <p:spPr/>
        <p:txBody>
          <a:bodyPr/>
          <a:lstStyle/>
          <a:p>
            <a:pPr marL="0" indent="0">
              <a:buNone/>
            </a:pPr>
            <a:r>
              <a:rPr lang="en-GB" sz="1800" b="0" dirty="0"/>
              <a:t>(</a:t>
            </a:r>
            <a:r>
              <a:rPr lang="en-GB" sz="1800" b="1" dirty="0"/>
              <a:t>See Funding regulations Annex C – Q&amp;A 15) (Regulations 2022/23 paragraph 127)</a:t>
            </a:r>
            <a:endParaRPr lang="en-GB" sz="1800" b="1" dirty="0">
              <a:solidFill>
                <a:schemeClr val="tx2"/>
              </a:solidFill>
            </a:endParaRPr>
          </a:p>
          <a:p>
            <a:pPr marL="0" indent="0">
              <a:buNone/>
            </a:pPr>
            <a:r>
              <a:rPr lang="en-GB" sz="1800" b="1" dirty="0">
                <a:solidFill>
                  <a:schemeClr val="tx2"/>
                </a:solidFill>
              </a:rPr>
              <a:t>Q8</a:t>
            </a:r>
            <a:r>
              <a:rPr lang="en-GB" sz="1800" b="1" dirty="0"/>
              <a:t> When a student completes a study programme earlier than planned but after the initial 6-week period to start an apprenticeship with the same institution are there any circumstances in which the planned hours should be amended?</a:t>
            </a:r>
          </a:p>
          <a:p>
            <a:pPr marL="285750" indent="-285750">
              <a:buFont typeface="Arial" panose="020B0604020202020204" pitchFamily="34" charset="0"/>
              <a:buChar char="•"/>
            </a:pPr>
            <a:r>
              <a:rPr lang="en-GB" sz="1800" b="0" dirty="0">
                <a:solidFill>
                  <a:schemeClr val="tx2"/>
                </a:solidFill>
              </a:rPr>
              <a:t>A8</a:t>
            </a:r>
            <a:r>
              <a:rPr lang="en-GB" sz="1800" b="0" dirty="0"/>
              <a:t> A student should only be in receipt of one ESFA type of funding at any one time at any individual funded (or their financially related) institution. If a student is recorded as having successfully completed a study programme early and is then transferred onto an apprenticeship programme at the same institution, the institution must make sure it is not drawing down 2 sources of ESFA funding for the same period of time. </a:t>
            </a:r>
          </a:p>
          <a:p>
            <a:pPr marL="285750" indent="-285750">
              <a:buFont typeface="Arial" panose="020B0604020202020204" pitchFamily="34" charset="0"/>
              <a:buChar char="•"/>
            </a:pPr>
            <a:r>
              <a:rPr lang="en-GB" sz="1800" b="0" dirty="0"/>
              <a:t>In determining what constitutes early completion our advice is to review students who complete before the equivalent of the start period needed to qualify for funding. For full time students this would be those students completing their 16-19 study programmes more than 6 weeks early and for shorter part time students more than two weeks early.</a:t>
            </a:r>
          </a:p>
        </p:txBody>
      </p:sp>
      <p:sp>
        <p:nvSpPr>
          <p:cNvPr id="4" name="Text Box 116"/>
          <p:cNvSpPr txBox="1">
            <a:spLocks noChangeArrowheads="1"/>
          </p:cNvSpPr>
          <p:nvPr/>
        </p:nvSpPr>
        <p:spPr bwMode="auto">
          <a:xfrm>
            <a:off x="8307356"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48</a:t>
            </a:fld>
            <a:endParaRPr lang="en-GB" sz="1200" dirty="0"/>
          </a:p>
        </p:txBody>
      </p:sp>
    </p:spTree>
    <p:extLst>
      <p:ext uri="{BB962C8B-B14F-4D97-AF65-F5344CB8AC3E}">
        <p14:creationId xmlns:p14="http://schemas.microsoft.com/office/powerpoint/2010/main" val="21540027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Calculating, evidencing (and auditing) funding hours (Q&amp;A – 8 continued)</a:t>
            </a:r>
          </a:p>
        </p:txBody>
      </p:sp>
      <p:sp>
        <p:nvSpPr>
          <p:cNvPr id="11" name="Content Placeholder 10"/>
          <p:cNvSpPr>
            <a:spLocks noGrp="1"/>
          </p:cNvSpPr>
          <p:nvPr>
            <p:ph sz="quarter" idx="12"/>
          </p:nvPr>
        </p:nvSpPr>
        <p:spPr/>
        <p:txBody>
          <a:bodyPr/>
          <a:lstStyle/>
          <a:p>
            <a:pPr marL="285750" indent="-285750">
              <a:buFont typeface="Arial" panose="020B0604020202020204" pitchFamily="34" charset="0"/>
              <a:buChar char="•"/>
            </a:pPr>
            <a:r>
              <a:rPr lang="en-GB" sz="1800" b="0" dirty="0"/>
              <a:t>It is particularly important that this advice is followed where multiple students are completing early and any average student planned hour calculations are not taking into account the number of students completing early.</a:t>
            </a:r>
          </a:p>
          <a:p>
            <a:pPr marL="285750" indent="-285750">
              <a:buFont typeface="Arial" panose="020B0604020202020204" pitchFamily="34" charset="0"/>
              <a:buChar char="•"/>
            </a:pPr>
            <a:r>
              <a:rPr lang="en-GB" sz="1800" b="0" dirty="0"/>
              <a:t>The institution has a choice for students who have attended for more than six weeks of either reducing the planned hours down to the period of the student’s actual attendance or making sure that the Apprenticeship funding is reduced to remove any overlap in the period where two sources of funding are being claimed for the same period. We are content that in these circumstances planned hours must be reduced after the initial six week start period has passed as this will be an easier calculation than assessing the impact of the funding over lap on Apprenticeship funding. </a:t>
            </a:r>
          </a:p>
        </p:txBody>
      </p:sp>
      <p:sp>
        <p:nvSpPr>
          <p:cNvPr id="4" name="Text Box 116"/>
          <p:cNvSpPr txBox="1">
            <a:spLocks noChangeArrowheads="1"/>
          </p:cNvSpPr>
          <p:nvPr/>
        </p:nvSpPr>
        <p:spPr bwMode="auto">
          <a:xfrm>
            <a:off x="8307356"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49</a:t>
            </a:fld>
            <a:endParaRPr lang="en-GB" sz="1200" dirty="0"/>
          </a:p>
        </p:txBody>
      </p:sp>
    </p:spTree>
    <p:extLst>
      <p:ext uri="{BB962C8B-B14F-4D97-AF65-F5344CB8AC3E}">
        <p14:creationId xmlns:p14="http://schemas.microsoft.com/office/powerpoint/2010/main" val="2668234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3118" y="541508"/>
            <a:ext cx="7997763" cy="741192"/>
          </a:xfrm>
        </p:spPr>
        <p:txBody>
          <a:bodyPr/>
          <a:lstStyle/>
          <a:p>
            <a:r>
              <a:rPr lang="en-GB" dirty="0">
                <a:solidFill>
                  <a:srgbClr val="104F75"/>
                </a:solidFill>
                <a:cs typeface="Times New Roman" panose="02020603050405020304" pitchFamily="18" charset="0"/>
              </a:rPr>
              <a:t>Additional hours </a:t>
            </a:r>
            <a:r>
              <a:rPr lang="en-GB" b="1" dirty="0">
                <a:solidFill>
                  <a:srgbClr val="104F75"/>
                </a:solidFill>
                <a:effectLst/>
                <a:latin typeface="Arial" panose="020B0604020202020204" pitchFamily="34" charset="0"/>
                <a:cs typeface="Times New Roman" panose="02020603050405020304" pitchFamily="18" charset="0"/>
              </a:rPr>
              <a:t>and impact on ‘Planned hours for 2022 to 2023’ Slide 2 of 3</a:t>
            </a:r>
            <a:br>
              <a:rPr lang="en-GB" b="1" dirty="0">
                <a:solidFill>
                  <a:srgbClr val="104F75"/>
                </a:solidFill>
                <a:effectLst/>
                <a:latin typeface="Arial" panose="020B0604020202020204" pitchFamily="34" charset="0"/>
                <a:cs typeface="Times New Roman" panose="02020603050405020304" pitchFamily="18" charset="0"/>
              </a:rPr>
            </a:br>
            <a:br>
              <a:rPr lang="en-GB" dirty="0"/>
            </a:br>
            <a:endParaRPr lang="en-GB" dirty="0"/>
          </a:p>
        </p:txBody>
      </p:sp>
      <p:sp>
        <p:nvSpPr>
          <p:cNvPr id="5" name="Text Placeholder 4"/>
          <p:cNvSpPr>
            <a:spLocks noGrp="1"/>
          </p:cNvSpPr>
          <p:nvPr>
            <p:ph sz="quarter" idx="12"/>
          </p:nvPr>
        </p:nvSpPr>
        <p:spPr>
          <a:xfrm>
            <a:off x="590400" y="1657350"/>
            <a:ext cx="7986713" cy="4327524"/>
          </a:xfrm>
        </p:spPr>
        <p:txBody>
          <a:bodyPr/>
          <a:lstStyle/>
          <a:p>
            <a:pPr>
              <a:lnSpc>
                <a:spcPct val="120000"/>
              </a:lnSpc>
              <a:spcAft>
                <a:spcPts val="1200"/>
              </a:spcAft>
            </a:pPr>
            <a:r>
              <a:rPr lang="en-GB" sz="1800" dirty="0">
                <a:solidFill>
                  <a:srgbClr val="0B0C0C"/>
                </a:solidFill>
                <a:effectLst/>
                <a:latin typeface="Arial" panose="020B0604020202020204" pitchFamily="34" charset="0"/>
                <a:ea typeface="Times New Roman" panose="02020603050405020304" pitchFamily="18" charset="0"/>
                <a:cs typeface="Times New Roman" panose="02020603050405020304" pitchFamily="18" charset="0"/>
              </a:rPr>
              <a:t>Important points: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fontAlgn="base" hangingPunct="0">
              <a:lnSpc>
                <a:spcPct val="120000"/>
              </a:lnSpc>
              <a:spcAft>
                <a:spcPts val="1500"/>
              </a:spcAft>
              <a:buFont typeface="Symbol" panose="05050102010706020507" pitchFamily="18" charset="2"/>
              <a:buChar char=""/>
            </a:pPr>
            <a:r>
              <a:rPr lang="en-GB" sz="1800" dirty="0">
                <a:solidFill>
                  <a:srgbClr val="0B0C0C"/>
                </a:solidFill>
                <a:effectLst/>
                <a:latin typeface="Arial" panose="020B0604020202020204" pitchFamily="34" charset="0"/>
                <a:ea typeface="Times New Roman" panose="02020603050405020304" pitchFamily="18" charset="0"/>
                <a:cs typeface="Times New Roman" panose="02020603050405020304" pitchFamily="18" charset="0"/>
              </a:rPr>
              <a:t>we have increased funding band hours for academic year 2022 to 2023 to account for the additional hours and these bands will be enforced by recovery of funding where hours are not increased, resulting in students falling into lower funding bands</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fontAlgn="base" hangingPunct="0">
              <a:lnSpc>
                <a:spcPct val="120000"/>
              </a:lnSpc>
              <a:spcBef>
                <a:spcPts val="1500"/>
              </a:spcBef>
              <a:spcAft>
                <a:spcPts val="600"/>
              </a:spcAft>
              <a:buFont typeface="Symbol" panose="05050102010706020507" pitchFamily="18" charset="2"/>
              <a:buChar char=""/>
            </a:pPr>
            <a:r>
              <a:rPr lang="en-GB" sz="1800" dirty="0">
                <a:solidFill>
                  <a:srgbClr val="0B0C0C"/>
                </a:solidFill>
                <a:effectLst/>
                <a:latin typeface="Arial" panose="020B0604020202020204" pitchFamily="34" charset="0"/>
                <a:ea typeface="Times New Roman" panose="02020603050405020304" pitchFamily="18" charset="0"/>
                <a:cs typeface="Times New Roman" panose="02020603050405020304" pitchFamily="18" charset="0"/>
              </a:rPr>
              <a:t>in academic year 2022 to 2023, we expect all institutions to deliver on average 40 more hours on band 5 programmes than in academic year 2020 to 2021. We recognise there will be some variation with differences in cohorts and courses, but we will analyse where the data and end of year reports suggest that teaching hours have not significantly increased</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285750" lvl="0" indent="-285750">
              <a:lnSpc>
                <a:spcPct val="120000"/>
              </a:lnSpc>
              <a:buFont typeface="Arial" panose="020B0604020202020204" pitchFamily="34" charset="0"/>
              <a:buChar char="•"/>
            </a:pPr>
            <a:endParaRPr lang="en-GB" b="0" dirty="0"/>
          </a:p>
        </p:txBody>
      </p:sp>
      <p:sp>
        <p:nvSpPr>
          <p:cNvPr id="6" name="Text Box 116"/>
          <p:cNvSpPr txBox="1">
            <a:spLocks noChangeArrowheads="1"/>
          </p:cNvSpPr>
          <p:nvPr/>
        </p:nvSpPr>
        <p:spPr bwMode="auto">
          <a:xfrm>
            <a:off x="8172450"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5</a:t>
            </a:fld>
            <a:endParaRPr lang="en-GB" sz="1200" dirty="0"/>
          </a:p>
        </p:txBody>
      </p:sp>
    </p:spTree>
    <p:extLst>
      <p:ext uri="{BB962C8B-B14F-4D97-AF65-F5344CB8AC3E}">
        <p14:creationId xmlns:p14="http://schemas.microsoft.com/office/powerpoint/2010/main" val="23466939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Calculating, evidencing (and auditing) funding hours (Q&amp;A – 9)</a:t>
            </a:r>
          </a:p>
        </p:txBody>
      </p:sp>
      <p:sp>
        <p:nvSpPr>
          <p:cNvPr id="11" name="Content Placeholder 10"/>
          <p:cNvSpPr>
            <a:spLocks noGrp="1"/>
          </p:cNvSpPr>
          <p:nvPr>
            <p:ph sz="quarter" idx="12"/>
          </p:nvPr>
        </p:nvSpPr>
        <p:spPr/>
        <p:txBody>
          <a:bodyPr/>
          <a:lstStyle/>
          <a:p>
            <a:pPr marL="0" indent="0">
              <a:buNone/>
            </a:pPr>
            <a:r>
              <a:rPr lang="en-GB" sz="1800" b="1" dirty="0">
                <a:solidFill>
                  <a:schemeClr val="tx2"/>
                </a:solidFill>
              </a:rPr>
              <a:t>Q9</a:t>
            </a:r>
            <a:r>
              <a:rPr lang="en-GB" sz="1800" b="1" dirty="0"/>
              <a:t> How do I calculate the student’s study programme hours?</a:t>
            </a:r>
          </a:p>
          <a:p>
            <a:pPr marL="285750" indent="-285750">
              <a:buFont typeface="Arial" panose="020B0604020202020204" pitchFamily="34" charset="0"/>
              <a:buChar char="•"/>
            </a:pPr>
            <a:r>
              <a:rPr lang="en-GB" sz="1800" b="0" dirty="0">
                <a:solidFill>
                  <a:schemeClr val="tx2"/>
                </a:solidFill>
              </a:rPr>
              <a:t>A9</a:t>
            </a:r>
            <a:r>
              <a:rPr lang="en-GB" sz="1800" b="0" dirty="0"/>
              <a:t> We expect this to be calculated after the student’s initial advice and guidance (IAG) is completed and for some students this may need to include their initial attendance on part of their overall study programme but no changes are usually necessary to the funded study programme hours after the completion of the funding start period – 6 weeks attendance on the student’s core aim. We set out in Regulations (2022/23) paragraphs 125 to 127 the usual circumstances when planned hours need amending after the initial six week period has been completed. </a:t>
            </a:r>
          </a:p>
        </p:txBody>
      </p:sp>
      <p:sp>
        <p:nvSpPr>
          <p:cNvPr id="4" name="Text Box 116"/>
          <p:cNvSpPr txBox="1">
            <a:spLocks noChangeArrowheads="1"/>
          </p:cNvSpPr>
          <p:nvPr/>
        </p:nvSpPr>
        <p:spPr bwMode="auto">
          <a:xfrm>
            <a:off x="8331813"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50</a:t>
            </a:fld>
            <a:endParaRPr lang="en-GB" sz="1200" dirty="0"/>
          </a:p>
        </p:txBody>
      </p:sp>
    </p:spTree>
    <p:extLst>
      <p:ext uri="{BB962C8B-B14F-4D97-AF65-F5344CB8AC3E}">
        <p14:creationId xmlns:p14="http://schemas.microsoft.com/office/powerpoint/2010/main" val="10466679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Calculating, evidencing (and auditing) funding hours (Q&amp;A – 10)</a:t>
            </a:r>
          </a:p>
        </p:txBody>
      </p:sp>
      <p:sp>
        <p:nvSpPr>
          <p:cNvPr id="11" name="Content Placeholder 10"/>
          <p:cNvSpPr>
            <a:spLocks noGrp="1"/>
          </p:cNvSpPr>
          <p:nvPr>
            <p:ph sz="quarter" idx="12"/>
          </p:nvPr>
        </p:nvSpPr>
        <p:spPr/>
        <p:txBody>
          <a:bodyPr/>
          <a:lstStyle/>
          <a:p>
            <a:pPr marL="0" indent="0">
              <a:buNone/>
            </a:pPr>
            <a:r>
              <a:rPr lang="en-GB" sz="1750" b="1" dirty="0">
                <a:solidFill>
                  <a:schemeClr val="tx2"/>
                </a:solidFill>
              </a:rPr>
              <a:t>Q10</a:t>
            </a:r>
            <a:r>
              <a:rPr lang="en-GB" sz="1750" b="1" dirty="0"/>
              <a:t> How do I evidence a student’s study programme hours?</a:t>
            </a:r>
          </a:p>
          <a:p>
            <a:pPr marL="285750" indent="-285750">
              <a:buFont typeface="Arial" panose="020B0604020202020204" pitchFamily="34" charset="0"/>
              <a:buChar char="•"/>
            </a:pPr>
            <a:r>
              <a:rPr lang="en-GB" sz="1750" b="0" dirty="0">
                <a:solidFill>
                  <a:schemeClr val="tx2"/>
                </a:solidFill>
              </a:rPr>
              <a:t>A10</a:t>
            </a:r>
            <a:r>
              <a:rPr lang="en-GB" sz="1750" b="0" dirty="0"/>
              <a:t> We expect this to be through the IAG documentation process. The planned study hours as part of the IAG process should be explained to the student and documented so as to show a timetable of expected student attendance that cumulates to the study hours. This is no different to the existing educational practices found in most institutions as students need to know where to go in order to attend their required study programmes.</a:t>
            </a:r>
          </a:p>
          <a:p>
            <a:pPr marL="285750" indent="-285750">
              <a:buFont typeface="Arial" panose="020B0604020202020204" pitchFamily="34" charset="0"/>
              <a:buChar char="•"/>
            </a:pPr>
            <a:r>
              <a:rPr lang="en-GB" sz="1750" b="0" dirty="0"/>
              <a:t>We have set out in paragraphs 117 and 120 (and for 2021/22 114 and 116) that planned hours must be realistic and deliverable:</a:t>
            </a:r>
          </a:p>
          <a:p>
            <a:pPr marL="501750" lvl="2" indent="-285750">
              <a:buFont typeface="Arial" panose="020B0604020202020204" pitchFamily="34" charset="0"/>
              <a:buChar char="•"/>
            </a:pPr>
            <a:r>
              <a:rPr lang="en-GB" sz="1750" b="0" dirty="0"/>
              <a:t>When entering the planned hours on data returns institutions must ensure that the hours entered are realistic and deliverable to each individual student and are supported by auditable evidence that the eligible activity offered to students is timetabled and exists.</a:t>
            </a:r>
          </a:p>
          <a:p>
            <a:pPr marL="501750" lvl="2" indent="-285750">
              <a:buFont typeface="Arial" panose="020B0604020202020204" pitchFamily="34" charset="0"/>
              <a:buChar char="•"/>
            </a:pPr>
            <a:r>
              <a:rPr lang="en-GB" sz="1750" b="0" dirty="0"/>
              <a:t>For all students where their planned programme hours are calculated using expected standard student attendance for a specific study programme, the planned hours must be calculated on the basis of the average planned hours attended by students. The average will take account of students who both complete early and finish later than average.</a:t>
            </a:r>
          </a:p>
          <a:p>
            <a:pPr marL="285750" indent="-285750">
              <a:buFont typeface="Arial" panose="020B0604020202020204" pitchFamily="34" charset="0"/>
              <a:buChar char="•"/>
            </a:pPr>
            <a:endParaRPr lang="en-GB" sz="1800" b="0" dirty="0"/>
          </a:p>
        </p:txBody>
      </p:sp>
      <p:sp>
        <p:nvSpPr>
          <p:cNvPr id="4" name="Text Box 116"/>
          <p:cNvSpPr txBox="1">
            <a:spLocks noChangeArrowheads="1"/>
          </p:cNvSpPr>
          <p:nvPr/>
        </p:nvSpPr>
        <p:spPr bwMode="auto">
          <a:xfrm>
            <a:off x="8295481"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51</a:t>
            </a:fld>
            <a:endParaRPr lang="en-GB" sz="1200" dirty="0"/>
          </a:p>
        </p:txBody>
      </p:sp>
    </p:spTree>
    <p:extLst>
      <p:ext uri="{BB962C8B-B14F-4D97-AF65-F5344CB8AC3E}">
        <p14:creationId xmlns:p14="http://schemas.microsoft.com/office/powerpoint/2010/main" val="201964259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Calculating, evidencing (and auditing) funding hours (Q&amp;A – 10 continued)</a:t>
            </a:r>
            <a:endParaRPr lang="en-GB" sz="2000" dirty="0"/>
          </a:p>
        </p:txBody>
      </p:sp>
      <p:sp>
        <p:nvSpPr>
          <p:cNvPr id="11" name="Content Placeholder 10"/>
          <p:cNvSpPr>
            <a:spLocks noGrp="1"/>
          </p:cNvSpPr>
          <p:nvPr>
            <p:ph sz="quarter" idx="12"/>
          </p:nvPr>
        </p:nvSpPr>
        <p:spPr/>
        <p:txBody>
          <a:bodyPr/>
          <a:lstStyle/>
          <a:p>
            <a:pPr marL="285750" indent="-285750">
              <a:buFont typeface="Arial" panose="020B0604020202020204" pitchFamily="34" charset="0"/>
              <a:buChar char="•"/>
            </a:pPr>
            <a:r>
              <a:rPr lang="en-GB" sz="1800" b="0" dirty="0"/>
              <a:t>We have not set out any definitive guidance to institutions on standard forms etc as it is not our intention to prescribe exactly how each autonomous institution calculates and evidences their study programmes but to set out some simple general requirements that must be met by each institution’s individual student administration systems. The core requirements to evidence IAG, attendance and achievement are still set out at the end of sections 3 and 4 of the ‘Funding regulations’ guidance. This advice is written to assist institutions in meeting the core evidential requirements of all the main education regularity bodies. The evidential advice on enrolment form and learning agreement advice continues to recognise and support those institutions that currently merge registers for some individual learning aims.</a:t>
            </a:r>
          </a:p>
        </p:txBody>
      </p:sp>
      <p:sp>
        <p:nvSpPr>
          <p:cNvPr id="4" name="Text Box 116"/>
          <p:cNvSpPr txBox="1">
            <a:spLocks noChangeArrowheads="1"/>
          </p:cNvSpPr>
          <p:nvPr/>
        </p:nvSpPr>
        <p:spPr bwMode="auto">
          <a:xfrm>
            <a:off x="8283606"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52</a:t>
            </a:fld>
            <a:endParaRPr lang="en-GB" sz="1200" dirty="0"/>
          </a:p>
        </p:txBody>
      </p:sp>
    </p:spTree>
    <p:extLst>
      <p:ext uri="{BB962C8B-B14F-4D97-AF65-F5344CB8AC3E}">
        <p14:creationId xmlns:p14="http://schemas.microsoft.com/office/powerpoint/2010/main" val="15724793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Calculating, evidencing (and auditing) funding hours (Q&amp;A – 11)</a:t>
            </a:r>
          </a:p>
        </p:txBody>
      </p:sp>
      <p:sp>
        <p:nvSpPr>
          <p:cNvPr id="11" name="Content Placeholder 10"/>
          <p:cNvSpPr>
            <a:spLocks noGrp="1"/>
          </p:cNvSpPr>
          <p:nvPr>
            <p:ph sz="quarter" idx="12"/>
          </p:nvPr>
        </p:nvSpPr>
        <p:spPr/>
        <p:txBody>
          <a:bodyPr/>
          <a:lstStyle/>
          <a:p>
            <a:pPr marL="0" indent="0">
              <a:buNone/>
            </a:pPr>
            <a:r>
              <a:rPr lang="en-GB" sz="1800" b="1" dirty="0">
                <a:solidFill>
                  <a:schemeClr val="tx2"/>
                </a:solidFill>
              </a:rPr>
              <a:t>Q11</a:t>
            </a:r>
            <a:r>
              <a:rPr lang="en-GB" sz="1800" b="1" dirty="0"/>
              <a:t> How do I evidence attendance by students on study programme hours?</a:t>
            </a:r>
          </a:p>
          <a:p>
            <a:pPr marL="285750" indent="-285750">
              <a:buFont typeface="Arial" panose="020B0604020202020204" pitchFamily="34" charset="0"/>
              <a:buChar char="•"/>
            </a:pPr>
            <a:r>
              <a:rPr lang="en-GB" sz="1800" b="0" dirty="0">
                <a:solidFill>
                  <a:schemeClr val="tx2"/>
                </a:solidFill>
              </a:rPr>
              <a:t>A11</a:t>
            </a:r>
            <a:r>
              <a:rPr lang="en-GB" sz="1800" b="0" dirty="0"/>
              <a:t> Institutions are expected to have register systems in place that are sufficient to track student attendance. The major benefit of such systems to the institution should be to enable institutions to tackle any non- attendance issues as early as possible before they reach the point where the student withdraws from their study programme. </a:t>
            </a:r>
          </a:p>
          <a:p>
            <a:pPr marL="285750" indent="-285750">
              <a:buFont typeface="Arial" panose="020B0604020202020204" pitchFamily="34" charset="0"/>
              <a:buChar char="•"/>
            </a:pPr>
            <a:r>
              <a:rPr lang="en-GB" sz="1800" b="0" dirty="0"/>
              <a:t>The planned study programme hours should not be affected by any individual student’s non-attendance at individual learning sessions. Institutions need to be able to show any funding auditors that the planned study programme hours are deliverable to individual students</a:t>
            </a:r>
          </a:p>
        </p:txBody>
      </p:sp>
      <p:sp>
        <p:nvSpPr>
          <p:cNvPr id="4" name="Text Box 116"/>
          <p:cNvSpPr txBox="1">
            <a:spLocks noChangeArrowheads="1"/>
          </p:cNvSpPr>
          <p:nvPr/>
        </p:nvSpPr>
        <p:spPr bwMode="auto">
          <a:xfrm>
            <a:off x="8352631"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53</a:t>
            </a:fld>
            <a:endParaRPr lang="en-GB" sz="1200" dirty="0"/>
          </a:p>
        </p:txBody>
      </p:sp>
    </p:spTree>
    <p:extLst>
      <p:ext uri="{BB962C8B-B14F-4D97-AF65-F5344CB8AC3E}">
        <p14:creationId xmlns:p14="http://schemas.microsoft.com/office/powerpoint/2010/main" val="40453786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Calculating, evidencing (and auditing) funding hours (Q&amp;A – 11a)</a:t>
            </a:r>
          </a:p>
        </p:txBody>
      </p:sp>
      <p:sp>
        <p:nvSpPr>
          <p:cNvPr id="11" name="Content Placeholder 10"/>
          <p:cNvSpPr>
            <a:spLocks noGrp="1"/>
          </p:cNvSpPr>
          <p:nvPr>
            <p:ph sz="quarter" idx="12"/>
          </p:nvPr>
        </p:nvSpPr>
        <p:spPr/>
        <p:txBody>
          <a:bodyPr/>
          <a:lstStyle/>
          <a:p>
            <a:pPr marL="0" indent="0">
              <a:buNone/>
            </a:pPr>
            <a:r>
              <a:rPr lang="en-GB" sz="1800" b="1" dirty="0">
                <a:solidFill>
                  <a:schemeClr val="tx2"/>
                </a:solidFill>
              </a:rPr>
              <a:t>Q11a</a:t>
            </a:r>
            <a:r>
              <a:rPr lang="en-GB" sz="1800" b="1" dirty="0"/>
              <a:t> How do I evidence attendance by students on study programme hours during coronavirus (COVID-19) Government lockdown periods?</a:t>
            </a:r>
          </a:p>
          <a:p>
            <a:pPr marL="285750" lvl="0" indent="-285750">
              <a:buFont typeface="Arial" panose="020B0604020202020204" pitchFamily="34" charset="0"/>
              <a:buChar char="•"/>
            </a:pPr>
            <a:r>
              <a:rPr lang="en-GB" sz="1800" b="0" dirty="0">
                <a:solidFill>
                  <a:schemeClr val="tx2"/>
                </a:solidFill>
              </a:rPr>
              <a:t>A11a </a:t>
            </a:r>
            <a:r>
              <a:rPr lang="en-GB" sz="1800" b="0" dirty="0"/>
              <a:t>We have updated the pre-pandemic advice in paragraph 131 to include:</a:t>
            </a:r>
          </a:p>
          <a:p>
            <a:pPr marL="501750" lvl="2" indent="-285750">
              <a:buFont typeface="Arial" panose="020B0604020202020204" pitchFamily="34" charset="0"/>
              <a:buChar char="•"/>
            </a:pPr>
            <a:r>
              <a:rPr lang="en-GB" sz="1800" b="0" dirty="0"/>
              <a:t>advice on evidencing non face-to-face delivery is in Annex C paragraph 4 which states a withdrawn student who cannot attend registered sessions would be one failing to meet the following guidance on participation or contact:</a:t>
            </a:r>
          </a:p>
          <a:p>
            <a:pPr marL="501750" lvl="2" indent="-285750">
              <a:buFont typeface="Arial" panose="020B0604020202020204" pitchFamily="34" charset="0"/>
              <a:buChar char="•"/>
            </a:pPr>
            <a:r>
              <a:rPr lang="en-GB" sz="1800" b="0" dirty="0"/>
              <a:t>receipt of work or projects by the tutor (electronic or hard copy)</a:t>
            </a:r>
          </a:p>
          <a:p>
            <a:pPr marL="501750" lvl="2" indent="-285750">
              <a:buFont typeface="Arial" panose="020B0604020202020204" pitchFamily="34" charset="0"/>
              <a:buChar char="•"/>
            </a:pPr>
            <a:r>
              <a:rPr lang="en-GB" sz="1800" b="0" dirty="0"/>
              <a:t>log-on evidence to learning materials given to students by the institution</a:t>
            </a:r>
          </a:p>
          <a:p>
            <a:pPr marL="501750" lvl="2" indent="-285750">
              <a:buFont typeface="Arial" panose="020B0604020202020204" pitchFamily="34" charset="0"/>
              <a:buChar char="•"/>
            </a:pPr>
            <a:r>
              <a:rPr lang="en-GB" sz="1800" b="0" dirty="0"/>
              <a:t>communication with the tutor that indicated that the student was still active on their learning aim, including planned contacts</a:t>
            </a:r>
          </a:p>
        </p:txBody>
      </p:sp>
      <p:sp>
        <p:nvSpPr>
          <p:cNvPr id="4" name="Text Box 116"/>
          <p:cNvSpPr txBox="1">
            <a:spLocks noChangeArrowheads="1"/>
          </p:cNvSpPr>
          <p:nvPr/>
        </p:nvSpPr>
        <p:spPr bwMode="auto">
          <a:xfrm>
            <a:off x="8352631"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54</a:t>
            </a:fld>
            <a:endParaRPr lang="en-GB" sz="1200" dirty="0"/>
          </a:p>
        </p:txBody>
      </p:sp>
    </p:spTree>
    <p:extLst>
      <p:ext uri="{BB962C8B-B14F-4D97-AF65-F5344CB8AC3E}">
        <p14:creationId xmlns:p14="http://schemas.microsoft.com/office/powerpoint/2010/main" val="1547372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Calculating, evidencing (and auditing) funding hours (Q&amp;A – 12)</a:t>
            </a:r>
            <a:endParaRPr lang="en-GB" sz="2000" dirty="0"/>
          </a:p>
        </p:txBody>
      </p:sp>
      <p:sp>
        <p:nvSpPr>
          <p:cNvPr id="11" name="Content Placeholder 10"/>
          <p:cNvSpPr>
            <a:spLocks noGrp="1"/>
          </p:cNvSpPr>
          <p:nvPr>
            <p:ph sz="quarter" idx="12"/>
          </p:nvPr>
        </p:nvSpPr>
        <p:spPr/>
        <p:txBody>
          <a:bodyPr/>
          <a:lstStyle/>
          <a:p>
            <a:pPr marL="0" indent="0">
              <a:buNone/>
            </a:pPr>
            <a:r>
              <a:rPr lang="en-GB" sz="1800" b="1" dirty="0">
                <a:solidFill>
                  <a:schemeClr val="tx2"/>
                </a:solidFill>
              </a:rPr>
              <a:t>Q12 </a:t>
            </a:r>
            <a:r>
              <a:rPr lang="en-GB" sz="1800" b="1" dirty="0"/>
              <a:t>What can be claimed for study/revision leave?</a:t>
            </a:r>
          </a:p>
          <a:p>
            <a:pPr marL="285750" indent="-285750">
              <a:buFont typeface="Arial" panose="020B0604020202020204" pitchFamily="34" charset="0"/>
              <a:buChar char="•"/>
            </a:pPr>
            <a:r>
              <a:rPr lang="en-GB" sz="1800" b="0" dirty="0">
                <a:solidFill>
                  <a:schemeClr val="tx2"/>
                </a:solidFill>
              </a:rPr>
              <a:t>A12 </a:t>
            </a:r>
            <a:r>
              <a:rPr lang="en-GB" sz="1800" b="0" dirty="0"/>
              <a:t> As set out in paragraph 105 of the Funding regulations (paragraph 102 in 2021/22)</a:t>
            </a:r>
          </a:p>
          <a:p>
            <a:pPr marL="501750" lvl="2" indent="-285750">
              <a:buFont typeface="Arial" panose="020B0604020202020204" pitchFamily="34" charset="0"/>
              <a:buChar char="•"/>
            </a:pPr>
            <a:r>
              <a:rPr lang="en-GB" sz="1800" b="0" dirty="0"/>
              <a:t>Where students are allowed time away from the institution’s premises to revise and prepare for exams this must also meet the criteria of being planned, being explicit in the student’s timetable, and supervised and/or organised by a member of staff. Study leave should be time limited and the weekly number of hours should not exceed the student’s planned weekly hours for the overall study programme. Study leave should be supervised or organised by the institution, for example by requiring the completion of structured revision or practice papers that are marked by a member of staff and where the student is given feedback. These hours can be counted for both years 12 and year 13. The time when the student is taking the exam can also be included in the total planned hours.</a:t>
            </a:r>
          </a:p>
        </p:txBody>
      </p:sp>
      <p:sp>
        <p:nvSpPr>
          <p:cNvPr id="4" name="Text Box 116"/>
          <p:cNvSpPr txBox="1">
            <a:spLocks noChangeArrowheads="1"/>
          </p:cNvSpPr>
          <p:nvPr/>
        </p:nvSpPr>
        <p:spPr bwMode="auto">
          <a:xfrm>
            <a:off x="8352631"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55</a:t>
            </a:fld>
            <a:endParaRPr lang="en-GB" sz="1200" dirty="0"/>
          </a:p>
        </p:txBody>
      </p:sp>
    </p:spTree>
    <p:extLst>
      <p:ext uri="{BB962C8B-B14F-4D97-AF65-F5344CB8AC3E}">
        <p14:creationId xmlns:p14="http://schemas.microsoft.com/office/powerpoint/2010/main" val="96744122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Calculating, evidencing (and auditing) funding hours (Q&amp;A – 13)</a:t>
            </a:r>
          </a:p>
        </p:txBody>
      </p:sp>
      <p:sp>
        <p:nvSpPr>
          <p:cNvPr id="11" name="Content Placeholder 10"/>
          <p:cNvSpPr>
            <a:spLocks noGrp="1"/>
          </p:cNvSpPr>
          <p:nvPr>
            <p:ph sz="quarter" idx="12"/>
          </p:nvPr>
        </p:nvSpPr>
        <p:spPr/>
        <p:txBody>
          <a:bodyPr/>
          <a:lstStyle/>
          <a:p>
            <a:pPr marL="0" indent="0">
              <a:buNone/>
            </a:pPr>
            <a:r>
              <a:rPr lang="en-GB" sz="1800" b="1" dirty="0">
                <a:solidFill>
                  <a:schemeClr val="tx2"/>
                </a:solidFill>
              </a:rPr>
              <a:t>Q13</a:t>
            </a:r>
            <a:r>
              <a:rPr lang="en-GB" sz="1800" b="1" dirty="0"/>
              <a:t> Does the ESFA have any advice on what activities can be counted as study hours? </a:t>
            </a:r>
          </a:p>
          <a:p>
            <a:pPr marL="285750" indent="-285750">
              <a:buFont typeface="Arial" panose="020B0604020202020204" pitchFamily="34" charset="0"/>
              <a:buChar char="•"/>
            </a:pPr>
            <a:r>
              <a:rPr lang="en-GB" sz="1800" b="0" dirty="0">
                <a:solidFill>
                  <a:schemeClr val="tx2"/>
                </a:solidFill>
              </a:rPr>
              <a:t>A13</a:t>
            </a:r>
            <a:r>
              <a:rPr lang="en-GB" sz="1800" b="0" dirty="0"/>
              <a:t> Planned hours are those that are timetabled, organised and/or supervised by the institution, and take place in line with the institution’s normal working pattern to deliver the study programme, and can include the following:</a:t>
            </a:r>
          </a:p>
          <a:p>
            <a:pPr marL="534988" indent="-357188">
              <a:buFont typeface="Arial" panose="020B0604020202020204" pitchFamily="34" charset="0"/>
              <a:buChar char="•"/>
            </a:pPr>
            <a:r>
              <a:rPr lang="en-GB" sz="1800" b="0" dirty="0"/>
              <a:t>planned tutor led activity on qualification bearing courses for the student in the academic year,</a:t>
            </a:r>
          </a:p>
          <a:p>
            <a:pPr marL="534988" indent="-357188">
              <a:buFont typeface="Arial" panose="020B0604020202020204" pitchFamily="34" charset="0"/>
              <a:buChar char="•"/>
            </a:pPr>
            <a:r>
              <a:rPr lang="en-GB" sz="1800" b="0" dirty="0"/>
              <a:t>planned hours of tutorials, work experience or supported internship, and planned hours on other activities that are organised and provided by the institution, such as sport or volunteering.</a:t>
            </a:r>
          </a:p>
        </p:txBody>
      </p:sp>
      <p:sp>
        <p:nvSpPr>
          <p:cNvPr id="4" name="Text Box 116"/>
          <p:cNvSpPr txBox="1">
            <a:spLocks noChangeArrowheads="1"/>
          </p:cNvSpPr>
          <p:nvPr/>
        </p:nvSpPr>
        <p:spPr bwMode="auto">
          <a:xfrm>
            <a:off x="8428161"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56</a:t>
            </a:fld>
            <a:endParaRPr lang="en-GB" sz="1200" dirty="0"/>
          </a:p>
        </p:txBody>
      </p:sp>
    </p:spTree>
    <p:extLst>
      <p:ext uri="{BB962C8B-B14F-4D97-AF65-F5344CB8AC3E}">
        <p14:creationId xmlns:p14="http://schemas.microsoft.com/office/powerpoint/2010/main" val="362116438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Calculating, evidencing (and auditing) funding hours (Q&amp;A – 14)</a:t>
            </a:r>
          </a:p>
        </p:txBody>
      </p:sp>
      <p:sp>
        <p:nvSpPr>
          <p:cNvPr id="11" name="Content Placeholder 10"/>
          <p:cNvSpPr>
            <a:spLocks noGrp="1"/>
          </p:cNvSpPr>
          <p:nvPr>
            <p:ph sz="quarter" idx="12"/>
          </p:nvPr>
        </p:nvSpPr>
        <p:spPr/>
        <p:txBody>
          <a:bodyPr/>
          <a:lstStyle/>
          <a:p>
            <a:pPr marL="0" indent="0">
              <a:buNone/>
            </a:pPr>
            <a:r>
              <a:rPr lang="en-GB" sz="1800" b="1" dirty="0">
                <a:solidFill>
                  <a:schemeClr val="tx2"/>
                </a:solidFill>
              </a:rPr>
              <a:t>Q14</a:t>
            </a:r>
            <a:r>
              <a:rPr lang="en-GB" sz="1800" b="1" dirty="0"/>
              <a:t> What counts as work experience?</a:t>
            </a:r>
          </a:p>
          <a:p>
            <a:pPr marL="285750" indent="-285750">
              <a:buFont typeface="Arial" panose="020B0604020202020204" pitchFamily="34" charset="0"/>
              <a:buChar char="•"/>
            </a:pPr>
            <a:r>
              <a:rPr lang="en-GB" sz="1800" b="0" dirty="0">
                <a:solidFill>
                  <a:schemeClr val="tx2"/>
                </a:solidFill>
              </a:rPr>
              <a:t>A6</a:t>
            </a:r>
            <a:r>
              <a:rPr lang="en-GB" sz="1800" b="0" dirty="0"/>
              <a:t> ESFA has issued some generic advice on work experience within study programmes:</a:t>
            </a:r>
          </a:p>
          <a:p>
            <a:pPr marL="501750" lvl="2" indent="-285750">
              <a:buFont typeface="Arial" panose="020B0604020202020204" pitchFamily="34" charset="0"/>
              <a:buChar char="•"/>
            </a:pPr>
            <a:r>
              <a:rPr lang="en-GB" sz="1800" b="0" dirty="0">
                <a:hlinkClick r:id="rId3"/>
              </a:rPr>
              <a:t>16-19 study programmes: work experience</a:t>
            </a:r>
            <a:endParaRPr lang="en-GB" sz="1800" b="0" dirty="0"/>
          </a:p>
          <a:p>
            <a:pPr marL="501750" lvl="2" indent="-285750">
              <a:buFont typeface="Arial" panose="020B0604020202020204" pitchFamily="34" charset="0"/>
              <a:buChar char="•"/>
            </a:pPr>
            <a:r>
              <a:rPr lang="en-GB" sz="1800" b="0" dirty="0">
                <a:hlinkClick r:id="rId4"/>
              </a:rPr>
              <a:t>Delivery and recording of work experience</a:t>
            </a:r>
            <a:endParaRPr lang="en-GB" sz="1800" b="0" dirty="0">
              <a:hlinkClick r:id="rId5"/>
            </a:endParaRPr>
          </a:p>
          <a:p>
            <a:pPr marL="285750" indent="-285750">
              <a:buFont typeface="Arial" panose="020B0604020202020204" pitchFamily="34" charset="0"/>
              <a:buChar char="•"/>
            </a:pPr>
            <a:endParaRPr lang="en-GB" sz="1800" b="0" dirty="0"/>
          </a:p>
          <a:p>
            <a:pPr marL="0" indent="0">
              <a:buNone/>
            </a:pPr>
            <a:endParaRPr lang="en-GB" sz="1800" b="0" dirty="0"/>
          </a:p>
          <a:p>
            <a:endParaRPr lang="en-GB" sz="1800" b="0" dirty="0"/>
          </a:p>
          <a:p>
            <a:endParaRPr lang="en-GB" sz="1800" b="0" dirty="0"/>
          </a:p>
          <a:p>
            <a:endParaRPr lang="en-GB" sz="1800" b="0" dirty="0"/>
          </a:p>
          <a:p>
            <a:endParaRPr lang="en-GB" sz="1800" b="0" dirty="0"/>
          </a:p>
          <a:p>
            <a:pPr marL="0" indent="0">
              <a:buNone/>
            </a:pPr>
            <a:endParaRPr lang="en-GB" sz="1800" b="0" dirty="0"/>
          </a:p>
        </p:txBody>
      </p:sp>
      <p:sp>
        <p:nvSpPr>
          <p:cNvPr id="4" name="Text Box 116"/>
          <p:cNvSpPr txBox="1">
            <a:spLocks noChangeArrowheads="1"/>
          </p:cNvSpPr>
          <p:nvPr/>
        </p:nvSpPr>
        <p:spPr bwMode="auto">
          <a:xfrm>
            <a:off x="8428161"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57</a:t>
            </a:fld>
            <a:endParaRPr lang="en-GB" sz="1200" dirty="0"/>
          </a:p>
        </p:txBody>
      </p:sp>
    </p:spTree>
    <p:extLst>
      <p:ext uri="{BB962C8B-B14F-4D97-AF65-F5344CB8AC3E}">
        <p14:creationId xmlns:p14="http://schemas.microsoft.com/office/powerpoint/2010/main" val="239874955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Students who started programmes in previous year carrying into current year? (Q&amp;A – 15)</a:t>
            </a:r>
          </a:p>
        </p:txBody>
      </p:sp>
      <p:sp>
        <p:nvSpPr>
          <p:cNvPr id="11" name="Content Placeholder 10"/>
          <p:cNvSpPr>
            <a:spLocks noGrp="1"/>
          </p:cNvSpPr>
          <p:nvPr>
            <p:ph sz="quarter" idx="12"/>
          </p:nvPr>
        </p:nvSpPr>
        <p:spPr/>
        <p:txBody>
          <a:bodyPr/>
          <a:lstStyle/>
          <a:p>
            <a:pPr marL="0" indent="0">
              <a:buNone/>
            </a:pPr>
            <a:r>
              <a:rPr lang="en-GB" sz="1800" b="1" dirty="0">
                <a:solidFill>
                  <a:schemeClr val="tx2"/>
                </a:solidFill>
              </a:rPr>
              <a:t>Q15</a:t>
            </a:r>
            <a:r>
              <a:rPr lang="en-GB" sz="1800" b="1" dirty="0"/>
              <a:t> How are carry over students funded? How do we treat students who start in June/July on 600 hour programme and therefore cross 2 funding years? </a:t>
            </a:r>
          </a:p>
          <a:p>
            <a:pPr marL="285750" indent="-285750">
              <a:buFont typeface="Arial" panose="020B0604020202020204" pitchFamily="34" charset="0"/>
              <a:buChar char="•"/>
            </a:pPr>
            <a:r>
              <a:rPr lang="en-GB" sz="1800" b="0" dirty="0">
                <a:solidFill>
                  <a:schemeClr val="tx2"/>
                </a:solidFill>
              </a:rPr>
              <a:t>A15</a:t>
            </a:r>
            <a:r>
              <a:rPr lang="en-GB" sz="1800" b="0" dirty="0"/>
              <a:t> No differently to new students. The study hours entered on the ILR are specific to the funding year and therefore any student starting their study programme in June/July will only have a very small number of study programmes hours in the first year.</a:t>
            </a:r>
          </a:p>
          <a:p>
            <a:pPr marL="285750" indent="-285750">
              <a:buFont typeface="Arial" panose="020B0604020202020204" pitchFamily="34" charset="0"/>
              <a:buChar char="•"/>
            </a:pPr>
            <a:r>
              <a:rPr lang="en-GB" sz="1800" b="0" dirty="0"/>
              <a:t>Students aged under 16 on 31 August at start of funding year and who start any study programmes on or after 1 June will not be eligible for any ESFA funding. The minimum qualifying period for funding remains 2 weeks.</a:t>
            </a:r>
          </a:p>
        </p:txBody>
      </p:sp>
      <p:sp>
        <p:nvSpPr>
          <p:cNvPr id="4" name="Text Box 116"/>
          <p:cNvSpPr txBox="1">
            <a:spLocks noChangeArrowheads="1"/>
          </p:cNvSpPr>
          <p:nvPr/>
        </p:nvSpPr>
        <p:spPr bwMode="auto">
          <a:xfrm>
            <a:off x="8559253"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58</a:t>
            </a:fld>
            <a:endParaRPr lang="en-GB" sz="1200" dirty="0"/>
          </a:p>
        </p:txBody>
      </p:sp>
    </p:spTree>
    <p:extLst>
      <p:ext uri="{BB962C8B-B14F-4D97-AF65-F5344CB8AC3E}">
        <p14:creationId xmlns:p14="http://schemas.microsoft.com/office/powerpoint/2010/main" val="5863786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19+ student funding (Q&amp;A – 16)</a:t>
            </a:r>
          </a:p>
        </p:txBody>
      </p:sp>
      <p:sp>
        <p:nvSpPr>
          <p:cNvPr id="11" name="Content Placeholder 10"/>
          <p:cNvSpPr>
            <a:spLocks noGrp="1"/>
          </p:cNvSpPr>
          <p:nvPr>
            <p:ph sz="quarter" idx="12"/>
          </p:nvPr>
        </p:nvSpPr>
        <p:spPr/>
        <p:txBody>
          <a:bodyPr/>
          <a:lstStyle/>
          <a:p>
            <a:pPr marL="0" indent="0">
              <a:buNone/>
            </a:pPr>
            <a:r>
              <a:rPr lang="en-GB" sz="1800" b="1" dirty="0">
                <a:solidFill>
                  <a:schemeClr val="tx2"/>
                </a:solidFill>
              </a:rPr>
              <a:t>Q16 </a:t>
            </a:r>
            <a:r>
              <a:rPr lang="en-GB" sz="1800" b="1" dirty="0"/>
              <a:t>Are 19+ students (age on 31 August at start of each funding year) funded by the ESFA under 16 to 19 study programme funding? </a:t>
            </a:r>
          </a:p>
          <a:p>
            <a:pPr marL="285750" indent="-285750">
              <a:buFont typeface="Arial" panose="020B0604020202020204" pitchFamily="34" charset="0"/>
              <a:buChar char="•"/>
            </a:pPr>
            <a:r>
              <a:rPr lang="en-GB" sz="1800" b="0" dirty="0">
                <a:solidFill>
                  <a:schemeClr val="tx2"/>
                </a:solidFill>
              </a:rPr>
              <a:t>A16</a:t>
            </a:r>
            <a:r>
              <a:rPr lang="en-GB" sz="1800" b="0" dirty="0"/>
              <a:t> Students aged 19 or over on 31 August are the funding responsibility of the ESFA adult funding stream, other than the following:</a:t>
            </a:r>
          </a:p>
          <a:p>
            <a:pPr marL="534988" lvl="1" indent="-357188">
              <a:buFont typeface="Arial" panose="020B0604020202020204" pitchFamily="34" charset="0"/>
              <a:buChar char="•"/>
              <a:tabLst>
                <a:tab pos="534988" algn="l"/>
              </a:tabLst>
            </a:pPr>
            <a:r>
              <a:rPr lang="en-GB" sz="1800" b="0" dirty="0"/>
              <a:t>19 to 24 with an EHCP</a:t>
            </a:r>
          </a:p>
          <a:p>
            <a:pPr marL="534988" lvl="1" indent="-357188">
              <a:buFont typeface="Arial" panose="020B0604020202020204" pitchFamily="34" charset="0"/>
              <a:buChar char="•"/>
              <a:tabLst>
                <a:tab pos="534988" algn="l"/>
              </a:tabLst>
            </a:pPr>
            <a:r>
              <a:rPr lang="en-GB" sz="1800" b="0" dirty="0"/>
              <a:t>students completing their study programmes who started their learning aims in a previous year whilst aged under 19 on 31 August at start of each funding year</a:t>
            </a:r>
          </a:p>
        </p:txBody>
      </p:sp>
      <p:sp>
        <p:nvSpPr>
          <p:cNvPr id="4" name="Text Box 116"/>
          <p:cNvSpPr txBox="1">
            <a:spLocks noChangeArrowheads="1"/>
          </p:cNvSpPr>
          <p:nvPr/>
        </p:nvSpPr>
        <p:spPr bwMode="auto">
          <a:xfrm>
            <a:off x="8428161"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59</a:t>
            </a:fld>
            <a:endParaRPr lang="en-GB" sz="1200" dirty="0"/>
          </a:p>
        </p:txBody>
      </p:sp>
    </p:spTree>
    <p:extLst>
      <p:ext uri="{BB962C8B-B14F-4D97-AF65-F5344CB8AC3E}">
        <p14:creationId xmlns:p14="http://schemas.microsoft.com/office/powerpoint/2010/main" val="1724988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3118" y="541508"/>
            <a:ext cx="7997763" cy="741192"/>
          </a:xfrm>
        </p:spPr>
        <p:txBody>
          <a:bodyPr/>
          <a:lstStyle/>
          <a:p>
            <a:r>
              <a:rPr lang="en-GB" dirty="0">
                <a:solidFill>
                  <a:srgbClr val="104F75"/>
                </a:solidFill>
                <a:cs typeface="Times New Roman" panose="02020603050405020304" pitchFamily="18" charset="0"/>
              </a:rPr>
              <a:t>Additional hours </a:t>
            </a:r>
            <a:r>
              <a:rPr lang="en-GB" b="1" dirty="0">
                <a:solidFill>
                  <a:srgbClr val="104F75"/>
                </a:solidFill>
                <a:effectLst/>
                <a:latin typeface="Arial" panose="020B0604020202020204" pitchFamily="34" charset="0"/>
                <a:cs typeface="Times New Roman" panose="02020603050405020304" pitchFamily="18" charset="0"/>
              </a:rPr>
              <a:t>and impact on ‘Planned hours for 2022 to 2023’ Slide </a:t>
            </a:r>
            <a:r>
              <a:rPr lang="en-GB" dirty="0">
                <a:solidFill>
                  <a:srgbClr val="104F75"/>
                </a:solidFill>
                <a:cs typeface="Times New Roman" panose="02020603050405020304" pitchFamily="18" charset="0"/>
              </a:rPr>
              <a:t>3</a:t>
            </a:r>
            <a:r>
              <a:rPr lang="en-GB" b="1" dirty="0">
                <a:solidFill>
                  <a:srgbClr val="104F75"/>
                </a:solidFill>
                <a:effectLst/>
                <a:latin typeface="Arial" panose="020B0604020202020204" pitchFamily="34" charset="0"/>
                <a:cs typeface="Times New Roman" panose="02020603050405020304" pitchFamily="18" charset="0"/>
              </a:rPr>
              <a:t> of 3</a:t>
            </a:r>
            <a:br>
              <a:rPr lang="en-GB" b="1" dirty="0">
                <a:solidFill>
                  <a:srgbClr val="104F75"/>
                </a:solidFill>
                <a:effectLst/>
                <a:latin typeface="Arial" panose="020B0604020202020204" pitchFamily="34" charset="0"/>
                <a:cs typeface="Times New Roman" panose="02020603050405020304" pitchFamily="18" charset="0"/>
              </a:rPr>
            </a:br>
            <a:br>
              <a:rPr lang="en-GB" dirty="0"/>
            </a:br>
            <a:endParaRPr lang="en-GB" dirty="0"/>
          </a:p>
        </p:txBody>
      </p:sp>
      <p:sp>
        <p:nvSpPr>
          <p:cNvPr id="5" name="Text Placeholder 4"/>
          <p:cNvSpPr>
            <a:spLocks noGrp="1"/>
          </p:cNvSpPr>
          <p:nvPr>
            <p:ph sz="quarter" idx="12"/>
          </p:nvPr>
        </p:nvSpPr>
        <p:spPr>
          <a:xfrm>
            <a:off x="590400" y="1657350"/>
            <a:ext cx="7986713" cy="4327524"/>
          </a:xfrm>
        </p:spPr>
        <p:txBody>
          <a:bodyPr/>
          <a:lstStyle/>
          <a:p>
            <a:pPr>
              <a:lnSpc>
                <a:spcPct val="120000"/>
              </a:lnSpc>
              <a:spcBef>
                <a:spcPts val="1500"/>
              </a:spcBef>
              <a:spcAft>
                <a:spcPts val="1200"/>
              </a:spcAft>
            </a:pPr>
            <a:r>
              <a:rPr lang="en-GB" sz="1800" dirty="0">
                <a:solidFill>
                  <a:srgbClr val="0B0C0C"/>
                </a:solidFill>
                <a:effectLst/>
                <a:latin typeface="Arial" panose="020B0604020202020204" pitchFamily="34" charset="0"/>
                <a:ea typeface="Times New Roman" panose="02020603050405020304" pitchFamily="18" charset="0"/>
                <a:cs typeface="Times New Roman" panose="02020603050405020304" pitchFamily="18" charset="0"/>
              </a:rPr>
              <a:t>Institutions should:</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fontAlgn="base" hangingPunct="0">
              <a:lnSpc>
                <a:spcPct val="120000"/>
              </a:lnSpc>
              <a:spcAft>
                <a:spcPts val="1500"/>
              </a:spcAft>
              <a:buFont typeface="Symbol" panose="05050102010706020507" pitchFamily="18" charset="2"/>
              <a:buChar char=""/>
            </a:pPr>
            <a:r>
              <a:rPr lang="en-GB" sz="1800" dirty="0">
                <a:solidFill>
                  <a:srgbClr val="0B0C0C"/>
                </a:solidFill>
                <a:effectLst/>
                <a:latin typeface="Arial" panose="020B0604020202020204" pitchFamily="34" charset="0"/>
                <a:ea typeface="Times New Roman" panose="02020603050405020304" pitchFamily="18" charset="0"/>
                <a:cs typeface="Times New Roman" panose="02020603050405020304" pitchFamily="18" charset="0"/>
              </a:rPr>
              <a:t>use additional hours flexibly, broadly in line with study programme guidance, to best meet the needs of students</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fontAlgn="base" hangingPunct="0">
              <a:lnSpc>
                <a:spcPct val="120000"/>
              </a:lnSpc>
              <a:spcAft>
                <a:spcPts val="600"/>
              </a:spcAft>
              <a:buFont typeface="Symbol" panose="05050102010706020507" pitchFamily="18" charset="2"/>
              <a:buChar char=""/>
            </a:pPr>
            <a:r>
              <a:rPr lang="en-GB" sz="1800" dirty="0">
                <a:solidFill>
                  <a:srgbClr val="0B0C0C"/>
                </a:solidFill>
                <a:effectLst/>
                <a:latin typeface="Arial" panose="020B0604020202020204" pitchFamily="34" charset="0"/>
                <a:ea typeface="Times New Roman" panose="02020603050405020304" pitchFamily="18" charset="0"/>
                <a:cs typeface="Times New Roman" panose="02020603050405020304" pitchFamily="18" charset="0"/>
              </a:rPr>
              <a:t>prioritise maths in the use of additional hours where there is an identified student need</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fontAlgn="base" hangingPunct="0">
              <a:lnSpc>
                <a:spcPct val="120000"/>
              </a:lnSpc>
              <a:spcBef>
                <a:spcPts val="1500"/>
              </a:spcBef>
              <a:spcAft>
                <a:spcPts val="600"/>
              </a:spcAft>
              <a:buFont typeface="Symbol" panose="05050102010706020507" pitchFamily="18" charset="2"/>
              <a:buChar char=""/>
            </a:pPr>
            <a:r>
              <a:rPr lang="en-GB" sz="1800" dirty="0">
                <a:solidFill>
                  <a:srgbClr val="0B0C0C"/>
                </a:solidFill>
                <a:effectLst/>
                <a:latin typeface="Arial" panose="020B0604020202020204" pitchFamily="34" charset="0"/>
                <a:ea typeface="Times New Roman" panose="02020603050405020304" pitchFamily="18" charset="0"/>
                <a:cs typeface="Times New Roman" panose="02020603050405020304" pitchFamily="18" charset="0"/>
              </a:rPr>
              <a:t>use additional hours to support areas such as mental health, wellbeing or study skills where these are a barrier for students effectively accessing teaching and learning</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R="41275">
              <a:lnSpc>
                <a:spcPct val="120000"/>
              </a:lnSpc>
              <a:spcAft>
                <a:spcPts val="1310"/>
              </a:spcAft>
            </a:pPr>
            <a:r>
              <a:rPr lang="en-GB" sz="1800" dirty="0">
                <a:solidFill>
                  <a:srgbClr val="0B0C0C"/>
                </a:solidFill>
                <a:effectLst/>
                <a:latin typeface="Arial" panose="020B0604020202020204" pitchFamily="34" charset="0"/>
                <a:ea typeface="Times New Roman" panose="02020603050405020304" pitchFamily="18" charset="0"/>
                <a:cs typeface="Times New Roman" panose="02020603050405020304" pitchFamily="18" charset="0"/>
              </a:rPr>
              <a:t>More information on the </a:t>
            </a:r>
            <a:r>
              <a:rPr lang="en-GB" sz="1800"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3"/>
              </a:rPr>
              <a:t>additional hours</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r>
              <a:rPr lang="en-GB" sz="1800" dirty="0">
                <a:solidFill>
                  <a:srgbClr val="0B0C0C"/>
                </a:solidFill>
                <a:effectLst/>
                <a:latin typeface="Arial" panose="020B0604020202020204" pitchFamily="34" charset="0"/>
                <a:ea typeface="Times New Roman" panose="02020603050405020304" pitchFamily="18" charset="0"/>
                <a:cs typeface="Times New Roman" panose="02020603050405020304" pitchFamily="18" charset="0"/>
              </a:rPr>
              <a:t>is on GOV.UK. The additional hours form part of every student’s planned hours.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85750" lvl="0" indent="-285750">
              <a:lnSpc>
                <a:spcPct val="120000"/>
              </a:lnSpc>
              <a:buFont typeface="Arial" panose="020B0604020202020204" pitchFamily="34" charset="0"/>
              <a:buChar char="•"/>
            </a:pPr>
            <a:endParaRPr lang="en-GB" b="0" dirty="0"/>
          </a:p>
        </p:txBody>
      </p:sp>
      <p:sp>
        <p:nvSpPr>
          <p:cNvPr id="6" name="Text Box 116"/>
          <p:cNvSpPr txBox="1">
            <a:spLocks noChangeArrowheads="1"/>
          </p:cNvSpPr>
          <p:nvPr/>
        </p:nvSpPr>
        <p:spPr bwMode="auto">
          <a:xfrm>
            <a:off x="8172450"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6</a:t>
            </a:fld>
            <a:endParaRPr lang="en-GB" sz="1200" dirty="0"/>
          </a:p>
        </p:txBody>
      </p:sp>
    </p:spTree>
    <p:extLst>
      <p:ext uri="{BB962C8B-B14F-4D97-AF65-F5344CB8AC3E}">
        <p14:creationId xmlns:p14="http://schemas.microsoft.com/office/powerpoint/2010/main" val="144378227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Core aim determination and retention (Q&amp;A – 17)</a:t>
            </a:r>
          </a:p>
        </p:txBody>
      </p:sp>
      <p:sp>
        <p:nvSpPr>
          <p:cNvPr id="11" name="Content Placeholder 10"/>
          <p:cNvSpPr>
            <a:spLocks noGrp="1"/>
          </p:cNvSpPr>
          <p:nvPr>
            <p:ph sz="quarter" idx="12"/>
          </p:nvPr>
        </p:nvSpPr>
        <p:spPr/>
        <p:txBody>
          <a:bodyPr/>
          <a:lstStyle/>
          <a:p>
            <a:pPr marL="0" indent="0">
              <a:buNone/>
            </a:pPr>
            <a:r>
              <a:rPr lang="en-GB" sz="1800" b="1" dirty="0">
                <a:solidFill>
                  <a:schemeClr val="tx2"/>
                </a:solidFill>
              </a:rPr>
              <a:t>Q17 </a:t>
            </a:r>
            <a:r>
              <a:rPr lang="en-GB" sz="1800" b="1" dirty="0"/>
              <a:t>Can a short learning aim be recorded as a core aim? </a:t>
            </a:r>
          </a:p>
          <a:p>
            <a:pPr marL="285750" indent="-285750">
              <a:buFont typeface="Arial" panose="020B0604020202020204" pitchFamily="34" charset="0"/>
              <a:buChar char="•"/>
            </a:pPr>
            <a:r>
              <a:rPr lang="en-GB" sz="1800" b="0" dirty="0">
                <a:solidFill>
                  <a:schemeClr val="tx2"/>
                </a:solidFill>
              </a:rPr>
              <a:t>A17  I</a:t>
            </a:r>
            <a:r>
              <a:rPr lang="en-GB" sz="1800" b="0" dirty="0"/>
              <a:t>n companion document ‘Funding rates and formula 2021/22’ we set out our advice on determining core aims (paragraphs 58 to 68) and retention (paragraphs 75 to 78)</a:t>
            </a:r>
          </a:p>
          <a:p>
            <a:pPr marL="285750" indent="-285750">
              <a:buFont typeface="Arial" panose="020B0604020202020204" pitchFamily="34" charset="0"/>
              <a:buChar char="•"/>
            </a:pPr>
            <a:r>
              <a:rPr lang="en-GB" sz="1800" b="1" dirty="0"/>
              <a:t>Determining core aims</a:t>
            </a:r>
          </a:p>
          <a:p>
            <a:pPr marL="501750" lvl="2" indent="-285750">
              <a:buFont typeface="Arial" panose="020B0604020202020204" pitchFamily="34" charset="0"/>
              <a:buChar char="•"/>
            </a:pPr>
            <a:r>
              <a:rPr lang="en-GB" sz="1800" b="0" dirty="0"/>
              <a:t>In Rates and formula paragraph 58, the guidance states that the core aim is the most important element of the programme, which will usually be the component with the largest amount of timetabled activity associated with it. For this reason the answer to the above question will usually be no.</a:t>
            </a:r>
          </a:p>
          <a:p>
            <a:pPr marL="285750" indent="-285750">
              <a:buFont typeface="Arial" panose="020B0604020202020204" pitchFamily="34" charset="0"/>
              <a:buChar char="•"/>
            </a:pPr>
            <a:endParaRPr lang="en-GB" sz="1800" b="0" dirty="0"/>
          </a:p>
        </p:txBody>
      </p:sp>
      <p:sp>
        <p:nvSpPr>
          <p:cNvPr id="4" name="Text Box 116"/>
          <p:cNvSpPr txBox="1">
            <a:spLocks noChangeArrowheads="1"/>
          </p:cNvSpPr>
          <p:nvPr/>
        </p:nvSpPr>
        <p:spPr bwMode="auto">
          <a:xfrm>
            <a:off x="8428161"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60</a:t>
            </a:fld>
            <a:endParaRPr lang="en-GB" sz="1200" dirty="0"/>
          </a:p>
        </p:txBody>
      </p:sp>
    </p:spTree>
    <p:extLst>
      <p:ext uri="{BB962C8B-B14F-4D97-AF65-F5344CB8AC3E}">
        <p14:creationId xmlns:p14="http://schemas.microsoft.com/office/powerpoint/2010/main" val="152708097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For more information and questions</a:t>
            </a:r>
          </a:p>
        </p:txBody>
      </p:sp>
      <p:sp>
        <p:nvSpPr>
          <p:cNvPr id="2" name="Slide Number Placeholder 1"/>
          <p:cNvSpPr>
            <a:spLocks noGrp="1"/>
          </p:cNvSpPr>
          <p:nvPr>
            <p:ph type="sldNum" sz="quarter" idx="11"/>
          </p:nvPr>
        </p:nvSpPr>
        <p:spPr/>
        <p:txBody>
          <a:bodyPr/>
          <a:lstStyle/>
          <a:p>
            <a:fld id="{5DB98E5A-76C0-453E-B1E0-BC4AB04722D5}" type="slidenum">
              <a:rPr lang="en-GB" smtClean="0"/>
              <a:pPr/>
              <a:t>61</a:t>
            </a:fld>
            <a:endParaRPr lang="en-GB" dirty="0"/>
          </a:p>
        </p:txBody>
      </p:sp>
      <p:sp>
        <p:nvSpPr>
          <p:cNvPr id="11" name="Content Placeholder 10"/>
          <p:cNvSpPr>
            <a:spLocks noGrp="1"/>
          </p:cNvSpPr>
          <p:nvPr>
            <p:ph sz="quarter" idx="12"/>
          </p:nvPr>
        </p:nvSpPr>
        <p:spPr/>
        <p:txBody>
          <a:bodyPr/>
          <a:lstStyle/>
          <a:p>
            <a:pPr marL="0" indent="0">
              <a:buNone/>
            </a:pPr>
            <a:r>
              <a:rPr lang="en-GB" sz="1800" dirty="0"/>
              <a:t>Contact us</a:t>
            </a:r>
          </a:p>
          <a:p>
            <a:pPr lvl="1">
              <a:tabLst>
                <a:tab pos="2066925" algn="l"/>
              </a:tabLst>
            </a:pPr>
            <a:r>
              <a:rPr lang="en-GB" sz="1800" dirty="0">
                <a:hlinkClick r:id="rId3"/>
              </a:rPr>
              <a:t>Online contact form</a:t>
            </a:r>
            <a:endParaRPr lang="en-GB" sz="1800" dirty="0"/>
          </a:p>
          <a:p>
            <a:pPr lvl="1">
              <a:tabLst>
                <a:tab pos="2066925" algn="l"/>
              </a:tabLst>
            </a:pPr>
            <a:endParaRPr lang="en-GB" sz="1800" dirty="0"/>
          </a:p>
          <a:p>
            <a:pPr marL="0" indent="0">
              <a:buNone/>
            </a:pPr>
            <a:r>
              <a:rPr lang="en-GB" sz="1800" dirty="0"/>
              <a:t>Visit the website</a:t>
            </a:r>
          </a:p>
          <a:p>
            <a:pPr lvl="1"/>
            <a:r>
              <a:rPr lang="en-GB" sz="1800" dirty="0"/>
              <a:t>‘The four Funding guidance documents are available at: </a:t>
            </a:r>
            <a:r>
              <a:rPr lang="en-GB" sz="1800" dirty="0">
                <a:hlinkClick r:id="rId4"/>
              </a:rPr>
              <a:t>www.gov.uk/16-to-19-education-funding-guidance</a:t>
            </a:r>
            <a:r>
              <a:rPr lang="en-GB" sz="1800" dirty="0"/>
              <a:t> </a:t>
            </a:r>
          </a:p>
          <a:p>
            <a:pPr marL="0" indent="0">
              <a:buNone/>
            </a:pPr>
            <a:endParaRPr lang="en-GB" sz="1800" dirty="0"/>
          </a:p>
        </p:txBody>
      </p:sp>
    </p:spTree>
    <p:extLst>
      <p:ext uri="{BB962C8B-B14F-4D97-AF65-F5344CB8AC3E}">
        <p14:creationId xmlns:p14="http://schemas.microsoft.com/office/powerpoint/2010/main" val="349370803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4BA2EEC-BE6B-40A4-BFE2-6E9B17EB8309}"/>
              </a:ext>
            </a:extLst>
          </p:cNvPr>
          <p:cNvSpPr>
            <a:spLocks noGrp="1"/>
          </p:cNvSpPr>
          <p:nvPr>
            <p:ph type="title"/>
          </p:nvPr>
        </p:nvSpPr>
        <p:spPr/>
        <p:txBody>
          <a:bodyPr/>
          <a:lstStyle/>
          <a:p>
            <a:r>
              <a:rPr lang="en-GB" dirty="0"/>
              <a:t>Department for Education</a:t>
            </a:r>
            <a:br>
              <a:rPr lang="en-GB" dirty="0"/>
            </a:br>
            <a:br>
              <a:rPr lang="en-GB" dirty="0"/>
            </a:br>
            <a:br>
              <a:rPr lang="en-GB" dirty="0"/>
            </a:br>
            <a:br>
              <a:rPr lang="en-GB" dirty="0"/>
            </a:br>
            <a:r>
              <a:rPr lang="en-GB" b="0" dirty="0"/>
              <a:t>© Crown copyright 2021</a:t>
            </a:r>
          </a:p>
        </p:txBody>
      </p:sp>
    </p:spTree>
    <p:extLst>
      <p:ext uri="{BB962C8B-B14F-4D97-AF65-F5344CB8AC3E}">
        <p14:creationId xmlns:p14="http://schemas.microsoft.com/office/powerpoint/2010/main" val="2988331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4525" y="541508"/>
            <a:ext cx="7997763" cy="423692"/>
          </a:xfrm>
        </p:spPr>
        <p:txBody>
          <a:bodyPr/>
          <a:lstStyle/>
          <a:p>
            <a:r>
              <a:rPr lang="en-GB" dirty="0"/>
              <a:t>Regulations – What’s new</a:t>
            </a:r>
            <a:endParaRPr lang="en-GB" sz="1600" dirty="0"/>
          </a:p>
        </p:txBody>
      </p:sp>
      <p:sp>
        <p:nvSpPr>
          <p:cNvPr id="5" name="Text Placeholder 4"/>
          <p:cNvSpPr>
            <a:spLocks noGrp="1"/>
          </p:cNvSpPr>
          <p:nvPr>
            <p:ph sz="quarter" idx="12"/>
          </p:nvPr>
        </p:nvSpPr>
        <p:spPr>
          <a:xfrm>
            <a:off x="590400" y="1030459"/>
            <a:ext cx="7986713" cy="5414792"/>
          </a:xfrm>
        </p:spPr>
        <p:txBody>
          <a:bodyPr/>
          <a:lstStyle/>
          <a:p>
            <a:pPr defTabSz="358775">
              <a:tabLst>
                <a:tab pos="358775" algn="l"/>
              </a:tabLst>
            </a:pPr>
            <a:r>
              <a:rPr lang="en-GB" sz="1700" b="1" dirty="0">
                <a:solidFill>
                  <a:srgbClr val="003764"/>
                </a:solidFill>
                <a:ea typeface="+mj-ea"/>
              </a:rPr>
              <a:t>What’s new for 2021 to 2022 </a:t>
            </a:r>
            <a:r>
              <a:rPr lang="en-GB" sz="1700" b="0" dirty="0"/>
              <a:t>	</a:t>
            </a:r>
          </a:p>
          <a:p>
            <a:pPr marL="285750" indent="-285750" defTabSz="358775">
              <a:buFont typeface="Arial" panose="020B0604020202020204" pitchFamily="34" charset="0"/>
              <a:buChar char="•"/>
              <a:tabLst>
                <a:tab pos="358775" algn="l"/>
              </a:tabLst>
            </a:pPr>
            <a:r>
              <a:rPr lang="en-GB" sz="1700" b="0" dirty="0"/>
              <a:t>Student eligibility advice is updated for UK exit from EU – see paragraphs 28 to 31</a:t>
            </a:r>
          </a:p>
          <a:p>
            <a:pPr marL="360363" indent="-360363">
              <a:buFont typeface="Arial" panose="020B0604020202020204" pitchFamily="34" charset="0"/>
              <a:buChar char="•"/>
            </a:pPr>
            <a:r>
              <a:rPr lang="en-GB" sz="1700" b="0" dirty="0"/>
              <a:t>Advice updated to take into account pandemic impacts</a:t>
            </a:r>
          </a:p>
          <a:p>
            <a:pPr marL="360363" indent="-360363">
              <a:buFont typeface="Arial" panose="020B0604020202020204" pitchFamily="34" charset="0"/>
              <a:buChar char="•"/>
            </a:pPr>
            <a:r>
              <a:rPr lang="en-GB" sz="1700" dirty="0"/>
              <a:t>Subcontracting control advice change</a:t>
            </a:r>
          </a:p>
          <a:p>
            <a:pPr marL="360363" lvl="1" indent="-360363">
              <a:buFont typeface="Arial" panose="020B0604020202020204" pitchFamily="34" charset="0"/>
              <a:buChar char="•"/>
            </a:pPr>
            <a:r>
              <a:rPr lang="en-GB" sz="1700" b="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rPr>
              <a:t>Funding regulations in Section 6 includes additional advice on our specific subcontracting restrictions for 16 to 19 delivery from 16-19 Annex from our document Subcontracting funding rules for ESFA funded post-16 funding (excluding apprenticeships)</a:t>
            </a:r>
          </a:p>
          <a:p>
            <a:pPr marL="360363" lvl="1" indent="-360363">
              <a:buFont typeface="Arial" panose="020B0604020202020204" pitchFamily="34" charset="0"/>
              <a:buChar char="•"/>
            </a:pPr>
            <a:r>
              <a:rPr lang="en-GB" sz="1700" b="0" dirty="0">
                <a:solidFill>
                  <a:srgbClr val="0D0D0D"/>
                </a:solidFill>
                <a:ea typeface="Times New Roman" panose="02020603050405020304" pitchFamily="18" charset="0"/>
                <a:cs typeface="Times New Roman" panose="02020603050405020304" pitchFamily="18" charset="0"/>
              </a:rPr>
              <a:t>We </a:t>
            </a:r>
            <a:r>
              <a:rPr lang="en-GB" sz="1700" b="0" dirty="0">
                <a:solidFill>
                  <a:srgbClr val="0D0D0D"/>
                </a:solidFill>
                <a:effectLst/>
                <a:latin typeface="Arial" panose="020B0604020202020204" pitchFamily="34" charset="0"/>
                <a:ea typeface="Times New Roman" panose="02020603050405020304" pitchFamily="18" charset="0"/>
                <a:cs typeface="Arial" panose="020B0604020202020204" pitchFamily="34" charset="0"/>
              </a:rPr>
              <a:t>have updated the following advice in respect of recording and evidencing the delivery of non-qualification hours (excludes students flagged as either High needs and/or Education Health Care (EHC) plan) in paragraphs 107 and 124</a:t>
            </a:r>
            <a:endParaRPr lang="en-GB" sz="1700" b="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anose="05050102010706020507" pitchFamily="18" charset="2"/>
              <a:buChar char=""/>
              <a:tabLst>
                <a:tab pos="408305" algn="l"/>
              </a:tabLst>
            </a:pPr>
            <a:r>
              <a:rPr lang="en-GB" sz="1700" dirty="0">
                <a:solidFill>
                  <a:srgbClr val="0D0D0D"/>
                </a:solidFill>
                <a:ea typeface="Times New Roman" panose="02020603050405020304" pitchFamily="18" charset="0"/>
              </a:rPr>
              <a:t>T</a:t>
            </a:r>
            <a:r>
              <a:rPr lang="en-GB" sz="1700" dirty="0">
                <a:solidFill>
                  <a:srgbClr val="0D0D0D"/>
                </a:solidFill>
                <a:effectLst/>
                <a:latin typeface="Arial" panose="020B0604020202020204" pitchFamily="34" charset="0"/>
                <a:ea typeface="Times New Roman" panose="02020603050405020304" pitchFamily="18" charset="0"/>
                <a:cs typeface="Arial" panose="020B0604020202020204" pitchFamily="34" charset="0"/>
              </a:rPr>
              <a:t>he advice in Annex B includes a new Table B2</a:t>
            </a:r>
            <a:endParaRPr lang="en-GB" sz="17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20000"/>
              </a:lnSpc>
              <a:spcAft>
                <a:spcPts val="1200"/>
              </a:spcAft>
              <a:buFont typeface="Symbol" panose="05050102010706020507" pitchFamily="18" charset="2"/>
              <a:buChar char=""/>
              <a:tabLst>
                <a:tab pos="408305" algn="l"/>
              </a:tabLst>
            </a:pPr>
            <a:r>
              <a:rPr lang="en-GB" sz="1700" dirty="0">
                <a:solidFill>
                  <a:srgbClr val="0D0D0D"/>
                </a:solidFill>
                <a:ea typeface="Times New Roman" panose="02020603050405020304" pitchFamily="18" charset="0"/>
              </a:rPr>
              <a:t>W</a:t>
            </a:r>
            <a:r>
              <a:rPr lang="en-GB" sz="1700" dirty="0">
                <a:solidFill>
                  <a:srgbClr val="0D0D0D"/>
                </a:solidFill>
                <a:effectLst/>
                <a:latin typeface="Arial" panose="020B0604020202020204" pitchFamily="34" charset="0"/>
                <a:ea typeface="Times New Roman" panose="02020603050405020304" pitchFamily="18" charset="0"/>
                <a:cs typeface="Arial" panose="020B0604020202020204" pitchFamily="34" charset="0"/>
              </a:rPr>
              <a:t>e have made a minor clarification to advice in Annex C Question and Answer 15 to make clearer that students must not be funded or any planned hours recorded for any overlap periods between study programmes and Apprenticeship funding at the same (or financially related) funded institutions or their subcontractors</a:t>
            </a:r>
            <a:endParaRPr lang="en-GB" sz="17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p>
            <a:pPr marL="360363" lvl="1" indent="-360363">
              <a:buFont typeface="Arial" panose="020B0604020202020204" pitchFamily="34" charset="0"/>
              <a:buChar char="•"/>
            </a:pPr>
            <a:endParaRPr lang="en-GB" sz="1700" dirty="0">
              <a:solidFill>
                <a:srgbClr val="003764"/>
              </a:solidFill>
              <a:ea typeface="+mj-ea"/>
            </a:endParaRPr>
          </a:p>
        </p:txBody>
      </p:sp>
      <p:sp>
        <p:nvSpPr>
          <p:cNvPr id="6" name="Text Box 116"/>
          <p:cNvSpPr txBox="1">
            <a:spLocks noChangeArrowheads="1"/>
          </p:cNvSpPr>
          <p:nvPr/>
        </p:nvSpPr>
        <p:spPr bwMode="auto">
          <a:xfrm>
            <a:off x="8172450"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7</a:t>
            </a:fld>
            <a:endParaRPr lang="en-GB" sz="1200" dirty="0"/>
          </a:p>
        </p:txBody>
      </p:sp>
    </p:spTree>
    <p:extLst>
      <p:ext uri="{BB962C8B-B14F-4D97-AF65-F5344CB8AC3E}">
        <p14:creationId xmlns:p14="http://schemas.microsoft.com/office/powerpoint/2010/main" val="1749544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3118" y="541508"/>
            <a:ext cx="7997763" cy="741192"/>
          </a:xfrm>
        </p:spPr>
        <p:txBody>
          <a:bodyPr/>
          <a:lstStyle/>
          <a:p>
            <a:r>
              <a:rPr lang="en-GB" b="1" dirty="0">
                <a:solidFill>
                  <a:srgbClr val="104F75"/>
                </a:solidFill>
                <a:effectLst/>
                <a:latin typeface="Arial" panose="020B0604020202020204" pitchFamily="34" charset="0"/>
                <a:cs typeface="Times New Roman" panose="02020603050405020304" pitchFamily="18" charset="0"/>
              </a:rPr>
              <a:t>Coronavirus (COVID-19) and impact on ‘Planned hours for 2021 to 2022’ Slide 1 of 3</a:t>
            </a:r>
            <a:br>
              <a:rPr lang="en-GB" b="1" dirty="0">
                <a:solidFill>
                  <a:srgbClr val="104F75"/>
                </a:solidFill>
                <a:effectLst/>
                <a:latin typeface="Arial" panose="020B0604020202020204" pitchFamily="34" charset="0"/>
                <a:cs typeface="Times New Roman" panose="02020603050405020304" pitchFamily="18" charset="0"/>
              </a:rPr>
            </a:br>
            <a:br>
              <a:rPr lang="en-GB" dirty="0"/>
            </a:br>
            <a:endParaRPr lang="en-GB" dirty="0"/>
          </a:p>
        </p:txBody>
      </p:sp>
      <p:sp>
        <p:nvSpPr>
          <p:cNvPr id="5" name="Text Placeholder 4"/>
          <p:cNvSpPr>
            <a:spLocks noGrp="1"/>
          </p:cNvSpPr>
          <p:nvPr>
            <p:ph sz="quarter" idx="12"/>
          </p:nvPr>
        </p:nvSpPr>
        <p:spPr>
          <a:xfrm>
            <a:off x="590400" y="1657350"/>
            <a:ext cx="7986713" cy="4327524"/>
          </a:xfrm>
        </p:spPr>
        <p:txBody>
          <a:bodyPr/>
          <a:lstStyle/>
          <a:p>
            <a:pPr marL="285750" lvl="0" indent="-285750">
              <a:lnSpc>
                <a:spcPct val="120000"/>
              </a:lnSpc>
              <a:buFont typeface="Arial" panose="020B0604020202020204" pitchFamily="34" charset="0"/>
              <a:buChar char="•"/>
            </a:pPr>
            <a:r>
              <a:rPr lang="en-GB" sz="1800" b="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rPr>
              <a:t>Our previous advice ceases from the start of the 2022 to 2023 funding year as institutions are expected to be able to plan delivery for the funding year on a post pandemic basis in accordance with the wider Government advice on recovery from the pandemic</a:t>
            </a:r>
          </a:p>
          <a:p>
            <a:pPr marL="285750" lvl="0" indent="-285750">
              <a:lnSpc>
                <a:spcPct val="120000"/>
              </a:lnSpc>
              <a:buFont typeface="Arial" panose="020B0604020202020204" pitchFamily="34" charset="0"/>
              <a:buChar char="•"/>
            </a:pPr>
            <a:r>
              <a:rPr lang="en-GB" sz="1800" b="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rPr>
              <a:t>In normal years, to derive planned hours for the year ahead, institutions look back at delivery in the current year and then use this information to update their course master files, which then feed through the planned hours for every student for the following year. </a:t>
            </a:r>
          </a:p>
          <a:p>
            <a:pPr marL="285750" lvl="0" indent="-285750">
              <a:lnSpc>
                <a:spcPct val="120000"/>
              </a:lnSpc>
              <a:buFont typeface="Arial" panose="020B0604020202020204" pitchFamily="34" charset="0"/>
              <a:buChar char="•"/>
            </a:pPr>
            <a:r>
              <a:rPr lang="en-GB" sz="1800" b="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rPr>
              <a:t>It was clear in April 2020 that the in-year delivery for 2020 to 2021 was not normal and in responding to issues relating to coronavirus (COVID-19), it was too early for some funded institutions to determine how they should alter planned delivery for 2021 to 2022. </a:t>
            </a:r>
            <a:endParaRPr lang="en-GB" sz="1800" b="0" dirty="0"/>
          </a:p>
        </p:txBody>
      </p:sp>
      <p:sp>
        <p:nvSpPr>
          <p:cNvPr id="6" name="Text Box 116"/>
          <p:cNvSpPr txBox="1">
            <a:spLocks noChangeArrowheads="1"/>
          </p:cNvSpPr>
          <p:nvPr/>
        </p:nvSpPr>
        <p:spPr bwMode="auto">
          <a:xfrm>
            <a:off x="8172450"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8</a:t>
            </a:fld>
            <a:endParaRPr lang="en-GB" sz="1200" dirty="0"/>
          </a:p>
        </p:txBody>
      </p:sp>
    </p:spTree>
    <p:extLst>
      <p:ext uri="{BB962C8B-B14F-4D97-AF65-F5344CB8AC3E}">
        <p14:creationId xmlns:p14="http://schemas.microsoft.com/office/powerpoint/2010/main" val="3609368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4525" y="541508"/>
            <a:ext cx="7997763" cy="734842"/>
          </a:xfrm>
        </p:spPr>
        <p:txBody>
          <a:bodyPr/>
          <a:lstStyle/>
          <a:p>
            <a:r>
              <a:rPr lang="en-GB" b="1" dirty="0">
                <a:solidFill>
                  <a:srgbClr val="104F75"/>
                </a:solidFill>
                <a:effectLst/>
                <a:latin typeface="Arial" panose="020B0604020202020204" pitchFamily="34" charset="0"/>
                <a:cs typeface="Times New Roman" panose="02020603050405020304" pitchFamily="18" charset="0"/>
              </a:rPr>
              <a:t>Coronavirus (COVID-19) and impact on ‘Planned hours for 2021 to 2022’ Slide 2 of 3</a:t>
            </a:r>
            <a:br>
              <a:rPr lang="en-GB" b="1" dirty="0">
                <a:solidFill>
                  <a:srgbClr val="104F75"/>
                </a:solidFill>
                <a:effectLst/>
                <a:latin typeface="Arial" panose="020B0604020202020204" pitchFamily="34" charset="0"/>
                <a:cs typeface="Times New Roman" panose="02020603050405020304" pitchFamily="18" charset="0"/>
              </a:rPr>
            </a:br>
            <a:br>
              <a:rPr lang="en-GB" b="1" dirty="0">
                <a:solidFill>
                  <a:srgbClr val="104F75"/>
                </a:solidFill>
                <a:effectLst/>
                <a:latin typeface="Arial" panose="020B0604020202020204" pitchFamily="34" charset="0"/>
                <a:cs typeface="Times New Roman" panose="02020603050405020304" pitchFamily="18" charset="0"/>
              </a:rPr>
            </a:br>
            <a:br>
              <a:rPr lang="en-GB" dirty="0"/>
            </a:br>
            <a:endParaRPr lang="en-GB" dirty="0"/>
          </a:p>
        </p:txBody>
      </p:sp>
      <p:sp>
        <p:nvSpPr>
          <p:cNvPr id="5" name="Text Placeholder 4"/>
          <p:cNvSpPr>
            <a:spLocks noGrp="1"/>
          </p:cNvSpPr>
          <p:nvPr>
            <p:ph sz="quarter" idx="12"/>
          </p:nvPr>
        </p:nvSpPr>
        <p:spPr/>
        <p:txBody>
          <a:bodyPr/>
          <a:lstStyle/>
          <a:p>
            <a:pPr marL="285750" indent="-285750">
              <a:lnSpc>
                <a:spcPct val="120000"/>
              </a:lnSpc>
              <a:spcAft>
                <a:spcPts val="1200"/>
              </a:spcAft>
              <a:buFont typeface="Arial" panose="020B0604020202020204" pitchFamily="34" charset="0"/>
              <a:buChar char="•"/>
            </a:pPr>
            <a:r>
              <a:rPr lang="en-GB" sz="1800" b="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rPr>
              <a:t>Some institutions have simply used their planning assumptions from the start of the 2018 to 2019 funding year for the current funding year, and we are content with this approach, subject to advice below. As funded institutions go through this funding year, they are now expected to consider how they need to adapt their planning of delivery so they can put in place more up to date planning assumptions for 2021 to 2022. This includes building on the knowledge of their education delivery to individual students during both the previous and current funding year.</a:t>
            </a:r>
          </a:p>
          <a:p>
            <a:pPr marL="285750" indent="-285750">
              <a:lnSpc>
                <a:spcPct val="120000"/>
              </a:lnSpc>
              <a:spcAft>
                <a:spcPts val="1200"/>
              </a:spcAft>
              <a:buFont typeface="Arial" panose="020B0604020202020204" pitchFamily="34" charset="0"/>
              <a:buChar char="•"/>
            </a:pPr>
            <a:r>
              <a:rPr lang="en-GB" sz="1800" b="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rPr>
              <a:t>Any funded institution intending to ‘roll over planning assumptions from 2018 to 2019’ must, however, also take into account any funding audit advice received on their funding data for either 2018 to 2019, 2019 to 2020 or 2020 to 2021. This is so that any issues found in those years are not simply repeated as planning assumptions for 2021 to 2022.</a:t>
            </a:r>
            <a:endParaRPr lang="en-GB" sz="1800" b="0" dirty="0"/>
          </a:p>
        </p:txBody>
      </p:sp>
      <p:sp>
        <p:nvSpPr>
          <p:cNvPr id="6" name="Text Box 116"/>
          <p:cNvSpPr txBox="1">
            <a:spLocks noChangeArrowheads="1"/>
          </p:cNvSpPr>
          <p:nvPr/>
        </p:nvSpPr>
        <p:spPr bwMode="auto">
          <a:xfrm>
            <a:off x="8172450"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9</a:t>
            </a:fld>
            <a:endParaRPr lang="en-GB" sz="1200" dirty="0"/>
          </a:p>
        </p:txBody>
      </p:sp>
    </p:spTree>
    <p:extLst>
      <p:ext uri="{BB962C8B-B14F-4D97-AF65-F5344CB8AC3E}">
        <p14:creationId xmlns:p14="http://schemas.microsoft.com/office/powerpoint/2010/main" val="2481067940"/>
      </p:ext>
    </p:extLst>
  </p:cSld>
  <p:clrMapOvr>
    <a:masterClrMapping/>
  </p:clrMapOvr>
</p:sld>
</file>

<file path=ppt/theme/theme1.xml><?xml version="1.0" encoding="utf-8"?>
<a:theme xmlns:a="http://schemas.openxmlformats.org/drawingml/2006/main" name="Basis">
  <a:themeElements>
    <a:clrScheme name="DfE 2207">
      <a:dk1>
        <a:srgbClr val="000000"/>
      </a:dk1>
      <a:lt1>
        <a:srgbClr val="FFFFFF"/>
      </a:lt1>
      <a:dk2>
        <a:srgbClr val="000000"/>
      </a:dk2>
      <a:lt2>
        <a:srgbClr val="FFFFFF"/>
      </a:lt2>
      <a:accent1>
        <a:srgbClr val="183860"/>
      </a:accent1>
      <a:accent2>
        <a:srgbClr val="EB5C5D"/>
      </a:accent2>
      <a:accent3>
        <a:srgbClr val="2BBAD9"/>
      </a:accent3>
      <a:accent4>
        <a:srgbClr val="A3D55F"/>
      </a:accent4>
      <a:accent5>
        <a:srgbClr val="DF7CB0"/>
      </a:accent5>
      <a:accent6>
        <a:srgbClr val="774B99"/>
      </a:accent6>
      <a:hlink>
        <a:srgbClr val="183860"/>
      </a:hlink>
      <a:folHlink>
        <a:srgbClr val="2BBAD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6.7269_DfE_Presentation_Ppt_PC_Standard_FINAL_040821.potx" id="{3DED29C4-3B9C-4EB2-86EC-DFCFE556EBD7}" vid="{C48AABDF-E673-45FF-9AED-BFDC9789113D}"/>
    </a:ext>
  </a:extLst>
</a:theme>
</file>

<file path=ppt/theme/theme2.xml><?xml version="1.0" encoding="utf-8"?>
<a:theme xmlns:a="http://schemas.openxmlformats.org/drawingml/2006/main" name="Office Theme">
  <a:themeElements>
    <a:clrScheme name="DFE 7269">
      <a:dk1>
        <a:srgbClr val="000000"/>
      </a:dk1>
      <a:lt1>
        <a:srgbClr val="FFFFFF"/>
      </a:lt1>
      <a:dk2>
        <a:srgbClr val="000000"/>
      </a:dk2>
      <a:lt2>
        <a:srgbClr val="FFFFFF"/>
      </a:lt2>
      <a:accent1>
        <a:srgbClr val="003764"/>
      </a:accent1>
      <a:accent2>
        <a:srgbClr val="8DCF6A"/>
      </a:accent2>
      <a:accent3>
        <a:srgbClr val="05C2DF"/>
      </a:accent3>
      <a:accent4>
        <a:srgbClr val="8347AD"/>
      </a:accent4>
      <a:accent5>
        <a:srgbClr val="F478C4"/>
      </a:accent5>
      <a:accent6>
        <a:srgbClr val="FF5A5A"/>
      </a:accent6>
      <a:hlink>
        <a:srgbClr val="003764"/>
      </a:hlink>
      <a:folHlink>
        <a:srgbClr val="00BCDD"/>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DFE 7269">
      <a:dk1>
        <a:srgbClr val="000000"/>
      </a:dk1>
      <a:lt1>
        <a:srgbClr val="FFFFFF"/>
      </a:lt1>
      <a:dk2>
        <a:srgbClr val="000000"/>
      </a:dk2>
      <a:lt2>
        <a:srgbClr val="FFFFFF"/>
      </a:lt2>
      <a:accent1>
        <a:srgbClr val="003764"/>
      </a:accent1>
      <a:accent2>
        <a:srgbClr val="8DCF6A"/>
      </a:accent2>
      <a:accent3>
        <a:srgbClr val="05C2DF"/>
      </a:accent3>
      <a:accent4>
        <a:srgbClr val="8347AD"/>
      </a:accent4>
      <a:accent5>
        <a:srgbClr val="F478C4"/>
      </a:accent5>
      <a:accent6>
        <a:srgbClr val="FF5A5A"/>
      </a:accent6>
      <a:hlink>
        <a:srgbClr val="003764"/>
      </a:hlink>
      <a:folHlink>
        <a:srgbClr val="00BCDD"/>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c566321-f672-4e06-a901-b5e72b4c4357">
      <Value>22</Value>
    </TaxCatchAll>
    <b962fa6561134209874b0815e76aae7c xmlns="82b4b97f-3b4d-4bb7-aad4-f77766b7bdea">
      <Terms xmlns="http://schemas.microsoft.com/office/infopath/2007/PartnerControls">
        <TermInfo xmlns="http://schemas.microsoft.com/office/infopath/2007/PartnerControls">
          <TermName xmlns="http://schemas.microsoft.com/office/infopath/2007/PartnerControls">Communic​ati​ons</TermName>
          <TermId xmlns="http://schemas.microsoft.com/office/infopath/2007/PartnerControls">60b3cc5e-d979-4a7a-b73d-c058e341a548</TermId>
        </TermInfo>
      </Terms>
    </b962fa6561134209874b0815e76aae7c>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F5F42F2DAFE93409CE4E5958F9F661B" ma:contentTypeVersion="14" ma:contentTypeDescription="Create a new document." ma:contentTypeScope="" ma:versionID="4e09d9577238b8bbcd1d2aead555f3a1">
  <xsd:schema xmlns:xsd="http://www.w3.org/2001/XMLSchema" xmlns:xs="http://www.w3.org/2001/XMLSchema" xmlns:p="http://schemas.microsoft.com/office/2006/metadata/properties" xmlns:ns2="82b4b97f-3b4d-4bb7-aad4-f77766b7bdea" xmlns:ns3="8c566321-f672-4e06-a901-b5e72b4c4357" xmlns:ns4="3e6f50ff-b2bd-4ead-97be-f094b4e56330" targetNamespace="http://schemas.microsoft.com/office/2006/metadata/properties" ma:root="true" ma:fieldsID="4c2f141cba80bd9cf6cecd8f3b34c029" ns2:_="" ns3:_="" ns4:_="">
    <xsd:import namespace="82b4b97f-3b4d-4bb7-aad4-f77766b7bdea"/>
    <xsd:import namespace="8c566321-f672-4e06-a901-b5e72b4c4357"/>
    <xsd:import namespace="3e6f50ff-b2bd-4ead-97be-f094b4e56330"/>
    <xsd:element name="properties">
      <xsd:complexType>
        <xsd:sequence>
          <xsd:element name="documentManagement">
            <xsd:complexType>
              <xsd:all>
                <xsd:element ref="ns2:b962fa6561134209874b0815e76aae7c" minOccurs="0"/>
                <xsd:element ref="ns3:TaxCatchAll" minOccurs="0"/>
                <xsd:element ref="ns2:MediaServiceMetadata" minOccurs="0"/>
                <xsd:element ref="ns2:MediaServiceFastMetadata" minOccurs="0"/>
                <xsd:element ref="ns2:MediaServiceAutoKeyPoints" minOccurs="0"/>
                <xsd:element ref="ns2:MediaServiceKeyPoints" minOccurs="0"/>
                <xsd:element ref="ns4:SharedWithUsers" minOccurs="0"/>
                <xsd:element ref="ns4: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b4b97f-3b4d-4bb7-aad4-f77766b7bdea" elementFormDefault="qualified">
    <xsd:import namespace="http://schemas.microsoft.com/office/2006/documentManagement/types"/>
    <xsd:import namespace="http://schemas.microsoft.com/office/infopath/2007/PartnerControls"/>
    <xsd:element name="b962fa6561134209874b0815e76aae7c" ma:index="9" ma:taxonomy="true" ma:internalName="b962fa6561134209874b0815e76aae7c" ma:taxonomyFieldName="Site" ma:displayName="Site" ma:default="" ma:fieldId="{b962fa65-6113-4209-874b-0815e76aae7c}" ma:sspId="ec07c698-60f5-424f-b9af-f4c59398b511" ma:termSetId="b10af32c-01b2-40fb-a9f3-8ca31a92ebd2" ma:anchorId="00000000-0000-0000-0000-000000000000" ma:open="fals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c566321-f672-4e06-a901-b5e72b4c4357"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718216af-9e6f-46f8-b438-58309341b124}" ma:internalName="TaxCatchAll" ma:showField="CatchAllData" ma:web="3e6f50ff-b2bd-4ead-97be-f094b4e5633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e6f50ff-b2bd-4ead-97be-f094b4e56330"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0F64540-2A8E-4B26-B593-4B973BB58323}">
  <ds:schemaRefs>
    <ds:schemaRef ds:uri="http://schemas.microsoft.com/office/infopath/2007/PartnerControls"/>
    <ds:schemaRef ds:uri="http://www.w3.org/XML/1998/namespace"/>
    <ds:schemaRef ds:uri="http://purl.org/dc/dcmitype/"/>
    <ds:schemaRef ds:uri="82b4b97f-3b4d-4bb7-aad4-f77766b7bdea"/>
    <ds:schemaRef ds:uri="8c566321-f672-4e06-a901-b5e72b4c4357"/>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3e6f50ff-b2bd-4ead-97be-f094b4e56330"/>
    <ds:schemaRef ds:uri="http://purl.org/dc/terms/"/>
  </ds:schemaRefs>
</ds:datastoreItem>
</file>

<file path=customXml/itemProps2.xml><?xml version="1.0" encoding="utf-8"?>
<ds:datastoreItem xmlns:ds="http://schemas.openxmlformats.org/officeDocument/2006/customXml" ds:itemID="{F499ED08-1DE3-45B0-AFEF-0F8FA1065B33}">
  <ds:schemaRefs>
    <ds:schemaRef ds:uri="http://schemas.microsoft.com/sharepoint/v3/contenttype/forms"/>
  </ds:schemaRefs>
</ds:datastoreItem>
</file>

<file path=customXml/itemProps3.xml><?xml version="1.0" encoding="utf-8"?>
<ds:datastoreItem xmlns:ds="http://schemas.openxmlformats.org/officeDocument/2006/customXml" ds:itemID="{94444285-6121-4694-A997-554A3543E5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b4b97f-3b4d-4bb7-aad4-f77766b7bdea"/>
    <ds:schemaRef ds:uri="8c566321-f672-4e06-a901-b5e72b4c4357"/>
    <ds:schemaRef ds:uri="3e6f50ff-b2bd-4ead-97be-f094b4e563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dfe-pp-template (1)</Template>
  <TotalTime>1297</TotalTime>
  <Words>8332</Words>
  <Application>Microsoft Office PowerPoint</Application>
  <PresentationFormat>On-screen Show (4:3)</PresentationFormat>
  <Paragraphs>425</Paragraphs>
  <Slides>62</Slides>
  <Notes>60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62</vt:i4>
      </vt:variant>
    </vt:vector>
  </HeadingPairs>
  <TitlesOfParts>
    <vt:vector size="68" baseType="lpstr">
      <vt:lpstr>Arial</vt:lpstr>
      <vt:lpstr>Calibri</vt:lpstr>
      <vt:lpstr>Corbel</vt:lpstr>
      <vt:lpstr>Symbol</vt:lpstr>
      <vt:lpstr>Wingdings</vt:lpstr>
      <vt:lpstr>Basis</vt:lpstr>
      <vt:lpstr>ESFA funding guidance for young people  2021 to 2023</vt:lpstr>
      <vt:lpstr>Funding guidance for young people: 2021 to 2022 &amp; 2022 to 2023 </vt:lpstr>
      <vt:lpstr>Regulations – What’s new</vt:lpstr>
      <vt:lpstr>Additional hours and impact on ‘Planned hours for 2022 to 2023’ Slide 1 of 3  </vt:lpstr>
      <vt:lpstr>Additional hours and impact on ‘Planned hours for 2022 to 2023’ Slide 2 of 3  </vt:lpstr>
      <vt:lpstr>Additional hours and impact on ‘Planned hours for 2022 to 2023’ Slide 3 of 3  </vt:lpstr>
      <vt:lpstr>Regulations – What’s new</vt:lpstr>
      <vt:lpstr>Coronavirus (COVID-19) and impact on ‘Planned hours for 2021 to 2022’ Slide 1 of 3  </vt:lpstr>
      <vt:lpstr>Coronavirus (COVID-19) and impact on ‘Planned hours for 2021 to 2022’ Slide 2 of 3   </vt:lpstr>
      <vt:lpstr>Coronavirus (COVID-19) and impact on ‘Planned hours for 2021 to 2022’ Slide 3 of 3   </vt:lpstr>
      <vt:lpstr>Funding: the aims</vt:lpstr>
      <vt:lpstr>ESFA concerns from ILR data reviews (as reflected in small guidance changes from previous years)</vt:lpstr>
      <vt:lpstr> Planned Hours – Funding regulations - Section 4   </vt:lpstr>
      <vt:lpstr>Planned hours – Funding regulations section 4</vt:lpstr>
      <vt:lpstr>Planned hours – Funding regulations section 4</vt:lpstr>
      <vt:lpstr>Planned hours – Funding regulations section 4</vt:lpstr>
      <vt:lpstr>Planned hours – Funding regulations section 4</vt:lpstr>
      <vt:lpstr>Planned hours – Funding regulations section 4</vt:lpstr>
      <vt:lpstr>Planned hours – Funding regulations section 4</vt:lpstr>
      <vt:lpstr>Planned hours – Funding regulations section 4</vt:lpstr>
      <vt:lpstr>Planned hours – Funding regulations section 4</vt:lpstr>
      <vt:lpstr>Planned hours – Funding regulations section 4</vt:lpstr>
      <vt:lpstr>Evidencing planned hours to Funding auditors – see Annex B</vt:lpstr>
      <vt:lpstr>Study Programme Eligibility</vt:lpstr>
      <vt:lpstr>Funding compliance evidence – section 3 &amp; 4</vt:lpstr>
      <vt:lpstr>Charges to students - ESFA concerns based on complaints to MPs </vt:lpstr>
      <vt:lpstr>Principles of funding learning Section 2 – paragraph 13</vt:lpstr>
      <vt:lpstr>Principles of funding learning Section 2 – paragraph 14</vt:lpstr>
      <vt:lpstr>Section 7 –  Condition of funding</vt:lpstr>
      <vt:lpstr>Regulations– Condition of funding</vt:lpstr>
      <vt:lpstr> Revision periods   </vt:lpstr>
      <vt:lpstr> Systematic eligibility issues  </vt:lpstr>
      <vt:lpstr> Funding adjustments for ineligible students  </vt:lpstr>
      <vt:lpstr>Funding for students where they are following non-progression programmes and/or re-taking subjects or examinations </vt:lpstr>
      <vt:lpstr>Students on non-progression programmes (slide 1)   </vt:lpstr>
      <vt:lpstr>Students on non-progression programmes (slide 2)</vt:lpstr>
      <vt:lpstr>Students on re-takes and re-sits  (slide 1)   </vt:lpstr>
      <vt:lpstr>Students on re-takes and re-sits  (slide 2)   </vt:lpstr>
      <vt:lpstr>Students on re-takes and re-sits  (slide 3)   </vt:lpstr>
      <vt:lpstr>Questions and answers on study programme eligibility including planned hour calculations  </vt:lpstr>
      <vt:lpstr>Calculating, evidencing (and auditing) funding hours (Q&amp;A – 1)</vt:lpstr>
      <vt:lpstr>Calculating, evidencing (and auditing) funding hours (Q&amp;A – 2)</vt:lpstr>
      <vt:lpstr>Calculating, evidencing (and auditing) funding hours (Q&amp;A – 3)</vt:lpstr>
      <vt:lpstr>Calculating, evidencing (and auditing) funding hours (Q&amp;A – 4)  </vt:lpstr>
      <vt:lpstr>Calculating, evidencing (and auditing) funding hours (Q&amp;A – 5)</vt:lpstr>
      <vt:lpstr>Calculating, evidencing (and auditing) funding hours (Q&amp;A – 6)</vt:lpstr>
      <vt:lpstr>Calculating, evidencing (and auditing) funding hours (Q&amp;A – 7)</vt:lpstr>
      <vt:lpstr>Calculating, evidencing (and auditing) funding hours (Q&amp;A – 8)</vt:lpstr>
      <vt:lpstr>Calculating, evidencing (and auditing) funding hours (Q&amp;A – 8 continued)</vt:lpstr>
      <vt:lpstr>Calculating, evidencing (and auditing) funding hours (Q&amp;A – 9)</vt:lpstr>
      <vt:lpstr>Calculating, evidencing (and auditing) funding hours (Q&amp;A – 10)</vt:lpstr>
      <vt:lpstr>Calculating, evidencing (and auditing) funding hours (Q&amp;A – 10 continued)</vt:lpstr>
      <vt:lpstr>Calculating, evidencing (and auditing) funding hours (Q&amp;A – 11)</vt:lpstr>
      <vt:lpstr>Calculating, evidencing (and auditing) funding hours (Q&amp;A – 11a)</vt:lpstr>
      <vt:lpstr>Calculating, evidencing (and auditing) funding hours (Q&amp;A – 12)</vt:lpstr>
      <vt:lpstr>Calculating, evidencing (and auditing) funding hours (Q&amp;A – 13)</vt:lpstr>
      <vt:lpstr>Calculating, evidencing (and auditing) funding hours (Q&amp;A – 14)</vt:lpstr>
      <vt:lpstr>Students who started programmes in previous year carrying into current year? (Q&amp;A – 15)</vt:lpstr>
      <vt:lpstr>19+ student funding (Q&amp;A – 16)</vt:lpstr>
      <vt:lpstr>Core aim determination and retention (Q&amp;A – 17)</vt:lpstr>
      <vt:lpstr>For more information and questions</vt:lpstr>
      <vt:lpstr>Department for Education    © Crown copyright 2021</vt:lpstr>
    </vt:vector>
  </TitlesOfParts>
  <Manager>DfE</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ESFA funding guidance for young people  2020 to 2022</dc:title>
  <dc:subject>[Subtitle]</dc:subject>
  <dc:creator>RYAN, Katrina</dc:creator>
  <cp:keywords>[Add keywords]</cp:keywords>
  <cp:lastModifiedBy>Ashley ROBERTS</cp:lastModifiedBy>
  <cp:revision>14</cp:revision>
  <dcterms:created xsi:type="dcterms:W3CDTF">2022-03-31T09:58:15Z</dcterms:created>
  <dcterms:modified xsi:type="dcterms:W3CDTF">2022-06-23T12:30:13Z</dcterms:modified>
  <cp:category>DfE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0x0101001F5F42F2DAFE93409CE4E5958F9F661B</vt:lpwstr>
  </property>
  <property fmtid="{D5CDD505-2E9C-101B-9397-08002B2CF9AE}" pid="3" name="Site">
    <vt:lpwstr>22;#Communic​ati​ons|60b3cc5e-d979-4a7a-b73d-c058e341a548</vt:lpwstr>
  </property>
</Properties>
</file>