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5143500" cx="9144000"/>
  <p:notesSz cx="6858000" cy="9144000"/>
  <p:embeddedFontLst>
    <p:embeddedFont>
      <p:font typeface="Helvetica Neue"/>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31" roundtripDataSignature="AMtx7mg0Le+/LpClfJ1vcSVPbCtINoCM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461AD3D-C0D1-408B-807B-52446499B040}">
  <a:tblStyle styleId="{E461AD3D-C0D1-408B-807B-52446499B040}"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HelveticaNeue-bold.fntdata"/><Relationship Id="rId27" Type="http://schemas.openxmlformats.org/officeDocument/2006/relationships/font" Target="fonts/HelveticaNeue-regular.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 Id="rId31" Type="http://customschemas.google.com/relationships/presentationmetadata" Target="metadata"/><Relationship Id="rId30"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 name="Shape 27"/>
        <p:cNvGrpSpPr/>
        <p:nvPr/>
      </p:nvGrpSpPr>
      <p:grpSpPr>
        <a:xfrm>
          <a:off x="0" y="0"/>
          <a:ext cx="0" cy="0"/>
          <a:chOff x="0" y="0"/>
          <a:chExt cx="0" cy="0"/>
        </a:xfrm>
      </p:grpSpPr>
      <p:sp>
        <p:nvSpPr>
          <p:cNvPr id="28" name="Google Shape;28;p1:notes"/>
          <p:cNvSpPr txBox="1"/>
          <p:nvPr>
            <p:ph idx="12" type="sldNum"/>
          </p:nvPr>
        </p:nvSpPr>
        <p:spPr>
          <a:xfrm>
            <a:off x="6525543" y="9509719"/>
            <a:ext cx="80100" cy="1683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9" name="Google Shape;29;p1:notes"/>
          <p:cNvSpPr/>
          <p:nvPr>
            <p:ph idx="2" type="sldImg"/>
          </p:nvPr>
        </p:nvSpPr>
        <p:spPr>
          <a:xfrm>
            <a:off x="367307" y="1143550"/>
            <a:ext cx="61233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 name="Google Shape;30;p1:notes"/>
          <p:cNvSpPr txBox="1"/>
          <p:nvPr>
            <p:ph idx="1" type="body"/>
          </p:nvPr>
        </p:nvSpPr>
        <p:spPr>
          <a:xfrm>
            <a:off x="240072" y="4370327"/>
            <a:ext cx="6365700" cy="249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e0af506ded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 name="Google Shape;116;ge0af506ded_0_1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sz="1000">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e0af506ded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e0af506ded_0_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45720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b6cbd20ce0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gb6cbd20ce0_0_1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b6cbd20ce0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gb6cbd20ce0_0_1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b6cbd20ce0_0_2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0" name="Google Shape;160;gb6cbd20ce0_0_2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228600" rtl="0" algn="l">
              <a:lnSpc>
                <a:spcPct val="115000"/>
              </a:lnSpc>
              <a:spcBef>
                <a:spcPts val="1000"/>
              </a:spcBef>
              <a:spcAft>
                <a:spcPts val="0"/>
              </a:spcAft>
              <a:buSzPts val="1100"/>
              <a:buNone/>
            </a:pPr>
            <a:r>
              <a:t/>
            </a:r>
            <a:endParaRPr sz="2100">
              <a:solidFill>
                <a:srgbClr val="4D4E53"/>
              </a:solidFill>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b6cbd20ce0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1" name="Google Shape;171;gb6cbd20ce0_0_2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b6cbd20ce0_0_2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4" name="Google Shape;184;gb6cbd20ce0_0_2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GB" sz="1000">
                <a:solidFill>
                  <a:schemeClr val="dk1"/>
                </a:solidFill>
                <a:highlight>
                  <a:srgbClr val="FFFFFF"/>
                </a:highlight>
              </a:rPr>
              <a:t> </a:t>
            </a:r>
            <a:r>
              <a:rPr lang="en-GB" sz="1300">
                <a:solidFill>
                  <a:schemeClr val="dk1"/>
                </a:solidFill>
                <a:latin typeface="Helvetica Neue"/>
                <a:ea typeface="Helvetica Neue"/>
                <a:cs typeface="Helvetica Neue"/>
                <a:sym typeface="Helvetica Neue"/>
              </a:rPr>
              <a:t> </a:t>
            </a:r>
            <a:endParaRPr sz="1000">
              <a:solidFill>
                <a:schemeClr val="dk1"/>
              </a:solidFill>
              <a:highlight>
                <a:srgbClr val="FFFFFF"/>
              </a:highligh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b6cbd20ce0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5" name="Google Shape;195;gb6cbd20ce0_0_2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b6cbd20ce0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6" name="Google Shape;206;gb6cbd20ce0_0_2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b6cbd20ce0_0_341:notes"/>
          <p:cNvSpPr txBox="1"/>
          <p:nvPr>
            <p:ph idx="12" type="sldNum"/>
          </p:nvPr>
        </p:nvSpPr>
        <p:spPr>
          <a:xfrm>
            <a:off x="6525543" y="9509719"/>
            <a:ext cx="80100" cy="1683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16" name="Google Shape;216;gb6cbd20ce0_0_341:notes"/>
          <p:cNvSpPr/>
          <p:nvPr>
            <p:ph idx="2" type="sldImg"/>
          </p:nvPr>
        </p:nvSpPr>
        <p:spPr>
          <a:xfrm>
            <a:off x="367307" y="1143550"/>
            <a:ext cx="6123300" cy="30855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gb6cbd20ce0_0_341:notes"/>
          <p:cNvSpPr txBox="1"/>
          <p:nvPr>
            <p:ph idx="1" type="body"/>
          </p:nvPr>
        </p:nvSpPr>
        <p:spPr>
          <a:xfrm>
            <a:off x="240072" y="4370327"/>
            <a:ext cx="6365700" cy="2499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 name="Shape 33"/>
        <p:cNvGrpSpPr/>
        <p:nvPr/>
      </p:nvGrpSpPr>
      <p:grpSpPr>
        <a:xfrm>
          <a:off x="0" y="0"/>
          <a:ext cx="0" cy="0"/>
          <a:chOff x="0" y="0"/>
          <a:chExt cx="0" cy="0"/>
        </a:xfrm>
      </p:grpSpPr>
      <p:sp>
        <p:nvSpPr>
          <p:cNvPr id="34" name="Google Shape;34;gb6cbd20ce0_0_3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 name="Google Shape;35;gb6cbd20ce0_0_3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solidFill>
                <a:schemeClr val="dk1"/>
              </a:solidFill>
            </a:endParaRPr>
          </a:p>
          <a:p>
            <a:pPr indent="0" lvl="0" marL="0" marR="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b6cbd20ce0_0_4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gb6cbd20ce0_0_4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gddfea427cd_2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 name="Google Shape;42;gddfea427cd_2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e32002a935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 name="Google Shape;53;ge32002a935_1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b6cbd20ce0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gb6cbd20ce0_0_1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b6cbd20ce0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gb6cbd20ce0_0_1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b6cbd20ce0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 name="Google Shape;93;gb6cbd20ce0_0_1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b6cbd20ce0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gb6cbd20ce0_0_1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t/>
            </a:r>
            <a:endParaRPr sz="1000">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p:cSld name="Title Slide">
    <p:spTree>
      <p:nvGrpSpPr>
        <p:cNvPr id="12" name="Shape 12"/>
        <p:cNvGrpSpPr/>
        <p:nvPr/>
      </p:nvGrpSpPr>
      <p:grpSpPr>
        <a:xfrm>
          <a:off x="0" y="0"/>
          <a:ext cx="0" cy="0"/>
          <a:chOff x="0" y="0"/>
          <a:chExt cx="0" cy="0"/>
        </a:xfrm>
      </p:grpSpPr>
      <p:sp>
        <p:nvSpPr>
          <p:cNvPr id="13" name="Google Shape;13;p7"/>
          <p:cNvSpPr txBox="1"/>
          <p:nvPr/>
        </p:nvSpPr>
        <p:spPr>
          <a:xfrm>
            <a:off x="0" y="1112400"/>
            <a:ext cx="9154200" cy="4031100"/>
          </a:xfrm>
          <a:prstGeom prst="rect">
            <a:avLst/>
          </a:prstGeom>
          <a:solidFill>
            <a:srgbClr val="005AB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
        <p:nvSpPr>
          <p:cNvPr id="14" name="Google Shape;14;p7"/>
          <p:cNvSpPr txBox="1"/>
          <p:nvPr/>
        </p:nvSpPr>
        <p:spPr>
          <a:xfrm>
            <a:off x="8696930" y="27942"/>
            <a:ext cx="301200" cy="936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800"/>
              <a:buFont typeface="Arial"/>
              <a:buNone/>
            </a:pPr>
            <a:r>
              <a:t/>
            </a:r>
            <a:endParaRPr b="0" i="0" sz="800" u="none" cap="none" strike="noStrike">
              <a:solidFill>
                <a:srgbClr val="482A06"/>
              </a:solidFill>
              <a:latin typeface="Arial"/>
              <a:ea typeface="Arial"/>
              <a:cs typeface="Arial"/>
              <a:sym typeface="Arial"/>
            </a:endParaRPr>
          </a:p>
        </p:txBody>
      </p:sp>
      <p:sp>
        <p:nvSpPr>
          <p:cNvPr id="15" name="Google Shape;15;p7"/>
          <p:cNvSpPr txBox="1"/>
          <p:nvPr>
            <p:ph type="ctrTitle"/>
          </p:nvPr>
        </p:nvSpPr>
        <p:spPr>
          <a:xfrm>
            <a:off x="558001" y="1762556"/>
            <a:ext cx="6358500" cy="376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3000"/>
              <a:buNone/>
              <a:defRPr sz="3000">
                <a:solidFill>
                  <a:schemeClr val="lt1"/>
                </a:solidFill>
                <a:latin typeface="Arial"/>
                <a:ea typeface="Arial"/>
                <a:cs typeface="Arial"/>
                <a:sym typeface="Aria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
        <p:nvSpPr>
          <p:cNvPr id="16" name="Google Shape;16;p7"/>
          <p:cNvSpPr txBox="1"/>
          <p:nvPr>
            <p:ph idx="1" type="subTitle"/>
          </p:nvPr>
        </p:nvSpPr>
        <p:spPr>
          <a:xfrm>
            <a:off x="558001" y="2996285"/>
            <a:ext cx="6358800" cy="184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Clr>
                <a:schemeClr val="lt1"/>
              </a:buClr>
              <a:buSzPts val="1800"/>
              <a:buNone/>
              <a:defRPr sz="1800" cap="none">
                <a:solidFill>
                  <a:schemeClr val="lt1"/>
                </a:solidFill>
                <a:latin typeface="Arial"/>
                <a:ea typeface="Arial"/>
                <a:cs typeface="Arial"/>
                <a:sym typeface="Arial"/>
              </a:defRPr>
            </a:lvl1pPr>
            <a:lvl2pPr lvl="1" algn="l">
              <a:lnSpc>
                <a:spcPct val="100000"/>
              </a:lnSpc>
              <a:spcBef>
                <a:spcPts val="0"/>
              </a:spcBef>
              <a:spcAft>
                <a:spcPts val="0"/>
              </a:spcAft>
              <a:buSzPts val="1700"/>
              <a:buChar char="▪"/>
              <a:defRPr/>
            </a:lvl2pPr>
            <a:lvl3pPr lvl="2" algn="l">
              <a:lnSpc>
                <a:spcPct val="100000"/>
              </a:lnSpc>
              <a:spcBef>
                <a:spcPts val="0"/>
              </a:spcBef>
              <a:spcAft>
                <a:spcPts val="0"/>
              </a:spcAft>
              <a:buSzPts val="1600"/>
              <a:buChar char="–"/>
              <a:defRPr/>
            </a:lvl3pPr>
            <a:lvl4pPr lvl="3" algn="l">
              <a:lnSpc>
                <a:spcPct val="100000"/>
              </a:lnSpc>
              <a:spcBef>
                <a:spcPts val="0"/>
              </a:spcBef>
              <a:spcAft>
                <a:spcPts val="0"/>
              </a:spcAft>
              <a:buSzPts val="1600"/>
              <a:buChar char="▫"/>
              <a:defRPr/>
            </a:lvl4pPr>
            <a:lvl5pPr lvl="4" algn="l">
              <a:lnSpc>
                <a:spcPct val="100000"/>
              </a:lnSpc>
              <a:spcBef>
                <a:spcPts val="0"/>
              </a:spcBef>
              <a:spcAft>
                <a:spcPts val="0"/>
              </a:spcAft>
              <a:buSzPts val="1200"/>
              <a:buChar char="-"/>
              <a:defRPr/>
            </a:lvl5pPr>
            <a:lvl6pPr lvl="5" algn="l">
              <a:lnSpc>
                <a:spcPct val="100000"/>
              </a:lnSpc>
              <a:spcBef>
                <a:spcPts val="0"/>
              </a:spcBef>
              <a:spcAft>
                <a:spcPts val="0"/>
              </a:spcAft>
              <a:buSzPts val="1200"/>
              <a:buChar char="-"/>
              <a:defRPr/>
            </a:lvl6pPr>
            <a:lvl7pPr lvl="6" algn="l">
              <a:lnSpc>
                <a:spcPct val="100000"/>
              </a:lnSpc>
              <a:spcBef>
                <a:spcPts val="0"/>
              </a:spcBef>
              <a:spcAft>
                <a:spcPts val="0"/>
              </a:spcAft>
              <a:buSzPts val="1200"/>
              <a:buChar char="-"/>
              <a:defRPr/>
            </a:lvl7pPr>
            <a:lvl8pPr lvl="7" algn="l">
              <a:lnSpc>
                <a:spcPct val="100000"/>
              </a:lnSpc>
              <a:spcBef>
                <a:spcPts val="0"/>
              </a:spcBef>
              <a:spcAft>
                <a:spcPts val="0"/>
              </a:spcAft>
              <a:buSzPts val="1200"/>
              <a:buChar char="-"/>
              <a:defRPr/>
            </a:lvl8pPr>
            <a:lvl9pPr lvl="8" algn="l">
              <a:lnSpc>
                <a:spcPct val="100000"/>
              </a:lnSpc>
              <a:spcBef>
                <a:spcPts val="0"/>
              </a:spcBef>
              <a:spcAft>
                <a:spcPts val="0"/>
              </a:spcAft>
              <a:buSzPts val="1200"/>
              <a:buChar char="-"/>
              <a:defRPr/>
            </a:lvl9pPr>
          </a:lstStyle>
          <a:p/>
        </p:txBody>
      </p:sp>
      <p:sp>
        <p:nvSpPr>
          <p:cNvPr id="17" name="Google Shape;17;p7"/>
          <p:cNvSpPr/>
          <p:nvPr/>
        </p:nvSpPr>
        <p:spPr>
          <a:xfrm>
            <a:off x="10050" y="4905249"/>
            <a:ext cx="9144000" cy="238200"/>
          </a:xfrm>
          <a:prstGeom prst="rect">
            <a:avLst/>
          </a:prstGeom>
          <a:solidFill>
            <a:srgbClr val="005ABB"/>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pic>
        <p:nvPicPr>
          <p:cNvPr id="18" name="Google Shape;18;p7"/>
          <p:cNvPicPr preferRelativeResize="0"/>
          <p:nvPr/>
        </p:nvPicPr>
        <p:blipFill rotWithShape="1">
          <a:blip r:embed="rId2">
            <a:alphaModFix/>
          </a:blip>
          <a:srcRect b="0" l="0" r="0" t="0"/>
          <a:stretch/>
        </p:blipFill>
        <p:spPr>
          <a:xfrm>
            <a:off x="377301" y="168480"/>
            <a:ext cx="1489887" cy="73715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19" name="Shape 19"/>
        <p:cNvGrpSpPr/>
        <p:nvPr/>
      </p:nvGrpSpPr>
      <p:grpSpPr>
        <a:xfrm>
          <a:off x="0" y="0"/>
          <a:ext cx="0" cy="0"/>
          <a:chOff x="0" y="0"/>
          <a:chExt cx="0" cy="0"/>
        </a:xfrm>
      </p:grpSpPr>
      <p:sp>
        <p:nvSpPr>
          <p:cNvPr id="20" name="Google Shape;20;p8"/>
          <p:cNvSpPr txBox="1"/>
          <p:nvPr>
            <p:ph type="title"/>
          </p:nvPr>
        </p:nvSpPr>
        <p:spPr>
          <a:xfrm>
            <a:off x="1595775" y="486950"/>
            <a:ext cx="6660000" cy="3477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2400"/>
              <a:buNone/>
              <a:defRPr sz="2400">
                <a:latin typeface="Arial"/>
                <a:ea typeface="Arial"/>
                <a:cs typeface="Arial"/>
                <a:sym typeface="Arial"/>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p:txBody>
      </p:sp>
    </p:spTree>
  </p:cSld>
  <p:clrMapOvr>
    <a:masterClrMapping/>
  </p:clrMapOvr>
  <p:extLst>
    <p:ext uri="{DCECCB84-F9BA-43D5-87BE-67443E8EF086}">
      <p15:sldGuideLst>
        <p15:guide id="1" pos="5617">
          <p15:clr>
            <a:srgbClr val="F26B43"/>
          </p15:clr>
        </p15:guide>
        <p15:guide id="2" pos="76">
          <p15:clr>
            <a:srgbClr val="F26B43"/>
          </p15:clr>
        </p15:guide>
        <p15:guide id="3" orient="horz" pos="526">
          <p15:clr>
            <a:srgbClr val="F26B43"/>
          </p15:clr>
        </p15:guide>
        <p15:guide id="4" orient="horz" pos="2993">
          <p15:clr>
            <a:srgbClr val="F26B43"/>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 Text-heavy" type="obj">
  <p:cSld name="OBJECT">
    <p:spTree>
      <p:nvGrpSpPr>
        <p:cNvPr id="21" name="Shape 21"/>
        <p:cNvGrpSpPr/>
        <p:nvPr/>
      </p:nvGrpSpPr>
      <p:grpSpPr>
        <a:xfrm>
          <a:off x="0" y="0"/>
          <a:ext cx="0" cy="0"/>
          <a:chOff x="0" y="0"/>
          <a:chExt cx="0" cy="0"/>
        </a:xfrm>
      </p:grpSpPr>
      <p:sp>
        <p:nvSpPr>
          <p:cNvPr id="22" name="Google Shape;22;gb6cbd20ce0_0_444"/>
          <p:cNvSpPr txBox="1"/>
          <p:nvPr>
            <p:ph type="title"/>
          </p:nvPr>
        </p:nvSpPr>
        <p:spPr>
          <a:xfrm>
            <a:off x="323528" y="539946"/>
            <a:ext cx="8496900" cy="486000"/>
          </a:xfrm>
          <a:prstGeom prst="rect">
            <a:avLst/>
          </a:prstGeom>
          <a:noFill/>
          <a:ln>
            <a:noFill/>
          </a:ln>
        </p:spPr>
        <p:txBody>
          <a:bodyPr anchorCtr="0" anchor="t" bIns="0" lIns="0" spcFirstLastPara="1" rIns="0" wrap="square" tIns="0">
            <a:noAutofit/>
          </a:bodyPr>
          <a:lstStyle>
            <a:lvl1pPr lvl="0" marR="0" algn="r">
              <a:lnSpc>
                <a:spcPct val="100000"/>
              </a:lnSpc>
              <a:spcBef>
                <a:spcPts val="0"/>
              </a:spcBef>
              <a:spcAft>
                <a:spcPts val="0"/>
              </a:spcAft>
              <a:buClr>
                <a:srgbClr val="AF292E"/>
              </a:buClr>
              <a:buSzPts val="3600"/>
              <a:buFont typeface="Arial"/>
              <a:buNone/>
              <a:defRPr b="0" i="0" sz="3600" u="none" cap="none" strike="noStrike">
                <a:solidFill>
                  <a:srgbClr val="AF292E"/>
                </a:solidFill>
                <a:latin typeface="Arial"/>
                <a:ea typeface="Arial"/>
                <a:cs typeface="Arial"/>
                <a:sym typeface="Arial"/>
              </a:defRPr>
            </a:lvl1pPr>
            <a:lvl2pPr lvl="1"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3" name="Google Shape;23;gb6cbd20ce0_0_444"/>
          <p:cNvSpPr txBox="1"/>
          <p:nvPr>
            <p:ph idx="1" type="body"/>
          </p:nvPr>
        </p:nvSpPr>
        <p:spPr>
          <a:xfrm>
            <a:off x="323528" y="1026000"/>
            <a:ext cx="8496900" cy="3588300"/>
          </a:xfrm>
          <a:prstGeom prst="rect">
            <a:avLst/>
          </a:prstGeom>
          <a:noFill/>
          <a:ln>
            <a:noFill/>
          </a:ln>
        </p:spPr>
        <p:txBody>
          <a:bodyPr anchorCtr="0" anchor="t" bIns="0" lIns="0" spcFirstLastPara="1" rIns="0" wrap="square" tIns="0">
            <a:noAutofit/>
          </a:bodyPr>
          <a:lstStyle>
            <a:lvl1pPr indent="-228600" lvl="0" marL="457200" marR="0" algn="l">
              <a:lnSpc>
                <a:spcPct val="100000"/>
              </a:lnSpc>
              <a:spcBef>
                <a:spcPts val="1200"/>
              </a:spcBef>
              <a:spcAft>
                <a:spcPts val="0"/>
              </a:spcAft>
              <a:buClr>
                <a:srgbClr val="AF292E"/>
              </a:buClr>
              <a:buSzPts val="2000"/>
              <a:buFont typeface="Arial"/>
              <a:buNone/>
              <a:defRPr b="0" i="0" sz="2000" u="none" cap="none" strike="noStrike">
                <a:solidFill>
                  <a:srgbClr val="AF292E"/>
                </a:solidFill>
                <a:latin typeface="Arial"/>
                <a:ea typeface="Arial"/>
                <a:cs typeface="Arial"/>
                <a:sym typeface="Arial"/>
              </a:defRPr>
            </a:lvl1pPr>
            <a:lvl2pPr indent="-228600" lvl="1" marL="914400" marR="0" algn="l">
              <a:lnSpc>
                <a:spcPct val="100000"/>
              </a:lnSpc>
              <a:spcBef>
                <a:spcPts val="6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342900" lvl="2" marL="1371600" marR="0" algn="l">
              <a:lnSpc>
                <a:spcPct val="100000"/>
              </a:lnSpc>
              <a:spcBef>
                <a:spcPts val="6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algn="l">
              <a:lnSpc>
                <a:spcPct val="100000"/>
              </a:lnSpc>
              <a:spcBef>
                <a:spcPts val="60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algn="l">
              <a:lnSpc>
                <a:spcPct val="100000"/>
              </a:lnSpc>
              <a:spcBef>
                <a:spcPts val="300"/>
              </a:spcBef>
              <a:spcAft>
                <a:spcPts val="0"/>
              </a:spcAft>
              <a:buClr>
                <a:schemeClr val="dk1"/>
              </a:buClr>
              <a:buSzPts val="1600"/>
              <a:buFont typeface="Arial"/>
              <a:buAutoNum type="arabicPeriod"/>
              <a:defRPr b="0" i="0" sz="1600" u="none" cap="none" strike="noStrike">
                <a:solidFill>
                  <a:schemeClr val="dk1"/>
                </a:solidFill>
                <a:latin typeface="Arial"/>
                <a:ea typeface="Arial"/>
                <a:cs typeface="Arial"/>
                <a:sym typeface="Arial"/>
              </a:defRPr>
            </a:lvl5pPr>
            <a:lvl6pPr indent="-355600" lvl="5" marL="27432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24" name="Google Shape;24;gb6cbd20ce0_0_444"/>
          <p:cNvSpPr txBox="1"/>
          <p:nvPr>
            <p:ph idx="12" type="sldNum"/>
          </p:nvPr>
        </p:nvSpPr>
        <p:spPr>
          <a:xfrm>
            <a:off x="0" y="4894008"/>
            <a:ext cx="9144000" cy="249600"/>
          </a:xfrm>
          <a:prstGeom prst="rect">
            <a:avLst/>
          </a:prstGeom>
          <a:solidFill>
            <a:srgbClr val="AF292E"/>
          </a:solidFill>
          <a:ln>
            <a:noFill/>
          </a:ln>
        </p:spPr>
        <p:txBody>
          <a:bodyPr anchorCtr="0" anchor="ctr" bIns="46600" lIns="93175" spcFirstLastPara="1" rIns="93175" wrap="square" tIns="46600">
            <a:noAutofit/>
          </a:bodyPr>
          <a:lstStyle>
            <a:lvl1pPr indent="0" lvl="0"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1pPr>
            <a:lvl2pPr indent="0" lvl="1"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2pPr>
            <a:lvl3pPr indent="0" lvl="2"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3pPr>
            <a:lvl4pPr indent="0" lvl="3"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4pPr>
            <a:lvl5pPr indent="0" lvl="4"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5pPr>
            <a:lvl6pPr indent="0" lvl="5"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6pPr>
            <a:lvl7pPr indent="0" lvl="6"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7pPr>
            <a:lvl8pPr indent="0" lvl="7"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8pPr>
            <a:lvl9pPr indent="0" lvl="8" marL="177800" marR="0" rtl="0" algn="l">
              <a:lnSpc>
                <a:spcPct val="100000"/>
              </a:lnSpc>
              <a:spcBef>
                <a:spcPts val="0"/>
              </a:spcBef>
              <a:spcAft>
                <a:spcPts val="0"/>
              </a:spcAft>
              <a:buClr>
                <a:srgbClr val="000000"/>
              </a:buClr>
              <a:buSzPts val="1200"/>
              <a:buFont typeface="Arial"/>
              <a:buNone/>
              <a:defRPr b="0" i="0" sz="1200" u="none" cap="none" strike="noStrike">
                <a:solidFill>
                  <a:schemeClr val="lt1"/>
                </a:solidFill>
                <a:latin typeface="Arial"/>
                <a:ea typeface="Arial"/>
                <a:cs typeface="Arial"/>
                <a:sym typeface="Arial"/>
              </a:defRPr>
            </a:lvl9pPr>
          </a:lstStyle>
          <a:p>
            <a:pPr indent="0" lvl="0" marL="177800" rtl="0" algn="l">
              <a:spcBef>
                <a:spcPts val="0"/>
              </a:spcBef>
              <a:spcAft>
                <a:spcPts val="0"/>
              </a:spcAft>
              <a:buNone/>
            </a:pPr>
            <a:fld id="{00000000-1234-1234-1234-123412341234}" type="slidenum">
              <a:rPr lang="en-GB"/>
              <a:t>‹#›</a:t>
            </a:fld>
            <a:endParaRPr/>
          </a:p>
        </p:txBody>
      </p:sp>
      <p:sp>
        <p:nvSpPr>
          <p:cNvPr id="25" name="Google Shape;25;gb6cbd20ce0_0_444"/>
          <p:cNvSpPr txBox="1"/>
          <p:nvPr>
            <p:ph idx="11" type="ftr"/>
          </p:nvPr>
        </p:nvSpPr>
        <p:spPr>
          <a:xfrm>
            <a:off x="539552" y="4894008"/>
            <a:ext cx="8064000" cy="249600"/>
          </a:xfrm>
          <a:prstGeom prst="rect">
            <a:avLst/>
          </a:prstGeom>
          <a:noFill/>
          <a:ln>
            <a:noFill/>
          </a:ln>
        </p:spPr>
        <p:txBody>
          <a:bodyPr anchorCtr="0" anchor="ctr" bIns="93175" lIns="93175" spcFirstLastPara="1" rIns="93175" wrap="square" tIns="93175">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pic>
        <p:nvPicPr>
          <p:cNvPr descr="C:\Users\RAW\Desktop\CSHR Logo 2017.png" id="26" name="Google Shape;26;gb6cbd20ce0_0_444"/>
          <p:cNvPicPr preferRelativeResize="0"/>
          <p:nvPr/>
        </p:nvPicPr>
        <p:blipFill rotWithShape="1">
          <a:blip r:embed="rId2">
            <a:alphaModFix/>
          </a:blip>
          <a:srcRect b="0" l="0" r="0" t="0"/>
          <a:stretch/>
        </p:blipFill>
        <p:spPr>
          <a:xfrm>
            <a:off x="325983" y="195486"/>
            <a:ext cx="482210" cy="16506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6"/>
          <p:cNvSpPr/>
          <p:nvPr/>
        </p:nvSpPr>
        <p:spPr>
          <a:xfrm>
            <a:off x="0" y="4731559"/>
            <a:ext cx="9144000" cy="411900"/>
          </a:xfrm>
          <a:prstGeom prst="rect">
            <a:avLst/>
          </a:prstGeom>
          <a:solidFill>
            <a:srgbClr val="005ABB"/>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lt1"/>
              </a:solidFill>
              <a:latin typeface="Arial"/>
              <a:ea typeface="Arial"/>
              <a:cs typeface="Arial"/>
              <a:sym typeface="Arial"/>
            </a:endParaRPr>
          </a:p>
        </p:txBody>
      </p:sp>
      <p:sp>
        <p:nvSpPr>
          <p:cNvPr id="7" name="Google Shape;7;p6"/>
          <p:cNvSpPr/>
          <p:nvPr/>
        </p:nvSpPr>
        <p:spPr>
          <a:xfrm flipH="1">
            <a:off x="7993474" y="38876"/>
            <a:ext cx="923700" cy="705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000000"/>
              </a:buClr>
              <a:buSzPts val="500"/>
              <a:buFont typeface="Arial"/>
              <a:buNone/>
            </a:pPr>
            <a:r>
              <a:t/>
            </a:r>
            <a:endParaRPr b="0" i="0" sz="500" u="none" cap="none" strike="noStrike">
              <a:solidFill>
                <a:schemeClr val="accent6"/>
              </a:solidFill>
              <a:latin typeface="Arial"/>
              <a:ea typeface="Arial"/>
              <a:cs typeface="Arial"/>
              <a:sym typeface="Arial"/>
            </a:endParaRPr>
          </a:p>
        </p:txBody>
      </p:sp>
      <p:sp>
        <p:nvSpPr>
          <p:cNvPr id="8" name="Google Shape;8;p6"/>
          <p:cNvSpPr txBox="1"/>
          <p:nvPr>
            <p:ph type="title"/>
          </p:nvPr>
        </p:nvSpPr>
        <p:spPr>
          <a:xfrm>
            <a:off x="121489" y="176149"/>
            <a:ext cx="8794200" cy="2307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100"/>
              <a:buFont typeface="Arial"/>
              <a:buNone/>
              <a:defRPr b="0" i="0" sz="1500" u="none" cap="none" strike="noStrike">
                <a:solidFill>
                  <a:schemeClr val="dk2"/>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1" i="0" sz="1900" u="none" cap="none" strike="noStrike">
                <a:solidFill>
                  <a:schemeClr val="dk2"/>
                </a:solidFill>
                <a:latin typeface="Arial"/>
                <a:ea typeface="Arial"/>
                <a:cs typeface="Arial"/>
                <a:sym typeface="Arial"/>
              </a:defRPr>
            </a:lvl9pPr>
          </a:lstStyle>
          <a:p/>
        </p:txBody>
      </p:sp>
      <p:sp>
        <p:nvSpPr>
          <p:cNvPr id="9" name="Google Shape;9;p6"/>
          <p:cNvSpPr txBox="1"/>
          <p:nvPr>
            <p:ph idx="1" type="body"/>
          </p:nvPr>
        </p:nvSpPr>
        <p:spPr>
          <a:xfrm>
            <a:off x="1778717" y="1907456"/>
            <a:ext cx="4350900" cy="92340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100"/>
              <a:buFont typeface="Arial"/>
              <a:buNone/>
              <a:defRPr b="0" i="0" sz="1200" u="none" cap="none" strike="noStrike">
                <a:solidFill>
                  <a:schemeClr val="dk1"/>
                </a:solidFill>
                <a:latin typeface="Arial"/>
                <a:ea typeface="Arial"/>
                <a:cs typeface="Arial"/>
                <a:sym typeface="Arial"/>
              </a:defRPr>
            </a:lvl1pPr>
            <a:lvl2pPr indent="-323850" lvl="1" marL="914400" marR="0" rtl="0" algn="l">
              <a:lnSpc>
                <a:spcPct val="100000"/>
              </a:lnSpc>
              <a:spcBef>
                <a:spcPts val="0"/>
              </a:spcBef>
              <a:spcAft>
                <a:spcPts val="0"/>
              </a:spcAft>
              <a:buClr>
                <a:schemeClr val="dk2"/>
              </a:buClr>
              <a:buSzPts val="1500"/>
              <a:buFont typeface="Arial"/>
              <a:buChar char="▪"/>
              <a:defRPr b="0" i="0" sz="1200" u="none" cap="none" strike="noStrike">
                <a:solidFill>
                  <a:schemeClr val="dk1"/>
                </a:solidFill>
                <a:latin typeface="Arial"/>
                <a:ea typeface="Arial"/>
                <a:cs typeface="Arial"/>
                <a:sym typeface="Arial"/>
              </a:defRPr>
            </a:lvl2pPr>
            <a:lvl3pPr indent="-317500" lvl="2" marL="1371600" marR="0" rtl="0" algn="l">
              <a:lnSpc>
                <a:spcPct val="100000"/>
              </a:lnSpc>
              <a:spcBef>
                <a:spcPts val="0"/>
              </a:spcBef>
              <a:spcAft>
                <a:spcPts val="0"/>
              </a:spcAft>
              <a:buClr>
                <a:schemeClr val="dk2"/>
              </a:buClr>
              <a:buSzPts val="1400"/>
              <a:buFont typeface="Arial"/>
              <a:buChar char="–"/>
              <a:defRPr b="0" i="0" sz="1200" u="none" cap="none" strike="noStrike">
                <a:solidFill>
                  <a:schemeClr val="dk1"/>
                </a:solidFill>
                <a:latin typeface="Arial"/>
                <a:ea typeface="Arial"/>
                <a:cs typeface="Arial"/>
                <a:sym typeface="Arial"/>
              </a:defRPr>
            </a:lvl3pPr>
            <a:lvl4pPr indent="-317500" lvl="3" marL="1828800" marR="0" rtl="0" algn="l">
              <a:lnSpc>
                <a:spcPct val="100000"/>
              </a:lnSpc>
              <a:spcBef>
                <a:spcPts val="0"/>
              </a:spcBef>
              <a:spcAft>
                <a:spcPts val="0"/>
              </a:spcAft>
              <a:buClr>
                <a:schemeClr val="dk2"/>
              </a:buClr>
              <a:buSzPts val="1400"/>
              <a:buFont typeface="Arial"/>
              <a:buChar char="▫"/>
              <a:defRPr b="0" i="0" sz="1200" u="none" cap="none" strike="noStrike">
                <a:solidFill>
                  <a:schemeClr val="dk1"/>
                </a:solidFill>
                <a:latin typeface="Arial"/>
                <a:ea typeface="Arial"/>
                <a:cs typeface="Arial"/>
                <a:sym typeface="Arial"/>
              </a:defRPr>
            </a:lvl4pPr>
            <a:lvl5pPr indent="-298450" lvl="4" marL="2286000" marR="0" rtl="0" algn="l">
              <a:lnSpc>
                <a:spcPct val="100000"/>
              </a:lnSpc>
              <a:spcBef>
                <a:spcPts val="0"/>
              </a:spcBef>
              <a:spcAft>
                <a:spcPts val="0"/>
              </a:spcAft>
              <a:buClr>
                <a:schemeClr val="dk2"/>
              </a:buClr>
              <a:buSzPts val="1100"/>
              <a:buFont typeface="Arial"/>
              <a:buChar char="-"/>
              <a:defRPr b="0" i="0" sz="1200" u="none" cap="none" strike="noStrike">
                <a:solidFill>
                  <a:schemeClr val="dk1"/>
                </a:solidFill>
                <a:latin typeface="Arial"/>
                <a:ea typeface="Arial"/>
                <a:cs typeface="Arial"/>
                <a:sym typeface="Arial"/>
              </a:defRPr>
            </a:lvl5pPr>
            <a:lvl6pPr indent="-323850" lvl="5" marL="2743200" marR="0" rtl="0" algn="l">
              <a:lnSpc>
                <a:spcPct val="100000"/>
              </a:lnSpc>
              <a:spcBef>
                <a:spcPts val="0"/>
              </a:spcBef>
              <a:spcAft>
                <a:spcPts val="0"/>
              </a:spcAft>
              <a:buClr>
                <a:schemeClr val="dk2"/>
              </a:buClr>
              <a:buSzPts val="1500"/>
              <a:buFont typeface="Arial"/>
              <a:buChar char="-"/>
              <a:defRPr b="0" i="0" sz="1600" u="none" cap="none" strike="noStrike">
                <a:solidFill>
                  <a:schemeClr val="dk1"/>
                </a:solidFill>
                <a:latin typeface="Arial"/>
                <a:ea typeface="Arial"/>
                <a:cs typeface="Arial"/>
                <a:sym typeface="Arial"/>
              </a:defRPr>
            </a:lvl6pPr>
            <a:lvl7pPr indent="-323850" lvl="6" marL="3200400" marR="0" rtl="0" algn="l">
              <a:lnSpc>
                <a:spcPct val="100000"/>
              </a:lnSpc>
              <a:spcBef>
                <a:spcPts val="0"/>
              </a:spcBef>
              <a:spcAft>
                <a:spcPts val="0"/>
              </a:spcAft>
              <a:buClr>
                <a:schemeClr val="dk2"/>
              </a:buClr>
              <a:buSzPts val="1500"/>
              <a:buFont typeface="Arial"/>
              <a:buChar char="-"/>
              <a:defRPr b="0" i="0" sz="1600" u="none" cap="none" strike="noStrike">
                <a:solidFill>
                  <a:schemeClr val="dk1"/>
                </a:solidFill>
                <a:latin typeface="Arial"/>
                <a:ea typeface="Arial"/>
                <a:cs typeface="Arial"/>
                <a:sym typeface="Arial"/>
              </a:defRPr>
            </a:lvl7pPr>
            <a:lvl8pPr indent="-323850" lvl="7" marL="3657600" marR="0" rtl="0" algn="l">
              <a:lnSpc>
                <a:spcPct val="100000"/>
              </a:lnSpc>
              <a:spcBef>
                <a:spcPts val="0"/>
              </a:spcBef>
              <a:spcAft>
                <a:spcPts val="0"/>
              </a:spcAft>
              <a:buClr>
                <a:schemeClr val="dk2"/>
              </a:buClr>
              <a:buSzPts val="1500"/>
              <a:buFont typeface="Arial"/>
              <a:buChar char="-"/>
              <a:defRPr b="0" i="0" sz="1600" u="none" cap="none" strike="noStrike">
                <a:solidFill>
                  <a:schemeClr val="dk1"/>
                </a:solidFill>
                <a:latin typeface="Arial"/>
                <a:ea typeface="Arial"/>
                <a:cs typeface="Arial"/>
                <a:sym typeface="Arial"/>
              </a:defRPr>
            </a:lvl8pPr>
            <a:lvl9pPr indent="-323850" lvl="8" marL="4114800" marR="0" rtl="0" algn="l">
              <a:lnSpc>
                <a:spcPct val="100000"/>
              </a:lnSpc>
              <a:spcBef>
                <a:spcPts val="0"/>
              </a:spcBef>
              <a:spcAft>
                <a:spcPts val="0"/>
              </a:spcAft>
              <a:buClr>
                <a:schemeClr val="dk2"/>
              </a:buClr>
              <a:buSzPts val="1500"/>
              <a:buFont typeface="Arial"/>
              <a:buChar char="-"/>
              <a:defRPr b="0" i="0" sz="1600" u="none" cap="none" strike="noStrike">
                <a:solidFill>
                  <a:schemeClr val="dk1"/>
                </a:solidFill>
                <a:latin typeface="Arial"/>
                <a:ea typeface="Arial"/>
                <a:cs typeface="Arial"/>
                <a:sym typeface="Arial"/>
              </a:defRPr>
            </a:lvl9pPr>
          </a:lstStyle>
          <a:p/>
        </p:txBody>
      </p:sp>
      <p:sp>
        <p:nvSpPr>
          <p:cNvPr id="10" name="Google Shape;10;p6"/>
          <p:cNvSpPr txBox="1"/>
          <p:nvPr/>
        </p:nvSpPr>
        <p:spPr>
          <a:xfrm>
            <a:off x="8821826" y="4891374"/>
            <a:ext cx="93900" cy="92100"/>
          </a:xfrm>
          <a:prstGeom prst="rect">
            <a:avLst/>
          </a:prstGeom>
          <a:noFill/>
          <a:ln>
            <a:noFill/>
          </a:ln>
        </p:spPr>
        <p:txBody>
          <a:bodyPr anchorCtr="0" anchor="ctr" bIns="0" lIns="0" spcFirstLastPara="1" rIns="0" wrap="square" tIns="0">
            <a:noAutofit/>
          </a:bodyPr>
          <a:lstStyle/>
          <a:p>
            <a:pPr indent="0" lvl="0" marL="0" marR="0" rtl="0" algn="r">
              <a:lnSpc>
                <a:spcPct val="100000"/>
              </a:lnSpc>
              <a:spcBef>
                <a:spcPts val="0"/>
              </a:spcBef>
              <a:spcAft>
                <a:spcPts val="0"/>
              </a:spcAft>
              <a:buClr>
                <a:srgbClr val="000000"/>
              </a:buClr>
              <a:buSzPts val="600"/>
              <a:buFont typeface="Arial"/>
              <a:buNone/>
            </a:pPr>
            <a:fld id="{00000000-1234-1234-1234-123412341234}" type="slidenum">
              <a:rPr b="0" i="0" lang="en-GB" sz="600" u="none" cap="none" strike="noStrike">
                <a:solidFill>
                  <a:schemeClr val="lt1"/>
                </a:solidFill>
                <a:latin typeface="Arial"/>
                <a:ea typeface="Arial"/>
                <a:cs typeface="Arial"/>
                <a:sym typeface="Arial"/>
              </a:rPr>
              <a:t>‹#›</a:t>
            </a:fld>
            <a:endParaRPr b="0" i="0" sz="600" u="none" cap="none" strike="noStrike">
              <a:solidFill>
                <a:schemeClr val="lt1"/>
              </a:solidFill>
              <a:latin typeface="Arial"/>
              <a:ea typeface="Arial"/>
              <a:cs typeface="Arial"/>
              <a:sym typeface="Arial"/>
            </a:endParaRPr>
          </a:p>
        </p:txBody>
      </p:sp>
      <p:pic>
        <p:nvPicPr>
          <p:cNvPr id="11" name="Google Shape;11;p6"/>
          <p:cNvPicPr preferRelativeResize="0"/>
          <p:nvPr/>
        </p:nvPicPr>
        <p:blipFill rotWithShape="1">
          <a:blip r:embed="rId1">
            <a:alphaModFix/>
          </a:blip>
          <a:srcRect b="0" l="0" r="0" t="0"/>
          <a:stretch/>
        </p:blipFill>
        <p:spPr>
          <a:xfrm>
            <a:off x="284125" y="176150"/>
            <a:ext cx="832448" cy="4119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docs.google.com/document/d/1-WNfbAJricip-maxd8aCcRbf3otip9jesQJ5PTSFF3c/edi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lyndagratton.com/books/the-100-year-life-living-and-working-in-an-age-of-longevity"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0" Type="http://schemas.openxmlformats.org/officeDocument/2006/relationships/hyperlink" Target="https://civilservice.blog.gov.uk/2020/04/01/leadership-in-action/" TargetMode="External"/><Relationship Id="rId22" Type="http://schemas.openxmlformats.org/officeDocument/2006/relationships/hyperlink" Target="https://www.gov.uk/government/publications/declaration-on-government-reform" TargetMode="External"/><Relationship Id="rId21" Type="http://schemas.openxmlformats.org/officeDocument/2006/relationships/hyperlink" Target="https://www.gov.uk/government/speeches/the-privilege-of-public-service-given-as-the-ditchley-annual-lecture" TargetMode="External"/><Relationship Id="rId24" Type="http://schemas.openxmlformats.org/officeDocument/2006/relationships/hyperlink" Target="https://assets.publishing.service.gov.uk/government/uploads/system/uploads/attachment_data/file/981939/Boardman_Review_of_Government_COVID-19_Procurement_final_report.pdf" TargetMode="External"/><Relationship Id="rId23" Type="http://schemas.openxmlformats.org/officeDocument/2006/relationships/hyperlink" Target="https://www.nao.org.uk/report/improving-operational-delivery-in-government/#:~:text=Improving%20operational%20delivery%20is%20crucial,way%20public%20services%20are%20delivered."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s://www.civilservant.org.uk/csr-fulton_report-findings.html" TargetMode="External"/><Relationship Id="rId4" Type="http://schemas.openxmlformats.org/officeDocument/2006/relationships/hyperlink" Target="https://api.parliament.uk/historic-hansard/commons/1968/jun/26/civil-service-fulton-committees-report" TargetMode="External"/><Relationship Id="rId9" Type="http://schemas.openxmlformats.org/officeDocument/2006/relationships/hyperlink" Target="https://www.instituteforgovernment.org.uk/sites/default/files/publications/CMPS%20in%20template%20FINAL.pdf" TargetMode="External"/><Relationship Id="rId25" Type="http://schemas.openxmlformats.org/officeDocument/2006/relationships/hyperlink" Target="https://www.oecd.org/officialdocuments/publicdisplaydocumentpdf/?cote=GOV/PGC/PEM(2020)5&amp;docLanguage=En" TargetMode="External"/><Relationship Id="rId5" Type="http://schemas.openxmlformats.org/officeDocument/2006/relationships/hyperlink" Target="https://publications.parliament.uk/pa/cm201719/cmselect/cmpubadm/1536/1536.pdf" TargetMode="External"/><Relationship Id="rId6" Type="http://schemas.openxmlformats.org/officeDocument/2006/relationships/hyperlink" Target="https://www.gov.uk/government/publications/the-7-principles-of-public-life" TargetMode="External"/><Relationship Id="rId7" Type="http://schemas.openxmlformats.org/officeDocument/2006/relationships/hyperlink" Target="https://www.gov.uk/government/publications/mps-ministers-and-civil-servants-executive-quangos" TargetMode="External"/><Relationship Id="rId8" Type="http://schemas.openxmlformats.org/officeDocument/2006/relationships/hyperlink" Target="https://www.researchgate.net/publication/242512132_Evaluation_of_Leadership_Development_and_Training_in_the_British_Senior_Civil_Service_the_Search_for_the_Holy_Grail" TargetMode="External"/><Relationship Id="rId11" Type="http://schemas.openxmlformats.org/officeDocument/2006/relationships/hyperlink" Target="https://soc.kuleuven.be/io/onderzoek/project/files/hrm27-country-report-uk.pdf" TargetMode="External"/><Relationship Id="rId10" Type="http://schemas.openxmlformats.org/officeDocument/2006/relationships/hyperlink" Target="https://api.parliament.uk/historic-hansard/commons/1999/mar/30/modernising-government" TargetMode="External"/><Relationship Id="rId13" Type="http://schemas.openxmlformats.org/officeDocument/2006/relationships/hyperlink" Target="https://assets.publishing.service.gov.uk/government/uploads/system/uploads/attachment_data/file/250551/0924.pdf" TargetMode="External"/><Relationship Id="rId12" Type="http://schemas.openxmlformats.org/officeDocument/2006/relationships/hyperlink" Target="https://www.instituteforgovernment.org.uk/sites/default/files/publications/CMPS%20in%20template%20FINAL.pdf" TargetMode="External"/><Relationship Id="rId15" Type="http://schemas.openxmlformats.org/officeDocument/2006/relationships/hyperlink" Target="https://www.gov.uk/government/publications/civil-service-code" TargetMode="External"/><Relationship Id="rId14" Type="http://schemas.openxmlformats.org/officeDocument/2006/relationships/hyperlink" Target="https://www.legislation.gov.uk/ukpga/2010/25/contents" TargetMode="External"/><Relationship Id="rId17" Type="http://schemas.openxmlformats.org/officeDocument/2006/relationships/hyperlink" Target="https://www.gov.uk/government/news/level-playing-field-for-all-civil-servants-to-drive-up-performance" TargetMode="External"/><Relationship Id="rId16" Type="http://schemas.openxmlformats.org/officeDocument/2006/relationships/hyperlink" Target="https://www.gov.uk/government/publications/civil-service-reform-plan" TargetMode="External"/><Relationship Id="rId19" Type="http://schemas.openxmlformats.org/officeDocument/2006/relationships/hyperlink" Target="https://civilservice.blog.gov.uk/2016/06/16/our-vision-for-a-brilliant-civil-service-and-what-it-means-for-you/" TargetMode="External"/><Relationship Id="rId18" Type="http://schemas.openxmlformats.org/officeDocument/2006/relationships/hyperlink" Target="https://www.gov.uk/government/publications/civil-service-leadership-state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 name="Shape 31"/>
        <p:cNvGrpSpPr/>
        <p:nvPr/>
      </p:nvGrpSpPr>
      <p:grpSpPr>
        <a:xfrm>
          <a:off x="0" y="0"/>
          <a:ext cx="0" cy="0"/>
          <a:chOff x="0" y="0"/>
          <a:chExt cx="0" cy="0"/>
        </a:xfrm>
      </p:grpSpPr>
      <p:sp>
        <p:nvSpPr>
          <p:cNvPr id="32" name="Google Shape;32;p1"/>
          <p:cNvSpPr txBox="1"/>
          <p:nvPr>
            <p:ph type="ctrTitle"/>
          </p:nvPr>
        </p:nvSpPr>
        <p:spPr>
          <a:xfrm>
            <a:off x="558000" y="1762550"/>
            <a:ext cx="8031600" cy="376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3000"/>
              <a:buNone/>
            </a:pPr>
            <a:r>
              <a:rPr lang="en-GB"/>
              <a:t>Leading to Deliver: a leadership and management prospectus</a:t>
            </a:r>
            <a:endParaRPr/>
          </a:p>
          <a:p>
            <a:pPr indent="0" lvl="0" marL="0" rtl="0" algn="l">
              <a:lnSpc>
                <a:spcPct val="115000"/>
              </a:lnSpc>
              <a:spcBef>
                <a:spcPts val="0"/>
              </a:spcBef>
              <a:spcAft>
                <a:spcPts val="0"/>
              </a:spcAft>
              <a:buClr>
                <a:schemeClr val="dk1"/>
              </a:buClr>
              <a:buSzPts val="1100"/>
              <a:buFont typeface="Arial"/>
              <a:buNone/>
            </a:pPr>
            <a:r>
              <a:rPr lang="en-GB" sz="1800"/>
              <a:t>History and evidence pack</a:t>
            </a:r>
            <a:endParaRPr sz="1800"/>
          </a:p>
          <a:p>
            <a:pPr indent="0" lvl="0" marL="0" rtl="0" algn="l">
              <a:lnSpc>
                <a:spcPct val="115000"/>
              </a:lnSpc>
              <a:spcBef>
                <a:spcPts val="0"/>
              </a:spcBef>
              <a:spcAft>
                <a:spcPts val="0"/>
              </a:spcAft>
              <a:buClr>
                <a:schemeClr val="dk1"/>
              </a:buClr>
              <a:buSzPts val="1100"/>
              <a:buFont typeface="Arial"/>
              <a:buNone/>
            </a:pPr>
            <a:r>
              <a:rPr lang="en-GB" sz="1800"/>
              <a:t>June 2022</a:t>
            </a:r>
            <a:endParaRPr sz="1800"/>
          </a:p>
          <a:p>
            <a:pPr indent="0" lvl="0" marL="0" rtl="0" algn="l">
              <a:lnSpc>
                <a:spcPct val="115000"/>
              </a:lnSpc>
              <a:spcBef>
                <a:spcPts val="0"/>
              </a:spcBef>
              <a:spcAft>
                <a:spcPts val="0"/>
              </a:spcAft>
              <a:buClr>
                <a:schemeClr val="dk1"/>
              </a:buClr>
              <a:buSzPts val="1100"/>
              <a:buFont typeface="Arial"/>
              <a:buNone/>
            </a:pPr>
            <a:r>
              <a:t/>
            </a:r>
            <a:endParaRPr sz="1800"/>
          </a:p>
          <a:p>
            <a:pPr indent="0" lvl="0" marL="0" rtl="0" algn="l">
              <a:lnSpc>
                <a:spcPct val="115000"/>
              </a:lnSpc>
              <a:spcBef>
                <a:spcPts val="0"/>
              </a:spcBef>
              <a:spcAft>
                <a:spcPts val="0"/>
              </a:spcAft>
              <a:buClr>
                <a:schemeClr val="dk1"/>
              </a:buClr>
              <a:buSzPts val="1100"/>
              <a:buFont typeface="Arial"/>
              <a:buNone/>
            </a:pPr>
            <a:r>
              <a:rPr lang="en-GB" sz="1800">
                <a:solidFill>
                  <a:srgbClr val="000000"/>
                </a:solidFill>
                <a:highlight>
                  <a:srgbClr val="FFFF00"/>
                </a:highlight>
              </a:rPr>
              <a:t>This slide </a:t>
            </a:r>
            <a:r>
              <a:rPr lang="en-GB" sz="1800">
                <a:solidFill>
                  <a:srgbClr val="000000"/>
                </a:solidFill>
                <a:highlight>
                  <a:srgbClr val="FFFF00"/>
                </a:highlight>
              </a:rPr>
              <a:t>pack was amended to remove internal data and management information that were used for internal discussions and planning.</a:t>
            </a:r>
            <a:endParaRPr sz="1800">
              <a:solidFill>
                <a:srgbClr val="000000"/>
              </a:solidFill>
              <a:highlight>
                <a:srgbClr val="FFFF0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ge0af506ded_0_179"/>
          <p:cNvSpPr txBox="1"/>
          <p:nvPr>
            <p:ph type="title"/>
          </p:nvPr>
        </p:nvSpPr>
        <p:spPr>
          <a:xfrm>
            <a:off x="1605750" y="219100"/>
            <a:ext cx="7281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3: Stakeholder needs not met</a:t>
            </a:r>
            <a:endParaRPr/>
          </a:p>
        </p:txBody>
      </p:sp>
      <p:sp>
        <p:nvSpPr>
          <p:cNvPr id="119" name="Google Shape;119;ge0af506ded_0_179"/>
          <p:cNvSpPr txBox="1"/>
          <p:nvPr/>
        </p:nvSpPr>
        <p:spPr>
          <a:xfrm>
            <a:off x="333750" y="625575"/>
            <a:ext cx="8553000" cy="738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Our current Leadership &amp; Management development offer is not yet able to fully meet the strategic workforce development needs of the system. Stakeholders, including Ministers, oversight bodies and experts have publicly expressed mixed confidence in, and satisfaction with, our current offer and have an expectation of change.</a:t>
            </a:r>
            <a:endParaRPr b="1" i="0" sz="1200" u="none" cap="none" strike="noStrike">
              <a:solidFill>
                <a:schemeClr val="dk2"/>
              </a:solidFill>
              <a:latin typeface="Arial"/>
              <a:ea typeface="Arial"/>
              <a:cs typeface="Arial"/>
              <a:sym typeface="Arial"/>
            </a:endParaRPr>
          </a:p>
        </p:txBody>
      </p:sp>
      <p:sp>
        <p:nvSpPr>
          <p:cNvPr id="120" name="Google Shape;120;ge0af506ded_0_179"/>
          <p:cNvSpPr txBox="1"/>
          <p:nvPr/>
        </p:nvSpPr>
        <p:spPr>
          <a:xfrm>
            <a:off x="333750" y="1423250"/>
            <a:ext cx="8553000" cy="5541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OUR MODEL AND APPROACH TO SELECTIVE DEVELOPMENT HAS HAS NOT SIGNIFICANTLY CHANGED, DESPITE EXPECTATIONS, NEEDS AND DEMOGRAPHICS CHANGING OVER THE LAST FEW YEARS</a:t>
            </a:r>
            <a:endParaRPr b="1" i="0" sz="1400" u="none" cap="none" strike="noStrike">
              <a:solidFill>
                <a:schemeClr val="lt1"/>
              </a:solidFill>
              <a:latin typeface="Arial"/>
              <a:ea typeface="Arial"/>
              <a:cs typeface="Arial"/>
              <a:sym typeface="Arial"/>
            </a:endParaRPr>
          </a:p>
        </p:txBody>
      </p:sp>
      <p:sp>
        <p:nvSpPr>
          <p:cNvPr id="121" name="Google Shape;121;ge0af506ded_0_179"/>
          <p:cNvSpPr txBox="1"/>
          <p:nvPr/>
        </p:nvSpPr>
        <p:spPr>
          <a:xfrm>
            <a:off x="333750" y="2363688"/>
            <a:ext cx="4726200" cy="1123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1000"/>
              </a:spcBef>
              <a:spcAft>
                <a:spcPts val="1000"/>
              </a:spcAft>
              <a:buClr>
                <a:srgbClr val="000000"/>
              </a:buClr>
              <a:buSzPts val="1100"/>
              <a:buFont typeface="Arial"/>
              <a:buNone/>
            </a:pPr>
            <a:r>
              <a:rPr b="0" i="0" lang="en-GB" sz="1100" u="none" cap="none" strike="noStrike">
                <a:solidFill>
                  <a:schemeClr val="dk1"/>
                </a:solidFill>
                <a:latin typeface="Arial"/>
                <a:ea typeface="Arial"/>
                <a:cs typeface="Arial"/>
                <a:sym typeface="Arial"/>
              </a:rPr>
              <a:t>I</a:t>
            </a:r>
            <a:r>
              <a:rPr b="0" i="0" lang="en-GB" sz="1000" u="none" cap="none" strike="noStrike">
                <a:solidFill>
                  <a:schemeClr val="dk1"/>
                </a:solidFill>
                <a:latin typeface="Arial"/>
                <a:ea typeface="Arial"/>
                <a:cs typeface="Arial"/>
                <a:sym typeface="Arial"/>
              </a:rPr>
              <a:t>n comparison to the Civil Service Accelerated Development Programmes, the </a:t>
            </a:r>
            <a:r>
              <a:rPr b="1" i="0" lang="en-GB" sz="1000" u="none" cap="none" strike="noStrike">
                <a:solidFill>
                  <a:schemeClr val="dk1"/>
                </a:solidFill>
                <a:latin typeface="Arial"/>
                <a:ea typeface="Arial"/>
                <a:cs typeface="Arial"/>
                <a:sym typeface="Arial"/>
              </a:rPr>
              <a:t>duration of selective programmes in many other organisations is on average 12 months </a:t>
            </a:r>
            <a:r>
              <a:rPr b="1" i="0" lang="en-GB" sz="1000" u="sng" cap="none" strike="noStrike">
                <a:solidFill>
                  <a:schemeClr val="dk1"/>
                </a:solidFill>
                <a:latin typeface="Arial"/>
                <a:ea typeface="Arial"/>
                <a:cs typeface="Arial"/>
                <a:sym typeface="Arial"/>
              </a:rPr>
              <a:t>not</a:t>
            </a:r>
            <a:r>
              <a:rPr b="1" i="0" lang="en-GB" sz="1000" u="none" cap="none" strike="noStrike">
                <a:solidFill>
                  <a:schemeClr val="dk1"/>
                </a:solidFill>
                <a:latin typeface="Arial"/>
                <a:ea typeface="Arial"/>
                <a:cs typeface="Arial"/>
                <a:sym typeface="Arial"/>
              </a:rPr>
              <a:t> two years</a:t>
            </a:r>
            <a:r>
              <a:rPr b="0" i="0" lang="en-GB" sz="1000" u="none" cap="none" strike="noStrike">
                <a:solidFill>
                  <a:schemeClr val="dk1"/>
                </a:solidFill>
                <a:latin typeface="Arial"/>
                <a:ea typeface="Arial"/>
                <a:cs typeface="Arial"/>
                <a:sym typeface="Arial"/>
              </a:rPr>
              <a:t>: Johnsons Apparelmaster (winner - 2018 Talent Management Awards); BBC’s Senior Leadership Development Programme; </a:t>
            </a:r>
            <a:r>
              <a:rPr b="0" i="0" lang="en-GB" sz="1000" u="none" cap="none" strike="noStrike">
                <a:solidFill>
                  <a:schemeClr val="dk1"/>
                </a:solidFill>
                <a:highlight>
                  <a:srgbClr val="FFFFFF"/>
                </a:highlight>
                <a:latin typeface="Arial"/>
                <a:ea typeface="Arial"/>
                <a:cs typeface="Arial"/>
                <a:sym typeface="Arial"/>
              </a:rPr>
              <a:t>Applus+ Global Management Development Programme (9 months) (</a:t>
            </a:r>
            <a:r>
              <a:rPr b="0" i="0" lang="en-GB" sz="1000" u="none" cap="none" strike="noStrike">
                <a:solidFill>
                  <a:srgbClr val="231F20"/>
                </a:solidFill>
                <a:highlight>
                  <a:srgbClr val="FFFFFF"/>
                </a:highlight>
                <a:latin typeface="Arial"/>
                <a:ea typeface="Arial"/>
                <a:cs typeface="Arial"/>
                <a:sym typeface="Arial"/>
              </a:rPr>
              <a:t>Personnel Today Awards 2020 shortlist).</a:t>
            </a:r>
            <a:endParaRPr b="0" i="0" sz="1000" u="none" cap="none" strike="noStrike">
              <a:solidFill>
                <a:srgbClr val="231F20"/>
              </a:solidFill>
              <a:highlight>
                <a:srgbClr val="FFFFFF"/>
              </a:highlight>
              <a:latin typeface="Arial"/>
              <a:ea typeface="Arial"/>
              <a:cs typeface="Arial"/>
              <a:sym typeface="Arial"/>
            </a:endParaRPr>
          </a:p>
        </p:txBody>
      </p:sp>
      <p:sp>
        <p:nvSpPr>
          <p:cNvPr id="122" name="Google Shape;122;ge0af506ded_0_179"/>
          <p:cNvSpPr/>
          <p:nvPr/>
        </p:nvSpPr>
        <p:spPr>
          <a:xfrm>
            <a:off x="5126175" y="3720825"/>
            <a:ext cx="3760500" cy="953100"/>
          </a:xfrm>
          <a:prstGeom prst="cloudCallout">
            <a:avLst>
              <a:gd fmla="val 48379" name="adj1"/>
              <a:gd fmla="val 23644"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0" i="1" lang="en-GB" sz="900" u="none" cap="none" strike="noStrike">
                <a:solidFill>
                  <a:srgbClr val="000000"/>
                </a:solidFill>
                <a:latin typeface="Arial"/>
                <a:ea typeface="Arial"/>
                <a:cs typeface="Arial"/>
                <a:sym typeface="Arial"/>
              </a:rPr>
              <a:t>“It was disappointing that, whilst the scheme is described as a developmental option, the feedback suggests you are actually only selecting people who already have the required skills.” (</a:t>
            </a:r>
            <a:r>
              <a:rPr b="0" i="1" lang="en-GB" sz="900" u="sng" cap="none" strike="noStrike">
                <a:solidFill>
                  <a:schemeClr val="hlink"/>
                </a:solidFill>
                <a:latin typeface="Arial"/>
                <a:ea typeface="Arial"/>
                <a:cs typeface="Arial"/>
                <a:sym typeface="Arial"/>
                <a:hlinkClick r:id="rId3"/>
              </a:rPr>
              <a:t>FLS Candidate 2020</a:t>
            </a:r>
            <a:r>
              <a:rPr b="0" i="1" lang="en-GB" sz="900" u="none" cap="none" strike="noStrike">
                <a:solidFill>
                  <a:srgbClr val="000000"/>
                </a:solidFill>
                <a:latin typeface="Arial"/>
                <a:ea typeface="Arial"/>
                <a:cs typeface="Arial"/>
                <a:sym typeface="Arial"/>
              </a:rPr>
              <a:t>)</a:t>
            </a:r>
            <a:endParaRPr b="0" i="1" sz="900" u="none" cap="none" strike="noStrike">
              <a:solidFill>
                <a:srgbClr val="000000"/>
              </a:solidFill>
              <a:latin typeface="Arial"/>
              <a:ea typeface="Arial"/>
              <a:cs typeface="Arial"/>
              <a:sym typeface="Arial"/>
            </a:endParaRPr>
          </a:p>
        </p:txBody>
      </p:sp>
      <p:sp>
        <p:nvSpPr>
          <p:cNvPr id="123" name="Google Shape;123;ge0af506ded_0_179"/>
          <p:cNvSpPr txBox="1"/>
          <p:nvPr/>
        </p:nvSpPr>
        <p:spPr>
          <a:xfrm>
            <a:off x="333750" y="3624850"/>
            <a:ext cx="4726200" cy="4926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Each year the G6/7 Future Leaders Scheme (FLS) and SCS1 Senior Leaders Scheme (SLS) are </a:t>
            </a:r>
            <a:r>
              <a:rPr b="1" i="0" lang="en-GB" sz="1000" u="none" cap="none" strike="noStrike">
                <a:solidFill>
                  <a:schemeClr val="dk1"/>
                </a:solidFill>
                <a:latin typeface="Arial"/>
                <a:ea typeface="Arial"/>
                <a:cs typeface="Arial"/>
                <a:sym typeface="Arial"/>
              </a:rPr>
              <a:t>heavily oversubscribed</a:t>
            </a:r>
            <a:r>
              <a:rPr b="0" i="0" lang="en-GB" sz="1000" u="none" cap="none" strike="noStrike">
                <a:solidFill>
                  <a:schemeClr val="dk1"/>
                </a:solidFill>
                <a:latin typeface="Arial"/>
                <a:ea typeface="Arial"/>
                <a:cs typeface="Arial"/>
                <a:sym typeface="Arial"/>
              </a:rPr>
              <a:t>.</a:t>
            </a:r>
            <a:endParaRPr b="0" i="0" sz="1000" u="none" cap="none" strike="noStrike">
              <a:solidFill>
                <a:schemeClr val="dk1"/>
              </a:solidFill>
              <a:latin typeface="Arial"/>
              <a:ea typeface="Arial"/>
              <a:cs typeface="Arial"/>
              <a:sym typeface="Arial"/>
            </a:endParaRPr>
          </a:p>
        </p:txBody>
      </p:sp>
      <p:sp>
        <p:nvSpPr>
          <p:cNvPr id="124" name="Google Shape;124;ge0af506ded_0_179"/>
          <p:cNvSpPr txBox="1"/>
          <p:nvPr/>
        </p:nvSpPr>
        <p:spPr>
          <a:xfrm>
            <a:off x="5126175" y="2090850"/>
            <a:ext cx="3760500" cy="1569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a:t>
            </a:r>
            <a:r>
              <a:rPr b="0" i="1" lang="en-GB" sz="1000" u="none" cap="none" strike="noStrike">
                <a:solidFill>
                  <a:srgbClr val="000000"/>
                </a:solidFill>
                <a:latin typeface="Arial"/>
                <a:ea typeface="Arial"/>
                <a:cs typeface="Arial"/>
                <a:sym typeface="Arial"/>
              </a:rPr>
              <a:t>I was a bit disappointed overall in the two day programme, I felt it lacked direction and structure and had very little unique content. The first session on the second day was essentially the same as the last session on the first day. Creeping death does not work - it ends up eliciting views just for the sake of saying something. The main advantage of the programme was meeting other people and chatting about this and that, and comparing experiences. But it would have been nice to have some meaty news things to think about.” (CSLA participant)</a:t>
            </a:r>
            <a:endParaRPr b="0" i="1" sz="10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ge0af506ded_0_54"/>
          <p:cNvSpPr txBox="1"/>
          <p:nvPr>
            <p:ph type="title"/>
          </p:nvPr>
        </p:nvSpPr>
        <p:spPr>
          <a:xfrm>
            <a:off x="1605675" y="215575"/>
            <a:ext cx="7281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3: Stakeholder needs not met</a:t>
            </a:r>
            <a:endParaRPr/>
          </a:p>
        </p:txBody>
      </p:sp>
      <p:sp>
        <p:nvSpPr>
          <p:cNvPr id="130" name="Google Shape;130;ge0af506ded_0_54"/>
          <p:cNvSpPr txBox="1"/>
          <p:nvPr/>
        </p:nvSpPr>
        <p:spPr>
          <a:xfrm>
            <a:off x="333750" y="621550"/>
            <a:ext cx="8553000" cy="738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Our current Leadership &amp; Management development offer is not yet able to fully meet the strategic workforce development needs of the system. Stakeholders, including Ministers, oversight bodies and experts have publicly expressed mixed confidence in, and satisfaction with, our current offer and have an expectation of change.</a:t>
            </a:r>
            <a:endParaRPr b="1" i="0" sz="1200" u="none" cap="none" strike="noStrike">
              <a:solidFill>
                <a:schemeClr val="dk2"/>
              </a:solidFill>
              <a:latin typeface="Arial"/>
              <a:ea typeface="Arial"/>
              <a:cs typeface="Arial"/>
              <a:sym typeface="Arial"/>
            </a:endParaRPr>
          </a:p>
        </p:txBody>
      </p:sp>
      <p:sp>
        <p:nvSpPr>
          <p:cNvPr id="131" name="Google Shape;131;ge0af506ded_0_54"/>
          <p:cNvSpPr txBox="1"/>
          <p:nvPr/>
        </p:nvSpPr>
        <p:spPr>
          <a:xfrm>
            <a:off x="333750" y="1394038"/>
            <a:ext cx="8553000" cy="5541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INCREASED AND NEW DEMANDS WILL REQUIRE A DIFFERENT CENTRAL DELIVERY MODEL TO ENSURE EVERY LEADER AND MANAGER HAS ACCESS TO THE RIGHT KNOWLEDGE AND SKILLS</a:t>
            </a:r>
            <a:endParaRPr b="1" i="0" sz="1400" u="none" cap="none" strike="noStrike">
              <a:solidFill>
                <a:schemeClr val="lt1"/>
              </a:solidFill>
              <a:latin typeface="Arial"/>
              <a:ea typeface="Arial"/>
              <a:cs typeface="Arial"/>
              <a:sym typeface="Arial"/>
            </a:endParaRPr>
          </a:p>
        </p:txBody>
      </p:sp>
      <p:sp>
        <p:nvSpPr>
          <p:cNvPr id="132" name="Google Shape;132;ge0af506ded_0_54"/>
          <p:cNvSpPr txBox="1"/>
          <p:nvPr/>
        </p:nvSpPr>
        <p:spPr>
          <a:xfrm>
            <a:off x="4256175" y="2359050"/>
            <a:ext cx="4630500" cy="11082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Annually, and on average, </a:t>
            </a:r>
            <a:r>
              <a:rPr b="1" i="0" lang="en-GB" sz="1000" u="none" cap="none" strike="noStrike">
                <a:solidFill>
                  <a:schemeClr val="dk1"/>
                </a:solidFill>
                <a:latin typeface="Arial"/>
                <a:ea typeface="Arial"/>
                <a:cs typeface="Arial"/>
                <a:sym typeface="Arial"/>
              </a:rPr>
              <a:t>CSLA provides training to </a:t>
            </a:r>
            <a:r>
              <a:rPr b="1" lang="en-GB" sz="1000">
                <a:solidFill>
                  <a:schemeClr val="dk1"/>
                </a:solidFill>
              </a:rPr>
              <a:t>around</a:t>
            </a:r>
            <a:r>
              <a:rPr b="1" i="0" lang="en-GB" sz="1000" u="none" cap="none" strike="noStrike">
                <a:solidFill>
                  <a:schemeClr val="dk1"/>
                </a:solidFill>
                <a:latin typeface="Arial"/>
                <a:ea typeface="Arial"/>
                <a:cs typeface="Arial"/>
                <a:sym typeface="Arial"/>
              </a:rPr>
              <a:t> 4% of the SCS1 and SCS2 population </a:t>
            </a:r>
            <a:r>
              <a:rPr b="0" i="0" lang="en-GB" sz="1000" u="none" cap="none" strike="noStrike">
                <a:solidFill>
                  <a:schemeClr val="dk1"/>
                </a:solidFill>
                <a:latin typeface="Arial"/>
                <a:ea typeface="Arial"/>
                <a:cs typeface="Arial"/>
                <a:sym typeface="Arial"/>
              </a:rPr>
              <a:t>through its two core leadership programmes, the Director Leadership Programme (DLP) and the Deputy Director Leadership Programme (DDLP).</a:t>
            </a:r>
            <a:r>
              <a:rPr b="0" i="0" lang="en-GB" sz="1000" u="none" cap="none" strike="noStrike">
                <a:solidFill>
                  <a:schemeClr val="dk1"/>
                </a:solidFill>
                <a:highlight>
                  <a:schemeClr val="lt1"/>
                </a:highlight>
                <a:latin typeface="Arial"/>
                <a:ea typeface="Arial"/>
                <a:cs typeface="Arial"/>
                <a:sym typeface="Arial"/>
              </a:rPr>
              <a:t> </a:t>
            </a:r>
            <a:r>
              <a:rPr b="0" i="0" lang="en-GB" sz="1000" u="none" cap="none" strike="noStrike">
                <a:solidFill>
                  <a:schemeClr val="dk1"/>
                </a:solidFill>
                <a:latin typeface="Arial"/>
                <a:ea typeface="Arial"/>
                <a:cs typeface="Arial"/>
                <a:sym typeface="Arial"/>
              </a:rPr>
              <a:t>These interventions are designed as transition programmes for those SCS new to grade, but we know anecdotally that participants have often been in role for some time before attending. </a:t>
            </a:r>
            <a:r>
              <a:rPr b="0" i="0" lang="en-GB" sz="1000" u="none" cap="none" strike="noStrike">
                <a:solidFill>
                  <a:schemeClr val="dk1"/>
                </a:solidFill>
                <a:highlight>
                  <a:srgbClr val="FFFF00"/>
                </a:highlight>
                <a:latin typeface="Arial"/>
                <a:ea typeface="Arial"/>
                <a:cs typeface="Arial"/>
                <a:sym typeface="Arial"/>
              </a:rPr>
              <a:t> </a:t>
            </a:r>
            <a:endParaRPr b="0" i="0" sz="1000" u="none" cap="none" strike="noStrike">
              <a:solidFill>
                <a:srgbClr val="000000"/>
              </a:solidFill>
              <a:highlight>
                <a:srgbClr val="FFFF00"/>
              </a:highlight>
              <a:latin typeface="Arial"/>
              <a:ea typeface="Arial"/>
              <a:cs typeface="Arial"/>
              <a:sym typeface="Arial"/>
            </a:endParaRPr>
          </a:p>
        </p:txBody>
      </p:sp>
      <p:sp>
        <p:nvSpPr>
          <p:cNvPr id="133" name="Google Shape;133;ge0af506ded_0_54"/>
          <p:cNvSpPr txBox="1"/>
          <p:nvPr/>
        </p:nvSpPr>
        <p:spPr>
          <a:xfrm>
            <a:off x="333750" y="2205725"/>
            <a:ext cx="3803700" cy="800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181818"/>
                </a:solidFill>
                <a:highlight>
                  <a:srgbClr val="FFFFFF"/>
                </a:highlight>
                <a:latin typeface="Arial"/>
                <a:ea typeface="Arial"/>
                <a:cs typeface="Arial"/>
                <a:sym typeface="Arial"/>
              </a:rPr>
              <a:t>Increasing numbers of </a:t>
            </a:r>
            <a:r>
              <a:rPr b="1" i="0" lang="en-GB" sz="1000" u="none" cap="none" strike="noStrike">
                <a:solidFill>
                  <a:srgbClr val="181818"/>
                </a:solidFill>
                <a:highlight>
                  <a:srgbClr val="FFFFFF"/>
                </a:highlight>
                <a:latin typeface="Arial"/>
                <a:ea typeface="Arial"/>
                <a:cs typeface="Arial"/>
                <a:sym typeface="Arial"/>
              </a:rPr>
              <a:t>people are juggling multiple careers, with breaks and transitions,</a:t>
            </a:r>
            <a:r>
              <a:rPr b="0" i="0" lang="en-GB" sz="1000" u="none" cap="none" strike="noStrike">
                <a:solidFill>
                  <a:srgbClr val="181818"/>
                </a:solidFill>
                <a:highlight>
                  <a:srgbClr val="FFFFFF"/>
                </a:highlight>
                <a:latin typeface="Arial"/>
                <a:ea typeface="Arial"/>
                <a:cs typeface="Arial"/>
                <a:sym typeface="Arial"/>
              </a:rPr>
              <a:t> which means how we assess and manage talent in the future will need to adapt.</a:t>
            </a:r>
            <a:r>
              <a:rPr b="0" i="0" lang="en-GB" sz="1000" u="none" cap="none" strike="noStrike">
                <a:solidFill>
                  <a:srgbClr val="181818"/>
                </a:solidFill>
                <a:latin typeface="Arial"/>
                <a:ea typeface="Arial"/>
                <a:cs typeface="Arial"/>
                <a:sym typeface="Arial"/>
              </a:rPr>
              <a:t> </a:t>
            </a:r>
            <a:r>
              <a:rPr b="0" i="0" lang="en-GB" sz="1000" u="sng" cap="none" strike="noStrike">
                <a:solidFill>
                  <a:srgbClr val="1155CC"/>
                </a:solidFill>
                <a:latin typeface="Arial"/>
                <a:ea typeface="Arial"/>
                <a:cs typeface="Arial"/>
                <a:sym typeface="Arial"/>
                <a:hlinkClick r:id="rId3">
                  <a:extLst>
                    <a:ext uri="{A12FA001-AC4F-418D-AE19-62706E023703}">
                      <ahyp:hlinkClr val="tx"/>
                    </a:ext>
                  </a:extLst>
                </a:hlinkClick>
              </a:rPr>
              <a:t>(The 100-Year Life: Living and Working in an Age of Longevity).</a:t>
            </a:r>
            <a:r>
              <a:rPr b="0" i="0" lang="en-GB" sz="1000" u="none" cap="none" strike="noStrike">
                <a:solidFill>
                  <a:srgbClr val="313131"/>
                </a:solidFill>
                <a:latin typeface="Arial"/>
                <a:ea typeface="Arial"/>
                <a:cs typeface="Arial"/>
                <a:sym typeface="Arial"/>
              </a:rPr>
              <a:t> (</a:t>
            </a:r>
            <a:r>
              <a:rPr lang="en-GB" sz="1000">
                <a:solidFill>
                  <a:srgbClr val="313131"/>
                </a:solidFill>
              </a:rPr>
              <a:t>24</a:t>
            </a:r>
            <a:r>
              <a:rPr b="0" i="0" lang="en-GB" sz="1000" u="none" cap="none" strike="noStrike">
                <a:solidFill>
                  <a:srgbClr val="313131"/>
                </a:solidFill>
                <a:latin typeface="Arial"/>
                <a:ea typeface="Arial"/>
                <a:cs typeface="Arial"/>
                <a:sym typeface="Arial"/>
              </a:rPr>
              <a:t>)</a:t>
            </a:r>
            <a:endParaRPr b="0" i="0" sz="1000" u="none" cap="none" strike="noStrike">
              <a:solidFill>
                <a:srgbClr val="313131"/>
              </a:solidFill>
              <a:latin typeface="Arial"/>
              <a:ea typeface="Arial"/>
              <a:cs typeface="Arial"/>
              <a:sym typeface="Arial"/>
            </a:endParaRPr>
          </a:p>
        </p:txBody>
      </p:sp>
      <p:sp>
        <p:nvSpPr>
          <p:cNvPr id="134" name="Google Shape;134;ge0af506ded_0_54"/>
          <p:cNvSpPr txBox="1"/>
          <p:nvPr/>
        </p:nvSpPr>
        <p:spPr>
          <a:xfrm>
            <a:off x="333750" y="3105647"/>
            <a:ext cx="3803700" cy="4926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rgbClr val="000000"/>
                </a:solidFill>
                <a:latin typeface="Arial"/>
                <a:ea typeface="Arial"/>
                <a:cs typeface="Arial"/>
                <a:sym typeface="Arial"/>
              </a:rPr>
              <a:t>Supply </a:t>
            </a:r>
            <a:r>
              <a:rPr b="0" i="0" lang="en-GB" sz="1000" u="none" cap="none" strike="noStrike">
                <a:solidFill>
                  <a:srgbClr val="000000"/>
                </a:solidFill>
                <a:latin typeface="Arial"/>
                <a:ea typeface="Arial"/>
                <a:cs typeface="Arial"/>
                <a:sym typeface="Arial"/>
              </a:rPr>
              <a:t>for selective programmes </a:t>
            </a:r>
            <a:r>
              <a:rPr b="1" i="0" lang="en-GB" sz="1000" u="none" cap="none" strike="noStrike">
                <a:solidFill>
                  <a:srgbClr val="000000"/>
                </a:solidFill>
                <a:latin typeface="Arial"/>
                <a:ea typeface="Arial"/>
                <a:cs typeface="Arial"/>
                <a:sym typeface="Arial"/>
              </a:rPr>
              <a:t>is not informed by workforce demand</a:t>
            </a:r>
            <a:r>
              <a:rPr b="0" i="0" lang="en-GB" sz="1000" u="none" cap="none" strike="noStrike">
                <a:solidFill>
                  <a:srgbClr val="000000"/>
                </a:solidFill>
                <a:latin typeface="Arial"/>
                <a:ea typeface="Arial"/>
                <a:cs typeface="Arial"/>
                <a:sym typeface="Arial"/>
              </a:rPr>
              <a:t>.</a:t>
            </a:r>
            <a:endParaRPr b="0" i="0" sz="1000" u="none" cap="none" strike="noStrike">
              <a:solidFill>
                <a:srgbClr val="000000"/>
              </a:solidFill>
              <a:highlight>
                <a:srgbClr val="FFFF00"/>
              </a:highlight>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gb6cbd20ce0_0_179"/>
          <p:cNvSpPr txBox="1"/>
          <p:nvPr>
            <p:ph type="title"/>
          </p:nvPr>
        </p:nvSpPr>
        <p:spPr>
          <a:xfrm>
            <a:off x="1605675" y="288750"/>
            <a:ext cx="7281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3: Stakeholder needs not met</a:t>
            </a:r>
            <a:endParaRPr/>
          </a:p>
        </p:txBody>
      </p:sp>
      <p:sp>
        <p:nvSpPr>
          <p:cNvPr id="140" name="Google Shape;140;gb6cbd20ce0_0_179"/>
          <p:cNvSpPr txBox="1"/>
          <p:nvPr/>
        </p:nvSpPr>
        <p:spPr>
          <a:xfrm>
            <a:off x="257250" y="705175"/>
            <a:ext cx="8629500" cy="738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Our current Leadership &amp; Management development offer is not yet able to fully meet the strategic workforce development needs of the system. Stakeholders, including Ministers, oversight bodies and experts have publicly expressed mixed confidence in, and satisfaction with, our current offer and have an expectation of change.</a:t>
            </a:r>
            <a:endParaRPr b="1" i="0" sz="1200" u="none" cap="none" strike="noStrike">
              <a:solidFill>
                <a:schemeClr val="dk2"/>
              </a:solidFill>
              <a:latin typeface="Arial"/>
              <a:ea typeface="Arial"/>
              <a:cs typeface="Arial"/>
              <a:sym typeface="Arial"/>
            </a:endParaRPr>
          </a:p>
        </p:txBody>
      </p:sp>
      <p:sp>
        <p:nvSpPr>
          <p:cNvPr id="141" name="Google Shape;141;gb6cbd20ce0_0_179"/>
          <p:cNvSpPr txBox="1"/>
          <p:nvPr/>
        </p:nvSpPr>
        <p:spPr>
          <a:xfrm>
            <a:off x="257250" y="1512800"/>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STAKEHOLDER FEEDBACK</a:t>
            </a:r>
            <a:endParaRPr b="1" i="0" sz="1200" u="none" cap="none" strike="noStrike">
              <a:solidFill>
                <a:schemeClr val="lt1"/>
              </a:solidFill>
              <a:latin typeface="Arial"/>
              <a:ea typeface="Arial"/>
              <a:cs typeface="Arial"/>
              <a:sym typeface="Arial"/>
            </a:endParaRPr>
          </a:p>
        </p:txBody>
      </p:sp>
      <p:sp>
        <p:nvSpPr>
          <p:cNvPr id="142" name="Google Shape;142;gb6cbd20ce0_0_179"/>
          <p:cNvSpPr txBox="1"/>
          <p:nvPr/>
        </p:nvSpPr>
        <p:spPr>
          <a:xfrm>
            <a:off x="257250" y="2241838"/>
            <a:ext cx="4866600" cy="4926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SCS report they wanted </a:t>
            </a:r>
            <a:r>
              <a:rPr b="1" i="0" lang="en-GB" sz="1000" u="none" cap="none" strike="noStrike">
                <a:solidFill>
                  <a:schemeClr val="dk1"/>
                </a:solidFill>
                <a:latin typeface="Arial"/>
                <a:ea typeface="Arial"/>
                <a:cs typeface="Arial"/>
                <a:sym typeface="Arial"/>
              </a:rPr>
              <a:t>more support in their career development and progression, as well as a better induction</a:t>
            </a:r>
            <a:r>
              <a:rPr b="0" i="0" lang="en-GB" sz="1000" u="none" cap="none" strike="noStrike">
                <a:solidFill>
                  <a:schemeClr val="dk1"/>
                </a:solidFill>
                <a:latin typeface="Arial"/>
                <a:ea typeface="Arial"/>
                <a:cs typeface="Arial"/>
                <a:sym typeface="Arial"/>
              </a:rPr>
              <a:t>. </a:t>
            </a:r>
            <a:endParaRPr b="0" i="0" sz="1000" u="none" cap="none" strike="noStrike">
              <a:solidFill>
                <a:schemeClr val="dk1"/>
              </a:solidFill>
              <a:latin typeface="Arial"/>
              <a:ea typeface="Arial"/>
              <a:cs typeface="Arial"/>
              <a:sym typeface="Arial"/>
            </a:endParaRPr>
          </a:p>
        </p:txBody>
      </p:sp>
      <p:pic>
        <p:nvPicPr>
          <p:cNvPr id="143" name="Google Shape;143;gb6cbd20ce0_0_179" title="Chart"/>
          <p:cNvPicPr preferRelativeResize="0"/>
          <p:nvPr/>
        </p:nvPicPr>
        <p:blipFill rotWithShape="1">
          <a:blip r:embed="rId3">
            <a:alphaModFix/>
          </a:blip>
          <a:srcRect b="0" l="0" r="0" t="0"/>
          <a:stretch/>
        </p:blipFill>
        <p:spPr>
          <a:xfrm>
            <a:off x="5270875" y="1981730"/>
            <a:ext cx="3576300" cy="2211345"/>
          </a:xfrm>
          <a:prstGeom prst="rect">
            <a:avLst/>
          </a:prstGeom>
          <a:noFill/>
          <a:ln>
            <a:noFill/>
          </a:ln>
        </p:spPr>
      </p:pic>
      <p:sp>
        <p:nvSpPr>
          <p:cNvPr id="144" name="Google Shape;144;gb6cbd20ce0_0_179"/>
          <p:cNvSpPr/>
          <p:nvPr/>
        </p:nvSpPr>
        <p:spPr>
          <a:xfrm>
            <a:off x="257250" y="2884550"/>
            <a:ext cx="4866600" cy="1372800"/>
          </a:xfrm>
          <a:prstGeom prst="wedgeRectCallout">
            <a:avLst>
              <a:gd fmla="val -19798" name="adj1"/>
              <a:gd fmla="val 50006" name="adj2"/>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1200"/>
              </a:spcBef>
              <a:spcAft>
                <a:spcPts val="0"/>
              </a:spcAft>
              <a:buClr>
                <a:srgbClr val="000000"/>
              </a:buClr>
              <a:buSzPts val="1000"/>
              <a:buFont typeface="Arial"/>
              <a:buNone/>
            </a:pPr>
            <a:r>
              <a:rPr b="1" lang="en-GB" sz="1000"/>
              <a:t>Almost h</a:t>
            </a:r>
            <a:r>
              <a:rPr b="1" i="0" lang="en-GB" sz="1000" u="none" cap="none" strike="noStrike">
                <a:solidFill>
                  <a:srgbClr val="000000"/>
                </a:solidFill>
                <a:latin typeface="Arial"/>
                <a:ea typeface="Arial"/>
                <a:cs typeface="Arial"/>
                <a:sym typeface="Arial"/>
              </a:rPr>
              <a:t>alf of respondents </a:t>
            </a:r>
            <a:r>
              <a:rPr b="0" i="0" lang="en-GB" sz="1000" u="none" cap="none" strike="noStrike">
                <a:solidFill>
                  <a:srgbClr val="000000"/>
                </a:solidFill>
                <a:latin typeface="Arial"/>
                <a:ea typeface="Arial"/>
                <a:cs typeface="Arial"/>
                <a:sym typeface="Arial"/>
              </a:rPr>
              <a:t>to the Civil Service People Survey 2020</a:t>
            </a:r>
            <a:r>
              <a:rPr b="1" i="0" lang="en-GB" sz="1000" u="none" cap="none" strike="noStrike">
                <a:solidFill>
                  <a:srgbClr val="000000"/>
                </a:solidFill>
                <a:latin typeface="Arial"/>
                <a:ea typeface="Arial"/>
                <a:cs typeface="Arial"/>
                <a:sym typeface="Arial"/>
              </a:rPr>
              <a:t> </a:t>
            </a:r>
            <a:r>
              <a:rPr b="0" i="0" lang="en-GB" sz="1000" u="none" cap="none" strike="noStrike">
                <a:solidFill>
                  <a:srgbClr val="000000"/>
                </a:solidFill>
                <a:latin typeface="Arial"/>
                <a:ea typeface="Arial"/>
                <a:cs typeface="Arial"/>
                <a:sym typeface="Arial"/>
              </a:rPr>
              <a:t>are either </a:t>
            </a:r>
            <a:r>
              <a:rPr b="1" i="0" lang="en-GB" sz="1000" u="none" cap="none" strike="noStrike">
                <a:solidFill>
                  <a:srgbClr val="000000"/>
                </a:solidFill>
                <a:latin typeface="Arial"/>
                <a:ea typeface="Arial"/>
                <a:cs typeface="Arial"/>
                <a:sym typeface="Arial"/>
              </a:rPr>
              <a:t>neutral or unfavourable</a:t>
            </a:r>
            <a:r>
              <a:rPr b="0" i="0" lang="en-GB" sz="1000" u="none" cap="none" strike="noStrike">
                <a:solidFill>
                  <a:srgbClr val="000000"/>
                </a:solidFill>
                <a:latin typeface="Arial"/>
                <a:ea typeface="Arial"/>
                <a:cs typeface="Arial"/>
                <a:sym typeface="Arial"/>
              </a:rPr>
              <a:t> when asked whether </a:t>
            </a:r>
            <a:r>
              <a:rPr b="1" i="0" lang="en-GB" sz="1000" u="none" cap="none" strike="noStrike">
                <a:solidFill>
                  <a:srgbClr val="000000"/>
                </a:solidFill>
                <a:latin typeface="Arial"/>
                <a:ea typeface="Arial"/>
                <a:cs typeface="Arial"/>
                <a:sym typeface="Arial"/>
              </a:rPr>
              <a:t>learning and development opportunities they have completed are helping them to develop their career.</a:t>
            </a:r>
            <a:r>
              <a:rPr b="0" i="0" lang="en-GB" sz="1000" u="none" cap="none" strike="noStrike">
                <a:solidFill>
                  <a:srgbClr val="000000"/>
                </a:solidFill>
                <a:latin typeface="Arial"/>
                <a:ea typeface="Arial"/>
                <a:cs typeface="Arial"/>
                <a:sym typeface="Arial"/>
              </a:rPr>
              <a:t>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1200"/>
              </a:spcAft>
              <a:buClr>
                <a:srgbClr val="000000"/>
              </a:buClr>
              <a:buSzPts val="1000"/>
              <a:buFont typeface="Arial"/>
              <a:buNone/>
            </a:pPr>
            <a:r>
              <a:rPr b="0" i="0" lang="en-GB" sz="1000" u="none" cap="none" strike="noStrike">
                <a:solidFill>
                  <a:srgbClr val="000000"/>
                </a:solidFill>
                <a:latin typeface="Arial"/>
                <a:ea typeface="Arial"/>
                <a:cs typeface="Arial"/>
                <a:sym typeface="Arial"/>
              </a:rPr>
              <a:t>Almost a half of respondents below SCS (45%) responded negatively or remained neutral when asked if the L&amp;D they had completed in the last 12 months had improved their performance. (</a:t>
            </a:r>
            <a:r>
              <a:rPr lang="en-GB" sz="1000"/>
              <a:t>25</a:t>
            </a:r>
            <a:r>
              <a:rPr b="0" i="0" lang="en-GB" sz="1000" u="none" cap="none" strike="noStrike">
                <a:solidFill>
                  <a:srgbClr val="000000"/>
                </a:solidFill>
                <a:latin typeface="Arial"/>
                <a:ea typeface="Arial"/>
                <a:cs typeface="Arial"/>
                <a:sym typeface="Arial"/>
              </a:rPr>
              <a:t>)</a:t>
            </a:r>
            <a:endParaRPr b="0" i="0" sz="1000" u="none" cap="none" strike="noStrike">
              <a:solidFill>
                <a:srgbClr val="000000"/>
              </a:solidFill>
              <a:latin typeface="Arial"/>
              <a:ea typeface="Arial"/>
              <a:cs typeface="Arial"/>
              <a:sym typeface="Arial"/>
            </a:endParaRPr>
          </a:p>
        </p:txBody>
      </p:sp>
      <p:sp>
        <p:nvSpPr>
          <p:cNvPr id="145" name="Google Shape;145;gb6cbd20ce0_0_179"/>
          <p:cNvSpPr txBox="1"/>
          <p:nvPr/>
        </p:nvSpPr>
        <p:spPr>
          <a:xfrm>
            <a:off x="5291575" y="4333975"/>
            <a:ext cx="3524400" cy="307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800"/>
              <a:buFont typeface="Arial"/>
              <a:buNone/>
            </a:pPr>
            <a:r>
              <a:rPr b="1" i="0" lang="en-GB" sz="800" u="none" cap="none" strike="noStrike">
                <a:solidFill>
                  <a:srgbClr val="000000"/>
                </a:solidFill>
                <a:latin typeface="Arial"/>
                <a:ea typeface="Arial"/>
                <a:cs typeface="Arial"/>
                <a:sym typeface="Arial"/>
              </a:rPr>
              <a:t>Figure 3: Civil Service People Survey 2020 (CSPS 2020)</a:t>
            </a:r>
            <a:endParaRPr b="1" i="0" sz="8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b6cbd20ce0_0_199"/>
          <p:cNvSpPr txBox="1"/>
          <p:nvPr>
            <p:ph type="title"/>
          </p:nvPr>
        </p:nvSpPr>
        <p:spPr>
          <a:xfrm>
            <a:off x="1236800" y="288750"/>
            <a:ext cx="77382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4: Weak offer in training for new skills </a:t>
            </a:r>
            <a:endParaRPr/>
          </a:p>
        </p:txBody>
      </p:sp>
      <p:sp>
        <p:nvSpPr>
          <p:cNvPr id="151" name="Google Shape;151;gb6cbd20ce0_0_199"/>
          <p:cNvSpPr txBox="1"/>
          <p:nvPr/>
        </p:nvSpPr>
        <p:spPr>
          <a:xfrm>
            <a:off x="257250" y="705175"/>
            <a:ext cx="8629500" cy="5541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We need to develop leaders and managers for forward-looking skills, and a recognition there are some gaps in current curriculum content.</a:t>
            </a:r>
            <a:endParaRPr b="1" i="0" sz="1200" u="none" cap="none" strike="noStrike">
              <a:solidFill>
                <a:schemeClr val="dk2"/>
              </a:solidFill>
              <a:latin typeface="Arial"/>
              <a:ea typeface="Arial"/>
              <a:cs typeface="Arial"/>
              <a:sym typeface="Arial"/>
            </a:endParaRPr>
          </a:p>
        </p:txBody>
      </p:sp>
      <p:sp>
        <p:nvSpPr>
          <p:cNvPr id="152" name="Google Shape;152;gb6cbd20ce0_0_199"/>
          <p:cNvSpPr txBox="1"/>
          <p:nvPr/>
        </p:nvSpPr>
        <p:spPr>
          <a:xfrm>
            <a:off x="257250" y="1328000"/>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REVISION OF THE CURRICULUM IS NEEDED TO ENSURE IT IS MORE RELEVANT AND FUTURE PROOF </a:t>
            </a:r>
            <a:endParaRPr b="1" i="0" sz="1200" u="none" cap="none" strike="noStrike">
              <a:solidFill>
                <a:schemeClr val="lt1"/>
              </a:solidFill>
              <a:latin typeface="Arial"/>
              <a:ea typeface="Arial"/>
              <a:cs typeface="Arial"/>
              <a:sym typeface="Arial"/>
            </a:endParaRPr>
          </a:p>
        </p:txBody>
      </p:sp>
      <p:sp>
        <p:nvSpPr>
          <p:cNvPr id="153" name="Google Shape;153;gb6cbd20ce0_0_199"/>
          <p:cNvSpPr/>
          <p:nvPr/>
        </p:nvSpPr>
        <p:spPr>
          <a:xfrm>
            <a:off x="257250" y="1766025"/>
            <a:ext cx="4739700" cy="554100"/>
          </a:xfrm>
          <a:prstGeom prst="rect">
            <a:avLst/>
          </a:prstGeom>
          <a:solidFill>
            <a:schemeClr val="lt1"/>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Public sector leaders self report </a:t>
            </a:r>
            <a:r>
              <a:rPr b="1" i="0" lang="en-GB" sz="1000" u="none" cap="none" strike="noStrike">
                <a:solidFill>
                  <a:srgbClr val="000000"/>
                </a:solidFill>
                <a:latin typeface="Arial"/>
                <a:ea typeface="Arial"/>
                <a:cs typeface="Arial"/>
                <a:sym typeface="Arial"/>
              </a:rPr>
              <a:t>financial acumen</a:t>
            </a:r>
            <a:r>
              <a:rPr b="0" i="0" lang="en-GB" sz="1000" u="none" cap="none" strike="noStrike">
                <a:solidFill>
                  <a:srgbClr val="000000"/>
                </a:solidFill>
                <a:latin typeface="Arial"/>
                <a:ea typeface="Arial"/>
                <a:cs typeface="Arial"/>
                <a:sym typeface="Arial"/>
              </a:rPr>
              <a:t> as their weakest competency, whilst collaboration, engaging and inspiring and instilling trust were areas participants felt was overall their strongest competencies.</a:t>
            </a:r>
            <a:endParaRPr b="0" i="0" sz="1000" u="none" cap="none" strike="noStrike">
              <a:solidFill>
                <a:srgbClr val="000000"/>
              </a:solidFill>
              <a:latin typeface="Arial"/>
              <a:ea typeface="Arial"/>
              <a:cs typeface="Arial"/>
              <a:sym typeface="Arial"/>
            </a:endParaRPr>
          </a:p>
        </p:txBody>
      </p:sp>
      <p:sp>
        <p:nvSpPr>
          <p:cNvPr id="154" name="Google Shape;154;gb6cbd20ce0_0_199"/>
          <p:cNvSpPr/>
          <p:nvPr/>
        </p:nvSpPr>
        <p:spPr>
          <a:xfrm>
            <a:off x="257250" y="3210200"/>
            <a:ext cx="4739700" cy="467700"/>
          </a:xfrm>
          <a:prstGeom prst="rect">
            <a:avLst/>
          </a:prstGeom>
          <a:solidFill>
            <a:schemeClr val="lt1"/>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The Director’s Leadership Programme pre-needs analysis </a:t>
            </a:r>
            <a:r>
              <a:rPr lang="en-GB" sz="1000"/>
              <a:t>found a large majority</a:t>
            </a:r>
            <a:r>
              <a:rPr b="0" i="0" lang="en-GB" sz="1000" u="none" cap="none" strike="noStrike">
                <a:solidFill>
                  <a:srgbClr val="000000"/>
                </a:solidFill>
                <a:latin typeface="Arial"/>
                <a:ea typeface="Arial"/>
                <a:cs typeface="Arial"/>
                <a:sym typeface="Arial"/>
              </a:rPr>
              <a:t> considered content on </a:t>
            </a:r>
            <a:r>
              <a:rPr b="1" i="0" lang="en-GB" sz="1000" u="none" cap="none" strike="noStrike">
                <a:solidFill>
                  <a:srgbClr val="000000"/>
                </a:solidFill>
                <a:latin typeface="Arial"/>
                <a:ea typeface="Arial"/>
                <a:cs typeface="Arial"/>
                <a:sym typeface="Arial"/>
              </a:rPr>
              <a:t>leading in the digital age as vital </a:t>
            </a:r>
            <a:r>
              <a:rPr b="0" i="0" lang="en-GB" sz="1000" u="none" cap="none" strike="noStrike">
                <a:solidFill>
                  <a:srgbClr val="000000"/>
                </a:solidFill>
                <a:latin typeface="Arial"/>
                <a:ea typeface="Arial"/>
                <a:cs typeface="Arial"/>
                <a:sym typeface="Arial"/>
              </a:rPr>
              <a:t>or very important.</a:t>
            </a:r>
            <a:endParaRPr b="0" i="0" sz="1000" u="none" cap="none" strike="noStrike">
              <a:solidFill>
                <a:srgbClr val="000000"/>
              </a:solidFill>
              <a:latin typeface="Arial"/>
              <a:ea typeface="Arial"/>
              <a:cs typeface="Arial"/>
              <a:sym typeface="Arial"/>
            </a:endParaRPr>
          </a:p>
        </p:txBody>
      </p:sp>
      <p:sp>
        <p:nvSpPr>
          <p:cNvPr id="155" name="Google Shape;155;gb6cbd20ce0_0_199"/>
          <p:cNvSpPr/>
          <p:nvPr/>
        </p:nvSpPr>
        <p:spPr>
          <a:xfrm>
            <a:off x="257250" y="2431550"/>
            <a:ext cx="4739700" cy="679800"/>
          </a:xfrm>
          <a:prstGeom prst="rect">
            <a:avLst/>
          </a:prstGeom>
          <a:solidFill>
            <a:schemeClr val="lt1"/>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l">
              <a:lnSpc>
                <a:spcPct val="100000"/>
              </a:lnSpc>
              <a:spcBef>
                <a:spcPts val="0"/>
              </a:spcBef>
              <a:spcAft>
                <a:spcPts val="0"/>
              </a:spcAft>
              <a:buClr>
                <a:srgbClr val="000000"/>
              </a:buClr>
              <a:buSzPts val="1000"/>
              <a:buFont typeface="Arial"/>
              <a:buNone/>
            </a:pPr>
            <a:r>
              <a:rPr b="0" i="1" lang="en-GB" sz="1000" u="none" cap="none" strike="noStrike">
                <a:solidFill>
                  <a:srgbClr val="000000"/>
                </a:solidFill>
                <a:latin typeface="Arial"/>
                <a:ea typeface="Arial"/>
                <a:cs typeface="Arial"/>
                <a:sym typeface="Arial"/>
              </a:rPr>
              <a:t>‘Senior leaders need to take a </a:t>
            </a:r>
            <a:r>
              <a:rPr b="1" i="1" lang="en-GB" sz="1000" u="none" cap="none" strike="noStrike">
                <a:solidFill>
                  <a:srgbClr val="000000"/>
                </a:solidFill>
                <a:latin typeface="Arial"/>
                <a:ea typeface="Arial"/>
                <a:cs typeface="Arial"/>
                <a:sym typeface="Arial"/>
              </a:rPr>
              <a:t>longer-term perspective, to understand current system performance, and seek to continually improve processes and services</a:t>
            </a:r>
            <a:r>
              <a:rPr b="0" i="1" lang="en-GB" sz="1000" u="none" cap="none" strike="noStrike">
                <a:solidFill>
                  <a:srgbClr val="000000"/>
                </a:solidFill>
                <a:latin typeface="Arial"/>
                <a:ea typeface="Arial"/>
                <a:cs typeface="Arial"/>
                <a:sym typeface="Arial"/>
              </a:rPr>
              <a:t>. Transformation requires Civil Service leaders who understand the skills required to transform ...’ </a:t>
            </a:r>
            <a:r>
              <a:rPr b="0" i="0" lang="en-GB" sz="1000" u="none" cap="none" strike="noStrike">
                <a:solidFill>
                  <a:srgbClr val="000000"/>
                </a:solidFill>
                <a:latin typeface="Arial"/>
                <a:ea typeface="Arial"/>
                <a:cs typeface="Arial"/>
                <a:sym typeface="Arial"/>
              </a:rPr>
              <a:t>(</a:t>
            </a:r>
            <a:r>
              <a:rPr lang="en-GB" sz="1000"/>
              <a:t>2</a:t>
            </a:r>
            <a:r>
              <a:rPr b="0" i="0" lang="en-GB" sz="1000" u="none" cap="none" strike="noStrike">
                <a:solidFill>
                  <a:srgbClr val="000000"/>
                </a:solidFill>
                <a:latin typeface="Arial"/>
                <a:ea typeface="Arial"/>
                <a:cs typeface="Arial"/>
                <a:sym typeface="Arial"/>
              </a:rPr>
              <a:t>6)</a:t>
            </a:r>
            <a:endParaRPr b="0" i="0" sz="1000" u="none" cap="none" strike="noStrike">
              <a:solidFill>
                <a:srgbClr val="000000"/>
              </a:solidFill>
              <a:latin typeface="Arial"/>
              <a:ea typeface="Arial"/>
              <a:cs typeface="Arial"/>
              <a:sym typeface="Arial"/>
            </a:endParaRPr>
          </a:p>
        </p:txBody>
      </p:sp>
      <p:sp>
        <p:nvSpPr>
          <p:cNvPr id="156" name="Google Shape;156;gb6cbd20ce0_0_199"/>
          <p:cNvSpPr/>
          <p:nvPr/>
        </p:nvSpPr>
        <p:spPr>
          <a:xfrm>
            <a:off x="5075025" y="1938925"/>
            <a:ext cx="3842100" cy="607200"/>
          </a:xfrm>
          <a:prstGeom prst="wedgeRectCallout">
            <a:avLst>
              <a:gd fmla="val -19798" name="adj1"/>
              <a:gd fmla="val 50006" name="adj2"/>
            </a:avLst>
          </a:prstGeom>
          <a:solidFill>
            <a:srgbClr val="FFFFFF"/>
          </a:solidFill>
          <a:ln cap="flat" cmpd="sng" w="9525">
            <a:solidFill>
              <a:srgbClr val="005ABB"/>
            </a:solidFill>
            <a:prstDash val="solid"/>
            <a:round/>
            <a:headEnd len="sm" w="sm" type="none"/>
            <a:tailEnd len="sm" w="sm" type="none"/>
          </a:ln>
        </p:spPr>
        <p:txBody>
          <a:bodyPr anchorCtr="0" anchor="t" bIns="79125" lIns="79125" spcFirstLastPara="1" rIns="79125" wrap="square" tIns="79125">
            <a:no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222222"/>
                </a:solidFill>
                <a:highlight>
                  <a:srgbClr val="FFFFFF"/>
                </a:highlight>
                <a:latin typeface="Arial"/>
                <a:ea typeface="Arial"/>
                <a:cs typeface="Arial"/>
                <a:sym typeface="Arial"/>
              </a:rPr>
              <a:t>There should be a cadre of retired and current Senior Civil Servants trained for </a:t>
            </a:r>
            <a:r>
              <a:rPr b="1" i="0" lang="en-GB" sz="1000" u="none" cap="none" strike="noStrike">
                <a:solidFill>
                  <a:srgbClr val="222222"/>
                </a:solidFill>
                <a:highlight>
                  <a:srgbClr val="FFFFFF"/>
                </a:highlight>
                <a:latin typeface="Arial"/>
                <a:ea typeface="Arial"/>
                <a:cs typeface="Arial"/>
                <a:sym typeface="Arial"/>
              </a:rPr>
              <a:t>crisis management</a:t>
            </a:r>
            <a:r>
              <a:rPr b="0" i="0" lang="en-GB" sz="1000" u="none" cap="none" strike="noStrike">
                <a:solidFill>
                  <a:srgbClr val="222222"/>
                </a:solidFill>
                <a:highlight>
                  <a:srgbClr val="FFFFFF"/>
                </a:highlight>
                <a:latin typeface="Arial"/>
                <a:ea typeface="Arial"/>
                <a:cs typeface="Arial"/>
                <a:sym typeface="Arial"/>
              </a:rPr>
              <a:t> who can be brought in to head up a crisis team a</a:t>
            </a:r>
            <a:r>
              <a:rPr b="0" i="0" lang="en-GB" sz="1000" u="none" cap="none" strike="noStrike">
                <a:solidFill>
                  <a:srgbClr val="222222"/>
                </a:solidFill>
                <a:latin typeface="Arial"/>
                <a:ea typeface="Arial"/>
                <a:cs typeface="Arial"/>
                <a:sym typeface="Arial"/>
              </a:rPr>
              <a:t>s senior leaders. </a:t>
            </a:r>
            <a:r>
              <a:rPr b="0" i="0" lang="en-GB" sz="1000" u="none" cap="none" strike="noStrike">
                <a:solidFill>
                  <a:schemeClr val="dk1"/>
                </a:solidFill>
                <a:latin typeface="Arial"/>
                <a:ea typeface="Arial"/>
                <a:cs typeface="Arial"/>
                <a:sym typeface="Arial"/>
              </a:rPr>
              <a:t>(</a:t>
            </a:r>
            <a:r>
              <a:rPr lang="en-GB" sz="1000">
                <a:solidFill>
                  <a:schemeClr val="dk1"/>
                </a:solidFill>
              </a:rPr>
              <a:t>2</a:t>
            </a:r>
            <a:r>
              <a:rPr b="0" i="0" lang="en-GB" sz="1000" u="none" cap="none" strike="noStrike">
                <a:solidFill>
                  <a:schemeClr val="dk1"/>
                </a:solidFill>
                <a:latin typeface="Arial"/>
                <a:ea typeface="Arial"/>
                <a:cs typeface="Arial"/>
                <a:sym typeface="Arial"/>
              </a:rPr>
              <a:t>8)</a:t>
            </a:r>
            <a:endParaRPr b="0" i="0" sz="1000" u="none" cap="none" strike="noStrike">
              <a:solidFill>
                <a:schemeClr val="dk1"/>
              </a:solidFill>
              <a:latin typeface="Arial"/>
              <a:ea typeface="Arial"/>
              <a:cs typeface="Arial"/>
              <a:sym typeface="Arial"/>
            </a:endParaRPr>
          </a:p>
        </p:txBody>
      </p:sp>
      <p:sp>
        <p:nvSpPr>
          <p:cNvPr id="157" name="Google Shape;157;gb6cbd20ce0_0_199"/>
          <p:cNvSpPr txBox="1"/>
          <p:nvPr/>
        </p:nvSpPr>
        <p:spPr>
          <a:xfrm>
            <a:off x="5075025" y="2630913"/>
            <a:ext cx="3842100" cy="800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 </a:t>
            </a:r>
            <a:r>
              <a:rPr b="0" i="1" lang="en-GB" sz="1000" u="none" cap="none" strike="noStrike">
                <a:solidFill>
                  <a:srgbClr val="000000"/>
                </a:solidFill>
                <a:latin typeface="Arial"/>
                <a:ea typeface="Arial"/>
                <a:cs typeface="Arial"/>
                <a:sym typeface="Arial"/>
              </a:rPr>
              <a:t>… developing expertise in areas including </a:t>
            </a:r>
            <a:r>
              <a:rPr b="1" i="1" lang="en-GB" sz="1000" u="none" cap="none" strike="noStrike">
                <a:solidFill>
                  <a:srgbClr val="000000"/>
                </a:solidFill>
                <a:latin typeface="Arial"/>
                <a:ea typeface="Arial"/>
                <a:cs typeface="Arial"/>
                <a:sym typeface="Arial"/>
              </a:rPr>
              <a:t>digital, data, science, project and commercial deliver</a:t>
            </a:r>
            <a:r>
              <a:rPr b="0" i="1" lang="en-GB" sz="1000" u="none" cap="none" strike="noStrike">
                <a:solidFill>
                  <a:srgbClr val="000000"/>
                </a:solidFill>
                <a:latin typeface="Arial"/>
                <a:ea typeface="Arial"/>
                <a:cs typeface="Arial"/>
                <a:sym typeface="Arial"/>
              </a:rPr>
              <a:t>y …. we will ensure Ministers .. work effectively with civil servants. We will set a new standard for diversity and inclusion.”</a:t>
            </a:r>
            <a:r>
              <a:rPr b="0" i="0" lang="en-GB" sz="1000" u="none" cap="none" strike="noStrike">
                <a:solidFill>
                  <a:srgbClr val="000000"/>
                </a:solidFill>
                <a:latin typeface="Arial"/>
                <a:ea typeface="Arial"/>
                <a:cs typeface="Arial"/>
                <a:sym typeface="Arial"/>
              </a:rPr>
              <a:t> </a:t>
            </a:r>
            <a:r>
              <a:rPr b="0" i="0" lang="en-GB" sz="1000" u="none" cap="none" strike="noStrike">
                <a:solidFill>
                  <a:schemeClr val="dk1"/>
                </a:solidFill>
                <a:latin typeface="Arial"/>
                <a:ea typeface="Arial"/>
                <a:cs typeface="Arial"/>
                <a:sym typeface="Arial"/>
              </a:rPr>
              <a:t>(</a:t>
            </a:r>
            <a:r>
              <a:rPr lang="en-GB" sz="1000">
                <a:solidFill>
                  <a:schemeClr val="dk1"/>
                </a:solidFill>
              </a:rPr>
              <a:t>20</a:t>
            </a:r>
            <a:r>
              <a:rPr b="0" i="0" lang="en-GB" sz="1000" u="none" cap="none" strike="noStrike">
                <a:solidFill>
                  <a:schemeClr val="dk1"/>
                </a:solidFill>
                <a:latin typeface="Arial"/>
                <a:ea typeface="Arial"/>
                <a:cs typeface="Arial"/>
                <a:sym typeface="Arial"/>
              </a:rPr>
              <a:t>)</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b6cbd20ce0_0_238"/>
          <p:cNvSpPr txBox="1"/>
          <p:nvPr>
            <p:ph type="title"/>
          </p:nvPr>
        </p:nvSpPr>
        <p:spPr>
          <a:xfrm>
            <a:off x="1657950" y="224250"/>
            <a:ext cx="72288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5: Unconnected leaders</a:t>
            </a:r>
            <a:endParaRPr/>
          </a:p>
        </p:txBody>
      </p:sp>
      <p:sp>
        <p:nvSpPr>
          <p:cNvPr id="163" name="Google Shape;163;gb6cbd20ce0_0_238"/>
          <p:cNvSpPr txBox="1"/>
          <p:nvPr/>
        </p:nvSpPr>
        <p:spPr>
          <a:xfrm>
            <a:off x="257250" y="629549"/>
            <a:ext cx="8629500" cy="923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We are not using the convening power we have fully, to create network effect, knowledge spillover, and potent cohorts. There is growing evidence of material positive impact of greater inter- and intra- organisational ‘permeability’, but we have an incomplete picture of how networked our leaders are, the impact of networks in the Civil Service and Public Sector. </a:t>
            </a:r>
            <a:endParaRPr b="1" i="0" sz="1200" u="none" cap="none" strike="noStrike">
              <a:solidFill>
                <a:schemeClr val="dk2"/>
              </a:solidFill>
              <a:latin typeface="Arial"/>
              <a:ea typeface="Arial"/>
              <a:cs typeface="Arial"/>
              <a:sym typeface="Arial"/>
            </a:endParaRPr>
          </a:p>
        </p:txBody>
      </p:sp>
      <p:sp>
        <p:nvSpPr>
          <p:cNvPr id="164" name="Google Shape;164;gb6cbd20ce0_0_238"/>
          <p:cNvSpPr txBox="1"/>
          <p:nvPr/>
        </p:nvSpPr>
        <p:spPr>
          <a:xfrm>
            <a:off x="257250" y="1585188"/>
            <a:ext cx="8629500" cy="5541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WE ARE MISSING OPPORTUNITIES TO JOIN UP ALL LEADERS ACROSS THE CIVIL SERVICE, OR BOLSTER DIALOGUE WITH OTHER SECTORS, INCREASING COLLABORATION AND BUILDING POROSITY  </a:t>
            </a:r>
            <a:endParaRPr b="1" i="0" sz="1200" u="none" cap="none" strike="noStrike">
              <a:solidFill>
                <a:schemeClr val="lt1"/>
              </a:solidFill>
              <a:latin typeface="Arial"/>
              <a:ea typeface="Arial"/>
              <a:cs typeface="Arial"/>
              <a:sym typeface="Arial"/>
            </a:endParaRPr>
          </a:p>
        </p:txBody>
      </p:sp>
      <p:sp>
        <p:nvSpPr>
          <p:cNvPr id="165" name="Google Shape;165;gb6cbd20ce0_0_238"/>
          <p:cNvSpPr txBox="1"/>
          <p:nvPr/>
        </p:nvSpPr>
        <p:spPr>
          <a:xfrm>
            <a:off x="257250" y="2171550"/>
            <a:ext cx="4365900" cy="8004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The networking element is fairly strong with the selective, CSLA and NLC programmes, but to effectively network, you </a:t>
            </a:r>
            <a:r>
              <a:rPr b="1" i="0" lang="en-GB" sz="1000" u="none" cap="none" strike="noStrike">
                <a:solidFill>
                  <a:schemeClr val="dk1"/>
                </a:solidFill>
                <a:latin typeface="Arial"/>
                <a:ea typeface="Arial"/>
                <a:cs typeface="Arial"/>
                <a:sym typeface="Arial"/>
              </a:rPr>
              <a:t>have </a:t>
            </a:r>
            <a:r>
              <a:rPr b="0" i="0" lang="en-GB" sz="1000" u="none" cap="none" strike="noStrike">
                <a:solidFill>
                  <a:schemeClr val="dk1"/>
                </a:solidFill>
                <a:latin typeface="Arial"/>
                <a:ea typeface="Arial"/>
                <a:cs typeface="Arial"/>
                <a:sym typeface="Arial"/>
              </a:rPr>
              <a:t>to be one of these schemes. There is </a:t>
            </a:r>
            <a:r>
              <a:rPr b="1" i="0" lang="en-GB" sz="1000" u="none" cap="none" strike="noStrike">
                <a:solidFill>
                  <a:schemeClr val="dk1"/>
                </a:solidFill>
                <a:latin typeface="Arial"/>
                <a:ea typeface="Arial"/>
                <a:cs typeface="Arial"/>
                <a:sym typeface="Arial"/>
              </a:rPr>
              <a:t>no cross-cutting offer to join up leaders and managers </a:t>
            </a:r>
            <a:r>
              <a:rPr b="0" i="0" lang="en-GB" sz="1000" u="none" cap="none" strike="noStrike">
                <a:solidFill>
                  <a:schemeClr val="dk1"/>
                </a:solidFill>
                <a:latin typeface="Arial"/>
                <a:ea typeface="Arial"/>
                <a:cs typeface="Arial"/>
                <a:sym typeface="Arial"/>
              </a:rPr>
              <a:t>across the Civil Service.</a:t>
            </a:r>
            <a:endParaRPr b="1" i="0" sz="1000" u="none" cap="none" strike="noStrike">
              <a:solidFill>
                <a:schemeClr val="dk1"/>
              </a:solidFill>
              <a:latin typeface="Arial"/>
              <a:ea typeface="Arial"/>
              <a:cs typeface="Arial"/>
              <a:sym typeface="Arial"/>
            </a:endParaRPr>
          </a:p>
        </p:txBody>
      </p:sp>
      <p:sp>
        <p:nvSpPr>
          <p:cNvPr id="166" name="Google Shape;166;gb6cbd20ce0_0_238"/>
          <p:cNvSpPr txBox="1"/>
          <p:nvPr/>
        </p:nvSpPr>
        <p:spPr>
          <a:xfrm>
            <a:off x="257250" y="3088050"/>
            <a:ext cx="4365900" cy="15699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Arial"/>
                <a:ea typeface="Arial"/>
                <a:cs typeface="Arial"/>
                <a:sym typeface="Arial"/>
              </a:rPr>
              <a:t>NLC Year 1 Evaluation </a:t>
            </a:r>
            <a:r>
              <a:rPr b="0" i="0" lang="en-GB" sz="1000" u="none" cap="none" strike="noStrike">
                <a:solidFill>
                  <a:schemeClr val="dk1"/>
                </a:solidFill>
                <a:latin typeface="Arial"/>
                <a:ea typeface="Arial"/>
                <a:cs typeface="Arial"/>
                <a:sym typeface="Arial"/>
              </a:rPr>
              <a:t>(61)</a:t>
            </a:r>
            <a:r>
              <a:rPr b="1" i="0" lang="en-GB" sz="1000" u="none" cap="none" strike="noStrike">
                <a:solidFill>
                  <a:schemeClr val="dk1"/>
                </a:solidFill>
                <a:latin typeface="Arial"/>
                <a:ea typeface="Arial"/>
                <a:cs typeface="Arial"/>
                <a:sym typeface="Arial"/>
              </a:rPr>
              <a:t> </a:t>
            </a:r>
            <a:r>
              <a:rPr b="0" i="0" lang="en-GB" sz="1000" u="none" cap="none" strike="noStrike">
                <a:solidFill>
                  <a:schemeClr val="dk1"/>
                </a:solidFill>
                <a:latin typeface="Arial"/>
                <a:ea typeface="Arial"/>
                <a:cs typeface="Arial"/>
                <a:sym typeface="Arial"/>
              </a:rPr>
              <a:t>reports: </a:t>
            </a:r>
            <a:endParaRPr b="0" i="0" sz="1000" u="none" cap="none" strike="noStrike">
              <a:solidFill>
                <a:schemeClr val="dk1"/>
              </a:solidFill>
              <a:latin typeface="Arial"/>
              <a:ea typeface="Arial"/>
              <a:cs typeface="Arial"/>
              <a:sym typeface="Arial"/>
            </a:endParaRPr>
          </a:p>
          <a:p>
            <a:pPr indent="-292100" lvl="0" marL="457200" marR="0" rtl="0" algn="l">
              <a:lnSpc>
                <a:spcPct val="100000"/>
              </a:lnSpc>
              <a:spcBef>
                <a:spcPts val="0"/>
              </a:spcBef>
              <a:spcAft>
                <a:spcPts val="0"/>
              </a:spcAft>
              <a:buClr>
                <a:schemeClr val="dk1"/>
              </a:buClr>
              <a:buSzPts val="1000"/>
              <a:buFont typeface="Arial"/>
              <a:buChar char="-"/>
            </a:pPr>
            <a:r>
              <a:rPr b="0" i="0" lang="en-GB" sz="1000" u="none" cap="none" strike="noStrike">
                <a:solidFill>
                  <a:schemeClr val="dk1"/>
                </a:solidFill>
                <a:latin typeface="Arial"/>
                <a:ea typeface="Arial"/>
                <a:cs typeface="Arial"/>
                <a:sym typeface="Arial"/>
              </a:rPr>
              <a:t>Some connections made through the programme facilitated </a:t>
            </a:r>
            <a:r>
              <a:rPr b="1" i="0" lang="en-GB" sz="1000" u="none" cap="none" strike="noStrike">
                <a:solidFill>
                  <a:schemeClr val="dk1"/>
                </a:solidFill>
                <a:latin typeface="Arial"/>
                <a:ea typeface="Arial"/>
                <a:cs typeface="Arial"/>
                <a:sym typeface="Arial"/>
              </a:rPr>
              <a:t>collaboration on large scale organisational projects.</a:t>
            </a:r>
            <a:r>
              <a:rPr b="0" i="0" lang="en-GB" sz="1000" u="none" cap="none" strike="noStrike">
                <a:solidFill>
                  <a:schemeClr val="dk1"/>
                </a:solidFill>
                <a:latin typeface="Arial"/>
                <a:ea typeface="Arial"/>
                <a:cs typeface="Arial"/>
                <a:sym typeface="Arial"/>
              </a:rPr>
              <a:t> </a:t>
            </a:r>
            <a:endParaRPr b="0" i="0" sz="1000" u="none" cap="none" strike="noStrike">
              <a:solidFill>
                <a:schemeClr val="dk1"/>
              </a:solidFill>
              <a:latin typeface="Arial"/>
              <a:ea typeface="Arial"/>
              <a:cs typeface="Arial"/>
              <a:sym typeface="Arial"/>
            </a:endParaRPr>
          </a:p>
          <a:p>
            <a:pPr indent="-292100" lvl="0" marL="457200" marR="0" rtl="0" algn="l">
              <a:lnSpc>
                <a:spcPct val="100000"/>
              </a:lnSpc>
              <a:spcBef>
                <a:spcPts val="0"/>
              </a:spcBef>
              <a:spcAft>
                <a:spcPts val="0"/>
              </a:spcAft>
              <a:buClr>
                <a:schemeClr val="dk1"/>
              </a:buClr>
              <a:buSzPts val="1000"/>
              <a:buFont typeface="Arial"/>
              <a:buChar char="-"/>
            </a:pPr>
            <a:r>
              <a:rPr b="0" i="0" lang="en-GB" sz="1000" u="none" cap="none" strike="noStrike">
                <a:solidFill>
                  <a:schemeClr val="dk1"/>
                </a:solidFill>
                <a:latin typeface="Arial"/>
                <a:ea typeface="Arial"/>
                <a:cs typeface="Arial"/>
                <a:sym typeface="Arial"/>
              </a:rPr>
              <a:t>Participation in the programme had helped to develop a good </a:t>
            </a:r>
            <a:r>
              <a:rPr b="1" i="0" lang="en-GB" sz="1000" u="none" cap="none" strike="noStrike">
                <a:solidFill>
                  <a:schemeClr val="dk1"/>
                </a:solidFill>
                <a:latin typeface="Arial"/>
                <a:ea typeface="Arial"/>
                <a:cs typeface="Arial"/>
                <a:sym typeface="Arial"/>
              </a:rPr>
              <a:t>network of fellow public sector leaders </a:t>
            </a:r>
            <a:r>
              <a:rPr b="0" i="0" lang="en-GB" sz="1000" u="none" cap="none" strike="noStrike">
                <a:solidFill>
                  <a:schemeClr val="dk1"/>
                </a:solidFill>
                <a:latin typeface="Arial"/>
                <a:ea typeface="Arial"/>
                <a:cs typeface="Arial"/>
                <a:sym typeface="Arial"/>
              </a:rPr>
              <a:t>and (95%) said it had helped them to develop a sustainable peer / wider support group. </a:t>
            </a:r>
            <a:endParaRPr b="0" i="0" sz="1000" u="none" cap="none" strike="noStrike">
              <a:solidFill>
                <a:schemeClr val="dk1"/>
              </a:solidFill>
              <a:latin typeface="Arial"/>
              <a:ea typeface="Arial"/>
              <a:cs typeface="Arial"/>
              <a:sym typeface="Arial"/>
            </a:endParaRPr>
          </a:p>
          <a:p>
            <a:pPr indent="-292100" lvl="0" marL="457200" marR="0" rtl="0" algn="l">
              <a:lnSpc>
                <a:spcPct val="100000"/>
              </a:lnSpc>
              <a:spcBef>
                <a:spcPts val="0"/>
              </a:spcBef>
              <a:spcAft>
                <a:spcPts val="0"/>
              </a:spcAft>
              <a:buClr>
                <a:schemeClr val="dk1"/>
              </a:buClr>
              <a:buSzPts val="1000"/>
              <a:buFont typeface="Arial"/>
              <a:buChar char="-"/>
            </a:pPr>
            <a:r>
              <a:rPr b="0" i="0" lang="en-GB" sz="1000" u="none" cap="none" strike="noStrike">
                <a:solidFill>
                  <a:schemeClr val="dk1"/>
                </a:solidFill>
                <a:latin typeface="Arial"/>
                <a:ea typeface="Arial"/>
                <a:cs typeface="Arial"/>
                <a:sym typeface="Arial"/>
              </a:rPr>
              <a:t>Programme delegates </a:t>
            </a:r>
            <a:r>
              <a:rPr b="1" i="0" lang="en-GB" sz="1000" u="none" cap="none" strike="noStrike">
                <a:solidFill>
                  <a:schemeClr val="dk1"/>
                </a:solidFill>
                <a:latin typeface="Arial"/>
                <a:ea typeface="Arial"/>
                <a:cs typeface="Arial"/>
                <a:sym typeface="Arial"/>
              </a:rPr>
              <a:t>reported an increase</a:t>
            </a:r>
            <a:r>
              <a:rPr b="0" i="0" lang="en-GB" sz="1000" u="none" cap="none" strike="noStrike">
                <a:solidFill>
                  <a:schemeClr val="dk1"/>
                </a:solidFill>
                <a:latin typeface="Arial"/>
                <a:ea typeface="Arial"/>
                <a:cs typeface="Arial"/>
                <a:sym typeface="Arial"/>
              </a:rPr>
              <a:t> in the proportion of time spent collaborating with people outside of their sector or industry pre and post participation in the programme.</a:t>
            </a:r>
            <a:endParaRPr b="0" i="0" sz="1000" u="none" cap="none" strike="noStrike">
              <a:solidFill>
                <a:schemeClr val="dk1"/>
              </a:solidFill>
              <a:latin typeface="Arial"/>
              <a:ea typeface="Arial"/>
              <a:cs typeface="Arial"/>
              <a:sym typeface="Arial"/>
            </a:endParaRPr>
          </a:p>
        </p:txBody>
      </p:sp>
      <p:sp>
        <p:nvSpPr>
          <p:cNvPr id="167" name="Google Shape;167;gb6cbd20ce0_0_238"/>
          <p:cNvSpPr txBox="1"/>
          <p:nvPr/>
        </p:nvSpPr>
        <p:spPr>
          <a:xfrm>
            <a:off x="4774300" y="2228288"/>
            <a:ext cx="4119300" cy="4926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Networking in leadership development can have </a:t>
            </a:r>
            <a:r>
              <a:rPr b="1" i="0" lang="en-GB" sz="1000" u="none" cap="none" strike="noStrike">
                <a:solidFill>
                  <a:schemeClr val="dk1"/>
                </a:solidFill>
                <a:latin typeface="Arial"/>
                <a:ea typeface="Arial"/>
                <a:cs typeface="Arial"/>
                <a:sym typeface="Arial"/>
              </a:rPr>
              <a:t>positive individual and organisational level outcomes</a:t>
            </a:r>
            <a:r>
              <a:rPr b="0" i="0" lang="en-GB" sz="1000" u="none" cap="none" strike="noStrike">
                <a:solidFill>
                  <a:schemeClr val="dk1"/>
                </a:solidFill>
                <a:latin typeface="Arial"/>
                <a:ea typeface="Arial"/>
                <a:cs typeface="Arial"/>
                <a:sym typeface="Arial"/>
              </a:rPr>
              <a:t>. (28)</a:t>
            </a:r>
            <a:endParaRPr b="0" i="0" sz="1000" u="none" cap="none" strike="noStrike">
              <a:solidFill>
                <a:schemeClr val="dk1"/>
              </a:solidFill>
              <a:latin typeface="Arial"/>
              <a:ea typeface="Arial"/>
              <a:cs typeface="Arial"/>
              <a:sym typeface="Arial"/>
            </a:endParaRPr>
          </a:p>
        </p:txBody>
      </p:sp>
      <p:sp>
        <p:nvSpPr>
          <p:cNvPr id="168" name="Google Shape;168;gb6cbd20ce0_0_238"/>
          <p:cNvSpPr txBox="1"/>
          <p:nvPr/>
        </p:nvSpPr>
        <p:spPr>
          <a:xfrm>
            <a:off x="4781050" y="2812063"/>
            <a:ext cx="4105800" cy="646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Leaders are encouraged to spend time in </a:t>
            </a:r>
            <a:r>
              <a:rPr b="1" i="0" lang="en-GB" sz="1000" u="none" cap="none" strike="noStrike">
                <a:solidFill>
                  <a:srgbClr val="000000"/>
                </a:solidFill>
                <a:latin typeface="Arial"/>
                <a:ea typeface="Arial"/>
                <a:cs typeface="Arial"/>
                <a:sym typeface="Arial"/>
              </a:rPr>
              <a:t>private and third sectors.</a:t>
            </a:r>
            <a:r>
              <a:rPr b="0" i="0" lang="en-GB" sz="1000" u="none" cap="none" strike="noStrike">
                <a:solidFill>
                  <a:srgbClr val="000000"/>
                </a:solidFill>
                <a:latin typeface="Arial"/>
                <a:ea typeface="Arial"/>
                <a:cs typeface="Arial"/>
                <a:sym typeface="Arial"/>
              </a:rPr>
              <a:t> We will develop an ethos of a connected government across the UK. </a:t>
            </a:r>
            <a:endParaRPr b="0" i="0" sz="10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a:t>
            </a:r>
            <a:r>
              <a:rPr lang="en-GB" sz="1000"/>
              <a:t>20</a:t>
            </a:r>
            <a:r>
              <a:rPr b="0" i="0" lang="en-GB" sz="1000" u="none" cap="none" strike="noStrike">
                <a:solidFill>
                  <a:srgbClr val="000000"/>
                </a:solidFill>
                <a:latin typeface="Arial"/>
                <a:ea typeface="Arial"/>
                <a:cs typeface="Arial"/>
                <a:sym typeface="Arial"/>
              </a:rPr>
              <a:t>)</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b6cbd20ce0_0_248"/>
          <p:cNvSpPr txBox="1"/>
          <p:nvPr>
            <p:ph type="title"/>
          </p:nvPr>
        </p:nvSpPr>
        <p:spPr>
          <a:xfrm>
            <a:off x="1605825" y="235075"/>
            <a:ext cx="7281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5: Unconnected leaders</a:t>
            </a:r>
            <a:endParaRPr/>
          </a:p>
        </p:txBody>
      </p:sp>
      <p:sp>
        <p:nvSpPr>
          <p:cNvPr id="174" name="Google Shape;174;gb6cbd20ce0_0_248"/>
          <p:cNvSpPr txBox="1"/>
          <p:nvPr/>
        </p:nvSpPr>
        <p:spPr>
          <a:xfrm>
            <a:off x="4709400" y="1607875"/>
            <a:ext cx="41991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STAKEHOLDER FEEDBACK</a:t>
            </a:r>
            <a:endParaRPr b="1" i="0" sz="1200" u="none" cap="none" strike="noStrike">
              <a:solidFill>
                <a:schemeClr val="lt1"/>
              </a:solidFill>
              <a:latin typeface="Arial"/>
              <a:ea typeface="Arial"/>
              <a:cs typeface="Arial"/>
              <a:sym typeface="Arial"/>
            </a:endParaRPr>
          </a:p>
        </p:txBody>
      </p:sp>
      <p:sp>
        <p:nvSpPr>
          <p:cNvPr id="175" name="Google Shape;175;gb6cbd20ce0_0_248"/>
          <p:cNvSpPr txBox="1"/>
          <p:nvPr/>
        </p:nvSpPr>
        <p:spPr>
          <a:xfrm>
            <a:off x="257250" y="633625"/>
            <a:ext cx="8629500" cy="923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1" i="0" lang="en-GB" sz="1200" u="none" cap="none" strike="noStrike">
                <a:solidFill>
                  <a:schemeClr val="dk2"/>
                </a:solidFill>
                <a:latin typeface="Arial"/>
                <a:ea typeface="Arial"/>
                <a:cs typeface="Arial"/>
                <a:sym typeface="Arial"/>
              </a:rPr>
              <a:t>We are not using the convening power we have fully, to create network effect, knowledge spillover, and potent cohorts. There is growing evidence of material positive impact of greater inter- and intra- organisational ‘permeability’, but we have an incomplete picture of how networked our leaders are, the impact of networks in the Civil Service and Public Sector. </a:t>
            </a:r>
            <a:endParaRPr b="1" i="0" sz="1200" u="none" cap="none" strike="noStrike">
              <a:solidFill>
                <a:schemeClr val="dk2"/>
              </a:solidFill>
              <a:latin typeface="Arial"/>
              <a:ea typeface="Arial"/>
              <a:cs typeface="Arial"/>
              <a:sym typeface="Arial"/>
            </a:endParaRPr>
          </a:p>
        </p:txBody>
      </p:sp>
      <p:sp>
        <p:nvSpPr>
          <p:cNvPr id="176" name="Google Shape;176;gb6cbd20ce0_0_248"/>
          <p:cNvSpPr txBox="1"/>
          <p:nvPr/>
        </p:nvSpPr>
        <p:spPr>
          <a:xfrm>
            <a:off x="4731150" y="2173450"/>
            <a:ext cx="4155600" cy="6465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SCS report they want better networking opportunities and ways to share experience and best practice, a greater sense of community and a </a:t>
            </a:r>
            <a:r>
              <a:rPr b="1" i="0" lang="en-GB" sz="1000" u="none" cap="none" strike="noStrike">
                <a:solidFill>
                  <a:schemeClr val="dk1"/>
                </a:solidFill>
                <a:latin typeface="Arial"/>
                <a:ea typeface="Arial"/>
                <a:cs typeface="Arial"/>
                <a:sym typeface="Arial"/>
              </a:rPr>
              <a:t>cross government supportive network</a:t>
            </a:r>
            <a:r>
              <a:rPr b="0" i="0" lang="en-GB" sz="1000" u="none" cap="none" strike="noStrike">
                <a:solidFill>
                  <a:schemeClr val="dk1"/>
                </a:solidFill>
                <a:latin typeface="Arial"/>
                <a:ea typeface="Arial"/>
                <a:cs typeface="Arial"/>
                <a:sym typeface="Arial"/>
              </a:rPr>
              <a:t>.</a:t>
            </a:r>
            <a:endParaRPr b="0" i="0" sz="1000" u="none" cap="none" strike="noStrike">
              <a:solidFill>
                <a:srgbClr val="000000"/>
              </a:solidFill>
              <a:latin typeface="Arial"/>
              <a:ea typeface="Arial"/>
              <a:cs typeface="Arial"/>
              <a:sym typeface="Arial"/>
            </a:endParaRPr>
          </a:p>
        </p:txBody>
      </p:sp>
      <p:sp>
        <p:nvSpPr>
          <p:cNvPr id="177" name="Google Shape;177;gb6cbd20ce0_0_248"/>
          <p:cNvSpPr txBox="1"/>
          <p:nvPr/>
        </p:nvSpPr>
        <p:spPr>
          <a:xfrm>
            <a:off x="257250" y="1604400"/>
            <a:ext cx="43659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a:t>
            </a:r>
            <a:endParaRPr b="1" i="0" sz="1200" u="none" cap="none" strike="noStrike">
              <a:solidFill>
                <a:schemeClr val="lt1"/>
              </a:solidFill>
              <a:latin typeface="Arial"/>
              <a:ea typeface="Arial"/>
              <a:cs typeface="Arial"/>
              <a:sym typeface="Arial"/>
            </a:endParaRPr>
          </a:p>
        </p:txBody>
      </p:sp>
      <p:sp>
        <p:nvSpPr>
          <p:cNvPr id="178" name="Google Shape;178;gb6cbd20ce0_0_248"/>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9" name="Google Shape;179;gb6cbd20ce0_0_248"/>
          <p:cNvSpPr txBox="1"/>
          <p:nvPr/>
        </p:nvSpPr>
        <p:spPr>
          <a:xfrm>
            <a:off x="4731150" y="2903975"/>
            <a:ext cx="4155600" cy="1739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a:t>
            </a:r>
            <a:r>
              <a:rPr b="0" i="1" lang="en-GB" sz="1000" u="none" cap="none" strike="noStrike">
                <a:solidFill>
                  <a:schemeClr val="dk1"/>
                </a:solidFill>
                <a:latin typeface="Arial"/>
                <a:ea typeface="Arial"/>
                <a:cs typeface="Arial"/>
                <a:sym typeface="Arial"/>
              </a:rPr>
              <a:t>I’m afraid I ducked out of the programme after the first session or two, partly because I was offered a place on the WIG leadership scheme with folk from other sectors, and partly I’m afraid because I didn’t find the first sessions terribly useful or high quality. The sessions covered material I had done before (e.g. on the </a:t>
            </a:r>
            <a:r>
              <a:rPr b="1" i="1" lang="en-GB" sz="1000" u="none" cap="none" strike="noStrike">
                <a:solidFill>
                  <a:schemeClr val="dk1"/>
                </a:solidFill>
                <a:latin typeface="Arial"/>
                <a:ea typeface="Arial"/>
                <a:cs typeface="Arial"/>
                <a:sym typeface="Arial"/>
              </a:rPr>
              <a:t>Senior Leaders Scheme</a:t>
            </a:r>
            <a:r>
              <a:rPr b="0" i="1" lang="en-GB" sz="1000" u="none" cap="none" strike="noStrike">
                <a:solidFill>
                  <a:schemeClr val="dk1"/>
                </a:solidFill>
                <a:latin typeface="Arial"/>
                <a:ea typeface="Arial"/>
                <a:cs typeface="Arial"/>
                <a:sym typeface="Arial"/>
              </a:rPr>
              <a:t>), went on much longer than was needed for the content, and didn’t teach me much. At the moment I would not recommend the scheme to other new directors as a good use of their time. I would however recommend the Ashridge-run SLS scheme.”</a:t>
            </a:r>
            <a:r>
              <a:rPr b="0" i="0" lang="en-GB" sz="1000" u="none" cap="none" strike="noStrike">
                <a:solidFill>
                  <a:schemeClr val="dk1"/>
                </a:solidFill>
                <a:latin typeface="Arial"/>
                <a:ea typeface="Arial"/>
                <a:cs typeface="Arial"/>
                <a:sym typeface="Arial"/>
              </a:rPr>
              <a:t>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(DLP participant, Cohort 1</a:t>
            </a:r>
            <a:r>
              <a:rPr b="0" i="0" lang="en-GB" sz="1100" u="none" cap="none" strike="noStrike">
                <a:solidFill>
                  <a:schemeClr val="dk1"/>
                </a:solidFill>
                <a:latin typeface="Arial"/>
                <a:ea typeface="Arial"/>
                <a:cs typeface="Arial"/>
                <a:sym typeface="Arial"/>
              </a:rPr>
              <a:t>)  </a:t>
            </a:r>
            <a:endParaRPr b="0" i="0" sz="1100" u="none" cap="none" strike="noStrike">
              <a:solidFill>
                <a:schemeClr val="dk1"/>
              </a:solidFill>
              <a:latin typeface="Arial"/>
              <a:ea typeface="Arial"/>
              <a:cs typeface="Arial"/>
              <a:sym typeface="Arial"/>
            </a:endParaRPr>
          </a:p>
        </p:txBody>
      </p:sp>
      <p:sp>
        <p:nvSpPr>
          <p:cNvPr id="180" name="Google Shape;180;gb6cbd20ce0_0_248"/>
          <p:cNvSpPr txBox="1"/>
          <p:nvPr/>
        </p:nvSpPr>
        <p:spPr>
          <a:xfrm>
            <a:off x="282750" y="2173475"/>
            <a:ext cx="4314900" cy="800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Much of the positive feedback from the CSLA events largely focuses on the </a:t>
            </a:r>
            <a:r>
              <a:rPr b="1" i="0" lang="en-GB" sz="1000" u="none" cap="none" strike="noStrike">
                <a:solidFill>
                  <a:srgbClr val="000000"/>
                </a:solidFill>
                <a:latin typeface="Arial"/>
                <a:ea typeface="Arial"/>
                <a:cs typeface="Arial"/>
                <a:sym typeface="Arial"/>
              </a:rPr>
              <a:t>value gained from the chance to reflect </a:t>
            </a:r>
            <a:r>
              <a:rPr b="0" i="0" lang="en-GB" sz="1000" u="none" cap="none" strike="noStrike">
                <a:solidFill>
                  <a:srgbClr val="000000"/>
                </a:solidFill>
                <a:latin typeface="Arial"/>
                <a:ea typeface="Arial"/>
                <a:cs typeface="Arial"/>
                <a:sym typeface="Arial"/>
              </a:rPr>
              <a:t>away from the ‘day job’ and </a:t>
            </a:r>
            <a:r>
              <a:rPr b="1" i="0" lang="en-GB" sz="1000" u="none" cap="none" strike="noStrike">
                <a:solidFill>
                  <a:srgbClr val="000000"/>
                </a:solidFill>
                <a:latin typeface="Arial"/>
                <a:ea typeface="Arial"/>
                <a:cs typeface="Arial"/>
                <a:sym typeface="Arial"/>
              </a:rPr>
              <a:t>network with peers</a:t>
            </a:r>
            <a:r>
              <a:rPr b="0" i="0" lang="en-GB" sz="1000" u="none" cap="none" strike="noStrike">
                <a:solidFill>
                  <a:srgbClr val="000000"/>
                </a:solidFill>
                <a:latin typeface="Arial"/>
                <a:ea typeface="Arial"/>
                <a:cs typeface="Arial"/>
                <a:sym typeface="Arial"/>
              </a:rPr>
              <a:t>, but we are not doing this on scale or maximising the power of the collective.  </a:t>
            </a:r>
            <a:endParaRPr b="0" i="0" sz="1000" u="none" cap="none" strike="noStrike">
              <a:solidFill>
                <a:srgbClr val="000000"/>
              </a:solidFill>
              <a:latin typeface="Arial"/>
              <a:ea typeface="Arial"/>
              <a:cs typeface="Arial"/>
              <a:sym typeface="Arial"/>
            </a:endParaRPr>
          </a:p>
        </p:txBody>
      </p:sp>
      <p:sp>
        <p:nvSpPr>
          <p:cNvPr id="181" name="Google Shape;181;gb6cbd20ce0_0_248"/>
          <p:cNvSpPr txBox="1"/>
          <p:nvPr/>
        </p:nvSpPr>
        <p:spPr>
          <a:xfrm>
            <a:off x="282750" y="3021250"/>
            <a:ext cx="4314900" cy="9543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1" lang="en-GB" sz="1000" u="none" cap="none" strike="noStrike">
                <a:solidFill>
                  <a:schemeClr val="dk1"/>
                </a:solidFill>
                <a:latin typeface="Arial"/>
                <a:ea typeface="Arial"/>
                <a:cs typeface="Arial"/>
                <a:sym typeface="Arial"/>
              </a:rPr>
              <a:t>“Yes, it is very worthwhile. You will </a:t>
            </a:r>
            <a:r>
              <a:rPr b="1" i="1" lang="en-GB" sz="1000" u="none" cap="none" strike="noStrike">
                <a:solidFill>
                  <a:schemeClr val="dk1"/>
                </a:solidFill>
                <a:latin typeface="Arial"/>
                <a:ea typeface="Arial"/>
                <a:cs typeface="Arial"/>
                <a:sym typeface="Arial"/>
              </a:rPr>
              <a:t>meet a fantastic and supportive group of colleagues.</a:t>
            </a:r>
            <a:r>
              <a:rPr b="0" i="1" lang="en-GB" sz="1000" u="none" cap="none" strike="noStrike">
                <a:solidFill>
                  <a:schemeClr val="dk1"/>
                </a:solidFill>
                <a:latin typeface="Arial"/>
                <a:ea typeface="Arial"/>
                <a:cs typeface="Arial"/>
                <a:sym typeface="Arial"/>
              </a:rPr>
              <a:t> You will also soon realise that the challenges you are facing are not unique and that you will learn many and various ways to overcome them. You will also have an opportunity to listen to some outstanding SCS who will share their career journey.” (CSLA participant) </a:t>
            </a:r>
            <a:endParaRPr b="0" i="1" sz="10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gb6cbd20ce0_0_264"/>
          <p:cNvSpPr txBox="1"/>
          <p:nvPr>
            <p:ph type="title"/>
          </p:nvPr>
        </p:nvSpPr>
        <p:spPr>
          <a:xfrm>
            <a:off x="1626600" y="196975"/>
            <a:ext cx="7260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6: A continuous learning organisation culture does not yet exist   </a:t>
            </a:r>
            <a:endParaRPr/>
          </a:p>
          <a:p>
            <a:pPr indent="0" lvl="0" marL="0" rtl="0" algn="r">
              <a:lnSpc>
                <a:spcPct val="100000"/>
              </a:lnSpc>
              <a:spcBef>
                <a:spcPts val="0"/>
              </a:spcBef>
              <a:spcAft>
                <a:spcPts val="0"/>
              </a:spcAft>
              <a:buSzPts val="2400"/>
              <a:buNone/>
            </a:pPr>
            <a:r>
              <a:rPr lang="en-GB"/>
              <a:t> </a:t>
            </a:r>
            <a:endParaRPr/>
          </a:p>
        </p:txBody>
      </p:sp>
      <p:sp>
        <p:nvSpPr>
          <p:cNvPr id="187" name="Google Shape;187;gb6cbd20ce0_0_264"/>
          <p:cNvSpPr txBox="1"/>
          <p:nvPr/>
        </p:nvSpPr>
        <p:spPr>
          <a:xfrm>
            <a:off x="257250" y="949500"/>
            <a:ext cx="8629500" cy="738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We do not encourage or reward a practice of continuous reflection on personal performance, or routinely expect our leaders and managers to ‘pay it forward’ and train the next generation, as is mandated in other professional services firms. </a:t>
            </a:r>
            <a:endParaRPr b="1" i="0" sz="1200" u="none" cap="none" strike="noStrike">
              <a:solidFill>
                <a:schemeClr val="dk2"/>
              </a:solidFill>
              <a:latin typeface="Arial"/>
              <a:ea typeface="Arial"/>
              <a:cs typeface="Arial"/>
              <a:sym typeface="Arial"/>
            </a:endParaRPr>
          </a:p>
        </p:txBody>
      </p:sp>
      <p:sp>
        <p:nvSpPr>
          <p:cNvPr id="188" name="Google Shape;188;gb6cbd20ce0_0_264"/>
          <p:cNvSpPr txBox="1"/>
          <p:nvPr/>
        </p:nvSpPr>
        <p:spPr>
          <a:xfrm>
            <a:off x="257250" y="1688388"/>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A FOCUS ON SELF EVALUATION AND LEARNING WITH OTHERS IS NOT ROUTINELY IN PLACE</a:t>
            </a:r>
            <a:endParaRPr b="1" i="0" sz="1400" u="none" cap="none" strike="noStrike">
              <a:solidFill>
                <a:schemeClr val="lt1"/>
              </a:solidFill>
              <a:latin typeface="Arial"/>
              <a:ea typeface="Arial"/>
              <a:cs typeface="Arial"/>
              <a:sym typeface="Arial"/>
            </a:endParaRPr>
          </a:p>
        </p:txBody>
      </p:sp>
      <p:sp>
        <p:nvSpPr>
          <p:cNvPr id="189" name="Google Shape;189;gb6cbd20ce0_0_264"/>
          <p:cNvSpPr txBox="1"/>
          <p:nvPr/>
        </p:nvSpPr>
        <p:spPr>
          <a:xfrm>
            <a:off x="257250" y="2301200"/>
            <a:ext cx="4271100" cy="575400"/>
          </a:xfrm>
          <a:prstGeom prst="rect">
            <a:avLst/>
          </a:prstGeom>
          <a:solidFill>
            <a:schemeClr val="lt1"/>
          </a:solidFill>
          <a:ln cap="flat" cmpd="sng" w="9525">
            <a:solidFill>
              <a:srgbClr val="005ABB"/>
            </a:solidFill>
            <a:prstDash val="solid"/>
            <a:round/>
            <a:headEnd len="sm" w="sm" type="none"/>
            <a:tailEnd len="sm" w="sm" type="none"/>
          </a:ln>
        </p:spPr>
        <p:txBody>
          <a:bodyPr anchorCtr="0" anchor="t" bIns="79125" lIns="79125" spcFirstLastPara="1" rIns="79125" wrap="square" tIns="79125">
            <a:spAutoFit/>
          </a:bodyPr>
          <a:lstStyle/>
          <a:p>
            <a:pPr indent="0" lvl="0" marL="0" marR="0" rtl="0" algn="l">
              <a:lnSpc>
                <a:spcPct val="9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The most reported barriers to </a:t>
            </a:r>
            <a:r>
              <a:rPr b="0" i="0" lang="en-GB" sz="1000" u="none" cap="none" strike="noStrike">
                <a:solidFill>
                  <a:srgbClr val="000000"/>
                </a:solidFill>
                <a:latin typeface="Arial"/>
                <a:ea typeface="Arial"/>
                <a:cs typeface="Arial"/>
                <a:sym typeface="Arial"/>
                <a:extLst>
                  <a:ext uri="http://customooxmlschemas.google.com/">
                    <go:slidesCustomData xmlns:go="http://customooxmlschemas.google.com/" textRoundtripDataId="4"/>
                  </a:ext>
                </a:extLst>
              </a:rPr>
              <a:t>future learning identified</a:t>
            </a:r>
            <a:r>
              <a:rPr b="0" i="0" lang="en-GB" sz="1000" u="none" cap="none" strike="noStrike">
                <a:solidFill>
                  <a:srgbClr val="000000"/>
                </a:solidFill>
                <a:latin typeface="Arial"/>
                <a:ea typeface="Arial"/>
                <a:cs typeface="Arial"/>
                <a:sym typeface="Arial"/>
              </a:rPr>
              <a:t> by line managers were their team </a:t>
            </a:r>
            <a:r>
              <a:rPr b="1" i="0" lang="en-GB" sz="1000" u="none" cap="none" strike="noStrike">
                <a:solidFill>
                  <a:srgbClr val="000000"/>
                </a:solidFill>
                <a:latin typeface="Arial"/>
                <a:ea typeface="Arial"/>
                <a:cs typeface="Arial"/>
                <a:sym typeface="Arial"/>
              </a:rPr>
              <a:t>not having time to complete learning</a:t>
            </a:r>
            <a:r>
              <a:rPr b="0" i="0" lang="en-GB" sz="1000" u="none" cap="none" strike="noStrike">
                <a:solidFill>
                  <a:srgbClr val="000000"/>
                </a:solidFill>
                <a:latin typeface="Arial"/>
                <a:ea typeface="Arial"/>
                <a:cs typeface="Arial"/>
                <a:sym typeface="Arial"/>
              </a:rPr>
              <a:t> and the learning needed not being available when required.</a:t>
            </a:r>
            <a:endParaRPr b="0" i="0" sz="1000" u="none" cap="none" strike="noStrike">
              <a:solidFill>
                <a:srgbClr val="000000"/>
              </a:solidFill>
              <a:highlight>
                <a:srgbClr val="FFFF00"/>
              </a:highlight>
              <a:latin typeface="Arial"/>
              <a:ea typeface="Arial"/>
              <a:cs typeface="Arial"/>
              <a:sym typeface="Arial"/>
            </a:endParaRPr>
          </a:p>
        </p:txBody>
      </p:sp>
      <p:sp>
        <p:nvSpPr>
          <p:cNvPr id="190" name="Google Shape;190;gb6cbd20ce0_0_264"/>
          <p:cNvSpPr txBox="1"/>
          <p:nvPr/>
        </p:nvSpPr>
        <p:spPr>
          <a:xfrm>
            <a:off x="4700800" y="2301200"/>
            <a:ext cx="4185900" cy="714000"/>
          </a:xfrm>
          <a:prstGeom prst="rect">
            <a:avLst/>
          </a:prstGeom>
          <a:solidFill>
            <a:schemeClr val="lt1"/>
          </a:solidFill>
          <a:ln cap="flat" cmpd="sng" w="9525">
            <a:solidFill>
              <a:srgbClr val="005ABB"/>
            </a:solidFill>
            <a:prstDash val="solid"/>
            <a:round/>
            <a:headEnd len="sm" w="sm" type="none"/>
            <a:tailEnd len="sm" w="sm" type="none"/>
          </a:ln>
        </p:spPr>
        <p:txBody>
          <a:bodyPr anchorCtr="0" anchor="t" bIns="79125" lIns="79125" spcFirstLastPara="1" rIns="79125" wrap="square" tIns="79125">
            <a:spAutoFit/>
          </a:bodyPr>
          <a:lstStyle/>
          <a:p>
            <a:pPr indent="0" lvl="0" marL="0" marR="0" rtl="0" algn="l">
              <a:lnSpc>
                <a:spcPct val="9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A recent (2021) IfG report on CS skills recommends that </a:t>
            </a:r>
            <a:r>
              <a:rPr b="1" i="0" lang="en-GB" sz="1000" u="none" cap="none" strike="noStrike">
                <a:solidFill>
                  <a:srgbClr val="000000"/>
                </a:solidFill>
                <a:latin typeface="Arial"/>
                <a:ea typeface="Arial"/>
                <a:cs typeface="Arial"/>
                <a:sym typeface="Arial"/>
              </a:rPr>
              <a:t>managers need to be more accountable for developing their teams</a:t>
            </a:r>
            <a:r>
              <a:rPr b="0" i="0" lang="en-GB" sz="1000" u="none" cap="none" strike="noStrike">
                <a:solidFill>
                  <a:srgbClr val="000000"/>
                </a:solidFill>
                <a:latin typeface="Arial"/>
                <a:ea typeface="Arial"/>
                <a:cs typeface="Arial"/>
                <a:sym typeface="Arial"/>
              </a:rPr>
              <a:t>. They should set rigorous development goals with the people they manage each year and report back on how far they have been met </a:t>
            </a:r>
            <a:r>
              <a:rPr b="0" i="0" lang="en-GB" sz="1000" u="none" cap="none" strike="noStrike">
                <a:solidFill>
                  <a:srgbClr val="000000"/>
                </a:solidFill>
                <a:latin typeface="Arial"/>
                <a:ea typeface="Arial"/>
                <a:cs typeface="Arial"/>
                <a:sym typeface="Arial"/>
                <a:extLst>
                  <a:ext uri="http://customooxmlschemas.google.com/">
                    <go:slidesCustomData xmlns:go="http://customooxmlschemas.google.com/" textRoundtripDataId="5"/>
                  </a:ext>
                </a:extLst>
              </a:rPr>
              <a:t>(</a:t>
            </a:r>
            <a:r>
              <a:rPr lang="en-GB" sz="1000">
                <a:extLst>
                  <a:ext uri="http://customooxmlschemas.google.com/">
                    <go:slidesCustomData xmlns:go="http://customooxmlschemas.google.com/" textRoundtripDataId="6"/>
                  </a:ext>
                </a:extLst>
              </a:rPr>
              <a:t>30</a:t>
            </a:r>
            <a:r>
              <a:rPr b="0" i="0" lang="en-GB" sz="1000" u="none" cap="none" strike="noStrike">
                <a:solidFill>
                  <a:srgbClr val="000000"/>
                </a:solidFill>
                <a:latin typeface="Arial"/>
                <a:ea typeface="Arial"/>
                <a:cs typeface="Arial"/>
                <a:sym typeface="Arial"/>
                <a:extLst>
                  <a:ext uri="http://customooxmlschemas.google.com/">
                    <go:slidesCustomData xmlns:go="http://customooxmlschemas.google.com/" textRoundtripDataId="7"/>
                  </a:ext>
                </a:extLst>
              </a:rPr>
              <a:t>). </a:t>
            </a:r>
            <a:endParaRPr b="0" i="0" sz="1000" u="none" cap="none" strike="noStrike">
              <a:solidFill>
                <a:srgbClr val="000000"/>
              </a:solidFill>
              <a:latin typeface="Arial"/>
              <a:ea typeface="Arial"/>
              <a:cs typeface="Arial"/>
              <a:sym typeface="Arial"/>
            </a:endParaRPr>
          </a:p>
        </p:txBody>
      </p:sp>
      <p:sp>
        <p:nvSpPr>
          <p:cNvPr id="191" name="Google Shape;191;gb6cbd20ce0_0_264"/>
          <p:cNvSpPr/>
          <p:nvPr/>
        </p:nvSpPr>
        <p:spPr>
          <a:xfrm>
            <a:off x="4700800" y="3127950"/>
            <a:ext cx="4216200" cy="749400"/>
          </a:xfrm>
          <a:prstGeom prst="rect">
            <a:avLst/>
          </a:prstGeom>
          <a:solidFill>
            <a:schemeClr val="lt1"/>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extLst>
                  <a:ext uri="http://customooxmlschemas.google.com/">
                    <go:slidesCustomData xmlns:go="http://customooxmlschemas.google.com/" textRoundtripDataId="8"/>
                  </a:ext>
                </a:extLst>
              </a:rPr>
              <a:t>Case</a:t>
            </a:r>
            <a:r>
              <a:rPr b="0" i="0" lang="en-GB" sz="1000" u="none" cap="none" strike="noStrike">
                <a:solidFill>
                  <a:srgbClr val="000000"/>
                </a:solidFill>
                <a:latin typeface="Arial"/>
                <a:ea typeface="Arial"/>
                <a:cs typeface="Arial"/>
                <a:sym typeface="Arial"/>
              </a:rPr>
              <a:t> studies from the OECD show highly skilled SCS still fall short of their goals due to environmental constraints. We need to ensure that good leaders, once in place, </a:t>
            </a:r>
            <a:r>
              <a:rPr b="1" i="0" lang="en-GB" sz="1000" u="none" cap="none" strike="noStrike">
                <a:solidFill>
                  <a:srgbClr val="000000"/>
                </a:solidFill>
                <a:latin typeface="Arial"/>
                <a:ea typeface="Arial"/>
                <a:cs typeface="Arial"/>
                <a:sym typeface="Arial"/>
              </a:rPr>
              <a:t>have the autonomy, tools, support, and accountability </a:t>
            </a:r>
            <a:r>
              <a:rPr b="0" i="0" lang="en-GB" sz="1000" u="none" cap="none" strike="noStrike">
                <a:solidFill>
                  <a:srgbClr val="000000"/>
                </a:solidFill>
                <a:latin typeface="Arial"/>
                <a:ea typeface="Arial"/>
                <a:cs typeface="Arial"/>
                <a:sym typeface="Arial"/>
              </a:rPr>
              <a:t>needed to effectively use their leadership capability. (</a:t>
            </a:r>
            <a:r>
              <a:rPr lang="en-GB" sz="1000"/>
              <a:t>3</a:t>
            </a:r>
            <a:r>
              <a:rPr b="0" i="0" lang="en-GB" sz="1000" u="none" cap="none" strike="noStrike">
                <a:solidFill>
                  <a:srgbClr val="000000"/>
                </a:solidFill>
                <a:latin typeface="Arial"/>
                <a:ea typeface="Arial"/>
                <a:cs typeface="Arial"/>
                <a:sym typeface="Arial"/>
              </a:rPr>
              <a:t>1)</a:t>
            </a:r>
            <a:endParaRPr b="0" i="0" sz="1000" u="none" cap="none" strike="noStrike">
              <a:solidFill>
                <a:srgbClr val="000000"/>
              </a:solidFill>
              <a:latin typeface="Arial"/>
              <a:ea typeface="Arial"/>
              <a:cs typeface="Arial"/>
              <a:sym typeface="Arial"/>
            </a:endParaRPr>
          </a:p>
        </p:txBody>
      </p:sp>
      <p:sp>
        <p:nvSpPr>
          <p:cNvPr id="192" name="Google Shape;192;gb6cbd20ce0_0_264"/>
          <p:cNvSpPr txBox="1"/>
          <p:nvPr/>
        </p:nvSpPr>
        <p:spPr>
          <a:xfrm>
            <a:off x="257250" y="2974775"/>
            <a:ext cx="4271100" cy="1129500"/>
          </a:xfrm>
          <a:prstGeom prst="rect">
            <a:avLst/>
          </a:prstGeom>
          <a:solidFill>
            <a:schemeClr val="lt1"/>
          </a:solidFill>
          <a:ln cap="flat" cmpd="sng" w="9525">
            <a:solidFill>
              <a:srgbClr val="005ABB"/>
            </a:solidFill>
            <a:prstDash val="solid"/>
            <a:round/>
            <a:headEnd len="sm" w="sm" type="none"/>
            <a:tailEnd len="sm" w="sm" type="none"/>
          </a:ln>
        </p:spPr>
        <p:txBody>
          <a:bodyPr anchorCtr="0" anchor="t" bIns="79125" lIns="79125" spcFirstLastPara="1" rIns="79125" wrap="square" tIns="79125">
            <a:spAutoFit/>
          </a:bodyPr>
          <a:lstStyle/>
          <a:p>
            <a:pPr indent="0" lvl="0" marL="0" marR="0" rtl="0" algn="l">
              <a:lnSpc>
                <a:spcPct val="9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Evidence suggests that leaders can have a strong influence on the learning of their teams. A meta analysis of 36 studies shows that </a:t>
            </a:r>
            <a:r>
              <a:rPr b="1" i="0" lang="en-GB" sz="1000" u="none" cap="none" strike="noStrike">
                <a:solidFill>
                  <a:srgbClr val="000000"/>
                </a:solidFill>
                <a:latin typeface="Arial"/>
                <a:ea typeface="Arial"/>
                <a:cs typeface="Arial"/>
                <a:sym typeface="Arial"/>
              </a:rPr>
              <a:t>team leadership is strongly and positively related to team learning behaviour. </a:t>
            </a:r>
            <a:r>
              <a:rPr b="0" i="0" lang="en-GB" sz="1000" u="none" cap="none" strike="noStrike">
                <a:solidFill>
                  <a:srgbClr val="000000"/>
                </a:solidFill>
                <a:latin typeface="Arial"/>
                <a:ea typeface="Arial"/>
                <a:cs typeface="Arial"/>
                <a:sym typeface="Arial"/>
              </a:rPr>
              <a:t>The study also found that  leadership style may need to be adapted to task type to create a learning context within the team. A separate meta analysis found that </a:t>
            </a:r>
            <a:r>
              <a:rPr b="1" i="0" lang="en-GB" sz="1000" u="none" cap="none" strike="noStrike">
                <a:solidFill>
                  <a:srgbClr val="000000"/>
                </a:solidFill>
                <a:latin typeface="Arial"/>
                <a:ea typeface="Arial"/>
                <a:cs typeface="Arial"/>
                <a:sym typeface="Arial"/>
              </a:rPr>
              <a:t>team members’ outcomes improved by 8% when their leaders were trained</a:t>
            </a:r>
            <a:r>
              <a:rPr b="0" i="0" lang="en-GB" sz="1000" u="none" cap="none" strike="noStrike">
                <a:solidFill>
                  <a:srgbClr val="000000"/>
                </a:solidFill>
                <a:latin typeface="Arial"/>
                <a:ea typeface="Arial"/>
                <a:cs typeface="Arial"/>
                <a:sym typeface="Arial"/>
              </a:rPr>
              <a:t>. (</a:t>
            </a:r>
            <a:r>
              <a:rPr lang="en-GB" sz="1000"/>
              <a:t>2</a:t>
            </a:r>
            <a:r>
              <a:rPr b="0" i="0" lang="en-GB" sz="1000" u="none" cap="none" strike="noStrike">
                <a:solidFill>
                  <a:srgbClr val="000000"/>
                </a:solidFill>
                <a:latin typeface="Arial"/>
                <a:ea typeface="Arial"/>
                <a:cs typeface="Arial"/>
                <a:sym typeface="Arial"/>
              </a:rPr>
              <a:t>9)</a:t>
            </a:r>
            <a:r>
              <a:rPr b="0" i="0" lang="en-GB" sz="1000" u="none" cap="none" strike="noStrike">
                <a:solidFill>
                  <a:srgbClr val="000000"/>
                </a:solidFill>
                <a:highlight>
                  <a:srgbClr val="FFFF00"/>
                </a:highlight>
                <a:latin typeface="Arial"/>
                <a:ea typeface="Arial"/>
                <a:cs typeface="Arial"/>
                <a:sym typeface="Arial"/>
              </a:rPr>
              <a:t> </a:t>
            </a:r>
            <a:endParaRPr b="0" i="0" sz="1200" u="none" cap="none" strike="noStrike">
              <a:solidFill>
                <a:srgbClr val="000000"/>
              </a:solidFill>
              <a:highlight>
                <a:srgbClr val="FFFF00"/>
              </a:highlight>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b6cbd20ce0_0_273"/>
          <p:cNvSpPr txBox="1"/>
          <p:nvPr>
            <p:ph type="title"/>
          </p:nvPr>
        </p:nvSpPr>
        <p:spPr>
          <a:xfrm>
            <a:off x="1605675" y="229875"/>
            <a:ext cx="72678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6: A continuous learning organisation culture does not yet exist   </a:t>
            </a:r>
            <a:endParaRPr/>
          </a:p>
          <a:p>
            <a:pPr indent="0" lvl="0" marL="0" rtl="0" algn="r">
              <a:lnSpc>
                <a:spcPct val="100000"/>
              </a:lnSpc>
              <a:spcBef>
                <a:spcPts val="0"/>
              </a:spcBef>
              <a:spcAft>
                <a:spcPts val="0"/>
              </a:spcAft>
              <a:buSzPts val="2400"/>
              <a:buNone/>
            </a:pPr>
            <a:r>
              <a:rPr lang="en-GB"/>
              <a:t>  </a:t>
            </a:r>
            <a:endParaRPr/>
          </a:p>
        </p:txBody>
      </p:sp>
      <p:sp>
        <p:nvSpPr>
          <p:cNvPr id="198" name="Google Shape;198;gb6cbd20ce0_0_273"/>
          <p:cNvSpPr txBox="1"/>
          <p:nvPr/>
        </p:nvSpPr>
        <p:spPr>
          <a:xfrm>
            <a:off x="4687650" y="1742400"/>
            <a:ext cx="41991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STAKEHOLDER FEEDBACK</a:t>
            </a:r>
            <a:endParaRPr b="1" i="0" sz="1200" u="none" cap="none" strike="noStrike">
              <a:solidFill>
                <a:schemeClr val="lt1"/>
              </a:solidFill>
              <a:latin typeface="Arial"/>
              <a:ea typeface="Arial"/>
              <a:cs typeface="Arial"/>
              <a:sym typeface="Arial"/>
            </a:endParaRPr>
          </a:p>
        </p:txBody>
      </p:sp>
      <p:sp>
        <p:nvSpPr>
          <p:cNvPr id="199" name="Google Shape;199;gb6cbd20ce0_0_273"/>
          <p:cNvSpPr txBox="1"/>
          <p:nvPr/>
        </p:nvSpPr>
        <p:spPr>
          <a:xfrm>
            <a:off x="257250" y="1742400"/>
            <a:ext cx="43659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a:t>
            </a:r>
            <a:endParaRPr b="1" i="0" sz="1200" u="none" cap="none" strike="noStrike">
              <a:solidFill>
                <a:schemeClr val="lt1"/>
              </a:solidFill>
              <a:latin typeface="Arial"/>
              <a:ea typeface="Arial"/>
              <a:cs typeface="Arial"/>
              <a:sym typeface="Arial"/>
            </a:endParaRPr>
          </a:p>
        </p:txBody>
      </p:sp>
      <p:pic>
        <p:nvPicPr>
          <p:cNvPr id="200" name="Google Shape;200;gb6cbd20ce0_0_273" title="Chart"/>
          <p:cNvPicPr preferRelativeResize="0"/>
          <p:nvPr/>
        </p:nvPicPr>
        <p:blipFill rotWithShape="1">
          <a:blip r:embed="rId3">
            <a:alphaModFix/>
          </a:blip>
          <a:srcRect b="0" l="0" r="0" t="0"/>
          <a:stretch/>
        </p:blipFill>
        <p:spPr>
          <a:xfrm>
            <a:off x="257250" y="2142600"/>
            <a:ext cx="4365900" cy="2484800"/>
          </a:xfrm>
          <a:prstGeom prst="rect">
            <a:avLst/>
          </a:prstGeom>
          <a:noFill/>
          <a:ln>
            <a:noFill/>
          </a:ln>
        </p:spPr>
      </p:pic>
      <p:sp>
        <p:nvSpPr>
          <p:cNvPr id="201" name="Google Shape;201;gb6cbd20ce0_0_273"/>
          <p:cNvSpPr txBox="1"/>
          <p:nvPr/>
        </p:nvSpPr>
        <p:spPr>
          <a:xfrm>
            <a:off x="4714350" y="2192025"/>
            <a:ext cx="4145700" cy="6465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highlight>
                  <a:schemeClr val="lt1"/>
                </a:highlight>
                <a:latin typeface="Arial"/>
                <a:ea typeface="Arial"/>
                <a:cs typeface="Arial"/>
                <a:sym typeface="Arial"/>
              </a:rPr>
              <a:t>DGLP participants have been disappointed at the </a:t>
            </a:r>
            <a:r>
              <a:rPr b="1" i="0" lang="en-GB" sz="1000" u="none" cap="none" strike="noStrike">
                <a:solidFill>
                  <a:schemeClr val="dk1"/>
                </a:solidFill>
                <a:highlight>
                  <a:schemeClr val="lt1"/>
                </a:highlight>
                <a:latin typeface="Arial"/>
                <a:ea typeface="Arial"/>
                <a:cs typeface="Arial"/>
                <a:sym typeface="Arial"/>
              </a:rPr>
              <a:t>lack of engagement from other DG cohorts</a:t>
            </a:r>
            <a:r>
              <a:rPr b="0" i="0" lang="en-GB" sz="1000" u="none" cap="none" strike="noStrike">
                <a:solidFill>
                  <a:schemeClr val="dk1"/>
                </a:solidFill>
                <a:highlight>
                  <a:schemeClr val="lt1"/>
                </a:highlight>
                <a:latin typeface="Arial"/>
                <a:ea typeface="Arial"/>
                <a:cs typeface="Arial"/>
                <a:sym typeface="Arial"/>
              </a:rPr>
              <a:t> members who have not engaged in the programm</a:t>
            </a:r>
            <a:r>
              <a:rPr b="0" i="0" lang="en-GB" sz="1000" u="none" cap="none" strike="noStrike">
                <a:solidFill>
                  <a:schemeClr val="dk1"/>
                </a:solidFill>
                <a:latin typeface="Arial"/>
                <a:ea typeface="Arial"/>
                <a:cs typeface="Arial"/>
                <a:sym typeface="Arial"/>
              </a:rPr>
              <a:t>e.</a:t>
            </a:r>
            <a:endParaRPr b="0" i="0" sz="1000" u="none" cap="none" strike="noStrike">
              <a:solidFill>
                <a:srgbClr val="000000"/>
              </a:solidFill>
              <a:latin typeface="Arial"/>
              <a:ea typeface="Arial"/>
              <a:cs typeface="Arial"/>
              <a:sym typeface="Arial"/>
            </a:endParaRPr>
          </a:p>
        </p:txBody>
      </p:sp>
      <p:sp>
        <p:nvSpPr>
          <p:cNvPr id="202" name="Google Shape;202;gb6cbd20ce0_0_273"/>
          <p:cNvSpPr txBox="1"/>
          <p:nvPr/>
        </p:nvSpPr>
        <p:spPr>
          <a:xfrm>
            <a:off x="4714350" y="2918850"/>
            <a:ext cx="4145700" cy="800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The vast majority of respondents did not feel that the DG Leadership Programme allowed them to examine and apply relevant theoretical and evidence based approaches to </a:t>
            </a:r>
            <a:r>
              <a:rPr b="1" i="0" lang="en-GB" sz="1000" u="none" cap="none" strike="noStrike">
                <a:solidFill>
                  <a:schemeClr val="dk1"/>
                </a:solidFill>
                <a:latin typeface="Arial"/>
                <a:ea typeface="Arial"/>
                <a:cs typeface="Arial"/>
                <a:sym typeface="Arial"/>
              </a:rPr>
              <a:t>enhance their own leadership practice.</a:t>
            </a:r>
            <a:endParaRPr b="0" i="0" sz="1000" u="none" cap="none" strike="noStrike">
              <a:solidFill>
                <a:schemeClr val="dk1"/>
              </a:solidFill>
              <a:latin typeface="Arial"/>
              <a:ea typeface="Arial"/>
              <a:cs typeface="Arial"/>
              <a:sym typeface="Arial"/>
            </a:endParaRPr>
          </a:p>
        </p:txBody>
      </p:sp>
      <p:sp>
        <p:nvSpPr>
          <p:cNvPr id="203" name="Google Shape;203;gb6cbd20ce0_0_273"/>
          <p:cNvSpPr txBox="1"/>
          <p:nvPr/>
        </p:nvSpPr>
        <p:spPr>
          <a:xfrm>
            <a:off x="270600" y="923163"/>
            <a:ext cx="8602800" cy="738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1" i="0" lang="en-GB" sz="1200" u="none" cap="none" strike="noStrike">
                <a:solidFill>
                  <a:schemeClr val="dk2"/>
                </a:solidFill>
                <a:latin typeface="Arial"/>
                <a:ea typeface="Arial"/>
                <a:cs typeface="Arial"/>
                <a:sym typeface="Arial"/>
              </a:rPr>
              <a:t>We do not encourage or reward a practice of continuous reflection on personal performance, or routinely expect our leaders and managers to ‘pay it forward’ and train the next generation, as is mandated in other professional services firms. </a:t>
            </a:r>
            <a:endParaRPr b="1" i="0" sz="1200" u="none" cap="none" strike="noStrike">
              <a:solidFill>
                <a:schemeClr val="dk2"/>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gb6cbd20ce0_0_290"/>
          <p:cNvSpPr txBox="1"/>
          <p:nvPr>
            <p:ph type="title"/>
          </p:nvPr>
        </p:nvSpPr>
        <p:spPr>
          <a:xfrm>
            <a:off x="1605675" y="229875"/>
            <a:ext cx="72402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7: Unknown spend and/or lack of robust data to determine organisational impact </a:t>
            </a:r>
            <a:endParaRPr/>
          </a:p>
          <a:p>
            <a:pPr indent="0" lvl="0" marL="0" rtl="0" algn="l">
              <a:lnSpc>
                <a:spcPct val="100000"/>
              </a:lnSpc>
              <a:spcBef>
                <a:spcPts val="0"/>
              </a:spcBef>
              <a:spcAft>
                <a:spcPts val="0"/>
              </a:spcAft>
              <a:buSzPts val="2400"/>
              <a:buNone/>
            </a:pPr>
            <a:r>
              <a:rPr lang="en-GB"/>
              <a:t> </a:t>
            </a:r>
            <a:endParaRPr/>
          </a:p>
        </p:txBody>
      </p:sp>
      <p:sp>
        <p:nvSpPr>
          <p:cNvPr id="209" name="Google Shape;209;gb6cbd20ce0_0_290"/>
          <p:cNvSpPr txBox="1"/>
          <p:nvPr/>
        </p:nvSpPr>
        <p:spPr>
          <a:xfrm>
            <a:off x="257250" y="1088675"/>
            <a:ext cx="8629500" cy="3693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100"/>
              <a:buFont typeface="Arial"/>
              <a:buNone/>
            </a:pPr>
            <a:r>
              <a:rPr b="1" i="0" lang="en-GB" sz="1200" u="none" cap="none" strike="noStrike">
                <a:solidFill>
                  <a:schemeClr val="dk2"/>
                </a:solidFill>
                <a:latin typeface="Arial"/>
                <a:ea typeface="Arial"/>
                <a:cs typeface="Arial"/>
                <a:sym typeface="Arial"/>
              </a:rPr>
              <a:t>We currently lack robust evidence of what constitutes effective, impactful L&amp;M development across the system.</a:t>
            </a:r>
            <a:endParaRPr b="0" i="0" sz="1400" u="none" cap="none" strike="noStrike">
              <a:solidFill>
                <a:schemeClr val="dk1"/>
              </a:solidFill>
              <a:latin typeface="Arial"/>
              <a:ea typeface="Arial"/>
              <a:cs typeface="Arial"/>
              <a:sym typeface="Arial"/>
            </a:endParaRPr>
          </a:p>
        </p:txBody>
      </p:sp>
      <p:sp>
        <p:nvSpPr>
          <p:cNvPr id="210" name="Google Shape;210;gb6cbd20ce0_0_290"/>
          <p:cNvSpPr txBox="1"/>
          <p:nvPr/>
        </p:nvSpPr>
        <p:spPr>
          <a:xfrm>
            <a:off x="257250" y="1598575"/>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OUR DATA ON LEADERSHIP AND MANAGEMENT TRAINING INVESTMENT IS POOR OR NON EXISTENT  </a:t>
            </a:r>
            <a:endParaRPr b="1" i="0" sz="1200" u="none" cap="none" strike="noStrike">
              <a:solidFill>
                <a:schemeClr val="lt1"/>
              </a:solidFill>
              <a:latin typeface="Arial"/>
              <a:ea typeface="Arial"/>
              <a:cs typeface="Arial"/>
              <a:sym typeface="Arial"/>
            </a:endParaRPr>
          </a:p>
        </p:txBody>
      </p:sp>
      <p:sp>
        <p:nvSpPr>
          <p:cNvPr id="211" name="Google Shape;211;gb6cbd20ce0_0_290"/>
          <p:cNvSpPr txBox="1"/>
          <p:nvPr/>
        </p:nvSpPr>
        <p:spPr>
          <a:xfrm>
            <a:off x="257250" y="2073025"/>
            <a:ext cx="4705500" cy="8004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Outside of the Learning Framework supply chain, we don’t have accurate external cost transparency for bespoke, locally procured leadership and management training programmes (e.g. Mindgym, FED). There is no single repository for the Civil Service on Leadership and Management training spend. </a:t>
            </a:r>
            <a:endParaRPr b="0" i="0" sz="1000" u="none" cap="none" strike="noStrike">
              <a:solidFill>
                <a:schemeClr val="lt1"/>
              </a:solidFill>
              <a:latin typeface="Arial"/>
              <a:ea typeface="Arial"/>
              <a:cs typeface="Arial"/>
              <a:sym typeface="Arial"/>
            </a:endParaRPr>
          </a:p>
        </p:txBody>
      </p:sp>
      <p:sp>
        <p:nvSpPr>
          <p:cNvPr id="212" name="Google Shape;212;gb6cbd20ce0_0_290"/>
          <p:cNvSpPr txBox="1"/>
          <p:nvPr/>
        </p:nvSpPr>
        <p:spPr>
          <a:xfrm>
            <a:off x="257250" y="2978575"/>
            <a:ext cx="4705500" cy="646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Cost of </a:t>
            </a:r>
            <a:r>
              <a:rPr lang="en-GB" sz="1000"/>
              <a:t>Cabinet Office provided</a:t>
            </a:r>
            <a:r>
              <a:rPr b="0" i="0" lang="en-GB" sz="1000" u="none" cap="none" strike="noStrike">
                <a:solidFill>
                  <a:srgbClr val="000000"/>
                </a:solidFill>
                <a:latin typeface="Arial"/>
                <a:ea typeface="Arial"/>
                <a:cs typeface="Arial"/>
                <a:sym typeface="Arial"/>
              </a:rPr>
              <a:t> programmes is well accounted for</a:t>
            </a:r>
            <a:r>
              <a:rPr lang="en-GB" sz="1000"/>
              <a:t> within CO</a:t>
            </a:r>
            <a:r>
              <a:rPr b="0" i="0" lang="en-GB" sz="1000" u="none" cap="none" strike="noStrike">
                <a:solidFill>
                  <a:srgbClr val="000000"/>
                </a:solidFill>
                <a:latin typeface="Arial"/>
                <a:ea typeface="Arial"/>
                <a:cs typeface="Arial"/>
                <a:sym typeface="Arial"/>
              </a:rPr>
              <a:t>, but a figure to establish a cross </a:t>
            </a:r>
            <a:r>
              <a:rPr b="0" i="0" lang="en-GB" sz="1000" u="none" cap="none" strike="noStrike">
                <a:solidFill>
                  <a:srgbClr val="000000"/>
                </a:solidFill>
                <a:highlight>
                  <a:schemeClr val="lt1"/>
                </a:highlight>
                <a:latin typeface="Arial"/>
                <a:ea typeface="Arial"/>
                <a:cs typeface="Arial"/>
                <a:sym typeface="Arial"/>
              </a:rPr>
              <a:t>Civil Service spend on leadership and management is not easily accessible. </a:t>
            </a:r>
            <a:endParaRPr b="0" i="0" sz="1000" u="none" cap="none" strike="noStrike">
              <a:solidFill>
                <a:srgbClr val="000000"/>
              </a:solidFill>
              <a:highlight>
                <a:schemeClr val="lt1"/>
              </a:highlight>
              <a:latin typeface="Arial"/>
              <a:ea typeface="Arial"/>
              <a:cs typeface="Arial"/>
              <a:sym typeface="Arial"/>
            </a:endParaRPr>
          </a:p>
        </p:txBody>
      </p:sp>
      <p:sp>
        <p:nvSpPr>
          <p:cNvPr id="213" name="Google Shape;213;gb6cbd20ce0_0_290"/>
          <p:cNvSpPr txBox="1"/>
          <p:nvPr/>
        </p:nvSpPr>
        <p:spPr>
          <a:xfrm>
            <a:off x="5031450" y="2477350"/>
            <a:ext cx="3855300" cy="800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1" lang="en-GB" sz="1000" u="none" cap="none" strike="noStrike">
                <a:solidFill>
                  <a:schemeClr val="dk1"/>
                </a:solidFill>
                <a:latin typeface="Arial"/>
                <a:ea typeface="Arial"/>
                <a:cs typeface="Arial"/>
                <a:sym typeface="Arial"/>
              </a:rPr>
              <a:t>"I guess what I've seen in other organisations is clear evaluation, people taking responsibility for their own evaluation, and organisation being able to do something about it and report back on the impact things have had." </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b6cbd20ce0_0_341"/>
          <p:cNvSpPr txBox="1"/>
          <p:nvPr>
            <p:ph type="ctrTitle"/>
          </p:nvPr>
        </p:nvSpPr>
        <p:spPr>
          <a:xfrm>
            <a:off x="558000" y="1762550"/>
            <a:ext cx="8031600" cy="376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lang="en-GB" sz="2500"/>
              <a:t>Sources </a:t>
            </a:r>
            <a:endParaRPr sz="2500"/>
          </a:p>
        </p:txBody>
      </p:sp>
      <p:sp>
        <p:nvSpPr>
          <p:cNvPr id="220" name="Google Shape;220;gb6cbd20ce0_0_341"/>
          <p:cNvSpPr txBox="1"/>
          <p:nvPr>
            <p:ph idx="1" type="subTitle"/>
          </p:nvPr>
        </p:nvSpPr>
        <p:spPr>
          <a:xfrm>
            <a:off x="558001" y="2996285"/>
            <a:ext cx="6358800" cy="1848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800"/>
              <a:buNone/>
            </a:pPr>
            <a:r>
              <a:t/>
            </a:r>
            <a:endParaRPr/>
          </a:p>
          <a:p>
            <a:pPr indent="0" lvl="0" marL="0" rtl="0" algn="l">
              <a:lnSpc>
                <a:spcPct val="100000"/>
              </a:lnSpc>
              <a:spcBef>
                <a:spcPts val="0"/>
              </a:spcBef>
              <a:spcAft>
                <a:spcPts val="0"/>
              </a:spcAft>
              <a:buSzPts val="1800"/>
              <a:buNone/>
            </a:pPr>
            <a:r>
              <a:rPr lang="en-GB"/>
              <a:t> </a:t>
            </a:r>
            <a:endParaRPr/>
          </a:p>
          <a:p>
            <a:pPr indent="0" lvl="0" marL="0" rtl="0" algn="l">
              <a:lnSpc>
                <a:spcPct val="100000"/>
              </a:lnSpc>
              <a:spcBef>
                <a:spcPts val="0"/>
              </a:spcBef>
              <a:spcAft>
                <a:spcPts val="0"/>
              </a:spcAft>
              <a:buSzPts val="1800"/>
              <a:buNone/>
            </a:pPr>
            <a:r>
              <a:t/>
            </a:r>
            <a:endParaRPr/>
          </a:p>
          <a:p>
            <a:pPr indent="0" lvl="0" marL="0" rtl="0" algn="l">
              <a:lnSpc>
                <a:spcPct val="100000"/>
              </a:lnSpc>
              <a:spcBef>
                <a:spcPts val="0"/>
              </a:spcBef>
              <a:spcAft>
                <a:spcPts val="0"/>
              </a:spcAft>
              <a:buSzPts val="1800"/>
              <a:buNone/>
            </a:pPr>
            <a:r>
              <a:t/>
            </a:r>
            <a:endParaRPr/>
          </a:p>
          <a:p>
            <a:pPr indent="0" lvl="0" marL="0" rtl="0" algn="l">
              <a:lnSpc>
                <a:spcPct val="100000"/>
              </a:lnSpc>
              <a:spcBef>
                <a:spcPts val="0"/>
              </a:spcBef>
              <a:spcAft>
                <a:spcPts val="0"/>
              </a:spcAft>
              <a:buSzPts val="1800"/>
              <a:buNone/>
            </a:pPr>
            <a:r>
              <a:rPr lang="en-GB"/>
              <a:t> </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 name="Shape 36"/>
        <p:cNvGrpSpPr/>
        <p:nvPr/>
      </p:nvGrpSpPr>
      <p:grpSpPr>
        <a:xfrm>
          <a:off x="0" y="0"/>
          <a:ext cx="0" cy="0"/>
          <a:chOff x="0" y="0"/>
          <a:chExt cx="0" cy="0"/>
        </a:xfrm>
      </p:grpSpPr>
      <p:sp>
        <p:nvSpPr>
          <p:cNvPr id="37" name="Google Shape;37;gb6cbd20ce0_0_349"/>
          <p:cNvSpPr txBox="1"/>
          <p:nvPr>
            <p:ph type="title"/>
          </p:nvPr>
        </p:nvSpPr>
        <p:spPr>
          <a:xfrm>
            <a:off x="2257000" y="192150"/>
            <a:ext cx="6660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Leadership and Management </a:t>
            </a:r>
            <a:r>
              <a:rPr lang="en-GB">
                <a:extLst>
                  <a:ext uri="http://customooxmlschemas.google.com/">
                    <go:slidesCustomData xmlns:go="http://customooxmlschemas.google.com/" textRoundtripDataId="0"/>
                  </a:ext>
                </a:extLst>
              </a:rPr>
              <a:t>History</a:t>
            </a:r>
            <a:r>
              <a:rPr lang="en-GB"/>
              <a:t>  </a:t>
            </a:r>
            <a:endParaRPr/>
          </a:p>
        </p:txBody>
      </p:sp>
      <p:graphicFrame>
        <p:nvGraphicFramePr>
          <p:cNvPr id="38" name="Google Shape;38;gb6cbd20ce0_0_349"/>
          <p:cNvGraphicFramePr/>
          <p:nvPr/>
        </p:nvGraphicFramePr>
        <p:xfrm>
          <a:off x="0" y="727914"/>
          <a:ext cx="3000000" cy="3000000"/>
        </p:xfrm>
        <a:graphic>
          <a:graphicData uri="http://schemas.openxmlformats.org/drawingml/2006/table">
            <a:tbl>
              <a:tblPr>
                <a:noFill/>
                <a:tableStyleId>{E461AD3D-C0D1-408B-807B-52446499B040}</a:tableStyleId>
              </a:tblPr>
              <a:tblGrid>
                <a:gridCol w="1524000"/>
                <a:gridCol w="1524000"/>
                <a:gridCol w="1524000"/>
                <a:gridCol w="1524000"/>
                <a:gridCol w="1524000"/>
                <a:gridCol w="1524000"/>
              </a:tblGrid>
              <a:tr h="347750">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t>1970-1989</a:t>
                      </a:r>
                      <a:endParaRPr sz="10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t>1990-1999</a:t>
                      </a:r>
                      <a:endParaRPr sz="10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t>2000-2009</a:t>
                      </a:r>
                      <a:endParaRPr sz="10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t>2010-2014</a:t>
                      </a:r>
                      <a:endParaRPr sz="10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t>2015-2019</a:t>
                      </a:r>
                      <a:endParaRPr sz="10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000"/>
                        <a:buFont typeface="Arial"/>
                        <a:buNone/>
                      </a:pPr>
                      <a:r>
                        <a:rPr lang="en-GB" sz="1000" u="none" cap="none" strike="noStrike"/>
                        <a:t>2020-present</a:t>
                      </a:r>
                      <a:endParaRPr sz="1000" u="none" cap="none" strike="noStrike"/>
                    </a:p>
                  </a:txBody>
                  <a:tcPr marT="91425" marB="91425" marR="91425" marL="91425"/>
                </a:tc>
              </a:tr>
              <a:tr h="4067825">
                <a:tc>
                  <a:txBody>
                    <a:bodyPr/>
                    <a:lstStyle/>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lt1"/>
                          </a:solidFill>
                        </a:rPr>
                        <a:t>Fulton Committee (1) recommendations from 1968 were accepted by the newly formed Civil Service Department who set up the Civil Service College (CSC) in three sites in Central London, Edinburgh and Sunningdale. The CSC was opened on 26 June 1970 (2).</a:t>
                      </a:r>
                      <a:endParaRPr sz="800" u="none" cap="none" strike="noStrike">
                        <a:solidFill>
                          <a:schemeClr val="lt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lt1"/>
                        </a:solidFill>
                      </a:endParaRPr>
                    </a:p>
                    <a:p>
                      <a:pPr indent="0" lvl="0" marL="0" marR="0" rtl="0" algn="l">
                        <a:lnSpc>
                          <a:spcPct val="100000"/>
                        </a:lnSpc>
                        <a:spcBef>
                          <a:spcPts val="0"/>
                        </a:spcBef>
                        <a:spcAft>
                          <a:spcPts val="0"/>
                        </a:spcAft>
                        <a:buClr>
                          <a:schemeClr val="dk1"/>
                        </a:buClr>
                        <a:buSzPts val="1100"/>
                        <a:buFont typeface="Arial"/>
                        <a:buNone/>
                      </a:pPr>
                      <a:r>
                        <a:rPr lang="en-GB" sz="900" u="none" cap="none" strike="noStrike">
                          <a:solidFill>
                            <a:schemeClr val="lt1"/>
                          </a:solidFill>
                        </a:rPr>
                        <a:t>I</a:t>
                      </a:r>
                      <a:r>
                        <a:rPr lang="en-GB" sz="800" u="none" cap="none" strike="noStrike">
                          <a:solidFill>
                            <a:schemeClr val="lt1"/>
                          </a:solidFill>
                        </a:rPr>
                        <a:t>n 1989, the CSC business model moved to ‘hard charging’ which saw CSC compete with the external market with income reliant on Departments purchasing CSC training provision. This led to CSC focusing on the delivery of mass training (3). </a:t>
                      </a:r>
                      <a:endParaRPr sz="800" u="none" cap="none" strike="noStrike">
                        <a:solidFill>
                          <a:schemeClr val="lt1"/>
                        </a:solidFill>
                      </a:endParaRPr>
                    </a:p>
                    <a:p>
                      <a:pPr indent="0" lvl="0" marL="0" marR="0" rtl="0" algn="l">
                        <a:lnSpc>
                          <a:spcPct val="100000"/>
                        </a:lnSpc>
                        <a:spcBef>
                          <a:spcPts val="0"/>
                        </a:spcBef>
                        <a:spcAft>
                          <a:spcPts val="0"/>
                        </a:spcAft>
                        <a:buClr>
                          <a:srgbClr val="000000"/>
                        </a:buClr>
                        <a:buSzPts val="900"/>
                        <a:buFont typeface="Arial"/>
                        <a:buNone/>
                      </a:pPr>
                      <a:r>
                        <a:t/>
                      </a:r>
                      <a:endParaRPr sz="900" u="none" cap="none" strike="noStrike">
                        <a:solidFill>
                          <a:schemeClr val="lt1"/>
                        </a:solidFill>
                      </a:endParaRPr>
                    </a:p>
                  </a:txBody>
                  <a:tcPr marT="91425" marB="91425" marR="91425" marL="91425">
                    <a:solidFill>
                      <a:srgbClr val="1155CC"/>
                    </a:solidFill>
                  </a:tcPr>
                </a:tc>
                <a:tc>
                  <a:txBody>
                    <a:bodyPr/>
                    <a:lstStyle/>
                    <a:p>
                      <a:pPr indent="0" lvl="0" marL="0" marR="0" rtl="0" algn="l">
                        <a:lnSpc>
                          <a:spcPct val="100000"/>
                        </a:lnSpc>
                        <a:spcBef>
                          <a:spcPts val="0"/>
                        </a:spcBef>
                        <a:spcAft>
                          <a:spcPts val="0"/>
                        </a:spcAft>
                        <a:buClr>
                          <a:schemeClr val="dk1"/>
                        </a:buClr>
                        <a:buSzPts val="1100"/>
                        <a:buFont typeface="Arial"/>
                        <a:buNone/>
                      </a:pPr>
                      <a:r>
                        <a:rPr lang="en-GB" sz="800" u="none" cap="none" strike="noStrike">
                          <a:solidFill>
                            <a:schemeClr val="lt1"/>
                          </a:solidFill>
                        </a:rPr>
                        <a:t>The Seven Principles of public life were introduced in 1995 - the seventh principle is leadership (4, 5). </a:t>
                      </a:r>
                      <a:endParaRPr sz="800" u="none" cap="none" strike="noStrike">
                        <a:solidFill>
                          <a:schemeClr val="lt1"/>
                        </a:solidFill>
                      </a:endParaRPr>
                    </a:p>
                    <a:p>
                      <a:pPr indent="0" lvl="0" marL="0" marR="0" rtl="0" algn="l">
                        <a:lnSpc>
                          <a:spcPct val="100000"/>
                        </a:lnSpc>
                        <a:spcBef>
                          <a:spcPts val="0"/>
                        </a:spcBef>
                        <a:spcAft>
                          <a:spcPts val="0"/>
                        </a:spcAft>
                        <a:buClr>
                          <a:schemeClr val="dk1"/>
                        </a:buClr>
                        <a:buSzPts val="1100"/>
                        <a:buFont typeface="Arial"/>
                        <a:buNone/>
                      </a:pPr>
                      <a:r>
                        <a:t/>
                      </a:r>
                      <a:endParaRPr sz="800" u="none" cap="none" strike="noStrike">
                        <a:solidFill>
                          <a:schemeClr val="lt1"/>
                        </a:solidFill>
                      </a:endParaRPr>
                    </a:p>
                    <a:p>
                      <a:pPr indent="0" lvl="0" marL="0" marR="0" rtl="0" algn="l">
                        <a:lnSpc>
                          <a:spcPct val="100000"/>
                        </a:lnSpc>
                        <a:spcBef>
                          <a:spcPts val="0"/>
                        </a:spcBef>
                        <a:spcAft>
                          <a:spcPts val="0"/>
                        </a:spcAft>
                        <a:buClr>
                          <a:schemeClr val="dk1"/>
                        </a:buClr>
                        <a:buSzPts val="1100"/>
                        <a:buFont typeface="Arial"/>
                        <a:buNone/>
                      </a:pPr>
                      <a:r>
                        <a:rPr lang="en-GB" sz="800" u="none" cap="none" strike="noStrike">
                          <a:solidFill>
                            <a:schemeClr val="lt1"/>
                          </a:solidFill>
                        </a:rPr>
                        <a:t>The SCS (Senior Civil Servants) were created in 1996 consisting of circa 3,800 specialist and generalist managers (6). </a:t>
                      </a:r>
                      <a:endParaRPr sz="800" u="none" cap="none" strike="noStrike">
                        <a:solidFill>
                          <a:schemeClr val="lt1"/>
                        </a:solidFill>
                      </a:endParaRPr>
                    </a:p>
                    <a:p>
                      <a:pPr indent="0" lvl="0" marL="0" marR="0" rtl="0" algn="l">
                        <a:lnSpc>
                          <a:spcPct val="100000"/>
                        </a:lnSpc>
                        <a:spcBef>
                          <a:spcPts val="0"/>
                        </a:spcBef>
                        <a:spcAft>
                          <a:spcPts val="0"/>
                        </a:spcAft>
                        <a:buClr>
                          <a:schemeClr val="dk1"/>
                        </a:buClr>
                        <a:buSzPts val="1100"/>
                        <a:buFont typeface="Arial"/>
                        <a:buNone/>
                      </a:pPr>
                      <a:r>
                        <a:t/>
                      </a:r>
                      <a:endParaRPr sz="800" u="none" cap="none" strike="noStrike">
                        <a:solidFill>
                          <a:schemeClr val="lt1"/>
                        </a:solidFill>
                      </a:endParaRPr>
                    </a:p>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lt1"/>
                          </a:solidFill>
                        </a:rPr>
                        <a:t>The Centre for Management and Policy Studies (CMPS) in the Cabinet Office was announced in 1999 as part of the Modernising Government White Paper (7, 8). </a:t>
                      </a:r>
                      <a:endParaRPr sz="800" u="none" cap="none" strike="noStrike">
                        <a:solidFill>
                          <a:schemeClr val="lt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lt1"/>
                        </a:solidFill>
                      </a:endParaRPr>
                    </a:p>
                    <a:p>
                      <a:pPr indent="0" lvl="0" marL="0" marR="0" rtl="0" algn="l">
                        <a:lnSpc>
                          <a:spcPct val="100000"/>
                        </a:lnSpc>
                        <a:spcBef>
                          <a:spcPts val="0"/>
                        </a:spcBef>
                        <a:spcAft>
                          <a:spcPts val="0"/>
                        </a:spcAft>
                        <a:buClr>
                          <a:schemeClr val="dk1"/>
                        </a:buClr>
                        <a:buSzPts val="1100"/>
                        <a:buFont typeface="Arial"/>
                        <a:buNone/>
                      </a:pPr>
                      <a:r>
                        <a:rPr lang="en-GB" sz="800" u="none" cap="none" strike="noStrike">
                          <a:solidFill>
                            <a:schemeClr val="lt1"/>
                          </a:solidFill>
                        </a:rPr>
                        <a:t>CSC was absorbed into CMPS to improve management, leadership and policy capability (</a:t>
                      </a:r>
                      <a:r>
                        <a:rPr lang="en-GB" sz="800">
                          <a:solidFill>
                            <a:schemeClr val="lt1"/>
                          </a:solidFill>
                        </a:rPr>
                        <a:t>3</a:t>
                      </a:r>
                      <a:r>
                        <a:rPr lang="en-GB" sz="800" u="none" cap="none" strike="noStrike">
                          <a:solidFill>
                            <a:schemeClr val="lt1"/>
                          </a:solidFill>
                        </a:rPr>
                        <a:t>). </a:t>
                      </a:r>
                      <a:endParaRPr sz="800" u="none" cap="none" strike="noStrike">
                        <a:solidFill>
                          <a:schemeClr val="lt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lt1"/>
                        </a:solidFill>
                      </a:endParaRPr>
                    </a:p>
                  </a:txBody>
                  <a:tcPr marT="91425" marB="91425" marR="91425" marL="91425">
                    <a:solidFill>
                      <a:srgbClr val="3C78D8"/>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lt1"/>
                          </a:solidFill>
                        </a:rPr>
                        <a:t>An SCS competency framework was developed in 2000 supported by 360 degree feedback to inform personal development plans (</a:t>
                      </a:r>
                      <a:r>
                        <a:rPr lang="en-GB" sz="800">
                          <a:solidFill>
                            <a:schemeClr val="lt1"/>
                          </a:solidFill>
                        </a:rPr>
                        <a:t>9</a:t>
                      </a:r>
                      <a:r>
                        <a:rPr lang="en-GB" sz="800" u="none" cap="none" strike="noStrike">
                          <a:solidFill>
                            <a:schemeClr val="lt1"/>
                          </a:solidFill>
                        </a:rPr>
                        <a:t>). The High Potential Development Scheme was launched in 2004 for Directors. The National School of Government was formed in 2005 to replace CMPS. Largely based at Sunningdale Park and reliant on income from course fees. Staffed by academics, trainers and civil servants, but also using SCS experts to deliver (</a:t>
                      </a:r>
                      <a:r>
                        <a:rPr lang="en-GB" sz="800">
                          <a:solidFill>
                            <a:schemeClr val="lt1"/>
                          </a:solidFill>
                        </a:rPr>
                        <a:t>10,11)</a:t>
                      </a:r>
                      <a:r>
                        <a:rPr lang="en-GB" sz="800" u="none" cap="none" strike="noStrike">
                          <a:solidFill>
                            <a:schemeClr val="lt1"/>
                          </a:solidFill>
                        </a:rPr>
                        <a:t>. In 2008, a  competency framework for all civil servants was introduced (</a:t>
                      </a:r>
                      <a:r>
                        <a:rPr lang="en-GB" sz="800">
                          <a:solidFill>
                            <a:schemeClr val="lt1"/>
                          </a:solidFill>
                        </a:rPr>
                        <a:t>9</a:t>
                      </a:r>
                      <a:r>
                        <a:rPr lang="en-GB" sz="800" u="none" cap="none" strike="noStrike">
                          <a:solidFill>
                            <a:schemeClr val="lt1"/>
                          </a:solidFill>
                        </a:rPr>
                        <a:t>) and the central Policy Profession Unit (PPU) and Operational Delivery Profession (ODP)  teams established. PPU began a leaders teaching leaders approach circa 2009. </a:t>
                      </a:r>
                      <a:endParaRPr sz="800" u="none" cap="none" strike="noStrike">
                        <a:solidFill>
                          <a:schemeClr val="lt1"/>
                        </a:solidFill>
                      </a:endParaRPr>
                    </a:p>
                  </a:txBody>
                  <a:tcPr marT="91425" marB="91425" marR="91425" marL="91425">
                    <a:solidFill>
                      <a:srgbClr val="6D9EEB"/>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dk1"/>
                          </a:solidFill>
                        </a:rPr>
                        <a:t>The Civil Service Code was launched in 2010 (</a:t>
                      </a:r>
                      <a:r>
                        <a:rPr lang="en-GB" sz="800">
                          <a:solidFill>
                            <a:schemeClr val="dk1"/>
                          </a:solidFill>
                        </a:rPr>
                        <a:t>12, 13</a:t>
                      </a:r>
                      <a:r>
                        <a:rPr lang="en-GB" sz="800" u="none" cap="none" strike="noStrike">
                          <a:solidFill>
                            <a:schemeClr val="dk1"/>
                          </a:solidFill>
                        </a:rPr>
                        <a:t>).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dk1"/>
                          </a:solidFill>
                        </a:rPr>
                        <a:t>The National School of Government closed in 2012 and Civil Service Learning was created (</a:t>
                      </a:r>
                      <a:r>
                        <a:rPr lang="en-GB" sz="800">
                          <a:solidFill>
                            <a:schemeClr val="dk1"/>
                          </a:solidFill>
                        </a:rPr>
                        <a:t>3</a:t>
                      </a:r>
                      <a:r>
                        <a:rPr lang="en-GB" sz="800" u="none" cap="none" strike="noStrike">
                          <a:solidFill>
                            <a:schemeClr val="dk1"/>
                          </a:solidFill>
                        </a:rPr>
                        <a:t>).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dk1"/>
                          </a:solidFill>
                        </a:rPr>
                        <a:t>The Civil Service Reform Plan in 2012 established the functional/professions model and set out to improve skills and a capability plan for strengthening leadership and talent management (</a:t>
                      </a:r>
                      <a:r>
                        <a:rPr lang="en-GB" sz="800">
                          <a:solidFill>
                            <a:schemeClr val="dk1"/>
                          </a:solidFill>
                        </a:rPr>
                        <a:t>14</a:t>
                      </a:r>
                      <a:r>
                        <a:rPr lang="en-GB" sz="800" u="none" cap="none" strike="noStrike">
                          <a:solidFill>
                            <a:schemeClr val="dk1"/>
                          </a:solidFill>
                        </a:rPr>
                        <a:t>). In the same year, SCS indicators of potential were developed (reviewed in 2018) and a revised competency framework launched (</a:t>
                      </a:r>
                      <a:r>
                        <a:rPr lang="en-GB" sz="800">
                          <a:solidFill>
                            <a:schemeClr val="dk1"/>
                          </a:solidFill>
                        </a:rPr>
                        <a:t>15</a:t>
                      </a:r>
                      <a:r>
                        <a:rPr lang="en-GB" sz="800" u="none" cap="none" strike="noStrike">
                          <a:solidFill>
                            <a:schemeClr val="dk1"/>
                          </a:solidFill>
                        </a:rPr>
                        <a:t>).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dk1"/>
                          </a:solidFill>
                        </a:rPr>
                        <a:t>In 2013, the G6/7 Future Leaders Scheme (FLS) and the Individual Development Programme (IDP) for Directors General were introduced. </a:t>
                      </a:r>
                      <a:endParaRPr sz="800" u="none" cap="none" strike="noStrike">
                        <a:solidFill>
                          <a:schemeClr val="dk1"/>
                        </a:solidFill>
                      </a:endParaRPr>
                    </a:p>
                  </a:txBody>
                  <a:tcPr marT="91425" marB="91425" marR="91425" marL="91425">
                    <a:solidFill>
                      <a:srgbClr val="A4C2F4"/>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GB" sz="800" u="none" cap="none" strike="noStrike"/>
                        <a:t>The Leadership Statement was established in 2015 (</a:t>
                      </a:r>
                      <a:r>
                        <a:rPr lang="en-GB" sz="800"/>
                        <a:t>16</a:t>
                      </a:r>
                      <a:r>
                        <a:rPr lang="en-GB" sz="800" u="none" cap="none" strike="noStrike"/>
                        <a:t>), and a project leadership programme with Cranfield University put in place. PPU also launched it’s Executive Masters in Public Policy with LSE. In 2016, A Brilliant Civil Service focused on ‘effective leaders’ and a workforce plan which committed to developing ‘world class leadership’ (</a:t>
                      </a:r>
                      <a:r>
                        <a:rPr lang="en-GB" sz="800"/>
                        <a:t>17</a:t>
                      </a:r>
                      <a:r>
                        <a:rPr lang="en-GB" sz="800" u="none" cap="none" strike="noStrike"/>
                        <a:t>).</a:t>
                      </a:r>
                      <a:endParaRPr sz="800" u="none" cap="none" strike="noStrike"/>
                    </a:p>
                    <a:p>
                      <a:pPr indent="0" lvl="0" marL="0" marR="0" rtl="0" algn="l">
                        <a:lnSpc>
                          <a:spcPct val="100000"/>
                        </a:lnSpc>
                        <a:spcBef>
                          <a:spcPts val="0"/>
                        </a:spcBef>
                        <a:spcAft>
                          <a:spcPts val="0"/>
                        </a:spcAft>
                        <a:buClr>
                          <a:srgbClr val="000000"/>
                        </a:buClr>
                        <a:buSzPts val="800"/>
                        <a:buFont typeface="Arial"/>
                        <a:buNone/>
                      </a:pPr>
                      <a:r>
                        <a:t/>
                      </a:r>
                      <a:endParaRPr sz="800" u="none" cap="none" strike="noStrike"/>
                    </a:p>
                    <a:p>
                      <a:pPr indent="0" lvl="0" marL="0" marR="0" rtl="0" algn="l">
                        <a:lnSpc>
                          <a:spcPct val="100000"/>
                        </a:lnSpc>
                        <a:spcBef>
                          <a:spcPts val="0"/>
                        </a:spcBef>
                        <a:spcAft>
                          <a:spcPts val="0"/>
                        </a:spcAft>
                        <a:buClr>
                          <a:srgbClr val="000000"/>
                        </a:buClr>
                        <a:buSzPts val="800"/>
                        <a:buFont typeface="Arial"/>
                        <a:buNone/>
                      </a:pPr>
                      <a:r>
                        <a:rPr lang="en-GB" sz="800" u="none" cap="none" strike="noStrike"/>
                        <a:t>In 2017, the Civil Service Leadership Academy (CSLA) was established and the</a:t>
                      </a:r>
                      <a:r>
                        <a:rPr lang="en-GB" sz="800" u="none" cap="none" strike="noStrike">
                          <a:solidFill>
                            <a:schemeClr val="dk1"/>
                          </a:solidFill>
                        </a:rPr>
                        <a:t> META programme for ethnic minority participants was integrated into FLS. In 2019, DELTA (FLS participants with a disability or long-term health condition) began. The </a:t>
                      </a:r>
                      <a:r>
                        <a:rPr lang="en-GB" sz="800" u="none" cap="none" strike="noStrike"/>
                        <a:t>National Leadership Centre launched in 2019 (</a:t>
                      </a:r>
                      <a:r>
                        <a:rPr lang="en-GB" sz="800"/>
                        <a:t>3</a:t>
                      </a:r>
                      <a:r>
                        <a:rPr lang="en-GB" sz="800" u="none" cap="none" strike="noStrike"/>
                        <a:t>). </a:t>
                      </a:r>
                      <a:endParaRPr sz="800" u="none" cap="none" strike="noStrike"/>
                    </a:p>
                  </a:txBody>
                  <a:tcPr marT="91425" marB="91425" marR="91425" marL="91425">
                    <a:solidFill>
                      <a:srgbClr val="C9DAF8"/>
                    </a:solidFill>
                  </a:tcPr>
                </a:tc>
                <a:tc>
                  <a:txBody>
                    <a:bodyPr/>
                    <a:lstStyle/>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dk1"/>
                          </a:solidFill>
                        </a:rPr>
                        <a:t>Leadership in Action set out what good leadership looked like in the Civil Service (</a:t>
                      </a:r>
                      <a:r>
                        <a:rPr lang="en-GB" sz="800">
                          <a:solidFill>
                            <a:schemeClr val="dk1"/>
                          </a:solidFill>
                        </a:rPr>
                        <a:t>18</a:t>
                      </a:r>
                      <a:r>
                        <a:rPr lang="en-GB" sz="800" u="none" cap="none" strike="noStrike">
                          <a:solidFill>
                            <a:schemeClr val="dk1"/>
                          </a:solidFill>
                        </a:rPr>
                        <a:t>).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dk1"/>
                          </a:solidFill>
                        </a:rPr>
                        <a:t>The Chancellor of the Duchy of Lancaster’s Ditchley speech was delivered in 2020 (</a:t>
                      </a:r>
                      <a:r>
                        <a:rPr lang="en-GB" sz="800">
                          <a:solidFill>
                            <a:schemeClr val="dk1"/>
                          </a:solidFill>
                        </a:rPr>
                        <a:t>19</a:t>
                      </a:r>
                      <a:r>
                        <a:rPr lang="en-GB" sz="800" u="none" cap="none" strike="noStrike">
                          <a:solidFill>
                            <a:schemeClr val="dk1"/>
                          </a:solidFill>
                        </a:rPr>
                        <a:t>) and set out challenges for a Modern 21st Century Civil Service, leading to the launch of the </a:t>
                      </a:r>
                      <a:r>
                        <a:rPr lang="en-GB" sz="800">
                          <a:solidFill>
                            <a:schemeClr val="dk1"/>
                          </a:solidFill>
                        </a:rPr>
                        <a:t>Declaration on Government Reform</a:t>
                      </a:r>
                      <a:r>
                        <a:rPr lang="en-GB" sz="800" u="none" cap="none" strike="noStrike">
                          <a:solidFill>
                            <a:schemeClr val="dk1"/>
                          </a:solidFill>
                        </a:rPr>
                        <a:t> </a:t>
                      </a:r>
                      <a:r>
                        <a:rPr lang="en-GB" sz="800">
                          <a:solidFill>
                            <a:schemeClr val="dk1"/>
                          </a:solidFill>
                        </a:rPr>
                        <a:t>(DGR) </a:t>
                      </a:r>
                      <a:r>
                        <a:rPr lang="en-GB" sz="800" u="none" cap="none" strike="noStrike">
                          <a:solidFill>
                            <a:schemeClr val="dk1"/>
                          </a:solidFill>
                        </a:rPr>
                        <a:t>in 2021 (20). In 2020, the Government Skills and Curriculum Unit was established as part of the </a:t>
                      </a:r>
                      <a:r>
                        <a:rPr lang="en-GB" sz="800">
                          <a:solidFill>
                            <a:schemeClr val="dk1"/>
                          </a:solidFill>
                        </a:rPr>
                        <a:t>DGR</a:t>
                      </a:r>
                      <a:r>
                        <a:rPr lang="en-GB" sz="800" u="none" cap="none" strike="noStrike">
                          <a:solidFill>
                            <a:schemeClr val="dk1"/>
                          </a:solidFill>
                        </a:rPr>
                        <a:t> commitments.</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t/>
                      </a:r>
                      <a:endParaRPr sz="800" u="none" cap="none" strike="noStrike">
                        <a:solidFill>
                          <a:schemeClr val="dk1"/>
                        </a:solidFill>
                      </a:endParaRPr>
                    </a:p>
                    <a:p>
                      <a:pPr indent="0" lvl="0" marL="0" marR="0" rtl="0" algn="l">
                        <a:lnSpc>
                          <a:spcPct val="100000"/>
                        </a:lnSpc>
                        <a:spcBef>
                          <a:spcPts val="0"/>
                        </a:spcBef>
                        <a:spcAft>
                          <a:spcPts val="0"/>
                        </a:spcAft>
                        <a:buClr>
                          <a:srgbClr val="000000"/>
                        </a:buClr>
                        <a:buSzPts val="800"/>
                        <a:buFont typeface="Arial"/>
                        <a:buNone/>
                      </a:pPr>
                      <a:r>
                        <a:rPr lang="en-GB" sz="800" u="none" cap="none" strike="noStrike">
                          <a:solidFill>
                            <a:schemeClr val="dk1"/>
                          </a:solidFill>
                        </a:rPr>
                        <a:t>In 2021, the Service Delivery Academy launched its OpDel Excel programme for Directors aspiring to be ODP Directors General. G6/SCS1 applications for the Government Property Leadership Programme are invited.    </a:t>
                      </a:r>
                      <a:endParaRPr sz="800" u="none" cap="none" strike="noStrike">
                        <a:solidFill>
                          <a:schemeClr val="dk1"/>
                        </a:solidFill>
                      </a:endParaRPr>
                    </a:p>
                  </a:txBody>
                  <a:tcPr marT="91425" marB="91425" marR="91425" marL="91425">
                    <a:solidFill>
                      <a:schemeClr val="lt2"/>
                    </a:solidFill>
                  </a:tcPr>
                </a:tc>
              </a:tr>
            </a:tbl>
          </a:graphicData>
        </a:graphic>
      </p:graphicFrame>
      <p:cxnSp>
        <p:nvCxnSpPr>
          <p:cNvPr id="39" name="Google Shape;39;gb6cbd20ce0_0_349"/>
          <p:cNvCxnSpPr/>
          <p:nvPr/>
        </p:nvCxnSpPr>
        <p:spPr>
          <a:xfrm flipH="1" rot="10800000">
            <a:off x="-12000" y="650463"/>
            <a:ext cx="9168000" cy="9900"/>
          </a:xfrm>
          <a:prstGeom prst="straightConnector1">
            <a:avLst/>
          </a:prstGeom>
          <a:noFill/>
          <a:ln cap="flat" cmpd="sng" w="38100">
            <a:solidFill>
              <a:schemeClr val="dk2"/>
            </a:solidFill>
            <a:prstDash val="solid"/>
            <a:round/>
            <a:headEnd len="sm" w="sm" type="none"/>
            <a:tailEnd len="sm" w="sm" type="none"/>
          </a:ln>
        </p:spPr>
      </p:cxn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gb6cbd20ce0_0_465"/>
          <p:cNvSpPr txBox="1"/>
          <p:nvPr/>
        </p:nvSpPr>
        <p:spPr>
          <a:xfrm>
            <a:off x="180950" y="772425"/>
            <a:ext cx="8628300" cy="3863400"/>
          </a:xfrm>
          <a:prstGeom prst="rect">
            <a:avLst/>
          </a:prstGeom>
          <a:noFill/>
          <a:ln>
            <a:noFill/>
          </a:ln>
        </p:spPr>
        <p:txBody>
          <a:bodyPr anchorCtr="0" anchor="t" bIns="91425" lIns="91425" spcFirstLastPara="1" rIns="91425" wrap="square" tIns="91425">
            <a:spAutoFit/>
          </a:bodyPr>
          <a:lstStyle/>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3">
                  <a:extLst>
                    <a:ext uri="{A12FA001-AC4F-418D-AE19-62706E023703}">
                      <ahyp:hlinkClr val="tx"/>
                    </a:ext>
                  </a:extLst>
                </a:hlinkClick>
              </a:rPr>
              <a:t>https://www.civilservant.org.uk/csr-fulton_report-findings.html</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4">
                  <a:extLst>
                    <a:ext uri="{A12FA001-AC4F-418D-AE19-62706E023703}">
                      <ahyp:hlinkClr val="tx"/>
                    </a:ext>
                  </a:extLst>
                </a:hlinkClick>
              </a:rPr>
              <a:t>https://api.parliament.uk/historic-hansard/commons/1968/jun/26/civil-service-fulton-committees-report</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5">
                  <a:extLst>
                    <a:ext uri="{A12FA001-AC4F-418D-AE19-62706E023703}">
                      <ahyp:hlinkClr val="tx"/>
                    </a:ext>
                  </a:extLst>
                </a:hlinkClick>
              </a:rPr>
              <a:t>https://publications.parliament.uk/pa/cm201719/cmselect/cmpubadm/1536/1536.pdf</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6">
                  <a:extLst>
                    <a:ext uri="{A12FA001-AC4F-418D-AE19-62706E023703}">
                      <ahyp:hlinkClr val="tx"/>
                    </a:ext>
                  </a:extLst>
                </a:hlinkClick>
              </a:rPr>
              <a:t>https://www.gov.uk/government/publications/the-7-principles-of-public-life</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7">
                  <a:extLst>
                    <a:ext uri="{A12FA001-AC4F-418D-AE19-62706E023703}">
                      <ahyp:hlinkClr val="tx"/>
                    </a:ext>
                  </a:extLst>
                </a:hlinkClick>
              </a:rPr>
              <a:t>https://www.gov.uk/government/publications/mps-ministers-and-civil-servants-executive-quangos</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8">
                  <a:extLst>
                    <a:ext uri="{A12FA001-AC4F-418D-AE19-62706E023703}">
                      <ahyp:hlinkClr val="tx"/>
                    </a:ext>
                  </a:extLst>
                </a:hlinkClick>
              </a:rPr>
              <a:t>https://www.researchgate.net/publication/242512132_Evaluation_of_Leadership_Development_and_Training_in_the_British_Senior_Civil_Service_the_Search_for_the_Holy_Grail</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9">
                  <a:extLst>
                    <a:ext uri="{A12FA001-AC4F-418D-AE19-62706E023703}">
                      <ahyp:hlinkClr val="tx"/>
                    </a:ext>
                  </a:extLst>
                </a:hlinkClick>
              </a:rPr>
              <a:t>https://www.instituteforgovernment.org.uk/sites/default/files/publications/CMPS%20in%20template%20FINAL.pdf</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0">
                  <a:extLst>
                    <a:ext uri="{A12FA001-AC4F-418D-AE19-62706E023703}">
                      <ahyp:hlinkClr val="tx"/>
                    </a:ext>
                  </a:extLst>
                </a:hlinkClick>
              </a:rPr>
              <a:t>https://api.parliament.uk/historic-hansard/commons/1999/mar/30/modernising-government</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1">
                  <a:extLst>
                    <a:ext uri="{A12FA001-AC4F-418D-AE19-62706E023703}">
                      <ahyp:hlinkClr val="tx"/>
                    </a:ext>
                  </a:extLst>
                </a:hlinkClick>
              </a:rPr>
              <a:t>https://soc.kuleuven.be/io/onderzoek/project/files/hrm27-country-report-uk.pdf</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2">
                  <a:extLst>
                    <a:ext uri="{A12FA001-AC4F-418D-AE19-62706E023703}">
                      <ahyp:hlinkClr val="tx"/>
                    </a:ext>
                  </a:extLst>
                </a:hlinkClick>
              </a:rPr>
              <a:t>https://www.instituteforgovernment.org.uk/sites/default/files/publications/CMPS%20in%20template%20FINAL.pdf</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3">
                  <a:extLst>
                    <a:ext uri="{A12FA001-AC4F-418D-AE19-62706E023703}">
                      <ahyp:hlinkClr val="tx"/>
                    </a:ext>
                  </a:extLst>
                </a:hlinkClick>
              </a:rPr>
              <a:t>https://assets.publishing.service.gov.uk/government/uploads/system/uploads/attachment_data/file/250551/0924.pdf</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4">
                  <a:extLst>
                    <a:ext uri="{A12FA001-AC4F-418D-AE19-62706E023703}">
                      <ahyp:hlinkClr val="tx"/>
                    </a:ext>
                  </a:extLst>
                </a:hlinkClick>
              </a:rPr>
              <a:t>https://www.legislation.gov.uk/ukpga/2010/25/contents</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5">
                  <a:extLst>
                    <a:ext uri="{A12FA001-AC4F-418D-AE19-62706E023703}">
                      <ahyp:hlinkClr val="tx"/>
                    </a:ext>
                  </a:extLst>
                </a:hlinkClick>
              </a:rPr>
              <a:t>https://www.gov.uk/government/publications/civil-service-code</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6">
                  <a:extLst>
                    <a:ext uri="{A12FA001-AC4F-418D-AE19-62706E023703}">
                      <ahyp:hlinkClr val="tx"/>
                    </a:ext>
                  </a:extLst>
                </a:hlinkClick>
              </a:rPr>
              <a:t>https://www.gov.uk/government/publications/civil-service-reform-plan</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7">
                  <a:extLst>
                    <a:ext uri="{A12FA001-AC4F-418D-AE19-62706E023703}">
                      <ahyp:hlinkClr val="tx"/>
                    </a:ext>
                  </a:extLst>
                </a:hlinkClick>
              </a:rPr>
              <a:t>https://www.gov.uk/government/news/level-playing-field-for-all-civil-servants-to-drive-up-performance</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8">
                  <a:extLst>
                    <a:ext uri="{A12FA001-AC4F-418D-AE19-62706E023703}">
                      <ahyp:hlinkClr val="tx"/>
                    </a:ext>
                  </a:extLst>
                </a:hlinkClick>
              </a:rPr>
              <a:t>https://www.gov.uk/government/publications/civil-service-leadership-statement</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19">
                  <a:extLst>
                    <a:ext uri="{A12FA001-AC4F-418D-AE19-62706E023703}">
                      <ahyp:hlinkClr val="tx"/>
                    </a:ext>
                  </a:extLst>
                </a:hlinkClick>
              </a:rPr>
              <a:t>https://civilservice.blog.gov.uk/2016/06/16/our-vision-for-a-brilliant-civil-service-and-what-it-means-for-you/</a:t>
            </a:r>
            <a:r>
              <a:rPr b="0" lang="en-GB" sz="700" u="none" cap="none" strike="noStrike">
                <a:solidFill>
                  <a:schemeClr val="dk1"/>
                </a:solidFill>
                <a:latin typeface="Arial"/>
                <a:ea typeface="Arial"/>
                <a:cs typeface="Arial"/>
                <a:sym typeface="Arial"/>
              </a:rPr>
              <a:t> </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20">
                  <a:extLst>
                    <a:ext uri="{A12FA001-AC4F-418D-AE19-62706E023703}">
                      <ahyp:hlinkClr val="tx"/>
                    </a:ext>
                  </a:extLst>
                </a:hlinkClick>
              </a:rPr>
              <a:t>https://civilservice.blog.gov.uk/2020/04/01/leadership-in-action/</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21">
                  <a:extLst>
                    <a:ext uri="{A12FA001-AC4F-418D-AE19-62706E023703}">
                      <ahyp:hlinkClr val="tx"/>
                    </a:ext>
                  </a:extLst>
                </a:hlinkClick>
              </a:rPr>
              <a:t>https://www.gov.uk/government/speeches/the-privilege-of-public-service-given-as-the-ditchley-annual-lecture</a:t>
            </a:r>
            <a:endParaRPr b="0" sz="700" u="none" cap="none" strike="noStrike">
              <a:solidFill>
                <a:schemeClr val="dk1"/>
              </a:solidFill>
              <a:latin typeface="Arial"/>
              <a:ea typeface="Arial"/>
              <a:cs typeface="Arial"/>
              <a:sym typeface="Arial"/>
            </a:endParaRPr>
          </a:p>
          <a:p>
            <a:pPr indent="-273050" lvl="0" marL="457200" marR="0" rtl="0" algn="l">
              <a:lnSpc>
                <a:spcPct val="100000"/>
              </a:lnSpc>
              <a:spcBef>
                <a:spcPts val="0"/>
              </a:spcBef>
              <a:spcAft>
                <a:spcPts val="0"/>
              </a:spcAft>
              <a:buClr>
                <a:schemeClr val="dk1"/>
              </a:buClr>
              <a:buSzPts val="700"/>
              <a:buFont typeface="Arial"/>
              <a:buAutoNum type="arabicPeriod"/>
            </a:pPr>
            <a:r>
              <a:rPr b="0" lang="en-GB" sz="700" u="sng" cap="none" strike="noStrike">
                <a:solidFill>
                  <a:schemeClr val="dk1"/>
                </a:solidFill>
                <a:latin typeface="Arial"/>
                <a:ea typeface="Arial"/>
                <a:cs typeface="Arial"/>
                <a:sym typeface="Arial"/>
                <a:hlinkClick r:id="rId22">
                  <a:extLst>
                    <a:ext uri="{A12FA001-AC4F-418D-AE19-62706E023703}">
                      <ahyp:hlinkClr val="tx"/>
                    </a:ext>
                  </a:extLst>
                </a:hlinkClick>
              </a:rPr>
              <a:t>https://www.gov.uk/government/publications/declaration-on-government-reform</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a:solidFill>
                  <a:schemeClr val="dk1"/>
                </a:solidFill>
              </a:rPr>
              <a:t>NLC: The Evaluation of the National Leadership Centre, Ipsos MORI</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a:solidFill>
                  <a:schemeClr val="dk1"/>
                </a:solidFill>
              </a:rPr>
              <a:t>Rosenman ED, Shandro JR, Ilgen JS, Harper AL, Fernandez R. Leadership training in health care action teams: a systematic review. Acad Med. 2014;89(9):1295-130</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a:solidFill>
                  <a:schemeClr val="dk1"/>
                </a:solidFill>
              </a:rPr>
              <a:t>Hofmann, Riikka, and Vermunt, Jan D. "Professional Learning, Organisational Change and Clinical Leadership Development Outcomes." Medical Education 55.2 (2021): 252-65</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a:solidFill>
                  <a:schemeClr val="dk1"/>
                </a:solidFill>
              </a:rPr>
              <a:t>Gratton, Lynda &amp; Scott, Andrew J. “The 100-Year Life: Living and Working, Bloomsbury, (2020)</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a:solidFill>
                  <a:schemeClr val="dk1"/>
                </a:solidFill>
              </a:rPr>
              <a:t>Civil Service People Survey 2020 </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u="sng">
                <a:solidFill>
                  <a:schemeClr val="dk1"/>
                </a:solidFill>
                <a:hlinkClick r:id="rId23">
                  <a:extLst>
                    <a:ext uri="{A12FA001-AC4F-418D-AE19-62706E023703}">
                      <ahyp:hlinkClr val="tx"/>
                    </a:ext>
                  </a:extLst>
                </a:hlinkClick>
              </a:rPr>
              <a:t>NAO Improving operational delivery in government: A good practice guide for senior leaders (March 2021)</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u="sng">
                <a:solidFill>
                  <a:schemeClr val="dk1"/>
                </a:solidFill>
                <a:hlinkClick r:id="rId24">
                  <a:extLst>
                    <a:ext uri="{A12FA001-AC4F-418D-AE19-62706E023703}">
                      <ahyp:hlinkClr val="tx"/>
                    </a:ext>
                  </a:extLst>
                </a:hlinkClick>
              </a:rPr>
              <a:t>Boardman Review of Government Procurement in the Covid-19 Pandemic</a:t>
            </a:r>
            <a:r>
              <a:rPr lang="en-GB" sz="700">
                <a:solidFill>
                  <a:schemeClr val="dk1"/>
                </a:solidFill>
              </a:rPr>
              <a:t> (May 2021)</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a:solidFill>
                  <a:schemeClr val="dk1"/>
                </a:solidFill>
              </a:rPr>
              <a:t>: Rapid Evidence Assessment: The impact and effectiveness of leadership development activities for senior leaders, Institute for Employment Studies &amp; Ipsos M</a:t>
            </a:r>
            <a:r>
              <a:rPr lang="en-GB" sz="700">
                <a:solidFill>
                  <a:schemeClr val="dk1"/>
                </a:solidFill>
                <a:highlight>
                  <a:schemeClr val="lt1"/>
                </a:highlight>
              </a:rPr>
              <a:t>ORI (April 2021)</a:t>
            </a:r>
            <a:endParaRPr sz="700">
              <a:solidFill>
                <a:schemeClr val="dk1"/>
              </a:solidFill>
              <a:highlight>
                <a:schemeClr val="lt1"/>
              </a:highlight>
            </a:endParaRPr>
          </a:p>
          <a:p>
            <a:pPr indent="-273050" lvl="0" marL="457200" rtl="0" algn="l">
              <a:spcBef>
                <a:spcPts val="0"/>
              </a:spcBef>
              <a:spcAft>
                <a:spcPts val="0"/>
              </a:spcAft>
              <a:buClr>
                <a:schemeClr val="dk1"/>
              </a:buClr>
              <a:buSzPts val="700"/>
              <a:buAutoNum type="arabicPeriod"/>
            </a:pPr>
            <a:r>
              <a:rPr lang="en-GB" sz="700">
                <a:solidFill>
                  <a:schemeClr val="dk1"/>
                </a:solidFill>
                <a:highlight>
                  <a:schemeClr val="lt1"/>
                </a:highlight>
              </a:rPr>
              <a:t>Koeslag-Kreunen, Mieke, Van Den Bossche, Piet, Hoven, Michael, Van Der Klink, Marcel R, and Gijselaers, Wim. "When Leadership Powers Team Learning: A Meta-analysis." Small Group Research 49.4 (2018): 475-513 (n.b </a:t>
            </a:r>
            <a:r>
              <a:rPr lang="en-GB" sz="700">
                <a:solidFill>
                  <a:schemeClr val="dk1"/>
                </a:solidFill>
              </a:rPr>
              <a:t>Team learning behaviour is defined as sharing, discussing, and reflecting on knowledge and actions, and team leadership behaviour is defined as “the process of influencing others to understand and agree about what needs to be done and how to do it, and the process of facilitating individual and collective efforts to accomplish shared objectives.)</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a:solidFill>
                  <a:schemeClr val="dk1"/>
                </a:solidFill>
              </a:rPr>
              <a:t>Institute for Government ‘Finding the right skills in the Civil Service’ </a:t>
            </a:r>
            <a:endParaRPr sz="700">
              <a:solidFill>
                <a:schemeClr val="dk1"/>
              </a:solidFill>
            </a:endParaRPr>
          </a:p>
          <a:p>
            <a:pPr indent="-273050" lvl="0" marL="457200" rtl="0" algn="l">
              <a:spcBef>
                <a:spcPts val="0"/>
              </a:spcBef>
              <a:spcAft>
                <a:spcPts val="0"/>
              </a:spcAft>
              <a:buClr>
                <a:schemeClr val="dk1"/>
              </a:buClr>
              <a:buSzPts val="700"/>
              <a:buAutoNum type="arabicPeriod"/>
            </a:pPr>
            <a:r>
              <a:rPr lang="en-GB" sz="700" u="sng">
                <a:solidFill>
                  <a:schemeClr val="dk1"/>
                </a:solidFill>
                <a:hlinkClick r:id="rId25">
                  <a:extLst>
                    <a:ext uri="{A12FA001-AC4F-418D-AE19-62706E023703}">
                      <ahyp:hlinkClr val="tx"/>
                    </a:ext>
                  </a:extLst>
                </a:hlinkClick>
              </a:rPr>
              <a:t>OECD Leadership for a High Performing Public Sector </a:t>
            </a:r>
            <a:r>
              <a:rPr lang="en-GB" sz="700">
                <a:solidFill>
                  <a:schemeClr val="dk1"/>
                </a:solidFill>
              </a:rPr>
              <a:t>(September 2020) </a:t>
            </a:r>
            <a:endParaRPr sz="700">
              <a:solidFill>
                <a:schemeClr val="dk1"/>
              </a:solidFill>
              <a:highlight>
                <a:schemeClr val="lt1"/>
              </a:highlight>
            </a:endParaRPr>
          </a:p>
          <a:p>
            <a:pPr indent="0" lvl="0" marL="457200" marR="0" rtl="0" algn="l">
              <a:lnSpc>
                <a:spcPct val="100000"/>
              </a:lnSpc>
              <a:spcBef>
                <a:spcPts val="0"/>
              </a:spcBef>
              <a:spcAft>
                <a:spcPts val="0"/>
              </a:spcAft>
              <a:buClr>
                <a:srgbClr val="000000"/>
              </a:buClr>
              <a:buSzPts val="800"/>
              <a:buFont typeface="Arial"/>
              <a:buNone/>
            </a:pPr>
            <a:r>
              <a:t/>
            </a:r>
            <a:endParaRPr b="0" sz="800" u="none" cap="none" strike="noStrike">
              <a:solidFill>
                <a:schemeClr val="dk1"/>
              </a:solidFill>
              <a:latin typeface="Arial"/>
              <a:ea typeface="Arial"/>
              <a:cs typeface="Arial"/>
              <a:sym typeface="Arial"/>
            </a:endParaRPr>
          </a:p>
        </p:txBody>
      </p:sp>
      <p:sp>
        <p:nvSpPr>
          <p:cNvPr id="226" name="Google Shape;226;gb6cbd20ce0_0_465"/>
          <p:cNvSpPr txBox="1"/>
          <p:nvPr>
            <p:ph type="title"/>
          </p:nvPr>
        </p:nvSpPr>
        <p:spPr>
          <a:xfrm>
            <a:off x="2149250" y="191125"/>
            <a:ext cx="6660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References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gddfea427cd_2_3"/>
          <p:cNvSpPr txBox="1"/>
          <p:nvPr>
            <p:ph type="title"/>
          </p:nvPr>
        </p:nvSpPr>
        <p:spPr>
          <a:xfrm>
            <a:off x="1536125" y="245125"/>
            <a:ext cx="7169100" cy="3477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lang="en-GB" sz="2100"/>
              <a:t>Our foundations are solid …  </a:t>
            </a:r>
            <a:r>
              <a:rPr lang="en-GB"/>
              <a:t>  </a:t>
            </a:r>
            <a:endParaRPr/>
          </a:p>
        </p:txBody>
      </p:sp>
      <p:sp>
        <p:nvSpPr>
          <p:cNvPr id="45" name="Google Shape;45;gddfea427cd_2_3"/>
          <p:cNvSpPr txBox="1"/>
          <p:nvPr>
            <p:ph type="title"/>
          </p:nvPr>
        </p:nvSpPr>
        <p:spPr>
          <a:xfrm>
            <a:off x="247800" y="4079000"/>
            <a:ext cx="8648400" cy="5652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2400"/>
              <a:buNone/>
            </a:pPr>
            <a:r>
              <a:rPr lang="en-GB" sz="1400"/>
              <a:t>...but there is more we can do to assure impact, and ‘raise the floor and the ceiling’ of skills, knowledge and networks for our leaders and managers</a:t>
            </a:r>
            <a:endParaRPr sz="1600"/>
          </a:p>
        </p:txBody>
      </p:sp>
      <p:sp>
        <p:nvSpPr>
          <p:cNvPr id="46" name="Google Shape;46;gddfea427cd_2_3"/>
          <p:cNvSpPr/>
          <p:nvPr/>
        </p:nvSpPr>
        <p:spPr>
          <a:xfrm>
            <a:off x="247800" y="737925"/>
            <a:ext cx="2752200" cy="1773300"/>
          </a:xfrm>
          <a:prstGeom prst="cloudCallout">
            <a:avLst>
              <a:gd fmla="val -46618" name="adj1"/>
              <a:gd fmla="val 47473"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0" lang="en-GB" sz="1100" u="none" cap="none" strike="noStrike">
                <a:solidFill>
                  <a:schemeClr val="dk1"/>
                </a:solidFill>
                <a:latin typeface="Arial"/>
                <a:ea typeface="Arial"/>
                <a:cs typeface="Arial"/>
                <a:sym typeface="Arial"/>
              </a:rPr>
              <a:t>“</a:t>
            </a:r>
            <a:r>
              <a:rPr b="0" i="1" lang="en-GB" sz="1100" u="none" cap="none" strike="noStrike">
                <a:solidFill>
                  <a:schemeClr val="dk1"/>
                </a:solidFill>
                <a:latin typeface="Arial"/>
                <a:ea typeface="Arial"/>
                <a:cs typeface="Arial"/>
                <a:sym typeface="Arial"/>
              </a:rPr>
              <a:t>Brilliant facilitation, </a:t>
            </a:r>
            <a:r>
              <a:rPr b="1" i="1" lang="en-GB" sz="1100" u="none" cap="none" strike="noStrike">
                <a:solidFill>
                  <a:schemeClr val="dk1"/>
                </a:solidFill>
                <a:latin typeface="Arial"/>
                <a:ea typeface="Arial"/>
                <a:cs typeface="Arial"/>
                <a:sym typeface="Arial"/>
              </a:rPr>
              <a:t>thought-provoking discussion grounded in theory </a:t>
            </a:r>
            <a:r>
              <a:rPr b="0" i="1" lang="en-GB" sz="1100" u="none" cap="none" strike="noStrike">
                <a:solidFill>
                  <a:schemeClr val="dk1"/>
                </a:solidFill>
                <a:latin typeface="Arial"/>
                <a:ea typeface="Arial"/>
                <a:cs typeface="Arial"/>
                <a:sym typeface="Arial"/>
              </a:rPr>
              <a:t>and space to explore thoughts and discuss ideas.”</a:t>
            </a:r>
            <a:endParaRPr b="0" i="1"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0" i="1" lang="en-GB" sz="1100" u="none" cap="none" strike="noStrike">
                <a:solidFill>
                  <a:schemeClr val="dk1"/>
                </a:solidFill>
                <a:latin typeface="Arial"/>
                <a:ea typeface="Arial"/>
                <a:cs typeface="Arial"/>
                <a:sym typeface="Arial"/>
              </a:rPr>
              <a:t>(FLS participant, 2019)</a:t>
            </a:r>
            <a:endParaRPr b="0" i="1" sz="1100" u="none" cap="none" strike="noStrike">
              <a:solidFill>
                <a:schemeClr val="dk1"/>
              </a:solidFill>
              <a:latin typeface="Arial"/>
              <a:ea typeface="Arial"/>
              <a:cs typeface="Arial"/>
              <a:sym typeface="Arial"/>
            </a:endParaRPr>
          </a:p>
        </p:txBody>
      </p:sp>
      <p:sp>
        <p:nvSpPr>
          <p:cNvPr id="47" name="Google Shape;47;gddfea427cd_2_3"/>
          <p:cNvSpPr/>
          <p:nvPr/>
        </p:nvSpPr>
        <p:spPr>
          <a:xfrm>
            <a:off x="5121400" y="2191775"/>
            <a:ext cx="3795600" cy="1846800"/>
          </a:xfrm>
          <a:prstGeom prst="cloudCallout">
            <a:avLst>
              <a:gd fmla="val 36474" name="adj1"/>
              <a:gd fmla="val 41122"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b="0" i="1" lang="en-GB" sz="1100" u="none" cap="none" strike="noStrike">
                <a:solidFill>
                  <a:schemeClr val="dk1"/>
                </a:solidFill>
                <a:latin typeface="Arial"/>
                <a:ea typeface="Arial"/>
                <a:cs typeface="Arial"/>
                <a:sym typeface="Arial"/>
              </a:rPr>
              <a:t>The tutors were really great on this module, </a:t>
            </a:r>
            <a:r>
              <a:rPr b="1" i="1" lang="en-GB" sz="1100" u="none" cap="none" strike="noStrike">
                <a:solidFill>
                  <a:schemeClr val="dk1"/>
                </a:solidFill>
                <a:latin typeface="Arial"/>
                <a:ea typeface="Arial"/>
                <a:cs typeface="Arial"/>
                <a:sym typeface="Arial"/>
              </a:rPr>
              <a:t>energised</a:t>
            </a:r>
            <a:r>
              <a:rPr b="0" i="1" lang="en-GB" sz="1100" u="none" cap="none" strike="noStrike">
                <a:solidFill>
                  <a:schemeClr val="dk1"/>
                </a:solidFill>
                <a:latin typeface="Arial"/>
                <a:ea typeface="Arial"/>
                <a:cs typeface="Arial"/>
                <a:sym typeface="Arial"/>
              </a:rPr>
              <a:t>, positive, supportive and knowledgeable. The </a:t>
            </a:r>
            <a:r>
              <a:rPr b="1" i="1" lang="en-GB" sz="1100" u="none" cap="none" strike="noStrike">
                <a:solidFill>
                  <a:schemeClr val="dk1"/>
                </a:solidFill>
                <a:latin typeface="Arial"/>
                <a:ea typeface="Arial"/>
                <a:cs typeface="Arial"/>
                <a:sym typeface="Arial"/>
              </a:rPr>
              <a:t>relevance</a:t>
            </a:r>
            <a:r>
              <a:rPr b="0" i="1" lang="en-GB" sz="1100" u="none" cap="none" strike="noStrike">
                <a:solidFill>
                  <a:schemeClr val="dk1"/>
                </a:solidFill>
                <a:latin typeface="Arial"/>
                <a:ea typeface="Arial"/>
                <a:cs typeface="Arial"/>
                <a:sym typeface="Arial"/>
              </a:rPr>
              <a:t> of this module and all the theory to our own circumstances and practices was perfectly pitched.”</a:t>
            </a:r>
            <a:endParaRPr b="0" i="1"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0" i="1" lang="en-GB" sz="1100" u="none" cap="none" strike="noStrike">
                <a:solidFill>
                  <a:schemeClr val="dk1"/>
                </a:solidFill>
                <a:latin typeface="Arial"/>
                <a:ea typeface="Arial"/>
                <a:cs typeface="Arial"/>
                <a:sym typeface="Arial"/>
              </a:rPr>
              <a:t>(FLS participant, 2019) </a:t>
            </a:r>
            <a:endParaRPr b="0" i="1" sz="1100" u="none" cap="none" strike="noStrike">
              <a:solidFill>
                <a:schemeClr val="dk1"/>
              </a:solidFill>
              <a:latin typeface="Arial"/>
              <a:ea typeface="Arial"/>
              <a:cs typeface="Arial"/>
              <a:sym typeface="Arial"/>
            </a:endParaRPr>
          </a:p>
        </p:txBody>
      </p:sp>
      <p:sp>
        <p:nvSpPr>
          <p:cNvPr id="48" name="Google Shape;48;gddfea427cd_2_3"/>
          <p:cNvSpPr/>
          <p:nvPr/>
        </p:nvSpPr>
        <p:spPr>
          <a:xfrm>
            <a:off x="601900" y="2511225"/>
            <a:ext cx="2542200" cy="1550700"/>
          </a:xfrm>
          <a:prstGeom prst="cloudCallout">
            <a:avLst>
              <a:gd fmla="val 57607" name="adj1"/>
              <a:gd fmla="val 10199"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89999" marR="0" rtl="0" algn="ctr">
              <a:lnSpc>
                <a:spcPct val="100000"/>
              </a:lnSpc>
              <a:spcBef>
                <a:spcPts val="0"/>
              </a:spcBef>
              <a:spcAft>
                <a:spcPts val="0"/>
              </a:spcAft>
              <a:buClr>
                <a:srgbClr val="000000"/>
              </a:buClr>
              <a:buSzPts val="1100"/>
              <a:buFont typeface="Arial"/>
              <a:buNone/>
            </a:pPr>
            <a:r>
              <a:rPr b="0" i="1" lang="en-GB" sz="1100" u="none" cap="none" strike="noStrike">
                <a:solidFill>
                  <a:schemeClr val="dk1"/>
                </a:solidFill>
                <a:latin typeface="Arial"/>
                <a:ea typeface="Arial"/>
                <a:cs typeface="Arial"/>
                <a:sym typeface="Arial"/>
              </a:rPr>
              <a:t>“I have explored the models further... I then </a:t>
            </a:r>
            <a:r>
              <a:rPr b="1" i="1" lang="en-GB" sz="1100" u="none" cap="none" strike="noStrike">
                <a:solidFill>
                  <a:schemeClr val="dk1"/>
                </a:solidFill>
                <a:latin typeface="Arial"/>
                <a:ea typeface="Arial"/>
                <a:cs typeface="Arial"/>
                <a:sym typeface="Arial"/>
              </a:rPr>
              <a:t>intend to roll this out </a:t>
            </a:r>
            <a:r>
              <a:rPr b="0" i="1" lang="en-GB" sz="1100" u="none" cap="none" strike="noStrike">
                <a:solidFill>
                  <a:schemeClr val="dk1"/>
                </a:solidFill>
                <a:latin typeface="Arial"/>
                <a:ea typeface="Arial"/>
                <a:cs typeface="Arial"/>
                <a:sym typeface="Arial"/>
              </a:rPr>
              <a:t>to my SLT.”</a:t>
            </a:r>
            <a:endParaRPr b="0" i="1" sz="1100" u="none" cap="none" strike="noStrike">
              <a:solidFill>
                <a:schemeClr val="dk1"/>
              </a:solidFill>
              <a:latin typeface="Arial"/>
              <a:ea typeface="Arial"/>
              <a:cs typeface="Arial"/>
              <a:sym typeface="Arial"/>
            </a:endParaRPr>
          </a:p>
          <a:p>
            <a:pPr indent="0" lvl="0" marL="89999" marR="0" rtl="0" algn="ctr">
              <a:lnSpc>
                <a:spcPct val="100000"/>
              </a:lnSpc>
              <a:spcBef>
                <a:spcPts val="0"/>
              </a:spcBef>
              <a:spcAft>
                <a:spcPts val="0"/>
              </a:spcAft>
              <a:buClr>
                <a:schemeClr val="dk1"/>
              </a:buClr>
              <a:buSzPts val="1100"/>
              <a:buFont typeface="Arial"/>
              <a:buNone/>
            </a:pPr>
            <a:r>
              <a:rPr b="0" i="1" lang="en-GB" sz="1100" u="none" cap="none" strike="noStrike">
                <a:solidFill>
                  <a:schemeClr val="dk1"/>
                </a:solidFill>
                <a:latin typeface="Arial"/>
                <a:ea typeface="Arial"/>
                <a:cs typeface="Arial"/>
                <a:sym typeface="Arial"/>
              </a:rPr>
              <a:t>(CSLA participant, 2020) </a:t>
            </a:r>
            <a:endParaRPr b="0" i="1" sz="1100" u="none" cap="none" strike="noStrike">
              <a:solidFill>
                <a:schemeClr val="dk1"/>
              </a:solidFill>
              <a:latin typeface="Arial"/>
              <a:ea typeface="Arial"/>
              <a:cs typeface="Arial"/>
              <a:sym typeface="Arial"/>
            </a:endParaRPr>
          </a:p>
        </p:txBody>
      </p:sp>
      <p:sp>
        <p:nvSpPr>
          <p:cNvPr id="49" name="Google Shape;49;gddfea427cd_2_3"/>
          <p:cNvSpPr/>
          <p:nvPr/>
        </p:nvSpPr>
        <p:spPr>
          <a:xfrm>
            <a:off x="5622000" y="400725"/>
            <a:ext cx="3121200" cy="1622700"/>
          </a:xfrm>
          <a:prstGeom prst="cloudCallout">
            <a:avLst>
              <a:gd fmla="val 51982" name="adj1"/>
              <a:gd fmla="val -47074"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89999" marR="0" rtl="0" algn="ctr">
              <a:lnSpc>
                <a:spcPct val="100000"/>
              </a:lnSpc>
              <a:spcBef>
                <a:spcPts val="0"/>
              </a:spcBef>
              <a:spcAft>
                <a:spcPts val="0"/>
              </a:spcAft>
              <a:buClr>
                <a:srgbClr val="000000"/>
              </a:buClr>
              <a:buSzPts val="1200"/>
              <a:buFont typeface="Arial"/>
              <a:buNone/>
            </a:pPr>
            <a:r>
              <a:rPr b="0" i="1" lang="en-GB" sz="1200" u="none" cap="none" strike="noStrike">
                <a:solidFill>
                  <a:schemeClr val="dk1"/>
                </a:solidFill>
                <a:latin typeface="Arial"/>
                <a:ea typeface="Arial"/>
                <a:cs typeface="Arial"/>
                <a:sym typeface="Arial"/>
              </a:rPr>
              <a:t>“</a:t>
            </a:r>
            <a:r>
              <a:rPr b="0" i="1" lang="en-GB" sz="1100" u="none" cap="none" strike="noStrike">
                <a:solidFill>
                  <a:schemeClr val="dk1"/>
                </a:solidFill>
                <a:latin typeface="Arial"/>
                <a:ea typeface="Arial"/>
                <a:cs typeface="Arial"/>
                <a:sym typeface="Arial"/>
              </a:rPr>
              <a:t>What has the programme provided?...Useful to connect with peers across Government; Community, </a:t>
            </a:r>
            <a:r>
              <a:rPr b="1" i="1" lang="en-GB" sz="1100" u="none" cap="none" strike="noStrike">
                <a:solidFill>
                  <a:schemeClr val="dk1"/>
                </a:solidFill>
                <a:latin typeface="Arial"/>
                <a:ea typeface="Arial"/>
                <a:cs typeface="Arial"/>
                <a:sym typeface="Arial"/>
              </a:rPr>
              <a:t>friendship and insight.</a:t>
            </a:r>
            <a:r>
              <a:rPr b="0" i="1" lang="en-GB" sz="1100" u="none" cap="none" strike="noStrike">
                <a:solidFill>
                  <a:schemeClr val="dk1"/>
                </a:solidFill>
                <a:latin typeface="Arial"/>
                <a:ea typeface="Arial"/>
                <a:cs typeface="Arial"/>
                <a:sym typeface="Arial"/>
              </a:rPr>
              <a:t>”</a:t>
            </a:r>
            <a:endParaRPr b="0" i="1" sz="1100" u="none" cap="none" strike="noStrike">
              <a:solidFill>
                <a:schemeClr val="dk1"/>
              </a:solidFill>
              <a:latin typeface="Arial"/>
              <a:ea typeface="Arial"/>
              <a:cs typeface="Arial"/>
              <a:sym typeface="Arial"/>
            </a:endParaRPr>
          </a:p>
          <a:p>
            <a:pPr indent="0" lvl="0" marL="89999" marR="0" rtl="0" algn="ctr">
              <a:lnSpc>
                <a:spcPct val="100000"/>
              </a:lnSpc>
              <a:spcBef>
                <a:spcPts val="0"/>
              </a:spcBef>
              <a:spcAft>
                <a:spcPts val="0"/>
              </a:spcAft>
              <a:buClr>
                <a:srgbClr val="000000"/>
              </a:buClr>
              <a:buSzPts val="1100"/>
              <a:buFont typeface="Arial"/>
              <a:buNone/>
            </a:pPr>
            <a:r>
              <a:rPr b="0" i="1" lang="en-GB" sz="1100" u="none" cap="none" strike="noStrike">
                <a:solidFill>
                  <a:schemeClr val="dk1"/>
                </a:solidFill>
                <a:latin typeface="Arial"/>
                <a:ea typeface="Arial"/>
                <a:cs typeface="Arial"/>
                <a:sym typeface="Arial"/>
              </a:rPr>
              <a:t>(Deputy Director, 2019)</a:t>
            </a:r>
            <a:endParaRPr b="0" i="1" sz="1100" u="none" cap="none" strike="noStrike">
              <a:solidFill>
                <a:schemeClr val="dk1"/>
              </a:solidFill>
              <a:latin typeface="Arial"/>
              <a:ea typeface="Arial"/>
              <a:cs typeface="Arial"/>
              <a:sym typeface="Arial"/>
            </a:endParaRPr>
          </a:p>
        </p:txBody>
      </p:sp>
      <p:sp>
        <p:nvSpPr>
          <p:cNvPr id="50" name="Google Shape;50;gddfea427cd_2_3"/>
          <p:cNvSpPr/>
          <p:nvPr/>
        </p:nvSpPr>
        <p:spPr>
          <a:xfrm>
            <a:off x="3000000" y="936175"/>
            <a:ext cx="2622000" cy="2235900"/>
          </a:xfrm>
          <a:prstGeom prst="cloudCallout">
            <a:avLst>
              <a:gd fmla="val 14949" name="adj1"/>
              <a:gd fmla="val 61327"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100"/>
              <a:buFont typeface="Arial"/>
              <a:buNone/>
            </a:pPr>
            <a:r>
              <a:rPr b="0" i="1" lang="en-GB" sz="1100" u="none" cap="none" strike="noStrike">
                <a:solidFill>
                  <a:schemeClr val="dk1"/>
                </a:solidFill>
                <a:latin typeface="Arial"/>
                <a:ea typeface="Arial"/>
                <a:cs typeface="Arial"/>
                <a:sym typeface="Arial"/>
              </a:rPr>
              <a:t>“This was a </a:t>
            </a:r>
            <a:r>
              <a:rPr b="1" i="1" lang="en-GB" sz="1100" u="none" cap="none" strike="noStrike">
                <a:solidFill>
                  <a:schemeClr val="dk1"/>
                </a:solidFill>
                <a:latin typeface="Arial"/>
                <a:ea typeface="Arial"/>
                <a:cs typeface="Arial"/>
                <a:sym typeface="Arial"/>
              </a:rPr>
              <a:t>fantastic</a:t>
            </a:r>
            <a:r>
              <a:rPr b="0" i="1" lang="en-GB" sz="1100" u="none" cap="none" strike="noStrike">
                <a:solidFill>
                  <a:schemeClr val="dk1"/>
                </a:solidFill>
                <a:latin typeface="Arial"/>
                <a:ea typeface="Arial"/>
                <a:cs typeface="Arial"/>
                <a:sym typeface="Arial"/>
              </a:rPr>
              <a:t> module, very </a:t>
            </a:r>
            <a:r>
              <a:rPr b="1" i="1" lang="en-GB" sz="1100" u="none" cap="none" strike="noStrike">
                <a:solidFill>
                  <a:schemeClr val="dk1"/>
                </a:solidFill>
                <a:latin typeface="Arial"/>
                <a:ea typeface="Arial"/>
                <a:cs typeface="Arial"/>
                <a:sym typeface="Arial"/>
              </a:rPr>
              <a:t>engaging</a:t>
            </a:r>
            <a:r>
              <a:rPr b="0" i="1" lang="en-GB" sz="1100" u="none" cap="none" strike="noStrike">
                <a:solidFill>
                  <a:schemeClr val="dk1"/>
                </a:solidFill>
                <a:latin typeface="Arial"/>
                <a:ea typeface="Arial"/>
                <a:cs typeface="Arial"/>
                <a:sym typeface="Arial"/>
              </a:rPr>
              <a:t>. The tutors are excellent, </a:t>
            </a:r>
            <a:r>
              <a:rPr b="1" i="1" lang="en-GB" sz="1100" u="none" cap="none" strike="noStrike">
                <a:solidFill>
                  <a:schemeClr val="dk1"/>
                </a:solidFill>
                <a:latin typeface="Arial"/>
                <a:ea typeface="Arial"/>
                <a:cs typeface="Arial"/>
                <a:sym typeface="Arial"/>
              </a:rPr>
              <a:t>knowledgeable</a:t>
            </a:r>
            <a:r>
              <a:rPr b="0" i="1" lang="en-GB" sz="1100" u="none" cap="none" strike="noStrike">
                <a:solidFill>
                  <a:schemeClr val="dk1"/>
                </a:solidFill>
                <a:latin typeface="Arial"/>
                <a:ea typeface="Arial"/>
                <a:cs typeface="Arial"/>
                <a:sym typeface="Arial"/>
              </a:rPr>
              <a:t> and engaging. The balance of group sessions and learning was managed well and effectively.”</a:t>
            </a:r>
            <a:endParaRPr b="0" i="1"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0" i="1" lang="en-GB" sz="1100" u="none" cap="none" strike="noStrike">
                <a:solidFill>
                  <a:schemeClr val="dk1"/>
                </a:solidFill>
                <a:latin typeface="Arial"/>
                <a:ea typeface="Arial"/>
                <a:cs typeface="Arial"/>
                <a:sym typeface="Arial"/>
              </a:rPr>
              <a:t>(G7 participant, 2019)</a:t>
            </a:r>
            <a:endParaRPr b="0" i="1" sz="11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ge32002a935_1_0"/>
          <p:cNvSpPr txBox="1"/>
          <p:nvPr>
            <p:ph type="title"/>
          </p:nvPr>
        </p:nvSpPr>
        <p:spPr>
          <a:xfrm>
            <a:off x="1197575" y="168175"/>
            <a:ext cx="74205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Overview of Problem Statements  </a:t>
            </a:r>
            <a:endParaRPr/>
          </a:p>
        </p:txBody>
      </p:sp>
      <p:graphicFrame>
        <p:nvGraphicFramePr>
          <p:cNvPr id="56" name="Google Shape;56;ge32002a935_1_0"/>
          <p:cNvGraphicFramePr/>
          <p:nvPr/>
        </p:nvGraphicFramePr>
        <p:xfrm>
          <a:off x="319250" y="635000"/>
          <a:ext cx="3000000" cy="3000000"/>
        </p:xfrm>
        <a:graphic>
          <a:graphicData uri="http://schemas.openxmlformats.org/drawingml/2006/table">
            <a:tbl>
              <a:tblPr>
                <a:noFill/>
                <a:tableStyleId>{E461AD3D-C0D1-408B-807B-52446499B040}</a:tableStyleId>
              </a:tblPr>
              <a:tblGrid>
                <a:gridCol w="534450"/>
                <a:gridCol w="7764275"/>
              </a:tblGrid>
              <a:tr h="572425">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rPr>
                        <a:t>1</a:t>
                      </a:r>
                      <a:endParaRPr sz="1400" u="none" cap="none" strike="noStrike">
                        <a:solidFill>
                          <a:schemeClr val="dk1"/>
                        </a:solidFill>
                      </a:endParaRPr>
                    </a:p>
                  </a:txBody>
                  <a:tcPr marT="91425" marB="91425" marR="91425" marL="91425">
                    <a:lnL cap="flat" cmpd="sng" w="9525">
                      <a:solidFill>
                        <a:srgbClr val="CFE2F3">
                          <a:alpha val="0"/>
                        </a:srgbClr>
                      </a:solidFill>
                      <a:prstDash val="solid"/>
                      <a:round/>
                      <a:headEnd len="sm" w="sm" type="none"/>
                      <a:tailEnd len="sm" w="sm" type="none"/>
                    </a:lnL>
                    <a:lnR cap="flat" cmpd="sng" w="9525">
                      <a:solidFill>
                        <a:srgbClr val="CFE2F3">
                          <a:alpha val="0"/>
                        </a:srgbClr>
                      </a:solidFill>
                      <a:prstDash val="solid"/>
                      <a:round/>
                      <a:headEnd len="sm" w="sm" type="none"/>
                      <a:tailEnd len="sm" w="sm" type="none"/>
                    </a:lnR>
                    <a:lnT cap="flat" cmpd="sng" w="9525">
                      <a:solidFill>
                        <a:srgbClr val="CFE2F3">
                          <a:alpha val="0"/>
                        </a:srgbClr>
                      </a:solidFill>
                      <a:prstDash val="solid"/>
                      <a:round/>
                      <a:headEnd len="sm" w="sm" type="none"/>
                      <a:tailEnd len="sm" w="sm" type="none"/>
                    </a:lnT>
                    <a:lnB cap="flat" cmpd="sng" w="9525">
                      <a:solidFill>
                        <a:srgbClr val="CFE2F3">
                          <a:alpha val="0"/>
                        </a:srgbClr>
                      </a:solidFill>
                      <a:prstDash val="solid"/>
                      <a:round/>
                      <a:headEnd len="sm" w="sm" type="none"/>
                      <a:tailEnd len="sm" w="sm" type="none"/>
                    </a:lnB>
                    <a:solidFill>
                      <a:srgbClr val="CFE2F3"/>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An incoherent offer</a:t>
                      </a:r>
                      <a:endParaRPr sz="1400" u="none" cap="none" strike="noStrike">
                        <a:solidFill>
                          <a:schemeClr val="dk1"/>
                        </a:solidFill>
                      </a:endParaRPr>
                    </a:p>
                    <a:p>
                      <a:pPr indent="0" lvl="0" marL="0" marR="0" rtl="0" algn="l">
                        <a:lnSpc>
                          <a:spcPct val="100000"/>
                        </a:lnSpc>
                        <a:spcBef>
                          <a:spcPts val="0"/>
                        </a:spcBef>
                        <a:spcAft>
                          <a:spcPts val="0"/>
                        </a:spcAft>
                        <a:buClr>
                          <a:srgbClr val="000000"/>
                        </a:buClr>
                        <a:buSzPts val="1200"/>
                        <a:buFont typeface="Arial"/>
                        <a:buNone/>
                      </a:pPr>
                      <a:r>
                        <a:rPr lang="en-GB" sz="1200" u="none" cap="none" strike="noStrike">
                          <a:solidFill>
                            <a:schemeClr val="dk1"/>
                          </a:solidFill>
                        </a:rPr>
                        <a:t>Multiple routes and interventions available, without any clear links to supply and demand requirements.  </a:t>
                      </a:r>
                      <a:endParaRPr sz="1200" u="none" cap="none" strike="noStrike">
                        <a:solidFill>
                          <a:schemeClr val="dk1"/>
                        </a:solidFill>
                      </a:endParaRPr>
                    </a:p>
                  </a:txBody>
                  <a:tcPr marT="91425" marB="91425" marR="91425" marL="91425">
                    <a:lnL cap="flat" cmpd="sng" w="9525">
                      <a:solidFill>
                        <a:srgbClr val="CFE2F3">
                          <a:alpha val="0"/>
                        </a:srgbClr>
                      </a:solidFill>
                      <a:prstDash val="solid"/>
                      <a:round/>
                      <a:headEnd len="sm" w="sm" type="none"/>
                      <a:tailEnd len="sm" w="sm" type="none"/>
                    </a:lnL>
                    <a:lnR cap="flat" cmpd="sng" w="9525">
                      <a:solidFill>
                        <a:srgbClr val="CFE2F3">
                          <a:alpha val="0"/>
                        </a:srgbClr>
                      </a:solidFill>
                      <a:prstDash val="solid"/>
                      <a:round/>
                      <a:headEnd len="sm" w="sm" type="none"/>
                      <a:tailEnd len="sm" w="sm" type="none"/>
                    </a:lnR>
                    <a:lnT cap="flat" cmpd="sng" w="9525">
                      <a:solidFill>
                        <a:srgbClr val="CFE2F3">
                          <a:alpha val="0"/>
                        </a:srgbClr>
                      </a:solidFill>
                      <a:prstDash val="solid"/>
                      <a:round/>
                      <a:headEnd len="sm" w="sm" type="none"/>
                      <a:tailEnd len="sm" w="sm" type="none"/>
                    </a:lnT>
                    <a:lnB cap="flat" cmpd="sng" w="9525">
                      <a:solidFill>
                        <a:srgbClr val="CFE2F3">
                          <a:alpha val="0"/>
                        </a:srgbClr>
                      </a:solidFill>
                      <a:prstDash val="solid"/>
                      <a:round/>
                      <a:headEnd len="sm" w="sm" type="none"/>
                      <a:tailEnd len="sm" w="sm" type="none"/>
                    </a:lnB>
                    <a:solidFill>
                      <a:srgbClr val="CFE2F3"/>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rPr>
                        <a:t>2</a:t>
                      </a:r>
                      <a:endParaRPr sz="1400" u="none" cap="none" strike="noStrike">
                        <a:solidFill>
                          <a:schemeClr val="dk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CFE2F3">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C9DAF8"/>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No clear organisational requirements or common purpose across all interventions</a:t>
                      </a:r>
                      <a:endParaRPr sz="1400" u="none" cap="none" strike="noStrike">
                        <a:solidFill>
                          <a:schemeClr val="dk1"/>
                        </a:solidFill>
                      </a:endParaRPr>
                    </a:p>
                    <a:p>
                      <a:pPr indent="0" lvl="0" marL="0" marR="0" rtl="0" algn="l">
                        <a:lnSpc>
                          <a:spcPct val="100000"/>
                        </a:lnSpc>
                        <a:spcBef>
                          <a:spcPts val="0"/>
                        </a:spcBef>
                        <a:spcAft>
                          <a:spcPts val="0"/>
                        </a:spcAft>
                        <a:buClr>
                          <a:schemeClr val="dk1"/>
                        </a:buClr>
                        <a:buSzPts val="1000"/>
                        <a:buFont typeface="Arial"/>
                        <a:buNone/>
                      </a:pPr>
                      <a:r>
                        <a:rPr lang="en-GB" sz="1200" u="none" cap="none" strike="noStrike">
                          <a:solidFill>
                            <a:schemeClr val="dk1"/>
                          </a:solidFill>
                        </a:rPr>
                        <a:t>No central outline of desirable, prescribed or mandated offer, which balances individual and corporate needs.</a:t>
                      </a:r>
                      <a:endParaRPr sz="1400" u="none" cap="none" strike="noStrike">
                        <a:solidFill>
                          <a:schemeClr val="dk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CFE2F3">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C9DAF8"/>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dk1"/>
                          </a:solidFill>
                        </a:rPr>
                        <a:t>3</a:t>
                      </a:r>
                      <a:endParaRPr sz="1400" u="none" cap="none" strike="noStrike">
                        <a:solidFill>
                          <a:schemeClr val="dk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A4C2F4"/>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dk1"/>
                          </a:solidFill>
                        </a:rPr>
                        <a:t>Stakeholder needs not met </a:t>
                      </a:r>
                      <a:endParaRPr sz="1400" u="none" cap="none" strike="noStrike">
                        <a:solidFill>
                          <a:schemeClr val="dk1"/>
                        </a:solidFill>
                      </a:endParaRPr>
                    </a:p>
                    <a:p>
                      <a:pPr indent="0" lvl="0" marL="0" marR="0" rtl="0" algn="l">
                        <a:lnSpc>
                          <a:spcPct val="100000"/>
                        </a:lnSpc>
                        <a:spcBef>
                          <a:spcPts val="0"/>
                        </a:spcBef>
                        <a:spcAft>
                          <a:spcPts val="0"/>
                        </a:spcAft>
                        <a:buClr>
                          <a:srgbClr val="000000"/>
                        </a:buClr>
                        <a:buSzPts val="1200"/>
                        <a:buFont typeface="Arial"/>
                        <a:buNone/>
                      </a:pPr>
                      <a:r>
                        <a:rPr lang="en-GB" sz="1200" u="none" cap="none" strike="noStrike">
                          <a:solidFill>
                            <a:schemeClr val="dk1"/>
                          </a:solidFill>
                        </a:rPr>
                        <a:t>Gaps in the curriculum (particularly people management at senior levels) and quality is inconsistent. </a:t>
                      </a:r>
                      <a:endParaRPr sz="1200" u="none" cap="none" strike="noStrike">
                        <a:solidFill>
                          <a:schemeClr val="dk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A4C2F4"/>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lt1"/>
                          </a:solidFill>
                        </a:rPr>
                        <a:t>4</a:t>
                      </a:r>
                      <a:endParaRPr sz="14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6D9EEB"/>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lt1"/>
                          </a:solidFill>
                        </a:rPr>
                        <a:t>Weak offer in training for new skills</a:t>
                      </a:r>
                      <a:endParaRPr sz="1400" u="none" cap="none" strike="noStrike">
                        <a:solidFill>
                          <a:schemeClr val="lt1"/>
                        </a:solidFill>
                      </a:endParaRPr>
                    </a:p>
                    <a:p>
                      <a:pPr indent="0" lvl="0" marL="0" marR="0" rtl="0" algn="l">
                        <a:lnSpc>
                          <a:spcPct val="100000"/>
                        </a:lnSpc>
                        <a:spcBef>
                          <a:spcPts val="0"/>
                        </a:spcBef>
                        <a:spcAft>
                          <a:spcPts val="0"/>
                        </a:spcAft>
                        <a:buClr>
                          <a:srgbClr val="000000"/>
                        </a:buClr>
                        <a:buSzPts val="1200"/>
                        <a:buFont typeface="Arial"/>
                        <a:buNone/>
                      </a:pPr>
                      <a:r>
                        <a:rPr lang="en-GB" sz="1200" u="none" cap="none" strike="noStrike">
                          <a:solidFill>
                            <a:schemeClr val="lt1"/>
                          </a:solidFill>
                        </a:rPr>
                        <a:t>Big data analysis, physical sciences, hybrid working and the future of work. </a:t>
                      </a:r>
                      <a:endParaRPr sz="12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6D9EEB"/>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lt1"/>
                          </a:solidFill>
                        </a:rPr>
                        <a:t>5</a:t>
                      </a:r>
                      <a:endParaRPr sz="14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3C78D8"/>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lt1"/>
                          </a:solidFill>
                        </a:rPr>
                        <a:t>Unconnected leaders</a:t>
                      </a:r>
                      <a:endParaRPr sz="1400" u="none" cap="none" strike="noStrike">
                        <a:solidFill>
                          <a:schemeClr val="lt1"/>
                        </a:solidFill>
                      </a:endParaRPr>
                    </a:p>
                    <a:p>
                      <a:pPr indent="0" lvl="0" marL="0" marR="0" rtl="0" algn="l">
                        <a:lnSpc>
                          <a:spcPct val="100000"/>
                        </a:lnSpc>
                        <a:spcBef>
                          <a:spcPts val="0"/>
                        </a:spcBef>
                        <a:spcAft>
                          <a:spcPts val="0"/>
                        </a:spcAft>
                        <a:buClr>
                          <a:srgbClr val="000000"/>
                        </a:buClr>
                        <a:buSzPts val="1200"/>
                        <a:buFont typeface="Arial"/>
                        <a:buNone/>
                      </a:pPr>
                      <a:r>
                        <a:rPr lang="en-GB" sz="1200" u="none" cap="none" strike="noStrike">
                          <a:solidFill>
                            <a:schemeClr val="lt1"/>
                          </a:solidFill>
                        </a:rPr>
                        <a:t>We are not routinely building a leadership community which has porosity across the public/private sectors. </a:t>
                      </a:r>
                      <a:endParaRPr sz="12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3C78D8"/>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lt1"/>
                          </a:solidFill>
                        </a:rPr>
                        <a:t>6</a:t>
                      </a:r>
                      <a:endParaRPr sz="14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1155CC"/>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lt1"/>
                          </a:solidFill>
                        </a:rPr>
                        <a:t>A continuous learning organisation culture does not yet exist </a:t>
                      </a:r>
                      <a:endParaRPr sz="1400" u="none" cap="none" strike="noStrike">
                        <a:solidFill>
                          <a:schemeClr val="lt1"/>
                        </a:solidFill>
                      </a:endParaRPr>
                    </a:p>
                    <a:p>
                      <a:pPr indent="0" lvl="0" marL="0" marR="0" rtl="0" algn="l">
                        <a:lnSpc>
                          <a:spcPct val="100000"/>
                        </a:lnSpc>
                        <a:spcBef>
                          <a:spcPts val="0"/>
                        </a:spcBef>
                        <a:spcAft>
                          <a:spcPts val="0"/>
                        </a:spcAft>
                        <a:buClr>
                          <a:srgbClr val="000000"/>
                        </a:buClr>
                        <a:buSzPts val="1200"/>
                        <a:buFont typeface="Arial"/>
                        <a:buNone/>
                      </a:pPr>
                      <a:r>
                        <a:rPr lang="en-GB" sz="1200" u="none" cap="none" strike="noStrike">
                          <a:solidFill>
                            <a:schemeClr val="lt1"/>
                          </a:solidFill>
                        </a:rPr>
                        <a:t>A genuine commitment to learning and development is not yet in place across the organisation. </a:t>
                      </a:r>
                      <a:endParaRPr sz="12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1155CC"/>
                    </a:solidFill>
                  </a:tcPr>
                </a:tc>
              </a:tr>
              <a:tr h="396200">
                <a:tc>
                  <a:txBody>
                    <a:bodyPr/>
                    <a:lstStyle/>
                    <a:p>
                      <a:pPr indent="0" lvl="0" marL="0" marR="0" rtl="0" algn="ctr">
                        <a:lnSpc>
                          <a:spcPct val="100000"/>
                        </a:lnSpc>
                        <a:spcBef>
                          <a:spcPts val="0"/>
                        </a:spcBef>
                        <a:spcAft>
                          <a:spcPts val="0"/>
                        </a:spcAft>
                        <a:buClr>
                          <a:srgbClr val="000000"/>
                        </a:buClr>
                        <a:buSzPts val="1400"/>
                        <a:buFont typeface="Arial"/>
                        <a:buNone/>
                      </a:pPr>
                      <a:r>
                        <a:rPr lang="en-GB" sz="1400" u="none" cap="none" strike="noStrike">
                          <a:solidFill>
                            <a:schemeClr val="lt1"/>
                          </a:solidFill>
                        </a:rPr>
                        <a:t>7</a:t>
                      </a:r>
                      <a:endParaRPr sz="14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1C4587"/>
                    </a:solidFill>
                  </a:tcPr>
                </a:tc>
                <a:tc>
                  <a:txBody>
                    <a:bodyPr/>
                    <a:lstStyle/>
                    <a:p>
                      <a:pPr indent="0" lvl="0" marL="0" marR="0" rtl="0" algn="l">
                        <a:lnSpc>
                          <a:spcPct val="100000"/>
                        </a:lnSpc>
                        <a:spcBef>
                          <a:spcPts val="0"/>
                        </a:spcBef>
                        <a:spcAft>
                          <a:spcPts val="0"/>
                        </a:spcAft>
                        <a:buClr>
                          <a:srgbClr val="000000"/>
                        </a:buClr>
                        <a:buSzPts val="1400"/>
                        <a:buFont typeface="Arial"/>
                        <a:buNone/>
                      </a:pPr>
                      <a:r>
                        <a:rPr lang="en-GB" sz="1400" u="none" cap="none" strike="noStrike">
                          <a:solidFill>
                            <a:schemeClr val="lt1"/>
                          </a:solidFill>
                        </a:rPr>
                        <a:t>Unknown spend and/or a lack of robust data to determine organisational impact </a:t>
                      </a:r>
                      <a:endParaRPr sz="1400" u="none" cap="none" strike="noStrike">
                        <a:solidFill>
                          <a:schemeClr val="lt1"/>
                        </a:solidFill>
                      </a:endParaRPr>
                    </a:p>
                    <a:p>
                      <a:pPr indent="0" lvl="0" marL="0" marR="0" rtl="0" algn="l">
                        <a:lnSpc>
                          <a:spcPct val="100000"/>
                        </a:lnSpc>
                        <a:spcBef>
                          <a:spcPts val="0"/>
                        </a:spcBef>
                        <a:spcAft>
                          <a:spcPts val="0"/>
                        </a:spcAft>
                        <a:buClr>
                          <a:srgbClr val="000000"/>
                        </a:buClr>
                        <a:buSzPts val="1200"/>
                        <a:buFont typeface="Arial"/>
                        <a:buNone/>
                      </a:pPr>
                      <a:r>
                        <a:rPr lang="en-GB" sz="1200" u="none" cap="none" strike="noStrike">
                          <a:solidFill>
                            <a:schemeClr val="lt1"/>
                          </a:solidFill>
                        </a:rPr>
                        <a:t>It is difficult to be precise or predict how much money is being spent across the system. </a:t>
                      </a:r>
                      <a:endParaRPr sz="1200" u="none" cap="none" strike="noStrike">
                        <a:solidFill>
                          <a:schemeClr val="lt1"/>
                        </a:solidFill>
                      </a:endParaRPr>
                    </a:p>
                  </a:txBody>
                  <a:tcPr marT="91425" marB="91425" marR="91425" marL="91425">
                    <a:lnL cap="flat" cmpd="sng" w="9525">
                      <a:solidFill>
                        <a:srgbClr val="9E9E9E">
                          <a:alpha val="0"/>
                        </a:srgbClr>
                      </a:solidFill>
                      <a:prstDash val="solid"/>
                      <a:round/>
                      <a:headEnd len="sm" w="sm" type="none"/>
                      <a:tailEnd len="sm" w="sm" type="none"/>
                    </a:lnL>
                    <a:lnR cap="flat" cmpd="sng" w="9525">
                      <a:solidFill>
                        <a:srgbClr val="9E9E9E">
                          <a:alpha val="0"/>
                        </a:srgbClr>
                      </a:solidFill>
                      <a:prstDash val="solid"/>
                      <a:round/>
                      <a:headEnd len="sm" w="sm" type="none"/>
                      <a:tailEnd len="sm" w="sm" type="none"/>
                    </a:lnR>
                    <a:lnT cap="flat" cmpd="sng" w="9525">
                      <a:solidFill>
                        <a:srgbClr val="9E9E9E">
                          <a:alpha val="0"/>
                        </a:srgbClr>
                      </a:solidFill>
                      <a:prstDash val="solid"/>
                      <a:round/>
                      <a:headEnd len="sm" w="sm" type="none"/>
                      <a:tailEnd len="sm" w="sm" type="none"/>
                    </a:lnT>
                    <a:lnB cap="flat" cmpd="sng" w="9525">
                      <a:solidFill>
                        <a:srgbClr val="9E9E9E">
                          <a:alpha val="0"/>
                        </a:srgbClr>
                      </a:solidFill>
                      <a:prstDash val="solid"/>
                      <a:round/>
                      <a:headEnd len="sm" w="sm" type="none"/>
                      <a:tailEnd len="sm" w="sm" type="none"/>
                    </a:lnB>
                    <a:solidFill>
                      <a:srgbClr val="1C4587"/>
                    </a:solid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3"/>
          <p:cNvSpPr txBox="1"/>
          <p:nvPr>
            <p:ph type="title"/>
          </p:nvPr>
        </p:nvSpPr>
        <p:spPr>
          <a:xfrm>
            <a:off x="2226700" y="278100"/>
            <a:ext cx="6660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1: An incoherent offer  </a:t>
            </a:r>
            <a:endParaRPr/>
          </a:p>
        </p:txBody>
      </p:sp>
      <p:sp>
        <p:nvSpPr>
          <p:cNvPr id="62" name="Google Shape;62;p3"/>
          <p:cNvSpPr txBox="1"/>
          <p:nvPr/>
        </p:nvSpPr>
        <p:spPr>
          <a:xfrm>
            <a:off x="257250" y="705175"/>
            <a:ext cx="8629500" cy="923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Our current offer is perceived to be complicated and </a:t>
            </a:r>
            <a:r>
              <a:rPr b="1" i="0" lang="en-GB" sz="1200" u="none" cap="none" strike="noStrike">
                <a:solidFill>
                  <a:schemeClr val="dk2"/>
                </a:solidFill>
                <a:latin typeface="Arial"/>
                <a:ea typeface="Arial"/>
                <a:cs typeface="Arial"/>
                <a:sym typeface="Arial"/>
                <a:extLst>
                  <a:ext uri="http://customooxmlschemas.google.com/">
                    <go:slidesCustomData xmlns:go="http://customooxmlschemas.google.com/" textRoundtripDataId="1"/>
                  </a:ext>
                </a:extLst>
              </a:rPr>
              <a:t>hard-to-navigate</a:t>
            </a:r>
            <a:r>
              <a:rPr b="1" i="0" lang="en-GB" sz="1200" u="none" cap="none" strike="noStrike">
                <a:solidFill>
                  <a:schemeClr val="dk2"/>
                </a:solidFill>
                <a:latin typeface="Arial"/>
                <a:ea typeface="Arial"/>
                <a:cs typeface="Arial"/>
                <a:sym typeface="Arial"/>
              </a:rPr>
              <a:t>, having evolved over the last two decades. There are multiple owners, platforms and overlapping content distributed between CSL, central and departmental/professional programmes, as well as a mix of selective and non-selective content, targeted at many different levels. </a:t>
            </a:r>
            <a:endParaRPr b="1" i="0" sz="1200" u="none" cap="none" strike="noStrike">
              <a:solidFill>
                <a:schemeClr val="dk2"/>
              </a:solidFill>
              <a:latin typeface="Arial"/>
              <a:ea typeface="Arial"/>
              <a:cs typeface="Arial"/>
              <a:sym typeface="Arial"/>
            </a:endParaRPr>
          </a:p>
        </p:txBody>
      </p:sp>
      <p:sp>
        <p:nvSpPr>
          <p:cNvPr id="63" name="Google Shape;63;p3"/>
          <p:cNvSpPr txBox="1"/>
          <p:nvPr/>
        </p:nvSpPr>
        <p:spPr>
          <a:xfrm>
            <a:off x="257275" y="2400125"/>
            <a:ext cx="4896000" cy="6465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GB" sz="1000">
                <a:solidFill>
                  <a:schemeClr val="dk1"/>
                </a:solidFill>
              </a:rPr>
              <a:t>T</a:t>
            </a:r>
            <a:r>
              <a:rPr b="1" i="0" lang="en-GB" sz="1000" u="none" cap="none" strike="noStrike">
                <a:solidFill>
                  <a:schemeClr val="dk1"/>
                </a:solidFill>
                <a:latin typeface="Arial"/>
                <a:ea typeface="Arial"/>
                <a:cs typeface="Arial"/>
                <a:sym typeface="Arial"/>
              </a:rPr>
              <a:t>here are 84 </a:t>
            </a:r>
            <a:r>
              <a:rPr b="0" i="0" lang="en-GB" sz="1000" u="none" cap="none" strike="noStrike">
                <a:solidFill>
                  <a:schemeClr val="dk1"/>
                </a:solidFill>
                <a:latin typeface="Arial"/>
                <a:ea typeface="Arial"/>
                <a:cs typeface="Arial"/>
                <a:sym typeface="Arial"/>
              </a:rPr>
              <a:t>different leadership and management courses on the CS Learning Platform, with </a:t>
            </a:r>
            <a:r>
              <a:rPr b="1" i="0" lang="en-GB" sz="1000" u="none" cap="none" strike="noStrike">
                <a:solidFill>
                  <a:schemeClr val="dk1"/>
                </a:solidFill>
                <a:latin typeface="Arial"/>
                <a:ea typeface="Arial"/>
                <a:cs typeface="Arial"/>
                <a:sym typeface="Arial"/>
              </a:rPr>
              <a:t>multiple routes</a:t>
            </a:r>
            <a:r>
              <a:rPr b="0" i="0" lang="en-GB" sz="1000" u="none" cap="none" strike="noStrike">
                <a:solidFill>
                  <a:schemeClr val="dk1"/>
                </a:solidFill>
                <a:latin typeface="Arial"/>
                <a:ea typeface="Arial"/>
                <a:cs typeface="Arial"/>
                <a:sym typeface="Arial"/>
              </a:rPr>
              <a:t> to access them (profession, departmental, selective, non-selective). </a:t>
            </a:r>
            <a:endParaRPr b="0" i="0" sz="1000" u="none" cap="none" strike="noStrike">
              <a:solidFill>
                <a:srgbClr val="000000"/>
              </a:solidFill>
              <a:latin typeface="Arial"/>
              <a:ea typeface="Arial"/>
              <a:cs typeface="Arial"/>
              <a:sym typeface="Arial"/>
            </a:endParaRPr>
          </a:p>
        </p:txBody>
      </p:sp>
      <p:sp>
        <p:nvSpPr>
          <p:cNvPr id="64" name="Google Shape;64;p3"/>
          <p:cNvSpPr txBox="1"/>
          <p:nvPr/>
        </p:nvSpPr>
        <p:spPr>
          <a:xfrm>
            <a:off x="257275" y="3125988"/>
            <a:ext cx="4896000" cy="6465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lang="en-GB" sz="1000">
                <a:solidFill>
                  <a:schemeClr val="dk1"/>
                </a:solidFill>
              </a:rPr>
              <a:t>Internal </a:t>
            </a:r>
            <a:r>
              <a:rPr i="0" lang="en-GB" sz="1000" u="none" cap="none" strike="noStrike">
                <a:solidFill>
                  <a:schemeClr val="dk1"/>
                </a:solidFill>
              </a:rPr>
              <a:t>Government Shared Services data shows that</a:t>
            </a:r>
            <a:r>
              <a:rPr lang="en-GB" sz="1000">
                <a:solidFill>
                  <a:schemeClr val="dk1"/>
                </a:solidFill>
              </a:rPr>
              <a:t> t</a:t>
            </a:r>
            <a:r>
              <a:rPr i="0" lang="en-GB" sz="1000" u="none" cap="none" strike="noStrike">
                <a:solidFill>
                  <a:schemeClr val="dk1"/>
                </a:solidFill>
              </a:rPr>
              <a:t>here are</a:t>
            </a:r>
            <a:r>
              <a:rPr lang="en-GB" sz="1000">
                <a:solidFill>
                  <a:schemeClr val="dk1"/>
                </a:solidFill>
              </a:rPr>
              <a:t> dozens of</a:t>
            </a:r>
            <a:r>
              <a:rPr i="0" lang="en-GB" sz="1000" u="none" cap="none" strike="noStrike">
                <a:solidFill>
                  <a:schemeClr val="dk1"/>
                </a:solidFill>
              </a:rPr>
              <a:t> leadership and management online courses available which were not completed by a single user </a:t>
            </a:r>
            <a:r>
              <a:rPr lang="en-GB" sz="1000">
                <a:solidFill>
                  <a:schemeClr val="dk1"/>
                </a:solidFill>
              </a:rPr>
              <a:t>over the last three years</a:t>
            </a:r>
            <a:r>
              <a:rPr i="0" lang="en-GB" sz="1000" u="none" cap="none" strike="noStrike">
                <a:solidFill>
                  <a:schemeClr val="dk1"/>
                </a:solidFill>
              </a:rPr>
              <a:t>. </a:t>
            </a:r>
            <a:endParaRPr i="0" sz="400" u="none" cap="none" strike="noStrike">
              <a:solidFill>
                <a:srgbClr val="000000"/>
              </a:solidFill>
            </a:endParaRPr>
          </a:p>
        </p:txBody>
      </p:sp>
      <p:sp>
        <p:nvSpPr>
          <p:cNvPr id="65" name="Google Shape;65;p3"/>
          <p:cNvSpPr txBox="1"/>
          <p:nvPr/>
        </p:nvSpPr>
        <p:spPr>
          <a:xfrm>
            <a:off x="257350" y="1707950"/>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TOO MUCH CHOICE AND DUPLICATION, WITH LEARNING NOT NECESSARILY CONNECTED </a:t>
            </a:r>
            <a:endParaRPr b="1" i="0" sz="1400" u="none" cap="none" strike="noStrike">
              <a:solidFill>
                <a:schemeClr val="lt1"/>
              </a:solidFill>
              <a:latin typeface="Arial"/>
              <a:ea typeface="Arial"/>
              <a:cs typeface="Arial"/>
              <a:sym typeface="Arial"/>
            </a:endParaRPr>
          </a:p>
        </p:txBody>
      </p:sp>
      <p:sp>
        <p:nvSpPr>
          <p:cNvPr id="66" name="Google Shape;66;p3"/>
          <p:cNvSpPr txBox="1"/>
          <p:nvPr/>
        </p:nvSpPr>
        <p:spPr>
          <a:xfrm>
            <a:off x="257275" y="3851875"/>
            <a:ext cx="4896000" cy="4926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There is </a:t>
            </a:r>
            <a:r>
              <a:rPr b="1" i="0" lang="en-GB" sz="1000" u="none" cap="none" strike="noStrike">
                <a:solidFill>
                  <a:schemeClr val="dk1"/>
                </a:solidFill>
                <a:latin typeface="Arial"/>
                <a:ea typeface="Arial"/>
                <a:cs typeface="Arial"/>
                <a:sym typeface="Arial"/>
              </a:rPr>
              <a:t>no relationship across the selective accelerated development programmes</a:t>
            </a:r>
            <a:r>
              <a:rPr b="0" i="0" lang="en-GB" sz="1000" u="none" cap="none" strike="noStrike">
                <a:solidFill>
                  <a:schemeClr val="dk1"/>
                </a:solidFill>
                <a:latin typeface="Arial"/>
                <a:ea typeface="Arial"/>
                <a:cs typeface="Arial"/>
                <a:sym typeface="Arial"/>
              </a:rPr>
              <a:t>, and outcomes are not aligned.</a:t>
            </a:r>
            <a:endParaRPr b="0" i="0" sz="1000" u="none" cap="none" strike="noStrike">
              <a:solidFill>
                <a:schemeClr val="dk1"/>
              </a:solidFill>
              <a:latin typeface="Arial"/>
              <a:ea typeface="Arial"/>
              <a:cs typeface="Arial"/>
              <a:sym typeface="Arial"/>
            </a:endParaRPr>
          </a:p>
        </p:txBody>
      </p:sp>
      <p:sp>
        <p:nvSpPr>
          <p:cNvPr id="67" name="Google Shape;67;p3"/>
          <p:cNvSpPr txBox="1"/>
          <p:nvPr/>
        </p:nvSpPr>
        <p:spPr>
          <a:xfrm>
            <a:off x="5241125" y="2329463"/>
            <a:ext cx="3645600" cy="11082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Several </a:t>
            </a:r>
            <a:r>
              <a:rPr b="1" i="0" lang="en-GB" sz="1000" u="none" cap="none" strike="noStrike">
                <a:solidFill>
                  <a:schemeClr val="dk1"/>
                </a:solidFill>
                <a:latin typeface="Arial"/>
                <a:ea typeface="Arial"/>
                <a:cs typeface="Arial"/>
                <a:sym typeface="Arial"/>
              </a:rPr>
              <a:t>departments have their own leadership and management development programmes</a:t>
            </a:r>
            <a:r>
              <a:rPr b="0" i="0" lang="en-GB" sz="1000" u="none" cap="none" strike="noStrike">
                <a:solidFill>
                  <a:schemeClr val="dk1"/>
                </a:solidFill>
                <a:latin typeface="Arial"/>
                <a:ea typeface="Arial"/>
                <a:cs typeface="Arial"/>
                <a:sym typeface="Arial"/>
              </a:rPr>
              <a:t>. Examples include: FCDO’s Fundamentals of Line Management, DWP’s Leadership Foundations, HMRC’s Management Development Programme, and DIT’s management standards.  </a:t>
            </a:r>
            <a:endParaRPr b="0" i="0" sz="1000" u="none" cap="none" strike="noStrike">
              <a:solidFill>
                <a:srgbClr val="000000"/>
              </a:solidFill>
              <a:latin typeface="Arial"/>
              <a:ea typeface="Arial"/>
              <a:cs typeface="Arial"/>
              <a:sym typeface="Arial"/>
            </a:endParaRPr>
          </a:p>
        </p:txBody>
      </p:sp>
      <p:sp>
        <p:nvSpPr>
          <p:cNvPr id="68" name="Google Shape;68;p3"/>
          <p:cNvSpPr txBox="1"/>
          <p:nvPr/>
        </p:nvSpPr>
        <p:spPr>
          <a:xfrm>
            <a:off x="5241125" y="3517200"/>
            <a:ext cx="3645600" cy="9543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a:t>
            </a:r>
            <a:r>
              <a:rPr b="0" i="1" lang="en-GB" sz="1000" u="none" cap="none" strike="noStrike">
                <a:solidFill>
                  <a:schemeClr val="dk1"/>
                </a:solidFill>
                <a:latin typeface="Arial"/>
                <a:ea typeface="Arial"/>
                <a:cs typeface="Arial"/>
                <a:sym typeface="Arial"/>
              </a:rPr>
              <a:t>Course was fine overall and some good parts but also a fair amount of fluff. Good if you haven’t done much on leadership recently but </a:t>
            </a:r>
            <a:r>
              <a:rPr b="1" i="1" lang="en-GB" sz="1000" u="none" cap="none" strike="noStrike">
                <a:solidFill>
                  <a:schemeClr val="dk1"/>
                </a:solidFill>
                <a:latin typeface="Arial"/>
                <a:ea typeface="Arial"/>
                <a:cs typeface="Arial"/>
                <a:sym typeface="Arial"/>
              </a:rPr>
              <a:t>nothing massively new if you have done other recent leadership courses such as the Senior Leadership Scheme</a:t>
            </a:r>
            <a:r>
              <a:rPr b="0" i="1" lang="en-GB" sz="1000" u="none" cap="none" strike="noStrike">
                <a:solidFill>
                  <a:schemeClr val="dk1"/>
                </a:solidFill>
                <a:latin typeface="Arial"/>
                <a:ea typeface="Arial"/>
                <a:cs typeface="Arial"/>
                <a:sym typeface="Arial"/>
              </a:rPr>
              <a:t>.</a:t>
            </a:r>
            <a:r>
              <a:rPr b="0" i="0" lang="en-GB" sz="1000" u="none" cap="none" strike="noStrike">
                <a:solidFill>
                  <a:schemeClr val="dk1"/>
                </a:solidFill>
                <a:latin typeface="Arial"/>
                <a:ea typeface="Arial"/>
                <a:cs typeface="Arial"/>
                <a:sym typeface="Arial"/>
              </a:rPr>
              <a:t>” (Deputy Director) </a:t>
            </a:r>
            <a:endParaRPr b="0" i="0" sz="10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b6cbd20ce0_0_120"/>
          <p:cNvSpPr txBox="1"/>
          <p:nvPr>
            <p:ph type="title"/>
          </p:nvPr>
        </p:nvSpPr>
        <p:spPr>
          <a:xfrm>
            <a:off x="1605675" y="288750"/>
            <a:ext cx="7281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1: An incoherent offer  </a:t>
            </a:r>
            <a:endParaRPr/>
          </a:p>
        </p:txBody>
      </p:sp>
      <p:sp>
        <p:nvSpPr>
          <p:cNvPr id="74" name="Google Shape;74;gb6cbd20ce0_0_120"/>
          <p:cNvSpPr txBox="1"/>
          <p:nvPr/>
        </p:nvSpPr>
        <p:spPr>
          <a:xfrm>
            <a:off x="257250" y="705175"/>
            <a:ext cx="8629500" cy="923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Our current offer is perceived to be complicated and </a:t>
            </a:r>
            <a:r>
              <a:rPr b="1" i="0" lang="en-GB" sz="1200" u="none" cap="none" strike="noStrike">
                <a:solidFill>
                  <a:schemeClr val="dk2"/>
                </a:solidFill>
                <a:latin typeface="Arial"/>
                <a:ea typeface="Arial"/>
                <a:cs typeface="Arial"/>
                <a:sym typeface="Arial"/>
                <a:extLst>
                  <a:ext uri="http://customooxmlschemas.google.com/">
                    <go:slidesCustomData xmlns:go="http://customooxmlschemas.google.com/" textRoundtripDataId="2"/>
                  </a:ext>
                </a:extLst>
              </a:rPr>
              <a:t>hard-to-navigate</a:t>
            </a:r>
            <a:r>
              <a:rPr b="1" i="0" lang="en-GB" sz="1200" u="none" cap="none" strike="noStrike">
                <a:solidFill>
                  <a:schemeClr val="dk2"/>
                </a:solidFill>
                <a:latin typeface="Arial"/>
                <a:ea typeface="Arial"/>
                <a:cs typeface="Arial"/>
                <a:sym typeface="Arial"/>
              </a:rPr>
              <a:t>, having evolved iteratively over the last two decades. There are multiple owners, platforms and overlapping content distributed between CSL, central and departmental/professional programmes, as well as a mix of selective and non-selective content, targeted at many different levels. </a:t>
            </a:r>
            <a:endParaRPr b="1" i="0" sz="1200" u="none" cap="none" strike="noStrike">
              <a:solidFill>
                <a:schemeClr val="dk2"/>
              </a:solidFill>
              <a:latin typeface="Arial"/>
              <a:ea typeface="Arial"/>
              <a:cs typeface="Arial"/>
              <a:sym typeface="Arial"/>
            </a:endParaRPr>
          </a:p>
        </p:txBody>
      </p:sp>
      <p:sp>
        <p:nvSpPr>
          <p:cNvPr id="75" name="Google Shape;75;gb6cbd20ce0_0_120"/>
          <p:cNvSpPr txBox="1"/>
          <p:nvPr/>
        </p:nvSpPr>
        <p:spPr>
          <a:xfrm>
            <a:off x="257350" y="1707950"/>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STAKEHOLDER FEEDBACK</a:t>
            </a:r>
            <a:endParaRPr b="1" i="0" sz="1200" u="none" cap="none" strike="noStrike">
              <a:solidFill>
                <a:schemeClr val="lt1"/>
              </a:solidFill>
              <a:latin typeface="Arial"/>
              <a:ea typeface="Arial"/>
              <a:cs typeface="Arial"/>
              <a:sym typeface="Arial"/>
            </a:endParaRPr>
          </a:p>
        </p:txBody>
      </p:sp>
      <p:sp>
        <p:nvSpPr>
          <p:cNvPr id="76" name="Google Shape;76;gb6cbd20ce0_0_120"/>
          <p:cNvSpPr/>
          <p:nvPr/>
        </p:nvSpPr>
        <p:spPr>
          <a:xfrm>
            <a:off x="2843575" y="2108150"/>
            <a:ext cx="2589000" cy="2220000"/>
          </a:xfrm>
          <a:prstGeom prst="cloudCallout">
            <a:avLst>
              <a:gd fmla="val 39498" name="adj1"/>
              <a:gd fmla="val 42932"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b="0" i="0" lang="en-GB" sz="1000" u="none" cap="none" strike="noStrike">
                <a:solidFill>
                  <a:schemeClr val="dk1"/>
                </a:solidFill>
                <a:latin typeface="Arial"/>
                <a:ea typeface="Arial"/>
                <a:cs typeface="Arial"/>
                <a:sym typeface="Arial"/>
              </a:rPr>
              <a:t>“</a:t>
            </a:r>
            <a:r>
              <a:rPr b="0" i="1" lang="en-GB" sz="1000" u="none" cap="none" strike="noStrike">
                <a:solidFill>
                  <a:schemeClr val="dk1"/>
                </a:solidFill>
                <a:latin typeface="Arial"/>
                <a:ea typeface="Arial"/>
                <a:cs typeface="Arial"/>
                <a:sym typeface="Arial"/>
              </a:rPr>
              <a:t>There </a:t>
            </a:r>
            <a:endParaRPr b="0" i="1"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0" i="1" lang="en-GB" sz="1000" u="none" cap="none" strike="noStrike">
                <a:solidFill>
                  <a:schemeClr val="dk1"/>
                </a:solidFill>
                <a:latin typeface="Arial"/>
                <a:ea typeface="Arial"/>
                <a:cs typeface="Arial"/>
                <a:sym typeface="Arial"/>
              </a:rPr>
              <a:t>just seems to be </a:t>
            </a:r>
            <a:r>
              <a:rPr b="1" i="1" lang="en-GB" sz="1000" u="none" cap="none" strike="noStrike">
                <a:solidFill>
                  <a:schemeClr val="dk1"/>
                </a:solidFill>
                <a:latin typeface="Arial"/>
                <a:ea typeface="Arial"/>
                <a:cs typeface="Arial"/>
                <a:sym typeface="Arial"/>
              </a:rPr>
              <a:t>so many places to go.</a:t>
            </a:r>
            <a:r>
              <a:rPr b="0" i="1" lang="en-GB" sz="1000" u="none" cap="none" strike="noStrike">
                <a:solidFill>
                  <a:schemeClr val="dk1"/>
                </a:solidFill>
                <a:latin typeface="Arial"/>
                <a:ea typeface="Arial"/>
                <a:cs typeface="Arial"/>
                <a:sym typeface="Arial"/>
              </a:rPr>
              <a:t> As a learning and development professional it can be quite hard and time consuming, exhausting to do it basically, there’s too many frameworks, all over the place.”</a:t>
            </a:r>
            <a:endParaRPr b="0" i="1" sz="1000" u="none" cap="none" strike="noStrike">
              <a:solidFill>
                <a:schemeClr val="dk1"/>
              </a:solidFill>
              <a:latin typeface="Arial"/>
              <a:ea typeface="Arial"/>
              <a:cs typeface="Arial"/>
              <a:sym typeface="Arial"/>
            </a:endParaRPr>
          </a:p>
        </p:txBody>
      </p:sp>
      <p:sp>
        <p:nvSpPr>
          <p:cNvPr id="77" name="Google Shape;77;gb6cbd20ce0_0_120"/>
          <p:cNvSpPr txBox="1"/>
          <p:nvPr/>
        </p:nvSpPr>
        <p:spPr>
          <a:xfrm>
            <a:off x="167275" y="3738100"/>
            <a:ext cx="2676300" cy="800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000"/>
              <a:buFont typeface="Arial"/>
              <a:buNone/>
            </a:pPr>
            <a:r>
              <a:rPr b="1" i="0" lang="en-GB" sz="1000" u="none" cap="none" strike="noStrike">
                <a:solidFill>
                  <a:schemeClr val="dk1"/>
                </a:solidFill>
                <a:latin typeface="Arial"/>
                <a:ea typeface="Arial"/>
                <a:cs typeface="Arial"/>
                <a:sym typeface="Arial"/>
              </a:rPr>
              <a:t>SCS participants want more consistent learning and development opportunities</a:t>
            </a:r>
            <a:r>
              <a:rPr b="0" i="0" lang="en-GB" sz="1000" u="none" cap="none" strike="noStrike">
                <a:solidFill>
                  <a:schemeClr val="dk1"/>
                </a:solidFill>
                <a:latin typeface="Arial"/>
                <a:ea typeface="Arial"/>
                <a:cs typeface="Arial"/>
                <a:sym typeface="Arial"/>
              </a:rPr>
              <a:t> and clearer standards for learning set from the centre.</a:t>
            </a:r>
            <a:endParaRPr b="0" i="0" sz="1000" u="none" cap="none" strike="noStrike">
              <a:solidFill>
                <a:schemeClr val="dk1"/>
              </a:solidFill>
              <a:latin typeface="Arial"/>
              <a:ea typeface="Arial"/>
              <a:cs typeface="Arial"/>
              <a:sym typeface="Arial"/>
            </a:endParaRPr>
          </a:p>
        </p:txBody>
      </p:sp>
      <p:sp>
        <p:nvSpPr>
          <p:cNvPr id="78" name="Google Shape;78;gb6cbd20ce0_0_120"/>
          <p:cNvSpPr/>
          <p:nvPr/>
        </p:nvSpPr>
        <p:spPr>
          <a:xfrm>
            <a:off x="120650" y="2108150"/>
            <a:ext cx="2676300" cy="1433100"/>
          </a:xfrm>
          <a:prstGeom prst="cloudCallout">
            <a:avLst>
              <a:gd fmla="val -32290" name="adj1"/>
              <a:gd fmla="val 46413"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t/>
            </a:r>
            <a:endParaRPr b="0" i="1"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1" lang="en-GB" sz="1000" u="none" cap="none" strike="noStrike">
                <a:solidFill>
                  <a:schemeClr val="dk1"/>
                </a:solidFill>
                <a:latin typeface="Arial"/>
                <a:ea typeface="Arial"/>
                <a:cs typeface="Arial"/>
                <a:sym typeface="Arial"/>
              </a:rPr>
              <a:t>“I would recommend </a:t>
            </a:r>
            <a:endParaRPr b="0" i="1"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1" lang="en-GB" sz="1000" u="none" cap="none" strike="noStrike">
                <a:solidFill>
                  <a:schemeClr val="dk1"/>
                </a:solidFill>
                <a:latin typeface="Arial"/>
                <a:ea typeface="Arial"/>
                <a:cs typeface="Arial"/>
                <a:sym typeface="Arial"/>
              </a:rPr>
              <a:t>joining to increase network but probably felt it wasn't heavy enough in the 'what does being a </a:t>
            </a:r>
            <a:endParaRPr b="0" i="1"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1" lang="en-GB" sz="1000" u="none" cap="none" strike="noStrike">
                <a:solidFill>
                  <a:schemeClr val="dk1"/>
                </a:solidFill>
                <a:latin typeface="Arial"/>
                <a:ea typeface="Arial"/>
                <a:cs typeface="Arial"/>
                <a:sym typeface="Arial"/>
              </a:rPr>
              <a:t>Director in the CS looks </a:t>
            </a:r>
            <a:endParaRPr b="0" i="1"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1" lang="en-GB" sz="1000" u="none" cap="none" strike="noStrike">
                <a:solidFill>
                  <a:schemeClr val="dk1"/>
                </a:solidFill>
                <a:latin typeface="Arial"/>
                <a:ea typeface="Arial"/>
                <a:cs typeface="Arial"/>
                <a:sym typeface="Arial"/>
              </a:rPr>
              <a:t>or feels like' …” (SCS2)</a:t>
            </a:r>
            <a:endParaRPr b="0" i="1" sz="1000" u="none" cap="none" strike="noStrike">
              <a:solidFill>
                <a:schemeClr val="dk1"/>
              </a:solidFill>
              <a:latin typeface="Arial"/>
              <a:ea typeface="Arial"/>
              <a:cs typeface="Arial"/>
              <a:sym typeface="Arial"/>
            </a:endParaRPr>
          </a:p>
          <a:p>
            <a:pPr indent="0" lvl="0" marL="457200" marR="0" rtl="0" algn="ctr">
              <a:lnSpc>
                <a:spcPct val="100000"/>
              </a:lnSpc>
              <a:spcBef>
                <a:spcPts val="0"/>
              </a:spcBef>
              <a:spcAft>
                <a:spcPts val="0"/>
              </a:spcAft>
              <a:buClr>
                <a:srgbClr val="000000"/>
              </a:buClr>
              <a:buSzPts val="1000"/>
              <a:buFont typeface="Arial"/>
              <a:buNone/>
            </a:pPr>
            <a:r>
              <a:t/>
            </a:r>
            <a:endParaRPr b="0" i="1" sz="1000" u="none" cap="none" strike="noStrike">
              <a:solidFill>
                <a:schemeClr val="dk1"/>
              </a:solidFill>
              <a:latin typeface="Arial"/>
              <a:ea typeface="Arial"/>
              <a:cs typeface="Arial"/>
              <a:sym typeface="Arial"/>
            </a:endParaRPr>
          </a:p>
        </p:txBody>
      </p:sp>
      <p:pic>
        <p:nvPicPr>
          <p:cNvPr id="79" name="Google Shape;79;gb6cbd20ce0_0_120" title="Chart"/>
          <p:cNvPicPr preferRelativeResize="0"/>
          <p:nvPr/>
        </p:nvPicPr>
        <p:blipFill rotWithShape="1">
          <a:blip r:embed="rId3">
            <a:alphaModFix/>
          </a:blip>
          <a:srcRect b="0" l="0" r="0" t="0"/>
          <a:stretch/>
        </p:blipFill>
        <p:spPr>
          <a:xfrm>
            <a:off x="5432500" y="2156625"/>
            <a:ext cx="3454251" cy="2290150"/>
          </a:xfrm>
          <a:prstGeom prst="rect">
            <a:avLst/>
          </a:prstGeom>
          <a:noFill/>
          <a:ln>
            <a:noFill/>
          </a:ln>
        </p:spPr>
      </p:pic>
      <p:sp>
        <p:nvSpPr>
          <p:cNvPr id="80" name="Google Shape;80;gb6cbd20ce0_0_120"/>
          <p:cNvSpPr txBox="1"/>
          <p:nvPr/>
        </p:nvSpPr>
        <p:spPr>
          <a:xfrm>
            <a:off x="5613950" y="4328150"/>
            <a:ext cx="3397200" cy="415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700"/>
              <a:buFont typeface="Arial"/>
              <a:buNone/>
            </a:pPr>
            <a:r>
              <a:rPr b="1" i="0" lang="en-GB" sz="700" u="none" cap="none" strike="noStrike">
                <a:solidFill>
                  <a:srgbClr val="000000"/>
                </a:solidFill>
                <a:latin typeface="Arial"/>
                <a:ea typeface="Arial"/>
                <a:cs typeface="Arial"/>
                <a:sym typeface="Arial"/>
              </a:rPr>
              <a:t>Figure 1: Civil Service People Survey 2020 (CSPS 2020)</a:t>
            </a:r>
            <a:r>
              <a:rPr b="1" i="0" lang="en-GB" sz="1500" u="none" cap="none" strike="noStrike">
                <a:solidFill>
                  <a:srgbClr val="000000"/>
                </a:solidFill>
                <a:latin typeface="Arial"/>
                <a:ea typeface="Arial"/>
                <a:cs typeface="Arial"/>
                <a:sym typeface="Arial"/>
              </a:rPr>
              <a:t> </a:t>
            </a:r>
            <a:endParaRPr b="1" i="0" sz="15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b6cbd20ce0_0_133"/>
          <p:cNvSpPr txBox="1"/>
          <p:nvPr>
            <p:ph type="title"/>
          </p:nvPr>
        </p:nvSpPr>
        <p:spPr>
          <a:xfrm>
            <a:off x="982175" y="229875"/>
            <a:ext cx="79047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2: No clear organisational requirements or common purpose across all interventions   </a:t>
            </a:r>
            <a:endParaRPr/>
          </a:p>
        </p:txBody>
      </p:sp>
      <p:sp>
        <p:nvSpPr>
          <p:cNvPr id="86" name="Google Shape;86;gb6cbd20ce0_0_133"/>
          <p:cNvSpPr txBox="1"/>
          <p:nvPr/>
        </p:nvSpPr>
        <p:spPr>
          <a:xfrm>
            <a:off x="257350" y="993275"/>
            <a:ext cx="8629500" cy="5541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chemeClr val="dk1"/>
              </a:buClr>
              <a:buSzPts val="1000"/>
              <a:buFont typeface="Arial"/>
              <a:buNone/>
            </a:pPr>
            <a:r>
              <a:rPr b="1" i="0" lang="en-GB" sz="1200" u="none" cap="none" strike="noStrike">
                <a:solidFill>
                  <a:schemeClr val="dk2"/>
                </a:solidFill>
                <a:latin typeface="Arial"/>
                <a:ea typeface="Arial"/>
                <a:cs typeface="Arial"/>
                <a:sym typeface="Arial"/>
              </a:rPr>
              <a:t>There is no clear, centrally prescribed or mandated offer mapped against strategic priorities. Multiple models of leadership and management co-exist across the system. </a:t>
            </a:r>
            <a:endParaRPr b="1" i="0" sz="1200" u="none" cap="none" strike="noStrike">
              <a:solidFill>
                <a:schemeClr val="dk2"/>
              </a:solidFill>
              <a:latin typeface="Arial"/>
              <a:ea typeface="Arial"/>
              <a:cs typeface="Arial"/>
              <a:sym typeface="Arial"/>
            </a:endParaRPr>
          </a:p>
        </p:txBody>
      </p:sp>
      <p:sp>
        <p:nvSpPr>
          <p:cNvPr id="87" name="Google Shape;87;gb6cbd20ce0_0_133"/>
          <p:cNvSpPr txBox="1"/>
          <p:nvPr/>
        </p:nvSpPr>
        <p:spPr>
          <a:xfrm>
            <a:off x="257350" y="1652038"/>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THERE IS A LACK OF CLARITY ON LEADERSHIP AND MANAGEMENT LEARNING EXPECTATIONS </a:t>
            </a:r>
            <a:endParaRPr b="1" i="0" sz="1200" u="none" cap="none" strike="noStrike">
              <a:solidFill>
                <a:schemeClr val="lt1"/>
              </a:solidFill>
              <a:latin typeface="Arial"/>
              <a:ea typeface="Arial"/>
              <a:cs typeface="Arial"/>
              <a:sym typeface="Arial"/>
            </a:endParaRPr>
          </a:p>
        </p:txBody>
      </p:sp>
      <p:sp>
        <p:nvSpPr>
          <p:cNvPr id="88" name="Google Shape;88;gb6cbd20ce0_0_133"/>
          <p:cNvSpPr txBox="1"/>
          <p:nvPr/>
        </p:nvSpPr>
        <p:spPr>
          <a:xfrm>
            <a:off x="257350" y="2464213"/>
            <a:ext cx="4384800" cy="492600"/>
          </a:xfrm>
          <a:prstGeom prst="rect">
            <a:avLst/>
          </a:prstGeom>
          <a:solidFill>
            <a:schemeClr val="lt1"/>
          </a:solid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We </a:t>
            </a:r>
            <a:r>
              <a:rPr b="1" i="0" lang="en-GB" sz="1000" u="none" cap="none" strike="noStrike">
                <a:solidFill>
                  <a:schemeClr val="dk1"/>
                </a:solidFill>
                <a:latin typeface="Arial"/>
                <a:ea typeface="Arial"/>
                <a:cs typeface="Arial"/>
                <a:sym typeface="Arial"/>
              </a:rPr>
              <a:t>do not have a clear, centrally planned and mandated leadership and management offer </a:t>
            </a:r>
            <a:r>
              <a:rPr b="0" i="0" lang="en-GB" sz="1000" u="none" cap="none" strike="noStrike">
                <a:solidFill>
                  <a:schemeClr val="dk1"/>
                </a:solidFill>
                <a:latin typeface="Arial"/>
                <a:ea typeface="Arial"/>
                <a:cs typeface="Arial"/>
                <a:sym typeface="Arial"/>
              </a:rPr>
              <a:t>for all.  </a:t>
            </a:r>
            <a:endParaRPr b="0" i="0" sz="1000" u="none" cap="none" strike="noStrike">
              <a:solidFill>
                <a:schemeClr val="dk1"/>
              </a:solidFill>
              <a:latin typeface="Arial"/>
              <a:ea typeface="Arial"/>
              <a:cs typeface="Arial"/>
              <a:sym typeface="Arial"/>
            </a:endParaRPr>
          </a:p>
        </p:txBody>
      </p:sp>
      <p:sp>
        <p:nvSpPr>
          <p:cNvPr id="89" name="Google Shape;89;gb6cbd20ce0_0_133"/>
          <p:cNvSpPr txBox="1"/>
          <p:nvPr/>
        </p:nvSpPr>
        <p:spPr>
          <a:xfrm>
            <a:off x="4759200" y="2492434"/>
            <a:ext cx="4127700" cy="11082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The importance of </a:t>
            </a:r>
            <a:r>
              <a:rPr b="1" i="0" lang="en-GB" sz="1000" u="none" cap="none" strike="noStrike">
                <a:solidFill>
                  <a:srgbClr val="000000"/>
                </a:solidFill>
                <a:latin typeface="Arial"/>
                <a:ea typeface="Arial"/>
                <a:cs typeface="Arial"/>
                <a:sym typeface="Arial"/>
              </a:rPr>
              <a:t>matching leadership development effectively to organisational need is highlighted in the academic literature</a:t>
            </a:r>
            <a:r>
              <a:rPr b="0" i="0" lang="en-GB" sz="1000" u="none" cap="none" strike="noStrike">
                <a:solidFill>
                  <a:srgbClr val="000000"/>
                </a:solidFill>
                <a:latin typeface="Arial"/>
                <a:ea typeface="Arial"/>
                <a:cs typeface="Arial"/>
                <a:sym typeface="Arial"/>
              </a:rPr>
              <a:t>. </a:t>
            </a:r>
            <a:r>
              <a:rPr b="0" i="0" lang="en-GB" sz="1000" u="none" cap="none" strike="noStrike">
                <a:solidFill>
                  <a:schemeClr val="dk1"/>
                </a:solidFill>
                <a:latin typeface="Arial"/>
                <a:ea typeface="Arial"/>
                <a:cs typeface="Arial"/>
                <a:sym typeface="Arial"/>
              </a:rPr>
              <a:t>Clear definitions about what good leadership and management looks like in a specific context is important for both high quality learning interventions and for effective evaluation and valid assessment of capability (</a:t>
            </a:r>
            <a:r>
              <a:rPr lang="en-GB" sz="1000">
                <a:solidFill>
                  <a:schemeClr val="dk1"/>
                </a:solidFill>
              </a:rPr>
              <a:t>22</a:t>
            </a:r>
            <a:r>
              <a:rPr b="0" i="0" lang="en-GB" sz="1000" u="none" cap="none" strike="noStrike">
                <a:solidFill>
                  <a:schemeClr val="dk1"/>
                </a:solidFill>
                <a:latin typeface="Arial"/>
                <a:ea typeface="Arial"/>
                <a:cs typeface="Arial"/>
                <a:sym typeface="Arial"/>
              </a:rPr>
              <a:t>) (</a:t>
            </a:r>
            <a:r>
              <a:rPr lang="en-GB" sz="1000">
                <a:solidFill>
                  <a:schemeClr val="dk1"/>
                </a:solidFill>
              </a:rPr>
              <a:t>23</a:t>
            </a:r>
            <a:r>
              <a:rPr b="0" i="0" lang="en-GB" sz="1000" u="none" cap="none" strike="noStrike">
                <a:solidFill>
                  <a:schemeClr val="dk1"/>
                </a:solidFill>
                <a:latin typeface="Arial"/>
                <a:ea typeface="Arial"/>
                <a:cs typeface="Arial"/>
                <a:sym typeface="Arial"/>
              </a:rPr>
              <a:t>). </a:t>
            </a:r>
            <a:endParaRPr b="0" i="0" sz="1000" u="none" cap="none" strike="noStrike">
              <a:solidFill>
                <a:schemeClr val="dk1"/>
              </a:solidFill>
              <a:highlight>
                <a:srgbClr val="FFFF00"/>
              </a:highlight>
              <a:latin typeface="Arial"/>
              <a:ea typeface="Arial"/>
              <a:cs typeface="Arial"/>
              <a:sym typeface="Arial"/>
            </a:endParaRPr>
          </a:p>
        </p:txBody>
      </p:sp>
      <p:sp>
        <p:nvSpPr>
          <p:cNvPr id="90" name="Google Shape;90;gb6cbd20ce0_0_133"/>
          <p:cNvSpPr txBox="1"/>
          <p:nvPr/>
        </p:nvSpPr>
        <p:spPr>
          <a:xfrm>
            <a:off x="257350" y="3051976"/>
            <a:ext cx="4384800" cy="6003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Satisfaction rates were generally high for National Leadership Centre (NLC) programmes (93%) but where </a:t>
            </a:r>
            <a:r>
              <a:rPr b="1" i="0" lang="en-GB" sz="1000" u="none" cap="none" strike="noStrike">
                <a:solidFill>
                  <a:schemeClr val="dk1"/>
                </a:solidFill>
                <a:latin typeface="Arial"/>
                <a:ea typeface="Arial"/>
                <a:cs typeface="Arial"/>
                <a:sym typeface="Arial"/>
              </a:rPr>
              <a:t>expectations were not fully met </a:t>
            </a:r>
            <a:r>
              <a:rPr b="0" i="0" lang="en-GB" sz="1000" u="none" cap="none" strike="noStrike">
                <a:solidFill>
                  <a:schemeClr val="dk1"/>
                </a:solidFill>
                <a:latin typeface="Arial"/>
                <a:ea typeface="Arial"/>
                <a:cs typeface="Arial"/>
                <a:sym typeface="Arial"/>
              </a:rPr>
              <a:t>delegates reported this was due to </a:t>
            </a:r>
            <a:r>
              <a:rPr b="1" i="0" lang="en-GB" sz="1000" u="none" cap="none" strike="noStrike">
                <a:solidFill>
                  <a:schemeClr val="dk1"/>
                </a:solidFill>
                <a:latin typeface="Arial"/>
                <a:ea typeface="Arial"/>
                <a:cs typeface="Arial"/>
                <a:sym typeface="Arial"/>
              </a:rPr>
              <a:t>unclear objectives</a:t>
            </a:r>
            <a:r>
              <a:rPr b="0" i="0" lang="en-GB" sz="1000" u="none" cap="none" strike="noStrike">
                <a:solidFill>
                  <a:schemeClr val="dk1"/>
                </a:solidFill>
                <a:latin typeface="Arial"/>
                <a:ea typeface="Arial"/>
                <a:cs typeface="Arial"/>
                <a:sym typeface="Arial"/>
              </a:rPr>
              <a:t> at the outset (</a:t>
            </a:r>
            <a:r>
              <a:rPr lang="en-GB" sz="1000">
                <a:solidFill>
                  <a:schemeClr val="dk1"/>
                </a:solidFill>
              </a:rPr>
              <a:t>21</a:t>
            </a:r>
            <a:r>
              <a:rPr b="0" i="0" lang="en-GB" sz="1000" u="none" cap="none" strike="noStrike">
                <a:solidFill>
                  <a:schemeClr val="dk1"/>
                </a:solidFill>
                <a:latin typeface="Arial"/>
                <a:ea typeface="Arial"/>
                <a:cs typeface="Arial"/>
                <a:sym typeface="Arial"/>
              </a:rPr>
              <a:t>). </a:t>
            </a:r>
            <a:endParaRPr b="0" i="0" sz="10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b6cbd20ce0_0_154"/>
          <p:cNvSpPr txBox="1"/>
          <p:nvPr>
            <p:ph type="title"/>
          </p:nvPr>
        </p:nvSpPr>
        <p:spPr>
          <a:xfrm>
            <a:off x="904625" y="210225"/>
            <a:ext cx="80121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2: No clear organisational requirements or common purpose across all interventions   </a:t>
            </a:r>
            <a:endParaRPr/>
          </a:p>
        </p:txBody>
      </p:sp>
      <p:sp>
        <p:nvSpPr>
          <p:cNvPr id="96" name="Google Shape;96;gb6cbd20ce0_0_154"/>
          <p:cNvSpPr txBox="1"/>
          <p:nvPr/>
        </p:nvSpPr>
        <p:spPr>
          <a:xfrm>
            <a:off x="287500" y="1009450"/>
            <a:ext cx="8629500" cy="5541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There is no clear, centrally prescribed or mandated offer mapped against strategic priorities. Multiple models of leadership and management co-exist across the system. </a:t>
            </a:r>
            <a:endParaRPr b="1" i="0" sz="1200" u="none" cap="none" strike="noStrike">
              <a:solidFill>
                <a:schemeClr val="dk2"/>
              </a:solidFill>
              <a:latin typeface="Arial"/>
              <a:ea typeface="Arial"/>
              <a:cs typeface="Arial"/>
              <a:sym typeface="Arial"/>
            </a:endParaRPr>
          </a:p>
        </p:txBody>
      </p:sp>
      <p:sp>
        <p:nvSpPr>
          <p:cNvPr id="97" name="Google Shape;97;gb6cbd20ce0_0_154"/>
          <p:cNvSpPr txBox="1"/>
          <p:nvPr/>
        </p:nvSpPr>
        <p:spPr>
          <a:xfrm>
            <a:off x="257350" y="1707950"/>
            <a:ext cx="8629500" cy="3693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STAKEHOLDER FEEDBACK</a:t>
            </a:r>
            <a:endParaRPr b="1" i="0" sz="1200" u="none" cap="none" strike="noStrike">
              <a:solidFill>
                <a:schemeClr val="lt1"/>
              </a:solidFill>
              <a:latin typeface="Arial"/>
              <a:ea typeface="Arial"/>
              <a:cs typeface="Arial"/>
              <a:sym typeface="Arial"/>
            </a:endParaRPr>
          </a:p>
        </p:txBody>
      </p:sp>
      <p:sp>
        <p:nvSpPr>
          <p:cNvPr id="98" name="Google Shape;98;gb6cbd20ce0_0_154"/>
          <p:cNvSpPr/>
          <p:nvPr/>
        </p:nvSpPr>
        <p:spPr>
          <a:xfrm>
            <a:off x="257350" y="2204998"/>
            <a:ext cx="5386800" cy="945900"/>
          </a:xfrm>
          <a:prstGeom prst="wedgeRectCallout">
            <a:avLst>
              <a:gd fmla="val -19798" name="adj1"/>
              <a:gd fmla="val 50006" name="adj2"/>
            </a:avLst>
          </a:prstGeom>
          <a:solidFill>
            <a:srgbClr val="FFFFFF"/>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Many comparisons were made about the </a:t>
            </a:r>
            <a:r>
              <a:rPr b="0" i="0" lang="en-GB" sz="1000" u="none" cap="none" strike="noStrike">
                <a:solidFill>
                  <a:srgbClr val="000000"/>
                </a:solidFill>
                <a:latin typeface="Arial"/>
                <a:ea typeface="Arial"/>
                <a:cs typeface="Arial"/>
                <a:sym typeface="Arial"/>
                <a:extLst>
                  <a:ext uri="http://customooxmlschemas.google.com/">
                    <go:slidesCustomData xmlns:go="http://customooxmlschemas.google.com/" textRoundtripDataId="3"/>
                  </a:ext>
                </a:extLst>
              </a:rPr>
              <a:t>High Potential Development Scheme (HPDS) and Major Projects Leadership A</a:t>
            </a:r>
            <a:r>
              <a:rPr b="0" i="0" lang="en-GB" sz="1000" u="none" cap="none" strike="noStrike">
                <a:solidFill>
                  <a:srgbClr val="000000"/>
                </a:solidFill>
                <a:latin typeface="Arial"/>
                <a:ea typeface="Arial"/>
                <a:cs typeface="Arial"/>
                <a:sym typeface="Arial"/>
              </a:rPr>
              <a:t>cademy (MPLA). </a:t>
            </a:r>
            <a:r>
              <a:rPr b="0" i="0" lang="en-GB" sz="1000" u="none" cap="none" strike="noStrike">
                <a:solidFill>
                  <a:srgbClr val="222222"/>
                </a:solidFill>
                <a:highlight>
                  <a:srgbClr val="FFFFFF"/>
                </a:highlight>
                <a:latin typeface="Arial"/>
                <a:ea typeface="Arial"/>
                <a:cs typeface="Arial"/>
                <a:sym typeface="Arial"/>
              </a:rPr>
              <a:t>People value the </a:t>
            </a:r>
            <a:r>
              <a:rPr b="1" i="0" lang="en-GB" sz="1000" u="none" cap="none" strike="noStrike">
                <a:solidFill>
                  <a:srgbClr val="222222"/>
                </a:solidFill>
                <a:highlight>
                  <a:srgbClr val="FFFFFF"/>
                </a:highlight>
                <a:latin typeface="Arial"/>
                <a:ea typeface="Arial"/>
                <a:cs typeface="Arial"/>
                <a:sym typeface="Arial"/>
              </a:rPr>
              <a:t>structure and substantive content</a:t>
            </a:r>
            <a:r>
              <a:rPr b="0" i="0" lang="en-GB" sz="1000" u="none" cap="none" strike="noStrike">
                <a:solidFill>
                  <a:srgbClr val="222222"/>
                </a:solidFill>
                <a:highlight>
                  <a:srgbClr val="FFFFFF"/>
                </a:highlight>
                <a:latin typeface="Arial"/>
                <a:ea typeface="Arial"/>
                <a:cs typeface="Arial"/>
                <a:sym typeface="Arial"/>
              </a:rPr>
              <a:t> of MPLA, the strong, continuous, presence of a Programme Director in every session, joining the dots and maintaining a clear purpose. They prize knowing what they are going to be learning in advance, having a curriculum to follow. They value the prestige that comes from being assessed and 'passing'</a:t>
            </a:r>
            <a:r>
              <a:rPr b="0" i="0" lang="en-GB" sz="1000" u="none" cap="none" strike="noStrike">
                <a:solidFill>
                  <a:srgbClr val="222222"/>
                </a:solidFill>
                <a:highlight>
                  <a:schemeClr val="lt1"/>
                </a:highlight>
                <a:latin typeface="Arial"/>
                <a:ea typeface="Arial"/>
                <a:cs typeface="Arial"/>
                <a:sym typeface="Arial"/>
              </a:rPr>
              <a:t>.</a:t>
            </a:r>
            <a:endParaRPr b="0" i="0" sz="1000" u="none" cap="none" strike="noStrike">
              <a:solidFill>
                <a:srgbClr val="000000"/>
              </a:solidFill>
              <a:highlight>
                <a:schemeClr val="lt1"/>
              </a:highlight>
              <a:latin typeface="Arial"/>
              <a:ea typeface="Arial"/>
              <a:cs typeface="Arial"/>
              <a:sym typeface="Arial"/>
            </a:endParaRPr>
          </a:p>
        </p:txBody>
      </p:sp>
      <p:sp>
        <p:nvSpPr>
          <p:cNvPr id="99" name="Google Shape;99;gb6cbd20ce0_0_154"/>
          <p:cNvSpPr/>
          <p:nvPr/>
        </p:nvSpPr>
        <p:spPr>
          <a:xfrm>
            <a:off x="5212800" y="3375250"/>
            <a:ext cx="2292600" cy="1231500"/>
          </a:xfrm>
          <a:prstGeom prst="cloudCallout">
            <a:avLst>
              <a:gd fmla="val -45386" name="adj1"/>
              <a:gd fmla="val -38337" name="adj2"/>
            </a:avLst>
          </a:prstGeom>
          <a:solidFill>
            <a:srgbClr val="FFFFFF"/>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ctr">
              <a:lnSpc>
                <a:spcPct val="100000"/>
              </a:lnSpc>
              <a:spcBef>
                <a:spcPts val="0"/>
              </a:spcBef>
              <a:spcAft>
                <a:spcPts val="0"/>
              </a:spcAft>
              <a:buClr>
                <a:srgbClr val="000000"/>
              </a:buClr>
              <a:buSzPts val="900"/>
              <a:buFont typeface="Arial"/>
              <a:buNone/>
            </a:pPr>
            <a:r>
              <a:rPr b="0" i="0" lang="en-GB" sz="900" u="none" cap="none" strike="noStrike">
                <a:solidFill>
                  <a:schemeClr val="dk1"/>
                </a:solidFill>
                <a:latin typeface="Arial"/>
                <a:ea typeface="Arial"/>
                <a:cs typeface="Arial"/>
                <a:sym typeface="Arial"/>
              </a:rPr>
              <a:t>“</a:t>
            </a:r>
            <a:r>
              <a:rPr b="1" i="1" lang="en-GB" sz="900" u="none" cap="none" strike="noStrike">
                <a:solidFill>
                  <a:schemeClr val="dk1"/>
                </a:solidFill>
                <a:latin typeface="Arial"/>
                <a:ea typeface="Arial"/>
                <a:cs typeface="Arial"/>
                <a:sym typeface="Arial"/>
              </a:rPr>
              <a:t>Each Top 200 event feels like an island </a:t>
            </a:r>
            <a:r>
              <a:rPr b="0" i="1" lang="en-GB" sz="900" u="none" cap="none" strike="noStrike">
                <a:solidFill>
                  <a:schemeClr val="dk1"/>
                </a:solidFill>
                <a:latin typeface="Arial"/>
                <a:ea typeface="Arial"/>
                <a:cs typeface="Arial"/>
                <a:sym typeface="Arial"/>
              </a:rPr>
              <a:t>– no connection to last one, no follow-up on actions.”</a:t>
            </a:r>
            <a:endParaRPr b="0" i="1" sz="9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900"/>
              <a:buFont typeface="Arial"/>
              <a:buNone/>
            </a:pPr>
            <a:r>
              <a:rPr b="0" i="0" lang="en-GB" sz="900" u="none" cap="none" strike="noStrike">
                <a:solidFill>
                  <a:schemeClr val="dk1"/>
                </a:solidFill>
                <a:latin typeface="Arial"/>
                <a:ea typeface="Arial"/>
                <a:cs typeface="Arial"/>
                <a:sym typeface="Arial"/>
              </a:rPr>
              <a:t>(Director General, 2020)</a:t>
            </a:r>
            <a:endParaRPr b="0" i="0" sz="900" u="none" cap="none" strike="noStrike">
              <a:solidFill>
                <a:schemeClr val="dk1"/>
              </a:solidFill>
              <a:latin typeface="Arial"/>
              <a:ea typeface="Arial"/>
              <a:cs typeface="Arial"/>
              <a:sym typeface="Arial"/>
            </a:endParaRPr>
          </a:p>
        </p:txBody>
      </p:sp>
      <p:sp>
        <p:nvSpPr>
          <p:cNvPr id="100" name="Google Shape;100;gb6cbd20ce0_0_154"/>
          <p:cNvSpPr/>
          <p:nvPr/>
        </p:nvSpPr>
        <p:spPr>
          <a:xfrm>
            <a:off x="5838550" y="2145825"/>
            <a:ext cx="3048300" cy="1170300"/>
          </a:xfrm>
          <a:prstGeom prst="cloudCallout">
            <a:avLst>
              <a:gd fmla="val 40546" name="adj1"/>
              <a:gd fmla="val 38340" name="adj2"/>
            </a:avLst>
          </a:prstGeom>
          <a:solidFill>
            <a:srgbClr val="FFFFFF"/>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ctr">
              <a:lnSpc>
                <a:spcPct val="100000"/>
              </a:lnSpc>
              <a:spcBef>
                <a:spcPts val="0"/>
              </a:spcBef>
              <a:spcAft>
                <a:spcPts val="0"/>
              </a:spcAft>
              <a:buClr>
                <a:srgbClr val="000000"/>
              </a:buClr>
              <a:buSzPts val="900"/>
              <a:buFont typeface="Arial"/>
              <a:buNone/>
            </a:pPr>
            <a:r>
              <a:rPr b="0" i="1" lang="en-GB" sz="900" u="none" cap="none" strike="noStrike">
                <a:solidFill>
                  <a:srgbClr val="222222"/>
                </a:solidFill>
                <a:latin typeface="Arial"/>
                <a:ea typeface="Arial"/>
                <a:cs typeface="Arial"/>
                <a:sym typeface="Arial"/>
              </a:rPr>
              <a:t>“</a:t>
            </a:r>
            <a:r>
              <a:rPr b="1" i="1" lang="en-GB" sz="900" u="none" cap="none" strike="noStrike">
                <a:solidFill>
                  <a:srgbClr val="222222"/>
                </a:solidFill>
                <a:latin typeface="Arial"/>
                <a:ea typeface="Arial"/>
                <a:cs typeface="Arial"/>
                <a:sym typeface="Arial"/>
              </a:rPr>
              <a:t>HPDS has lost its way – too many people on it, too unstructured</a:t>
            </a:r>
            <a:r>
              <a:rPr b="0" i="1" lang="en-GB" sz="900" u="none" cap="none" strike="noStrike">
                <a:solidFill>
                  <a:srgbClr val="222222"/>
                </a:solidFill>
                <a:latin typeface="Arial"/>
                <a:ea typeface="Arial"/>
                <a:cs typeface="Arial"/>
                <a:sym typeface="Arial"/>
              </a:rPr>
              <a:t>, no guiding mind, insufficient links to reform yet a passport to DG it appears.”</a:t>
            </a:r>
            <a:r>
              <a:rPr b="0" i="1" lang="en-GB" sz="900" u="none" cap="none" strike="noStrike">
                <a:solidFill>
                  <a:srgbClr val="000000"/>
                </a:solidFill>
                <a:latin typeface="Arial"/>
                <a:ea typeface="Arial"/>
                <a:cs typeface="Arial"/>
                <a:sym typeface="Arial"/>
              </a:rPr>
              <a:t> </a:t>
            </a:r>
            <a:r>
              <a:rPr b="0" i="1" lang="en-GB" sz="900" u="none" cap="none" strike="noStrike">
                <a:solidFill>
                  <a:srgbClr val="222222"/>
                </a:solidFill>
                <a:latin typeface="Arial"/>
                <a:ea typeface="Arial"/>
                <a:cs typeface="Arial"/>
                <a:sym typeface="Arial"/>
              </a:rPr>
              <a:t>(Director, 2020)</a:t>
            </a:r>
            <a:endParaRPr b="0" i="1" sz="900" u="none" cap="none" strike="noStrike">
              <a:solidFill>
                <a:srgbClr val="222222"/>
              </a:solidFill>
              <a:latin typeface="Arial"/>
              <a:ea typeface="Arial"/>
              <a:cs typeface="Arial"/>
              <a:sym typeface="Arial"/>
            </a:endParaRPr>
          </a:p>
        </p:txBody>
      </p:sp>
      <p:sp>
        <p:nvSpPr>
          <p:cNvPr id="101" name="Google Shape;101;gb6cbd20ce0_0_154"/>
          <p:cNvSpPr txBox="1"/>
          <p:nvPr/>
        </p:nvSpPr>
        <p:spPr>
          <a:xfrm>
            <a:off x="1060100" y="3676400"/>
            <a:ext cx="2116500" cy="323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900"/>
              <a:buFont typeface="Arial"/>
              <a:buNone/>
            </a:pPr>
            <a:r>
              <a:t/>
            </a:r>
            <a:endParaRPr b="0" i="1" sz="900" u="none" cap="none" strike="noStrike">
              <a:solidFill>
                <a:srgbClr val="000000"/>
              </a:solidFill>
              <a:latin typeface="Arial"/>
              <a:ea typeface="Arial"/>
              <a:cs typeface="Arial"/>
              <a:sym typeface="Arial"/>
            </a:endParaRPr>
          </a:p>
        </p:txBody>
      </p:sp>
      <p:sp>
        <p:nvSpPr>
          <p:cNvPr id="102" name="Google Shape;102;gb6cbd20ce0_0_154"/>
          <p:cNvSpPr/>
          <p:nvPr/>
        </p:nvSpPr>
        <p:spPr>
          <a:xfrm>
            <a:off x="1114500" y="3278650"/>
            <a:ext cx="3207900" cy="1424700"/>
          </a:xfrm>
          <a:prstGeom prst="cloudCallout">
            <a:avLst>
              <a:gd fmla="val 50721" name="adj1"/>
              <a:gd fmla="val -38109"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chemeClr val="dk1"/>
              </a:buClr>
              <a:buSzPts val="1100"/>
              <a:buFont typeface="Arial"/>
              <a:buNone/>
            </a:pPr>
            <a:r>
              <a:rPr b="0" i="1" lang="en-GB" sz="900" u="none" cap="none" strike="noStrike">
                <a:solidFill>
                  <a:schemeClr val="dk1"/>
                </a:solidFill>
                <a:latin typeface="Arial"/>
                <a:ea typeface="Arial"/>
                <a:cs typeface="Arial"/>
                <a:sym typeface="Arial"/>
              </a:rPr>
              <a:t>“The programme needs less introspection - this could be a generic 'growth' offer for any sector, and as such is superficial. </a:t>
            </a:r>
            <a:r>
              <a:rPr b="1" i="1" lang="en-GB" sz="900" u="none" cap="none" strike="noStrike">
                <a:solidFill>
                  <a:schemeClr val="dk1"/>
                </a:solidFill>
                <a:latin typeface="Arial"/>
                <a:ea typeface="Arial"/>
                <a:cs typeface="Arial"/>
                <a:sym typeface="Arial"/>
              </a:rPr>
              <a:t>Would be good to have more idea of what the Civil Service wants and needs from us as leaders</a:t>
            </a:r>
            <a:r>
              <a:rPr b="0" i="1" lang="en-GB" sz="900" u="none" cap="none" strike="noStrike">
                <a:solidFill>
                  <a:schemeClr val="dk1"/>
                </a:solidFill>
                <a:latin typeface="Arial"/>
                <a:ea typeface="Arial"/>
                <a:cs typeface="Arial"/>
                <a:sym typeface="Arial"/>
              </a:rPr>
              <a:t>.” (Director, 2020) </a:t>
            </a:r>
            <a:endParaRPr b="0" i="1" sz="9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b6cbd20ce0_0_169"/>
          <p:cNvSpPr/>
          <p:nvPr/>
        </p:nvSpPr>
        <p:spPr>
          <a:xfrm>
            <a:off x="5084250" y="3305427"/>
            <a:ext cx="3802500" cy="531600"/>
          </a:xfrm>
          <a:prstGeom prst="rect">
            <a:avLst/>
          </a:prstGeom>
          <a:solidFill>
            <a:schemeClr val="lt1"/>
          </a:solidFill>
          <a:ln cap="flat" cmpd="sng" w="9525">
            <a:solidFill>
              <a:srgbClr val="005ABB"/>
            </a:solidFill>
            <a:prstDash val="solid"/>
            <a:round/>
            <a:headEnd len="sm" w="sm" type="none"/>
            <a:tailEnd len="sm" w="sm" type="none"/>
          </a:ln>
        </p:spPr>
        <p:txBody>
          <a:bodyPr anchorCtr="0" anchor="ctr" bIns="79125" lIns="79125" spcFirstLastPara="1" rIns="79125" wrap="square" tIns="79125">
            <a:noAutofit/>
          </a:bodyPr>
          <a:lstStyle/>
          <a:p>
            <a:pPr indent="0" lvl="0" marL="0" marR="0" rtl="0" algn="l">
              <a:lnSpc>
                <a:spcPct val="100000"/>
              </a:lnSpc>
              <a:spcBef>
                <a:spcPts val="0"/>
              </a:spcBef>
              <a:spcAft>
                <a:spcPts val="0"/>
              </a:spcAft>
              <a:buClr>
                <a:srgbClr val="000000"/>
              </a:buClr>
              <a:buSzPts val="1000"/>
              <a:buFont typeface="Arial"/>
              <a:buNone/>
            </a:pPr>
            <a:r>
              <a:rPr lang="en-GB" sz="1000">
                <a:solidFill>
                  <a:schemeClr val="dk1"/>
                </a:solidFill>
              </a:rPr>
              <a:t>Internal information showed a dip in satisfaction, partly due a shift to virtual delivery.</a:t>
            </a:r>
            <a:endParaRPr b="0" i="0" sz="1300" u="none" cap="none" strike="noStrike">
              <a:solidFill>
                <a:srgbClr val="000000"/>
              </a:solidFill>
              <a:latin typeface="Arial"/>
              <a:ea typeface="Arial"/>
              <a:cs typeface="Arial"/>
              <a:sym typeface="Arial"/>
            </a:endParaRPr>
          </a:p>
        </p:txBody>
      </p:sp>
      <p:sp>
        <p:nvSpPr>
          <p:cNvPr id="108" name="Google Shape;108;gb6cbd20ce0_0_169"/>
          <p:cNvSpPr txBox="1"/>
          <p:nvPr>
            <p:ph type="title"/>
          </p:nvPr>
        </p:nvSpPr>
        <p:spPr>
          <a:xfrm>
            <a:off x="1605675" y="288750"/>
            <a:ext cx="7281000" cy="347700"/>
          </a:xfrm>
          <a:prstGeom prst="rect">
            <a:avLst/>
          </a:prstGeom>
          <a:noFill/>
          <a:ln>
            <a:noFill/>
          </a:ln>
        </p:spPr>
        <p:txBody>
          <a:bodyPr anchorCtr="0" anchor="t" bIns="0" lIns="0" spcFirstLastPara="1" rIns="0" wrap="square" tIns="0">
            <a:noAutofit/>
          </a:bodyPr>
          <a:lstStyle/>
          <a:p>
            <a:pPr indent="0" lvl="0" marL="0" rtl="0" algn="r">
              <a:lnSpc>
                <a:spcPct val="100000"/>
              </a:lnSpc>
              <a:spcBef>
                <a:spcPts val="0"/>
              </a:spcBef>
              <a:spcAft>
                <a:spcPts val="0"/>
              </a:spcAft>
              <a:buSzPts val="2400"/>
              <a:buNone/>
            </a:pPr>
            <a:r>
              <a:rPr lang="en-GB"/>
              <a:t>Problem Statement 3: Stakeholder needs not met</a:t>
            </a:r>
            <a:endParaRPr/>
          </a:p>
        </p:txBody>
      </p:sp>
      <p:sp>
        <p:nvSpPr>
          <p:cNvPr id="109" name="Google Shape;109;gb6cbd20ce0_0_169"/>
          <p:cNvSpPr txBox="1"/>
          <p:nvPr/>
        </p:nvSpPr>
        <p:spPr>
          <a:xfrm>
            <a:off x="333750" y="705175"/>
            <a:ext cx="8553000" cy="7389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GB" sz="1200" u="none" cap="none" strike="noStrike">
                <a:solidFill>
                  <a:schemeClr val="dk2"/>
                </a:solidFill>
                <a:latin typeface="Arial"/>
                <a:ea typeface="Arial"/>
                <a:cs typeface="Arial"/>
                <a:sym typeface="Arial"/>
              </a:rPr>
              <a:t>Our current Leadership &amp; Management development offer is not yet able to fully meet the strategic workforce development needs of the system. Stakeholders, including Ministers, oversight bodies and experts have publicly expressed mixed confidence in, and satisfaction with, our current offer and have an expectation of change.</a:t>
            </a:r>
            <a:endParaRPr b="1" i="0" sz="1200" u="none" cap="none" strike="noStrike">
              <a:solidFill>
                <a:schemeClr val="dk2"/>
              </a:solidFill>
              <a:latin typeface="Arial"/>
              <a:ea typeface="Arial"/>
              <a:cs typeface="Arial"/>
              <a:sym typeface="Arial"/>
            </a:endParaRPr>
          </a:p>
        </p:txBody>
      </p:sp>
      <p:sp>
        <p:nvSpPr>
          <p:cNvPr id="110" name="Google Shape;110;gb6cbd20ce0_0_169"/>
          <p:cNvSpPr txBox="1"/>
          <p:nvPr/>
        </p:nvSpPr>
        <p:spPr>
          <a:xfrm>
            <a:off x="333750" y="1512800"/>
            <a:ext cx="8553000" cy="554100"/>
          </a:xfrm>
          <a:prstGeom prst="rect">
            <a:avLst/>
          </a:prstGeom>
          <a:solidFill>
            <a:schemeClr val="dk2"/>
          </a:solidFill>
          <a:ln cap="flat" cmpd="sng" w="9525">
            <a:solidFill>
              <a:schemeClr val="lt1"/>
            </a:solidFill>
            <a:prstDash val="solid"/>
            <a:round/>
            <a:headEnd len="sm" w="sm" type="none"/>
            <a:tailEnd len="sm" w="sm" type="none"/>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lt1"/>
                </a:solidFill>
                <a:latin typeface="Arial"/>
                <a:ea typeface="Arial"/>
                <a:cs typeface="Arial"/>
                <a:sym typeface="Arial"/>
              </a:rPr>
              <a:t>EVIDENCE: CURRENT SATISFACTION RATES ARE MOSTLY POSITIVE AND PARTICIPANTS VALUE THE OPPORTUNITY TO MEET THEIR PEERS, BUT ATTENDANCE DROP OFF IS HIGH IN LONGER PROGRAMMES </a:t>
            </a:r>
            <a:endParaRPr b="1" i="0" sz="1200" u="none" cap="none" strike="noStrike">
              <a:solidFill>
                <a:schemeClr val="lt1"/>
              </a:solidFill>
              <a:latin typeface="Arial"/>
              <a:ea typeface="Arial"/>
              <a:cs typeface="Arial"/>
              <a:sym typeface="Arial"/>
            </a:endParaRPr>
          </a:p>
        </p:txBody>
      </p:sp>
      <p:sp>
        <p:nvSpPr>
          <p:cNvPr id="111" name="Google Shape;111;gb6cbd20ce0_0_169"/>
          <p:cNvSpPr txBox="1"/>
          <p:nvPr/>
        </p:nvSpPr>
        <p:spPr>
          <a:xfrm>
            <a:off x="333750" y="2437450"/>
            <a:ext cx="4657500" cy="600300"/>
          </a:xfrm>
          <a:prstGeom prst="rect">
            <a:avLst/>
          </a:prstGeom>
          <a:noFill/>
          <a:ln cap="flat" cmpd="sng" w="9525">
            <a:solidFill>
              <a:srgbClr val="005ABB"/>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90000"/>
              </a:lnSpc>
              <a:spcBef>
                <a:spcPts val="0"/>
              </a:spcBef>
              <a:spcAft>
                <a:spcPts val="0"/>
              </a:spcAft>
              <a:buClr>
                <a:srgbClr val="000000"/>
              </a:buClr>
              <a:buSzPts val="1000"/>
              <a:buFont typeface="Arial"/>
              <a:buNone/>
            </a:pPr>
            <a:r>
              <a:rPr b="0" i="0" lang="en-GB" sz="1000" u="none" cap="none" strike="noStrike">
                <a:solidFill>
                  <a:schemeClr val="dk1"/>
                </a:solidFill>
                <a:latin typeface="Arial"/>
                <a:ea typeface="Arial"/>
                <a:cs typeface="Arial"/>
                <a:sym typeface="Arial"/>
              </a:rPr>
              <a:t>96% of National Leadership Centre (NLC) programme participants’ </a:t>
            </a:r>
            <a:r>
              <a:rPr b="1" i="0" lang="en-GB" sz="1000" u="none" cap="none" strike="noStrike">
                <a:solidFill>
                  <a:schemeClr val="dk1"/>
                </a:solidFill>
                <a:latin typeface="Arial"/>
                <a:ea typeface="Arial"/>
                <a:cs typeface="Arial"/>
                <a:sym typeface="Arial"/>
              </a:rPr>
              <a:t>expectations were fully met,</a:t>
            </a:r>
            <a:r>
              <a:rPr b="0" i="0" lang="en-GB" sz="1000" u="none" cap="none" strike="noStrike">
                <a:solidFill>
                  <a:schemeClr val="dk1"/>
                </a:solidFill>
                <a:latin typeface="Arial"/>
                <a:ea typeface="Arial"/>
                <a:cs typeface="Arial"/>
                <a:sym typeface="Arial"/>
              </a:rPr>
              <a:t> although module 2 received a 34% satisfaction rate. (</a:t>
            </a:r>
            <a:r>
              <a:rPr lang="en-GB" sz="1000">
                <a:solidFill>
                  <a:schemeClr val="dk1"/>
                </a:solidFill>
              </a:rPr>
              <a:t>21</a:t>
            </a:r>
            <a:r>
              <a:rPr b="0" i="0" lang="en-GB" sz="1000" u="none" cap="none" strike="noStrike">
                <a:solidFill>
                  <a:schemeClr val="dk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12" name="Google Shape;112;gb6cbd20ce0_0_169"/>
          <p:cNvSpPr txBox="1"/>
          <p:nvPr/>
        </p:nvSpPr>
        <p:spPr>
          <a:xfrm>
            <a:off x="5084250" y="2524525"/>
            <a:ext cx="3802500" cy="6465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lang="en-GB" sz="1000">
                <a:solidFill>
                  <a:schemeClr val="dk1"/>
                </a:solidFill>
              </a:rPr>
              <a:t>Internal information shows the Civil Service Leadership Academy had a</a:t>
            </a:r>
            <a:r>
              <a:rPr b="0" i="0" lang="en-GB" sz="1000" u="none" cap="none" strike="noStrike">
                <a:solidFill>
                  <a:schemeClr val="dk1"/>
                </a:solidFill>
                <a:latin typeface="Arial"/>
                <a:ea typeface="Arial"/>
                <a:cs typeface="Arial"/>
                <a:sym typeface="Arial"/>
              </a:rPr>
              <a:t> </a:t>
            </a:r>
            <a:r>
              <a:rPr b="1" i="0" lang="en-GB" sz="1000" u="none" cap="none" strike="noStrike">
                <a:solidFill>
                  <a:schemeClr val="dk1"/>
                </a:solidFill>
                <a:latin typeface="Arial"/>
                <a:ea typeface="Arial"/>
                <a:cs typeface="Arial"/>
                <a:sym typeface="Arial"/>
              </a:rPr>
              <a:t>decline in attendance through programme lifecycles</a:t>
            </a:r>
            <a:r>
              <a:rPr b="0" i="0" lang="en-GB" sz="1000" u="none" cap="none" strike="noStrike">
                <a:solidFill>
                  <a:schemeClr val="dk1"/>
                </a:solidFill>
                <a:latin typeface="Arial"/>
                <a:ea typeface="Arial"/>
                <a:cs typeface="Arial"/>
                <a:sym typeface="Arial"/>
              </a:rPr>
              <a:t>.</a:t>
            </a:r>
            <a:endParaRPr b="0" i="0" sz="1000" u="none" cap="none" strike="noStrike">
              <a:solidFill>
                <a:schemeClr val="dk1"/>
              </a:solidFill>
              <a:highlight>
                <a:schemeClr val="lt1"/>
              </a:highlight>
              <a:latin typeface="Arial"/>
              <a:ea typeface="Arial"/>
              <a:cs typeface="Arial"/>
              <a:sym typeface="Arial"/>
            </a:endParaRPr>
          </a:p>
        </p:txBody>
      </p:sp>
      <p:sp>
        <p:nvSpPr>
          <p:cNvPr id="113" name="Google Shape;113;gb6cbd20ce0_0_169"/>
          <p:cNvSpPr txBox="1"/>
          <p:nvPr/>
        </p:nvSpPr>
        <p:spPr>
          <a:xfrm>
            <a:off x="333775" y="3124000"/>
            <a:ext cx="4657500" cy="800400"/>
          </a:xfrm>
          <a:prstGeom prst="rect">
            <a:avLst/>
          </a:prstGeom>
          <a:noFill/>
          <a:ln cap="flat" cmpd="sng" w="9525">
            <a:solidFill>
              <a:schemeClr val="dk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In 2018, DIT worked with supplier partner Harthill’s to design and develop the DIT Global Directors Leadership Programme. This was </a:t>
            </a:r>
            <a:r>
              <a:rPr b="1" i="0" lang="en-GB" sz="1000" u="none" cap="none" strike="noStrike">
                <a:solidFill>
                  <a:srgbClr val="000000"/>
                </a:solidFill>
                <a:latin typeface="Arial"/>
                <a:ea typeface="Arial"/>
                <a:cs typeface="Arial"/>
                <a:sym typeface="Arial"/>
              </a:rPr>
              <a:t>in the absence of anything thought to be appropriate or available through CSLA or CSL.</a:t>
            </a:r>
            <a:endParaRPr b="1" i="0" sz="10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000"/>
              <a:buFont typeface="Arial"/>
              <a:buNone/>
            </a:pPr>
            <a:r>
              <a:rPr b="0" i="0" lang="en-GB" sz="1000" u="none" cap="none" strike="noStrike">
                <a:solidFill>
                  <a:srgbClr val="000000"/>
                </a:solidFill>
                <a:latin typeface="Arial"/>
                <a:ea typeface="Arial"/>
                <a:cs typeface="Arial"/>
                <a:sym typeface="Arial"/>
              </a:rPr>
              <a:t>(HR Deputy Director, DIT)  </a:t>
            </a:r>
            <a:endParaRPr b="0" i="0" sz="10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F_LO2350">
  <a:themeElements>
    <a:clrScheme name="Custom">
      <a:dk1>
        <a:srgbClr val="000000"/>
      </a:dk1>
      <a:lt1>
        <a:srgbClr val="FFFFFF"/>
      </a:lt1>
      <a:dk2>
        <a:srgbClr val="005ABB"/>
      </a:dk2>
      <a:lt2>
        <a:srgbClr val="FFFFFF"/>
      </a:lt2>
      <a:accent1>
        <a:srgbClr val="B3D7FF"/>
      </a:accent1>
      <a:accent2>
        <a:srgbClr val="3998EF"/>
      </a:accent2>
      <a:accent3>
        <a:srgbClr val="005ABB"/>
      </a:accent3>
      <a:accent4>
        <a:srgbClr val="002C5C"/>
      </a:accent4>
      <a:accent5>
        <a:srgbClr val="595959"/>
      </a:accent5>
      <a:accent6>
        <a:srgbClr val="808080"/>
      </a:accent6>
      <a:hlink>
        <a:srgbClr val="005ABB"/>
      </a:hlink>
      <a:folHlink>
        <a:srgbClr val="002C5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