
<file path=[Content_Types].xml><?xml version="1.0" encoding="utf-8"?>
<Types xmlns="http://schemas.openxmlformats.org/package/2006/content-types">
  <Default Extension="jpeg" ContentType="image/jpeg"/>
  <Default Extension="pdf" ContentType="application/pd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336_2A750C8.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comments/modernComment_3A0_314A36B6.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comments/modernComment_3A5_20724E89.xml" ContentType="application/vnd.ms-powerpoint.comment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comments/modernComment_3A8_ED1681FD.xml" ContentType="application/vnd.ms-powerpoint.comment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1.xml" ContentType="application/vnd.openxmlformats-officedocument.presentationml.notesSlide+xml"/>
  <Override PartName="/ppt/charts/chart14.xml" ContentType="application/vnd.openxmlformats-officedocument.drawingml.chart+xml"/>
  <Override PartName="/ppt/notesSlides/notesSlide3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7" r:id="rId2"/>
  </p:sldMasterIdLst>
  <p:notesMasterIdLst>
    <p:notesMasterId r:id="rId68"/>
  </p:notesMasterIdLst>
  <p:handoutMasterIdLst>
    <p:handoutMasterId r:id="rId69"/>
  </p:handoutMasterIdLst>
  <p:sldIdLst>
    <p:sldId id="533" r:id="rId3"/>
    <p:sldId id="1008" r:id="rId4"/>
    <p:sldId id="1056" r:id="rId5"/>
    <p:sldId id="870" r:id="rId6"/>
    <p:sldId id="1073" r:id="rId7"/>
    <p:sldId id="1013" r:id="rId8"/>
    <p:sldId id="1075" r:id="rId9"/>
    <p:sldId id="1054" r:id="rId10"/>
    <p:sldId id="1074" r:id="rId11"/>
    <p:sldId id="1018" r:id="rId12"/>
    <p:sldId id="539" r:id="rId13"/>
    <p:sldId id="540" r:id="rId14"/>
    <p:sldId id="548" r:id="rId15"/>
    <p:sldId id="984" r:id="rId16"/>
    <p:sldId id="822" r:id="rId17"/>
    <p:sldId id="379" r:id="rId18"/>
    <p:sldId id="974" r:id="rId19"/>
    <p:sldId id="928" r:id="rId20"/>
    <p:sldId id="380" r:id="rId21"/>
    <p:sldId id="823" r:id="rId22"/>
    <p:sldId id="930" r:id="rId23"/>
    <p:sldId id="549" r:id="rId24"/>
    <p:sldId id="828" r:id="rId25"/>
    <p:sldId id="933" r:id="rId26"/>
    <p:sldId id="382" r:id="rId27"/>
    <p:sldId id="830" r:id="rId28"/>
    <p:sldId id="936" r:id="rId29"/>
    <p:sldId id="937" r:id="rId30"/>
    <p:sldId id="385" r:id="rId31"/>
    <p:sldId id="832" r:id="rId32"/>
    <p:sldId id="939" r:id="rId33"/>
    <p:sldId id="653" r:id="rId34"/>
    <p:sldId id="834" r:id="rId35"/>
    <p:sldId id="944" r:id="rId36"/>
    <p:sldId id="386" r:id="rId37"/>
    <p:sldId id="836" r:id="rId38"/>
    <p:sldId id="948" r:id="rId39"/>
    <p:sldId id="949" r:id="rId40"/>
    <p:sldId id="564" r:id="rId41"/>
    <p:sldId id="840" r:id="rId42"/>
    <p:sldId id="956" r:id="rId43"/>
    <p:sldId id="951" r:id="rId44"/>
    <p:sldId id="565" r:id="rId45"/>
    <p:sldId id="842" r:id="rId46"/>
    <p:sldId id="958" r:id="rId47"/>
    <p:sldId id="387" r:id="rId48"/>
    <p:sldId id="844" r:id="rId49"/>
    <p:sldId id="960" r:id="rId50"/>
    <p:sldId id="728" r:id="rId51"/>
    <p:sldId id="729" r:id="rId52"/>
    <p:sldId id="963" r:id="rId53"/>
    <p:sldId id="964" r:id="rId54"/>
    <p:sldId id="962" r:id="rId55"/>
    <p:sldId id="567" r:id="rId56"/>
    <p:sldId id="846" r:id="rId57"/>
    <p:sldId id="969" r:id="rId58"/>
    <p:sldId id="389" r:id="rId59"/>
    <p:sldId id="987" r:id="rId60"/>
    <p:sldId id="391" r:id="rId61"/>
    <p:sldId id="986" r:id="rId62"/>
    <p:sldId id="970" r:id="rId63"/>
    <p:sldId id="981" r:id="rId64"/>
    <p:sldId id="588" r:id="rId65"/>
    <p:sldId id="982" r:id="rId66"/>
    <p:sldId id="534" r:id="rId67"/>
  </p:sldIdLst>
  <p:sldSz cx="9144000" cy="6858000" type="screen4x3"/>
  <p:notesSz cx="7102475" cy="9037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24">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B7669C-0BAE-729A-6C3C-F36B458A9C22}" name="mo gannon" initials="mg" userId="ef5f8593f44ec6a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GillNorriss" initials="G" lastIdx="15" clrIdx="0"/>
  <p:cmAuthor id="1" name="MoGannon" initials="M" lastIdx="12" clrIdx="1"/>
  <p:cmAuthor id="2" name="EmmaDelow" initials="E" lastIdx="48" clrIdx="2"/>
  <p:cmAuthor id="3" name="mogannon" initials="m" lastIdx="206" clrIdx="3"/>
  <p:cmAuthor id="4" name="mogannon" initials="MG" lastIdx="179"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004B"/>
    <a:srgbClr val="5151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72" autoAdjust="0"/>
    <p:restoredTop sz="90528" autoAdjust="0"/>
  </p:normalViewPr>
  <p:slideViewPr>
    <p:cSldViewPr snapToGrid="0" snapToObjects="1">
      <p:cViewPr varScale="1">
        <p:scale>
          <a:sx n="101" d="100"/>
          <a:sy n="101" d="100"/>
        </p:scale>
        <p:origin x="1512" y="108"/>
      </p:cViewPr>
      <p:guideLst>
        <p:guide orient="horz" pos="2160"/>
        <p:guide pos="424"/>
      </p:guideLst>
    </p:cSldViewPr>
  </p:slideViewPr>
  <p:notesTextViewPr>
    <p:cViewPr>
      <p:scale>
        <a:sx n="100" d="100"/>
        <a:sy n="100" d="100"/>
      </p:scale>
      <p:origin x="0" y="0"/>
    </p:cViewPr>
  </p:notesTextViewPr>
  <p:sorterViewPr>
    <p:cViewPr>
      <p:scale>
        <a:sx n="94" d="100"/>
        <a:sy n="94"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commentAuthors" Target="commentAuthors.xml"/><Relationship Id="rId75"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836791106304885"/>
          <c:y val="0.11098355146365957"/>
          <c:w val="0.42265909165552118"/>
          <c:h val="0.77763964826828202"/>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3"/>
            <c:invertIfNegative val="0"/>
            <c:bubble3D val="0"/>
            <c:spPr>
              <a:solidFill>
                <a:schemeClr val="accent5"/>
              </a:solidFill>
              <a:ln>
                <a:noFill/>
              </a:ln>
              <a:effectLst/>
            </c:spPr>
            <c:extLst>
              <c:ext xmlns:c16="http://schemas.microsoft.com/office/drawing/2014/chart" uri="{C3380CC4-5D6E-409C-BE32-E72D297353CC}">
                <c16:uniqueId val="{00000001-6F27-46B8-AF98-41E40D12FD71}"/>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2-6F27-46B8-AF98-41E40D12FD71}"/>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3-6F27-46B8-AF98-41E40D12FD71}"/>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Knowledge of staff responding to enquiries (52,71)</c:v>
                </c:pt>
                <c:pt idx="1">
                  <c:v>Approachability  (52,72)</c:v>
                </c:pt>
                <c:pt idx="2">
                  <c:v>Helpfulness of staff (52, 72)</c:v>
                </c:pt>
                <c:pt idx="3">
                  <c:v>Speed of response to enquiries (52,71)</c:v>
                </c:pt>
                <c:pt idx="4">
                  <c:v>Usefulness of advice given (50,70) </c:v>
                </c:pt>
                <c:pt idx="5">
                  <c:v>Overall level of service (52, 72)</c:v>
                </c:pt>
              </c:strCache>
            </c:strRef>
          </c:cat>
          <c:val>
            <c:numRef>
              <c:f>Sheet1!$B$2:$B$7</c:f>
              <c:numCache>
                <c:formatCode>0%</c:formatCode>
                <c:ptCount val="6"/>
                <c:pt idx="0">
                  <c:v>2.0000000000000018E-2</c:v>
                </c:pt>
                <c:pt idx="1">
                  <c:v>1.0000000000000009E-2</c:v>
                </c:pt>
                <c:pt idx="2">
                  <c:v>9.9999999999998979E-3</c:v>
                </c:pt>
                <c:pt idx="3">
                  <c:v>-2.9999999999999916E-2</c:v>
                </c:pt>
                <c:pt idx="4">
                  <c:v>-5.0000000000000044E-2</c:v>
                </c:pt>
                <c:pt idx="5">
                  <c:v>-7.999999999999996E-2</c:v>
                </c:pt>
              </c:numCache>
            </c:numRef>
          </c:val>
          <c:extLst>
            <c:ext xmlns:c16="http://schemas.microsoft.com/office/drawing/2014/chart" uri="{C3380CC4-5D6E-409C-BE32-E72D297353CC}">
              <c16:uniqueId val="{00000000-8BAB-441A-8E92-5926D9060331}"/>
            </c:ext>
          </c:extLst>
        </c:ser>
        <c:dLbls>
          <c:showLegendKey val="0"/>
          <c:showVal val="0"/>
          <c:showCatName val="0"/>
          <c:showSerName val="0"/>
          <c:showPercent val="0"/>
          <c:showBubbleSize val="0"/>
        </c:dLbls>
        <c:gapWidth val="150"/>
        <c:axId val="165217408"/>
        <c:axId val="165218944"/>
      </c:barChart>
      <c:catAx>
        <c:axId val="165217408"/>
        <c:scaling>
          <c:orientation val="maxMin"/>
        </c:scaling>
        <c:delete val="1"/>
        <c:axPos val="l"/>
        <c:numFmt formatCode="General" sourceLinked="0"/>
        <c:majorTickMark val="out"/>
        <c:minorTickMark val="none"/>
        <c:tickLblPos val="nextTo"/>
        <c:crossAx val="165218944"/>
        <c:crossesAt val="0"/>
        <c:auto val="1"/>
        <c:lblAlgn val="ctr"/>
        <c:lblOffset val="100"/>
        <c:noMultiLvlLbl val="0"/>
      </c:catAx>
      <c:valAx>
        <c:axId val="16521894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521740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93977945600756"/>
          <c:y val="0.26650577538688575"/>
          <c:w val="0.28976292305845275"/>
          <c:h val="0.57831070659390238"/>
        </c:manualLayout>
      </c:layout>
      <c:barChart>
        <c:barDir val="bar"/>
        <c:grouping val="clustered"/>
        <c:varyColors val="0"/>
        <c:ser>
          <c:idx val="0"/>
          <c:order val="0"/>
          <c:spPr>
            <a:solidFill>
              <a:srgbClr val="96004B"/>
            </a:solidFill>
            <a:ln>
              <a:noFill/>
            </a:ln>
            <a:effectLst/>
          </c:spPr>
          <c:invertIfNegative val="0"/>
          <c:dPt>
            <c:idx val="3"/>
            <c:invertIfNegative val="0"/>
            <c:bubble3D val="0"/>
            <c:extLst>
              <c:ext xmlns:c16="http://schemas.microsoft.com/office/drawing/2014/chart" uri="{C3380CC4-5D6E-409C-BE32-E72D297353CC}">
                <c16:uniqueId val="{00000001-6F27-46B8-AF98-41E40D12FD71}"/>
              </c:ext>
            </c:extLst>
          </c:dPt>
          <c:dPt>
            <c:idx val="4"/>
            <c:invertIfNegative val="0"/>
            <c:bubble3D val="0"/>
            <c:extLst>
              <c:ext xmlns:c16="http://schemas.microsoft.com/office/drawing/2014/chart" uri="{C3380CC4-5D6E-409C-BE32-E72D297353CC}">
                <c16:uniqueId val="{00000002-6F27-46B8-AF98-41E40D12FD71}"/>
              </c:ext>
            </c:extLst>
          </c:dPt>
          <c:dPt>
            <c:idx val="5"/>
            <c:invertIfNegative val="0"/>
            <c:bubble3D val="0"/>
            <c:spPr>
              <a:solidFill>
                <a:srgbClr val="96004B"/>
              </a:solidFill>
              <a:ln>
                <a:noFill/>
              </a:ln>
              <a:effectLst/>
            </c:spPr>
            <c:extLst>
              <c:ext xmlns:c16="http://schemas.microsoft.com/office/drawing/2014/chart" uri="{C3380CC4-5D6E-409C-BE32-E72D297353CC}">
                <c16:uniqueId val="{00000003-6F27-46B8-AF98-41E40D12FD71}"/>
              </c:ext>
            </c:extLst>
          </c:dPt>
          <c:dPt>
            <c:idx val="6"/>
            <c:invertIfNegative val="0"/>
            <c:bubble3D val="0"/>
            <c:spPr>
              <a:solidFill>
                <a:srgbClr val="96004B"/>
              </a:solidFill>
              <a:ln>
                <a:noFill/>
              </a:ln>
              <a:effectLst/>
            </c:spPr>
            <c:extLst>
              <c:ext xmlns:c16="http://schemas.microsoft.com/office/drawing/2014/chart" uri="{C3380CC4-5D6E-409C-BE32-E72D297353CC}">
                <c16:uniqueId val="{00000001-F2B9-4819-860A-F9A00927A025}"/>
              </c:ext>
            </c:extLst>
          </c:dPt>
          <c:dPt>
            <c:idx val="7"/>
            <c:invertIfNegative val="0"/>
            <c:bubble3D val="0"/>
            <c:spPr>
              <a:solidFill>
                <a:srgbClr val="96004B"/>
              </a:solidFill>
              <a:ln>
                <a:noFill/>
              </a:ln>
              <a:effectLst/>
            </c:spPr>
            <c:extLst>
              <c:ext xmlns:c16="http://schemas.microsoft.com/office/drawing/2014/chart" uri="{C3380CC4-5D6E-409C-BE32-E72D297353CC}">
                <c16:uniqueId val="{00000002-F2B9-4819-860A-F9A00927A02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The clarity of the VMD's product and batch recall procedure </c:v>
                </c:pt>
              </c:strCache>
            </c:strRef>
          </c:cat>
          <c:val>
            <c:numRef>
              <c:f>Sheet1!$B$2</c:f>
              <c:numCache>
                <c:formatCode>0%</c:formatCode>
                <c:ptCount val="1"/>
                <c:pt idx="0">
                  <c:v>0.1</c:v>
                </c:pt>
              </c:numCache>
            </c:numRef>
          </c:val>
          <c:extLst>
            <c:ext xmlns:c16="http://schemas.microsoft.com/office/drawing/2014/chart" uri="{C3380CC4-5D6E-409C-BE32-E72D297353CC}">
              <c16:uniqueId val="{00000000-8BAB-441A-8E92-5926D9060331}"/>
            </c:ext>
          </c:extLst>
        </c:ser>
        <c:dLbls>
          <c:showLegendKey val="0"/>
          <c:showVal val="0"/>
          <c:showCatName val="0"/>
          <c:showSerName val="0"/>
          <c:showPercent val="0"/>
          <c:showBubbleSize val="0"/>
        </c:dLbls>
        <c:gapWidth val="150"/>
        <c:axId val="165217408"/>
        <c:axId val="165218944"/>
      </c:barChart>
      <c:catAx>
        <c:axId val="165217408"/>
        <c:scaling>
          <c:orientation val="maxMin"/>
        </c:scaling>
        <c:delete val="1"/>
        <c:axPos val="l"/>
        <c:numFmt formatCode="General" sourceLinked="0"/>
        <c:majorTickMark val="out"/>
        <c:minorTickMark val="none"/>
        <c:tickLblPos val="nextTo"/>
        <c:crossAx val="165218944"/>
        <c:crossesAt val="0"/>
        <c:auto val="1"/>
        <c:lblAlgn val="ctr"/>
        <c:lblOffset val="100"/>
        <c:noMultiLvlLbl val="0"/>
      </c:catAx>
      <c:valAx>
        <c:axId val="165218944"/>
        <c:scaling>
          <c:orientation val="minMax"/>
        </c:scaling>
        <c:delete val="0"/>
        <c:axPos val="t"/>
        <c:numFmt formatCode="0%" sourceLinked="1"/>
        <c:majorTickMark val="out"/>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521740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97629667370759"/>
          <c:y val="7.4778677717084199E-2"/>
          <c:w val="0.28976292305845275"/>
          <c:h val="0.84377899567516623"/>
        </c:manualLayout>
      </c:layout>
      <c:barChart>
        <c:barDir val="bar"/>
        <c:grouping val="clustered"/>
        <c:varyColors val="0"/>
        <c:ser>
          <c:idx val="0"/>
          <c:order val="0"/>
          <c:spPr>
            <a:solidFill>
              <a:srgbClr val="96004B"/>
            </a:solidFill>
            <a:ln>
              <a:noFill/>
            </a:ln>
            <a:effectLst/>
          </c:spPr>
          <c:invertIfNegative val="0"/>
          <c:dPt>
            <c:idx val="3"/>
            <c:invertIfNegative val="0"/>
            <c:bubble3D val="0"/>
            <c:extLst>
              <c:ext xmlns:c16="http://schemas.microsoft.com/office/drawing/2014/chart" uri="{C3380CC4-5D6E-409C-BE32-E72D297353CC}">
                <c16:uniqueId val="{00000001-6F27-46B8-AF98-41E40D12FD71}"/>
              </c:ext>
            </c:extLst>
          </c:dPt>
          <c:dPt>
            <c:idx val="4"/>
            <c:invertIfNegative val="0"/>
            <c:bubble3D val="0"/>
            <c:extLst>
              <c:ext xmlns:c16="http://schemas.microsoft.com/office/drawing/2014/chart" uri="{C3380CC4-5D6E-409C-BE32-E72D297353CC}">
                <c16:uniqueId val="{00000002-6F27-46B8-AF98-41E40D12FD71}"/>
              </c:ext>
            </c:extLst>
          </c:dPt>
          <c:dPt>
            <c:idx val="5"/>
            <c:invertIfNegative val="0"/>
            <c:bubble3D val="0"/>
            <c:spPr>
              <a:solidFill>
                <a:srgbClr val="96004B"/>
              </a:solidFill>
              <a:ln>
                <a:noFill/>
              </a:ln>
              <a:effectLst/>
            </c:spPr>
            <c:extLst>
              <c:ext xmlns:c16="http://schemas.microsoft.com/office/drawing/2014/chart" uri="{C3380CC4-5D6E-409C-BE32-E72D297353CC}">
                <c16:uniqueId val="{00000003-6F27-46B8-AF98-41E40D12FD71}"/>
              </c:ext>
            </c:extLst>
          </c:dPt>
          <c:dPt>
            <c:idx val="6"/>
            <c:invertIfNegative val="0"/>
            <c:bubble3D val="0"/>
            <c:spPr>
              <a:solidFill>
                <a:schemeClr val="accent5"/>
              </a:solidFill>
              <a:ln>
                <a:noFill/>
              </a:ln>
              <a:effectLst/>
            </c:spPr>
            <c:extLst>
              <c:ext xmlns:c16="http://schemas.microsoft.com/office/drawing/2014/chart" uri="{C3380CC4-5D6E-409C-BE32-E72D297353CC}">
                <c16:uniqueId val="{00000001-F2B9-4819-860A-F9A00927A025}"/>
              </c:ext>
            </c:extLst>
          </c:dPt>
          <c:dPt>
            <c:idx val="7"/>
            <c:invertIfNegative val="0"/>
            <c:bubble3D val="0"/>
            <c:spPr>
              <a:solidFill>
                <a:schemeClr val="accent5"/>
              </a:solidFill>
              <a:ln>
                <a:noFill/>
              </a:ln>
              <a:effectLst/>
            </c:spPr>
            <c:extLst>
              <c:ext xmlns:c16="http://schemas.microsoft.com/office/drawing/2014/chart" uri="{C3380CC4-5D6E-409C-BE32-E72D297353CC}">
                <c16:uniqueId val="{00000002-F2B9-4819-860A-F9A00927A02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Sheet1!$A$3:$A$10</c:f>
              <c:strCache>
                <c:ptCount val="8"/>
                <c:pt idx="0">
                  <c:v>Conduct of the inspection (28,28,45)</c:v>
                </c:pt>
                <c:pt idx="1">
                  <c:v>The advice provide (28,45,32)</c:v>
                </c:pt>
                <c:pt idx="2">
                  <c:v>Timescale for the process (28,45,31)</c:v>
                </c:pt>
                <c:pt idx="3">
                  <c:v>Quality of the inspection report (24,44,30)</c:v>
                </c:pt>
                <c:pt idx="4">
                  <c:v>Clarity of the issues identified (28,28,45,32)</c:v>
                </c:pt>
                <c:pt idx="5">
                  <c:v>Quality of the issued documentation (28,*,*)</c:v>
                </c:pt>
                <c:pt idx="6">
                  <c:v>Overall level of service (28,28,45)</c:v>
                </c:pt>
                <c:pt idx="7">
                  <c:v>Organisational aspects (28,28,45)</c:v>
                </c:pt>
              </c:strCache>
            </c:strRef>
          </c:cat>
          <c:val>
            <c:numRef>
              <c:f>Sheet1!$B$3:$B$10</c:f>
              <c:numCache>
                <c:formatCode>0%</c:formatCode>
                <c:ptCount val="8"/>
                <c:pt idx="0">
                  <c:v>3.9999999999999925E-2</c:v>
                </c:pt>
                <c:pt idx="1">
                  <c:v>3.9999999999999925E-2</c:v>
                </c:pt>
                <c:pt idx="2">
                  <c:v>3.0000000000000027E-2</c:v>
                </c:pt>
                <c:pt idx="3">
                  <c:v>2.9999999999999916E-2</c:v>
                </c:pt>
                <c:pt idx="4">
                  <c:v>0</c:v>
                </c:pt>
                <c:pt idx="5">
                  <c:v>0</c:v>
                </c:pt>
                <c:pt idx="6">
                  <c:v>-3.9999999999999925E-2</c:v>
                </c:pt>
                <c:pt idx="7">
                  <c:v>-7.999999999999996E-2</c:v>
                </c:pt>
              </c:numCache>
            </c:numRef>
          </c:val>
          <c:extLst>
            <c:ext xmlns:c16="http://schemas.microsoft.com/office/drawing/2014/chart" uri="{C3380CC4-5D6E-409C-BE32-E72D297353CC}">
              <c16:uniqueId val="{00000000-8BAB-441A-8E92-5926D9060331}"/>
            </c:ext>
          </c:extLst>
        </c:ser>
        <c:dLbls>
          <c:showLegendKey val="0"/>
          <c:showVal val="0"/>
          <c:showCatName val="0"/>
          <c:showSerName val="0"/>
          <c:showPercent val="0"/>
          <c:showBubbleSize val="0"/>
        </c:dLbls>
        <c:gapWidth val="150"/>
        <c:axId val="165217408"/>
        <c:axId val="165218944"/>
      </c:barChart>
      <c:catAx>
        <c:axId val="165217408"/>
        <c:scaling>
          <c:orientation val="maxMin"/>
        </c:scaling>
        <c:delete val="1"/>
        <c:axPos val="l"/>
        <c:numFmt formatCode="General" sourceLinked="0"/>
        <c:majorTickMark val="out"/>
        <c:minorTickMark val="none"/>
        <c:tickLblPos val="nextTo"/>
        <c:crossAx val="165218944"/>
        <c:crossesAt val="0"/>
        <c:auto val="1"/>
        <c:lblAlgn val="ctr"/>
        <c:lblOffset val="100"/>
        <c:noMultiLvlLbl val="0"/>
      </c:catAx>
      <c:valAx>
        <c:axId val="165218944"/>
        <c:scaling>
          <c:orientation val="minMax"/>
        </c:scaling>
        <c:delete val="0"/>
        <c:axPos val="t"/>
        <c:numFmt formatCode="0%" sourceLinked="1"/>
        <c:majorTickMark val="out"/>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521740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93977945600756"/>
          <c:y val="0.47564379198711249"/>
          <c:w val="0.17432150276184658"/>
          <c:h val="0.45176272840265075"/>
        </c:manualLayout>
      </c:layout>
      <c:barChart>
        <c:barDir val="bar"/>
        <c:grouping val="clustered"/>
        <c:varyColors val="0"/>
        <c:ser>
          <c:idx val="0"/>
          <c:order val="0"/>
          <c:spPr>
            <a:solidFill>
              <a:schemeClr val="accent5"/>
            </a:solidFill>
            <a:ln>
              <a:noFill/>
            </a:ln>
            <a:effectLst/>
          </c:spPr>
          <c:invertIfNegative val="0"/>
          <c:dPt>
            <c:idx val="0"/>
            <c:invertIfNegative val="0"/>
            <c:bubble3D val="0"/>
            <c:spPr>
              <a:solidFill>
                <a:srgbClr val="96004B"/>
              </a:solidFill>
              <a:ln>
                <a:noFill/>
              </a:ln>
              <a:effectLst/>
            </c:spPr>
            <c:extLst>
              <c:ext xmlns:c16="http://schemas.microsoft.com/office/drawing/2014/chart" uri="{C3380CC4-5D6E-409C-BE32-E72D297353CC}">
                <c16:uniqueId val="{00000001-2964-4C79-AB53-4068886C60C0}"/>
              </c:ext>
            </c:extLst>
          </c:dPt>
          <c:dPt>
            <c:idx val="1"/>
            <c:invertIfNegative val="0"/>
            <c:bubble3D val="0"/>
            <c:spPr>
              <a:solidFill>
                <a:srgbClr val="96004B"/>
              </a:solidFill>
              <a:ln>
                <a:noFill/>
              </a:ln>
              <a:effectLst/>
            </c:spPr>
            <c:extLst>
              <c:ext xmlns:c16="http://schemas.microsoft.com/office/drawing/2014/chart" uri="{C3380CC4-5D6E-409C-BE32-E72D297353CC}">
                <c16:uniqueId val="{00000002-2964-4C79-AB53-4068886C60C0}"/>
              </c:ext>
            </c:extLst>
          </c:dPt>
          <c:dPt>
            <c:idx val="3"/>
            <c:invertIfNegative val="0"/>
            <c:bubble3D val="0"/>
            <c:extLst>
              <c:ext xmlns:c16="http://schemas.microsoft.com/office/drawing/2014/chart" uri="{C3380CC4-5D6E-409C-BE32-E72D297353CC}">
                <c16:uniqueId val="{00000001-6F27-46B8-AF98-41E40D12FD71}"/>
              </c:ext>
            </c:extLst>
          </c:dPt>
          <c:dPt>
            <c:idx val="4"/>
            <c:invertIfNegative val="0"/>
            <c:bubble3D val="0"/>
            <c:extLst>
              <c:ext xmlns:c16="http://schemas.microsoft.com/office/drawing/2014/chart" uri="{C3380CC4-5D6E-409C-BE32-E72D297353CC}">
                <c16:uniqueId val="{00000002-6F27-46B8-AF98-41E40D12FD71}"/>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3-6F27-46B8-AF98-41E40D12FD71}"/>
              </c:ext>
            </c:extLst>
          </c:dPt>
          <c:dPt>
            <c:idx val="6"/>
            <c:invertIfNegative val="0"/>
            <c:bubble3D val="0"/>
            <c:spPr>
              <a:solidFill>
                <a:schemeClr val="accent5"/>
              </a:solidFill>
              <a:ln>
                <a:noFill/>
              </a:ln>
              <a:effectLst/>
            </c:spPr>
            <c:extLst>
              <c:ext xmlns:c16="http://schemas.microsoft.com/office/drawing/2014/chart" uri="{C3380CC4-5D6E-409C-BE32-E72D297353CC}">
                <c16:uniqueId val="{00000001-F2B9-4819-860A-F9A00927A025}"/>
              </c:ext>
            </c:extLst>
          </c:dPt>
          <c:dPt>
            <c:idx val="7"/>
            <c:invertIfNegative val="0"/>
            <c:bubble3D val="0"/>
            <c:spPr>
              <a:solidFill>
                <a:schemeClr val="accent5"/>
              </a:solidFill>
              <a:ln>
                <a:noFill/>
              </a:ln>
              <a:effectLst/>
            </c:spPr>
            <c:extLst>
              <c:ext xmlns:c16="http://schemas.microsoft.com/office/drawing/2014/chart" uri="{C3380CC4-5D6E-409C-BE32-E72D297353CC}">
                <c16:uniqueId val="{00000002-F2B9-4819-860A-F9A00927A02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c:f>
              <c:strCache>
                <c:ptCount val="1"/>
                <c:pt idx="0">
                  <c:v>Overall level of service</c:v>
                </c:pt>
              </c:strCache>
            </c:strRef>
          </c:cat>
          <c:val>
            <c:numRef>
              <c:f>Sheet1!$B$5</c:f>
              <c:numCache>
                <c:formatCode>0%</c:formatCode>
                <c:ptCount val="1"/>
                <c:pt idx="0">
                  <c:v>0.04</c:v>
                </c:pt>
              </c:numCache>
            </c:numRef>
          </c:val>
          <c:extLst>
            <c:ext xmlns:c16="http://schemas.microsoft.com/office/drawing/2014/chart" uri="{C3380CC4-5D6E-409C-BE32-E72D297353CC}">
              <c16:uniqueId val="{00000000-8BAB-441A-8E92-5926D9060331}"/>
            </c:ext>
          </c:extLst>
        </c:ser>
        <c:dLbls>
          <c:showLegendKey val="0"/>
          <c:showVal val="0"/>
          <c:showCatName val="0"/>
          <c:showSerName val="0"/>
          <c:showPercent val="0"/>
          <c:showBubbleSize val="0"/>
        </c:dLbls>
        <c:gapWidth val="150"/>
        <c:axId val="165217408"/>
        <c:axId val="165218944"/>
      </c:barChart>
      <c:catAx>
        <c:axId val="165217408"/>
        <c:scaling>
          <c:orientation val="maxMin"/>
        </c:scaling>
        <c:delete val="1"/>
        <c:axPos val="l"/>
        <c:numFmt formatCode="General" sourceLinked="0"/>
        <c:majorTickMark val="out"/>
        <c:minorTickMark val="none"/>
        <c:tickLblPos val="nextTo"/>
        <c:crossAx val="165218944"/>
        <c:crossesAt val="0"/>
        <c:auto val="1"/>
        <c:lblAlgn val="ctr"/>
        <c:lblOffset val="100"/>
        <c:noMultiLvlLbl val="0"/>
      </c:catAx>
      <c:valAx>
        <c:axId val="165218944"/>
        <c:scaling>
          <c:orientation val="minMax"/>
        </c:scaling>
        <c:delete val="0"/>
        <c:axPos val="t"/>
        <c:numFmt formatCode="0%" sourceLinked="1"/>
        <c:majorTickMark val="out"/>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521740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93977945600756"/>
          <c:y val="0.19342847540809238"/>
          <c:w val="0.17432150276184658"/>
          <c:h val="0.73397804498167085"/>
        </c:manualLayout>
      </c:layout>
      <c:barChart>
        <c:barDir val="bar"/>
        <c:grouping val="clustered"/>
        <c:varyColors val="0"/>
        <c:ser>
          <c:idx val="0"/>
          <c:order val="0"/>
          <c:spPr>
            <a:solidFill>
              <a:srgbClr val="96004B"/>
            </a:solidFill>
            <a:ln>
              <a:noFill/>
            </a:ln>
            <a:effectLst/>
          </c:spPr>
          <c:invertIfNegative val="0"/>
          <c:dPt>
            <c:idx val="0"/>
            <c:invertIfNegative val="0"/>
            <c:bubble3D val="0"/>
            <c:spPr>
              <a:solidFill>
                <a:srgbClr val="96004B"/>
              </a:solidFill>
              <a:ln>
                <a:noFill/>
              </a:ln>
              <a:effectLst/>
            </c:spPr>
            <c:extLst>
              <c:ext xmlns:c16="http://schemas.microsoft.com/office/drawing/2014/chart" uri="{C3380CC4-5D6E-409C-BE32-E72D297353CC}">
                <c16:uniqueId val="{00000001-2964-4C79-AB53-4068886C60C0}"/>
              </c:ext>
            </c:extLst>
          </c:dPt>
          <c:dPt>
            <c:idx val="3"/>
            <c:invertIfNegative val="0"/>
            <c:bubble3D val="0"/>
            <c:extLst>
              <c:ext xmlns:c16="http://schemas.microsoft.com/office/drawing/2014/chart" uri="{C3380CC4-5D6E-409C-BE32-E72D297353CC}">
                <c16:uniqueId val="{00000001-6F27-46B8-AF98-41E40D12FD71}"/>
              </c:ext>
            </c:extLst>
          </c:dPt>
          <c:dPt>
            <c:idx val="4"/>
            <c:invertIfNegative val="0"/>
            <c:bubble3D val="0"/>
            <c:extLst>
              <c:ext xmlns:c16="http://schemas.microsoft.com/office/drawing/2014/chart" uri="{C3380CC4-5D6E-409C-BE32-E72D297353CC}">
                <c16:uniqueId val="{00000002-6F27-46B8-AF98-41E40D12FD71}"/>
              </c:ext>
            </c:extLst>
          </c:dPt>
          <c:dPt>
            <c:idx val="5"/>
            <c:invertIfNegative val="0"/>
            <c:bubble3D val="0"/>
            <c:spPr>
              <a:solidFill>
                <a:srgbClr val="96004B"/>
              </a:solidFill>
              <a:ln>
                <a:noFill/>
              </a:ln>
              <a:effectLst/>
            </c:spPr>
            <c:extLst>
              <c:ext xmlns:c16="http://schemas.microsoft.com/office/drawing/2014/chart" uri="{C3380CC4-5D6E-409C-BE32-E72D297353CC}">
                <c16:uniqueId val="{00000003-6F27-46B8-AF98-41E40D12FD71}"/>
              </c:ext>
            </c:extLst>
          </c:dPt>
          <c:dPt>
            <c:idx val="6"/>
            <c:invertIfNegative val="0"/>
            <c:bubble3D val="0"/>
            <c:spPr>
              <a:solidFill>
                <a:srgbClr val="96004B"/>
              </a:solidFill>
              <a:ln>
                <a:noFill/>
              </a:ln>
              <a:effectLst/>
            </c:spPr>
            <c:extLst>
              <c:ext xmlns:c16="http://schemas.microsoft.com/office/drawing/2014/chart" uri="{C3380CC4-5D6E-409C-BE32-E72D297353CC}">
                <c16:uniqueId val="{00000001-F2B9-4819-860A-F9A00927A025}"/>
              </c:ext>
            </c:extLst>
          </c:dPt>
          <c:dPt>
            <c:idx val="7"/>
            <c:invertIfNegative val="0"/>
            <c:bubble3D val="0"/>
            <c:spPr>
              <a:solidFill>
                <a:srgbClr val="96004B"/>
              </a:solidFill>
              <a:ln>
                <a:noFill/>
              </a:ln>
              <a:effectLst/>
            </c:spPr>
            <c:extLst>
              <c:ext xmlns:c16="http://schemas.microsoft.com/office/drawing/2014/chart" uri="{C3380CC4-5D6E-409C-BE32-E72D297353CC}">
                <c16:uniqueId val="{00000002-F2B9-4819-860A-F9A00927A02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Accuracy of information on the website (82,107,171)</c:v>
                </c:pt>
                <c:pt idx="1">
                  <c:v>Usefulness (86,116,184)</c:v>
                </c:pt>
                <c:pt idx="2">
                  <c:v>Being up to date (83,106,167)</c:v>
                </c:pt>
                <c:pt idx="3">
                  <c:v>Ease of finding what you are looking for (86,117,185)</c:v>
                </c:pt>
              </c:strCache>
            </c:strRef>
          </c:cat>
          <c:val>
            <c:numRef>
              <c:f>Sheet1!$B$2:$B$5</c:f>
              <c:numCache>
                <c:formatCode>0%</c:formatCode>
                <c:ptCount val="4"/>
                <c:pt idx="0">
                  <c:v>3.0000000000000027E-2</c:v>
                </c:pt>
                <c:pt idx="1">
                  <c:v>3.9999999999999925E-2</c:v>
                </c:pt>
                <c:pt idx="2">
                  <c:v>4.0000000000000036E-2</c:v>
                </c:pt>
                <c:pt idx="3">
                  <c:v>4.0000000000000036E-2</c:v>
                </c:pt>
              </c:numCache>
            </c:numRef>
          </c:val>
          <c:extLst>
            <c:ext xmlns:c16="http://schemas.microsoft.com/office/drawing/2014/chart" uri="{C3380CC4-5D6E-409C-BE32-E72D297353CC}">
              <c16:uniqueId val="{00000000-8BAB-441A-8E92-5926D9060331}"/>
            </c:ext>
          </c:extLst>
        </c:ser>
        <c:dLbls>
          <c:showLegendKey val="0"/>
          <c:showVal val="0"/>
          <c:showCatName val="0"/>
          <c:showSerName val="0"/>
          <c:showPercent val="0"/>
          <c:showBubbleSize val="0"/>
        </c:dLbls>
        <c:gapWidth val="150"/>
        <c:axId val="165217408"/>
        <c:axId val="165218944"/>
      </c:barChart>
      <c:catAx>
        <c:axId val="165217408"/>
        <c:scaling>
          <c:orientation val="maxMin"/>
        </c:scaling>
        <c:delete val="1"/>
        <c:axPos val="l"/>
        <c:numFmt formatCode="General" sourceLinked="0"/>
        <c:majorTickMark val="out"/>
        <c:minorTickMark val="none"/>
        <c:tickLblPos val="nextTo"/>
        <c:crossAx val="165218944"/>
        <c:crossesAt val="0"/>
        <c:auto val="1"/>
        <c:lblAlgn val="ctr"/>
        <c:lblOffset val="100"/>
        <c:noMultiLvlLbl val="0"/>
      </c:catAx>
      <c:valAx>
        <c:axId val="165218944"/>
        <c:scaling>
          <c:orientation val="minMax"/>
        </c:scaling>
        <c:delete val="0"/>
        <c:axPos val="t"/>
        <c:numFmt formatCode="0%" sourceLinked="1"/>
        <c:majorTickMark val="out"/>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521740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839793281653748E-3"/>
          <c:y val="7.627156713687587E-2"/>
          <c:w val="0.76571920757967271"/>
          <c:h val="0.88806096536502133"/>
        </c:manualLayout>
      </c:layout>
      <c:barChart>
        <c:barDir val="bar"/>
        <c:grouping val="clustered"/>
        <c:varyColors val="0"/>
        <c:ser>
          <c:idx val="0"/>
          <c:order val="0"/>
          <c:tx>
            <c:strRef>
              <c:f>Sheet1!$B$1</c:f>
              <c:strCache>
                <c:ptCount val="1"/>
                <c:pt idx="0">
                  <c:v>Difference</c:v>
                </c:pt>
              </c:strCache>
            </c:strRef>
          </c:tx>
          <c:spPr>
            <a:solidFill>
              <a:schemeClr val="accent5"/>
            </a:solidFill>
          </c:spPr>
          <c:invertIfNegative val="0"/>
          <c:dPt>
            <c:idx val="0"/>
            <c:invertIfNegative val="0"/>
            <c:bubble3D val="0"/>
            <c:spPr>
              <a:solidFill>
                <a:srgbClr val="96004B"/>
              </a:solidFill>
            </c:spPr>
            <c:extLst>
              <c:ext xmlns:c16="http://schemas.microsoft.com/office/drawing/2014/chart" uri="{C3380CC4-5D6E-409C-BE32-E72D297353CC}">
                <c16:uniqueId val="{00000000-AFBF-448D-A4F9-9C7E82AF542D}"/>
              </c:ext>
            </c:extLst>
          </c:dPt>
          <c:dLbls>
            <c:dLbl>
              <c:idx val="0"/>
              <c:spPr/>
              <c:txPr>
                <a:bodyPr/>
                <a:lstStyle/>
                <a:p>
                  <a:pPr>
                    <a:defRPr sz="1400" baseline="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AFBF-448D-A4F9-9C7E82AF542D}"/>
                </c:ext>
              </c:extLst>
            </c:dLbl>
            <c:dLbl>
              <c:idx val="4"/>
              <c:spPr/>
              <c:txPr>
                <a:bodyPr/>
                <a:lstStyle/>
                <a:p>
                  <a:pPr>
                    <a:defRPr sz="1400" baseline="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AFBF-448D-A4F9-9C7E82AF542D}"/>
                </c:ext>
              </c:extLst>
            </c:dLbl>
            <c:spPr>
              <a:noFill/>
              <a:ln>
                <a:noFill/>
              </a:ln>
              <a:effectLst/>
            </c:spPr>
            <c:txPr>
              <a:bodyPr/>
              <a:lstStyle/>
              <a:p>
                <a:pPr>
                  <a:defRPr sz="1400" baseline="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Overall level of service (17,28,44)</c:v>
                </c:pt>
                <c:pt idx="1">
                  <c:v>Knowledge of staff responding to enquiries (17,26,39)</c:v>
                </c:pt>
                <c:pt idx="2">
                  <c:v>How easy is it to identify the correct person to speak to in this area (17,26,40)</c:v>
                </c:pt>
                <c:pt idx="3">
                  <c:v>Helpfulness of staff (17,28,40)</c:v>
                </c:pt>
                <c:pt idx="4">
                  <c:v>Approachability (17,26,40)</c:v>
                </c:pt>
                <c:pt idx="5">
                  <c:v>Speed of response to enquiries (17,28,42)</c:v>
                </c:pt>
                <c:pt idx="6">
                  <c:v>Transparency of fee structure for all applications (17,28,44)</c:v>
                </c:pt>
              </c:strCache>
            </c:strRef>
          </c:cat>
          <c:val>
            <c:numRef>
              <c:f>Sheet1!$B$2:$B$8</c:f>
              <c:numCache>
                <c:formatCode>0%</c:formatCode>
                <c:ptCount val="7"/>
                <c:pt idx="0">
                  <c:v>1.0000000000000009E-2</c:v>
                </c:pt>
                <c:pt idx="1">
                  <c:v>-4.0000000000000036E-2</c:v>
                </c:pt>
                <c:pt idx="2">
                  <c:v>-5.0000000000000044E-2</c:v>
                </c:pt>
                <c:pt idx="3">
                  <c:v>-7.999999999999996E-2</c:v>
                </c:pt>
                <c:pt idx="4">
                  <c:v>-7.999999999999996E-2</c:v>
                </c:pt>
                <c:pt idx="5">
                  <c:v>-0.1100000000000001</c:v>
                </c:pt>
                <c:pt idx="6">
                  <c:v>-0.12</c:v>
                </c:pt>
              </c:numCache>
            </c:numRef>
          </c:val>
          <c:extLst>
            <c:ext xmlns:c16="http://schemas.microsoft.com/office/drawing/2014/chart" uri="{C3380CC4-5D6E-409C-BE32-E72D297353CC}">
              <c16:uniqueId val="{00000002-AFBF-448D-A4F9-9C7E82AF542D}"/>
            </c:ext>
          </c:extLst>
        </c:ser>
        <c:dLbls>
          <c:showLegendKey val="0"/>
          <c:showVal val="1"/>
          <c:showCatName val="0"/>
          <c:showSerName val="0"/>
          <c:showPercent val="0"/>
          <c:showBubbleSize val="0"/>
        </c:dLbls>
        <c:gapWidth val="150"/>
        <c:overlap val="-25"/>
        <c:axId val="233191680"/>
        <c:axId val="233213952"/>
      </c:barChart>
      <c:catAx>
        <c:axId val="233191680"/>
        <c:scaling>
          <c:orientation val="maxMin"/>
        </c:scaling>
        <c:delete val="1"/>
        <c:axPos val="l"/>
        <c:numFmt formatCode="General" sourceLinked="0"/>
        <c:majorTickMark val="none"/>
        <c:minorTickMark val="none"/>
        <c:tickLblPos val="nextTo"/>
        <c:crossAx val="233213952"/>
        <c:crosses val="autoZero"/>
        <c:auto val="1"/>
        <c:lblAlgn val="ctr"/>
        <c:lblOffset val="100"/>
        <c:tickLblSkip val="1"/>
        <c:noMultiLvlLbl val="0"/>
      </c:catAx>
      <c:valAx>
        <c:axId val="233213952"/>
        <c:scaling>
          <c:orientation val="minMax"/>
        </c:scaling>
        <c:delete val="1"/>
        <c:axPos val="t"/>
        <c:numFmt formatCode="0%" sourceLinked="1"/>
        <c:majorTickMark val="out"/>
        <c:minorTickMark val="none"/>
        <c:tickLblPos val="none"/>
        <c:crossAx val="2331916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48010055055132"/>
          <c:y val="8.2444923944432827E-2"/>
          <c:w val="0.28976292305845275"/>
          <c:h val="0.84496159644533042"/>
        </c:manualLayout>
      </c:layout>
      <c:barChart>
        <c:barDir val="bar"/>
        <c:grouping val="clustered"/>
        <c:varyColors val="0"/>
        <c:ser>
          <c:idx val="0"/>
          <c:order val="0"/>
          <c:spPr>
            <a:solidFill>
              <a:srgbClr val="96004B"/>
            </a:solidFill>
            <a:ln>
              <a:noFill/>
            </a:ln>
            <a:effectLst/>
          </c:spPr>
          <c:invertIfNegative val="0"/>
          <c:dPt>
            <c:idx val="3"/>
            <c:invertIfNegative val="0"/>
            <c:bubble3D val="0"/>
            <c:spPr>
              <a:solidFill>
                <a:srgbClr val="96004B"/>
              </a:solidFill>
              <a:ln>
                <a:noFill/>
              </a:ln>
              <a:effectLst/>
            </c:spPr>
            <c:extLst>
              <c:ext xmlns:c16="http://schemas.microsoft.com/office/drawing/2014/chart" uri="{C3380CC4-5D6E-409C-BE32-E72D297353CC}">
                <c16:uniqueId val="{00000001-6F27-46B8-AF98-41E40D12FD71}"/>
              </c:ext>
            </c:extLst>
          </c:dPt>
          <c:dPt>
            <c:idx val="4"/>
            <c:invertIfNegative val="0"/>
            <c:bubble3D val="0"/>
            <c:spPr>
              <a:solidFill>
                <a:srgbClr val="96004B"/>
              </a:solidFill>
              <a:ln>
                <a:noFill/>
              </a:ln>
              <a:effectLst/>
            </c:spPr>
            <c:extLst>
              <c:ext xmlns:c16="http://schemas.microsoft.com/office/drawing/2014/chart" uri="{C3380CC4-5D6E-409C-BE32-E72D297353CC}">
                <c16:uniqueId val="{00000002-6F27-46B8-AF98-41E40D12FD71}"/>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3-6F27-46B8-AF98-41E40D12FD71}"/>
              </c:ext>
            </c:extLst>
          </c:dPt>
          <c:dPt>
            <c:idx val="6"/>
            <c:invertIfNegative val="0"/>
            <c:bubble3D val="0"/>
            <c:spPr>
              <a:solidFill>
                <a:schemeClr val="accent5"/>
              </a:solidFill>
              <a:ln>
                <a:noFill/>
              </a:ln>
              <a:effectLst/>
            </c:spPr>
            <c:extLst>
              <c:ext xmlns:c16="http://schemas.microsoft.com/office/drawing/2014/chart" uri="{C3380CC4-5D6E-409C-BE32-E72D297353CC}">
                <c16:uniqueId val="{00000001-F2B9-4819-860A-F9A00927A025}"/>
              </c:ext>
            </c:extLst>
          </c:dPt>
          <c:dPt>
            <c:idx val="7"/>
            <c:invertIfNegative val="0"/>
            <c:bubble3D val="0"/>
            <c:spPr>
              <a:solidFill>
                <a:schemeClr val="accent5"/>
              </a:solidFill>
              <a:ln>
                <a:noFill/>
              </a:ln>
              <a:effectLst/>
            </c:spPr>
            <c:extLst>
              <c:ext xmlns:c16="http://schemas.microsoft.com/office/drawing/2014/chart" uri="{C3380CC4-5D6E-409C-BE32-E72D297353CC}">
                <c16:uniqueId val="{00000002-F2B9-4819-860A-F9A00927A02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Sheet1!$A$16:$A$23</c:f>
              <c:strCache>
                <c:ptCount val="8"/>
                <c:pt idx="0">
                  <c:v>Clarity of the points included in validation deferral letters (21,35,60)</c:v>
                </c:pt>
                <c:pt idx="1">
                  <c:v>Ease of identifying the correct person to speak to (22,41,71)</c:v>
                </c:pt>
                <c:pt idx="2">
                  <c:v>Knowledge of staff responding to enquiries (20,40,71)</c:v>
                </c:pt>
                <c:pt idx="3">
                  <c:v>Overall level of service (21,43,74)</c:v>
                </c:pt>
                <c:pt idx="4">
                  <c:v>Helpfulness of staff (20, 41,73)</c:v>
                </c:pt>
                <c:pt idx="5">
                  <c:v>Approachability of staff (21,41,72)</c:v>
                </c:pt>
                <c:pt idx="6">
                  <c:v>Speed of response to enquiries (21,41,74)</c:v>
                </c:pt>
                <c:pt idx="7">
                  <c:v>Usefulness of advice given (18, 40,70)</c:v>
                </c:pt>
              </c:strCache>
            </c:strRef>
          </c:cat>
          <c:val>
            <c:numRef>
              <c:f>Sheet1!$B$16:$B$23</c:f>
              <c:numCache>
                <c:formatCode>0%</c:formatCode>
                <c:ptCount val="8"/>
                <c:pt idx="0">
                  <c:v>3.9999999999999925E-2</c:v>
                </c:pt>
                <c:pt idx="1">
                  <c:v>3.9999999999999925E-2</c:v>
                </c:pt>
                <c:pt idx="2">
                  <c:v>1.9999999999999907E-2</c:v>
                </c:pt>
                <c:pt idx="3">
                  <c:v>1.9999999999999907E-2</c:v>
                </c:pt>
                <c:pt idx="4">
                  <c:v>0</c:v>
                </c:pt>
                <c:pt idx="5">
                  <c:v>-2.0000000000000018E-2</c:v>
                </c:pt>
                <c:pt idx="6">
                  <c:v>-8.9999999999999969E-2</c:v>
                </c:pt>
                <c:pt idx="7">
                  <c:v>-0.10000000000000009</c:v>
                </c:pt>
              </c:numCache>
            </c:numRef>
          </c:val>
          <c:extLst>
            <c:ext xmlns:c16="http://schemas.microsoft.com/office/drawing/2014/chart" uri="{C3380CC4-5D6E-409C-BE32-E72D297353CC}">
              <c16:uniqueId val="{00000000-8BAB-441A-8E92-5926D9060331}"/>
            </c:ext>
          </c:extLst>
        </c:ser>
        <c:dLbls>
          <c:showLegendKey val="0"/>
          <c:showVal val="0"/>
          <c:showCatName val="0"/>
          <c:showSerName val="0"/>
          <c:showPercent val="0"/>
          <c:showBubbleSize val="0"/>
        </c:dLbls>
        <c:gapWidth val="150"/>
        <c:axId val="165217408"/>
        <c:axId val="165218944"/>
      </c:barChart>
      <c:catAx>
        <c:axId val="165217408"/>
        <c:scaling>
          <c:orientation val="maxMin"/>
        </c:scaling>
        <c:delete val="1"/>
        <c:axPos val="l"/>
        <c:numFmt formatCode="General" sourceLinked="0"/>
        <c:majorTickMark val="out"/>
        <c:minorTickMark val="none"/>
        <c:tickLblPos val="nextTo"/>
        <c:crossAx val="165218944"/>
        <c:crossesAt val="0"/>
        <c:auto val="1"/>
        <c:lblAlgn val="ctr"/>
        <c:lblOffset val="100"/>
        <c:noMultiLvlLbl val="0"/>
      </c:catAx>
      <c:valAx>
        <c:axId val="165218944"/>
        <c:scaling>
          <c:orientation val="minMax"/>
        </c:scaling>
        <c:delete val="0"/>
        <c:axPos val="t"/>
        <c:numFmt formatCode="0%" sourceLinked="1"/>
        <c:majorTickMark val="out"/>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521740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948162210128883"/>
          <c:y val="0.13318026175639147"/>
          <c:w val="0.2447857463195153"/>
          <c:h val="0.78154242418038211"/>
        </c:manualLayout>
      </c:layout>
      <c:barChart>
        <c:barDir val="bar"/>
        <c:grouping val="clustered"/>
        <c:varyColors val="0"/>
        <c:ser>
          <c:idx val="0"/>
          <c:order val="0"/>
          <c:tx>
            <c:strRef>
              <c:f>Sheet1!$B$2</c:f>
              <c:strCache>
                <c:ptCount val="1"/>
                <c:pt idx="0">
                  <c:v>Column1</c:v>
                </c:pt>
              </c:strCache>
            </c:strRef>
          </c:tx>
          <c:spPr>
            <a:solidFill>
              <a:srgbClr val="96004B"/>
            </a:solidFill>
            <a:ln>
              <a:noFill/>
            </a:ln>
            <a:effectLst/>
          </c:spPr>
          <c:invertIfNegative val="0"/>
          <c:dPt>
            <c:idx val="3"/>
            <c:invertIfNegative val="0"/>
            <c:bubble3D val="0"/>
            <c:spPr>
              <a:solidFill>
                <a:schemeClr val="accent5"/>
              </a:solidFill>
              <a:ln>
                <a:noFill/>
              </a:ln>
              <a:effectLst/>
            </c:spPr>
            <c:extLst>
              <c:ext xmlns:c16="http://schemas.microsoft.com/office/drawing/2014/chart" uri="{C3380CC4-5D6E-409C-BE32-E72D297353CC}">
                <c16:uniqueId val="{00000001-6F27-46B8-AF98-41E40D12FD71}"/>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2-6F27-46B8-AF98-41E40D12FD71}"/>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3-6F27-46B8-AF98-41E40D12FD71}"/>
              </c:ext>
            </c:extLst>
          </c:dPt>
          <c:dPt>
            <c:idx val="6"/>
            <c:invertIfNegative val="0"/>
            <c:bubble3D val="0"/>
            <c:spPr>
              <a:solidFill>
                <a:schemeClr val="accent5"/>
              </a:solidFill>
              <a:ln>
                <a:noFill/>
              </a:ln>
              <a:effectLst/>
            </c:spPr>
            <c:extLst>
              <c:ext xmlns:c16="http://schemas.microsoft.com/office/drawing/2014/chart" uri="{C3380CC4-5D6E-409C-BE32-E72D297353CC}">
                <c16:uniqueId val="{00000001-F2B9-4819-860A-F9A00927A025}"/>
              </c:ext>
            </c:extLst>
          </c:dPt>
          <c:dPt>
            <c:idx val="7"/>
            <c:invertIfNegative val="0"/>
            <c:bubble3D val="0"/>
            <c:spPr>
              <a:solidFill>
                <a:schemeClr val="accent5"/>
              </a:solidFill>
              <a:ln>
                <a:noFill/>
              </a:ln>
              <a:effectLst/>
            </c:spPr>
            <c:extLst>
              <c:ext xmlns:c16="http://schemas.microsoft.com/office/drawing/2014/chart" uri="{C3380CC4-5D6E-409C-BE32-E72D297353CC}">
                <c16:uniqueId val="{00000002-F2B9-4819-860A-F9A00927A02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The overall usefulness of the PLS (19,40,54)</c:v>
                </c:pt>
                <c:pt idx="1">
                  <c:v>Pragmatism when applying the PLS  (19,38,53)</c:v>
                </c:pt>
                <c:pt idx="2">
                  <c:v>The clarity of guidance in the PLS (19,40,53)</c:v>
                </c:pt>
                <c:pt idx="3">
                  <c:v>The extent to which the PLS is applied consistently during MA Application Assessments (19,37,53)</c:v>
                </c:pt>
                <c:pt idx="4">
                  <c:v>The ease of navigation through the guidance (19,40,53)</c:v>
                </c:pt>
              </c:strCache>
            </c:strRef>
          </c:cat>
          <c:val>
            <c:numRef>
              <c:f>Sheet1!$B$3:$B$7</c:f>
              <c:numCache>
                <c:formatCode>0%</c:formatCode>
                <c:ptCount val="5"/>
                <c:pt idx="0">
                  <c:v>0.14000000000000001</c:v>
                </c:pt>
                <c:pt idx="1">
                  <c:v>8.0000000000000071E-2</c:v>
                </c:pt>
                <c:pt idx="2">
                  <c:v>0</c:v>
                </c:pt>
                <c:pt idx="3">
                  <c:v>-1.0000000000000009E-2</c:v>
                </c:pt>
                <c:pt idx="4">
                  <c:v>-5.0000000000000044E-2</c:v>
                </c:pt>
              </c:numCache>
            </c:numRef>
          </c:val>
          <c:extLst>
            <c:ext xmlns:c16="http://schemas.microsoft.com/office/drawing/2014/chart" uri="{C3380CC4-5D6E-409C-BE32-E72D297353CC}">
              <c16:uniqueId val="{00000000-8BAB-441A-8E92-5926D9060331}"/>
            </c:ext>
          </c:extLst>
        </c:ser>
        <c:dLbls>
          <c:showLegendKey val="0"/>
          <c:showVal val="0"/>
          <c:showCatName val="0"/>
          <c:showSerName val="0"/>
          <c:showPercent val="0"/>
          <c:showBubbleSize val="0"/>
        </c:dLbls>
        <c:gapWidth val="150"/>
        <c:axId val="165217408"/>
        <c:axId val="165218944"/>
      </c:barChart>
      <c:catAx>
        <c:axId val="165217408"/>
        <c:scaling>
          <c:orientation val="maxMin"/>
        </c:scaling>
        <c:delete val="1"/>
        <c:axPos val="l"/>
        <c:numFmt formatCode="General" sourceLinked="0"/>
        <c:majorTickMark val="out"/>
        <c:minorTickMark val="none"/>
        <c:tickLblPos val="nextTo"/>
        <c:crossAx val="165218944"/>
        <c:crossesAt val="0"/>
        <c:auto val="1"/>
        <c:lblAlgn val="ctr"/>
        <c:lblOffset val="100"/>
        <c:noMultiLvlLbl val="0"/>
      </c:catAx>
      <c:valAx>
        <c:axId val="165218944"/>
        <c:scaling>
          <c:orientation val="minMax"/>
        </c:scaling>
        <c:delete val="0"/>
        <c:axPos val="t"/>
        <c:numFmt formatCode="0%" sourceLinked="1"/>
        <c:majorTickMark val="out"/>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521740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93977945600756"/>
          <c:y val="0.14903505482262855"/>
          <c:w val="0.26577509546435274"/>
          <c:h val="0.77837146556713466"/>
        </c:manualLayout>
      </c:layout>
      <c:barChart>
        <c:barDir val="bar"/>
        <c:grouping val="clustered"/>
        <c:varyColors val="0"/>
        <c:ser>
          <c:idx val="0"/>
          <c:order val="0"/>
          <c:spPr>
            <a:solidFill>
              <a:srgbClr val="96004B"/>
            </a:solidFill>
            <a:ln>
              <a:noFill/>
            </a:ln>
            <a:effectLst/>
          </c:spPr>
          <c:invertIfNegative val="0"/>
          <c:dPt>
            <c:idx val="3"/>
            <c:invertIfNegative val="0"/>
            <c:bubble3D val="0"/>
            <c:extLst>
              <c:ext xmlns:c16="http://schemas.microsoft.com/office/drawing/2014/chart" uri="{C3380CC4-5D6E-409C-BE32-E72D297353CC}">
                <c16:uniqueId val="{00000001-6F27-46B8-AF98-41E40D12FD71}"/>
              </c:ext>
            </c:extLst>
          </c:dPt>
          <c:dPt>
            <c:idx val="4"/>
            <c:invertIfNegative val="0"/>
            <c:bubble3D val="0"/>
            <c:extLst>
              <c:ext xmlns:c16="http://schemas.microsoft.com/office/drawing/2014/chart" uri="{C3380CC4-5D6E-409C-BE32-E72D297353CC}">
                <c16:uniqueId val="{00000002-6F27-46B8-AF98-41E40D12FD71}"/>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3-6F27-46B8-AF98-41E40D12FD71}"/>
              </c:ext>
            </c:extLst>
          </c:dPt>
          <c:dPt>
            <c:idx val="6"/>
            <c:invertIfNegative val="0"/>
            <c:bubble3D val="0"/>
            <c:spPr>
              <a:solidFill>
                <a:schemeClr val="accent5"/>
              </a:solidFill>
              <a:ln>
                <a:noFill/>
              </a:ln>
              <a:effectLst/>
            </c:spPr>
            <c:extLst>
              <c:ext xmlns:c16="http://schemas.microsoft.com/office/drawing/2014/chart" uri="{C3380CC4-5D6E-409C-BE32-E72D297353CC}">
                <c16:uniqueId val="{00000001-F2B9-4819-860A-F9A00927A025}"/>
              </c:ext>
            </c:extLst>
          </c:dPt>
          <c:dPt>
            <c:idx val="7"/>
            <c:invertIfNegative val="0"/>
            <c:bubble3D val="0"/>
            <c:spPr>
              <a:solidFill>
                <a:schemeClr val="accent5"/>
              </a:solidFill>
              <a:ln>
                <a:noFill/>
              </a:ln>
              <a:effectLst/>
            </c:spPr>
            <c:extLst>
              <c:ext xmlns:c16="http://schemas.microsoft.com/office/drawing/2014/chart" uri="{C3380CC4-5D6E-409C-BE32-E72D297353CC}">
                <c16:uniqueId val="{00000002-F2B9-4819-860A-F9A00927A02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Sheet1!$A$1:$A$6</c:f>
              <c:strCache>
                <c:ptCount val="6"/>
                <c:pt idx="0">
                  <c:v>Consistency of approach between assessors (15,35,52)</c:v>
                </c:pt>
                <c:pt idx="1">
                  <c:v>Pragmatism / willingness to listen to a reasonable alternative view (19,40,63)</c:v>
                </c:pt>
                <c:pt idx="2">
                  <c:v>Ease of identifying the correct person to speak to in this area (18,39,66)</c:v>
                </c:pt>
                <c:pt idx="3">
                  <c:v>Overall level of service (19,41,67)</c:v>
                </c:pt>
                <c:pt idx="4">
                  <c:v>Knowledge of staff responding to enquiries (19,40,68)</c:v>
                </c:pt>
                <c:pt idx="5">
                  <c:v>Approachability (18,40,68)</c:v>
                </c:pt>
              </c:strCache>
            </c:strRef>
          </c:cat>
          <c:val>
            <c:numRef>
              <c:f>Sheet1!$B$1:$B$6</c:f>
              <c:numCache>
                <c:formatCode>0%</c:formatCode>
                <c:ptCount val="6"/>
                <c:pt idx="0">
                  <c:v>0.15000000000000002</c:v>
                </c:pt>
                <c:pt idx="1">
                  <c:v>9.9999999999999978E-2</c:v>
                </c:pt>
                <c:pt idx="2">
                  <c:v>7.999999999999996E-2</c:v>
                </c:pt>
                <c:pt idx="3">
                  <c:v>5.0000000000000044E-2</c:v>
                </c:pt>
                <c:pt idx="4">
                  <c:v>4.0000000000000036E-2</c:v>
                </c:pt>
                <c:pt idx="5">
                  <c:v>0</c:v>
                </c:pt>
              </c:numCache>
            </c:numRef>
          </c:val>
          <c:extLst>
            <c:ext xmlns:c16="http://schemas.microsoft.com/office/drawing/2014/chart" uri="{C3380CC4-5D6E-409C-BE32-E72D297353CC}">
              <c16:uniqueId val="{00000000-8BAB-441A-8E92-5926D9060331}"/>
            </c:ext>
          </c:extLst>
        </c:ser>
        <c:dLbls>
          <c:showLegendKey val="0"/>
          <c:showVal val="0"/>
          <c:showCatName val="0"/>
          <c:showSerName val="0"/>
          <c:showPercent val="0"/>
          <c:showBubbleSize val="0"/>
        </c:dLbls>
        <c:gapWidth val="150"/>
        <c:axId val="165217408"/>
        <c:axId val="165218944"/>
      </c:barChart>
      <c:catAx>
        <c:axId val="165217408"/>
        <c:scaling>
          <c:orientation val="maxMin"/>
        </c:scaling>
        <c:delete val="1"/>
        <c:axPos val="l"/>
        <c:numFmt formatCode="General" sourceLinked="0"/>
        <c:majorTickMark val="out"/>
        <c:minorTickMark val="none"/>
        <c:tickLblPos val="nextTo"/>
        <c:crossAx val="165218944"/>
        <c:crossesAt val="0"/>
        <c:auto val="1"/>
        <c:lblAlgn val="ctr"/>
        <c:lblOffset val="100"/>
        <c:noMultiLvlLbl val="0"/>
      </c:catAx>
      <c:valAx>
        <c:axId val="165218944"/>
        <c:scaling>
          <c:orientation val="minMax"/>
        </c:scaling>
        <c:delete val="0"/>
        <c:axPos val="t"/>
        <c:numFmt formatCode="0%" sourceLinked="1"/>
        <c:majorTickMark val="out"/>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521740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93977945600756"/>
          <c:y val="0.11415451007690698"/>
          <c:w val="0.25378118166730274"/>
          <c:h val="0.81325201031285621"/>
        </c:manualLayout>
      </c:layout>
      <c:barChart>
        <c:barDir val="bar"/>
        <c:grouping val="clustered"/>
        <c:varyColors val="0"/>
        <c:ser>
          <c:idx val="0"/>
          <c:order val="0"/>
          <c:spPr>
            <a:solidFill>
              <a:schemeClr val="accent5"/>
            </a:solidFill>
            <a:ln>
              <a:noFill/>
            </a:ln>
            <a:effectLst/>
          </c:spPr>
          <c:invertIfNegative val="0"/>
          <c:dPt>
            <c:idx val="3"/>
            <c:invertIfNegative val="0"/>
            <c:bubble3D val="0"/>
            <c:extLst>
              <c:ext xmlns:c16="http://schemas.microsoft.com/office/drawing/2014/chart" uri="{C3380CC4-5D6E-409C-BE32-E72D297353CC}">
                <c16:uniqueId val="{00000001-6F27-46B8-AF98-41E40D12FD71}"/>
              </c:ext>
            </c:extLst>
          </c:dPt>
          <c:dPt>
            <c:idx val="4"/>
            <c:invertIfNegative val="0"/>
            <c:bubble3D val="0"/>
            <c:extLst>
              <c:ext xmlns:c16="http://schemas.microsoft.com/office/drawing/2014/chart" uri="{C3380CC4-5D6E-409C-BE32-E72D297353CC}">
                <c16:uniqueId val="{00000002-6F27-46B8-AF98-41E40D12FD71}"/>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3-6F27-46B8-AF98-41E40D12FD71}"/>
              </c:ext>
            </c:extLst>
          </c:dPt>
          <c:dPt>
            <c:idx val="6"/>
            <c:invertIfNegative val="0"/>
            <c:bubble3D val="0"/>
            <c:spPr>
              <a:solidFill>
                <a:schemeClr val="accent5"/>
              </a:solidFill>
              <a:ln>
                <a:noFill/>
              </a:ln>
              <a:effectLst/>
            </c:spPr>
            <c:extLst>
              <c:ext xmlns:c16="http://schemas.microsoft.com/office/drawing/2014/chart" uri="{C3380CC4-5D6E-409C-BE32-E72D297353CC}">
                <c16:uniqueId val="{00000001-F2B9-4819-860A-F9A00927A025}"/>
              </c:ext>
            </c:extLst>
          </c:dPt>
          <c:dPt>
            <c:idx val="7"/>
            <c:invertIfNegative val="0"/>
            <c:bubble3D val="0"/>
            <c:spPr>
              <a:solidFill>
                <a:schemeClr val="accent5"/>
              </a:solidFill>
              <a:ln>
                <a:noFill/>
              </a:ln>
              <a:effectLst/>
            </c:spPr>
            <c:extLst>
              <c:ext xmlns:c16="http://schemas.microsoft.com/office/drawing/2014/chart" uri="{C3380CC4-5D6E-409C-BE32-E72D297353CC}">
                <c16:uniqueId val="{00000002-F2B9-4819-860A-F9A00927A02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Sheet1!$A$7:$A$13</c:f>
              <c:strCache>
                <c:ptCount val="7"/>
                <c:pt idx="0">
                  <c:v>Relevance of q's asked by pharmaceutical safety assessors (15,33,42)</c:v>
                </c:pt>
                <c:pt idx="1">
                  <c:v>Usefulness of advice (19,40,66)</c:v>
                </c:pt>
                <c:pt idx="2">
                  <c:v>Helpfulness of staff (19,40,68)</c:v>
                </c:pt>
                <c:pt idx="3">
                  <c:v>Relevance of q's asked by pharmaceutical eco-tox assessors (11,27,34)</c:v>
                </c:pt>
                <c:pt idx="4">
                  <c:v>Relevance of questions asked by pharmaceutical quality assessors (18, 38,58)</c:v>
                </c:pt>
                <c:pt idx="5">
                  <c:v>Speed of response to enquiries (19, 39,68)</c:v>
                </c:pt>
                <c:pt idx="6">
                  <c:v>Relevance of q's asked by pharmaceutical efficacy assessors (13,33,45)</c:v>
                </c:pt>
              </c:strCache>
            </c:strRef>
          </c:cat>
          <c:val>
            <c:numRef>
              <c:f>Sheet1!$B$7:$B$13</c:f>
              <c:numCache>
                <c:formatCode>0%</c:formatCode>
                <c:ptCount val="7"/>
                <c:pt idx="0">
                  <c:v>-1.0000000000000009E-2</c:v>
                </c:pt>
                <c:pt idx="1">
                  <c:v>-2.0000000000000018E-2</c:v>
                </c:pt>
                <c:pt idx="2">
                  <c:v>-6.0000000000000053E-2</c:v>
                </c:pt>
                <c:pt idx="3">
                  <c:v>-7.0000000000000062E-2</c:v>
                </c:pt>
                <c:pt idx="4">
                  <c:v>-0.10999999999999999</c:v>
                </c:pt>
                <c:pt idx="5">
                  <c:v>-0.10999999999999999</c:v>
                </c:pt>
                <c:pt idx="6">
                  <c:v>-0.12</c:v>
                </c:pt>
              </c:numCache>
            </c:numRef>
          </c:val>
          <c:extLst>
            <c:ext xmlns:c16="http://schemas.microsoft.com/office/drawing/2014/chart" uri="{C3380CC4-5D6E-409C-BE32-E72D297353CC}">
              <c16:uniqueId val="{00000000-8BAB-441A-8E92-5926D9060331}"/>
            </c:ext>
          </c:extLst>
        </c:ser>
        <c:dLbls>
          <c:showLegendKey val="0"/>
          <c:showVal val="0"/>
          <c:showCatName val="0"/>
          <c:showSerName val="0"/>
          <c:showPercent val="0"/>
          <c:showBubbleSize val="0"/>
        </c:dLbls>
        <c:gapWidth val="150"/>
        <c:axId val="165217408"/>
        <c:axId val="165218944"/>
      </c:barChart>
      <c:catAx>
        <c:axId val="165217408"/>
        <c:scaling>
          <c:orientation val="maxMin"/>
        </c:scaling>
        <c:delete val="1"/>
        <c:axPos val="l"/>
        <c:numFmt formatCode="General" sourceLinked="0"/>
        <c:majorTickMark val="out"/>
        <c:minorTickMark val="none"/>
        <c:tickLblPos val="nextTo"/>
        <c:crossAx val="165218944"/>
        <c:crossesAt val="0"/>
        <c:auto val="1"/>
        <c:lblAlgn val="ctr"/>
        <c:lblOffset val="100"/>
        <c:noMultiLvlLbl val="0"/>
      </c:catAx>
      <c:valAx>
        <c:axId val="165218944"/>
        <c:scaling>
          <c:orientation val="minMax"/>
        </c:scaling>
        <c:delete val="0"/>
        <c:axPos val="t"/>
        <c:numFmt formatCode="0%" sourceLinked="1"/>
        <c:majorTickMark val="out"/>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521740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93977945600756"/>
          <c:y val="7.92739653311854E-2"/>
          <c:w val="0.2058055264791028"/>
          <c:h val="0.86201972251403114"/>
        </c:manualLayout>
      </c:layout>
      <c:barChart>
        <c:barDir val="bar"/>
        <c:grouping val="clustered"/>
        <c:varyColors val="0"/>
        <c:ser>
          <c:idx val="0"/>
          <c:order val="0"/>
          <c:spPr>
            <a:solidFill>
              <a:schemeClr val="accent5"/>
            </a:solidFill>
            <a:ln>
              <a:noFill/>
            </a:ln>
            <a:effectLst/>
          </c:spPr>
          <c:invertIfNegative val="0"/>
          <c:dPt>
            <c:idx val="0"/>
            <c:invertIfNegative val="0"/>
            <c:bubble3D val="0"/>
            <c:spPr>
              <a:solidFill>
                <a:srgbClr val="96004B"/>
              </a:solidFill>
              <a:ln>
                <a:noFill/>
              </a:ln>
              <a:effectLst/>
            </c:spPr>
            <c:extLst>
              <c:ext xmlns:c16="http://schemas.microsoft.com/office/drawing/2014/chart" uri="{C3380CC4-5D6E-409C-BE32-E72D297353CC}">
                <c16:uniqueId val="{00000001-2964-4C79-AB53-4068886C60C0}"/>
              </c:ext>
            </c:extLst>
          </c:dPt>
          <c:dPt>
            <c:idx val="1"/>
            <c:invertIfNegative val="0"/>
            <c:bubble3D val="0"/>
            <c:spPr>
              <a:solidFill>
                <a:srgbClr val="96004B"/>
              </a:solidFill>
              <a:ln>
                <a:noFill/>
              </a:ln>
              <a:effectLst/>
            </c:spPr>
            <c:extLst>
              <c:ext xmlns:c16="http://schemas.microsoft.com/office/drawing/2014/chart" uri="{C3380CC4-5D6E-409C-BE32-E72D297353CC}">
                <c16:uniqueId val="{00000002-2964-4C79-AB53-4068886C60C0}"/>
              </c:ext>
            </c:extLst>
          </c:dPt>
          <c:dPt>
            <c:idx val="2"/>
            <c:invertIfNegative val="0"/>
            <c:bubble3D val="0"/>
            <c:spPr>
              <a:solidFill>
                <a:srgbClr val="96004B"/>
              </a:solidFill>
              <a:ln>
                <a:noFill/>
              </a:ln>
              <a:effectLst/>
            </c:spPr>
            <c:extLst>
              <c:ext xmlns:c16="http://schemas.microsoft.com/office/drawing/2014/chart" uri="{C3380CC4-5D6E-409C-BE32-E72D297353CC}">
                <c16:uniqueId val="{00000003-2964-4C79-AB53-4068886C60C0}"/>
              </c:ext>
            </c:extLst>
          </c:dPt>
          <c:dPt>
            <c:idx val="3"/>
            <c:invertIfNegative val="0"/>
            <c:bubble3D val="0"/>
            <c:extLst>
              <c:ext xmlns:c16="http://schemas.microsoft.com/office/drawing/2014/chart" uri="{C3380CC4-5D6E-409C-BE32-E72D297353CC}">
                <c16:uniqueId val="{00000001-6F27-46B8-AF98-41E40D12FD71}"/>
              </c:ext>
            </c:extLst>
          </c:dPt>
          <c:dPt>
            <c:idx val="4"/>
            <c:invertIfNegative val="0"/>
            <c:bubble3D val="0"/>
            <c:extLst>
              <c:ext xmlns:c16="http://schemas.microsoft.com/office/drawing/2014/chart" uri="{C3380CC4-5D6E-409C-BE32-E72D297353CC}">
                <c16:uniqueId val="{00000002-6F27-46B8-AF98-41E40D12FD71}"/>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3-6F27-46B8-AF98-41E40D12FD71}"/>
              </c:ext>
            </c:extLst>
          </c:dPt>
          <c:dPt>
            <c:idx val="6"/>
            <c:invertIfNegative val="0"/>
            <c:bubble3D val="0"/>
            <c:spPr>
              <a:solidFill>
                <a:schemeClr val="accent5"/>
              </a:solidFill>
              <a:ln>
                <a:noFill/>
              </a:ln>
              <a:effectLst/>
            </c:spPr>
            <c:extLst>
              <c:ext xmlns:c16="http://schemas.microsoft.com/office/drawing/2014/chart" uri="{C3380CC4-5D6E-409C-BE32-E72D297353CC}">
                <c16:uniqueId val="{00000001-F2B9-4819-860A-F9A00927A025}"/>
              </c:ext>
            </c:extLst>
          </c:dPt>
          <c:dPt>
            <c:idx val="7"/>
            <c:invertIfNegative val="0"/>
            <c:bubble3D val="0"/>
            <c:spPr>
              <a:solidFill>
                <a:schemeClr val="accent5"/>
              </a:solidFill>
              <a:ln>
                <a:noFill/>
              </a:ln>
              <a:effectLst/>
            </c:spPr>
            <c:extLst>
              <c:ext xmlns:c16="http://schemas.microsoft.com/office/drawing/2014/chart" uri="{C3380CC4-5D6E-409C-BE32-E72D297353CC}">
                <c16:uniqueId val="{00000002-F2B9-4819-860A-F9A00927A02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Relevance of questions asked by immunological assessors (11,14,25)</c:v>
                </c:pt>
                <c:pt idx="1">
                  <c:v>Helpfulness of staff (8,15,29)</c:v>
                </c:pt>
                <c:pt idx="2">
                  <c:v>Speed of response to enquiries (8,15,29)</c:v>
                </c:pt>
                <c:pt idx="3">
                  <c:v>Consistency of approach between assessors (8,12,22)</c:v>
                </c:pt>
                <c:pt idx="4">
                  <c:v>Pragmatism / willingness to listen to a reasonable alternative view (9,14,25)</c:v>
                </c:pt>
                <c:pt idx="5">
                  <c:v>Overall level of service (11,29,13)</c:v>
                </c:pt>
                <c:pt idx="6">
                  <c:v>Ease of identifying the correct person to speak to in this area (10,14,27)</c:v>
                </c:pt>
                <c:pt idx="7">
                  <c:v>Approachability (9,14,29)</c:v>
                </c:pt>
                <c:pt idx="8">
                  <c:v>Knowledge of staff responding to enquiries (8,15,29)</c:v>
                </c:pt>
                <c:pt idx="9">
                  <c:v>Usefulness of advice (8,14,28)</c:v>
                </c:pt>
              </c:strCache>
            </c:strRef>
          </c:cat>
          <c:val>
            <c:numRef>
              <c:f>Sheet1!$B$2:$B$11</c:f>
              <c:numCache>
                <c:formatCode>0%</c:formatCode>
                <c:ptCount val="10"/>
                <c:pt idx="0">
                  <c:v>8.9999999999999969E-2</c:v>
                </c:pt>
                <c:pt idx="1">
                  <c:v>1.0000000000000009E-2</c:v>
                </c:pt>
                <c:pt idx="2">
                  <c:v>1.0000000000000009E-2</c:v>
                </c:pt>
                <c:pt idx="3">
                  <c:v>0</c:v>
                </c:pt>
                <c:pt idx="4">
                  <c:v>-1.0000000000000009E-2</c:v>
                </c:pt>
                <c:pt idx="5">
                  <c:v>-5.0000000000000044E-2</c:v>
                </c:pt>
                <c:pt idx="6">
                  <c:v>-5.9999999999999942E-2</c:v>
                </c:pt>
                <c:pt idx="7">
                  <c:v>-0.15000000000000002</c:v>
                </c:pt>
                <c:pt idx="8">
                  <c:v>-0.17999999999999994</c:v>
                </c:pt>
                <c:pt idx="9">
                  <c:v>-0.30000000000000004</c:v>
                </c:pt>
              </c:numCache>
            </c:numRef>
          </c:val>
          <c:extLst>
            <c:ext xmlns:c16="http://schemas.microsoft.com/office/drawing/2014/chart" uri="{C3380CC4-5D6E-409C-BE32-E72D297353CC}">
              <c16:uniqueId val="{00000000-8BAB-441A-8E92-5926D9060331}"/>
            </c:ext>
          </c:extLst>
        </c:ser>
        <c:dLbls>
          <c:showLegendKey val="0"/>
          <c:showVal val="0"/>
          <c:showCatName val="0"/>
          <c:showSerName val="0"/>
          <c:showPercent val="0"/>
          <c:showBubbleSize val="0"/>
        </c:dLbls>
        <c:gapWidth val="150"/>
        <c:axId val="165217408"/>
        <c:axId val="165218944"/>
      </c:barChart>
      <c:catAx>
        <c:axId val="165217408"/>
        <c:scaling>
          <c:orientation val="maxMin"/>
        </c:scaling>
        <c:delete val="1"/>
        <c:axPos val="l"/>
        <c:numFmt formatCode="General" sourceLinked="0"/>
        <c:majorTickMark val="out"/>
        <c:minorTickMark val="none"/>
        <c:tickLblPos val="nextTo"/>
        <c:crossAx val="165218944"/>
        <c:crossesAt val="0"/>
        <c:auto val="1"/>
        <c:lblAlgn val="ctr"/>
        <c:lblOffset val="100"/>
        <c:noMultiLvlLbl val="0"/>
      </c:catAx>
      <c:valAx>
        <c:axId val="165218944"/>
        <c:scaling>
          <c:orientation val="minMax"/>
        </c:scaling>
        <c:delete val="0"/>
        <c:axPos val="t"/>
        <c:numFmt formatCode="0%" sourceLinked="1"/>
        <c:majorTickMark val="out"/>
        <c:minorTickMark val="none"/>
        <c:tickLblPos val="high"/>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6521740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97781822444516"/>
          <c:y val="0.16806080650211305"/>
          <c:w val="0.28976292305845275"/>
          <c:h val="0.6927555830094545"/>
        </c:manualLayout>
      </c:layout>
      <c:barChart>
        <c:barDir val="bar"/>
        <c:grouping val="clustered"/>
        <c:varyColors val="0"/>
        <c:ser>
          <c:idx val="0"/>
          <c:order val="0"/>
          <c:spPr>
            <a:solidFill>
              <a:schemeClr val="accent5"/>
            </a:solidFill>
            <a:ln>
              <a:noFill/>
            </a:ln>
            <a:effectLst/>
          </c:spPr>
          <c:invertIfNegative val="0"/>
          <c:dPt>
            <c:idx val="0"/>
            <c:invertIfNegative val="0"/>
            <c:bubble3D val="0"/>
            <c:spPr>
              <a:solidFill>
                <a:srgbClr val="96004B"/>
              </a:solidFill>
              <a:ln>
                <a:noFill/>
              </a:ln>
              <a:effectLst/>
            </c:spPr>
            <c:extLst>
              <c:ext xmlns:c16="http://schemas.microsoft.com/office/drawing/2014/chart" uri="{C3380CC4-5D6E-409C-BE32-E72D297353CC}">
                <c16:uniqueId val="{00000001-2964-4C79-AB53-4068886C60C0}"/>
              </c:ext>
            </c:extLst>
          </c:dPt>
          <c:dPt>
            <c:idx val="1"/>
            <c:invertIfNegative val="0"/>
            <c:bubble3D val="0"/>
            <c:spPr>
              <a:solidFill>
                <a:srgbClr val="96004B"/>
              </a:solidFill>
              <a:ln>
                <a:noFill/>
              </a:ln>
              <a:effectLst/>
            </c:spPr>
            <c:extLst>
              <c:ext xmlns:c16="http://schemas.microsoft.com/office/drawing/2014/chart" uri="{C3380CC4-5D6E-409C-BE32-E72D297353CC}">
                <c16:uniqueId val="{00000002-2964-4C79-AB53-4068886C60C0}"/>
              </c:ext>
            </c:extLst>
          </c:dPt>
          <c:dPt>
            <c:idx val="3"/>
            <c:invertIfNegative val="0"/>
            <c:bubble3D val="0"/>
            <c:extLst>
              <c:ext xmlns:c16="http://schemas.microsoft.com/office/drawing/2014/chart" uri="{C3380CC4-5D6E-409C-BE32-E72D297353CC}">
                <c16:uniqueId val="{00000001-6F27-46B8-AF98-41E40D12FD71}"/>
              </c:ext>
            </c:extLst>
          </c:dPt>
          <c:dPt>
            <c:idx val="4"/>
            <c:invertIfNegative val="0"/>
            <c:bubble3D val="0"/>
            <c:extLst>
              <c:ext xmlns:c16="http://schemas.microsoft.com/office/drawing/2014/chart" uri="{C3380CC4-5D6E-409C-BE32-E72D297353CC}">
                <c16:uniqueId val="{00000002-6F27-46B8-AF98-41E40D12FD71}"/>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3-6F27-46B8-AF98-41E40D12FD71}"/>
              </c:ext>
            </c:extLst>
          </c:dPt>
          <c:dPt>
            <c:idx val="6"/>
            <c:invertIfNegative val="0"/>
            <c:bubble3D val="0"/>
            <c:spPr>
              <a:solidFill>
                <a:schemeClr val="accent5"/>
              </a:solidFill>
              <a:ln>
                <a:noFill/>
              </a:ln>
              <a:effectLst/>
            </c:spPr>
            <c:extLst>
              <c:ext xmlns:c16="http://schemas.microsoft.com/office/drawing/2014/chart" uri="{C3380CC4-5D6E-409C-BE32-E72D297353CC}">
                <c16:uniqueId val="{00000001-F2B9-4819-860A-F9A00927A025}"/>
              </c:ext>
            </c:extLst>
          </c:dPt>
          <c:dPt>
            <c:idx val="7"/>
            <c:invertIfNegative val="0"/>
            <c:bubble3D val="0"/>
            <c:spPr>
              <a:solidFill>
                <a:schemeClr val="accent5"/>
              </a:solidFill>
              <a:ln>
                <a:noFill/>
              </a:ln>
              <a:effectLst/>
            </c:spPr>
            <c:extLst>
              <c:ext xmlns:c16="http://schemas.microsoft.com/office/drawing/2014/chart" uri="{C3380CC4-5D6E-409C-BE32-E72D297353CC}">
                <c16:uniqueId val="{00000002-F2B9-4819-860A-F9A00927A02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Quality of issued documentation (12,30,34)</c:v>
                </c:pt>
                <c:pt idx="1">
                  <c:v>Advice provided (12,28,26)</c:v>
                </c:pt>
                <c:pt idx="2">
                  <c:v>Overall level of service (12,30,33)</c:v>
                </c:pt>
                <c:pt idx="3">
                  <c:v>Timescales for the process (12,30,33)</c:v>
                </c:pt>
              </c:strCache>
            </c:strRef>
          </c:cat>
          <c:val>
            <c:numRef>
              <c:f>Sheet1!$B$2:$B$5</c:f>
              <c:numCache>
                <c:formatCode>0%</c:formatCode>
                <c:ptCount val="4"/>
                <c:pt idx="0">
                  <c:v>0.13</c:v>
                </c:pt>
                <c:pt idx="1">
                  <c:v>2.0000000000000018E-2</c:v>
                </c:pt>
                <c:pt idx="2">
                  <c:v>-2.0000000000000018E-2</c:v>
                </c:pt>
                <c:pt idx="3">
                  <c:v>-4.9999999999999933E-2</c:v>
                </c:pt>
              </c:numCache>
            </c:numRef>
          </c:val>
          <c:extLst>
            <c:ext xmlns:c16="http://schemas.microsoft.com/office/drawing/2014/chart" uri="{C3380CC4-5D6E-409C-BE32-E72D297353CC}">
              <c16:uniqueId val="{00000000-8BAB-441A-8E92-5926D9060331}"/>
            </c:ext>
          </c:extLst>
        </c:ser>
        <c:dLbls>
          <c:showLegendKey val="0"/>
          <c:showVal val="0"/>
          <c:showCatName val="0"/>
          <c:showSerName val="0"/>
          <c:showPercent val="0"/>
          <c:showBubbleSize val="0"/>
        </c:dLbls>
        <c:gapWidth val="150"/>
        <c:axId val="165217408"/>
        <c:axId val="165218944"/>
      </c:barChart>
      <c:catAx>
        <c:axId val="165217408"/>
        <c:scaling>
          <c:orientation val="maxMin"/>
        </c:scaling>
        <c:delete val="1"/>
        <c:axPos val="l"/>
        <c:numFmt formatCode="General" sourceLinked="0"/>
        <c:majorTickMark val="out"/>
        <c:minorTickMark val="none"/>
        <c:tickLblPos val="nextTo"/>
        <c:crossAx val="165218944"/>
        <c:crossesAt val="0"/>
        <c:auto val="1"/>
        <c:lblAlgn val="ctr"/>
        <c:lblOffset val="100"/>
        <c:noMultiLvlLbl val="0"/>
      </c:catAx>
      <c:valAx>
        <c:axId val="165218944"/>
        <c:scaling>
          <c:orientation val="minMax"/>
        </c:scaling>
        <c:delete val="0"/>
        <c:axPos val="t"/>
        <c:numFmt formatCode="0%" sourceLinked="1"/>
        <c:majorTickMark val="out"/>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521740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195499496338258"/>
          <c:y val="0.18391559956835013"/>
          <c:w val="0.2642758562397215"/>
          <c:h val="0.7434909208214131"/>
        </c:manualLayout>
      </c:layout>
      <c:barChart>
        <c:barDir val="bar"/>
        <c:grouping val="clustered"/>
        <c:varyColors val="0"/>
        <c:ser>
          <c:idx val="0"/>
          <c:order val="0"/>
          <c:spPr>
            <a:solidFill>
              <a:srgbClr val="96004B"/>
            </a:solidFill>
            <a:ln>
              <a:noFill/>
            </a:ln>
            <a:effectLst/>
          </c:spPr>
          <c:invertIfNegative val="0"/>
          <c:dPt>
            <c:idx val="3"/>
            <c:invertIfNegative val="0"/>
            <c:bubble3D val="0"/>
            <c:extLst>
              <c:ext xmlns:c16="http://schemas.microsoft.com/office/drawing/2014/chart" uri="{C3380CC4-5D6E-409C-BE32-E72D297353CC}">
                <c16:uniqueId val="{00000001-6F27-46B8-AF98-41E40D12FD71}"/>
              </c:ext>
            </c:extLst>
          </c:dPt>
          <c:dPt>
            <c:idx val="4"/>
            <c:invertIfNegative val="0"/>
            <c:bubble3D val="0"/>
            <c:extLst>
              <c:ext xmlns:c16="http://schemas.microsoft.com/office/drawing/2014/chart" uri="{C3380CC4-5D6E-409C-BE32-E72D297353CC}">
                <c16:uniqueId val="{00000002-6F27-46B8-AF98-41E40D12FD71}"/>
              </c:ext>
            </c:extLst>
          </c:dPt>
          <c:dPt>
            <c:idx val="5"/>
            <c:invertIfNegative val="0"/>
            <c:bubble3D val="0"/>
            <c:spPr>
              <a:solidFill>
                <a:srgbClr val="96004B"/>
              </a:solidFill>
              <a:ln>
                <a:noFill/>
              </a:ln>
              <a:effectLst/>
            </c:spPr>
            <c:extLst>
              <c:ext xmlns:c16="http://schemas.microsoft.com/office/drawing/2014/chart" uri="{C3380CC4-5D6E-409C-BE32-E72D297353CC}">
                <c16:uniqueId val="{00000003-6F27-46B8-AF98-41E40D12FD71}"/>
              </c:ext>
            </c:extLst>
          </c:dPt>
          <c:dPt>
            <c:idx val="6"/>
            <c:invertIfNegative val="0"/>
            <c:bubble3D val="0"/>
            <c:spPr>
              <a:solidFill>
                <a:srgbClr val="96004B"/>
              </a:solidFill>
              <a:ln>
                <a:noFill/>
              </a:ln>
              <a:effectLst/>
            </c:spPr>
            <c:extLst>
              <c:ext xmlns:c16="http://schemas.microsoft.com/office/drawing/2014/chart" uri="{C3380CC4-5D6E-409C-BE32-E72D297353CC}">
                <c16:uniqueId val="{00000001-F2B9-4819-860A-F9A00927A025}"/>
              </c:ext>
            </c:extLst>
          </c:dPt>
          <c:dPt>
            <c:idx val="7"/>
            <c:invertIfNegative val="0"/>
            <c:bubble3D val="0"/>
            <c:spPr>
              <a:solidFill>
                <a:srgbClr val="96004B"/>
              </a:solidFill>
              <a:ln>
                <a:noFill/>
              </a:ln>
              <a:effectLst/>
            </c:spPr>
            <c:extLst>
              <c:ext xmlns:c16="http://schemas.microsoft.com/office/drawing/2014/chart" uri="{C3380CC4-5D6E-409C-BE32-E72D297353CC}">
                <c16:uniqueId val="{00000002-F2B9-4819-860A-F9A00927A02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Sheet1!$A$4:$A$9</c:f>
              <c:strCache>
                <c:ptCount val="6"/>
                <c:pt idx="0">
                  <c:v>Consistency of approach between assessors (16,28,39)</c:v>
                </c:pt>
                <c:pt idx="1">
                  <c:v>Pragmatism/willingness to listen to a reasonable alternative view (19,32, 52)</c:v>
                </c:pt>
                <c:pt idx="2">
                  <c:v>Relevance of questions asked by PSUR assessors (14,26,42)</c:v>
                </c:pt>
                <c:pt idx="3">
                  <c:v>Relevance of questions relating to Adverse Event reports (16)</c:v>
                </c:pt>
                <c:pt idx="4">
                  <c:v>Knowledge of staff responding to enquiries (22,38,65)</c:v>
                </c:pt>
                <c:pt idx="5">
                  <c:v>Helpfulness of the staff (22,38,70)</c:v>
                </c:pt>
              </c:strCache>
            </c:strRef>
          </c:cat>
          <c:val>
            <c:numRef>
              <c:f>Sheet1!$B$4:$B$9</c:f>
              <c:numCache>
                <c:formatCode>0%</c:formatCode>
                <c:ptCount val="6"/>
                <c:pt idx="0">
                  <c:v>0.29999999999999993</c:v>
                </c:pt>
                <c:pt idx="1">
                  <c:v>0.28000000000000003</c:v>
                </c:pt>
                <c:pt idx="2">
                  <c:v>0.23000000000000009</c:v>
                </c:pt>
                <c:pt idx="3">
                  <c:v>0.20999999999999996</c:v>
                </c:pt>
                <c:pt idx="4">
                  <c:v>0.18999999999999995</c:v>
                </c:pt>
                <c:pt idx="5">
                  <c:v>0.15999999999999992</c:v>
                </c:pt>
              </c:numCache>
            </c:numRef>
          </c:val>
          <c:extLst>
            <c:ext xmlns:c16="http://schemas.microsoft.com/office/drawing/2014/chart" uri="{C3380CC4-5D6E-409C-BE32-E72D297353CC}">
              <c16:uniqueId val="{00000000-8BAB-441A-8E92-5926D9060331}"/>
            </c:ext>
          </c:extLst>
        </c:ser>
        <c:dLbls>
          <c:showLegendKey val="0"/>
          <c:showVal val="0"/>
          <c:showCatName val="0"/>
          <c:showSerName val="0"/>
          <c:showPercent val="0"/>
          <c:showBubbleSize val="0"/>
        </c:dLbls>
        <c:gapWidth val="150"/>
        <c:axId val="165217408"/>
        <c:axId val="165218944"/>
      </c:barChart>
      <c:catAx>
        <c:axId val="165217408"/>
        <c:scaling>
          <c:orientation val="maxMin"/>
        </c:scaling>
        <c:delete val="1"/>
        <c:axPos val="l"/>
        <c:numFmt formatCode="General" sourceLinked="0"/>
        <c:majorTickMark val="out"/>
        <c:minorTickMark val="none"/>
        <c:tickLblPos val="nextTo"/>
        <c:crossAx val="165218944"/>
        <c:crossesAt val="0"/>
        <c:auto val="1"/>
        <c:lblAlgn val="ctr"/>
        <c:lblOffset val="100"/>
        <c:noMultiLvlLbl val="0"/>
      </c:catAx>
      <c:valAx>
        <c:axId val="165218944"/>
        <c:scaling>
          <c:orientation val="minMax"/>
        </c:scaling>
        <c:delete val="0"/>
        <c:axPos val="t"/>
        <c:numFmt formatCode="0%" sourceLinked="1"/>
        <c:majorTickMark val="out"/>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521740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444358333285134"/>
          <c:y val="0.16031845975438028"/>
          <c:w val="0.26577509546435274"/>
          <c:h val="0.76708815660724561"/>
        </c:manualLayout>
      </c:layout>
      <c:barChart>
        <c:barDir val="bar"/>
        <c:grouping val="clustered"/>
        <c:varyColors val="0"/>
        <c:ser>
          <c:idx val="0"/>
          <c:order val="0"/>
          <c:spPr>
            <a:solidFill>
              <a:srgbClr val="96004B"/>
            </a:solidFill>
            <a:ln>
              <a:noFill/>
            </a:ln>
            <a:effectLst/>
          </c:spPr>
          <c:invertIfNegative val="0"/>
          <c:dPt>
            <c:idx val="3"/>
            <c:invertIfNegative val="0"/>
            <c:bubble3D val="0"/>
            <c:extLst>
              <c:ext xmlns:c16="http://schemas.microsoft.com/office/drawing/2014/chart" uri="{C3380CC4-5D6E-409C-BE32-E72D297353CC}">
                <c16:uniqueId val="{00000001-6F27-46B8-AF98-41E40D12FD71}"/>
              </c:ext>
            </c:extLst>
          </c:dPt>
          <c:dPt>
            <c:idx val="4"/>
            <c:invertIfNegative val="0"/>
            <c:bubble3D val="0"/>
            <c:extLst>
              <c:ext xmlns:c16="http://schemas.microsoft.com/office/drawing/2014/chart" uri="{C3380CC4-5D6E-409C-BE32-E72D297353CC}">
                <c16:uniqueId val="{00000002-6F27-46B8-AF98-41E40D12FD71}"/>
              </c:ext>
            </c:extLst>
          </c:dPt>
          <c:dPt>
            <c:idx val="5"/>
            <c:invertIfNegative val="0"/>
            <c:bubble3D val="0"/>
            <c:spPr>
              <a:solidFill>
                <a:srgbClr val="96004B"/>
              </a:solidFill>
              <a:ln>
                <a:noFill/>
              </a:ln>
              <a:effectLst/>
            </c:spPr>
            <c:extLst>
              <c:ext xmlns:c16="http://schemas.microsoft.com/office/drawing/2014/chart" uri="{C3380CC4-5D6E-409C-BE32-E72D297353CC}">
                <c16:uniqueId val="{00000003-6F27-46B8-AF98-41E40D12FD71}"/>
              </c:ext>
            </c:extLst>
          </c:dPt>
          <c:dPt>
            <c:idx val="6"/>
            <c:invertIfNegative val="0"/>
            <c:bubble3D val="0"/>
            <c:spPr>
              <a:solidFill>
                <a:srgbClr val="96004B"/>
              </a:solidFill>
              <a:ln>
                <a:noFill/>
              </a:ln>
              <a:effectLst/>
            </c:spPr>
            <c:extLst>
              <c:ext xmlns:c16="http://schemas.microsoft.com/office/drawing/2014/chart" uri="{C3380CC4-5D6E-409C-BE32-E72D297353CC}">
                <c16:uniqueId val="{00000001-F2B9-4819-860A-F9A00927A025}"/>
              </c:ext>
            </c:extLst>
          </c:dPt>
          <c:dPt>
            <c:idx val="7"/>
            <c:invertIfNegative val="0"/>
            <c:bubble3D val="0"/>
            <c:spPr>
              <a:solidFill>
                <a:srgbClr val="96004B"/>
              </a:solidFill>
              <a:ln>
                <a:noFill/>
              </a:ln>
              <a:effectLst/>
            </c:spPr>
            <c:extLst>
              <c:ext xmlns:c16="http://schemas.microsoft.com/office/drawing/2014/chart" uri="{C3380CC4-5D6E-409C-BE32-E72D297353CC}">
                <c16:uniqueId val="{00000002-F2B9-4819-860A-F9A00927A02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Sheet1!$A$10:$A$15</c:f>
              <c:strCache>
                <c:ptCount val="6"/>
                <c:pt idx="0">
                  <c:v>Approachability (22,38,70)</c:v>
                </c:pt>
                <c:pt idx="1">
                  <c:v>Relevance of questions asked by assessors during applications/renewals (12,22, 35)</c:v>
                </c:pt>
                <c:pt idx="2">
                  <c:v>Overall level of service (21,38,65)</c:v>
                </c:pt>
                <c:pt idx="3">
                  <c:v>Usefulness of advice (21,34, 64)</c:v>
                </c:pt>
                <c:pt idx="4">
                  <c:v>Speed of response to enquiries (21,37,68)</c:v>
                </c:pt>
                <c:pt idx="5">
                  <c:v>Ease of identifying the correct person to speak to in this area (21,35,64)</c:v>
                </c:pt>
              </c:strCache>
            </c:strRef>
          </c:cat>
          <c:val>
            <c:numRef>
              <c:f>Sheet1!$B$10:$B$15</c:f>
              <c:numCache>
                <c:formatCode>0%</c:formatCode>
                <c:ptCount val="6"/>
                <c:pt idx="0">
                  <c:v>0.15999999999999992</c:v>
                </c:pt>
                <c:pt idx="1">
                  <c:v>0.14999999999999991</c:v>
                </c:pt>
                <c:pt idx="2">
                  <c:v>0.1399999999999999</c:v>
                </c:pt>
                <c:pt idx="3">
                  <c:v>9.9999999999999978E-2</c:v>
                </c:pt>
                <c:pt idx="4">
                  <c:v>8.9999999999999969E-2</c:v>
                </c:pt>
                <c:pt idx="5">
                  <c:v>7.999999999999996E-2</c:v>
                </c:pt>
              </c:numCache>
            </c:numRef>
          </c:val>
          <c:extLst>
            <c:ext xmlns:c16="http://schemas.microsoft.com/office/drawing/2014/chart" uri="{C3380CC4-5D6E-409C-BE32-E72D297353CC}">
              <c16:uniqueId val="{00000000-8BAB-441A-8E92-5926D9060331}"/>
            </c:ext>
          </c:extLst>
        </c:ser>
        <c:dLbls>
          <c:showLegendKey val="0"/>
          <c:showVal val="0"/>
          <c:showCatName val="0"/>
          <c:showSerName val="0"/>
          <c:showPercent val="0"/>
          <c:showBubbleSize val="0"/>
        </c:dLbls>
        <c:gapWidth val="150"/>
        <c:axId val="165217408"/>
        <c:axId val="165218944"/>
      </c:barChart>
      <c:catAx>
        <c:axId val="165217408"/>
        <c:scaling>
          <c:orientation val="maxMin"/>
        </c:scaling>
        <c:delete val="1"/>
        <c:axPos val="l"/>
        <c:numFmt formatCode="General" sourceLinked="0"/>
        <c:majorTickMark val="out"/>
        <c:minorTickMark val="none"/>
        <c:tickLblPos val="nextTo"/>
        <c:crossAx val="165218944"/>
        <c:crossesAt val="0"/>
        <c:auto val="1"/>
        <c:lblAlgn val="ctr"/>
        <c:lblOffset val="100"/>
        <c:noMultiLvlLbl val="0"/>
      </c:catAx>
      <c:valAx>
        <c:axId val="165218944"/>
        <c:scaling>
          <c:orientation val="minMax"/>
        </c:scaling>
        <c:delete val="0"/>
        <c:axPos val="t"/>
        <c:numFmt formatCode="0%" sourceLinked="1"/>
        <c:majorTickMark val="out"/>
        <c:minorTickMark val="none"/>
        <c:tickLblPos val="high"/>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521740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336_2A750C8.xml><?xml version="1.0" encoding="utf-8"?>
<p188:cmLst xmlns:a="http://schemas.openxmlformats.org/drawingml/2006/main" xmlns:r="http://schemas.openxmlformats.org/officeDocument/2006/relationships" xmlns:p188="http://schemas.microsoft.com/office/powerpoint/2018/8/main">
  <p188:cm id="{20E16EB7-B267-4F2B-A9CE-51A7FFC30A89}" authorId="{3CB7669C-0BAE-729A-6C3C-F36B458A9C22}" created="2022-04-13T13:40:44.950">
    <ac:deMkLst xmlns:ac="http://schemas.microsoft.com/office/drawing/2013/main/command">
      <pc:docMk xmlns:pc="http://schemas.microsoft.com/office/powerpoint/2013/main/command"/>
      <pc:sldMk xmlns:pc="http://schemas.microsoft.com/office/powerpoint/2013/main/command" cId="44519624" sldId="822"/>
      <ac:graphicFrameMk id="3" creationId="{00000000-0000-0000-0000-000000000000}"/>
    </ac:deMkLst>
    <p188:txBody>
      <a:bodyPr/>
      <a:lstStyle/>
      <a:p>
        <a:r>
          <a:rPr lang="en-GB"/>
          <a:t>All checked</a:t>
        </a:r>
      </a:p>
    </p188:txBody>
  </p188:cm>
</p188:cmLst>
</file>

<file path=ppt/comments/modernComment_3A0_314A36B6.xml><?xml version="1.0" encoding="utf-8"?>
<p188:cmLst xmlns:a="http://schemas.openxmlformats.org/drawingml/2006/main" xmlns:r="http://schemas.openxmlformats.org/officeDocument/2006/relationships" xmlns:p188="http://schemas.microsoft.com/office/powerpoint/2018/8/main">
  <p188:cm id="{1D944384-A88B-499C-9F5A-AB868D148FA6}" authorId="{3CB7669C-0BAE-729A-6C3C-F36B458A9C22}" created="2022-04-13T14:10:22.010">
    <pc:sldMkLst xmlns:pc="http://schemas.microsoft.com/office/powerpoint/2013/main/command">
      <pc:docMk/>
      <pc:sldMk cId="2257823297" sldId="928"/>
    </pc:sldMkLst>
    <p188:txBody>
      <a:bodyPr/>
      <a:lstStyle/>
      <a:p>
        <a:r>
          <a:rPr lang="en-GB"/>
          <a:t>All checked</a:t>
        </a:r>
      </a:p>
    </p188:txBody>
  </p188:cm>
</p188:cmLst>
</file>

<file path=ppt/comments/modernComment_3A5_20724E89.xml><?xml version="1.0" encoding="utf-8"?>
<p188:cmLst xmlns:a="http://schemas.openxmlformats.org/drawingml/2006/main" xmlns:r="http://schemas.openxmlformats.org/officeDocument/2006/relationships" xmlns:p188="http://schemas.microsoft.com/office/powerpoint/2018/8/main">
  <p188:cm id="{3519BB92-7D14-4428-9A8F-E524B41080C0}" authorId="{3CB7669C-0BAE-729A-6C3C-F36B458A9C22}" created="2022-04-13T14:10:22.010">
    <pc:sldMkLst xmlns:pc="http://schemas.microsoft.com/office/powerpoint/2013/main/command">
      <pc:docMk/>
      <pc:sldMk cId="2257823297" sldId="928"/>
    </pc:sldMkLst>
    <p188:txBody>
      <a:bodyPr/>
      <a:lstStyle/>
      <a:p>
        <a:r>
          <a:rPr lang="en-GB"/>
          <a:t>All checked</a:t>
        </a:r>
      </a:p>
    </p188:txBody>
  </p188:cm>
</p188:cmLst>
</file>

<file path=ppt/comments/modernComment_3A8_ED1681FD.xml><?xml version="1.0" encoding="utf-8"?>
<p188:cmLst xmlns:a="http://schemas.openxmlformats.org/drawingml/2006/main" xmlns:r="http://schemas.openxmlformats.org/officeDocument/2006/relationships" xmlns:p188="http://schemas.microsoft.com/office/powerpoint/2018/8/main">
  <p188:cm id="{AD1A154D-4640-403E-81C3-3CCF2472E96E}" authorId="{3CB7669C-0BAE-729A-6C3C-F36B458A9C22}" created="2022-04-13T14:10:22.010">
    <pc:sldMkLst xmlns:pc="http://schemas.microsoft.com/office/powerpoint/2013/main/command">
      <pc:docMk/>
      <pc:sldMk cId="2257823297" sldId="928"/>
    </pc:sldMkLst>
    <p188:txBody>
      <a:bodyPr/>
      <a:lstStyle/>
      <a:p>
        <a:r>
          <a:rPr lang="en-GB"/>
          <a:t>All checked</a:t>
        </a:r>
      </a:p>
    </p188:txBody>
  </p188:cm>
</p188:cmLst>
</file>

<file path=ppt/diagrams/_rels/data1.xml.rels><?xml version="1.0" encoding="UTF-8" standalone="yes"?>
<Relationships xmlns="http://schemas.openxmlformats.org/package/2006/relationships"><Relationship Id="rId1" Type="http://schemas.openxmlformats.org/officeDocument/2006/relationships/image" Target="../media/image4.png"/></Relationships>
</file>

<file path=ppt/diagrams/_rels/data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5.png"/></Relationships>
</file>

<file path=ppt/diagrams/_rels/data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5.png"/></Relationships>
</file>

<file path=ppt/diagrams/_rels/data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5.png"/></Relationships>
</file>

<file path=ppt/diagrams/_rels/data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5.png"/></Relationships>
</file>

<file path=ppt/diagrams/_rels/data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21.png"/></Relationships>
</file>

<file path=ppt/diagrams/_rels/data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ata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21.pn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ata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ata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ata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14.png"/></Relationships>
</file>

<file path=ppt/diagrams/_rels/data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_rels/data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_rels/data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png"/></Relationships>
</file>

<file path=ppt/diagrams/_rels/drawing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5.png"/></Relationships>
</file>

<file path=ppt/diagrams/_rels/drawing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5.png"/></Relationships>
</file>

<file path=ppt/diagrams/_rels/drawing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5.png"/></Relationships>
</file>

<file path=ppt/diagrams/_rels/drawing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5.png"/></Relationships>
</file>

<file path=ppt/diagrams/_rels/drawing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21.png"/></Relationships>
</file>

<file path=ppt/diagrams/_rels/drawing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rawing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rawing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14.png"/></Relationships>
</file>

<file path=ppt/diagrams/_rels/drawing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_rels/drawing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_rels/drawing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B7619B-9CB9-4D8D-A31E-BA300CF890CD}" type="doc">
      <dgm:prSet loTypeId="urn:microsoft.com/office/officeart/2005/8/layout/pList2#2" loCatId="list" qsTypeId="urn:microsoft.com/office/officeart/2005/8/quickstyle/simple1" qsCatId="simple" csTypeId="urn:microsoft.com/office/officeart/2005/8/colors/accent1_2" csCatId="accent1" phldr="1"/>
      <dgm:spPr/>
      <dgm:t>
        <a:bodyPr/>
        <a:lstStyle/>
        <a:p>
          <a:endParaRPr lang="en-GB"/>
        </a:p>
      </dgm:t>
    </dgm:pt>
    <dgm:pt modelId="{D5D14BD0-EADA-41B0-9EDE-1DCD143CCF94}">
      <dgm:prSet custT="1"/>
      <dgm:spPr/>
      <dgm:t>
        <a:bodyPr/>
        <a:lstStyle/>
        <a:p>
          <a:pPr algn="ctr" rtl="0">
            <a:buNone/>
          </a:pPr>
          <a:endParaRPr lang="en-GB" sz="1600" dirty="0">
            <a:latin typeface="+mn-lt"/>
          </a:endParaRPr>
        </a:p>
      </dgm:t>
    </dgm:pt>
    <dgm:pt modelId="{B3068A50-8D42-490F-A8E2-D006D699E9C8}" type="parTrans" cxnId="{9A525910-3D0D-4AC6-B35E-CEAACDEBE5D2}">
      <dgm:prSet/>
      <dgm:spPr/>
      <dgm:t>
        <a:bodyPr/>
        <a:lstStyle/>
        <a:p>
          <a:endParaRPr lang="en-GB"/>
        </a:p>
      </dgm:t>
    </dgm:pt>
    <dgm:pt modelId="{FEBD1A14-A03E-4122-979E-AED79A4F15C6}" type="sibTrans" cxnId="{9A525910-3D0D-4AC6-B35E-CEAACDEBE5D2}">
      <dgm:prSet/>
      <dgm:spPr/>
      <dgm:t>
        <a:bodyPr/>
        <a:lstStyle/>
        <a:p>
          <a:endParaRPr lang="en-GB"/>
        </a:p>
      </dgm:t>
    </dgm:pt>
    <dgm:pt modelId="{014CB4B0-0C2E-4ABD-9EFB-BB0938E1914E}">
      <dgm:prSet custT="1"/>
      <dgm:spPr/>
      <dgm:t>
        <a:bodyPr/>
        <a:lstStyle/>
        <a:p>
          <a:pPr algn="l" rtl="0">
            <a:buFont typeface="Arial" panose="020B0604020202020204" pitchFamily="34" charset="0"/>
            <a:buChar char="•"/>
          </a:pPr>
          <a:r>
            <a:rPr lang="en-GB" sz="1600" dirty="0">
              <a:effectLst/>
              <a:latin typeface="+mn-lt"/>
              <a:ea typeface="Calibri" panose="020F0502020204030204" pitchFamily="34" charset="0"/>
              <a:cs typeface="Times New Roman" panose="02020603050405020304" pitchFamily="18" charset="0"/>
            </a:rPr>
            <a:t>To understand the perceived strengths and weaknesses of the VMD</a:t>
          </a:r>
          <a:endParaRPr lang="en-GB" sz="1600" dirty="0">
            <a:latin typeface="+mn-lt"/>
          </a:endParaRPr>
        </a:p>
      </dgm:t>
    </dgm:pt>
    <dgm:pt modelId="{D2E794FB-4498-49E4-9CE7-E57899B99510}" type="parTrans" cxnId="{264238D7-131B-4A5A-B9C7-FD7F7771F088}">
      <dgm:prSet/>
      <dgm:spPr/>
      <dgm:t>
        <a:bodyPr/>
        <a:lstStyle/>
        <a:p>
          <a:endParaRPr lang="en-GB"/>
        </a:p>
      </dgm:t>
    </dgm:pt>
    <dgm:pt modelId="{DA4E44F7-252F-4B9F-A378-8148B92236FD}" type="sibTrans" cxnId="{264238D7-131B-4A5A-B9C7-FD7F7771F088}">
      <dgm:prSet/>
      <dgm:spPr/>
      <dgm:t>
        <a:bodyPr/>
        <a:lstStyle/>
        <a:p>
          <a:endParaRPr lang="en-GB"/>
        </a:p>
      </dgm:t>
    </dgm:pt>
    <dgm:pt modelId="{205BEB3D-E39D-479E-B3FE-8B7D132166EE}">
      <dgm:prSet custT="1"/>
      <dgm:spPr/>
      <dgm:t>
        <a:bodyPr/>
        <a:lstStyle/>
        <a:p>
          <a:pPr algn="l" rtl="0">
            <a:buFont typeface="Arial" panose="020B0604020202020204" pitchFamily="34" charset="0"/>
            <a:buChar char="•"/>
          </a:pPr>
          <a:r>
            <a:rPr lang="en-US" sz="1600" dirty="0">
              <a:latin typeface="+mn-lt"/>
            </a:rPr>
            <a:t>To gain an overview of the extent to which the Veterinary Medicines Digital Services platform is meeting customer needs</a:t>
          </a:r>
          <a:endParaRPr lang="en-GB" sz="1600" dirty="0">
            <a:latin typeface="+mn-lt"/>
          </a:endParaRPr>
        </a:p>
      </dgm:t>
    </dgm:pt>
    <dgm:pt modelId="{C210E257-36D4-4F6E-8FDB-405F850AF126}" type="parTrans" cxnId="{9319A624-0879-4AB9-A371-02ECE400F3B4}">
      <dgm:prSet/>
      <dgm:spPr/>
      <dgm:t>
        <a:bodyPr/>
        <a:lstStyle/>
        <a:p>
          <a:endParaRPr lang="en-GB"/>
        </a:p>
      </dgm:t>
    </dgm:pt>
    <dgm:pt modelId="{AFE4FBCF-81B9-4589-A8C7-98A57B5E3278}" type="sibTrans" cxnId="{9319A624-0879-4AB9-A371-02ECE400F3B4}">
      <dgm:prSet/>
      <dgm:spPr/>
      <dgm:t>
        <a:bodyPr/>
        <a:lstStyle/>
        <a:p>
          <a:endParaRPr lang="en-GB"/>
        </a:p>
      </dgm:t>
    </dgm:pt>
    <dgm:pt modelId="{800A562E-289C-44CA-9180-8186B380869D}">
      <dgm:prSet custT="1"/>
      <dgm:spPr/>
      <dgm:t>
        <a:bodyPr/>
        <a:lstStyle/>
        <a:p>
          <a:pPr algn="l" rtl="0">
            <a:buFont typeface="Arial" panose="020B0604020202020204" pitchFamily="34" charset="0"/>
            <a:buChar char="•"/>
          </a:pPr>
          <a:r>
            <a:rPr lang="en-US" sz="1600" dirty="0">
              <a:latin typeface="+mn-lt"/>
            </a:rPr>
            <a:t>To understand the current level of satisfaction with the VMD and how, if at all, this has changed over the past 2 years</a:t>
          </a:r>
          <a:endParaRPr lang="en-GB" sz="1600" dirty="0">
            <a:latin typeface="+mn-lt"/>
          </a:endParaRPr>
        </a:p>
      </dgm:t>
    </dgm:pt>
    <dgm:pt modelId="{10873C1E-52F1-45B1-BEEC-BB483B3DC124}" type="parTrans" cxnId="{4CAE9987-0F74-469E-AC53-4D410BC8FD8C}">
      <dgm:prSet/>
      <dgm:spPr/>
      <dgm:t>
        <a:bodyPr/>
        <a:lstStyle/>
        <a:p>
          <a:endParaRPr lang="en-GB"/>
        </a:p>
      </dgm:t>
    </dgm:pt>
    <dgm:pt modelId="{3CA4F251-8562-4392-BCAC-9D57B2CB5AB6}" type="sibTrans" cxnId="{4CAE9987-0F74-469E-AC53-4D410BC8FD8C}">
      <dgm:prSet/>
      <dgm:spPr/>
      <dgm:t>
        <a:bodyPr/>
        <a:lstStyle/>
        <a:p>
          <a:endParaRPr lang="en-GB"/>
        </a:p>
      </dgm:t>
    </dgm:pt>
    <dgm:pt modelId="{3B8940F1-8520-46EC-A5B2-D68858FF0000}">
      <dgm:prSet custT="1"/>
      <dgm:spPr/>
      <dgm:t>
        <a:bodyPr/>
        <a:lstStyle/>
        <a:p>
          <a:pPr algn="l" rtl="0">
            <a:buFont typeface="Arial" panose="020B0604020202020204" pitchFamily="34" charset="0"/>
            <a:buChar char="•"/>
          </a:pPr>
          <a:r>
            <a:rPr lang="en-US" sz="1600" dirty="0">
              <a:latin typeface="+mn-lt"/>
            </a:rPr>
            <a:t>To gain industry feedback on what they would see as the priorities for the CEO in the short and medium term</a:t>
          </a:r>
          <a:endParaRPr lang="en-GB" sz="1600" dirty="0">
            <a:latin typeface="+mn-lt"/>
          </a:endParaRPr>
        </a:p>
      </dgm:t>
    </dgm:pt>
    <dgm:pt modelId="{3727FA5F-E9C7-4B30-A725-C01E1C4C95AF}" type="parTrans" cxnId="{658BC168-8241-4C7D-AA6A-A7A4E102277A}">
      <dgm:prSet/>
      <dgm:spPr/>
      <dgm:t>
        <a:bodyPr/>
        <a:lstStyle/>
        <a:p>
          <a:endParaRPr lang="en-GB"/>
        </a:p>
      </dgm:t>
    </dgm:pt>
    <dgm:pt modelId="{6599E020-704D-4DA2-A526-41E600E9B299}" type="sibTrans" cxnId="{658BC168-8241-4C7D-AA6A-A7A4E102277A}">
      <dgm:prSet/>
      <dgm:spPr/>
      <dgm:t>
        <a:bodyPr/>
        <a:lstStyle/>
        <a:p>
          <a:endParaRPr lang="en-GB"/>
        </a:p>
      </dgm:t>
    </dgm:pt>
    <dgm:pt modelId="{6C360521-ED60-460B-9033-B258B9EEBB27}">
      <dgm:prSet custT="1"/>
      <dgm:spPr/>
      <dgm:t>
        <a:bodyPr/>
        <a:lstStyle/>
        <a:p>
          <a:pPr algn="l" rtl="0">
            <a:buFont typeface="Arial" panose="020B0604020202020204" pitchFamily="34" charset="0"/>
            <a:buChar char="•"/>
          </a:pPr>
          <a:endParaRPr lang="en-GB" sz="1600" dirty="0">
            <a:latin typeface="+mn-lt"/>
          </a:endParaRPr>
        </a:p>
      </dgm:t>
    </dgm:pt>
    <dgm:pt modelId="{9E17D9D9-293F-4BA6-A6CC-3DE97A237CD1}" type="parTrans" cxnId="{C5F88557-6F09-4E18-9C95-AED666264E61}">
      <dgm:prSet/>
      <dgm:spPr/>
      <dgm:t>
        <a:bodyPr/>
        <a:lstStyle/>
        <a:p>
          <a:endParaRPr lang="en-GB"/>
        </a:p>
      </dgm:t>
    </dgm:pt>
    <dgm:pt modelId="{345BAB84-A701-4786-AAF4-EF5BFD3F984C}" type="sibTrans" cxnId="{C5F88557-6F09-4E18-9C95-AED666264E61}">
      <dgm:prSet/>
      <dgm:spPr/>
      <dgm:t>
        <a:bodyPr/>
        <a:lstStyle/>
        <a:p>
          <a:endParaRPr lang="en-GB"/>
        </a:p>
      </dgm:t>
    </dgm:pt>
    <dgm:pt modelId="{D30D2324-E6EC-4AA0-861A-EFC6AA840EEE}">
      <dgm:prSet custT="1"/>
      <dgm:spPr/>
      <dgm:t>
        <a:bodyPr/>
        <a:lstStyle/>
        <a:p>
          <a:pPr algn="l" rtl="0">
            <a:buFont typeface="Arial" panose="020B0604020202020204" pitchFamily="34" charset="0"/>
            <a:buChar char="•"/>
          </a:pPr>
          <a:endParaRPr lang="en-GB" sz="1600" dirty="0">
            <a:latin typeface="+mn-lt"/>
          </a:endParaRPr>
        </a:p>
      </dgm:t>
    </dgm:pt>
    <dgm:pt modelId="{AEC76A9B-D1F2-4D12-8338-720AFBEC1D73}" type="parTrans" cxnId="{56703393-10AF-455D-B75B-42C0C1306FD1}">
      <dgm:prSet/>
      <dgm:spPr/>
      <dgm:t>
        <a:bodyPr/>
        <a:lstStyle/>
        <a:p>
          <a:endParaRPr lang="en-GB"/>
        </a:p>
      </dgm:t>
    </dgm:pt>
    <dgm:pt modelId="{BA0BD9E9-B334-4A93-BB94-962F6E50CB99}" type="sibTrans" cxnId="{56703393-10AF-455D-B75B-42C0C1306FD1}">
      <dgm:prSet/>
      <dgm:spPr/>
      <dgm:t>
        <a:bodyPr/>
        <a:lstStyle/>
        <a:p>
          <a:endParaRPr lang="en-GB"/>
        </a:p>
      </dgm:t>
    </dgm:pt>
    <dgm:pt modelId="{C3E74982-52BE-4B29-968A-F71190E72C67}">
      <dgm:prSet custT="1"/>
      <dgm:spPr/>
      <dgm:t>
        <a:bodyPr/>
        <a:lstStyle/>
        <a:p>
          <a:pPr algn="l" rtl="0">
            <a:buFont typeface="Arial" panose="020B0604020202020204" pitchFamily="34" charset="0"/>
            <a:buChar char="•"/>
          </a:pPr>
          <a:endParaRPr lang="en-GB" sz="1600" dirty="0">
            <a:latin typeface="+mn-lt"/>
          </a:endParaRPr>
        </a:p>
      </dgm:t>
    </dgm:pt>
    <dgm:pt modelId="{91CCE8B1-FC6B-4186-A9D6-1C5AC91AD2E2}" type="parTrans" cxnId="{F5CC74BC-4A49-4A3C-94C8-88002F008324}">
      <dgm:prSet/>
      <dgm:spPr/>
      <dgm:t>
        <a:bodyPr/>
        <a:lstStyle/>
        <a:p>
          <a:endParaRPr lang="en-GB"/>
        </a:p>
      </dgm:t>
    </dgm:pt>
    <dgm:pt modelId="{BDE88C89-E76B-4C1B-8A26-3B2F4D4AE49C}" type="sibTrans" cxnId="{F5CC74BC-4A49-4A3C-94C8-88002F008324}">
      <dgm:prSet/>
      <dgm:spPr/>
      <dgm:t>
        <a:bodyPr/>
        <a:lstStyle/>
        <a:p>
          <a:endParaRPr lang="en-GB"/>
        </a:p>
      </dgm:t>
    </dgm:pt>
    <dgm:pt modelId="{5EC4B8C3-5523-49AA-97D4-6953309A48DB}" type="pres">
      <dgm:prSet presAssocID="{DAB7619B-9CB9-4D8D-A31E-BA300CF890CD}" presName="Name0" presStyleCnt="0">
        <dgm:presLayoutVars>
          <dgm:dir/>
          <dgm:resizeHandles val="exact"/>
        </dgm:presLayoutVars>
      </dgm:prSet>
      <dgm:spPr/>
    </dgm:pt>
    <dgm:pt modelId="{4F05D6F4-919F-4B43-8BDA-4910F06B130E}" type="pres">
      <dgm:prSet presAssocID="{DAB7619B-9CB9-4D8D-A31E-BA300CF890CD}" presName="bkgdShp" presStyleLbl="alignAccFollowNode1" presStyleIdx="0" presStyleCnt="1"/>
      <dgm:spPr/>
    </dgm:pt>
    <dgm:pt modelId="{B1596589-001E-45E8-AAB9-8CDCD938DF22}" type="pres">
      <dgm:prSet presAssocID="{DAB7619B-9CB9-4D8D-A31E-BA300CF890CD}" presName="linComp" presStyleCnt="0"/>
      <dgm:spPr/>
    </dgm:pt>
    <dgm:pt modelId="{6BC3CDFC-DB55-4572-9DBE-0EAE3906B3D2}" type="pres">
      <dgm:prSet presAssocID="{D5D14BD0-EADA-41B0-9EDE-1DCD143CCF94}" presName="compNode" presStyleCnt="0"/>
      <dgm:spPr/>
    </dgm:pt>
    <dgm:pt modelId="{72D78A4C-E4F6-49F8-BCBF-B0FA11CAE351}" type="pres">
      <dgm:prSet presAssocID="{D5D14BD0-EADA-41B0-9EDE-1DCD143CCF94}" presName="node" presStyleLbl="node1" presStyleIdx="0" presStyleCnt="1" custScaleY="107966">
        <dgm:presLayoutVars>
          <dgm:bulletEnabled val="1"/>
        </dgm:presLayoutVars>
      </dgm:prSet>
      <dgm:spPr/>
    </dgm:pt>
    <dgm:pt modelId="{0A541969-C3EC-4F68-B200-F5F53D9EE0CA}" type="pres">
      <dgm:prSet presAssocID="{D5D14BD0-EADA-41B0-9EDE-1DCD143CCF94}" presName="invisiNode" presStyleLbl="node1" presStyleIdx="0" presStyleCnt="1"/>
      <dgm:spPr/>
    </dgm:pt>
    <dgm:pt modelId="{30331C0D-9923-4E0A-A8DC-8E21CB084955}" type="pres">
      <dgm:prSet presAssocID="{D5D14BD0-EADA-41B0-9EDE-1DCD143CCF94}" presName="imagNode" presStyleLbl="fgImgPlace1" presStyleIdx="0" presStyleCnt="1" custScaleX="68935" custScaleY="111494"/>
      <dgm:spPr>
        <a:blipFill rotWithShape="0">
          <a:blip xmlns:r="http://schemas.openxmlformats.org/officeDocument/2006/relationships" r:embed="rId1"/>
          <a:stretch>
            <a:fillRect/>
          </a:stretch>
        </a:blipFill>
      </dgm:spPr>
    </dgm:pt>
  </dgm:ptLst>
  <dgm:cxnLst>
    <dgm:cxn modelId="{BC02E702-93FF-4F60-9C42-B8865959E797}" type="presOf" srcId="{205BEB3D-E39D-479E-B3FE-8B7D132166EE}" destId="{72D78A4C-E4F6-49F8-BCBF-B0FA11CAE351}" srcOrd="0" destOrd="3" presId="urn:microsoft.com/office/officeart/2005/8/layout/pList2#2"/>
    <dgm:cxn modelId="{9A525910-3D0D-4AC6-B35E-CEAACDEBE5D2}" srcId="{DAB7619B-9CB9-4D8D-A31E-BA300CF890CD}" destId="{D5D14BD0-EADA-41B0-9EDE-1DCD143CCF94}" srcOrd="0" destOrd="0" parTransId="{B3068A50-8D42-490F-A8E2-D006D699E9C8}" sibTransId="{FEBD1A14-A03E-4122-979E-AED79A4F15C6}"/>
    <dgm:cxn modelId="{9319A624-0879-4AB9-A371-02ECE400F3B4}" srcId="{D5D14BD0-EADA-41B0-9EDE-1DCD143CCF94}" destId="{205BEB3D-E39D-479E-B3FE-8B7D132166EE}" srcOrd="2" destOrd="0" parTransId="{C210E257-36D4-4F6E-8FDB-405F850AF126}" sibTransId="{AFE4FBCF-81B9-4589-A8C7-98A57B5E3278}"/>
    <dgm:cxn modelId="{658BC168-8241-4C7D-AA6A-A7A4E102277A}" srcId="{D5D14BD0-EADA-41B0-9EDE-1DCD143CCF94}" destId="{3B8940F1-8520-46EC-A5B2-D68858FF0000}" srcOrd="6" destOrd="0" parTransId="{3727FA5F-E9C7-4B30-A725-C01E1C4C95AF}" sibTransId="{6599E020-704D-4DA2-A526-41E600E9B299}"/>
    <dgm:cxn modelId="{C5F88557-6F09-4E18-9C95-AED666264E61}" srcId="{D5D14BD0-EADA-41B0-9EDE-1DCD143CCF94}" destId="{6C360521-ED60-460B-9033-B258B9EEBB27}" srcOrd="1" destOrd="0" parTransId="{9E17D9D9-293F-4BA6-A6CC-3DE97A237CD1}" sibTransId="{345BAB84-A701-4786-AAF4-EF5BFD3F984C}"/>
    <dgm:cxn modelId="{5BABE67D-3C69-425C-AD70-D3030933274E}" type="presOf" srcId="{DAB7619B-9CB9-4D8D-A31E-BA300CF890CD}" destId="{5EC4B8C3-5523-49AA-97D4-6953309A48DB}" srcOrd="0" destOrd="0" presId="urn:microsoft.com/office/officeart/2005/8/layout/pList2#2"/>
    <dgm:cxn modelId="{4CAE9987-0F74-469E-AC53-4D410BC8FD8C}" srcId="{D5D14BD0-EADA-41B0-9EDE-1DCD143CCF94}" destId="{800A562E-289C-44CA-9180-8186B380869D}" srcOrd="4" destOrd="0" parTransId="{10873C1E-52F1-45B1-BEEC-BB483B3DC124}" sibTransId="{3CA4F251-8562-4392-BCAC-9D57B2CB5AB6}"/>
    <dgm:cxn modelId="{56703393-10AF-455D-B75B-42C0C1306FD1}" srcId="{D5D14BD0-EADA-41B0-9EDE-1DCD143CCF94}" destId="{D30D2324-E6EC-4AA0-861A-EFC6AA840EEE}" srcOrd="3" destOrd="0" parTransId="{AEC76A9B-D1F2-4D12-8338-720AFBEC1D73}" sibTransId="{BA0BD9E9-B334-4A93-BB94-962F6E50CB99}"/>
    <dgm:cxn modelId="{0E123294-F49E-4E4A-A76B-F3A6BA852E31}" type="presOf" srcId="{D30D2324-E6EC-4AA0-861A-EFC6AA840EEE}" destId="{72D78A4C-E4F6-49F8-BCBF-B0FA11CAE351}" srcOrd="0" destOrd="4" presId="urn:microsoft.com/office/officeart/2005/8/layout/pList2#2"/>
    <dgm:cxn modelId="{F082A49D-50AB-416C-A60F-5BA2A7AA6903}" type="presOf" srcId="{D5D14BD0-EADA-41B0-9EDE-1DCD143CCF94}" destId="{72D78A4C-E4F6-49F8-BCBF-B0FA11CAE351}" srcOrd="0" destOrd="0" presId="urn:microsoft.com/office/officeart/2005/8/layout/pList2#2"/>
    <dgm:cxn modelId="{F5CC74BC-4A49-4A3C-94C8-88002F008324}" srcId="{D5D14BD0-EADA-41B0-9EDE-1DCD143CCF94}" destId="{C3E74982-52BE-4B29-968A-F71190E72C67}" srcOrd="5" destOrd="0" parTransId="{91CCE8B1-FC6B-4186-A9D6-1C5AC91AD2E2}" sibTransId="{BDE88C89-E76B-4C1B-8A26-3B2F4D4AE49C}"/>
    <dgm:cxn modelId="{86D801CE-8A8D-4B11-8E05-C573E96A19FA}" type="presOf" srcId="{6C360521-ED60-460B-9033-B258B9EEBB27}" destId="{72D78A4C-E4F6-49F8-BCBF-B0FA11CAE351}" srcOrd="0" destOrd="2" presId="urn:microsoft.com/office/officeart/2005/8/layout/pList2#2"/>
    <dgm:cxn modelId="{264238D7-131B-4A5A-B9C7-FD7F7771F088}" srcId="{D5D14BD0-EADA-41B0-9EDE-1DCD143CCF94}" destId="{014CB4B0-0C2E-4ABD-9EFB-BB0938E1914E}" srcOrd="0" destOrd="0" parTransId="{D2E794FB-4498-49E4-9CE7-E57899B99510}" sibTransId="{DA4E44F7-252F-4B9F-A378-8148B92236FD}"/>
    <dgm:cxn modelId="{CC1EFBD9-0A08-4FE1-A12D-34560CB60DC7}" type="presOf" srcId="{014CB4B0-0C2E-4ABD-9EFB-BB0938E1914E}" destId="{72D78A4C-E4F6-49F8-BCBF-B0FA11CAE351}" srcOrd="0" destOrd="1" presId="urn:microsoft.com/office/officeart/2005/8/layout/pList2#2"/>
    <dgm:cxn modelId="{02E660E8-A09D-4997-B57A-249D37B29A18}" type="presOf" srcId="{3B8940F1-8520-46EC-A5B2-D68858FF0000}" destId="{72D78A4C-E4F6-49F8-BCBF-B0FA11CAE351}" srcOrd="0" destOrd="7" presId="urn:microsoft.com/office/officeart/2005/8/layout/pList2#2"/>
    <dgm:cxn modelId="{BE4782F3-CB7F-4D08-9A37-5CA5782453B9}" type="presOf" srcId="{800A562E-289C-44CA-9180-8186B380869D}" destId="{72D78A4C-E4F6-49F8-BCBF-B0FA11CAE351}" srcOrd="0" destOrd="5" presId="urn:microsoft.com/office/officeart/2005/8/layout/pList2#2"/>
    <dgm:cxn modelId="{927DE6FD-03A8-4A94-B347-CD0D6F1DBD8B}" type="presOf" srcId="{C3E74982-52BE-4B29-968A-F71190E72C67}" destId="{72D78A4C-E4F6-49F8-BCBF-B0FA11CAE351}" srcOrd="0" destOrd="6" presId="urn:microsoft.com/office/officeart/2005/8/layout/pList2#2"/>
    <dgm:cxn modelId="{74229731-D7C1-4E2E-8A12-31ECDB57964B}" type="presParOf" srcId="{5EC4B8C3-5523-49AA-97D4-6953309A48DB}" destId="{4F05D6F4-919F-4B43-8BDA-4910F06B130E}" srcOrd="0" destOrd="0" presId="urn:microsoft.com/office/officeart/2005/8/layout/pList2#2"/>
    <dgm:cxn modelId="{1145048C-2970-49A6-9955-323A997F72D0}" type="presParOf" srcId="{5EC4B8C3-5523-49AA-97D4-6953309A48DB}" destId="{B1596589-001E-45E8-AAB9-8CDCD938DF22}" srcOrd="1" destOrd="0" presId="urn:microsoft.com/office/officeart/2005/8/layout/pList2#2"/>
    <dgm:cxn modelId="{CF2393B2-26FF-4159-944D-3F63C5503130}" type="presParOf" srcId="{B1596589-001E-45E8-AAB9-8CDCD938DF22}" destId="{6BC3CDFC-DB55-4572-9DBE-0EAE3906B3D2}" srcOrd="0" destOrd="0" presId="urn:microsoft.com/office/officeart/2005/8/layout/pList2#2"/>
    <dgm:cxn modelId="{E4D5264B-B978-4B0C-BFFA-6EACE41855DB}" type="presParOf" srcId="{6BC3CDFC-DB55-4572-9DBE-0EAE3906B3D2}" destId="{72D78A4C-E4F6-49F8-BCBF-B0FA11CAE351}" srcOrd="0" destOrd="0" presId="urn:microsoft.com/office/officeart/2005/8/layout/pList2#2"/>
    <dgm:cxn modelId="{6AA24856-30CE-425E-AB1A-5FB70A9E9083}" type="presParOf" srcId="{6BC3CDFC-DB55-4572-9DBE-0EAE3906B3D2}" destId="{0A541969-C3EC-4F68-B200-F5F53D9EE0CA}" srcOrd="1" destOrd="0" presId="urn:microsoft.com/office/officeart/2005/8/layout/pList2#2"/>
    <dgm:cxn modelId="{678FDD62-4E6B-4895-94F0-146CBB2B9BCC}" type="presParOf" srcId="{6BC3CDFC-DB55-4572-9DBE-0EAE3906B3D2}" destId="{30331C0D-9923-4E0A-A8DC-8E21CB084955}" srcOrd="2" destOrd="0" presId="urn:microsoft.com/office/officeart/2005/8/layout/p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5A128D4-8434-4C54-B3A9-89AEA8D6A3EF}"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GB"/>
        </a:p>
      </dgm:t>
    </dgm:pt>
    <dgm:pt modelId="{B4CB22A1-7726-4787-A755-F54DB3546796}">
      <dgm:prSet phldrT="[Text]" custT="1"/>
      <dgm:spPr/>
      <dgm:t>
        <a:bodyPr/>
        <a:lstStyle/>
        <a:p>
          <a:r>
            <a:rPr lang="en-GB" sz="1000" dirty="0"/>
            <a:t> </a:t>
          </a:r>
          <a:r>
            <a:rPr lang="en-US" sz="1000" dirty="0"/>
            <a:t>Relevance of questions relating to Adverse Event reports Knowledge of staff responding to enquiries </a:t>
          </a:r>
          <a:endParaRPr lang="en-GB" sz="1000" dirty="0"/>
        </a:p>
      </dgm:t>
    </dgm:pt>
    <dgm:pt modelId="{1637F598-1967-4A34-AEA2-9DE2816D1AF5}" type="parTrans" cxnId="{78FE0BD7-6637-4109-AB94-D62F0A833E0B}">
      <dgm:prSet/>
      <dgm:spPr/>
      <dgm:t>
        <a:bodyPr/>
        <a:lstStyle/>
        <a:p>
          <a:endParaRPr lang="en-GB"/>
        </a:p>
      </dgm:t>
    </dgm:pt>
    <dgm:pt modelId="{ACE117D1-FF02-4F3D-87CC-57B391FE21F4}" type="sibTrans" cxnId="{78FE0BD7-6637-4109-AB94-D62F0A833E0B}">
      <dgm:prSet/>
      <dgm:spPr/>
      <dgm:t>
        <a:bodyPr/>
        <a:lstStyle/>
        <a:p>
          <a:endParaRPr lang="en-GB"/>
        </a:p>
      </dgm:t>
    </dgm:pt>
    <dgm:pt modelId="{E3F9B30A-73C4-4E68-94F3-E6DD08AFED93}">
      <dgm:prSet phldrT="[Text]" custT="1"/>
      <dgm:spPr/>
      <dgm:t>
        <a:bodyPr/>
        <a:lstStyle/>
        <a:p>
          <a:endParaRPr lang="en-GB" sz="1200" dirty="0"/>
        </a:p>
      </dgm:t>
    </dgm:pt>
    <dgm:pt modelId="{CBDE3DBD-DCB0-496A-ACB5-D395CECEA8A8}" type="parTrans" cxnId="{CDC61350-FFEF-471C-A48C-DD3D72393588}">
      <dgm:prSet/>
      <dgm:spPr/>
      <dgm:t>
        <a:bodyPr/>
        <a:lstStyle/>
        <a:p>
          <a:endParaRPr lang="en-GB"/>
        </a:p>
      </dgm:t>
    </dgm:pt>
    <dgm:pt modelId="{7B660263-AFD5-422D-90DE-ED0FC891372A}" type="sibTrans" cxnId="{CDC61350-FFEF-471C-A48C-DD3D72393588}">
      <dgm:prSet/>
      <dgm:spPr/>
      <dgm:t>
        <a:bodyPr/>
        <a:lstStyle/>
        <a:p>
          <a:endParaRPr lang="en-GB"/>
        </a:p>
      </dgm:t>
    </dgm:pt>
    <dgm:pt modelId="{401737B2-DBE1-4848-AAC8-294D6B4DDA39}">
      <dgm:prSet custT="1"/>
      <dgm:spPr/>
      <dgm:t>
        <a:bodyPr/>
        <a:lstStyle/>
        <a:p>
          <a:r>
            <a:rPr lang="en-US" sz="1000" dirty="0"/>
            <a:t>Pragmatism/willingness to listen to a reasonable alternative view </a:t>
          </a:r>
          <a:endParaRPr lang="en-GB" sz="1000" dirty="0"/>
        </a:p>
      </dgm:t>
    </dgm:pt>
    <dgm:pt modelId="{390577B7-E810-4BEF-B036-47DC2BDC6A91}" type="parTrans" cxnId="{6A391B2E-BC3E-4BE7-A014-7EB6D50DB2D1}">
      <dgm:prSet/>
      <dgm:spPr/>
      <dgm:t>
        <a:bodyPr/>
        <a:lstStyle/>
        <a:p>
          <a:endParaRPr lang="en-GB"/>
        </a:p>
      </dgm:t>
    </dgm:pt>
    <dgm:pt modelId="{B67C55FC-5F15-4B22-B4ED-1B69E98D6775}" type="sibTrans" cxnId="{6A391B2E-BC3E-4BE7-A014-7EB6D50DB2D1}">
      <dgm:prSet/>
      <dgm:spPr/>
      <dgm:t>
        <a:bodyPr/>
        <a:lstStyle/>
        <a:p>
          <a:endParaRPr lang="en-GB"/>
        </a:p>
      </dgm:t>
    </dgm:pt>
    <dgm:pt modelId="{5EFFC1A0-463A-4364-9025-2600A52A37EB}">
      <dgm:prSet custT="1"/>
      <dgm:spPr/>
      <dgm:t>
        <a:bodyPr/>
        <a:lstStyle/>
        <a:p>
          <a:r>
            <a:rPr lang="en-US" sz="1000" dirty="0"/>
            <a:t>Consistency of advice given </a:t>
          </a:r>
          <a:endParaRPr lang="en-GB" sz="1000" dirty="0"/>
        </a:p>
      </dgm:t>
    </dgm:pt>
    <dgm:pt modelId="{E3BF2BBC-310A-465A-B7C6-370D6A8E3382}" type="parTrans" cxnId="{43761CD3-8EB9-4F28-9637-B9A4005AB40C}">
      <dgm:prSet/>
      <dgm:spPr/>
      <dgm:t>
        <a:bodyPr/>
        <a:lstStyle/>
        <a:p>
          <a:endParaRPr lang="en-GB"/>
        </a:p>
      </dgm:t>
    </dgm:pt>
    <dgm:pt modelId="{7FD72AA9-D612-472E-8021-85D7B258BE0F}" type="sibTrans" cxnId="{43761CD3-8EB9-4F28-9637-B9A4005AB40C}">
      <dgm:prSet/>
      <dgm:spPr/>
      <dgm:t>
        <a:bodyPr/>
        <a:lstStyle/>
        <a:p>
          <a:endParaRPr lang="en-GB"/>
        </a:p>
      </dgm:t>
    </dgm:pt>
    <dgm:pt modelId="{C4CC3D62-F854-4BA0-8BC6-DB91C96308E5}">
      <dgm:prSet custT="1"/>
      <dgm:spPr/>
      <dgm:t>
        <a:bodyPr/>
        <a:lstStyle/>
        <a:p>
          <a:r>
            <a:rPr lang="en-GB" sz="1000" dirty="0"/>
            <a:t>Usefulness of advice </a:t>
          </a:r>
        </a:p>
      </dgm:t>
    </dgm:pt>
    <dgm:pt modelId="{84DD8936-02AA-4A1D-AEF8-E91C7433A986}" type="parTrans" cxnId="{992AF36A-FE4A-4604-B596-3944DA13716A}">
      <dgm:prSet/>
      <dgm:spPr/>
      <dgm:t>
        <a:bodyPr/>
        <a:lstStyle/>
        <a:p>
          <a:endParaRPr lang="en-GB"/>
        </a:p>
      </dgm:t>
    </dgm:pt>
    <dgm:pt modelId="{C5431DC1-7346-4695-9B66-9E64E88AA5A6}" type="sibTrans" cxnId="{992AF36A-FE4A-4604-B596-3944DA13716A}">
      <dgm:prSet/>
      <dgm:spPr/>
      <dgm:t>
        <a:bodyPr/>
        <a:lstStyle/>
        <a:p>
          <a:endParaRPr lang="en-GB"/>
        </a:p>
      </dgm:t>
    </dgm:pt>
    <dgm:pt modelId="{AF2F2C2F-0B63-46D4-A611-0E24C78116D6}">
      <dgm:prSet custT="1"/>
      <dgm:spPr/>
      <dgm:t>
        <a:bodyPr/>
        <a:lstStyle/>
        <a:p>
          <a:r>
            <a:rPr lang="en-GB" sz="1000" dirty="0"/>
            <a:t>Approachability </a:t>
          </a:r>
        </a:p>
      </dgm:t>
    </dgm:pt>
    <dgm:pt modelId="{BBCCC759-6B55-47FD-8F14-9C1AD92CB73F}" type="parTrans" cxnId="{5C5AB4FE-680B-464F-91EC-4032789A0EE2}">
      <dgm:prSet/>
      <dgm:spPr/>
      <dgm:t>
        <a:bodyPr/>
        <a:lstStyle/>
        <a:p>
          <a:endParaRPr lang="en-GB"/>
        </a:p>
      </dgm:t>
    </dgm:pt>
    <dgm:pt modelId="{FEF5311D-F0FC-4ADC-BF1D-F1F24248F6EF}" type="sibTrans" cxnId="{5C5AB4FE-680B-464F-91EC-4032789A0EE2}">
      <dgm:prSet/>
      <dgm:spPr/>
      <dgm:t>
        <a:bodyPr/>
        <a:lstStyle/>
        <a:p>
          <a:endParaRPr lang="en-GB"/>
        </a:p>
      </dgm:t>
    </dgm:pt>
    <dgm:pt modelId="{46A6872A-C652-4D0B-A9C1-B98E9EBD6B13}">
      <dgm:prSet custT="1"/>
      <dgm:spPr/>
      <dgm:t>
        <a:bodyPr/>
        <a:lstStyle/>
        <a:p>
          <a:r>
            <a:rPr lang="en-GB" sz="1000" dirty="0"/>
            <a:t>Helpfulness of staff </a:t>
          </a:r>
        </a:p>
      </dgm:t>
    </dgm:pt>
    <dgm:pt modelId="{5E1AC183-7639-476B-BE17-CE03B7267508}" type="parTrans" cxnId="{12DD9E5D-84B6-4F38-9F63-B5597306167F}">
      <dgm:prSet/>
      <dgm:spPr/>
      <dgm:t>
        <a:bodyPr/>
        <a:lstStyle/>
        <a:p>
          <a:endParaRPr lang="en-GB"/>
        </a:p>
      </dgm:t>
    </dgm:pt>
    <dgm:pt modelId="{0E79DF2B-A3B7-4E12-B53B-9F8ECE6D7375}" type="sibTrans" cxnId="{12DD9E5D-84B6-4F38-9F63-B5597306167F}">
      <dgm:prSet/>
      <dgm:spPr/>
      <dgm:t>
        <a:bodyPr/>
        <a:lstStyle/>
        <a:p>
          <a:endParaRPr lang="en-GB"/>
        </a:p>
      </dgm:t>
    </dgm:pt>
    <dgm:pt modelId="{4FCED3BD-3685-49A3-8821-AF0DDD070FBE}">
      <dgm:prSet custT="1"/>
      <dgm:spPr/>
      <dgm:t>
        <a:bodyPr/>
        <a:lstStyle/>
        <a:p>
          <a:r>
            <a:rPr lang="en-US" sz="1000" dirty="0"/>
            <a:t>Consistency of approach between assessors </a:t>
          </a:r>
          <a:endParaRPr lang="en-GB" sz="1000" dirty="0"/>
        </a:p>
      </dgm:t>
    </dgm:pt>
    <dgm:pt modelId="{6EB7EEE7-6958-4BFD-B16B-CF46A93283EC}" type="parTrans" cxnId="{ED47D8DD-9970-428A-95B6-AFD692AC30BF}">
      <dgm:prSet/>
      <dgm:spPr/>
      <dgm:t>
        <a:bodyPr/>
        <a:lstStyle/>
        <a:p>
          <a:endParaRPr lang="en-GB"/>
        </a:p>
      </dgm:t>
    </dgm:pt>
    <dgm:pt modelId="{A5B9B79C-3CA4-4FF6-AA9E-D67E626BEE76}" type="sibTrans" cxnId="{ED47D8DD-9970-428A-95B6-AFD692AC30BF}">
      <dgm:prSet/>
      <dgm:spPr/>
      <dgm:t>
        <a:bodyPr/>
        <a:lstStyle/>
        <a:p>
          <a:endParaRPr lang="en-GB"/>
        </a:p>
      </dgm:t>
    </dgm:pt>
    <dgm:pt modelId="{A0F8A8A3-3C10-46B4-BBA5-2540FB8C2877}">
      <dgm:prSet custT="1"/>
      <dgm:spPr/>
      <dgm:t>
        <a:bodyPr/>
        <a:lstStyle/>
        <a:p>
          <a:r>
            <a:rPr lang="en-US" sz="1000" dirty="0"/>
            <a:t>Relevance of questions asked by PSUR assessors</a:t>
          </a:r>
          <a:endParaRPr lang="en-GB" sz="1000" dirty="0"/>
        </a:p>
      </dgm:t>
    </dgm:pt>
    <dgm:pt modelId="{AD96C1F1-A7A8-4A93-BBE4-5A5B6DFE6647}" type="parTrans" cxnId="{F2997854-B8D4-48B1-A3B2-C7832815DD12}">
      <dgm:prSet/>
      <dgm:spPr/>
      <dgm:t>
        <a:bodyPr/>
        <a:lstStyle/>
        <a:p>
          <a:endParaRPr lang="en-GB"/>
        </a:p>
      </dgm:t>
    </dgm:pt>
    <dgm:pt modelId="{6669E722-6F92-4D3F-AB48-B8EA42F95405}" type="sibTrans" cxnId="{F2997854-B8D4-48B1-A3B2-C7832815DD12}">
      <dgm:prSet/>
      <dgm:spPr/>
      <dgm:t>
        <a:bodyPr/>
        <a:lstStyle/>
        <a:p>
          <a:endParaRPr lang="en-GB"/>
        </a:p>
      </dgm:t>
    </dgm:pt>
    <dgm:pt modelId="{EBFC4C37-3DCC-4755-99F7-899789C5CE5F}">
      <dgm:prSet custT="1"/>
      <dgm:spPr/>
      <dgm:t>
        <a:bodyPr/>
        <a:lstStyle/>
        <a:p>
          <a:r>
            <a:rPr lang="en-US" sz="1000" dirty="0"/>
            <a:t>Speed of response to enquiries </a:t>
          </a:r>
          <a:endParaRPr lang="en-GB" sz="1000" dirty="0"/>
        </a:p>
      </dgm:t>
    </dgm:pt>
    <dgm:pt modelId="{D4D92AEC-A58F-4A45-AD07-C87A57B221C0}" type="parTrans" cxnId="{99519D63-3CF7-4B24-A94E-AF44935CDEA5}">
      <dgm:prSet/>
      <dgm:spPr/>
      <dgm:t>
        <a:bodyPr/>
        <a:lstStyle/>
        <a:p>
          <a:endParaRPr lang="en-GB"/>
        </a:p>
      </dgm:t>
    </dgm:pt>
    <dgm:pt modelId="{9F3FB804-AEEF-46EE-ABCF-7EFDBCF9325D}" type="sibTrans" cxnId="{99519D63-3CF7-4B24-A94E-AF44935CDEA5}">
      <dgm:prSet/>
      <dgm:spPr/>
      <dgm:t>
        <a:bodyPr/>
        <a:lstStyle/>
        <a:p>
          <a:endParaRPr lang="en-GB"/>
        </a:p>
      </dgm:t>
    </dgm:pt>
    <dgm:pt modelId="{BD50E2C2-0506-40FD-A0AD-970F0AB8822D}">
      <dgm:prSet custT="1"/>
      <dgm:spPr/>
      <dgm:t>
        <a:bodyPr/>
        <a:lstStyle/>
        <a:p>
          <a:r>
            <a:rPr lang="en-US" sz="1000" dirty="0"/>
            <a:t>Ease of identifying the correct person to speak to in this area </a:t>
          </a:r>
          <a:endParaRPr lang="en-GB" sz="1000" dirty="0"/>
        </a:p>
      </dgm:t>
    </dgm:pt>
    <dgm:pt modelId="{062C0BA7-5017-4BB9-961C-45E353333399}" type="parTrans" cxnId="{836A5167-3901-4C32-97FF-39F8663D73E4}">
      <dgm:prSet/>
      <dgm:spPr/>
      <dgm:t>
        <a:bodyPr/>
        <a:lstStyle/>
        <a:p>
          <a:endParaRPr lang="en-GB"/>
        </a:p>
      </dgm:t>
    </dgm:pt>
    <dgm:pt modelId="{A5D248C3-2988-470E-9832-7E3B61A1B78E}" type="sibTrans" cxnId="{836A5167-3901-4C32-97FF-39F8663D73E4}">
      <dgm:prSet/>
      <dgm:spPr/>
      <dgm:t>
        <a:bodyPr/>
        <a:lstStyle/>
        <a:p>
          <a:endParaRPr lang="en-GB"/>
        </a:p>
      </dgm:t>
    </dgm:pt>
    <dgm:pt modelId="{753DD722-5F63-4A43-A203-6A0A501CA414}">
      <dgm:prSet custT="1"/>
      <dgm:spPr/>
      <dgm:t>
        <a:bodyPr/>
        <a:lstStyle/>
        <a:p>
          <a:endParaRPr lang="en-GB" sz="2000" dirty="0"/>
        </a:p>
      </dgm:t>
    </dgm:pt>
    <dgm:pt modelId="{64F1F08D-C3D5-45B6-9CD8-1484F7DD1DD5}" type="parTrans" cxnId="{2992DAF9-2E7E-49CC-83CF-68EB0AF9D19F}">
      <dgm:prSet/>
      <dgm:spPr/>
      <dgm:t>
        <a:bodyPr/>
        <a:lstStyle/>
        <a:p>
          <a:endParaRPr lang="en-GB"/>
        </a:p>
      </dgm:t>
    </dgm:pt>
    <dgm:pt modelId="{0207EA5D-0B83-4C8D-8147-E032500DFCBA}" type="sibTrans" cxnId="{2992DAF9-2E7E-49CC-83CF-68EB0AF9D19F}">
      <dgm:prSet/>
      <dgm:spPr/>
      <dgm:t>
        <a:bodyPr/>
        <a:lstStyle/>
        <a:p>
          <a:endParaRPr lang="en-GB"/>
        </a:p>
      </dgm:t>
    </dgm:pt>
    <dgm:pt modelId="{7F42837B-1963-450E-B91D-1E677448149D}">
      <dgm:prSet custT="1"/>
      <dgm:spPr/>
      <dgm:t>
        <a:bodyPr/>
        <a:lstStyle/>
        <a:p>
          <a:r>
            <a:rPr lang="en-US" sz="1000" dirty="0"/>
            <a:t>Relevance of questions asked by assessors during applications/renewals </a:t>
          </a:r>
          <a:endParaRPr lang="en-GB" sz="1000" dirty="0"/>
        </a:p>
      </dgm:t>
    </dgm:pt>
    <dgm:pt modelId="{022B1671-10E3-4196-A7A6-F3E2E5806801}" type="parTrans" cxnId="{DFF30876-15B4-4262-B87D-01AA9C50DC6A}">
      <dgm:prSet/>
      <dgm:spPr/>
      <dgm:t>
        <a:bodyPr/>
        <a:lstStyle/>
        <a:p>
          <a:endParaRPr lang="en-GB"/>
        </a:p>
      </dgm:t>
    </dgm:pt>
    <dgm:pt modelId="{8A5DF6E8-B2D5-406B-99A4-C1FCE2D4BFD7}" type="sibTrans" cxnId="{DFF30876-15B4-4262-B87D-01AA9C50DC6A}">
      <dgm:prSet/>
      <dgm:spPr/>
      <dgm:t>
        <a:bodyPr/>
        <a:lstStyle/>
        <a:p>
          <a:endParaRPr lang="en-GB"/>
        </a:p>
      </dgm:t>
    </dgm:pt>
    <dgm:pt modelId="{E2FD80F4-4185-40B2-9E9D-EF14A2627DB4}" type="pres">
      <dgm:prSet presAssocID="{D5A128D4-8434-4C54-B3A9-89AEA8D6A3EF}" presName="Name0" presStyleCnt="0">
        <dgm:presLayoutVars>
          <dgm:dir/>
          <dgm:resizeHandles val="exact"/>
        </dgm:presLayoutVars>
      </dgm:prSet>
      <dgm:spPr/>
    </dgm:pt>
    <dgm:pt modelId="{529A169B-6CDB-4CC4-93DC-D306E4949839}" type="pres">
      <dgm:prSet presAssocID="{D5A128D4-8434-4C54-B3A9-89AEA8D6A3EF}" presName="bkgdShp" presStyleLbl="alignAccFollowNode1" presStyleIdx="0" presStyleCnt="1"/>
      <dgm:spPr/>
    </dgm:pt>
    <dgm:pt modelId="{57711F7D-1A30-480E-99A9-94286A2DA0D1}" type="pres">
      <dgm:prSet presAssocID="{D5A128D4-8434-4C54-B3A9-89AEA8D6A3EF}" presName="linComp" presStyleCnt="0"/>
      <dgm:spPr/>
    </dgm:pt>
    <dgm:pt modelId="{04F5B8CA-74ED-4964-AC50-B1486F7A9912}" type="pres">
      <dgm:prSet presAssocID="{B4CB22A1-7726-4787-A755-F54DB3546796}" presName="compNode" presStyleCnt="0"/>
      <dgm:spPr/>
    </dgm:pt>
    <dgm:pt modelId="{7594C828-61B1-42CE-9CDE-E493CD1F31FB}" type="pres">
      <dgm:prSet presAssocID="{B4CB22A1-7726-4787-A755-F54DB3546796}" presName="node" presStyleLbl="node1" presStyleIdx="0" presStyleCnt="2">
        <dgm:presLayoutVars>
          <dgm:bulletEnabled val="1"/>
        </dgm:presLayoutVars>
      </dgm:prSet>
      <dgm:spPr/>
    </dgm:pt>
    <dgm:pt modelId="{4A14F158-168D-40E2-9CF4-6F47FC13D5B9}" type="pres">
      <dgm:prSet presAssocID="{B4CB22A1-7726-4787-A755-F54DB3546796}" presName="invisiNode" presStyleLbl="node1" presStyleIdx="0" presStyleCnt="2"/>
      <dgm:spPr/>
    </dgm:pt>
    <dgm:pt modelId="{64E68B91-4300-4F7A-B0D6-A47B7E4139CB}" type="pres">
      <dgm:prSet presAssocID="{B4CB22A1-7726-4787-A755-F54DB3546796}" presName="imagNode" presStyleLbl="fgImgPlace1" presStyleIdx="0" presStyleCnt="2"/>
      <dgm:spPr>
        <a:blipFill rotWithShape="0">
          <a:blip xmlns:r="http://schemas.openxmlformats.org/officeDocument/2006/relationships" r:embed="rId1"/>
          <a:stretch>
            <a:fillRect/>
          </a:stretch>
        </a:blipFill>
      </dgm:spPr>
    </dgm:pt>
    <dgm:pt modelId="{6372EF07-E548-4648-B977-3CA986DA2443}" type="pres">
      <dgm:prSet presAssocID="{ACE117D1-FF02-4F3D-87CC-57B391FE21F4}" presName="sibTrans" presStyleLbl="sibTrans2D1" presStyleIdx="0" presStyleCnt="0"/>
      <dgm:spPr/>
    </dgm:pt>
    <dgm:pt modelId="{997A5CE2-4F65-4EEB-9D0F-2161BB5191BB}" type="pres">
      <dgm:prSet presAssocID="{E3F9B30A-73C4-4E68-94F3-E6DD08AFED93}" presName="compNode" presStyleCnt="0"/>
      <dgm:spPr/>
    </dgm:pt>
    <dgm:pt modelId="{5A879F1C-9D5E-4E95-9B6D-0F2AF9D2138D}" type="pres">
      <dgm:prSet presAssocID="{E3F9B30A-73C4-4E68-94F3-E6DD08AFED93}" presName="node" presStyleLbl="node1" presStyleIdx="1" presStyleCnt="2">
        <dgm:presLayoutVars>
          <dgm:bulletEnabled val="1"/>
        </dgm:presLayoutVars>
      </dgm:prSet>
      <dgm:spPr/>
    </dgm:pt>
    <dgm:pt modelId="{99A80C63-5F77-4F62-9E79-593A8352F6A9}" type="pres">
      <dgm:prSet presAssocID="{E3F9B30A-73C4-4E68-94F3-E6DD08AFED93}" presName="invisiNode" presStyleLbl="node1" presStyleIdx="1" presStyleCnt="2"/>
      <dgm:spPr/>
    </dgm:pt>
    <dgm:pt modelId="{01CCF5E0-DBAD-4B9A-8C40-541BBFB90727}" type="pres">
      <dgm:prSet presAssocID="{E3F9B30A-73C4-4E68-94F3-E6DD08AFED93}" presName="imagNode" presStyleLbl="fgImgPlace1" presStyleIdx="1" presStyleCnt="2"/>
      <dgm:spPr>
        <a:blipFill rotWithShape="0">
          <a:blip xmlns:r="http://schemas.openxmlformats.org/officeDocument/2006/relationships" r:embed="rId2"/>
          <a:stretch>
            <a:fillRect/>
          </a:stretch>
        </a:blipFill>
      </dgm:spPr>
    </dgm:pt>
  </dgm:ptLst>
  <dgm:cxnLst>
    <dgm:cxn modelId="{F662F101-8D86-4C10-A630-83D9121BA4CF}" type="presOf" srcId="{4FCED3BD-3685-49A3-8821-AF0DDD070FBE}" destId="{7594C828-61B1-42CE-9CDE-E493CD1F31FB}" srcOrd="0" destOrd="6" presId="urn:microsoft.com/office/officeart/2005/8/layout/pList2"/>
    <dgm:cxn modelId="{E5C13A03-6E07-4C15-899F-E3DCE8739C11}" type="presOf" srcId="{D5A128D4-8434-4C54-B3A9-89AEA8D6A3EF}" destId="{E2FD80F4-4185-40B2-9E9D-EF14A2627DB4}" srcOrd="0" destOrd="0" presId="urn:microsoft.com/office/officeart/2005/8/layout/pList2"/>
    <dgm:cxn modelId="{3E54BF15-97D4-4A27-9078-72694B8F35A1}" type="presOf" srcId="{E3F9B30A-73C4-4E68-94F3-E6DD08AFED93}" destId="{5A879F1C-9D5E-4E95-9B6D-0F2AF9D2138D}" srcOrd="0" destOrd="0" presId="urn:microsoft.com/office/officeart/2005/8/layout/pList2"/>
    <dgm:cxn modelId="{A003251C-4506-49CD-8622-BF6D56144651}" type="presOf" srcId="{B4CB22A1-7726-4787-A755-F54DB3546796}" destId="{7594C828-61B1-42CE-9CDE-E493CD1F31FB}" srcOrd="0" destOrd="0" presId="urn:microsoft.com/office/officeart/2005/8/layout/pList2"/>
    <dgm:cxn modelId="{14308724-8251-4392-B046-DE55DA638C5F}" type="presOf" srcId="{7F42837B-1963-450E-B91D-1E677448149D}" destId="{7594C828-61B1-42CE-9CDE-E493CD1F31FB}" srcOrd="0" destOrd="10" presId="urn:microsoft.com/office/officeart/2005/8/layout/pList2"/>
    <dgm:cxn modelId="{F5A30C2E-7399-4AFD-9465-D494D9CD425D}" type="presOf" srcId="{BD50E2C2-0506-40FD-A0AD-970F0AB8822D}" destId="{7594C828-61B1-42CE-9CDE-E493CD1F31FB}" srcOrd="0" destOrd="9" presId="urn:microsoft.com/office/officeart/2005/8/layout/pList2"/>
    <dgm:cxn modelId="{6A391B2E-BC3E-4BE7-A014-7EB6D50DB2D1}" srcId="{B4CB22A1-7726-4787-A755-F54DB3546796}" destId="{401737B2-DBE1-4848-AAC8-294D6B4DDA39}" srcOrd="0" destOrd="0" parTransId="{390577B7-E810-4BEF-B036-47DC2BDC6A91}" sibTransId="{B67C55FC-5F15-4B22-B4ED-1B69E98D6775}"/>
    <dgm:cxn modelId="{256D5431-1C22-45EA-BFB9-7561C8A206A9}" type="presOf" srcId="{C4CC3D62-F854-4BA0-8BC6-DB91C96308E5}" destId="{7594C828-61B1-42CE-9CDE-E493CD1F31FB}" srcOrd="0" destOrd="3" presId="urn:microsoft.com/office/officeart/2005/8/layout/pList2"/>
    <dgm:cxn modelId="{12DD9E5D-84B6-4F38-9F63-B5597306167F}" srcId="{B4CB22A1-7726-4787-A755-F54DB3546796}" destId="{46A6872A-C652-4D0B-A9C1-B98E9EBD6B13}" srcOrd="4" destOrd="0" parTransId="{5E1AC183-7639-476B-BE17-CE03B7267508}" sibTransId="{0E79DF2B-A3B7-4E12-B53B-9F8ECE6D7375}"/>
    <dgm:cxn modelId="{99519D63-3CF7-4B24-A94E-AF44935CDEA5}" srcId="{B4CB22A1-7726-4787-A755-F54DB3546796}" destId="{EBFC4C37-3DCC-4755-99F7-899789C5CE5F}" srcOrd="7" destOrd="0" parTransId="{D4D92AEC-A58F-4A45-AD07-C87A57B221C0}" sibTransId="{9F3FB804-AEEF-46EE-ABCF-7EFDBCF9325D}"/>
    <dgm:cxn modelId="{836A5167-3901-4C32-97FF-39F8663D73E4}" srcId="{B4CB22A1-7726-4787-A755-F54DB3546796}" destId="{BD50E2C2-0506-40FD-A0AD-970F0AB8822D}" srcOrd="8" destOrd="0" parTransId="{062C0BA7-5017-4BB9-961C-45E353333399}" sibTransId="{A5D248C3-2988-470E-9832-7E3B61A1B78E}"/>
    <dgm:cxn modelId="{992AF36A-FE4A-4604-B596-3944DA13716A}" srcId="{B4CB22A1-7726-4787-A755-F54DB3546796}" destId="{C4CC3D62-F854-4BA0-8BC6-DB91C96308E5}" srcOrd="2" destOrd="0" parTransId="{84DD8936-02AA-4A1D-AEF8-E91C7433A986}" sibTransId="{C5431DC1-7346-4695-9B66-9E64E88AA5A6}"/>
    <dgm:cxn modelId="{CDC61350-FFEF-471C-A48C-DD3D72393588}" srcId="{D5A128D4-8434-4C54-B3A9-89AEA8D6A3EF}" destId="{E3F9B30A-73C4-4E68-94F3-E6DD08AFED93}" srcOrd="1" destOrd="0" parTransId="{CBDE3DBD-DCB0-496A-ACB5-D395CECEA8A8}" sibTransId="{7B660263-AFD5-422D-90DE-ED0FC891372A}"/>
    <dgm:cxn modelId="{F2997854-B8D4-48B1-A3B2-C7832815DD12}" srcId="{B4CB22A1-7726-4787-A755-F54DB3546796}" destId="{A0F8A8A3-3C10-46B4-BBA5-2540FB8C2877}" srcOrd="6" destOrd="0" parTransId="{AD96C1F1-A7A8-4A93-BBE4-5A5B6DFE6647}" sibTransId="{6669E722-6F92-4D3F-AB48-B8EA42F95405}"/>
    <dgm:cxn modelId="{DFF30876-15B4-4262-B87D-01AA9C50DC6A}" srcId="{B4CB22A1-7726-4787-A755-F54DB3546796}" destId="{7F42837B-1963-450E-B91D-1E677448149D}" srcOrd="9" destOrd="0" parTransId="{022B1671-10E3-4196-A7A6-F3E2E5806801}" sibTransId="{8A5DF6E8-B2D5-406B-99A4-C1FCE2D4BFD7}"/>
    <dgm:cxn modelId="{4B66EE82-3544-46BB-AAE4-3E9C2B7128E6}" type="presOf" srcId="{ACE117D1-FF02-4F3D-87CC-57B391FE21F4}" destId="{6372EF07-E548-4648-B977-3CA986DA2443}" srcOrd="0" destOrd="0" presId="urn:microsoft.com/office/officeart/2005/8/layout/pList2"/>
    <dgm:cxn modelId="{336D488A-0560-4C60-9E53-56794D99CADA}" type="presOf" srcId="{401737B2-DBE1-4848-AAC8-294D6B4DDA39}" destId="{7594C828-61B1-42CE-9CDE-E493CD1F31FB}" srcOrd="0" destOrd="1" presId="urn:microsoft.com/office/officeart/2005/8/layout/pList2"/>
    <dgm:cxn modelId="{78C95CC7-E589-427E-885A-6C541DE9510E}" type="presOf" srcId="{AF2F2C2F-0B63-46D4-A611-0E24C78116D6}" destId="{7594C828-61B1-42CE-9CDE-E493CD1F31FB}" srcOrd="0" destOrd="4" presId="urn:microsoft.com/office/officeart/2005/8/layout/pList2"/>
    <dgm:cxn modelId="{6BBF11D3-648B-4942-B264-A3014233E9E0}" type="presOf" srcId="{A0F8A8A3-3C10-46B4-BBA5-2540FB8C2877}" destId="{7594C828-61B1-42CE-9CDE-E493CD1F31FB}" srcOrd="0" destOrd="7" presId="urn:microsoft.com/office/officeart/2005/8/layout/pList2"/>
    <dgm:cxn modelId="{43761CD3-8EB9-4F28-9637-B9A4005AB40C}" srcId="{B4CB22A1-7726-4787-A755-F54DB3546796}" destId="{5EFFC1A0-463A-4364-9025-2600A52A37EB}" srcOrd="1" destOrd="0" parTransId="{E3BF2BBC-310A-465A-B7C6-370D6A8E3382}" sibTransId="{7FD72AA9-D612-472E-8021-85D7B258BE0F}"/>
    <dgm:cxn modelId="{78FE0BD7-6637-4109-AB94-D62F0A833E0B}" srcId="{D5A128D4-8434-4C54-B3A9-89AEA8D6A3EF}" destId="{B4CB22A1-7726-4787-A755-F54DB3546796}" srcOrd="0" destOrd="0" parTransId="{1637F598-1967-4A34-AEA2-9DE2816D1AF5}" sibTransId="{ACE117D1-FF02-4F3D-87CC-57B391FE21F4}"/>
    <dgm:cxn modelId="{04FFCCDA-B8B6-431F-8384-1794155C528E}" type="presOf" srcId="{EBFC4C37-3DCC-4755-99F7-899789C5CE5F}" destId="{7594C828-61B1-42CE-9CDE-E493CD1F31FB}" srcOrd="0" destOrd="8" presId="urn:microsoft.com/office/officeart/2005/8/layout/pList2"/>
    <dgm:cxn modelId="{ED47D8DD-9970-428A-95B6-AFD692AC30BF}" srcId="{B4CB22A1-7726-4787-A755-F54DB3546796}" destId="{4FCED3BD-3685-49A3-8821-AF0DDD070FBE}" srcOrd="5" destOrd="0" parTransId="{6EB7EEE7-6958-4BFD-B16B-CF46A93283EC}" sibTransId="{A5B9B79C-3CA4-4FF6-AA9E-D67E626BEE76}"/>
    <dgm:cxn modelId="{236629E5-B3B8-4D77-BFDC-BB4502570CD7}" type="presOf" srcId="{753DD722-5F63-4A43-A203-6A0A501CA414}" destId="{7594C828-61B1-42CE-9CDE-E493CD1F31FB}" srcOrd="0" destOrd="11" presId="urn:microsoft.com/office/officeart/2005/8/layout/pList2"/>
    <dgm:cxn modelId="{346FB2F1-00CA-453C-B859-BA4DCAB114A3}" type="presOf" srcId="{5EFFC1A0-463A-4364-9025-2600A52A37EB}" destId="{7594C828-61B1-42CE-9CDE-E493CD1F31FB}" srcOrd="0" destOrd="2" presId="urn:microsoft.com/office/officeart/2005/8/layout/pList2"/>
    <dgm:cxn modelId="{E78571F4-BB98-4487-ADDD-21DA0E3BF222}" type="presOf" srcId="{46A6872A-C652-4D0B-A9C1-B98E9EBD6B13}" destId="{7594C828-61B1-42CE-9CDE-E493CD1F31FB}" srcOrd="0" destOrd="5" presId="urn:microsoft.com/office/officeart/2005/8/layout/pList2"/>
    <dgm:cxn modelId="{2992DAF9-2E7E-49CC-83CF-68EB0AF9D19F}" srcId="{B4CB22A1-7726-4787-A755-F54DB3546796}" destId="{753DD722-5F63-4A43-A203-6A0A501CA414}" srcOrd="10" destOrd="0" parTransId="{64F1F08D-C3D5-45B6-9CD8-1484F7DD1DD5}" sibTransId="{0207EA5D-0B83-4C8D-8147-E032500DFCBA}"/>
    <dgm:cxn modelId="{5C5AB4FE-680B-464F-91EC-4032789A0EE2}" srcId="{B4CB22A1-7726-4787-A755-F54DB3546796}" destId="{AF2F2C2F-0B63-46D4-A611-0E24C78116D6}" srcOrd="3" destOrd="0" parTransId="{BBCCC759-6B55-47FD-8F14-9C1AD92CB73F}" sibTransId="{FEF5311D-F0FC-4ADC-BF1D-F1F24248F6EF}"/>
    <dgm:cxn modelId="{5F35917D-56AB-4C1B-97DF-ADB1B73D5F62}" type="presParOf" srcId="{E2FD80F4-4185-40B2-9E9D-EF14A2627DB4}" destId="{529A169B-6CDB-4CC4-93DC-D306E4949839}" srcOrd="0" destOrd="0" presId="urn:microsoft.com/office/officeart/2005/8/layout/pList2"/>
    <dgm:cxn modelId="{D4B65C25-CDD7-4847-A023-BD732DCAF56D}" type="presParOf" srcId="{E2FD80F4-4185-40B2-9E9D-EF14A2627DB4}" destId="{57711F7D-1A30-480E-99A9-94286A2DA0D1}" srcOrd="1" destOrd="0" presId="urn:microsoft.com/office/officeart/2005/8/layout/pList2"/>
    <dgm:cxn modelId="{03B4EB3F-4456-4E30-B95D-F358B3B858F6}" type="presParOf" srcId="{57711F7D-1A30-480E-99A9-94286A2DA0D1}" destId="{04F5B8CA-74ED-4964-AC50-B1486F7A9912}" srcOrd="0" destOrd="0" presId="urn:microsoft.com/office/officeart/2005/8/layout/pList2"/>
    <dgm:cxn modelId="{188D2C89-574D-4080-A39E-CAD596EEB246}" type="presParOf" srcId="{04F5B8CA-74ED-4964-AC50-B1486F7A9912}" destId="{7594C828-61B1-42CE-9CDE-E493CD1F31FB}" srcOrd="0" destOrd="0" presId="urn:microsoft.com/office/officeart/2005/8/layout/pList2"/>
    <dgm:cxn modelId="{ADA501DD-595C-4AEC-BAED-D6277D06FCDA}" type="presParOf" srcId="{04F5B8CA-74ED-4964-AC50-B1486F7A9912}" destId="{4A14F158-168D-40E2-9CF4-6F47FC13D5B9}" srcOrd="1" destOrd="0" presId="urn:microsoft.com/office/officeart/2005/8/layout/pList2"/>
    <dgm:cxn modelId="{EC8F4F1F-A539-4153-9B31-D6E7E0BBAF8A}" type="presParOf" srcId="{04F5B8CA-74ED-4964-AC50-B1486F7A9912}" destId="{64E68B91-4300-4F7A-B0D6-A47B7E4139CB}" srcOrd="2" destOrd="0" presId="urn:microsoft.com/office/officeart/2005/8/layout/pList2"/>
    <dgm:cxn modelId="{C81D3235-1323-4FEE-96CC-A0B9DAD52F84}" type="presParOf" srcId="{57711F7D-1A30-480E-99A9-94286A2DA0D1}" destId="{6372EF07-E548-4648-B977-3CA986DA2443}" srcOrd="1" destOrd="0" presId="urn:microsoft.com/office/officeart/2005/8/layout/pList2"/>
    <dgm:cxn modelId="{489CDAC4-DAD2-4E23-91C8-68AB27FFAF98}" type="presParOf" srcId="{57711F7D-1A30-480E-99A9-94286A2DA0D1}" destId="{997A5CE2-4F65-4EEB-9D0F-2161BB5191BB}" srcOrd="2" destOrd="0" presId="urn:microsoft.com/office/officeart/2005/8/layout/pList2"/>
    <dgm:cxn modelId="{1E1BED2B-9D6C-4BB6-BFFA-F0DEC36BA6BB}" type="presParOf" srcId="{997A5CE2-4F65-4EEB-9D0F-2161BB5191BB}" destId="{5A879F1C-9D5E-4E95-9B6D-0F2AF9D2138D}" srcOrd="0" destOrd="0" presId="urn:microsoft.com/office/officeart/2005/8/layout/pList2"/>
    <dgm:cxn modelId="{F294C292-D339-4DA5-BF8D-74FAD57983C2}" type="presParOf" srcId="{997A5CE2-4F65-4EEB-9D0F-2161BB5191BB}" destId="{99A80C63-5F77-4F62-9E79-593A8352F6A9}" srcOrd="1" destOrd="0" presId="urn:microsoft.com/office/officeart/2005/8/layout/pList2"/>
    <dgm:cxn modelId="{1CBB94F8-2AB1-4360-AD45-5227E2513F09}" type="presParOf" srcId="{997A5CE2-4F65-4EEB-9D0F-2161BB5191BB}" destId="{01CCF5E0-DBAD-4B9A-8C40-541BBFB90727}"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5A128D4-8434-4C54-B3A9-89AEA8D6A3EF}"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GB"/>
        </a:p>
      </dgm:t>
    </dgm:pt>
    <dgm:pt modelId="{B4CB22A1-7726-4787-A755-F54DB3546796}">
      <dgm:prSet phldrT="[Text]" custT="1"/>
      <dgm:spPr/>
      <dgm:t>
        <a:bodyPr/>
        <a:lstStyle/>
        <a:p>
          <a:r>
            <a:rPr lang="en-GB" sz="1600" dirty="0"/>
            <a:t> </a:t>
          </a:r>
          <a:endParaRPr lang="en-GB" sz="2000" dirty="0"/>
        </a:p>
      </dgm:t>
    </dgm:pt>
    <dgm:pt modelId="{1637F598-1967-4A34-AEA2-9DE2816D1AF5}" type="parTrans" cxnId="{78FE0BD7-6637-4109-AB94-D62F0A833E0B}">
      <dgm:prSet/>
      <dgm:spPr/>
      <dgm:t>
        <a:bodyPr/>
        <a:lstStyle/>
        <a:p>
          <a:endParaRPr lang="en-GB"/>
        </a:p>
      </dgm:t>
    </dgm:pt>
    <dgm:pt modelId="{ACE117D1-FF02-4F3D-87CC-57B391FE21F4}" type="sibTrans" cxnId="{78FE0BD7-6637-4109-AB94-D62F0A833E0B}">
      <dgm:prSet/>
      <dgm:spPr/>
      <dgm:t>
        <a:bodyPr/>
        <a:lstStyle/>
        <a:p>
          <a:endParaRPr lang="en-GB"/>
        </a:p>
      </dgm:t>
    </dgm:pt>
    <dgm:pt modelId="{4635B8D6-3BD7-4661-BFBA-07F7F0CFA5D1}">
      <dgm:prSet phldrT="[Text]" custT="1"/>
      <dgm:spPr/>
      <dgm:t>
        <a:bodyPr/>
        <a:lstStyle/>
        <a:p>
          <a:endParaRPr lang="en-GB" sz="1400" dirty="0"/>
        </a:p>
      </dgm:t>
    </dgm:pt>
    <dgm:pt modelId="{8C790BC3-EA22-4E53-9107-9716ACDF9EAC}" type="parTrans" cxnId="{8BD1941C-7E92-4330-A8ED-608D8802B971}">
      <dgm:prSet/>
      <dgm:spPr/>
      <dgm:t>
        <a:bodyPr/>
        <a:lstStyle/>
        <a:p>
          <a:endParaRPr lang="en-GB"/>
        </a:p>
      </dgm:t>
    </dgm:pt>
    <dgm:pt modelId="{D2ABD55A-72E6-46BE-AFF2-F8504E0B06ED}" type="sibTrans" cxnId="{8BD1941C-7E92-4330-A8ED-608D8802B971}">
      <dgm:prSet/>
      <dgm:spPr/>
      <dgm:t>
        <a:bodyPr/>
        <a:lstStyle/>
        <a:p>
          <a:endParaRPr lang="en-GB"/>
        </a:p>
      </dgm:t>
    </dgm:pt>
    <dgm:pt modelId="{7E940ECB-F142-460B-822B-72C07B9FAD7B}">
      <dgm:prSet phldrT="[Text]" custT="1"/>
      <dgm:spPr/>
      <dgm:t>
        <a:bodyPr/>
        <a:lstStyle/>
        <a:p>
          <a:endParaRPr lang="en-GB" sz="1200" dirty="0"/>
        </a:p>
        <a:p>
          <a:endParaRPr lang="en-GB" sz="1200" dirty="0"/>
        </a:p>
      </dgm:t>
    </dgm:pt>
    <dgm:pt modelId="{13F8EE4E-1BD3-4D83-9246-7DA5B456FCA8}" type="parTrans" cxnId="{6A62F2DC-7169-40F1-9763-4FD69EC3832B}">
      <dgm:prSet/>
      <dgm:spPr/>
      <dgm:t>
        <a:bodyPr/>
        <a:lstStyle/>
        <a:p>
          <a:endParaRPr lang="en-GB"/>
        </a:p>
      </dgm:t>
    </dgm:pt>
    <dgm:pt modelId="{CD16E8BE-2BFD-4FA7-9A51-05BA682959CB}" type="sibTrans" cxnId="{6A62F2DC-7169-40F1-9763-4FD69EC3832B}">
      <dgm:prSet/>
      <dgm:spPr/>
      <dgm:t>
        <a:bodyPr/>
        <a:lstStyle/>
        <a:p>
          <a:endParaRPr lang="en-GB"/>
        </a:p>
      </dgm:t>
    </dgm:pt>
    <dgm:pt modelId="{A2EB4254-FC2C-4AEC-93BC-C60860908BC4}">
      <dgm:prSet phldrT="[Text]" custT="1"/>
      <dgm:spPr/>
      <dgm:t>
        <a:bodyPr/>
        <a:lstStyle/>
        <a:p>
          <a:endParaRPr lang="en-GB" sz="2000" dirty="0"/>
        </a:p>
      </dgm:t>
    </dgm:pt>
    <dgm:pt modelId="{438068AD-B18D-41B2-A49D-006F807F8B29}" type="parTrans" cxnId="{BFF7E2DB-5B32-4FD8-A3D7-49B4C775705D}">
      <dgm:prSet/>
      <dgm:spPr/>
      <dgm:t>
        <a:bodyPr/>
        <a:lstStyle/>
        <a:p>
          <a:endParaRPr lang="en-GB"/>
        </a:p>
      </dgm:t>
    </dgm:pt>
    <dgm:pt modelId="{8AACDCCA-C8FB-4E28-9C21-7F11FAF3737B}" type="sibTrans" cxnId="{BFF7E2DB-5B32-4FD8-A3D7-49B4C775705D}">
      <dgm:prSet/>
      <dgm:spPr/>
      <dgm:t>
        <a:bodyPr/>
        <a:lstStyle/>
        <a:p>
          <a:endParaRPr lang="en-GB"/>
        </a:p>
      </dgm:t>
    </dgm:pt>
    <dgm:pt modelId="{A953FFC9-54B3-4240-A44D-9213C07BDF3F}">
      <dgm:prSet phldrT="[Text]" custT="1"/>
      <dgm:spPr/>
      <dgm:t>
        <a:bodyPr/>
        <a:lstStyle/>
        <a:p>
          <a:r>
            <a:rPr lang="en-US" sz="1400" b="0" i="0" u="none" dirty="0"/>
            <a:t>The clarity of the VMD’s quality defects recall procedure </a:t>
          </a:r>
          <a:endParaRPr lang="en-GB" sz="1400" dirty="0"/>
        </a:p>
      </dgm:t>
    </dgm:pt>
    <dgm:pt modelId="{E43E66BD-E9B9-44D6-9944-82A9C28B7C9B}" type="parTrans" cxnId="{734BAFD7-79EA-4097-A1F3-C9AAD2EC02E9}">
      <dgm:prSet/>
      <dgm:spPr/>
      <dgm:t>
        <a:bodyPr/>
        <a:lstStyle/>
        <a:p>
          <a:endParaRPr lang="en-GB"/>
        </a:p>
      </dgm:t>
    </dgm:pt>
    <dgm:pt modelId="{124FACAC-CEC0-4512-8FA2-1BA8862B2252}" type="sibTrans" cxnId="{734BAFD7-79EA-4097-A1F3-C9AAD2EC02E9}">
      <dgm:prSet/>
      <dgm:spPr/>
      <dgm:t>
        <a:bodyPr/>
        <a:lstStyle/>
        <a:p>
          <a:endParaRPr lang="en-GB"/>
        </a:p>
      </dgm:t>
    </dgm:pt>
    <dgm:pt modelId="{13B90DF1-765B-41F4-AFE5-29DF2D8647E1}">
      <dgm:prSet custT="1"/>
      <dgm:spPr/>
      <dgm:t>
        <a:bodyPr/>
        <a:lstStyle/>
        <a:p>
          <a:r>
            <a:rPr lang="en-US" sz="1400" b="0" i="0" u="none" dirty="0"/>
            <a:t>Ease of reporting quality defects </a:t>
          </a:r>
          <a:endParaRPr lang="en-US" sz="1400" dirty="0"/>
        </a:p>
      </dgm:t>
    </dgm:pt>
    <dgm:pt modelId="{79059A9B-D4C3-4286-B6F1-15AF305EDCD1}" type="parTrans" cxnId="{CA009E05-09FA-4D43-B664-53D1C7FEA07A}">
      <dgm:prSet/>
      <dgm:spPr/>
      <dgm:t>
        <a:bodyPr/>
        <a:lstStyle/>
        <a:p>
          <a:endParaRPr lang="en-GB"/>
        </a:p>
      </dgm:t>
    </dgm:pt>
    <dgm:pt modelId="{98FB80F4-6917-482C-9E2E-21B30131B273}" type="sibTrans" cxnId="{CA009E05-09FA-4D43-B664-53D1C7FEA07A}">
      <dgm:prSet/>
      <dgm:spPr/>
      <dgm:t>
        <a:bodyPr/>
        <a:lstStyle/>
        <a:p>
          <a:endParaRPr lang="en-GB"/>
        </a:p>
      </dgm:t>
    </dgm:pt>
    <dgm:pt modelId="{6CE296DF-6B6F-44D2-A049-87793065A097}">
      <dgm:prSet custT="1"/>
      <dgm:spPr/>
      <dgm:t>
        <a:bodyPr/>
        <a:lstStyle/>
        <a:p>
          <a:r>
            <a:rPr lang="en-US" sz="1400" b="0" i="0" u="none" dirty="0"/>
            <a:t>Communication during the reporting process </a:t>
          </a:r>
          <a:endParaRPr lang="en-US" sz="1400" dirty="0"/>
        </a:p>
      </dgm:t>
    </dgm:pt>
    <dgm:pt modelId="{43599EFB-BC31-4DB3-ADFC-0D2E778A5F23}" type="parTrans" cxnId="{56531CE4-F4D4-4067-B959-E444E3EACA7F}">
      <dgm:prSet/>
      <dgm:spPr/>
      <dgm:t>
        <a:bodyPr/>
        <a:lstStyle/>
        <a:p>
          <a:endParaRPr lang="en-GB"/>
        </a:p>
      </dgm:t>
    </dgm:pt>
    <dgm:pt modelId="{D1839A59-6EBB-4DC0-83A7-01C740F95CED}" type="sibTrans" cxnId="{56531CE4-F4D4-4067-B959-E444E3EACA7F}">
      <dgm:prSet/>
      <dgm:spPr/>
      <dgm:t>
        <a:bodyPr/>
        <a:lstStyle/>
        <a:p>
          <a:endParaRPr lang="en-GB"/>
        </a:p>
      </dgm:t>
    </dgm:pt>
    <dgm:pt modelId="{E2FD80F4-4185-40B2-9E9D-EF14A2627DB4}" type="pres">
      <dgm:prSet presAssocID="{D5A128D4-8434-4C54-B3A9-89AEA8D6A3EF}" presName="Name0" presStyleCnt="0">
        <dgm:presLayoutVars>
          <dgm:dir/>
          <dgm:resizeHandles val="exact"/>
        </dgm:presLayoutVars>
      </dgm:prSet>
      <dgm:spPr/>
    </dgm:pt>
    <dgm:pt modelId="{529A169B-6CDB-4CC4-93DC-D306E4949839}" type="pres">
      <dgm:prSet presAssocID="{D5A128D4-8434-4C54-B3A9-89AEA8D6A3EF}" presName="bkgdShp" presStyleLbl="alignAccFollowNode1" presStyleIdx="0" presStyleCnt="1"/>
      <dgm:spPr/>
    </dgm:pt>
    <dgm:pt modelId="{57711F7D-1A30-480E-99A9-94286A2DA0D1}" type="pres">
      <dgm:prSet presAssocID="{D5A128D4-8434-4C54-B3A9-89AEA8D6A3EF}" presName="linComp" presStyleCnt="0"/>
      <dgm:spPr/>
    </dgm:pt>
    <dgm:pt modelId="{04F5B8CA-74ED-4964-AC50-B1486F7A9912}" type="pres">
      <dgm:prSet presAssocID="{B4CB22A1-7726-4787-A755-F54DB3546796}" presName="compNode" presStyleCnt="0"/>
      <dgm:spPr/>
    </dgm:pt>
    <dgm:pt modelId="{7594C828-61B1-42CE-9CDE-E493CD1F31FB}" type="pres">
      <dgm:prSet presAssocID="{B4CB22A1-7726-4787-A755-F54DB3546796}" presName="node" presStyleLbl="node1" presStyleIdx="0" presStyleCnt="2">
        <dgm:presLayoutVars>
          <dgm:bulletEnabled val="1"/>
        </dgm:presLayoutVars>
      </dgm:prSet>
      <dgm:spPr/>
    </dgm:pt>
    <dgm:pt modelId="{4A14F158-168D-40E2-9CF4-6F47FC13D5B9}" type="pres">
      <dgm:prSet presAssocID="{B4CB22A1-7726-4787-A755-F54DB3546796}" presName="invisiNode" presStyleLbl="node1" presStyleIdx="0" presStyleCnt="2"/>
      <dgm:spPr/>
    </dgm:pt>
    <dgm:pt modelId="{64E68B91-4300-4F7A-B0D6-A47B7E4139CB}" type="pres">
      <dgm:prSet presAssocID="{B4CB22A1-7726-4787-A755-F54DB3546796}" presName="imagNode" presStyleLbl="fgImgPlace1" presStyleIdx="0" presStyleCnt="2"/>
      <dgm:spPr>
        <a:blipFill rotWithShape="0">
          <a:blip xmlns:r="http://schemas.openxmlformats.org/officeDocument/2006/relationships" r:embed="rId1"/>
          <a:stretch>
            <a:fillRect/>
          </a:stretch>
        </a:blipFill>
      </dgm:spPr>
    </dgm:pt>
    <dgm:pt modelId="{6372EF07-E548-4648-B977-3CA986DA2443}" type="pres">
      <dgm:prSet presAssocID="{ACE117D1-FF02-4F3D-87CC-57B391FE21F4}" presName="sibTrans" presStyleLbl="sibTrans2D1" presStyleIdx="0" presStyleCnt="0"/>
      <dgm:spPr/>
    </dgm:pt>
    <dgm:pt modelId="{12FE550D-44C6-4921-AF0F-860168E6DA02}" type="pres">
      <dgm:prSet presAssocID="{A2EB4254-FC2C-4AEC-93BC-C60860908BC4}" presName="compNode" presStyleCnt="0"/>
      <dgm:spPr/>
    </dgm:pt>
    <dgm:pt modelId="{F36DAF74-5EAD-402A-AFC1-773DFB65FC02}" type="pres">
      <dgm:prSet presAssocID="{A2EB4254-FC2C-4AEC-93BC-C60860908BC4}" presName="node" presStyleLbl="node1" presStyleIdx="1" presStyleCnt="2">
        <dgm:presLayoutVars>
          <dgm:bulletEnabled val="1"/>
        </dgm:presLayoutVars>
      </dgm:prSet>
      <dgm:spPr/>
    </dgm:pt>
    <dgm:pt modelId="{EB322ACF-F244-4F8C-B5F1-065F009CAE9F}" type="pres">
      <dgm:prSet presAssocID="{A2EB4254-FC2C-4AEC-93BC-C60860908BC4}" presName="invisiNode" presStyleLbl="node1" presStyleIdx="1" presStyleCnt="2"/>
      <dgm:spPr/>
    </dgm:pt>
    <dgm:pt modelId="{40E7216D-8D8E-460D-97EB-BCCC4ED2545A}" type="pres">
      <dgm:prSet presAssocID="{A2EB4254-FC2C-4AEC-93BC-C60860908BC4}" presName="imagNode" presStyleLbl="fgImgPlace1" presStyleIdx="1" presStyleCnt="2"/>
      <dgm:spPr>
        <a:blipFill rotWithShape="0">
          <a:blip xmlns:r="http://schemas.openxmlformats.org/officeDocument/2006/relationships" r:embed="rId2"/>
          <a:stretch>
            <a:fillRect/>
          </a:stretch>
        </a:blipFill>
      </dgm:spPr>
    </dgm:pt>
  </dgm:ptLst>
  <dgm:cxnLst>
    <dgm:cxn modelId="{CA009E05-09FA-4D43-B664-53D1C7FEA07A}" srcId="{B4CB22A1-7726-4787-A755-F54DB3546796}" destId="{13B90DF1-765B-41F4-AFE5-29DF2D8647E1}" srcOrd="1" destOrd="0" parTransId="{79059A9B-D4C3-4286-B6F1-15AF305EDCD1}" sibTransId="{98FB80F4-6917-482C-9E2E-21B30131B273}"/>
    <dgm:cxn modelId="{8EE3970D-79ED-4580-AFED-5BF96F3323F9}" type="presOf" srcId="{7E940ECB-F142-460B-822B-72C07B9FAD7B}" destId="{F36DAF74-5EAD-402A-AFC1-773DFB65FC02}" srcOrd="0" destOrd="2" presId="urn:microsoft.com/office/officeart/2005/8/layout/pList2"/>
    <dgm:cxn modelId="{8BD1941C-7E92-4330-A8ED-608D8802B971}" srcId="{A2EB4254-FC2C-4AEC-93BC-C60860908BC4}" destId="{4635B8D6-3BD7-4661-BFBA-07F7F0CFA5D1}" srcOrd="0" destOrd="0" parTransId="{8C790BC3-EA22-4E53-9107-9716ACDF9EAC}" sibTransId="{D2ABD55A-72E6-46BE-AFF2-F8504E0B06ED}"/>
    <dgm:cxn modelId="{63AFFB2D-2334-40E7-8233-BB04D5306D68}" type="presOf" srcId="{A953FFC9-54B3-4240-A44D-9213C07BDF3F}" destId="{7594C828-61B1-42CE-9CDE-E493CD1F31FB}" srcOrd="0" destOrd="1" presId="urn:microsoft.com/office/officeart/2005/8/layout/pList2"/>
    <dgm:cxn modelId="{6DC3713C-5936-46FB-9759-FF16723B64A0}" type="presOf" srcId="{D5A128D4-8434-4C54-B3A9-89AEA8D6A3EF}" destId="{E2FD80F4-4185-40B2-9E9D-EF14A2627DB4}" srcOrd="0" destOrd="0" presId="urn:microsoft.com/office/officeart/2005/8/layout/pList2"/>
    <dgm:cxn modelId="{E77DFF6E-2481-4899-9A58-982D41BBBE18}" type="presOf" srcId="{4635B8D6-3BD7-4661-BFBA-07F7F0CFA5D1}" destId="{F36DAF74-5EAD-402A-AFC1-773DFB65FC02}" srcOrd="0" destOrd="1" presId="urn:microsoft.com/office/officeart/2005/8/layout/pList2"/>
    <dgm:cxn modelId="{129D3671-7DCE-47D8-88CC-5CE494DE1315}" type="presOf" srcId="{B4CB22A1-7726-4787-A755-F54DB3546796}" destId="{7594C828-61B1-42CE-9CDE-E493CD1F31FB}" srcOrd="0" destOrd="0" presId="urn:microsoft.com/office/officeart/2005/8/layout/pList2"/>
    <dgm:cxn modelId="{0EEA5F83-3DBF-43CC-B6AC-C6955996E30E}" type="presOf" srcId="{A2EB4254-FC2C-4AEC-93BC-C60860908BC4}" destId="{F36DAF74-5EAD-402A-AFC1-773DFB65FC02}" srcOrd="0" destOrd="0" presId="urn:microsoft.com/office/officeart/2005/8/layout/pList2"/>
    <dgm:cxn modelId="{584A58C4-CE3D-475A-9AF0-718610378F20}" type="presOf" srcId="{ACE117D1-FF02-4F3D-87CC-57B391FE21F4}" destId="{6372EF07-E548-4648-B977-3CA986DA2443}" srcOrd="0" destOrd="0" presId="urn:microsoft.com/office/officeart/2005/8/layout/pList2"/>
    <dgm:cxn modelId="{78FE0BD7-6637-4109-AB94-D62F0A833E0B}" srcId="{D5A128D4-8434-4C54-B3A9-89AEA8D6A3EF}" destId="{B4CB22A1-7726-4787-A755-F54DB3546796}" srcOrd="0" destOrd="0" parTransId="{1637F598-1967-4A34-AEA2-9DE2816D1AF5}" sibTransId="{ACE117D1-FF02-4F3D-87CC-57B391FE21F4}"/>
    <dgm:cxn modelId="{734BAFD7-79EA-4097-A1F3-C9AAD2EC02E9}" srcId="{B4CB22A1-7726-4787-A755-F54DB3546796}" destId="{A953FFC9-54B3-4240-A44D-9213C07BDF3F}" srcOrd="0" destOrd="0" parTransId="{E43E66BD-E9B9-44D6-9944-82A9C28B7C9B}" sibTransId="{124FACAC-CEC0-4512-8FA2-1BA8862B2252}"/>
    <dgm:cxn modelId="{BFF7E2DB-5B32-4FD8-A3D7-49B4C775705D}" srcId="{D5A128D4-8434-4C54-B3A9-89AEA8D6A3EF}" destId="{A2EB4254-FC2C-4AEC-93BC-C60860908BC4}" srcOrd="1" destOrd="0" parTransId="{438068AD-B18D-41B2-A49D-006F807F8B29}" sibTransId="{8AACDCCA-C8FB-4E28-9C21-7F11FAF3737B}"/>
    <dgm:cxn modelId="{6A62F2DC-7169-40F1-9763-4FD69EC3832B}" srcId="{A2EB4254-FC2C-4AEC-93BC-C60860908BC4}" destId="{7E940ECB-F142-460B-822B-72C07B9FAD7B}" srcOrd="1" destOrd="0" parTransId="{13F8EE4E-1BD3-4D83-9246-7DA5B456FCA8}" sibTransId="{CD16E8BE-2BFD-4FA7-9A51-05BA682959CB}"/>
    <dgm:cxn modelId="{A57F0CDD-0DD8-4133-837F-B4D60D226912}" type="presOf" srcId="{6CE296DF-6B6F-44D2-A049-87793065A097}" destId="{7594C828-61B1-42CE-9CDE-E493CD1F31FB}" srcOrd="0" destOrd="3" presId="urn:microsoft.com/office/officeart/2005/8/layout/pList2"/>
    <dgm:cxn modelId="{56531CE4-F4D4-4067-B959-E444E3EACA7F}" srcId="{B4CB22A1-7726-4787-A755-F54DB3546796}" destId="{6CE296DF-6B6F-44D2-A049-87793065A097}" srcOrd="2" destOrd="0" parTransId="{43599EFB-BC31-4DB3-ADFC-0D2E778A5F23}" sibTransId="{D1839A59-6EBB-4DC0-83A7-01C740F95CED}"/>
    <dgm:cxn modelId="{EF9E19E9-33FA-4FDE-B914-22E402C7F998}" type="presOf" srcId="{13B90DF1-765B-41F4-AFE5-29DF2D8647E1}" destId="{7594C828-61B1-42CE-9CDE-E493CD1F31FB}" srcOrd="0" destOrd="2" presId="urn:microsoft.com/office/officeart/2005/8/layout/pList2"/>
    <dgm:cxn modelId="{636BC7F6-23F3-4B42-AE32-872265DD8534}" type="presParOf" srcId="{E2FD80F4-4185-40B2-9E9D-EF14A2627DB4}" destId="{529A169B-6CDB-4CC4-93DC-D306E4949839}" srcOrd="0" destOrd="0" presId="urn:microsoft.com/office/officeart/2005/8/layout/pList2"/>
    <dgm:cxn modelId="{BD2583EC-07F8-4CB5-BE71-D6DE6D51E80E}" type="presParOf" srcId="{E2FD80F4-4185-40B2-9E9D-EF14A2627DB4}" destId="{57711F7D-1A30-480E-99A9-94286A2DA0D1}" srcOrd="1" destOrd="0" presId="urn:microsoft.com/office/officeart/2005/8/layout/pList2"/>
    <dgm:cxn modelId="{E531DC07-39AF-444F-8186-12B94DBA5EDE}" type="presParOf" srcId="{57711F7D-1A30-480E-99A9-94286A2DA0D1}" destId="{04F5B8CA-74ED-4964-AC50-B1486F7A9912}" srcOrd="0" destOrd="0" presId="urn:microsoft.com/office/officeart/2005/8/layout/pList2"/>
    <dgm:cxn modelId="{CBCA4207-AE10-4554-BCFD-D501A45554EE}" type="presParOf" srcId="{04F5B8CA-74ED-4964-AC50-B1486F7A9912}" destId="{7594C828-61B1-42CE-9CDE-E493CD1F31FB}" srcOrd="0" destOrd="0" presId="urn:microsoft.com/office/officeart/2005/8/layout/pList2"/>
    <dgm:cxn modelId="{9EED632D-59AA-4BF9-974F-43FC3984CFC3}" type="presParOf" srcId="{04F5B8CA-74ED-4964-AC50-B1486F7A9912}" destId="{4A14F158-168D-40E2-9CF4-6F47FC13D5B9}" srcOrd="1" destOrd="0" presId="urn:microsoft.com/office/officeart/2005/8/layout/pList2"/>
    <dgm:cxn modelId="{E4CCF25B-74A4-4338-AC2E-4B065261A02B}" type="presParOf" srcId="{04F5B8CA-74ED-4964-AC50-B1486F7A9912}" destId="{64E68B91-4300-4F7A-B0D6-A47B7E4139CB}" srcOrd="2" destOrd="0" presId="urn:microsoft.com/office/officeart/2005/8/layout/pList2"/>
    <dgm:cxn modelId="{AC907CB5-C7E2-4D34-89AE-88E1F9366D45}" type="presParOf" srcId="{57711F7D-1A30-480E-99A9-94286A2DA0D1}" destId="{6372EF07-E548-4648-B977-3CA986DA2443}" srcOrd="1" destOrd="0" presId="urn:microsoft.com/office/officeart/2005/8/layout/pList2"/>
    <dgm:cxn modelId="{15831C74-B503-4BB3-A7CE-A1426E42D775}" type="presParOf" srcId="{57711F7D-1A30-480E-99A9-94286A2DA0D1}" destId="{12FE550D-44C6-4921-AF0F-860168E6DA02}" srcOrd="2" destOrd="0" presId="urn:microsoft.com/office/officeart/2005/8/layout/pList2"/>
    <dgm:cxn modelId="{BFD4BE5B-5C48-45C9-B809-4AB0F3DCFB94}" type="presParOf" srcId="{12FE550D-44C6-4921-AF0F-860168E6DA02}" destId="{F36DAF74-5EAD-402A-AFC1-773DFB65FC02}" srcOrd="0" destOrd="0" presId="urn:microsoft.com/office/officeart/2005/8/layout/pList2"/>
    <dgm:cxn modelId="{514588E9-CCCF-48F0-B2FD-C6E5E1C5AB28}" type="presParOf" srcId="{12FE550D-44C6-4921-AF0F-860168E6DA02}" destId="{EB322ACF-F244-4F8C-B5F1-065F009CAE9F}" srcOrd="1" destOrd="0" presId="urn:microsoft.com/office/officeart/2005/8/layout/pList2"/>
    <dgm:cxn modelId="{5FA9BD69-0B78-4DD7-9F9C-695FBFEB2F21}" type="presParOf" srcId="{12FE550D-44C6-4921-AF0F-860168E6DA02}" destId="{40E7216D-8D8E-460D-97EB-BCCC4ED2545A}"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5A128D4-8434-4C54-B3A9-89AEA8D6A3EF}"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GB"/>
        </a:p>
      </dgm:t>
    </dgm:pt>
    <dgm:pt modelId="{B4CB22A1-7726-4787-A755-F54DB3546796}">
      <dgm:prSet phldrT="[Text]" custT="1"/>
      <dgm:spPr/>
      <dgm:t>
        <a:bodyPr/>
        <a:lstStyle/>
        <a:p>
          <a:r>
            <a:rPr lang="en-GB" sz="1600" dirty="0"/>
            <a:t> </a:t>
          </a:r>
          <a:endParaRPr lang="en-GB" sz="2000" dirty="0"/>
        </a:p>
      </dgm:t>
    </dgm:pt>
    <dgm:pt modelId="{1637F598-1967-4A34-AEA2-9DE2816D1AF5}" type="parTrans" cxnId="{78FE0BD7-6637-4109-AB94-D62F0A833E0B}">
      <dgm:prSet/>
      <dgm:spPr/>
      <dgm:t>
        <a:bodyPr/>
        <a:lstStyle/>
        <a:p>
          <a:endParaRPr lang="en-GB"/>
        </a:p>
      </dgm:t>
    </dgm:pt>
    <dgm:pt modelId="{ACE117D1-FF02-4F3D-87CC-57B391FE21F4}" type="sibTrans" cxnId="{78FE0BD7-6637-4109-AB94-D62F0A833E0B}">
      <dgm:prSet/>
      <dgm:spPr/>
      <dgm:t>
        <a:bodyPr/>
        <a:lstStyle/>
        <a:p>
          <a:endParaRPr lang="en-GB"/>
        </a:p>
      </dgm:t>
    </dgm:pt>
    <dgm:pt modelId="{4635B8D6-3BD7-4661-BFBA-07F7F0CFA5D1}">
      <dgm:prSet phldrT="[Text]" custT="1"/>
      <dgm:spPr/>
      <dgm:t>
        <a:bodyPr/>
        <a:lstStyle/>
        <a:p>
          <a:endParaRPr lang="en-GB" sz="1400" dirty="0"/>
        </a:p>
      </dgm:t>
    </dgm:pt>
    <dgm:pt modelId="{8C790BC3-EA22-4E53-9107-9716ACDF9EAC}" type="parTrans" cxnId="{8BD1941C-7E92-4330-A8ED-608D8802B971}">
      <dgm:prSet/>
      <dgm:spPr/>
      <dgm:t>
        <a:bodyPr/>
        <a:lstStyle/>
        <a:p>
          <a:endParaRPr lang="en-GB"/>
        </a:p>
      </dgm:t>
    </dgm:pt>
    <dgm:pt modelId="{D2ABD55A-72E6-46BE-AFF2-F8504E0B06ED}" type="sibTrans" cxnId="{8BD1941C-7E92-4330-A8ED-608D8802B971}">
      <dgm:prSet/>
      <dgm:spPr/>
      <dgm:t>
        <a:bodyPr/>
        <a:lstStyle/>
        <a:p>
          <a:endParaRPr lang="en-GB"/>
        </a:p>
      </dgm:t>
    </dgm:pt>
    <dgm:pt modelId="{7E940ECB-F142-460B-822B-72C07B9FAD7B}">
      <dgm:prSet phldrT="[Text]" custT="1"/>
      <dgm:spPr/>
      <dgm:t>
        <a:bodyPr/>
        <a:lstStyle/>
        <a:p>
          <a:endParaRPr lang="en-GB" sz="1200" dirty="0"/>
        </a:p>
        <a:p>
          <a:endParaRPr lang="en-GB" sz="1200" dirty="0"/>
        </a:p>
      </dgm:t>
    </dgm:pt>
    <dgm:pt modelId="{13F8EE4E-1BD3-4D83-9246-7DA5B456FCA8}" type="parTrans" cxnId="{6A62F2DC-7169-40F1-9763-4FD69EC3832B}">
      <dgm:prSet/>
      <dgm:spPr/>
      <dgm:t>
        <a:bodyPr/>
        <a:lstStyle/>
        <a:p>
          <a:endParaRPr lang="en-GB"/>
        </a:p>
      </dgm:t>
    </dgm:pt>
    <dgm:pt modelId="{CD16E8BE-2BFD-4FA7-9A51-05BA682959CB}" type="sibTrans" cxnId="{6A62F2DC-7169-40F1-9763-4FD69EC3832B}">
      <dgm:prSet/>
      <dgm:spPr/>
      <dgm:t>
        <a:bodyPr/>
        <a:lstStyle/>
        <a:p>
          <a:endParaRPr lang="en-GB"/>
        </a:p>
      </dgm:t>
    </dgm:pt>
    <dgm:pt modelId="{A2EB4254-FC2C-4AEC-93BC-C60860908BC4}">
      <dgm:prSet phldrT="[Text]" custT="1"/>
      <dgm:spPr/>
      <dgm:t>
        <a:bodyPr/>
        <a:lstStyle/>
        <a:p>
          <a:endParaRPr lang="en-GB" sz="2000" dirty="0"/>
        </a:p>
      </dgm:t>
    </dgm:pt>
    <dgm:pt modelId="{438068AD-B18D-41B2-A49D-006F807F8B29}" type="parTrans" cxnId="{BFF7E2DB-5B32-4FD8-A3D7-49B4C775705D}">
      <dgm:prSet/>
      <dgm:spPr/>
      <dgm:t>
        <a:bodyPr/>
        <a:lstStyle/>
        <a:p>
          <a:endParaRPr lang="en-GB"/>
        </a:p>
      </dgm:t>
    </dgm:pt>
    <dgm:pt modelId="{8AACDCCA-C8FB-4E28-9C21-7F11FAF3737B}" type="sibTrans" cxnId="{BFF7E2DB-5B32-4FD8-A3D7-49B4C775705D}">
      <dgm:prSet/>
      <dgm:spPr/>
      <dgm:t>
        <a:bodyPr/>
        <a:lstStyle/>
        <a:p>
          <a:endParaRPr lang="en-GB"/>
        </a:p>
      </dgm:t>
    </dgm:pt>
    <dgm:pt modelId="{A953FFC9-54B3-4240-A44D-9213C07BDF3F}">
      <dgm:prSet phldrT="[Text]" custT="1"/>
      <dgm:spPr/>
      <dgm:t>
        <a:bodyPr/>
        <a:lstStyle/>
        <a:p>
          <a:r>
            <a:rPr lang="en-US" sz="1400" b="0" i="0" u="none" dirty="0"/>
            <a:t>The clarity of the VMD's batch recall procedure </a:t>
          </a:r>
          <a:endParaRPr lang="en-GB" sz="1400" dirty="0"/>
        </a:p>
      </dgm:t>
    </dgm:pt>
    <dgm:pt modelId="{E43E66BD-E9B9-44D6-9944-82A9C28B7C9B}" type="parTrans" cxnId="{734BAFD7-79EA-4097-A1F3-C9AAD2EC02E9}">
      <dgm:prSet/>
      <dgm:spPr/>
      <dgm:t>
        <a:bodyPr/>
        <a:lstStyle/>
        <a:p>
          <a:endParaRPr lang="en-GB"/>
        </a:p>
      </dgm:t>
    </dgm:pt>
    <dgm:pt modelId="{124FACAC-CEC0-4512-8FA2-1BA8862B2252}" type="sibTrans" cxnId="{734BAFD7-79EA-4097-A1F3-C9AAD2EC02E9}">
      <dgm:prSet/>
      <dgm:spPr/>
      <dgm:t>
        <a:bodyPr/>
        <a:lstStyle/>
        <a:p>
          <a:endParaRPr lang="en-GB"/>
        </a:p>
      </dgm:t>
    </dgm:pt>
    <dgm:pt modelId="{0E217E3A-3E6B-4F08-B695-90D3F7BBACDE}">
      <dgm:prSet custT="1"/>
      <dgm:spPr/>
      <dgm:t>
        <a:bodyPr/>
        <a:lstStyle/>
        <a:p>
          <a:r>
            <a:rPr lang="en-US" sz="1400" b="0" i="0" u="none" dirty="0"/>
            <a:t>The usability of the batch recall procedure </a:t>
          </a:r>
          <a:endParaRPr lang="en-US" sz="1400" dirty="0"/>
        </a:p>
      </dgm:t>
    </dgm:pt>
    <dgm:pt modelId="{801FFA7F-6D76-4E51-AEEC-E77F3F9314C8}" type="parTrans" cxnId="{A17135D3-69A2-4AE3-8BCC-9D289CB9FB5D}">
      <dgm:prSet/>
      <dgm:spPr/>
      <dgm:t>
        <a:bodyPr/>
        <a:lstStyle/>
        <a:p>
          <a:endParaRPr lang="en-GB"/>
        </a:p>
      </dgm:t>
    </dgm:pt>
    <dgm:pt modelId="{063A485A-054B-4270-A420-A07E3C4487FC}" type="sibTrans" cxnId="{A17135D3-69A2-4AE3-8BCC-9D289CB9FB5D}">
      <dgm:prSet/>
      <dgm:spPr/>
      <dgm:t>
        <a:bodyPr/>
        <a:lstStyle/>
        <a:p>
          <a:endParaRPr lang="en-GB"/>
        </a:p>
      </dgm:t>
    </dgm:pt>
    <dgm:pt modelId="{E2FD80F4-4185-40B2-9E9D-EF14A2627DB4}" type="pres">
      <dgm:prSet presAssocID="{D5A128D4-8434-4C54-B3A9-89AEA8D6A3EF}" presName="Name0" presStyleCnt="0">
        <dgm:presLayoutVars>
          <dgm:dir/>
          <dgm:resizeHandles val="exact"/>
        </dgm:presLayoutVars>
      </dgm:prSet>
      <dgm:spPr/>
    </dgm:pt>
    <dgm:pt modelId="{529A169B-6CDB-4CC4-93DC-D306E4949839}" type="pres">
      <dgm:prSet presAssocID="{D5A128D4-8434-4C54-B3A9-89AEA8D6A3EF}" presName="bkgdShp" presStyleLbl="alignAccFollowNode1" presStyleIdx="0" presStyleCnt="1"/>
      <dgm:spPr/>
    </dgm:pt>
    <dgm:pt modelId="{57711F7D-1A30-480E-99A9-94286A2DA0D1}" type="pres">
      <dgm:prSet presAssocID="{D5A128D4-8434-4C54-B3A9-89AEA8D6A3EF}" presName="linComp" presStyleCnt="0"/>
      <dgm:spPr/>
    </dgm:pt>
    <dgm:pt modelId="{04F5B8CA-74ED-4964-AC50-B1486F7A9912}" type="pres">
      <dgm:prSet presAssocID="{B4CB22A1-7726-4787-A755-F54DB3546796}" presName="compNode" presStyleCnt="0"/>
      <dgm:spPr/>
    </dgm:pt>
    <dgm:pt modelId="{7594C828-61B1-42CE-9CDE-E493CD1F31FB}" type="pres">
      <dgm:prSet presAssocID="{B4CB22A1-7726-4787-A755-F54DB3546796}" presName="node" presStyleLbl="node1" presStyleIdx="0" presStyleCnt="2">
        <dgm:presLayoutVars>
          <dgm:bulletEnabled val="1"/>
        </dgm:presLayoutVars>
      </dgm:prSet>
      <dgm:spPr/>
    </dgm:pt>
    <dgm:pt modelId="{4A14F158-168D-40E2-9CF4-6F47FC13D5B9}" type="pres">
      <dgm:prSet presAssocID="{B4CB22A1-7726-4787-A755-F54DB3546796}" presName="invisiNode" presStyleLbl="node1" presStyleIdx="0" presStyleCnt="2"/>
      <dgm:spPr/>
    </dgm:pt>
    <dgm:pt modelId="{64E68B91-4300-4F7A-B0D6-A47B7E4139CB}" type="pres">
      <dgm:prSet presAssocID="{B4CB22A1-7726-4787-A755-F54DB3546796}" presName="imagNode" presStyleLbl="fgImgPlace1" presStyleIdx="0" presStyleCnt="2"/>
      <dgm:spPr>
        <a:blipFill rotWithShape="0">
          <a:blip xmlns:r="http://schemas.openxmlformats.org/officeDocument/2006/relationships" r:embed="rId1"/>
          <a:stretch>
            <a:fillRect/>
          </a:stretch>
        </a:blipFill>
      </dgm:spPr>
    </dgm:pt>
    <dgm:pt modelId="{6372EF07-E548-4648-B977-3CA986DA2443}" type="pres">
      <dgm:prSet presAssocID="{ACE117D1-FF02-4F3D-87CC-57B391FE21F4}" presName="sibTrans" presStyleLbl="sibTrans2D1" presStyleIdx="0" presStyleCnt="0"/>
      <dgm:spPr/>
    </dgm:pt>
    <dgm:pt modelId="{12FE550D-44C6-4921-AF0F-860168E6DA02}" type="pres">
      <dgm:prSet presAssocID="{A2EB4254-FC2C-4AEC-93BC-C60860908BC4}" presName="compNode" presStyleCnt="0"/>
      <dgm:spPr/>
    </dgm:pt>
    <dgm:pt modelId="{F36DAF74-5EAD-402A-AFC1-773DFB65FC02}" type="pres">
      <dgm:prSet presAssocID="{A2EB4254-FC2C-4AEC-93BC-C60860908BC4}" presName="node" presStyleLbl="node1" presStyleIdx="1" presStyleCnt="2">
        <dgm:presLayoutVars>
          <dgm:bulletEnabled val="1"/>
        </dgm:presLayoutVars>
      </dgm:prSet>
      <dgm:spPr/>
    </dgm:pt>
    <dgm:pt modelId="{EB322ACF-F244-4F8C-B5F1-065F009CAE9F}" type="pres">
      <dgm:prSet presAssocID="{A2EB4254-FC2C-4AEC-93BC-C60860908BC4}" presName="invisiNode" presStyleLbl="node1" presStyleIdx="1" presStyleCnt="2"/>
      <dgm:spPr/>
    </dgm:pt>
    <dgm:pt modelId="{40E7216D-8D8E-460D-97EB-BCCC4ED2545A}" type="pres">
      <dgm:prSet presAssocID="{A2EB4254-FC2C-4AEC-93BC-C60860908BC4}" presName="imagNode" presStyleLbl="fgImgPlace1" presStyleIdx="1" presStyleCnt="2"/>
      <dgm:spPr>
        <a:blipFill rotWithShape="0">
          <a:blip xmlns:r="http://schemas.openxmlformats.org/officeDocument/2006/relationships" r:embed="rId2"/>
          <a:stretch>
            <a:fillRect/>
          </a:stretch>
        </a:blipFill>
      </dgm:spPr>
    </dgm:pt>
  </dgm:ptLst>
  <dgm:cxnLst>
    <dgm:cxn modelId="{8EE3970D-79ED-4580-AFED-5BF96F3323F9}" type="presOf" srcId="{7E940ECB-F142-460B-822B-72C07B9FAD7B}" destId="{F36DAF74-5EAD-402A-AFC1-773DFB65FC02}" srcOrd="0" destOrd="2" presId="urn:microsoft.com/office/officeart/2005/8/layout/pList2"/>
    <dgm:cxn modelId="{8BD1941C-7E92-4330-A8ED-608D8802B971}" srcId="{A2EB4254-FC2C-4AEC-93BC-C60860908BC4}" destId="{4635B8D6-3BD7-4661-BFBA-07F7F0CFA5D1}" srcOrd="0" destOrd="0" parTransId="{8C790BC3-EA22-4E53-9107-9716ACDF9EAC}" sibTransId="{D2ABD55A-72E6-46BE-AFF2-F8504E0B06ED}"/>
    <dgm:cxn modelId="{63AFFB2D-2334-40E7-8233-BB04D5306D68}" type="presOf" srcId="{A953FFC9-54B3-4240-A44D-9213C07BDF3F}" destId="{7594C828-61B1-42CE-9CDE-E493CD1F31FB}" srcOrd="0" destOrd="1" presId="urn:microsoft.com/office/officeart/2005/8/layout/pList2"/>
    <dgm:cxn modelId="{6DC3713C-5936-46FB-9759-FF16723B64A0}" type="presOf" srcId="{D5A128D4-8434-4C54-B3A9-89AEA8D6A3EF}" destId="{E2FD80F4-4185-40B2-9E9D-EF14A2627DB4}" srcOrd="0" destOrd="0" presId="urn:microsoft.com/office/officeart/2005/8/layout/pList2"/>
    <dgm:cxn modelId="{A3A63E5D-83FF-4F81-AC2C-96AAA305E7B3}" type="presOf" srcId="{0E217E3A-3E6B-4F08-B695-90D3F7BBACDE}" destId="{7594C828-61B1-42CE-9CDE-E493CD1F31FB}" srcOrd="0" destOrd="2" presId="urn:microsoft.com/office/officeart/2005/8/layout/pList2"/>
    <dgm:cxn modelId="{E77DFF6E-2481-4899-9A58-982D41BBBE18}" type="presOf" srcId="{4635B8D6-3BD7-4661-BFBA-07F7F0CFA5D1}" destId="{F36DAF74-5EAD-402A-AFC1-773DFB65FC02}" srcOrd="0" destOrd="1" presId="urn:microsoft.com/office/officeart/2005/8/layout/pList2"/>
    <dgm:cxn modelId="{129D3671-7DCE-47D8-88CC-5CE494DE1315}" type="presOf" srcId="{B4CB22A1-7726-4787-A755-F54DB3546796}" destId="{7594C828-61B1-42CE-9CDE-E493CD1F31FB}" srcOrd="0" destOrd="0" presId="urn:microsoft.com/office/officeart/2005/8/layout/pList2"/>
    <dgm:cxn modelId="{0EEA5F83-3DBF-43CC-B6AC-C6955996E30E}" type="presOf" srcId="{A2EB4254-FC2C-4AEC-93BC-C60860908BC4}" destId="{F36DAF74-5EAD-402A-AFC1-773DFB65FC02}" srcOrd="0" destOrd="0" presId="urn:microsoft.com/office/officeart/2005/8/layout/pList2"/>
    <dgm:cxn modelId="{584A58C4-CE3D-475A-9AF0-718610378F20}" type="presOf" srcId="{ACE117D1-FF02-4F3D-87CC-57B391FE21F4}" destId="{6372EF07-E548-4648-B977-3CA986DA2443}" srcOrd="0" destOrd="0" presId="urn:microsoft.com/office/officeart/2005/8/layout/pList2"/>
    <dgm:cxn modelId="{A17135D3-69A2-4AE3-8BCC-9D289CB9FB5D}" srcId="{B4CB22A1-7726-4787-A755-F54DB3546796}" destId="{0E217E3A-3E6B-4F08-B695-90D3F7BBACDE}" srcOrd="1" destOrd="0" parTransId="{801FFA7F-6D76-4E51-AEEC-E77F3F9314C8}" sibTransId="{063A485A-054B-4270-A420-A07E3C4487FC}"/>
    <dgm:cxn modelId="{78FE0BD7-6637-4109-AB94-D62F0A833E0B}" srcId="{D5A128D4-8434-4C54-B3A9-89AEA8D6A3EF}" destId="{B4CB22A1-7726-4787-A755-F54DB3546796}" srcOrd="0" destOrd="0" parTransId="{1637F598-1967-4A34-AEA2-9DE2816D1AF5}" sibTransId="{ACE117D1-FF02-4F3D-87CC-57B391FE21F4}"/>
    <dgm:cxn modelId="{734BAFD7-79EA-4097-A1F3-C9AAD2EC02E9}" srcId="{B4CB22A1-7726-4787-A755-F54DB3546796}" destId="{A953FFC9-54B3-4240-A44D-9213C07BDF3F}" srcOrd="0" destOrd="0" parTransId="{E43E66BD-E9B9-44D6-9944-82A9C28B7C9B}" sibTransId="{124FACAC-CEC0-4512-8FA2-1BA8862B2252}"/>
    <dgm:cxn modelId="{BFF7E2DB-5B32-4FD8-A3D7-49B4C775705D}" srcId="{D5A128D4-8434-4C54-B3A9-89AEA8D6A3EF}" destId="{A2EB4254-FC2C-4AEC-93BC-C60860908BC4}" srcOrd="1" destOrd="0" parTransId="{438068AD-B18D-41B2-A49D-006F807F8B29}" sibTransId="{8AACDCCA-C8FB-4E28-9C21-7F11FAF3737B}"/>
    <dgm:cxn modelId="{6A62F2DC-7169-40F1-9763-4FD69EC3832B}" srcId="{A2EB4254-FC2C-4AEC-93BC-C60860908BC4}" destId="{7E940ECB-F142-460B-822B-72C07B9FAD7B}" srcOrd="1" destOrd="0" parTransId="{13F8EE4E-1BD3-4D83-9246-7DA5B456FCA8}" sibTransId="{CD16E8BE-2BFD-4FA7-9A51-05BA682959CB}"/>
    <dgm:cxn modelId="{636BC7F6-23F3-4B42-AE32-872265DD8534}" type="presParOf" srcId="{E2FD80F4-4185-40B2-9E9D-EF14A2627DB4}" destId="{529A169B-6CDB-4CC4-93DC-D306E4949839}" srcOrd="0" destOrd="0" presId="urn:microsoft.com/office/officeart/2005/8/layout/pList2"/>
    <dgm:cxn modelId="{BD2583EC-07F8-4CB5-BE71-D6DE6D51E80E}" type="presParOf" srcId="{E2FD80F4-4185-40B2-9E9D-EF14A2627DB4}" destId="{57711F7D-1A30-480E-99A9-94286A2DA0D1}" srcOrd="1" destOrd="0" presId="urn:microsoft.com/office/officeart/2005/8/layout/pList2"/>
    <dgm:cxn modelId="{E531DC07-39AF-444F-8186-12B94DBA5EDE}" type="presParOf" srcId="{57711F7D-1A30-480E-99A9-94286A2DA0D1}" destId="{04F5B8CA-74ED-4964-AC50-B1486F7A9912}" srcOrd="0" destOrd="0" presId="urn:microsoft.com/office/officeart/2005/8/layout/pList2"/>
    <dgm:cxn modelId="{CBCA4207-AE10-4554-BCFD-D501A45554EE}" type="presParOf" srcId="{04F5B8CA-74ED-4964-AC50-B1486F7A9912}" destId="{7594C828-61B1-42CE-9CDE-E493CD1F31FB}" srcOrd="0" destOrd="0" presId="urn:microsoft.com/office/officeart/2005/8/layout/pList2"/>
    <dgm:cxn modelId="{9EED632D-59AA-4BF9-974F-43FC3984CFC3}" type="presParOf" srcId="{04F5B8CA-74ED-4964-AC50-B1486F7A9912}" destId="{4A14F158-168D-40E2-9CF4-6F47FC13D5B9}" srcOrd="1" destOrd="0" presId="urn:microsoft.com/office/officeart/2005/8/layout/pList2"/>
    <dgm:cxn modelId="{E4CCF25B-74A4-4338-AC2E-4B065261A02B}" type="presParOf" srcId="{04F5B8CA-74ED-4964-AC50-B1486F7A9912}" destId="{64E68B91-4300-4F7A-B0D6-A47B7E4139CB}" srcOrd="2" destOrd="0" presId="urn:microsoft.com/office/officeart/2005/8/layout/pList2"/>
    <dgm:cxn modelId="{AC907CB5-C7E2-4D34-89AE-88E1F9366D45}" type="presParOf" srcId="{57711F7D-1A30-480E-99A9-94286A2DA0D1}" destId="{6372EF07-E548-4648-B977-3CA986DA2443}" srcOrd="1" destOrd="0" presId="urn:microsoft.com/office/officeart/2005/8/layout/pList2"/>
    <dgm:cxn modelId="{15831C74-B503-4BB3-A7CE-A1426E42D775}" type="presParOf" srcId="{57711F7D-1A30-480E-99A9-94286A2DA0D1}" destId="{12FE550D-44C6-4921-AF0F-860168E6DA02}" srcOrd="2" destOrd="0" presId="urn:microsoft.com/office/officeart/2005/8/layout/pList2"/>
    <dgm:cxn modelId="{BFD4BE5B-5C48-45C9-B809-4AB0F3DCFB94}" type="presParOf" srcId="{12FE550D-44C6-4921-AF0F-860168E6DA02}" destId="{F36DAF74-5EAD-402A-AFC1-773DFB65FC02}" srcOrd="0" destOrd="0" presId="urn:microsoft.com/office/officeart/2005/8/layout/pList2"/>
    <dgm:cxn modelId="{514588E9-CCCF-48F0-B2FD-C6E5E1C5AB28}" type="presParOf" srcId="{12FE550D-44C6-4921-AF0F-860168E6DA02}" destId="{EB322ACF-F244-4F8C-B5F1-065F009CAE9F}" srcOrd="1" destOrd="0" presId="urn:microsoft.com/office/officeart/2005/8/layout/pList2"/>
    <dgm:cxn modelId="{5FA9BD69-0B78-4DD7-9F9C-695FBFEB2F21}" type="presParOf" srcId="{12FE550D-44C6-4921-AF0F-860168E6DA02}" destId="{40E7216D-8D8E-460D-97EB-BCCC4ED2545A}"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5A128D4-8434-4C54-B3A9-89AEA8D6A3EF}"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GB"/>
        </a:p>
      </dgm:t>
    </dgm:pt>
    <dgm:pt modelId="{B4CB22A1-7726-4787-A755-F54DB3546796}">
      <dgm:prSet phldrT="[Text]" custT="1"/>
      <dgm:spPr/>
      <dgm:t>
        <a:bodyPr/>
        <a:lstStyle/>
        <a:p>
          <a:r>
            <a:rPr lang="en-GB" sz="1600" dirty="0"/>
            <a:t> </a:t>
          </a:r>
          <a:endParaRPr lang="en-GB" sz="1200" dirty="0"/>
        </a:p>
      </dgm:t>
    </dgm:pt>
    <dgm:pt modelId="{1637F598-1967-4A34-AEA2-9DE2816D1AF5}" type="parTrans" cxnId="{78FE0BD7-6637-4109-AB94-D62F0A833E0B}">
      <dgm:prSet/>
      <dgm:spPr/>
      <dgm:t>
        <a:bodyPr/>
        <a:lstStyle/>
        <a:p>
          <a:endParaRPr lang="en-GB"/>
        </a:p>
      </dgm:t>
    </dgm:pt>
    <dgm:pt modelId="{ACE117D1-FF02-4F3D-87CC-57B391FE21F4}" type="sibTrans" cxnId="{78FE0BD7-6637-4109-AB94-D62F0A833E0B}">
      <dgm:prSet/>
      <dgm:spPr/>
      <dgm:t>
        <a:bodyPr/>
        <a:lstStyle/>
        <a:p>
          <a:endParaRPr lang="en-GB"/>
        </a:p>
      </dgm:t>
    </dgm:pt>
    <dgm:pt modelId="{4635B8D6-3BD7-4661-BFBA-07F7F0CFA5D1}">
      <dgm:prSet phldrT="[Text]" custT="1"/>
      <dgm:spPr/>
      <dgm:t>
        <a:bodyPr/>
        <a:lstStyle/>
        <a:p>
          <a:endParaRPr lang="en-GB" sz="1400" dirty="0"/>
        </a:p>
      </dgm:t>
    </dgm:pt>
    <dgm:pt modelId="{8C790BC3-EA22-4E53-9107-9716ACDF9EAC}" type="parTrans" cxnId="{8BD1941C-7E92-4330-A8ED-608D8802B971}">
      <dgm:prSet/>
      <dgm:spPr/>
      <dgm:t>
        <a:bodyPr/>
        <a:lstStyle/>
        <a:p>
          <a:endParaRPr lang="en-GB"/>
        </a:p>
      </dgm:t>
    </dgm:pt>
    <dgm:pt modelId="{D2ABD55A-72E6-46BE-AFF2-F8504E0B06ED}" type="sibTrans" cxnId="{8BD1941C-7E92-4330-A8ED-608D8802B971}">
      <dgm:prSet/>
      <dgm:spPr/>
      <dgm:t>
        <a:bodyPr/>
        <a:lstStyle/>
        <a:p>
          <a:endParaRPr lang="en-GB"/>
        </a:p>
      </dgm:t>
    </dgm:pt>
    <dgm:pt modelId="{7E940ECB-F142-460B-822B-72C07B9FAD7B}">
      <dgm:prSet phldrT="[Text]" custT="1"/>
      <dgm:spPr/>
      <dgm:t>
        <a:bodyPr/>
        <a:lstStyle/>
        <a:p>
          <a:endParaRPr lang="en-GB" sz="1200" dirty="0"/>
        </a:p>
        <a:p>
          <a:endParaRPr lang="en-GB" sz="1200" dirty="0"/>
        </a:p>
      </dgm:t>
    </dgm:pt>
    <dgm:pt modelId="{13F8EE4E-1BD3-4D83-9246-7DA5B456FCA8}" type="parTrans" cxnId="{6A62F2DC-7169-40F1-9763-4FD69EC3832B}">
      <dgm:prSet/>
      <dgm:spPr/>
      <dgm:t>
        <a:bodyPr/>
        <a:lstStyle/>
        <a:p>
          <a:endParaRPr lang="en-GB"/>
        </a:p>
      </dgm:t>
    </dgm:pt>
    <dgm:pt modelId="{CD16E8BE-2BFD-4FA7-9A51-05BA682959CB}" type="sibTrans" cxnId="{6A62F2DC-7169-40F1-9763-4FD69EC3832B}">
      <dgm:prSet/>
      <dgm:spPr/>
      <dgm:t>
        <a:bodyPr/>
        <a:lstStyle/>
        <a:p>
          <a:endParaRPr lang="en-GB"/>
        </a:p>
      </dgm:t>
    </dgm:pt>
    <dgm:pt modelId="{A2EB4254-FC2C-4AEC-93BC-C60860908BC4}">
      <dgm:prSet phldrT="[Text]" custT="1"/>
      <dgm:spPr/>
      <dgm:t>
        <a:bodyPr/>
        <a:lstStyle/>
        <a:p>
          <a:endParaRPr lang="en-GB" sz="2000" dirty="0"/>
        </a:p>
      </dgm:t>
    </dgm:pt>
    <dgm:pt modelId="{438068AD-B18D-41B2-A49D-006F807F8B29}" type="parTrans" cxnId="{BFF7E2DB-5B32-4FD8-A3D7-49B4C775705D}">
      <dgm:prSet/>
      <dgm:spPr/>
      <dgm:t>
        <a:bodyPr/>
        <a:lstStyle/>
        <a:p>
          <a:endParaRPr lang="en-GB"/>
        </a:p>
      </dgm:t>
    </dgm:pt>
    <dgm:pt modelId="{8AACDCCA-C8FB-4E28-9C21-7F11FAF3737B}" type="sibTrans" cxnId="{BFF7E2DB-5B32-4FD8-A3D7-49B4C775705D}">
      <dgm:prSet/>
      <dgm:spPr/>
      <dgm:t>
        <a:bodyPr/>
        <a:lstStyle/>
        <a:p>
          <a:endParaRPr lang="en-GB"/>
        </a:p>
      </dgm:t>
    </dgm:pt>
    <dgm:pt modelId="{B6F77CE2-FE96-48CE-946B-0C9A1D117E89}">
      <dgm:prSet phldrT="[Text]" custT="1"/>
      <dgm:spPr/>
      <dgm:t>
        <a:bodyPr/>
        <a:lstStyle/>
        <a:p>
          <a:r>
            <a:rPr lang="en-US" sz="1600" b="0" i="0" u="none" dirty="0"/>
            <a:t>Conduct of the inspection</a:t>
          </a:r>
          <a:endParaRPr lang="en-GB" sz="1600" dirty="0"/>
        </a:p>
      </dgm:t>
    </dgm:pt>
    <dgm:pt modelId="{A037AB00-D6E8-4908-8BD2-5CCFE3F3B0C1}" type="parTrans" cxnId="{91448EE9-7471-42B9-8DA8-B0632E7E7CB0}">
      <dgm:prSet/>
      <dgm:spPr/>
      <dgm:t>
        <a:bodyPr/>
        <a:lstStyle/>
        <a:p>
          <a:endParaRPr lang="en-GB"/>
        </a:p>
      </dgm:t>
    </dgm:pt>
    <dgm:pt modelId="{E3EAFB71-56E4-440D-BEB3-BEA735443D4B}" type="sibTrans" cxnId="{91448EE9-7471-42B9-8DA8-B0632E7E7CB0}">
      <dgm:prSet/>
      <dgm:spPr/>
      <dgm:t>
        <a:bodyPr/>
        <a:lstStyle/>
        <a:p>
          <a:endParaRPr lang="en-GB"/>
        </a:p>
      </dgm:t>
    </dgm:pt>
    <dgm:pt modelId="{43E18EB0-316A-47D0-9B1A-A50501191000}">
      <dgm:prSet custT="1"/>
      <dgm:spPr/>
      <dgm:t>
        <a:bodyPr/>
        <a:lstStyle/>
        <a:p>
          <a:r>
            <a:rPr lang="en-GB" sz="1600" b="0" i="0" u="none" dirty="0"/>
            <a:t>The advice provide</a:t>
          </a:r>
          <a:endParaRPr lang="en-GB" sz="1600" dirty="0"/>
        </a:p>
      </dgm:t>
    </dgm:pt>
    <dgm:pt modelId="{FD833E43-9A29-4530-9A5B-E0D4A8249722}" type="parTrans" cxnId="{0E88829A-3D47-4E36-B192-F1D30EB393A9}">
      <dgm:prSet/>
      <dgm:spPr/>
      <dgm:t>
        <a:bodyPr/>
        <a:lstStyle/>
        <a:p>
          <a:endParaRPr lang="en-GB"/>
        </a:p>
      </dgm:t>
    </dgm:pt>
    <dgm:pt modelId="{33657071-27ED-4E11-8091-ADF0DFA68510}" type="sibTrans" cxnId="{0E88829A-3D47-4E36-B192-F1D30EB393A9}">
      <dgm:prSet/>
      <dgm:spPr/>
      <dgm:t>
        <a:bodyPr/>
        <a:lstStyle/>
        <a:p>
          <a:endParaRPr lang="en-GB"/>
        </a:p>
      </dgm:t>
    </dgm:pt>
    <dgm:pt modelId="{2BFD2656-8411-42B8-86B9-B9CAB62898E7}">
      <dgm:prSet custT="1"/>
      <dgm:spPr/>
      <dgm:t>
        <a:bodyPr/>
        <a:lstStyle/>
        <a:p>
          <a:r>
            <a:rPr lang="en-US" sz="1600" b="0" i="0" u="none" dirty="0"/>
            <a:t>Timescale for the process</a:t>
          </a:r>
          <a:endParaRPr lang="en-GB" sz="1600" dirty="0"/>
        </a:p>
      </dgm:t>
    </dgm:pt>
    <dgm:pt modelId="{6AC31595-8151-488C-BC0A-DCB38A739C31}" type="parTrans" cxnId="{1F8B70CD-B761-4E76-9E38-A73D31D70D2F}">
      <dgm:prSet/>
      <dgm:spPr/>
      <dgm:t>
        <a:bodyPr/>
        <a:lstStyle/>
        <a:p>
          <a:endParaRPr lang="en-GB"/>
        </a:p>
      </dgm:t>
    </dgm:pt>
    <dgm:pt modelId="{F1CB03F9-64FF-4BBD-8EEA-3D72436964CC}" type="sibTrans" cxnId="{1F8B70CD-B761-4E76-9E38-A73D31D70D2F}">
      <dgm:prSet/>
      <dgm:spPr/>
      <dgm:t>
        <a:bodyPr/>
        <a:lstStyle/>
        <a:p>
          <a:endParaRPr lang="en-GB"/>
        </a:p>
      </dgm:t>
    </dgm:pt>
    <dgm:pt modelId="{E2691654-7C55-4D9C-9058-86F6CBADB48A}">
      <dgm:prSet custT="1"/>
      <dgm:spPr/>
      <dgm:t>
        <a:bodyPr/>
        <a:lstStyle/>
        <a:p>
          <a:r>
            <a:rPr lang="en-US" sz="1600" b="0" i="0" u="none" dirty="0"/>
            <a:t>Quality of the inspection report</a:t>
          </a:r>
          <a:endParaRPr lang="en-GB" sz="1600" dirty="0"/>
        </a:p>
      </dgm:t>
    </dgm:pt>
    <dgm:pt modelId="{25BA07DA-395A-4C2B-A32A-817130C9FBC6}" type="parTrans" cxnId="{89BD72A1-98AC-4597-9D5F-BBD494072B0F}">
      <dgm:prSet/>
      <dgm:spPr/>
      <dgm:t>
        <a:bodyPr/>
        <a:lstStyle/>
        <a:p>
          <a:endParaRPr lang="en-GB"/>
        </a:p>
      </dgm:t>
    </dgm:pt>
    <dgm:pt modelId="{F6D8A7BC-5737-4D1B-9053-6261864B7548}" type="sibTrans" cxnId="{89BD72A1-98AC-4597-9D5F-BBD494072B0F}">
      <dgm:prSet/>
      <dgm:spPr/>
      <dgm:t>
        <a:bodyPr/>
        <a:lstStyle/>
        <a:p>
          <a:endParaRPr lang="en-GB"/>
        </a:p>
      </dgm:t>
    </dgm:pt>
    <dgm:pt modelId="{E6F98C2C-A4E7-4355-A4BE-3506C9A389DB}">
      <dgm:prSet custT="1"/>
      <dgm:spPr/>
      <dgm:t>
        <a:bodyPr/>
        <a:lstStyle/>
        <a:p>
          <a:r>
            <a:rPr lang="en-US" sz="1600" b="0" i="0" u="none" dirty="0"/>
            <a:t>Clarity of the issues identified</a:t>
          </a:r>
          <a:endParaRPr lang="en-GB" sz="1600" dirty="0"/>
        </a:p>
      </dgm:t>
    </dgm:pt>
    <dgm:pt modelId="{B6FFA72B-736E-4A03-B4D3-33A805750A1A}" type="parTrans" cxnId="{455536A6-E8C4-4E8F-A783-BD2ADFA4AE8D}">
      <dgm:prSet/>
      <dgm:spPr/>
      <dgm:t>
        <a:bodyPr/>
        <a:lstStyle/>
        <a:p>
          <a:endParaRPr lang="en-GB"/>
        </a:p>
      </dgm:t>
    </dgm:pt>
    <dgm:pt modelId="{5FA8A9DC-839F-488D-AA63-832E0C778426}" type="sibTrans" cxnId="{455536A6-E8C4-4E8F-A783-BD2ADFA4AE8D}">
      <dgm:prSet/>
      <dgm:spPr/>
      <dgm:t>
        <a:bodyPr/>
        <a:lstStyle/>
        <a:p>
          <a:endParaRPr lang="en-GB"/>
        </a:p>
      </dgm:t>
    </dgm:pt>
    <dgm:pt modelId="{CC54A27B-BB15-44D7-BB60-69168625935C}">
      <dgm:prSet custT="1"/>
      <dgm:spPr/>
      <dgm:t>
        <a:bodyPr/>
        <a:lstStyle/>
        <a:p>
          <a:r>
            <a:rPr lang="en-US" sz="1600" b="0" i="0" u="none" dirty="0"/>
            <a:t>Quality of the issued documentation</a:t>
          </a:r>
          <a:endParaRPr lang="en-GB" sz="1600" dirty="0"/>
        </a:p>
      </dgm:t>
    </dgm:pt>
    <dgm:pt modelId="{B22D7AA9-BA1D-4D9F-AF41-D202A2B16A26}" type="parTrans" cxnId="{90C30A4E-3E55-413A-8D77-D0759F36A0E9}">
      <dgm:prSet/>
      <dgm:spPr/>
      <dgm:t>
        <a:bodyPr/>
        <a:lstStyle/>
        <a:p>
          <a:endParaRPr lang="en-GB"/>
        </a:p>
      </dgm:t>
    </dgm:pt>
    <dgm:pt modelId="{B62286A9-3559-4A40-AF73-78793EB66760}" type="sibTrans" cxnId="{90C30A4E-3E55-413A-8D77-D0759F36A0E9}">
      <dgm:prSet/>
      <dgm:spPr/>
      <dgm:t>
        <a:bodyPr/>
        <a:lstStyle/>
        <a:p>
          <a:endParaRPr lang="en-GB"/>
        </a:p>
      </dgm:t>
    </dgm:pt>
    <dgm:pt modelId="{32A158F4-767A-492A-847D-606F02771B63}">
      <dgm:prSet custT="1"/>
      <dgm:spPr/>
      <dgm:t>
        <a:bodyPr/>
        <a:lstStyle/>
        <a:p>
          <a:r>
            <a:rPr lang="en-GB" sz="1600" b="0" i="0" u="none" dirty="0"/>
            <a:t>Organisational aspects</a:t>
          </a:r>
          <a:endParaRPr lang="en-GB" sz="1600" dirty="0"/>
        </a:p>
      </dgm:t>
    </dgm:pt>
    <dgm:pt modelId="{8CDF91AE-FC7B-4D94-A23B-A735ED52C94A}" type="parTrans" cxnId="{9D605A88-B2DB-44B0-A44C-197D938BB658}">
      <dgm:prSet/>
      <dgm:spPr/>
      <dgm:t>
        <a:bodyPr/>
        <a:lstStyle/>
        <a:p>
          <a:endParaRPr lang="en-GB"/>
        </a:p>
      </dgm:t>
    </dgm:pt>
    <dgm:pt modelId="{E8CE50D6-715C-415F-A1A0-06D0F55F633A}" type="sibTrans" cxnId="{9D605A88-B2DB-44B0-A44C-197D938BB658}">
      <dgm:prSet/>
      <dgm:spPr/>
      <dgm:t>
        <a:bodyPr/>
        <a:lstStyle/>
        <a:p>
          <a:endParaRPr lang="en-GB"/>
        </a:p>
      </dgm:t>
    </dgm:pt>
    <dgm:pt modelId="{E2FD80F4-4185-40B2-9E9D-EF14A2627DB4}" type="pres">
      <dgm:prSet presAssocID="{D5A128D4-8434-4C54-B3A9-89AEA8D6A3EF}" presName="Name0" presStyleCnt="0">
        <dgm:presLayoutVars>
          <dgm:dir/>
          <dgm:resizeHandles val="exact"/>
        </dgm:presLayoutVars>
      </dgm:prSet>
      <dgm:spPr/>
    </dgm:pt>
    <dgm:pt modelId="{529A169B-6CDB-4CC4-93DC-D306E4949839}" type="pres">
      <dgm:prSet presAssocID="{D5A128D4-8434-4C54-B3A9-89AEA8D6A3EF}" presName="bkgdShp" presStyleLbl="alignAccFollowNode1" presStyleIdx="0" presStyleCnt="1"/>
      <dgm:spPr/>
    </dgm:pt>
    <dgm:pt modelId="{57711F7D-1A30-480E-99A9-94286A2DA0D1}" type="pres">
      <dgm:prSet presAssocID="{D5A128D4-8434-4C54-B3A9-89AEA8D6A3EF}" presName="linComp" presStyleCnt="0"/>
      <dgm:spPr/>
    </dgm:pt>
    <dgm:pt modelId="{04F5B8CA-74ED-4964-AC50-B1486F7A9912}" type="pres">
      <dgm:prSet presAssocID="{B4CB22A1-7726-4787-A755-F54DB3546796}" presName="compNode" presStyleCnt="0"/>
      <dgm:spPr/>
    </dgm:pt>
    <dgm:pt modelId="{7594C828-61B1-42CE-9CDE-E493CD1F31FB}" type="pres">
      <dgm:prSet presAssocID="{B4CB22A1-7726-4787-A755-F54DB3546796}" presName="node" presStyleLbl="node1" presStyleIdx="0" presStyleCnt="2">
        <dgm:presLayoutVars>
          <dgm:bulletEnabled val="1"/>
        </dgm:presLayoutVars>
      </dgm:prSet>
      <dgm:spPr/>
    </dgm:pt>
    <dgm:pt modelId="{4A14F158-168D-40E2-9CF4-6F47FC13D5B9}" type="pres">
      <dgm:prSet presAssocID="{B4CB22A1-7726-4787-A755-F54DB3546796}" presName="invisiNode" presStyleLbl="node1" presStyleIdx="0" presStyleCnt="2"/>
      <dgm:spPr/>
    </dgm:pt>
    <dgm:pt modelId="{64E68B91-4300-4F7A-B0D6-A47B7E4139CB}" type="pres">
      <dgm:prSet presAssocID="{B4CB22A1-7726-4787-A755-F54DB3546796}" presName="imagNode" presStyleLbl="fgImgPlace1" presStyleIdx="0" presStyleCnt="2"/>
      <dgm:spPr>
        <a:blipFill rotWithShape="0">
          <a:blip xmlns:r="http://schemas.openxmlformats.org/officeDocument/2006/relationships" r:embed="rId1"/>
          <a:stretch>
            <a:fillRect/>
          </a:stretch>
        </a:blipFill>
      </dgm:spPr>
    </dgm:pt>
    <dgm:pt modelId="{6372EF07-E548-4648-B977-3CA986DA2443}" type="pres">
      <dgm:prSet presAssocID="{ACE117D1-FF02-4F3D-87CC-57B391FE21F4}" presName="sibTrans" presStyleLbl="sibTrans2D1" presStyleIdx="0" presStyleCnt="0"/>
      <dgm:spPr/>
    </dgm:pt>
    <dgm:pt modelId="{12FE550D-44C6-4921-AF0F-860168E6DA02}" type="pres">
      <dgm:prSet presAssocID="{A2EB4254-FC2C-4AEC-93BC-C60860908BC4}" presName="compNode" presStyleCnt="0"/>
      <dgm:spPr/>
    </dgm:pt>
    <dgm:pt modelId="{F36DAF74-5EAD-402A-AFC1-773DFB65FC02}" type="pres">
      <dgm:prSet presAssocID="{A2EB4254-FC2C-4AEC-93BC-C60860908BC4}" presName="node" presStyleLbl="node1" presStyleIdx="1" presStyleCnt="2">
        <dgm:presLayoutVars>
          <dgm:bulletEnabled val="1"/>
        </dgm:presLayoutVars>
      </dgm:prSet>
      <dgm:spPr/>
    </dgm:pt>
    <dgm:pt modelId="{EB322ACF-F244-4F8C-B5F1-065F009CAE9F}" type="pres">
      <dgm:prSet presAssocID="{A2EB4254-FC2C-4AEC-93BC-C60860908BC4}" presName="invisiNode" presStyleLbl="node1" presStyleIdx="1" presStyleCnt="2"/>
      <dgm:spPr/>
    </dgm:pt>
    <dgm:pt modelId="{40E7216D-8D8E-460D-97EB-BCCC4ED2545A}" type="pres">
      <dgm:prSet presAssocID="{A2EB4254-FC2C-4AEC-93BC-C60860908BC4}" presName="imagNode" presStyleLbl="fgImgPlace1" presStyleIdx="1" presStyleCnt="2"/>
      <dgm:spPr>
        <a:blipFill rotWithShape="0">
          <a:blip xmlns:r="http://schemas.openxmlformats.org/officeDocument/2006/relationships" r:embed="rId2"/>
          <a:stretch>
            <a:fillRect/>
          </a:stretch>
        </a:blipFill>
      </dgm:spPr>
    </dgm:pt>
  </dgm:ptLst>
  <dgm:cxnLst>
    <dgm:cxn modelId="{8BD1941C-7E92-4330-A8ED-608D8802B971}" srcId="{A2EB4254-FC2C-4AEC-93BC-C60860908BC4}" destId="{4635B8D6-3BD7-4661-BFBA-07F7F0CFA5D1}" srcOrd="0" destOrd="0" parTransId="{8C790BC3-EA22-4E53-9107-9716ACDF9EAC}" sibTransId="{D2ABD55A-72E6-46BE-AFF2-F8504E0B06ED}"/>
    <dgm:cxn modelId="{B2D8FC1F-5E58-462F-8757-DEEA88874CD2}" type="presOf" srcId="{ACE117D1-FF02-4F3D-87CC-57B391FE21F4}" destId="{6372EF07-E548-4648-B977-3CA986DA2443}" srcOrd="0" destOrd="0" presId="urn:microsoft.com/office/officeart/2005/8/layout/pList2"/>
    <dgm:cxn modelId="{9EC1BE22-0AEA-48D0-9BD9-A249359D7460}" type="presOf" srcId="{D5A128D4-8434-4C54-B3A9-89AEA8D6A3EF}" destId="{E2FD80F4-4185-40B2-9E9D-EF14A2627DB4}" srcOrd="0" destOrd="0" presId="urn:microsoft.com/office/officeart/2005/8/layout/pList2"/>
    <dgm:cxn modelId="{591D332C-DD68-4C90-8925-775424EF47D9}" type="presOf" srcId="{CC54A27B-BB15-44D7-BB60-69168625935C}" destId="{7594C828-61B1-42CE-9CDE-E493CD1F31FB}" srcOrd="0" destOrd="6" presId="urn:microsoft.com/office/officeart/2005/8/layout/pList2"/>
    <dgm:cxn modelId="{52C9285C-040C-4A8D-A750-D63F9CE488E5}" type="presOf" srcId="{43E18EB0-316A-47D0-9B1A-A50501191000}" destId="{7594C828-61B1-42CE-9CDE-E493CD1F31FB}" srcOrd="0" destOrd="2" presId="urn:microsoft.com/office/officeart/2005/8/layout/pList2"/>
    <dgm:cxn modelId="{90C30A4E-3E55-413A-8D77-D0759F36A0E9}" srcId="{B4CB22A1-7726-4787-A755-F54DB3546796}" destId="{CC54A27B-BB15-44D7-BB60-69168625935C}" srcOrd="5" destOrd="0" parTransId="{B22D7AA9-BA1D-4D9F-AF41-D202A2B16A26}" sibTransId="{B62286A9-3559-4A40-AF73-78793EB66760}"/>
    <dgm:cxn modelId="{A8279973-5E67-4CE0-9C24-ADF67157D27B}" type="presOf" srcId="{4635B8D6-3BD7-4661-BFBA-07F7F0CFA5D1}" destId="{F36DAF74-5EAD-402A-AFC1-773DFB65FC02}" srcOrd="0" destOrd="1" presId="urn:microsoft.com/office/officeart/2005/8/layout/pList2"/>
    <dgm:cxn modelId="{5998577E-2291-446F-9F21-C87135FDB987}" type="presOf" srcId="{B4CB22A1-7726-4787-A755-F54DB3546796}" destId="{7594C828-61B1-42CE-9CDE-E493CD1F31FB}" srcOrd="0" destOrd="0" presId="urn:microsoft.com/office/officeart/2005/8/layout/pList2"/>
    <dgm:cxn modelId="{43E6D187-CA83-4534-A180-0B5B86973D4B}" type="presOf" srcId="{B6F77CE2-FE96-48CE-946B-0C9A1D117E89}" destId="{7594C828-61B1-42CE-9CDE-E493CD1F31FB}" srcOrd="0" destOrd="1" presId="urn:microsoft.com/office/officeart/2005/8/layout/pList2"/>
    <dgm:cxn modelId="{9D605A88-B2DB-44B0-A44C-197D938BB658}" srcId="{B4CB22A1-7726-4787-A755-F54DB3546796}" destId="{32A158F4-767A-492A-847D-606F02771B63}" srcOrd="6" destOrd="0" parTransId="{8CDF91AE-FC7B-4D94-A23B-A735ED52C94A}" sibTransId="{E8CE50D6-715C-415F-A1A0-06D0F55F633A}"/>
    <dgm:cxn modelId="{0E88829A-3D47-4E36-B192-F1D30EB393A9}" srcId="{B4CB22A1-7726-4787-A755-F54DB3546796}" destId="{43E18EB0-316A-47D0-9B1A-A50501191000}" srcOrd="1" destOrd="0" parTransId="{FD833E43-9A29-4530-9A5B-E0D4A8249722}" sibTransId="{33657071-27ED-4E11-8091-ADF0DFA68510}"/>
    <dgm:cxn modelId="{89BD72A1-98AC-4597-9D5F-BBD494072B0F}" srcId="{B4CB22A1-7726-4787-A755-F54DB3546796}" destId="{E2691654-7C55-4D9C-9058-86F6CBADB48A}" srcOrd="3" destOrd="0" parTransId="{25BA07DA-395A-4C2B-A32A-817130C9FBC6}" sibTransId="{F6D8A7BC-5737-4D1B-9053-6261864B7548}"/>
    <dgm:cxn modelId="{80C614A4-EC99-486B-8DC6-D261392DB7AB}" type="presOf" srcId="{2BFD2656-8411-42B8-86B9-B9CAB62898E7}" destId="{7594C828-61B1-42CE-9CDE-E493CD1F31FB}" srcOrd="0" destOrd="3" presId="urn:microsoft.com/office/officeart/2005/8/layout/pList2"/>
    <dgm:cxn modelId="{455536A6-E8C4-4E8F-A783-BD2ADFA4AE8D}" srcId="{B4CB22A1-7726-4787-A755-F54DB3546796}" destId="{E6F98C2C-A4E7-4355-A4BE-3506C9A389DB}" srcOrd="4" destOrd="0" parTransId="{B6FFA72B-736E-4A03-B4D3-33A805750A1A}" sibTransId="{5FA8A9DC-839F-488D-AA63-832E0C778426}"/>
    <dgm:cxn modelId="{478F0CA7-745D-4ADB-8B1E-B34BE3D9F102}" type="presOf" srcId="{E2691654-7C55-4D9C-9058-86F6CBADB48A}" destId="{7594C828-61B1-42CE-9CDE-E493CD1F31FB}" srcOrd="0" destOrd="4" presId="urn:microsoft.com/office/officeart/2005/8/layout/pList2"/>
    <dgm:cxn modelId="{E7F314A7-7F55-490C-84A0-174FAD975720}" type="presOf" srcId="{32A158F4-767A-492A-847D-606F02771B63}" destId="{7594C828-61B1-42CE-9CDE-E493CD1F31FB}" srcOrd="0" destOrd="7" presId="urn:microsoft.com/office/officeart/2005/8/layout/pList2"/>
    <dgm:cxn modelId="{EE8B16BE-9683-4F5F-AFFD-37A44DA58040}" type="presOf" srcId="{7E940ECB-F142-460B-822B-72C07B9FAD7B}" destId="{F36DAF74-5EAD-402A-AFC1-773DFB65FC02}" srcOrd="0" destOrd="2" presId="urn:microsoft.com/office/officeart/2005/8/layout/pList2"/>
    <dgm:cxn modelId="{1F8B70CD-B761-4E76-9E38-A73D31D70D2F}" srcId="{B4CB22A1-7726-4787-A755-F54DB3546796}" destId="{2BFD2656-8411-42B8-86B9-B9CAB62898E7}" srcOrd="2" destOrd="0" parTransId="{6AC31595-8151-488C-BC0A-DCB38A739C31}" sibTransId="{F1CB03F9-64FF-4BBD-8EEA-3D72436964CC}"/>
    <dgm:cxn modelId="{78FE0BD7-6637-4109-AB94-D62F0A833E0B}" srcId="{D5A128D4-8434-4C54-B3A9-89AEA8D6A3EF}" destId="{B4CB22A1-7726-4787-A755-F54DB3546796}" srcOrd="0" destOrd="0" parTransId="{1637F598-1967-4A34-AEA2-9DE2816D1AF5}" sibTransId="{ACE117D1-FF02-4F3D-87CC-57B391FE21F4}"/>
    <dgm:cxn modelId="{2CD25CDA-8CB0-4BBD-B52F-E5C13897ECB6}" type="presOf" srcId="{E6F98C2C-A4E7-4355-A4BE-3506C9A389DB}" destId="{7594C828-61B1-42CE-9CDE-E493CD1F31FB}" srcOrd="0" destOrd="5" presId="urn:microsoft.com/office/officeart/2005/8/layout/pList2"/>
    <dgm:cxn modelId="{BFF7E2DB-5B32-4FD8-A3D7-49B4C775705D}" srcId="{D5A128D4-8434-4C54-B3A9-89AEA8D6A3EF}" destId="{A2EB4254-FC2C-4AEC-93BC-C60860908BC4}" srcOrd="1" destOrd="0" parTransId="{438068AD-B18D-41B2-A49D-006F807F8B29}" sibTransId="{8AACDCCA-C8FB-4E28-9C21-7F11FAF3737B}"/>
    <dgm:cxn modelId="{6A62F2DC-7169-40F1-9763-4FD69EC3832B}" srcId="{A2EB4254-FC2C-4AEC-93BC-C60860908BC4}" destId="{7E940ECB-F142-460B-822B-72C07B9FAD7B}" srcOrd="1" destOrd="0" parTransId="{13F8EE4E-1BD3-4D83-9246-7DA5B456FCA8}" sibTransId="{CD16E8BE-2BFD-4FA7-9A51-05BA682959CB}"/>
    <dgm:cxn modelId="{540F0CDF-3729-4237-A4F1-621E75F0C5F3}" type="presOf" srcId="{A2EB4254-FC2C-4AEC-93BC-C60860908BC4}" destId="{F36DAF74-5EAD-402A-AFC1-773DFB65FC02}" srcOrd="0" destOrd="0" presId="urn:microsoft.com/office/officeart/2005/8/layout/pList2"/>
    <dgm:cxn modelId="{91448EE9-7471-42B9-8DA8-B0632E7E7CB0}" srcId="{B4CB22A1-7726-4787-A755-F54DB3546796}" destId="{B6F77CE2-FE96-48CE-946B-0C9A1D117E89}" srcOrd="0" destOrd="0" parTransId="{A037AB00-D6E8-4908-8BD2-5CCFE3F3B0C1}" sibTransId="{E3EAFB71-56E4-440D-BEB3-BEA735443D4B}"/>
    <dgm:cxn modelId="{97DF3016-F32F-4A3A-B07D-700B77AC18ED}" type="presParOf" srcId="{E2FD80F4-4185-40B2-9E9D-EF14A2627DB4}" destId="{529A169B-6CDB-4CC4-93DC-D306E4949839}" srcOrd="0" destOrd="0" presId="urn:microsoft.com/office/officeart/2005/8/layout/pList2"/>
    <dgm:cxn modelId="{AAB3570B-7F43-4500-881A-4216A556A6CE}" type="presParOf" srcId="{E2FD80F4-4185-40B2-9E9D-EF14A2627DB4}" destId="{57711F7D-1A30-480E-99A9-94286A2DA0D1}" srcOrd="1" destOrd="0" presId="urn:microsoft.com/office/officeart/2005/8/layout/pList2"/>
    <dgm:cxn modelId="{8015F04A-D83C-48B5-BC9D-106EA91680A6}" type="presParOf" srcId="{57711F7D-1A30-480E-99A9-94286A2DA0D1}" destId="{04F5B8CA-74ED-4964-AC50-B1486F7A9912}" srcOrd="0" destOrd="0" presId="urn:microsoft.com/office/officeart/2005/8/layout/pList2"/>
    <dgm:cxn modelId="{0F3F419F-A2CE-4993-A180-226E4A948A53}" type="presParOf" srcId="{04F5B8CA-74ED-4964-AC50-B1486F7A9912}" destId="{7594C828-61B1-42CE-9CDE-E493CD1F31FB}" srcOrd="0" destOrd="0" presId="urn:microsoft.com/office/officeart/2005/8/layout/pList2"/>
    <dgm:cxn modelId="{D68135B8-284A-4804-B8EB-9FFB2677408C}" type="presParOf" srcId="{04F5B8CA-74ED-4964-AC50-B1486F7A9912}" destId="{4A14F158-168D-40E2-9CF4-6F47FC13D5B9}" srcOrd="1" destOrd="0" presId="urn:microsoft.com/office/officeart/2005/8/layout/pList2"/>
    <dgm:cxn modelId="{2370294A-6E00-4673-9F47-A72F5ABEDE89}" type="presParOf" srcId="{04F5B8CA-74ED-4964-AC50-B1486F7A9912}" destId="{64E68B91-4300-4F7A-B0D6-A47B7E4139CB}" srcOrd="2" destOrd="0" presId="urn:microsoft.com/office/officeart/2005/8/layout/pList2"/>
    <dgm:cxn modelId="{3261980B-902C-47CE-A30C-D40FDB9229D4}" type="presParOf" srcId="{57711F7D-1A30-480E-99A9-94286A2DA0D1}" destId="{6372EF07-E548-4648-B977-3CA986DA2443}" srcOrd="1" destOrd="0" presId="urn:microsoft.com/office/officeart/2005/8/layout/pList2"/>
    <dgm:cxn modelId="{FD298822-9CE5-4964-923D-A5AB6B184044}" type="presParOf" srcId="{57711F7D-1A30-480E-99A9-94286A2DA0D1}" destId="{12FE550D-44C6-4921-AF0F-860168E6DA02}" srcOrd="2" destOrd="0" presId="urn:microsoft.com/office/officeart/2005/8/layout/pList2"/>
    <dgm:cxn modelId="{E66A669C-D6F9-4AFF-BA3D-A5CD9CF7F95C}" type="presParOf" srcId="{12FE550D-44C6-4921-AF0F-860168E6DA02}" destId="{F36DAF74-5EAD-402A-AFC1-773DFB65FC02}" srcOrd="0" destOrd="0" presId="urn:microsoft.com/office/officeart/2005/8/layout/pList2"/>
    <dgm:cxn modelId="{111778F5-65F8-499C-9BE5-73E6184F0C8F}" type="presParOf" srcId="{12FE550D-44C6-4921-AF0F-860168E6DA02}" destId="{EB322ACF-F244-4F8C-B5F1-065F009CAE9F}" srcOrd="1" destOrd="0" presId="urn:microsoft.com/office/officeart/2005/8/layout/pList2"/>
    <dgm:cxn modelId="{97280B3C-6274-4031-BFDC-29DA27C95F48}" type="presParOf" srcId="{12FE550D-44C6-4921-AF0F-860168E6DA02}" destId="{40E7216D-8D8E-460D-97EB-BCCC4ED2545A}"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5A128D4-8434-4C54-B3A9-89AEA8D6A3EF}"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GB"/>
        </a:p>
      </dgm:t>
    </dgm:pt>
    <dgm:pt modelId="{B4CB22A1-7726-4787-A755-F54DB3546796}">
      <dgm:prSet phldrT="[Text]" custT="1"/>
      <dgm:spPr/>
      <dgm:t>
        <a:bodyPr/>
        <a:lstStyle/>
        <a:p>
          <a:r>
            <a:rPr lang="en-US" sz="1600" b="0" i="0" u="none" dirty="0"/>
            <a:t>Gov.uk news items </a:t>
          </a:r>
          <a:endParaRPr lang="en-GB" sz="1600" dirty="0"/>
        </a:p>
      </dgm:t>
    </dgm:pt>
    <dgm:pt modelId="{1637F598-1967-4A34-AEA2-9DE2816D1AF5}" type="parTrans" cxnId="{78FE0BD7-6637-4109-AB94-D62F0A833E0B}">
      <dgm:prSet/>
      <dgm:spPr/>
      <dgm:t>
        <a:bodyPr/>
        <a:lstStyle/>
        <a:p>
          <a:endParaRPr lang="en-GB"/>
        </a:p>
      </dgm:t>
    </dgm:pt>
    <dgm:pt modelId="{ACE117D1-FF02-4F3D-87CC-57B391FE21F4}" type="sibTrans" cxnId="{78FE0BD7-6637-4109-AB94-D62F0A833E0B}">
      <dgm:prSet/>
      <dgm:spPr/>
      <dgm:t>
        <a:bodyPr/>
        <a:lstStyle/>
        <a:p>
          <a:endParaRPr lang="en-GB"/>
        </a:p>
      </dgm:t>
    </dgm:pt>
    <dgm:pt modelId="{4635B8D6-3BD7-4661-BFBA-07F7F0CFA5D1}">
      <dgm:prSet phldrT="[Text]" custT="1"/>
      <dgm:spPr/>
      <dgm:t>
        <a:bodyPr/>
        <a:lstStyle/>
        <a:p>
          <a:endParaRPr lang="en-GB" sz="1400" dirty="0"/>
        </a:p>
      </dgm:t>
    </dgm:pt>
    <dgm:pt modelId="{8C790BC3-EA22-4E53-9107-9716ACDF9EAC}" type="parTrans" cxnId="{8BD1941C-7E92-4330-A8ED-608D8802B971}">
      <dgm:prSet/>
      <dgm:spPr/>
      <dgm:t>
        <a:bodyPr/>
        <a:lstStyle/>
        <a:p>
          <a:endParaRPr lang="en-GB"/>
        </a:p>
      </dgm:t>
    </dgm:pt>
    <dgm:pt modelId="{D2ABD55A-72E6-46BE-AFF2-F8504E0B06ED}" type="sibTrans" cxnId="{8BD1941C-7E92-4330-A8ED-608D8802B971}">
      <dgm:prSet/>
      <dgm:spPr/>
      <dgm:t>
        <a:bodyPr/>
        <a:lstStyle/>
        <a:p>
          <a:endParaRPr lang="en-GB"/>
        </a:p>
      </dgm:t>
    </dgm:pt>
    <dgm:pt modelId="{7E940ECB-F142-460B-822B-72C07B9FAD7B}">
      <dgm:prSet phldrT="[Text]" custT="1"/>
      <dgm:spPr/>
      <dgm:t>
        <a:bodyPr/>
        <a:lstStyle/>
        <a:p>
          <a:endParaRPr lang="en-GB" sz="1200" dirty="0"/>
        </a:p>
        <a:p>
          <a:endParaRPr lang="en-GB" sz="1200" dirty="0"/>
        </a:p>
      </dgm:t>
    </dgm:pt>
    <dgm:pt modelId="{13F8EE4E-1BD3-4D83-9246-7DA5B456FCA8}" type="parTrans" cxnId="{6A62F2DC-7169-40F1-9763-4FD69EC3832B}">
      <dgm:prSet/>
      <dgm:spPr/>
      <dgm:t>
        <a:bodyPr/>
        <a:lstStyle/>
        <a:p>
          <a:endParaRPr lang="en-GB"/>
        </a:p>
      </dgm:t>
    </dgm:pt>
    <dgm:pt modelId="{CD16E8BE-2BFD-4FA7-9A51-05BA682959CB}" type="sibTrans" cxnId="{6A62F2DC-7169-40F1-9763-4FD69EC3832B}">
      <dgm:prSet/>
      <dgm:spPr/>
      <dgm:t>
        <a:bodyPr/>
        <a:lstStyle/>
        <a:p>
          <a:endParaRPr lang="en-GB"/>
        </a:p>
      </dgm:t>
    </dgm:pt>
    <dgm:pt modelId="{A2EB4254-FC2C-4AEC-93BC-C60860908BC4}">
      <dgm:prSet phldrT="[Text]" custT="1"/>
      <dgm:spPr/>
      <dgm:t>
        <a:bodyPr/>
        <a:lstStyle/>
        <a:p>
          <a:endParaRPr lang="en-GB" sz="1400" dirty="0"/>
        </a:p>
      </dgm:t>
    </dgm:pt>
    <dgm:pt modelId="{438068AD-B18D-41B2-A49D-006F807F8B29}" type="parTrans" cxnId="{BFF7E2DB-5B32-4FD8-A3D7-49B4C775705D}">
      <dgm:prSet/>
      <dgm:spPr/>
      <dgm:t>
        <a:bodyPr/>
        <a:lstStyle/>
        <a:p>
          <a:endParaRPr lang="en-GB"/>
        </a:p>
      </dgm:t>
    </dgm:pt>
    <dgm:pt modelId="{8AACDCCA-C8FB-4E28-9C21-7F11FAF3737B}" type="sibTrans" cxnId="{BFF7E2DB-5B32-4FD8-A3D7-49B4C775705D}">
      <dgm:prSet/>
      <dgm:spPr/>
      <dgm:t>
        <a:bodyPr/>
        <a:lstStyle/>
        <a:p>
          <a:endParaRPr lang="en-GB"/>
        </a:p>
      </dgm:t>
    </dgm:pt>
    <dgm:pt modelId="{6AAB4A58-D31D-44B8-B228-CE3CB687B1FE}">
      <dgm:prSet phldrT="[Text]" custT="1"/>
      <dgm:spPr/>
      <dgm:t>
        <a:bodyPr/>
        <a:lstStyle/>
        <a:p>
          <a:endParaRPr lang="en-GB" sz="2000" dirty="0"/>
        </a:p>
      </dgm:t>
    </dgm:pt>
    <dgm:pt modelId="{F8003E15-7E78-47E9-8CA8-C01055753BA4}" type="parTrans" cxnId="{5E74123C-BFAF-405E-8306-505FE80ED9B6}">
      <dgm:prSet/>
      <dgm:spPr/>
      <dgm:t>
        <a:bodyPr/>
        <a:lstStyle/>
        <a:p>
          <a:endParaRPr lang="en-GB"/>
        </a:p>
      </dgm:t>
    </dgm:pt>
    <dgm:pt modelId="{13187CC3-2387-4B33-BAC8-DAE8C2C094A8}" type="sibTrans" cxnId="{5E74123C-BFAF-405E-8306-505FE80ED9B6}">
      <dgm:prSet/>
      <dgm:spPr/>
      <dgm:t>
        <a:bodyPr/>
        <a:lstStyle/>
        <a:p>
          <a:endParaRPr lang="en-GB"/>
        </a:p>
      </dgm:t>
    </dgm:pt>
    <dgm:pt modelId="{F7A14D40-2A5E-430E-AF2F-4319388641E0}">
      <dgm:prSet custT="1"/>
      <dgm:spPr/>
      <dgm:t>
        <a:bodyPr/>
        <a:lstStyle/>
        <a:p>
          <a:r>
            <a:rPr lang="en-US" sz="1600" b="0" i="0" u="none" dirty="0"/>
            <a:t>Annual open information event </a:t>
          </a:r>
          <a:endParaRPr lang="en-US" sz="1600" dirty="0"/>
        </a:p>
      </dgm:t>
    </dgm:pt>
    <dgm:pt modelId="{26297001-54CC-4C91-A770-08912C555F01}" type="parTrans" cxnId="{0DEC0693-5277-46BC-80DD-B04A3EB95FD7}">
      <dgm:prSet/>
      <dgm:spPr/>
      <dgm:t>
        <a:bodyPr/>
        <a:lstStyle/>
        <a:p>
          <a:endParaRPr lang="en-GB"/>
        </a:p>
      </dgm:t>
    </dgm:pt>
    <dgm:pt modelId="{717F242C-CE95-464B-8D98-5EF938F27E27}" type="sibTrans" cxnId="{0DEC0693-5277-46BC-80DD-B04A3EB95FD7}">
      <dgm:prSet/>
      <dgm:spPr/>
      <dgm:t>
        <a:bodyPr/>
        <a:lstStyle/>
        <a:p>
          <a:endParaRPr lang="en-GB"/>
        </a:p>
      </dgm:t>
    </dgm:pt>
    <dgm:pt modelId="{D8CA2B8D-7C8C-4146-8A2E-6DC4CC13F1D0}">
      <dgm:prSet custT="1"/>
      <dgm:spPr/>
      <dgm:t>
        <a:bodyPr/>
        <a:lstStyle/>
        <a:p>
          <a:r>
            <a:rPr lang="en-US" sz="1600" b="0" i="0" u="none" dirty="0"/>
            <a:t>Monthly update bulletin email </a:t>
          </a:r>
          <a:endParaRPr lang="en-US" sz="1600" dirty="0"/>
        </a:p>
      </dgm:t>
    </dgm:pt>
    <dgm:pt modelId="{447DD494-0185-4BFB-9CEA-00F0629B051E}" type="parTrans" cxnId="{D5E3EBC3-F999-407D-8A45-89B7057F66AC}">
      <dgm:prSet/>
      <dgm:spPr/>
      <dgm:t>
        <a:bodyPr/>
        <a:lstStyle/>
        <a:p>
          <a:endParaRPr lang="en-GB"/>
        </a:p>
      </dgm:t>
    </dgm:pt>
    <dgm:pt modelId="{71ACCE45-BAB0-48C4-9C01-44CADC9968B3}" type="sibTrans" cxnId="{D5E3EBC3-F999-407D-8A45-89B7057F66AC}">
      <dgm:prSet/>
      <dgm:spPr/>
      <dgm:t>
        <a:bodyPr/>
        <a:lstStyle/>
        <a:p>
          <a:endParaRPr lang="en-GB"/>
        </a:p>
      </dgm:t>
    </dgm:pt>
    <dgm:pt modelId="{471C477D-2CD7-45D8-8451-5857A7DFB4DF}">
      <dgm:prSet custT="1"/>
      <dgm:spPr/>
      <dgm:t>
        <a:bodyPr/>
        <a:lstStyle/>
        <a:p>
          <a:r>
            <a:rPr lang="en-GB" sz="1600" b="0" i="0" u="none" dirty="0"/>
            <a:t>Quarterly MAVIS </a:t>
          </a:r>
          <a:endParaRPr lang="en-GB" sz="1600" dirty="0"/>
        </a:p>
      </dgm:t>
    </dgm:pt>
    <dgm:pt modelId="{A0A1CEDE-7414-455B-9749-EA1B29245916}" type="parTrans" cxnId="{E562F987-C3E3-41D9-A259-48DC239F0D9D}">
      <dgm:prSet/>
      <dgm:spPr/>
      <dgm:t>
        <a:bodyPr/>
        <a:lstStyle/>
        <a:p>
          <a:endParaRPr lang="en-GB"/>
        </a:p>
      </dgm:t>
    </dgm:pt>
    <dgm:pt modelId="{4E3D93CB-7AD1-4747-BDAB-337907A3A949}" type="sibTrans" cxnId="{E562F987-C3E3-41D9-A259-48DC239F0D9D}">
      <dgm:prSet/>
      <dgm:spPr/>
      <dgm:t>
        <a:bodyPr/>
        <a:lstStyle/>
        <a:p>
          <a:endParaRPr lang="en-GB"/>
        </a:p>
      </dgm:t>
    </dgm:pt>
    <dgm:pt modelId="{9E29CEAB-B514-4DB6-956E-E0B977C332B9}">
      <dgm:prSet custT="1"/>
      <dgm:spPr/>
      <dgm:t>
        <a:bodyPr/>
        <a:lstStyle/>
        <a:p>
          <a:r>
            <a:rPr lang="en-GB" sz="1600" b="0" i="0" u="none" dirty="0"/>
            <a:t>The Information Hub </a:t>
          </a:r>
          <a:endParaRPr lang="en-GB" sz="1200" dirty="0"/>
        </a:p>
      </dgm:t>
    </dgm:pt>
    <dgm:pt modelId="{4410B622-5252-4507-99E7-B451E86AFCD0}" type="parTrans" cxnId="{E351F083-6A42-4AB3-8447-2091EAF04A53}">
      <dgm:prSet/>
      <dgm:spPr/>
      <dgm:t>
        <a:bodyPr/>
        <a:lstStyle/>
        <a:p>
          <a:endParaRPr lang="en-GB"/>
        </a:p>
      </dgm:t>
    </dgm:pt>
    <dgm:pt modelId="{28520DA9-0EF4-46C9-8DA7-7034EE351F3B}" type="sibTrans" cxnId="{E351F083-6A42-4AB3-8447-2091EAF04A53}">
      <dgm:prSet/>
      <dgm:spPr/>
      <dgm:t>
        <a:bodyPr/>
        <a:lstStyle/>
        <a:p>
          <a:endParaRPr lang="en-GB"/>
        </a:p>
      </dgm:t>
    </dgm:pt>
    <dgm:pt modelId="{E2FD80F4-4185-40B2-9E9D-EF14A2627DB4}" type="pres">
      <dgm:prSet presAssocID="{D5A128D4-8434-4C54-B3A9-89AEA8D6A3EF}" presName="Name0" presStyleCnt="0">
        <dgm:presLayoutVars>
          <dgm:dir/>
          <dgm:resizeHandles val="exact"/>
        </dgm:presLayoutVars>
      </dgm:prSet>
      <dgm:spPr/>
    </dgm:pt>
    <dgm:pt modelId="{529A169B-6CDB-4CC4-93DC-D306E4949839}" type="pres">
      <dgm:prSet presAssocID="{D5A128D4-8434-4C54-B3A9-89AEA8D6A3EF}" presName="bkgdShp" presStyleLbl="alignAccFollowNode1" presStyleIdx="0" presStyleCnt="1"/>
      <dgm:spPr/>
    </dgm:pt>
    <dgm:pt modelId="{57711F7D-1A30-480E-99A9-94286A2DA0D1}" type="pres">
      <dgm:prSet presAssocID="{D5A128D4-8434-4C54-B3A9-89AEA8D6A3EF}" presName="linComp" presStyleCnt="0"/>
      <dgm:spPr/>
    </dgm:pt>
    <dgm:pt modelId="{115F69EF-5B62-4F63-AB9B-53468588D9E4}" type="pres">
      <dgm:prSet presAssocID="{6AAB4A58-D31D-44B8-B228-CE3CB687B1FE}" presName="compNode" presStyleCnt="0"/>
      <dgm:spPr/>
    </dgm:pt>
    <dgm:pt modelId="{86724B6C-583F-4299-87C4-DEF38B5617B5}" type="pres">
      <dgm:prSet presAssocID="{6AAB4A58-D31D-44B8-B228-CE3CB687B1FE}" presName="node" presStyleLbl="node1" presStyleIdx="0" presStyleCnt="2">
        <dgm:presLayoutVars>
          <dgm:bulletEnabled val="1"/>
        </dgm:presLayoutVars>
      </dgm:prSet>
      <dgm:spPr/>
    </dgm:pt>
    <dgm:pt modelId="{E5216651-F27E-44D6-9263-CF98543F255C}" type="pres">
      <dgm:prSet presAssocID="{6AAB4A58-D31D-44B8-B228-CE3CB687B1FE}" presName="invisiNode" presStyleLbl="node1" presStyleIdx="0" presStyleCnt="2"/>
      <dgm:spPr/>
    </dgm:pt>
    <dgm:pt modelId="{5A1FAC4D-811B-457B-B849-E33E74DBB928}" type="pres">
      <dgm:prSet presAssocID="{6AAB4A58-D31D-44B8-B228-CE3CB687B1FE}" presName="imagNode" presStyleLbl="fgImgPlace1" presStyleIdx="0" presStyleCnt="2"/>
      <dgm:spPr>
        <a:blipFill rotWithShape="0">
          <a:blip xmlns:r="http://schemas.openxmlformats.org/officeDocument/2006/relationships" r:embed="rId1"/>
          <a:stretch>
            <a:fillRect/>
          </a:stretch>
        </a:blipFill>
      </dgm:spPr>
    </dgm:pt>
    <dgm:pt modelId="{20BDBFCB-AAB3-4D66-A3C0-2FB9F8AC63EC}" type="pres">
      <dgm:prSet presAssocID="{13187CC3-2387-4B33-BAC8-DAE8C2C094A8}" presName="sibTrans" presStyleLbl="sibTrans2D1" presStyleIdx="0" presStyleCnt="0"/>
      <dgm:spPr/>
    </dgm:pt>
    <dgm:pt modelId="{12FE550D-44C6-4921-AF0F-860168E6DA02}" type="pres">
      <dgm:prSet presAssocID="{A2EB4254-FC2C-4AEC-93BC-C60860908BC4}" presName="compNode" presStyleCnt="0"/>
      <dgm:spPr/>
    </dgm:pt>
    <dgm:pt modelId="{F36DAF74-5EAD-402A-AFC1-773DFB65FC02}" type="pres">
      <dgm:prSet presAssocID="{A2EB4254-FC2C-4AEC-93BC-C60860908BC4}" presName="node" presStyleLbl="node1" presStyleIdx="1" presStyleCnt="2">
        <dgm:presLayoutVars>
          <dgm:bulletEnabled val="1"/>
        </dgm:presLayoutVars>
      </dgm:prSet>
      <dgm:spPr/>
    </dgm:pt>
    <dgm:pt modelId="{EB322ACF-F244-4F8C-B5F1-065F009CAE9F}" type="pres">
      <dgm:prSet presAssocID="{A2EB4254-FC2C-4AEC-93BC-C60860908BC4}" presName="invisiNode" presStyleLbl="node1" presStyleIdx="1" presStyleCnt="2"/>
      <dgm:spPr/>
    </dgm:pt>
    <dgm:pt modelId="{40E7216D-8D8E-460D-97EB-BCCC4ED2545A}" type="pres">
      <dgm:prSet presAssocID="{A2EB4254-FC2C-4AEC-93BC-C60860908BC4}" presName="imagNode" presStyleLbl="fgImgPlace1" presStyleIdx="1" presStyleCnt="2"/>
      <dgm:spPr>
        <a:blipFill rotWithShape="0">
          <a:blip xmlns:r="http://schemas.openxmlformats.org/officeDocument/2006/relationships" r:embed="rId2"/>
          <a:stretch>
            <a:fillRect/>
          </a:stretch>
        </a:blipFill>
      </dgm:spPr>
    </dgm:pt>
  </dgm:ptLst>
  <dgm:cxnLst>
    <dgm:cxn modelId="{299B8005-C64E-4C5E-A4C6-BC3E98F89383}" type="presOf" srcId="{471C477D-2CD7-45D8-8451-5857A7DFB4DF}" destId="{86724B6C-583F-4299-87C4-DEF38B5617B5}" srcOrd="0" destOrd="4" presId="urn:microsoft.com/office/officeart/2005/8/layout/pList2"/>
    <dgm:cxn modelId="{AE06260C-23E3-4CCB-8C83-24D621A250A0}" type="presOf" srcId="{F7A14D40-2A5E-430E-AF2F-4319388641E0}" destId="{86724B6C-583F-4299-87C4-DEF38B5617B5}" srcOrd="0" destOrd="2" presId="urn:microsoft.com/office/officeart/2005/8/layout/pList2"/>
    <dgm:cxn modelId="{BB02EF19-2781-455D-9852-C5B022573F3E}" type="presOf" srcId="{A2EB4254-FC2C-4AEC-93BC-C60860908BC4}" destId="{F36DAF74-5EAD-402A-AFC1-773DFB65FC02}" srcOrd="0" destOrd="0" presId="urn:microsoft.com/office/officeart/2005/8/layout/pList2"/>
    <dgm:cxn modelId="{8BD1941C-7E92-4330-A8ED-608D8802B971}" srcId="{A2EB4254-FC2C-4AEC-93BC-C60860908BC4}" destId="{4635B8D6-3BD7-4661-BFBA-07F7F0CFA5D1}" srcOrd="0" destOrd="0" parTransId="{8C790BC3-EA22-4E53-9107-9716ACDF9EAC}" sibTransId="{D2ABD55A-72E6-46BE-AFF2-F8504E0B06ED}"/>
    <dgm:cxn modelId="{5E74123C-BFAF-405E-8306-505FE80ED9B6}" srcId="{D5A128D4-8434-4C54-B3A9-89AEA8D6A3EF}" destId="{6AAB4A58-D31D-44B8-B228-CE3CB687B1FE}" srcOrd="0" destOrd="0" parTransId="{F8003E15-7E78-47E9-8CA8-C01055753BA4}" sibTransId="{13187CC3-2387-4B33-BAC8-DAE8C2C094A8}"/>
    <dgm:cxn modelId="{A95BED5D-6D87-4D8C-9078-ECE442307ED4}" type="presOf" srcId="{6AAB4A58-D31D-44B8-B228-CE3CB687B1FE}" destId="{86724B6C-583F-4299-87C4-DEF38B5617B5}" srcOrd="0" destOrd="0" presId="urn:microsoft.com/office/officeart/2005/8/layout/pList2"/>
    <dgm:cxn modelId="{D5F3BC6F-B880-4B46-9850-3FD9CB620D12}" type="presOf" srcId="{D5A128D4-8434-4C54-B3A9-89AEA8D6A3EF}" destId="{E2FD80F4-4185-40B2-9E9D-EF14A2627DB4}" srcOrd="0" destOrd="0" presId="urn:microsoft.com/office/officeart/2005/8/layout/pList2"/>
    <dgm:cxn modelId="{A368A27C-A645-406D-8F32-11E69D5B266D}" type="presOf" srcId="{B4CB22A1-7726-4787-A755-F54DB3546796}" destId="{86724B6C-583F-4299-87C4-DEF38B5617B5}" srcOrd="0" destOrd="1" presId="urn:microsoft.com/office/officeart/2005/8/layout/pList2"/>
    <dgm:cxn modelId="{E351F083-6A42-4AB3-8447-2091EAF04A53}" srcId="{6AAB4A58-D31D-44B8-B228-CE3CB687B1FE}" destId="{9E29CEAB-B514-4DB6-956E-E0B977C332B9}" srcOrd="4" destOrd="0" parTransId="{4410B622-5252-4507-99E7-B451E86AFCD0}" sibTransId="{28520DA9-0EF4-46C9-8DA7-7034EE351F3B}"/>
    <dgm:cxn modelId="{E562F987-C3E3-41D9-A259-48DC239F0D9D}" srcId="{6AAB4A58-D31D-44B8-B228-CE3CB687B1FE}" destId="{471C477D-2CD7-45D8-8451-5857A7DFB4DF}" srcOrd="3" destOrd="0" parTransId="{A0A1CEDE-7414-455B-9749-EA1B29245916}" sibTransId="{4E3D93CB-7AD1-4747-BDAB-337907A3A949}"/>
    <dgm:cxn modelId="{77807D8C-3DAB-4F2B-B1D5-EC547879F866}" type="presOf" srcId="{4635B8D6-3BD7-4661-BFBA-07F7F0CFA5D1}" destId="{F36DAF74-5EAD-402A-AFC1-773DFB65FC02}" srcOrd="0" destOrd="1" presId="urn:microsoft.com/office/officeart/2005/8/layout/pList2"/>
    <dgm:cxn modelId="{14F7F88C-E85F-46E8-865D-55948E3C3A50}" type="presOf" srcId="{D8CA2B8D-7C8C-4146-8A2E-6DC4CC13F1D0}" destId="{86724B6C-583F-4299-87C4-DEF38B5617B5}" srcOrd="0" destOrd="3" presId="urn:microsoft.com/office/officeart/2005/8/layout/pList2"/>
    <dgm:cxn modelId="{0DEC0693-5277-46BC-80DD-B04A3EB95FD7}" srcId="{6AAB4A58-D31D-44B8-B228-CE3CB687B1FE}" destId="{F7A14D40-2A5E-430E-AF2F-4319388641E0}" srcOrd="1" destOrd="0" parTransId="{26297001-54CC-4C91-A770-08912C555F01}" sibTransId="{717F242C-CE95-464B-8D98-5EF938F27E27}"/>
    <dgm:cxn modelId="{628B94BB-38EF-4CA1-AF9A-B047BE07E3A2}" type="presOf" srcId="{7E940ECB-F142-460B-822B-72C07B9FAD7B}" destId="{F36DAF74-5EAD-402A-AFC1-773DFB65FC02}" srcOrd="0" destOrd="2" presId="urn:microsoft.com/office/officeart/2005/8/layout/pList2"/>
    <dgm:cxn modelId="{D5E3EBC3-F999-407D-8A45-89B7057F66AC}" srcId="{6AAB4A58-D31D-44B8-B228-CE3CB687B1FE}" destId="{D8CA2B8D-7C8C-4146-8A2E-6DC4CC13F1D0}" srcOrd="2" destOrd="0" parTransId="{447DD494-0185-4BFB-9CEA-00F0629B051E}" sibTransId="{71ACCE45-BAB0-48C4-9C01-44CADC9968B3}"/>
    <dgm:cxn modelId="{78FE0BD7-6637-4109-AB94-D62F0A833E0B}" srcId="{6AAB4A58-D31D-44B8-B228-CE3CB687B1FE}" destId="{B4CB22A1-7726-4787-A755-F54DB3546796}" srcOrd="0" destOrd="0" parTransId="{1637F598-1967-4A34-AEA2-9DE2816D1AF5}" sibTransId="{ACE117D1-FF02-4F3D-87CC-57B391FE21F4}"/>
    <dgm:cxn modelId="{E770B9D9-2FAC-4C2E-9195-4217862E2A3B}" type="presOf" srcId="{13187CC3-2387-4B33-BAC8-DAE8C2C094A8}" destId="{20BDBFCB-AAB3-4D66-A3C0-2FB9F8AC63EC}" srcOrd="0" destOrd="0" presId="urn:microsoft.com/office/officeart/2005/8/layout/pList2"/>
    <dgm:cxn modelId="{BFF7E2DB-5B32-4FD8-A3D7-49B4C775705D}" srcId="{D5A128D4-8434-4C54-B3A9-89AEA8D6A3EF}" destId="{A2EB4254-FC2C-4AEC-93BC-C60860908BC4}" srcOrd="1" destOrd="0" parTransId="{438068AD-B18D-41B2-A49D-006F807F8B29}" sibTransId="{8AACDCCA-C8FB-4E28-9C21-7F11FAF3737B}"/>
    <dgm:cxn modelId="{6A62F2DC-7169-40F1-9763-4FD69EC3832B}" srcId="{A2EB4254-FC2C-4AEC-93BC-C60860908BC4}" destId="{7E940ECB-F142-460B-822B-72C07B9FAD7B}" srcOrd="1" destOrd="0" parTransId="{13F8EE4E-1BD3-4D83-9246-7DA5B456FCA8}" sibTransId="{CD16E8BE-2BFD-4FA7-9A51-05BA682959CB}"/>
    <dgm:cxn modelId="{BFCF99E0-F27A-4A48-B31A-A28C70B22A86}" type="presOf" srcId="{9E29CEAB-B514-4DB6-956E-E0B977C332B9}" destId="{86724B6C-583F-4299-87C4-DEF38B5617B5}" srcOrd="0" destOrd="5" presId="urn:microsoft.com/office/officeart/2005/8/layout/pList2"/>
    <dgm:cxn modelId="{544D6CF4-77CC-4F78-B119-3368DB39D2CB}" type="presParOf" srcId="{E2FD80F4-4185-40B2-9E9D-EF14A2627DB4}" destId="{529A169B-6CDB-4CC4-93DC-D306E4949839}" srcOrd="0" destOrd="0" presId="urn:microsoft.com/office/officeart/2005/8/layout/pList2"/>
    <dgm:cxn modelId="{C721543C-1FEA-48AB-8802-8D73ECB87981}" type="presParOf" srcId="{E2FD80F4-4185-40B2-9E9D-EF14A2627DB4}" destId="{57711F7D-1A30-480E-99A9-94286A2DA0D1}" srcOrd="1" destOrd="0" presId="urn:microsoft.com/office/officeart/2005/8/layout/pList2"/>
    <dgm:cxn modelId="{4F95452E-0154-46EE-85B7-A5941DE0D152}" type="presParOf" srcId="{57711F7D-1A30-480E-99A9-94286A2DA0D1}" destId="{115F69EF-5B62-4F63-AB9B-53468588D9E4}" srcOrd="0" destOrd="0" presId="urn:microsoft.com/office/officeart/2005/8/layout/pList2"/>
    <dgm:cxn modelId="{1C328112-8378-47DB-A030-7023F600F2CD}" type="presParOf" srcId="{115F69EF-5B62-4F63-AB9B-53468588D9E4}" destId="{86724B6C-583F-4299-87C4-DEF38B5617B5}" srcOrd="0" destOrd="0" presId="urn:microsoft.com/office/officeart/2005/8/layout/pList2"/>
    <dgm:cxn modelId="{1520344F-DB06-4EB4-B965-59D3457D2E1A}" type="presParOf" srcId="{115F69EF-5B62-4F63-AB9B-53468588D9E4}" destId="{E5216651-F27E-44D6-9263-CF98543F255C}" srcOrd="1" destOrd="0" presId="urn:microsoft.com/office/officeart/2005/8/layout/pList2"/>
    <dgm:cxn modelId="{96EA546A-C645-4681-9550-A0C06469D317}" type="presParOf" srcId="{115F69EF-5B62-4F63-AB9B-53468588D9E4}" destId="{5A1FAC4D-811B-457B-B849-E33E74DBB928}" srcOrd="2" destOrd="0" presId="urn:microsoft.com/office/officeart/2005/8/layout/pList2"/>
    <dgm:cxn modelId="{E1CCD250-73F5-4D9D-822E-10BDFB8FA068}" type="presParOf" srcId="{57711F7D-1A30-480E-99A9-94286A2DA0D1}" destId="{20BDBFCB-AAB3-4D66-A3C0-2FB9F8AC63EC}" srcOrd="1" destOrd="0" presId="urn:microsoft.com/office/officeart/2005/8/layout/pList2"/>
    <dgm:cxn modelId="{37C24186-ADBC-428A-9875-FB2DE2D8129E}" type="presParOf" srcId="{57711F7D-1A30-480E-99A9-94286A2DA0D1}" destId="{12FE550D-44C6-4921-AF0F-860168E6DA02}" srcOrd="2" destOrd="0" presId="urn:microsoft.com/office/officeart/2005/8/layout/pList2"/>
    <dgm:cxn modelId="{DAB6BDF0-9E1C-4B68-9C47-CD932B2DFBF5}" type="presParOf" srcId="{12FE550D-44C6-4921-AF0F-860168E6DA02}" destId="{F36DAF74-5EAD-402A-AFC1-773DFB65FC02}" srcOrd="0" destOrd="0" presId="urn:microsoft.com/office/officeart/2005/8/layout/pList2"/>
    <dgm:cxn modelId="{B8129456-C22D-4E0B-AA7F-F19FC41FD394}" type="presParOf" srcId="{12FE550D-44C6-4921-AF0F-860168E6DA02}" destId="{EB322ACF-F244-4F8C-B5F1-065F009CAE9F}" srcOrd="1" destOrd="0" presId="urn:microsoft.com/office/officeart/2005/8/layout/pList2"/>
    <dgm:cxn modelId="{C91F6C8F-0F12-424C-BF36-5FA19C53A85C}" type="presParOf" srcId="{12FE550D-44C6-4921-AF0F-860168E6DA02}" destId="{40E7216D-8D8E-460D-97EB-BCCC4ED2545A}"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5A128D4-8434-4C54-B3A9-89AEA8D6A3EF}"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GB"/>
        </a:p>
      </dgm:t>
    </dgm:pt>
    <dgm:pt modelId="{4635B8D6-3BD7-4661-BFBA-07F7F0CFA5D1}">
      <dgm:prSet phldrT="[Text]" custT="1"/>
      <dgm:spPr/>
      <dgm:t>
        <a:bodyPr/>
        <a:lstStyle/>
        <a:p>
          <a:r>
            <a:rPr lang="en-US" sz="1400" b="0" i="0" u="none" dirty="0"/>
            <a:t>Ease of finding what you are looking for </a:t>
          </a:r>
          <a:endParaRPr lang="en-GB" sz="1400" dirty="0"/>
        </a:p>
      </dgm:t>
    </dgm:pt>
    <dgm:pt modelId="{8C790BC3-EA22-4E53-9107-9716ACDF9EAC}" type="parTrans" cxnId="{8BD1941C-7E92-4330-A8ED-608D8802B971}">
      <dgm:prSet/>
      <dgm:spPr/>
      <dgm:t>
        <a:bodyPr/>
        <a:lstStyle/>
        <a:p>
          <a:endParaRPr lang="en-GB"/>
        </a:p>
      </dgm:t>
    </dgm:pt>
    <dgm:pt modelId="{D2ABD55A-72E6-46BE-AFF2-F8504E0B06ED}" type="sibTrans" cxnId="{8BD1941C-7E92-4330-A8ED-608D8802B971}">
      <dgm:prSet/>
      <dgm:spPr/>
      <dgm:t>
        <a:bodyPr/>
        <a:lstStyle/>
        <a:p>
          <a:endParaRPr lang="en-GB"/>
        </a:p>
      </dgm:t>
    </dgm:pt>
    <dgm:pt modelId="{7E940ECB-F142-460B-822B-72C07B9FAD7B}">
      <dgm:prSet phldrT="[Text]" custT="1"/>
      <dgm:spPr/>
      <dgm:t>
        <a:bodyPr/>
        <a:lstStyle/>
        <a:p>
          <a:endParaRPr lang="en-GB" sz="1200" dirty="0"/>
        </a:p>
        <a:p>
          <a:endParaRPr lang="en-GB" sz="1200" dirty="0"/>
        </a:p>
      </dgm:t>
    </dgm:pt>
    <dgm:pt modelId="{13F8EE4E-1BD3-4D83-9246-7DA5B456FCA8}" type="parTrans" cxnId="{6A62F2DC-7169-40F1-9763-4FD69EC3832B}">
      <dgm:prSet/>
      <dgm:spPr/>
      <dgm:t>
        <a:bodyPr/>
        <a:lstStyle/>
        <a:p>
          <a:endParaRPr lang="en-GB"/>
        </a:p>
      </dgm:t>
    </dgm:pt>
    <dgm:pt modelId="{CD16E8BE-2BFD-4FA7-9A51-05BA682959CB}" type="sibTrans" cxnId="{6A62F2DC-7169-40F1-9763-4FD69EC3832B}">
      <dgm:prSet/>
      <dgm:spPr/>
      <dgm:t>
        <a:bodyPr/>
        <a:lstStyle/>
        <a:p>
          <a:endParaRPr lang="en-GB"/>
        </a:p>
      </dgm:t>
    </dgm:pt>
    <dgm:pt modelId="{A2EB4254-FC2C-4AEC-93BC-C60860908BC4}">
      <dgm:prSet phldrT="[Text]" custT="1"/>
      <dgm:spPr/>
      <dgm:t>
        <a:bodyPr/>
        <a:lstStyle/>
        <a:p>
          <a:endParaRPr lang="en-GB" sz="1400" dirty="0"/>
        </a:p>
      </dgm:t>
    </dgm:pt>
    <dgm:pt modelId="{438068AD-B18D-41B2-A49D-006F807F8B29}" type="parTrans" cxnId="{BFF7E2DB-5B32-4FD8-A3D7-49B4C775705D}">
      <dgm:prSet/>
      <dgm:spPr/>
      <dgm:t>
        <a:bodyPr/>
        <a:lstStyle/>
        <a:p>
          <a:endParaRPr lang="en-GB"/>
        </a:p>
      </dgm:t>
    </dgm:pt>
    <dgm:pt modelId="{8AACDCCA-C8FB-4E28-9C21-7F11FAF3737B}" type="sibTrans" cxnId="{BFF7E2DB-5B32-4FD8-A3D7-49B4C775705D}">
      <dgm:prSet/>
      <dgm:spPr/>
      <dgm:t>
        <a:bodyPr/>
        <a:lstStyle/>
        <a:p>
          <a:endParaRPr lang="en-GB"/>
        </a:p>
      </dgm:t>
    </dgm:pt>
    <dgm:pt modelId="{6AAB4A58-D31D-44B8-B228-CE3CB687B1FE}">
      <dgm:prSet phldrT="[Text]" custT="1"/>
      <dgm:spPr/>
      <dgm:t>
        <a:bodyPr/>
        <a:lstStyle/>
        <a:p>
          <a:pPr algn="l"/>
          <a:endParaRPr lang="en-GB" sz="1400" dirty="0"/>
        </a:p>
      </dgm:t>
    </dgm:pt>
    <dgm:pt modelId="{F8003E15-7E78-47E9-8CA8-C01055753BA4}" type="parTrans" cxnId="{5E74123C-BFAF-405E-8306-505FE80ED9B6}">
      <dgm:prSet/>
      <dgm:spPr/>
      <dgm:t>
        <a:bodyPr/>
        <a:lstStyle/>
        <a:p>
          <a:endParaRPr lang="en-GB"/>
        </a:p>
      </dgm:t>
    </dgm:pt>
    <dgm:pt modelId="{13187CC3-2387-4B33-BAC8-DAE8C2C094A8}" type="sibTrans" cxnId="{5E74123C-BFAF-405E-8306-505FE80ED9B6}">
      <dgm:prSet/>
      <dgm:spPr/>
      <dgm:t>
        <a:bodyPr/>
        <a:lstStyle/>
        <a:p>
          <a:endParaRPr lang="en-GB"/>
        </a:p>
      </dgm:t>
    </dgm:pt>
    <dgm:pt modelId="{AA89B5EC-A822-4E60-9233-FF92815CD40C}">
      <dgm:prSet phldrT="[Text]" custT="1"/>
      <dgm:spPr/>
      <dgm:t>
        <a:bodyPr/>
        <a:lstStyle/>
        <a:p>
          <a:pPr algn="l"/>
          <a:r>
            <a:rPr lang="en-GB" sz="1400" b="0" i="0" u="none" dirty="0"/>
            <a:t>Usefulness</a:t>
          </a:r>
          <a:endParaRPr lang="en-GB" sz="1400" dirty="0"/>
        </a:p>
      </dgm:t>
    </dgm:pt>
    <dgm:pt modelId="{147217F6-E0C4-4CED-9EB4-2B66C346FC5D}" type="parTrans" cxnId="{7F7858B3-7209-4A75-A98C-9E8D37735A90}">
      <dgm:prSet/>
      <dgm:spPr/>
      <dgm:t>
        <a:bodyPr/>
        <a:lstStyle/>
        <a:p>
          <a:endParaRPr lang="en-GB"/>
        </a:p>
      </dgm:t>
    </dgm:pt>
    <dgm:pt modelId="{22762DF1-9F6D-4EDE-B416-5EEF503A0F89}" type="sibTrans" cxnId="{7F7858B3-7209-4A75-A98C-9E8D37735A90}">
      <dgm:prSet/>
      <dgm:spPr/>
      <dgm:t>
        <a:bodyPr/>
        <a:lstStyle/>
        <a:p>
          <a:endParaRPr lang="en-GB"/>
        </a:p>
      </dgm:t>
    </dgm:pt>
    <dgm:pt modelId="{19B9CB2A-FF9A-49C5-AD8E-2466A8DF5E28}">
      <dgm:prSet phldrT="[Text]" custT="1"/>
      <dgm:spPr/>
      <dgm:t>
        <a:bodyPr/>
        <a:lstStyle/>
        <a:p>
          <a:pPr algn="l"/>
          <a:r>
            <a:rPr lang="en-US" sz="1400" b="0" i="0" u="none" dirty="0"/>
            <a:t>Being up to date</a:t>
          </a:r>
          <a:endParaRPr lang="en-GB" sz="1400" dirty="0"/>
        </a:p>
      </dgm:t>
    </dgm:pt>
    <dgm:pt modelId="{E079FF5E-9F64-4BC6-9BA2-27798BE87FDA}" type="parTrans" cxnId="{FDA21DE9-2F79-4937-8CD5-7AB0685AEF1B}">
      <dgm:prSet/>
      <dgm:spPr/>
      <dgm:t>
        <a:bodyPr/>
        <a:lstStyle/>
        <a:p>
          <a:endParaRPr lang="en-GB"/>
        </a:p>
      </dgm:t>
    </dgm:pt>
    <dgm:pt modelId="{53653C5A-812E-4AFC-A448-8B0F1C7573DF}" type="sibTrans" cxnId="{FDA21DE9-2F79-4937-8CD5-7AB0685AEF1B}">
      <dgm:prSet/>
      <dgm:spPr/>
      <dgm:t>
        <a:bodyPr/>
        <a:lstStyle/>
        <a:p>
          <a:endParaRPr lang="en-GB"/>
        </a:p>
      </dgm:t>
    </dgm:pt>
    <dgm:pt modelId="{B0B03403-9238-45D0-9E1A-A28B8B33BE25}">
      <dgm:prSet phldrT="[Text]" custT="1"/>
      <dgm:spPr/>
      <dgm:t>
        <a:bodyPr/>
        <a:lstStyle/>
        <a:p>
          <a:pPr algn="l"/>
          <a:r>
            <a:rPr lang="en-GB" sz="1400" b="0" i="0" u="none" dirty="0"/>
            <a:t>Accessibility </a:t>
          </a:r>
          <a:endParaRPr lang="en-GB" sz="1400" dirty="0"/>
        </a:p>
      </dgm:t>
    </dgm:pt>
    <dgm:pt modelId="{E9886589-434B-4DC1-A317-98F367247730}" type="parTrans" cxnId="{65384544-DBFF-44A8-9F06-0319CC78A745}">
      <dgm:prSet/>
      <dgm:spPr/>
      <dgm:t>
        <a:bodyPr/>
        <a:lstStyle/>
        <a:p>
          <a:endParaRPr lang="en-GB"/>
        </a:p>
      </dgm:t>
    </dgm:pt>
    <dgm:pt modelId="{2BFF5538-CFB2-4F4E-B16D-97905AB7CDCE}" type="sibTrans" cxnId="{65384544-DBFF-44A8-9F06-0319CC78A745}">
      <dgm:prSet/>
      <dgm:spPr/>
      <dgm:t>
        <a:bodyPr/>
        <a:lstStyle/>
        <a:p>
          <a:endParaRPr lang="en-GB"/>
        </a:p>
      </dgm:t>
    </dgm:pt>
    <dgm:pt modelId="{EC6E1960-8028-45D9-B951-CD228990A918}">
      <dgm:prSet phldrT="[Text]" custT="1"/>
      <dgm:spPr/>
      <dgm:t>
        <a:bodyPr/>
        <a:lstStyle/>
        <a:p>
          <a:pPr algn="l"/>
          <a:r>
            <a:rPr lang="en-US" sz="1400" dirty="0"/>
            <a:t>Accuracy</a:t>
          </a:r>
          <a:endParaRPr lang="en-GB" sz="1400" dirty="0"/>
        </a:p>
      </dgm:t>
    </dgm:pt>
    <dgm:pt modelId="{83CA042C-5995-48D2-80EB-D6EA335D42FC}" type="parTrans" cxnId="{8D189819-E025-4A1B-A453-5BF6F02929A9}">
      <dgm:prSet/>
      <dgm:spPr/>
      <dgm:t>
        <a:bodyPr/>
        <a:lstStyle/>
        <a:p>
          <a:endParaRPr lang="en-GB"/>
        </a:p>
      </dgm:t>
    </dgm:pt>
    <dgm:pt modelId="{4981AA2A-1D24-4451-88B7-72C6D90B0B9F}" type="sibTrans" cxnId="{8D189819-E025-4A1B-A453-5BF6F02929A9}">
      <dgm:prSet/>
      <dgm:spPr/>
      <dgm:t>
        <a:bodyPr/>
        <a:lstStyle/>
        <a:p>
          <a:endParaRPr lang="en-GB"/>
        </a:p>
      </dgm:t>
    </dgm:pt>
    <dgm:pt modelId="{E2FD80F4-4185-40B2-9E9D-EF14A2627DB4}" type="pres">
      <dgm:prSet presAssocID="{D5A128D4-8434-4C54-B3A9-89AEA8D6A3EF}" presName="Name0" presStyleCnt="0">
        <dgm:presLayoutVars>
          <dgm:dir/>
          <dgm:resizeHandles val="exact"/>
        </dgm:presLayoutVars>
      </dgm:prSet>
      <dgm:spPr/>
    </dgm:pt>
    <dgm:pt modelId="{529A169B-6CDB-4CC4-93DC-D306E4949839}" type="pres">
      <dgm:prSet presAssocID="{D5A128D4-8434-4C54-B3A9-89AEA8D6A3EF}" presName="bkgdShp" presStyleLbl="alignAccFollowNode1" presStyleIdx="0" presStyleCnt="1"/>
      <dgm:spPr/>
    </dgm:pt>
    <dgm:pt modelId="{57711F7D-1A30-480E-99A9-94286A2DA0D1}" type="pres">
      <dgm:prSet presAssocID="{D5A128D4-8434-4C54-B3A9-89AEA8D6A3EF}" presName="linComp" presStyleCnt="0"/>
      <dgm:spPr/>
    </dgm:pt>
    <dgm:pt modelId="{115F69EF-5B62-4F63-AB9B-53468588D9E4}" type="pres">
      <dgm:prSet presAssocID="{6AAB4A58-D31D-44B8-B228-CE3CB687B1FE}" presName="compNode" presStyleCnt="0"/>
      <dgm:spPr/>
    </dgm:pt>
    <dgm:pt modelId="{86724B6C-583F-4299-87C4-DEF38B5617B5}" type="pres">
      <dgm:prSet presAssocID="{6AAB4A58-D31D-44B8-B228-CE3CB687B1FE}" presName="node" presStyleLbl="node1" presStyleIdx="0" presStyleCnt="2">
        <dgm:presLayoutVars>
          <dgm:bulletEnabled val="1"/>
        </dgm:presLayoutVars>
      </dgm:prSet>
      <dgm:spPr/>
    </dgm:pt>
    <dgm:pt modelId="{E5216651-F27E-44D6-9263-CF98543F255C}" type="pres">
      <dgm:prSet presAssocID="{6AAB4A58-D31D-44B8-B228-CE3CB687B1FE}" presName="invisiNode" presStyleLbl="node1" presStyleIdx="0" presStyleCnt="2"/>
      <dgm:spPr/>
    </dgm:pt>
    <dgm:pt modelId="{5A1FAC4D-811B-457B-B849-E33E74DBB928}" type="pres">
      <dgm:prSet presAssocID="{6AAB4A58-D31D-44B8-B228-CE3CB687B1FE}" presName="imagNode" presStyleLbl="fgImgPlace1" presStyleIdx="0" presStyleCnt="2"/>
      <dgm:spPr>
        <a:blipFill rotWithShape="0">
          <a:blip xmlns:r="http://schemas.openxmlformats.org/officeDocument/2006/relationships" r:embed="rId1"/>
          <a:stretch>
            <a:fillRect/>
          </a:stretch>
        </a:blipFill>
      </dgm:spPr>
    </dgm:pt>
    <dgm:pt modelId="{20BDBFCB-AAB3-4D66-A3C0-2FB9F8AC63EC}" type="pres">
      <dgm:prSet presAssocID="{13187CC3-2387-4B33-BAC8-DAE8C2C094A8}" presName="sibTrans" presStyleLbl="sibTrans2D1" presStyleIdx="0" presStyleCnt="0"/>
      <dgm:spPr/>
    </dgm:pt>
    <dgm:pt modelId="{12FE550D-44C6-4921-AF0F-860168E6DA02}" type="pres">
      <dgm:prSet presAssocID="{A2EB4254-FC2C-4AEC-93BC-C60860908BC4}" presName="compNode" presStyleCnt="0"/>
      <dgm:spPr/>
    </dgm:pt>
    <dgm:pt modelId="{F36DAF74-5EAD-402A-AFC1-773DFB65FC02}" type="pres">
      <dgm:prSet presAssocID="{A2EB4254-FC2C-4AEC-93BC-C60860908BC4}" presName="node" presStyleLbl="node1" presStyleIdx="1" presStyleCnt="2">
        <dgm:presLayoutVars>
          <dgm:bulletEnabled val="1"/>
        </dgm:presLayoutVars>
      </dgm:prSet>
      <dgm:spPr/>
    </dgm:pt>
    <dgm:pt modelId="{EB322ACF-F244-4F8C-B5F1-065F009CAE9F}" type="pres">
      <dgm:prSet presAssocID="{A2EB4254-FC2C-4AEC-93BC-C60860908BC4}" presName="invisiNode" presStyleLbl="node1" presStyleIdx="1" presStyleCnt="2"/>
      <dgm:spPr/>
    </dgm:pt>
    <dgm:pt modelId="{40E7216D-8D8E-460D-97EB-BCCC4ED2545A}" type="pres">
      <dgm:prSet presAssocID="{A2EB4254-FC2C-4AEC-93BC-C60860908BC4}" presName="imagNode" presStyleLbl="fgImgPlace1" presStyleIdx="1" presStyleCnt="2" custScaleX="90313" custScaleY="92318" custLinFactNeighborX="-252" custLinFactNeighborY="-491"/>
      <dgm:spPr>
        <a:blipFill rotWithShape="1">
          <a:blip xmlns:r="http://schemas.openxmlformats.org/officeDocument/2006/relationships" r:embed="rId2"/>
          <a:srcRect/>
          <a:stretch>
            <a:fillRect t="-30000" b="-30000"/>
          </a:stretch>
        </a:blipFill>
      </dgm:spPr>
    </dgm:pt>
  </dgm:ptLst>
  <dgm:cxnLst>
    <dgm:cxn modelId="{8D189819-E025-4A1B-A453-5BF6F02929A9}" srcId="{6AAB4A58-D31D-44B8-B228-CE3CB687B1FE}" destId="{EC6E1960-8028-45D9-B951-CD228990A918}" srcOrd="0" destOrd="0" parTransId="{83CA042C-5995-48D2-80EB-D6EA335D42FC}" sibTransId="{4981AA2A-1D24-4451-88B7-72C6D90B0B9F}"/>
    <dgm:cxn modelId="{BB02EF19-2781-455D-9852-C5B022573F3E}" type="presOf" srcId="{A2EB4254-FC2C-4AEC-93BC-C60860908BC4}" destId="{F36DAF74-5EAD-402A-AFC1-773DFB65FC02}" srcOrd="0" destOrd="0" presId="urn:microsoft.com/office/officeart/2005/8/layout/pList2"/>
    <dgm:cxn modelId="{8BD1941C-7E92-4330-A8ED-608D8802B971}" srcId="{A2EB4254-FC2C-4AEC-93BC-C60860908BC4}" destId="{4635B8D6-3BD7-4661-BFBA-07F7F0CFA5D1}" srcOrd="0" destOrd="0" parTransId="{8C790BC3-EA22-4E53-9107-9716ACDF9EAC}" sibTransId="{D2ABD55A-72E6-46BE-AFF2-F8504E0B06ED}"/>
    <dgm:cxn modelId="{5E74123C-BFAF-405E-8306-505FE80ED9B6}" srcId="{D5A128D4-8434-4C54-B3A9-89AEA8D6A3EF}" destId="{6AAB4A58-D31D-44B8-B228-CE3CB687B1FE}" srcOrd="0" destOrd="0" parTransId="{F8003E15-7E78-47E9-8CA8-C01055753BA4}" sibTransId="{13187CC3-2387-4B33-BAC8-DAE8C2C094A8}"/>
    <dgm:cxn modelId="{A95BED5D-6D87-4D8C-9078-ECE442307ED4}" type="presOf" srcId="{6AAB4A58-D31D-44B8-B228-CE3CB687B1FE}" destId="{86724B6C-583F-4299-87C4-DEF38B5617B5}" srcOrd="0" destOrd="0" presId="urn:microsoft.com/office/officeart/2005/8/layout/pList2"/>
    <dgm:cxn modelId="{65384544-DBFF-44A8-9F06-0319CC78A745}" srcId="{6AAB4A58-D31D-44B8-B228-CE3CB687B1FE}" destId="{B0B03403-9238-45D0-9E1A-A28B8B33BE25}" srcOrd="3" destOrd="0" parTransId="{E9886589-434B-4DC1-A317-98F367247730}" sibTransId="{2BFF5538-CFB2-4F4E-B16D-97905AB7CDCE}"/>
    <dgm:cxn modelId="{D5F3BC6F-B880-4B46-9850-3FD9CB620D12}" type="presOf" srcId="{D5A128D4-8434-4C54-B3A9-89AEA8D6A3EF}" destId="{E2FD80F4-4185-40B2-9E9D-EF14A2627DB4}" srcOrd="0" destOrd="0" presId="urn:microsoft.com/office/officeart/2005/8/layout/pList2"/>
    <dgm:cxn modelId="{779CE651-4A5C-4785-9CB0-FBEB891BF394}" type="presOf" srcId="{B0B03403-9238-45D0-9E1A-A28B8B33BE25}" destId="{86724B6C-583F-4299-87C4-DEF38B5617B5}" srcOrd="0" destOrd="4" presId="urn:microsoft.com/office/officeart/2005/8/layout/pList2"/>
    <dgm:cxn modelId="{EEAD6A52-9826-4EAA-8119-0A76BA83618F}" type="presOf" srcId="{EC6E1960-8028-45D9-B951-CD228990A918}" destId="{86724B6C-583F-4299-87C4-DEF38B5617B5}" srcOrd="0" destOrd="1" presId="urn:microsoft.com/office/officeart/2005/8/layout/pList2"/>
    <dgm:cxn modelId="{77807D8C-3DAB-4F2B-B1D5-EC547879F866}" type="presOf" srcId="{4635B8D6-3BD7-4661-BFBA-07F7F0CFA5D1}" destId="{F36DAF74-5EAD-402A-AFC1-773DFB65FC02}" srcOrd="0" destOrd="1" presId="urn:microsoft.com/office/officeart/2005/8/layout/pList2"/>
    <dgm:cxn modelId="{956F1CAA-DE65-4924-992F-6CC8E5540917}" type="presOf" srcId="{19B9CB2A-FF9A-49C5-AD8E-2466A8DF5E28}" destId="{86724B6C-583F-4299-87C4-DEF38B5617B5}" srcOrd="0" destOrd="3" presId="urn:microsoft.com/office/officeart/2005/8/layout/pList2"/>
    <dgm:cxn modelId="{7F7858B3-7209-4A75-A98C-9E8D37735A90}" srcId="{6AAB4A58-D31D-44B8-B228-CE3CB687B1FE}" destId="{AA89B5EC-A822-4E60-9233-FF92815CD40C}" srcOrd="1" destOrd="0" parTransId="{147217F6-E0C4-4CED-9EB4-2B66C346FC5D}" sibTransId="{22762DF1-9F6D-4EDE-B416-5EEF503A0F89}"/>
    <dgm:cxn modelId="{40569BB9-A270-4D29-8102-92729797C403}" type="presOf" srcId="{AA89B5EC-A822-4E60-9233-FF92815CD40C}" destId="{86724B6C-583F-4299-87C4-DEF38B5617B5}" srcOrd="0" destOrd="2" presId="urn:microsoft.com/office/officeart/2005/8/layout/pList2"/>
    <dgm:cxn modelId="{628B94BB-38EF-4CA1-AF9A-B047BE07E3A2}" type="presOf" srcId="{7E940ECB-F142-460B-822B-72C07B9FAD7B}" destId="{F36DAF74-5EAD-402A-AFC1-773DFB65FC02}" srcOrd="0" destOrd="2" presId="urn:microsoft.com/office/officeart/2005/8/layout/pList2"/>
    <dgm:cxn modelId="{E770B9D9-2FAC-4C2E-9195-4217862E2A3B}" type="presOf" srcId="{13187CC3-2387-4B33-BAC8-DAE8C2C094A8}" destId="{20BDBFCB-AAB3-4D66-A3C0-2FB9F8AC63EC}" srcOrd="0" destOrd="0" presId="urn:microsoft.com/office/officeart/2005/8/layout/pList2"/>
    <dgm:cxn modelId="{BFF7E2DB-5B32-4FD8-A3D7-49B4C775705D}" srcId="{D5A128D4-8434-4C54-B3A9-89AEA8D6A3EF}" destId="{A2EB4254-FC2C-4AEC-93BC-C60860908BC4}" srcOrd="1" destOrd="0" parTransId="{438068AD-B18D-41B2-A49D-006F807F8B29}" sibTransId="{8AACDCCA-C8FB-4E28-9C21-7F11FAF3737B}"/>
    <dgm:cxn modelId="{6A62F2DC-7169-40F1-9763-4FD69EC3832B}" srcId="{A2EB4254-FC2C-4AEC-93BC-C60860908BC4}" destId="{7E940ECB-F142-460B-822B-72C07B9FAD7B}" srcOrd="1" destOrd="0" parTransId="{13F8EE4E-1BD3-4D83-9246-7DA5B456FCA8}" sibTransId="{CD16E8BE-2BFD-4FA7-9A51-05BA682959CB}"/>
    <dgm:cxn modelId="{FDA21DE9-2F79-4937-8CD5-7AB0685AEF1B}" srcId="{6AAB4A58-D31D-44B8-B228-CE3CB687B1FE}" destId="{19B9CB2A-FF9A-49C5-AD8E-2466A8DF5E28}" srcOrd="2" destOrd="0" parTransId="{E079FF5E-9F64-4BC6-9BA2-27798BE87FDA}" sibTransId="{53653C5A-812E-4AFC-A448-8B0F1C7573DF}"/>
    <dgm:cxn modelId="{544D6CF4-77CC-4F78-B119-3368DB39D2CB}" type="presParOf" srcId="{E2FD80F4-4185-40B2-9E9D-EF14A2627DB4}" destId="{529A169B-6CDB-4CC4-93DC-D306E4949839}" srcOrd="0" destOrd="0" presId="urn:microsoft.com/office/officeart/2005/8/layout/pList2"/>
    <dgm:cxn modelId="{C721543C-1FEA-48AB-8802-8D73ECB87981}" type="presParOf" srcId="{E2FD80F4-4185-40B2-9E9D-EF14A2627DB4}" destId="{57711F7D-1A30-480E-99A9-94286A2DA0D1}" srcOrd="1" destOrd="0" presId="urn:microsoft.com/office/officeart/2005/8/layout/pList2"/>
    <dgm:cxn modelId="{4F95452E-0154-46EE-85B7-A5941DE0D152}" type="presParOf" srcId="{57711F7D-1A30-480E-99A9-94286A2DA0D1}" destId="{115F69EF-5B62-4F63-AB9B-53468588D9E4}" srcOrd="0" destOrd="0" presId="urn:microsoft.com/office/officeart/2005/8/layout/pList2"/>
    <dgm:cxn modelId="{1C328112-8378-47DB-A030-7023F600F2CD}" type="presParOf" srcId="{115F69EF-5B62-4F63-AB9B-53468588D9E4}" destId="{86724B6C-583F-4299-87C4-DEF38B5617B5}" srcOrd="0" destOrd="0" presId="urn:microsoft.com/office/officeart/2005/8/layout/pList2"/>
    <dgm:cxn modelId="{1520344F-DB06-4EB4-B965-59D3457D2E1A}" type="presParOf" srcId="{115F69EF-5B62-4F63-AB9B-53468588D9E4}" destId="{E5216651-F27E-44D6-9263-CF98543F255C}" srcOrd="1" destOrd="0" presId="urn:microsoft.com/office/officeart/2005/8/layout/pList2"/>
    <dgm:cxn modelId="{96EA546A-C645-4681-9550-A0C06469D317}" type="presParOf" srcId="{115F69EF-5B62-4F63-AB9B-53468588D9E4}" destId="{5A1FAC4D-811B-457B-B849-E33E74DBB928}" srcOrd="2" destOrd="0" presId="urn:microsoft.com/office/officeart/2005/8/layout/pList2"/>
    <dgm:cxn modelId="{E1CCD250-73F5-4D9D-822E-10BDFB8FA068}" type="presParOf" srcId="{57711F7D-1A30-480E-99A9-94286A2DA0D1}" destId="{20BDBFCB-AAB3-4D66-A3C0-2FB9F8AC63EC}" srcOrd="1" destOrd="0" presId="urn:microsoft.com/office/officeart/2005/8/layout/pList2"/>
    <dgm:cxn modelId="{37C24186-ADBC-428A-9875-FB2DE2D8129E}" type="presParOf" srcId="{57711F7D-1A30-480E-99A9-94286A2DA0D1}" destId="{12FE550D-44C6-4921-AF0F-860168E6DA02}" srcOrd="2" destOrd="0" presId="urn:microsoft.com/office/officeart/2005/8/layout/pList2"/>
    <dgm:cxn modelId="{DAB6BDF0-9E1C-4B68-9C47-CD932B2DFBF5}" type="presParOf" srcId="{12FE550D-44C6-4921-AF0F-860168E6DA02}" destId="{F36DAF74-5EAD-402A-AFC1-773DFB65FC02}" srcOrd="0" destOrd="0" presId="urn:microsoft.com/office/officeart/2005/8/layout/pList2"/>
    <dgm:cxn modelId="{B8129456-C22D-4E0B-AA7F-F19FC41FD394}" type="presParOf" srcId="{12FE550D-44C6-4921-AF0F-860168E6DA02}" destId="{EB322ACF-F244-4F8C-B5F1-065F009CAE9F}" srcOrd="1" destOrd="0" presId="urn:microsoft.com/office/officeart/2005/8/layout/pList2"/>
    <dgm:cxn modelId="{C91F6C8F-0F12-424C-BF36-5FA19C53A85C}" type="presParOf" srcId="{12FE550D-44C6-4921-AF0F-860168E6DA02}" destId="{40E7216D-8D8E-460D-97EB-BCCC4ED2545A}"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5A128D4-8434-4C54-B3A9-89AEA8D6A3EF}"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GB"/>
        </a:p>
      </dgm:t>
    </dgm:pt>
    <dgm:pt modelId="{B4CB22A1-7726-4787-A755-F54DB3546796}">
      <dgm:prSet phldrT="[Text]" custT="1"/>
      <dgm:spPr/>
      <dgm:t>
        <a:bodyPr/>
        <a:lstStyle/>
        <a:p>
          <a:r>
            <a:rPr lang="en-GB" sz="1400" b="0" i="0" u="none" dirty="0"/>
            <a:t>Approachability</a:t>
          </a:r>
          <a:endParaRPr lang="en-GB" sz="1400" dirty="0"/>
        </a:p>
      </dgm:t>
    </dgm:pt>
    <dgm:pt modelId="{1637F598-1967-4A34-AEA2-9DE2816D1AF5}" type="parTrans" cxnId="{78FE0BD7-6637-4109-AB94-D62F0A833E0B}">
      <dgm:prSet/>
      <dgm:spPr/>
      <dgm:t>
        <a:bodyPr/>
        <a:lstStyle/>
        <a:p>
          <a:endParaRPr lang="en-GB"/>
        </a:p>
      </dgm:t>
    </dgm:pt>
    <dgm:pt modelId="{ACE117D1-FF02-4F3D-87CC-57B391FE21F4}" type="sibTrans" cxnId="{78FE0BD7-6637-4109-AB94-D62F0A833E0B}">
      <dgm:prSet/>
      <dgm:spPr/>
      <dgm:t>
        <a:bodyPr/>
        <a:lstStyle/>
        <a:p>
          <a:endParaRPr lang="en-GB"/>
        </a:p>
      </dgm:t>
    </dgm:pt>
    <dgm:pt modelId="{7E940ECB-F142-460B-822B-72C07B9FAD7B}">
      <dgm:prSet phldrT="[Text]" custT="1"/>
      <dgm:spPr/>
      <dgm:t>
        <a:bodyPr/>
        <a:lstStyle/>
        <a:p>
          <a:endParaRPr lang="en-GB" sz="1400" dirty="0"/>
        </a:p>
        <a:p>
          <a:endParaRPr lang="en-GB" sz="1200" dirty="0"/>
        </a:p>
      </dgm:t>
    </dgm:pt>
    <dgm:pt modelId="{13F8EE4E-1BD3-4D83-9246-7DA5B456FCA8}" type="parTrans" cxnId="{6A62F2DC-7169-40F1-9763-4FD69EC3832B}">
      <dgm:prSet/>
      <dgm:spPr/>
      <dgm:t>
        <a:bodyPr/>
        <a:lstStyle/>
        <a:p>
          <a:endParaRPr lang="en-GB"/>
        </a:p>
      </dgm:t>
    </dgm:pt>
    <dgm:pt modelId="{CD16E8BE-2BFD-4FA7-9A51-05BA682959CB}" type="sibTrans" cxnId="{6A62F2DC-7169-40F1-9763-4FD69EC3832B}">
      <dgm:prSet/>
      <dgm:spPr/>
      <dgm:t>
        <a:bodyPr/>
        <a:lstStyle/>
        <a:p>
          <a:endParaRPr lang="en-GB"/>
        </a:p>
      </dgm:t>
    </dgm:pt>
    <dgm:pt modelId="{A2EB4254-FC2C-4AEC-93BC-C60860908BC4}">
      <dgm:prSet phldrT="[Text]" custT="1"/>
      <dgm:spPr/>
      <dgm:t>
        <a:bodyPr/>
        <a:lstStyle/>
        <a:p>
          <a:endParaRPr lang="en-GB" sz="1400" dirty="0"/>
        </a:p>
      </dgm:t>
    </dgm:pt>
    <dgm:pt modelId="{438068AD-B18D-41B2-A49D-006F807F8B29}" type="parTrans" cxnId="{BFF7E2DB-5B32-4FD8-A3D7-49B4C775705D}">
      <dgm:prSet/>
      <dgm:spPr/>
      <dgm:t>
        <a:bodyPr/>
        <a:lstStyle/>
        <a:p>
          <a:endParaRPr lang="en-GB"/>
        </a:p>
      </dgm:t>
    </dgm:pt>
    <dgm:pt modelId="{8AACDCCA-C8FB-4E28-9C21-7F11FAF3737B}" type="sibTrans" cxnId="{BFF7E2DB-5B32-4FD8-A3D7-49B4C775705D}">
      <dgm:prSet/>
      <dgm:spPr/>
      <dgm:t>
        <a:bodyPr/>
        <a:lstStyle/>
        <a:p>
          <a:endParaRPr lang="en-GB"/>
        </a:p>
      </dgm:t>
    </dgm:pt>
    <dgm:pt modelId="{6AAB4A58-D31D-44B8-B228-CE3CB687B1FE}">
      <dgm:prSet phldrT="[Text]" custT="1"/>
      <dgm:spPr/>
      <dgm:t>
        <a:bodyPr/>
        <a:lstStyle/>
        <a:p>
          <a:endParaRPr lang="en-GB" sz="2000" dirty="0"/>
        </a:p>
      </dgm:t>
    </dgm:pt>
    <dgm:pt modelId="{F8003E15-7E78-47E9-8CA8-C01055753BA4}" type="parTrans" cxnId="{5E74123C-BFAF-405E-8306-505FE80ED9B6}">
      <dgm:prSet/>
      <dgm:spPr/>
      <dgm:t>
        <a:bodyPr/>
        <a:lstStyle/>
        <a:p>
          <a:endParaRPr lang="en-GB"/>
        </a:p>
      </dgm:t>
    </dgm:pt>
    <dgm:pt modelId="{13187CC3-2387-4B33-BAC8-DAE8C2C094A8}" type="sibTrans" cxnId="{5E74123C-BFAF-405E-8306-505FE80ED9B6}">
      <dgm:prSet/>
      <dgm:spPr/>
      <dgm:t>
        <a:bodyPr/>
        <a:lstStyle/>
        <a:p>
          <a:endParaRPr lang="en-GB"/>
        </a:p>
      </dgm:t>
    </dgm:pt>
    <dgm:pt modelId="{CD16E715-445D-4EF2-A3AC-656D927E2F00}">
      <dgm:prSet custT="1"/>
      <dgm:spPr/>
      <dgm:t>
        <a:bodyPr/>
        <a:lstStyle/>
        <a:p>
          <a:r>
            <a:rPr lang="en-GB" sz="1400" b="0" i="0" u="none" dirty="0"/>
            <a:t>Helpfulness of staff</a:t>
          </a:r>
          <a:endParaRPr lang="en-GB" sz="1400" dirty="0"/>
        </a:p>
      </dgm:t>
    </dgm:pt>
    <dgm:pt modelId="{C62DE76C-5281-4177-A1E9-609AC599B09D}" type="parTrans" cxnId="{6A9C0CB5-CC26-4405-B3D3-272E9273082F}">
      <dgm:prSet/>
      <dgm:spPr/>
      <dgm:t>
        <a:bodyPr/>
        <a:lstStyle/>
        <a:p>
          <a:endParaRPr lang="en-GB"/>
        </a:p>
      </dgm:t>
    </dgm:pt>
    <dgm:pt modelId="{AAA65D25-E891-435B-94ED-39DF8F6E498F}" type="sibTrans" cxnId="{6A9C0CB5-CC26-4405-B3D3-272E9273082F}">
      <dgm:prSet/>
      <dgm:spPr/>
      <dgm:t>
        <a:bodyPr/>
        <a:lstStyle/>
        <a:p>
          <a:endParaRPr lang="en-GB"/>
        </a:p>
      </dgm:t>
    </dgm:pt>
    <dgm:pt modelId="{B62AD7DC-3DE0-4A5E-AB35-D6D4A4A807F1}">
      <dgm:prSet custT="1"/>
      <dgm:spPr/>
      <dgm:t>
        <a:bodyPr/>
        <a:lstStyle/>
        <a:p>
          <a:r>
            <a:rPr lang="en-US" sz="1400" b="0" i="0" u="none" dirty="0"/>
            <a:t>Knowledge of staff responding to enquiries</a:t>
          </a:r>
          <a:endParaRPr lang="en-US" sz="1400" dirty="0"/>
        </a:p>
      </dgm:t>
    </dgm:pt>
    <dgm:pt modelId="{EC6791E6-50AB-48A1-A36E-7E8E103FD76D}" type="parTrans" cxnId="{4A111B1F-C1EA-4AB8-9273-639B8568FF00}">
      <dgm:prSet/>
      <dgm:spPr/>
      <dgm:t>
        <a:bodyPr/>
        <a:lstStyle/>
        <a:p>
          <a:endParaRPr lang="en-GB"/>
        </a:p>
      </dgm:t>
    </dgm:pt>
    <dgm:pt modelId="{F4932E47-0CB2-41B9-9E0B-D5AB91BABC35}" type="sibTrans" cxnId="{4A111B1F-C1EA-4AB8-9273-639B8568FF00}">
      <dgm:prSet/>
      <dgm:spPr/>
      <dgm:t>
        <a:bodyPr/>
        <a:lstStyle/>
        <a:p>
          <a:endParaRPr lang="en-GB"/>
        </a:p>
      </dgm:t>
    </dgm:pt>
    <dgm:pt modelId="{8E8D70D4-EC5F-41A4-B1AD-74339DBD2ABA}">
      <dgm:prSet custT="1"/>
      <dgm:spPr/>
      <dgm:t>
        <a:bodyPr/>
        <a:lstStyle/>
        <a:p>
          <a:r>
            <a:rPr lang="en-US" sz="1400" b="0" i="0" u="none" dirty="0"/>
            <a:t>Speed of response to enquiries</a:t>
          </a:r>
          <a:endParaRPr lang="en-US" sz="1400" dirty="0"/>
        </a:p>
      </dgm:t>
    </dgm:pt>
    <dgm:pt modelId="{95D54D13-8D6F-4219-BB99-1C834E063837}" type="parTrans" cxnId="{588EB8A7-6975-4B3F-B579-9282822E9974}">
      <dgm:prSet/>
      <dgm:spPr/>
      <dgm:t>
        <a:bodyPr/>
        <a:lstStyle/>
        <a:p>
          <a:endParaRPr lang="en-GB"/>
        </a:p>
      </dgm:t>
    </dgm:pt>
    <dgm:pt modelId="{81F7C15F-25B6-4F90-9845-8A777E9345DE}" type="sibTrans" cxnId="{588EB8A7-6975-4B3F-B579-9282822E9974}">
      <dgm:prSet/>
      <dgm:spPr/>
      <dgm:t>
        <a:bodyPr/>
        <a:lstStyle/>
        <a:p>
          <a:endParaRPr lang="en-GB"/>
        </a:p>
      </dgm:t>
    </dgm:pt>
    <dgm:pt modelId="{5A7416FA-4740-43FF-8C0E-3F7359D1A4A0}">
      <dgm:prSet custT="1"/>
      <dgm:spPr/>
      <dgm:t>
        <a:bodyPr/>
        <a:lstStyle/>
        <a:p>
          <a:r>
            <a:rPr lang="en-US" sz="1400" b="0" i="0" u="none" dirty="0"/>
            <a:t>How easy is it to identify the correct person to speak to in this area</a:t>
          </a:r>
          <a:endParaRPr lang="en-US" sz="1400" dirty="0"/>
        </a:p>
      </dgm:t>
    </dgm:pt>
    <dgm:pt modelId="{4C65BB2F-8F27-4254-919E-CE5FA868BA44}" type="parTrans" cxnId="{B240F541-380E-415F-AFDD-3108A4853B7A}">
      <dgm:prSet/>
      <dgm:spPr/>
      <dgm:t>
        <a:bodyPr/>
        <a:lstStyle/>
        <a:p>
          <a:endParaRPr lang="en-GB"/>
        </a:p>
      </dgm:t>
    </dgm:pt>
    <dgm:pt modelId="{68E43DF5-B8A5-48AA-B9B8-F32B207AB758}" type="sibTrans" cxnId="{B240F541-380E-415F-AFDD-3108A4853B7A}">
      <dgm:prSet/>
      <dgm:spPr/>
      <dgm:t>
        <a:bodyPr/>
        <a:lstStyle/>
        <a:p>
          <a:endParaRPr lang="en-GB"/>
        </a:p>
      </dgm:t>
    </dgm:pt>
    <dgm:pt modelId="{6288F48E-D14A-4BF6-BA0E-3E6479440AA8}">
      <dgm:prSet custT="1"/>
      <dgm:spPr/>
      <dgm:t>
        <a:bodyPr/>
        <a:lstStyle/>
        <a:p>
          <a:r>
            <a:rPr lang="en-US" sz="1400" b="0" i="0" u="none" dirty="0"/>
            <a:t>Transparency of fee structure for all applications</a:t>
          </a:r>
          <a:endParaRPr lang="en-US" sz="1400" dirty="0"/>
        </a:p>
      </dgm:t>
    </dgm:pt>
    <dgm:pt modelId="{0DEFD651-AD5B-4D19-9D4E-CC14A9B2E73F}" type="parTrans" cxnId="{DF0BAF58-B222-47D8-B989-E242A976D89D}">
      <dgm:prSet/>
      <dgm:spPr/>
      <dgm:t>
        <a:bodyPr/>
        <a:lstStyle/>
        <a:p>
          <a:endParaRPr lang="en-GB"/>
        </a:p>
      </dgm:t>
    </dgm:pt>
    <dgm:pt modelId="{3A53199C-BEC9-4591-AE84-12D89506254E}" type="sibTrans" cxnId="{DF0BAF58-B222-47D8-B989-E242A976D89D}">
      <dgm:prSet/>
      <dgm:spPr/>
      <dgm:t>
        <a:bodyPr/>
        <a:lstStyle/>
        <a:p>
          <a:endParaRPr lang="en-GB"/>
        </a:p>
      </dgm:t>
    </dgm:pt>
    <dgm:pt modelId="{E2FD80F4-4185-40B2-9E9D-EF14A2627DB4}" type="pres">
      <dgm:prSet presAssocID="{D5A128D4-8434-4C54-B3A9-89AEA8D6A3EF}" presName="Name0" presStyleCnt="0">
        <dgm:presLayoutVars>
          <dgm:dir/>
          <dgm:resizeHandles val="exact"/>
        </dgm:presLayoutVars>
      </dgm:prSet>
      <dgm:spPr/>
    </dgm:pt>
    <dgm:pt modelId="{529A169B-6CDB-4CC4-93DC-D306E4949839}" type="pres">
      <dgm:prSet presAssocID="{D5A128D4-8434-4C54-B3A9-89AEA8D6A3EF}" presName="bkgdShp" presStyleLbl="alignAccFollowNode1" presStyleIdx="0" presStyleCnt="1"/>
      <dgm:spPr/>
    </dgm:pt>
    <dgm:pt modelId="{57711F7D-1A30-480E-99A9-94286A2DA0D1}" type="pres">
      <dgm:prSet presAssocID="{D5A128D4-8434-4C54-B3A9-89AEA8D6A3EF}" presName="linComp" presStyleCnt="0"/>
      <dgm:spPr/>
    </dgm:pt>
    <dgm:pt modelId="{115F69EF-5B62-4F63-AB9B-53468588D9E4}" type="pres">
      <dgm:prSet presAssocID="{6AAB4A58-D31D-44B8-B228-CE3CB687B1FE}" presName="compNode" presStyleCnt="0"/>
      <dgm:spPr/>
    </dgm:pt>
    <dgm:pt modelId="{86724B6C-583F-4299-87C4-DEF38B5617B5}" type="pres">
      <dgm:prSet presAssocID="{6AAB4A58-D31D-44B8-B228-CE3CB687B1FE}" presName="node" presStyleLbl="node1" presStyleIdx="0" presStyleCnt="2">
        <dgm:presLayoutVars>
          <dgm:bulletEnabled val="1"/>
        </dgm:presLayoutVars>
      </dgm:prSet>
      <dgm:spPr/>
    </dgm:pt>
    <dgm:pt modelId="{E5216651-F27E-44D6-9263-CF98543F255C}" type="pres">
      <dgm:prSet presAssocID="{6AAB4A58-D31D-44B8-B228-CE3CB687B1FE}" presName="invisiNode" presStyleLbl="node1" presStyleIdx="0" presStyleCnt="2"/>
      <dgm:spPr/>
    </dgm:pt>
    <dgm:pt modelId="{5A1FAC4D-811B-457B-B849-E33E74DBB928}" type="pres">
      <dgm:prSet presAssocID="{6AAB4A58-D31D-44B8-B228-CE3CB687B1FE}" presName="imagNode" presStyleLbl="fgImgPlace1" presStyleIdx="0" presStyleCnt="2"/>
      <dgm:spPr>
        <a:blipFill rotWithShape="0">
          <a:blip xmlns:r="http://schemas.openxmlformats.org/officeDocument/2006/relationships" r:embed="rId1"/>
          <a:stretch>
            <a:fillRect/>
          </a:stretch>
        </a:blipFill>
      </dgm:spPr>
    </dgm:pt>
    <dgm:pt modelId="{20BDBFCB-AAB3-4D66-A3C0-2FB9F8AC63EC}" type="pres">
      <dgm:prSet presAssocID="{13187CC3-2387-4B33-BAC8-DAE8C2C094A8}" presName="sibTrans" presStyleLbl="sibTrans2D1" presStyleIdx="0" presStyleCnt="0"/>
      <dgm:spPr/>
    </dgm:pt>
    <dgm:pt modelId="{12FE550D-44C6-4921-AF0F-860168E6DA02}" type="pres">
      <dgm:prSet presAssocID="{A2EB4254-FC2C-4AEC-93BC-C60860908BC4}" presName="compNode" presStyleCnt="0"/>
      <dgm:spPr/>
    </dgm:pt>
    <dgm:pt modelId="{F36DAF74-5EAD-402A-AFC1-773DFB65FC02}" type="pres">
      <dgm:prSet presAssocID="{A2EB4254-FC2C-4AEC-93BC-C60860908BC4}" presName="node" presStyleLbl="node1" presStyleIdx="1" presStyleCnt="2">
        <dgm:presLayoutVars>
          <dgm:bulletEnabled val="1"/>
        </dgm:presLayoutVars>
      </dgm:prSet>
      <dgm:spPr/>
    </dgm:pt>
    <dgm:pt modelId="{EB322ACF-F244-4F8C-B5F1-065F009CAE9F}" type="pres">
      <dgm:prSet presAssocID="{A2EB4254-FC2C-4AEC-93BC-C60860908BC4}" presName="invisiNode" presStyleLbl="node1" presStyleIdx="1" presStyleCnt="2"/>
      <dgm:spPr/>
    </dgm:pt>
    <dgm:pt modelId="{40E7216D-8D8E-460D-97EB-BCCC4ED2545A}" type="pres">
      <dgm:prSet presAssocID="{A2EB4254-FC2C-4AEC-93BC-C60860908BC4}" presName="imagNode" presStyleLbl="fgImgPlace1" presStyleIdx="1" presStyleCnt="2"/>
      <dgm:spPr>
        <a:blipFill rotWithShape="0">
          <a:blip xmlns:r="http://schemas.openxmlformats.org/officeDocument/2006/relationships" r:embed="rId2"/>
          <a:stretch>
            <a:fillRect/>
          </a:stretch>
        </a:blipFill>
      </dgm:spPr>
    </dgm:pt>
  </dgm:ptLst>
  <dgm:cxnLst>
    <dgm:cxn modelId="{BB02EF19-2781-455D-9852-C5B022573F3E}" type="presOf" srcId="{A2EB4254-FC2C-4AEC-93BC-C60860908BC4}" destId="{F36DAF74-5EAD-402A-AFC1-773DFB65FC02}" srcOrd="0" destOrd="0" presId="urn:microsoft.com/office/officeart/2005/8/layout/pList2"/>
    <dgm:cxn modelId="{4A111B1F-C1EA-4AB8-9273-639B8568FF00}" srcId="{6AAB4A58-D31D-44B8-B228-CE3CB687B1FE}" destId="{B62AD7DC-3DE0-4A5E-AB35-D6D4A4A807F1}" srcOrd="2" destOrd="0" parTransId="{EC6791E6-50AB-48A1-A36E-7E8E103FD76D}" sibTransId="{F4932E47-0CB2-41B9-9E0B-D5AB91BABC35}"/>
    <dgm:cxn modelId="{5E74123C-BFAF-405E-8306-505FE80ED9B6}" srcId="{D5A128D4-8434-4C54-B3A9-89AEA8D6A3EF}" destId="{6AAB4A58-D31D-44B8-B228-CE3CB687B1FE}" srcOrd="0" destOrd="0" parTransId="{F8003E15-7E78-47E9-8CA8-C01055753BA4}" sibTransId="{13187CC3-2387-4B33-BAC8-DAE8C2C094A8}"/>
    <dgm:cxn modelId="{A95BED5D-6D87-4D8C-9078-ECE442307ED4}" type="presOf" srcId="{6AAB4A58-D31D-44B8-B228-CE3CB687B1FE}" destId="{86724B6C-583F-4299-87C4-DEF38B5617B5}" srcOrd="0" destOrd="0" presId="urn:microsoft.com/office/officeart/2005/8/layout/pList2"/>
    <dgm:cxn modelId="{B240F541-380E-415F-AFDD-3108A4853B7A}" srcId="{A2EB4254-FC2C-4AEC-93BC-C60860908BC4}" destId="{5A7416FA-4740-43FF-8C0E-3F7359D1A4A0}" srcOrd="0" destOrd="0" parTransId="{4C65BB2F-8F27-4254-919E-CE5FA868BA44}" sibTransId="{68E43DF5-B8A5-48AA-B9B8-F32B207AB758}"/>
    <dgm:cxn modelId="{D5F3BC6F-B880-4B46-9850-3FD9CB620D12}" type="presOf" srcId="{D5A128D4-8434-4C54-B3A9-89AEA8D6A3EF}" destId="{E2FD80F4-4185-40B2-9E9D-EF14A2627DB4}" srcOrd="0" destOrd="0" presId="urn:microsoft.com/office/officeart/2005/8/layout/pList2"/>
    <dgm:cxn modelId="{38ED2775-A9C5-4D5E-804E-BB0844A0ECDB}" type="presOf" srcId="{CD16E715-445D-4EF2-A3AC-656D927E2F00}" destId="{86724B6C-583F-4299-87C4-DEF38B5617B5}" srcOrd="0" destOrd="2" presId="urn:microsoft.com/office/officeart/2005/8/layout/pList2"/>
    <dgm:cxn modelId="{DF0BAF58-B222-47D8-B989-E242A976D89D}" srcId="{A2EB4254-FC2C-4AEC-93BC-C60860908BC4}" destId="{6288F48E-D14A-4BF6-BA0E-3E6479440AA8}" srcOrd="1" destOrd="0" parTransId="{0DEFD651-AD5B-4D19-9D4E-CC14A9B2E73F}" sibTransId="{3A53199C-BEC9-4591-AE84-12D89506254E}"/>
    <dgm:cxn modelId="{A368A27C-A645-406D-8F32-11E69D5B266D}" type="presOf" srcId="{B4CB22A1-7726-4787-A755-F54DB3546796}" destId="{86724B6C-583F-4299-87C4-DEF38B5617B5}" srcOrd="0" destOrd="1" presId="urn:microsoft.com/office/officeart/2005/8/layout/pList2"/>
    <dgm:cxn modelId="{B4C5F084-378A-4D38-82CD-23096EDCB980}" type="presOf" srcId="{6288F48E-D14A-4BF6-BA0E-3E6479440AA8}" destId="{F36DAF74-5EAD-402A-AFC1-773DFB65FC02}" srcOrd="0" destOrd="2" presId="urn:microsoft.com/office/officeart/2005/8/layout/pList2"/>
    <dgm:cxn modelId="{BFE591A5-BC8D-46BF-B7DA-30AF6714A434}" type="presOf" srcId="{B62AD7DC-3DE0-4A5E-AB35-D6D4A4A807F1}" destId="{86724B6C-583F-4299-87C4-DEF38B5617B5}" srcOrd="0" destOrd="3" presId="urn:microsoft.com/office/officeart/2005/8/layout/pList2"/>
    <dgm:cxn modelId="{588EB8A7-6975-4B3F-B579-9282822E9974}" srcId="{6AAB4A58-D31D-44B8-B228-CE3CB687B1FE}" destId="{8E8D70D4-EC5F-41A4-B1AD-74339DBD2ABA}" srcOrd="3" destOrd="0" parTransId="{95D54D13-8D6F-4219-BB99-1C834E063837}" sibTransId="{81F7C15F-25B6-4F90-9845-8A777E9345DE}"/>
    <dgm:cxn modelId="{6A9C0CB5-CC26-4405-B3D3-272E9273082F}" srcId="{6AAB4A58-D31D-44B8-B228-CE3CB687B1FE}" destId="{CD16E715-445D-4EF2-A3AC-656D927E2F00}" srcOrd="1" destOrd="0" parTransId="{C62DE76C-5281-4177-A1E9-609AC599B09D}" sibTransId="{AAA65D25-E891-435B-94ED-39DF8F6E498F}"/>
    <dgm:cxn modelId="{628B94BB-38EF-4CA1-AF9A-B047BE07E3A2}" type="presOf" srcId="{7E940ECB-F142-460B-822B-72C07B9FAD7B}" destId="{F36DAF74-5EAD-402A-AFC1-773DFB65FC02}" srcOrd="0" destOrd="3" presId="urn:microsoft.com/office/officeart/2005/8/layout/pList2"/>
    <dgm:cxn modelId="{78FE0BD7-6637-4109-AB94-D62F0A833E0B}" srcId="{6AAB4A58-D31D-44B8-B228-CE3CB687B1FE}" destId="{B4CB22A1-7726-4787-A755-F54DB3546796}" srcOrd="0" destOrd="0" parTransId="{1637F598-1967-4A34-AEA2-9DE2816D1AF5}" sibTransId="{ACE117D1-FF02-4F3D-87CC-57B391FE21F4}"/>
    <dgm:cxn modelId="{E770B9D9-2FAC-4C2E-9195-4217862E2A3B}" type="presOf" srcId="{13187CC3-2387-4B33-BAC8-DAE8C2C094A8}" destId="{20BDBFCB-AAB3-4D66-A3C0-2FB9F8AC63EC}" srcOrd="0" destOrd="0" presId="urn:microsoft.com/office/officeart/2005/8/layout/pList2"/>
    <dgm:cxn modelId="{BFF7E2DB-5B32-4FD8-A3D7-49B4C775705D}" srcId="{D5A128D4-8434-4C54-B3A9-89AEA8D6A3EF}" destId="{A2EB4254-FC2C-4AEC-93BC-C60860908BC4}" srcOrd="1" destOrd="0" parTransId="{438068AD-B18D-41B2-A49D-006F807F8B29}" sibTransId="{8AACDCCA-C8FB-4E28-9C21-7F11FAF3737B}"/>
    <dgm:cxn modelId="{6A62F2DC-7169-40F1-9763-4FD69EC3832B}" srcId="{A2EB4254-FC2C-4AEC-93BC-C60860908BC4}" destId="{7E940ECB-F142-460B-822B-72C07B9FAD7B}" srcOrd="2" destOrd="0" parTransId="{13F8EE4E-1BD3-4D83-9246-7DA5B456FCA8}" sibTransId="{CD16E8BE-2BFD-4FA7-9A51-05BA682959CB}"/>
    <dgm:cxn modelId="{3DF3F4DF-C30D-463E-B896-032BB9793FFF}" type="presOf" srcId="{8E8D70D4-EC5F-41A4-B1AD-74339DBD2ABA}" destId="{86724B6C-583F-4299-87C4-DEF38B5617B5}" srcOrd="0" destOrd="4" presId="urn:microsoft.com/office/officeart/2005/8/layout/pList2"/>
    <dgm:cxn modelId="{33F690EC-9659-43B9-80F2-3881003AF7EC}" type="presOf" srcId="{5A7416FA-4740-43FF-8C0E-3F7359D1A4A0}" destId="{F36DAF74-5EAD-402A-AFC1-773DFB65FC02}" srcOrd="0" destOrd="1" presId="urn:microsoft.com/office/officeart/2005/8/layout/pList2"/>
    <dgm:cxn modelId="{544D6CF4-77CC-4F78-B119-3368DB39D2CB}" type="presParOf" srcId="{E2FD80F4-4185-40B2-9E9D-EF14A2627DB4}" destId="{529A169B-6CDB-4CC4-93DC-D306E4949839}" srcOrd="0" destOrd="0" presId="urn:microsoft.com/office/officeart/2005/8/layout/pList2"/>
    <dgm:cxn modelId="{C721543C-1FEA-48AB-8802-8D73ECB87981}" type="presParOf" srcId="{E2FD80F4-4185-40B2-9E9D-EF14A2627DB4}" destId="{57711F7D-1A30-480E-99A9-94286A2DA0D1}" srcOrd="1" destOrd="0" presId="urn:microsoft.com/office/officeart/2005/8/layout/pList2"/>
    <dgm:cxn modelId="{4F95452E-0154-46EE-85B7-A5941DE0D152}" type="presParOf" srcId="{57711F7D-1A30-480E-99A9-94286A2DA0D1}" destId="{115F69EF-5B62-4F63-AB9B-53468588D9E4}" srcOrd="0" destOrd="0" presId="urn:microsoft.com/office/officeart/2005/8/layout/pList2"/>
    <dgm:cxn modelId="{1C328112-8378-47DB-A030-7023F600F2CD}" type="presParOf" srcId="{115F69EF-5B62-4F63-AB9B-53468588D9E4}" destId="{86724B6C-583F-4299-87C4-DEF38B5617B5}" srcOrd="0" destOrd="0" presId="urn:microsoft.com/office/officeart/2005/8/layout/pList2"/>
    <dgm:cxn modelId="{1520344F-DB06-4EB4-B965-59D3457D2E1A}" type="presParOf" srcId="{115F69EF-5B62-4F63-AB9B-53468588D9E4}" destId="{E5216651-F27E-44D6-9263-CF98543F255C}" srcOrd="1" destOrd="0" presId="urn:microsoft.com/office/officeart/2005/8/layout/pList2"/>
    <dgm:cxn modelId="{96EA546A-C645-4681-9550-A0C06469D317}" type="presParOf" srcId="{115F69EF-5B62-4F63-AB9B-53468588D9E4}" destId="{5A1FAC4D-811B-457B-B849-E33E74DBB928}" srcOrd="2" destOrd="0" presId="urn:microsoft.com/office/officeart/2005/8/layout/pList2"/>
    <dgm:cxn modelId="{E1CCD250-73F5-4D9D-822E-10BDFB8FA068}" type="presParOf" srcId="{57711F7D-1A30-480E-99A9-94286A2DA0D1}" destId="{20BDBFCB-AAB3-4D66-A3C0-2FB9F8AC63EC}" srcOrd="1" destOrd="0" presId="urn:microsoft.com/office/officeart/2005/8/layout/pList2"/>
    <dgm:cxn modelId="{37C24186-ADBC-428A-9875-FB2DE2D8129E}" type="presParOf" srcId="{57711F7D-1A30-480E-99A9-94286A2DA0D1}" destId="{12FE550D-44C6-4921-AF0F-860168E6DA02}" srcOrd="2" destOrd="0" presId="urn:microsoft.com/office/officeart/2005/8/layout/pList2"/>
    <dgm:cxn modelId="{DAB6BDF0-9E1C-4B68-9C47-CD932B2DFBF5}" type="presParOf" srcId="{12FE550D-44C6-4921-AF0F-860168E6DA02}" destId="{F36DAF74-5EAD-402A-AFC1-773DFB65FC02}" srcOrd="0" destOrd="0" presId="urn:microsoft.com/office/officeart/2005/8/layout/pList2"/>
    <dgm:cxn modelId="{B8129456-C22D-4E0B-AA7F-F19FC41FD394}" type="presParOf" srcId="{12FE550D-44C6-4921-AF0F-860168E6DA02}" destId="{EB322ACF-F244-4F8C-B5F1-065F009CAE9F}" srcOrd="1" destOrd="0" presId="urn:microsoft.com/office/officeart/2005/8/layout/pList2"/>
    <dgm:cxn modelId="{C91F6C8F-0F12-424C-BF36-5FA19C53A85C}" type="presParOf" srcId="{12FE550D-44C6-4921-AF0F-860168E6DA02}" destId="{40E7216D-8D8E-460D-97EB-BCCC4ED2545A}"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FAE4E09-8DB0-4071-BF72-8D60844FFF0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8F9D1B41-836B-4BB0-AC89-79109C6BEF99}">
      <dgm:prSet custT="1"/>
      <dgm:spPr/>
      <dgm:t>
        <a:bodyPr/>
        <a:lstStyle/>
        <a:p>
          <a:r>
            <a:rPr lang="en-US" sz="1400" dirty="0"/>
            <a:t>Parallel applications GB &amp; NI</a:t>
          </a:r>
          <a:endParaRPr lang="en-GB" sz="1400" dirty="0"/>
        </a:p>
      </dgm:t>
    </dgm:pt>
    <dgm:pt modelId="{27B00E01-C828-4B53-9091-DCA27097AE8F}" type="parTrans" cxnId="{F6F9E032-16F4-4664-8A5A-4D7F858D1F20}">
      <dgm:prSet/>
      <dgm:spPr/>
      <dgm:t>
        <a:bodyPr/>
        <a:lstStyle/>
        <a:p>
          <a:endParaRPr lang="en-GB"/>
        </a:p>
      </dgm:t>
    </dgm:pt>
    <dgm:pt modelId="{B9BEE827-F345-49A5-8D42-3E0FFF41502D}" type="sibTrans" cxnId="{F6F9E032-16F4-4664-8A5A-4D7F858D1F20}">
      <dgm:prSet/>
      <dgm:spPr/>
      <dgm:t>
        <a:bodyPr/>
        <a:lstStyle/>
        <a:p>
          <a:endParaRPr lang="en-GB"/>
        </a:p>
      </dgm:t>
    </dgm:pt>
    <dgm:pt modelId="{D93514D5-9D1F-4D0D-9AC4-B71FC55910CF}">
      <dgm:prSet custT="1"/>
      <dgm:spPr>
        <a:noFill/>
      </dgm:spPr>
      <dgm:t>
        <a:bodyPr/>
        <a:lstStyle/>
        <a:p>
          <a:r>
            <a:rPr lang="en-US" sz="1400" b="1" dirty="0">
              <a:solidFill>
                <a:schemeClr val="tx1"/>
              </a:solidFill>
            </a:rPr>
            <a:t>National</a:t>
          </a:r>
          <a:endParaRPr lang="en-GB" sz="1400" b="1" dirty="0">
            <a:solidFill>
              <a:schemeClr val="tx1"/>
            </a:solidFill>
          </a:endParaRPr>
        </a:p>
      </dgm:t>
    </dgm:pt>
    <dgm:pt modelId="{DBD0575B-536B-450D-BAE1-842CFCAB4818}" type="parTrans" cxnId="{C76934E2-D6A7-4197-BB5E-D1DB8359DC6D}">
      <dgm:prSet/>
      <dgm:spPr/>
      <dgm:t>
        <a:bodyPr/>
        <a:lstStyle/>
        <a:p>
          <a:endParaRPr lang="en-GB"/>
        </a:p>
      </dgm:t>
    </dgm:pt>
    <dgm:pt modelId="{242F2F6B-06A7-450A-9FC2-7C604CD832EC}" type="sibTrans" cxnId="{C76934E2-D6A7-4197-BB5E-D1DB8359DC6D}">
      <dgm:prSet/>
      <dgm:spPr/>
      <dgm:t>
        <a:bodyPr/>
        <a:lstStyle/>
        <a:p>
          <a:endParaRPr lang="en-GB"/>
        </a:p>
      </dgm:t>
    </dgm:pt>
    <dgm:pt modelId="{F9A8EE49-5EEA-4F1B-92F9-584E8B1EDAAE}">
      <dgm:prSet custT="1"/>
      <dgm:spPr>
        <a:noFill/>
      </dgm:spPr>
      <dgm:t>
        <a:bodyPr/>
        <a:lstStyle/>
        <a:p>
          <a:r>
            <a:rPr lang="en-US" sz="1400" b="1" dirty="0">
              <a:solidFill>
                <a:schemeClr val="tx1"/>
              </a:solidFill>
            </a:rPr>
            <a:t>DCP</a:t>
          </a:r>
          <a:endParaRPr lang="en-GB" sz="1400" b="1" dirty="0">
            <a:solidFill>
              <a:schemeClr val="tx1"/>
            </a:solidFill>
          </a:endParaRPr>
        </a:p>
      </dgm:t>
    </dgm:pt>
    <dgm:pt modelId="{BD39CB1E-D3F9-431B-A6A1-6DF8A1F26A1B}" type="parTrans" cxnId="{C53B201B-D87D-40FB-8904-7306CF886A1D}">
      <dgm:prSet/>
      <dgm:spPr/>
      <dgm:t>
        <a:bodyPr/>
        <a:lstStyle/>
        <a:p>
          <a:endParaRPr lang="en-GB"/>
        </a:p>
      </dgm:t>
    </dgm:pt>
    <dgm:pt modelId="{A1ED3C21-BD6D-48FE-8559-C7C75A0345DF}" type="sibTrans" cxnId="{C53B201B-D87D-40FB-8904-7306CF886A1D}">
      <dgm:prSet/>
      <dgm:spPr/>
      <dgm:t>
        <a:bodyPr/>
        <a:lstStyle/>
        <a:p>
          <a:endParaRPr lang="en-GB"/>
        </a:p>
      </dgm:t>
    </dgm:pt>
    <dgm:pt modelId="{491A460B-5C76-4FDC-8DAE-850E5D9A24AF}">
      <dgm:prSet custT="1"/>
      <dgm:spPr>
        <a:noFill/>
      </dgm:spPr>
      <dgm:t>
        <a:bodyPr/>
        <a:lstStyle/>
        <a:p>
          <a:r>
            <a:rPr lang="en-US" sz="1400" b="1" dirty="0">
              <a:solidFill>
                <a:schemeClr val="tx1"/>
              </a:solidFill>
            </a:rPr>
            <a:t>Centralised</a:t>
          </a:r>
          <a:endParaRPr lang="en-GB" sz="1400" b="1" dirty="0">
            <a:solidFill>
              <a:schemeClr val="tx1"/>
            </a:solidFill>
          </a:endParaRPr>
        </a:p>
      </dgm:t>
    </dgm:pt>
    <dgm:pt modelId="{798461FB-0226-4AC7-A173-D5F396B25E56}" type="parTrans" cxnId="{426BA5FF-8F24-4BAF-825D-299BA30CF24D}">
      <dgm:prSet/>
      <dgm:spPr/>
      <dgm:t>
        <a:bodyPr/>
        <a:lstStyle/>
        <a:p>
          <a:endParaRPr lang="en-GB"/>
        </a:p>
      </dgm:t>
    </dgm:pt>
    <dgm:pt modelId="{C5C76E89-CD71-4FB3-911D-1F708BF3190B}" type="sibTrans" cxnId="{426BA5FF-8F24-4BAF-825D-299BA30CF24D}">
      <dgm:prSet/>
      <dgm:spPr/>
      <dgm:t>
        <a:bodyPr/>
        <a:lstStyle/>
        <a:p>
          <a:endParaRPr lang="en-GB"/>
        </a:p>
      </dgm:t>
    </dgm:pt>
    <dgm:pt modelId="{2ADC973F-B788-45D5-A616-A24481390F84}">
      <dgm:prSet custT="1"/>
      <dgm:spPr>
        <a:noFill/>
      </dgm:spPr>
      <dgm:t>
        <a:bodyPr/>
        <a:lstStyle/>
        <a:p>
          <a:r>
            <a:rPr lang="en-US" sz="1400" dirty="0">
              <a:solidFill>
                <a:srgbClr val="96004B"/>
              </a:solidFill>
            </a:rPr>
            <a:t>Excellent</a:t>
          </a:r>
          <a:endParaRPr lang="en-GB" sz="1400" dirty="0">
            <a:solidFill>
              <a:srgbClr val="96004B"/>
            </a:solidFill>
          </a:endParaRPr>
        </a:p>
      </dgm:t>
    </dgm:pt>
    <dgm:pt modelId="{A3ED3DB3-862F-4CA0-BC34-219DCCB94714}" type="parTrans" cxnId="{2D3BB6B4-12D2-42EE-A7DF-5AA3E86B4848}">
      <dgm:prSet/>
      <dgm:spPr/>
      <dgm:t>
        <a:bodyPr/>
        <a:lstStyle/>
        <a:p>
          <a:endParaRPr lang="en-GB"/>
        </a:p>
      </dgm:t>
    </dgm:pt>
    <dgm:pt modelId="{5100E3E7-7F83-4D3A-ABBA-07FC8DBDD420}" type="sibTrans" cxnId="{2D3BB6B4-12D2-42EE-A7DF-5AA3E86B4848}">
      <dgm:prSet/>
      <dgm:spPr/>
      <dgm:t>
        <a:bodyPr/>
        <a:lstStyle/>
        <a:p>
          <a:endParaRPr lang="en-GB"/>
        </a:p>
      </dgm:t>
    </dgm:pt>
    <dgm:pt modelId="{D4891516-36E8-403B-857B-2F0A0B0A47F8}">
      <dgm:prSet custT="1"/>
      <dgm:spPr>
        <a:noFill/>
      </dgm:spPr>
      <dgm:t>
        <a:bodyPr/>
        <a:lstStyle/>
        <a:p>
          <a:r>
            <a:rPr lang="en-US" sz="1400" dirty="0">
              <a:solidFill>
                <a:srgbClr val="96004B"/>
              </a:solidFill>
            </a:rPr>
            <a:t>Good</a:t>
          </a:r>
          <a:endParaRPr lang="en-GB" sz="1400" dirty="0">
            <a:solidFill>
              <a:srgbClr val="96004B"/>
            </a:solidFill>
          </a:endParaRPr>
        </a:p>
      </dgm:t>
    </dgm:pt>
    <dgm:pt modelId="{4E514D2A-F1FE-4AAF-830E-C0C317E89D13}" type="parTrans" cxnId="{42276FFE-33A8-4808-8C89-243553979B3A}">
      <dgm:prSet/>
      <dgm:spPr/>
      <dgm:t>
        <a:bodyPr/>
        <a:lstStyle/>
        <a:p>
          <a:endParaRPr lang="en-GB"/>
        </a:p>
      </dgm:t>
    </dgm:pt>
    <dgm:pt modelId="{55A7DED7-7470-4083-AB84-7DA9E7BEDADA}" type="sibTrans" cxnId="{42276FFE-33A8-4808-8C89-243553979B3A}">
      <dgm:prSet/>
      <dgm:spPr/>
      <dgm:t>
        <a:bodyPr/>
        <a:lstStyle/>
        <a:p>
          <a:endParaRPr lang="en-GB"/>
        </a:p>
      </dgm:t>
    </dgm:pt>
    <dgm:pt modelId="{EA62C093-9317-4493-BE7F-D6E1F6010338}">
      <dgm:prSet custT="1"/>
      <dgm:spPr>
        <a:noFill/>
      </dgm:spPr>
      <dgm:t>
        <a:bodyPr/>
        <a:lstStyle/>
        <a:p>
          <a:r>
            <a:rPr lang="en-US" sz="1400" dirty="0">
              <a:solidFill>
                <a:srgbClr val="96004B"/>
              </a:solidFill>
            </a:rPr>
            <a:t>Good</a:t>
          </a:r>
          <a:endParaRPr lang="en-GB" sz="1400" dirty="0">
            <a:solidFill>
              <a:srgbClr val="96004B"/>
            </a:solidFill>
          </a:endParaRPr>
        </a:p>
      </dgm:t>
    </dgm:pt>
    <dgm:pt modelId="{4BB98FA7-BF83-4FFD-84D8-ED45B0B58AE1}" type="parTrans" cxnId="{333606D8-2320-4CF3-B353-3ACF4EC1964B}">
      <dgm:prSet/>
      <dgm:spPr/>
      <dgm:t>
        <a:bodyPr/>
        <a:lstStyle/>
        <a:p>
          <a:endParaRPr lang="en-GB"/>
        </a:p>
      </dgm:t>
    </dgm:pt>
    <dgm:pt modelId="{3C82BF0F-5D4D-4AA0-A406-E63FE172CCF6}" type="sibTrans" cxnId="{333606D8-2320-4CF3-B353-3ACF4EC1964B}">
      <dgm:prSet/>
      <dgm:spPr/>
      <dgm:t>
        <a:bodyPr/>
        <a:lstStyle/>
        <a:p>
          <a:endParaRPr lang="en-GB"/>
        </a:p>
      </dgm:t>
    </dgm:pt>
    <dgm:pt modelId="{C291FDF4-E7D7-43C3-A77D-E484AF6A9E31}">
      <dgm:prSet custT="1"/>
      <dgm:spPr>
        <a:noFill/>
      </dgm:spPr>
      <dgm:t>
        <a:bodyPr/>
        <a:lstStyle/>
        <a:p>
          <a:r>
            <a:rPr lang="en-US" sz="1400" dirty="0"/>
            <a:t>Variations rated as good or excellent by 63% of respondents; </a:t>
          </a:r>
          <a:endParaRPr lang="en-GB" sz="1400" dirty="0"/>
        </a:p>
      </dgm:t>
    </dgm:pt>
    <dgm:pt modelId="{90D7CCA9-C0DD-4EFE-A0DE-A20A8F852CD2}" type="parTrans" cxnId="{B09482B8-2C6B-4765-8BAB-BB4CDF2F0FF3}">
      <dgm:prSet/>
      <dgm:spPr/>
      <dgm:t>
        <a:bodyPr/>
        <a:lstStyle/>
        <a:p>
          <a:endParaRPr lang="en-GB"/>
        </a:p>
      </dgm:t>
    </dgm:pt>
    <dgm:pt modelId="{2112E5C6-B2D8-4A74-8424-463C1179071F}" type="sibTrans" cxnId="{B09482B8-2C6B-4765-8BAB-BB4CDF2F0FF3}">
      <dgm:prSet/>
      <dgm:spPr/>
      <dgm:t>
        <a:bodyPr/>
        <a:lstStyle/>
        <a:p>
          <a:endParaRPr lang="en-GB"/>
        </a:p>
      </dgm:t>
    </dgm:pt>
    <dgm:pt modelId="{068DACDF-7982-4428-991C-8E7AE5A5C0BF}">
      <dgm:prSet custT="1"/>
      <dgm:spPr>
        <a:noFill/>
      </dgm:spPr>
      <dgm:t>
        <a:bodyPr/>
        <a:lstStyle/>
        <a:p>
          <a:r>
            <a:rPr lang="en-US" sz="1400" dirty="0"/>
            <a:t>Both variations and new MAs applications rated as good or excellent by 100% of respondents</a:t>
          </a:r>
          <a:endParaRPr lang="en-GB" sz="1400" dirty="0"/>
        </a:p>
      </dgm:t>
    </dgm:pt>
    <dgm:pt modelId="{B1352275-7CBD-455B-87AE-D5E18A9EE12B}" type="parTrans" cxnId="{2CCCA353-9EC1-4CB8-8094-FE45919052D7}">
      <dgm:prSet/>
      <dgm:spPr/>
      <dgm:t>
        <a:bodyPr/>
        <a:lstStyle/>
        <a:p>
          <a:endParaRPr lang="en-GB"/>
        </a:p>
      </dgm:t>
    </dgm:pt>
    <dgm:pt modelId="{0D53DA2B-DB61-4118-9495-DA4F151BA37E}" type="sibTrans" cxnId="{2CCCA353-9EC1-4CB8-8094-FE45919052D7}">
      <dgm:prSet/>
      <dgm:spPr/>
      <dgm:t>
        <a:bodyPr/>
        <a:lstStyle/>
        <a:p>
          <a:endParaRPr lang="en-GB"/>
        </a:p>
      </dgm:t>
    </dgm:pt>
    <dgm:pt modelId="{D0BDDA20-6303-47A7-849A-290E337B60E6}">
      <dgm:prSet custT="1"/>
      <dgm:spPr>
        <a:noFill/>
      </dgm:spPr>
      <dgm:t>
        <a:bodyPr/>
        <a:lstStyle/>
        <a:p>
          <a:r>
            <a:rPr lang="en-US" sz="1400" dirty="0"/>
            <a:t>Both variations and new MA applications rated as good or excellent by 50% of respondents</a:t>
          </a:r>
          <a:endParaRPr lang="en-GB" sz="1400" dirty="0"/>
        </a:p>
      </dgm:t>
    </dgm:pt>
    <dgm:pt modelId="{E5369E59-30FB-4BCA-BFA3-FF9323139190}" type="parTrans" cxnId="{E255CCA3-181B-48B5-8B78-6C19B394272E}">
      <dgm:prSet/>
      <dgm:spPr/>
      <dgm:t>
        <a:bodyPr/>
        <a:lstStyle/>
        <a:p>
          <a:endParaRPr lang="en-GB"/>
        </a:p>
      </dgm:t>
    </dgm:pt>
    <dgm:pt modelId="{A114E257-1B09-4045-BA7B-3363982F72B7}" type="sibTrans" cxnId="{E255CCA3-181B-48B5-8B78-6C19B394272E}">
      <dgm:prSet/>
      <dgm:spPr/>
      <dgm:t>
        <a:bodyPr/>
        <a:lstStyle/>
        <a:p>
          <a:endParaRPr lang="en-GB"/>
        </a:p>
      </dgm:t>
    </dgm:pt>
    <dgm:pt modelId="{DC34483D-F31A-403E-854A-780170151FB6}">
      <dgm:prSet custT="1"/>
      <dgm:spPr>
        <a:noFill/>
      </dgm:spPr>
      <dgm:t>
        <a:bodyPr/>
        <a:lstStyle/>
        <a:p>
          <a:r>
            <a:rPr lang="en-US" sz="1400" dirty="0"/>
            <a:t>New MA applications rated by 75% of respondent as good or excellent</a:t>
          </a:r>
          <a:endParaRPr lang="en-GB" sz="1400" dirty="0"/>
        </a:p>
      </dgm:t>
    </dgm:pt>
    <dgm:pt modelId="{79C8FC53-6020-4256-928B-9C8EB70615A0}" type="parTrans" cxnId="{C3D226E3-103B-4393-93F3-22177466E5DF}">
      <dgm:prSet/>
      <dgm:spPr/>
      <dgm:t>
        <a:bodyPr/>
        <a:lstStyle/>
        <a:p>
          <a:endParaRPr lang="en-GB"/>
        </a:p>
      </dgm:t>
    </dgm:pt>
    <dgm:pt modelId="{D4F83AF6-8EE3-40F4-914C-935ECD2C708A}" type="sibTrans" cxnId="{C3D226E3-103B-4393-93F3-22177466E5DF}">
      <dgm:prSet/>
      <dgm:spPr/>
      <dgm:t>
        <a:bodyPr/>
        <a:lstStyle/>
        <a:p>
          <a:endParaRPr lang="en-GB"/>
        </a:p>
      </dgm:t>
    </dgm:pt>
    <dgm:pt modelId="{E701DBB9-62D7-4367-8CE1-FB0C80534CEA}" type="pres">
      <dgm:prSet presAssocID="{9FAE4E09-8DB0-4071-BF72-8D60844FFF05}" presName="Name0" presStyleCnt="0">
        <dgm:presLayoutVars>
          <dgm:dir/>
          <dgm:animLvl val="lvl"/>
          <dgm:resizeHandles val="exact"/>
        </dgm:presLayoutVars>
      </dgm:prSet>
      <dgm:spPr/>
    </dgm:pt>
    <dgm:pt modelId="{C0095129-553C-48A0-A596-81B837A3C8F1}" type="pres">
      <dgm:prSet presAssocID="{8F9D1B41-836B-4BB0-AC89-79109C6BEF99}" presName="linNode" presStyleCnt="0"/>
      <dgm:spPr/>
    </dgm:pt>
    <dgm:pt modelId="{23B15A00-263B-4BDB-B1D3-4E63F7A48919}" type="pres">
      <dgm:prSet presAssocID="{8F9D1B41-836B-4BB0-AC89-79109C6BEF99}" presName="parentText" presStyleLbl="node1" presStyleIdx="0" presStyleCnt="1">
        <dgm:presLayoutVars>
          <dgm:chMax val="1"/>
          <dgm:bulletEnabled val="1"/>
        </dgm:presLayoutVars>
      </dgm:prSet>
      <dgm:spPr/>
    </dgm:pt>
    <dgm:pt modelId="{9D710134-5803-44C3-B5D7-95F82512E201}" type="pres">
      <dgm:prSet presAssocID="{8F9D1B41-836B-4BB0-AC89-79109C6BEF99}" presName="descendantText" presStyleLbl="alignAccFollowNode1" presStyleIdx="0" presStyleCnt="1" custScaleY="192692">
        <dgm:presLayoutVars>
          <dgm:bulletEnabled val="1"/>
        </dgm:presLayoutVars>
      </dgm:prSet>
      <dgm:spPr/>
    </dgm:pt>
  </dgm:ptLst>
  <dgm:cxnLst>
    <dgm:cxn modelId="{57751C00-61D8-4D74-8B8A-124688D3919D}" type="presOf" srcId="{491A460B-5C76-4FDC-8DAE-850E5D9A24AF}" destId="{9D710134-5803-44C3-B5D7-95F82512E201}" srcOrd="0" destOrd="7" presId="urn:microsoft.com/office/officeart/2005/8/layout/vList5"/>
    <dgm:cxn modelId="{44278A00-E5E3-425B-83DC-A8FA58E47F58}" type="presOf" srcId="{DC34483D-F31A-403E-854A-780170151FB6}" destId="{9D710134-5803-44C3-B5D7-95F82512E201}" srcOrd="0" destOrd="6" presId="urn:microsoft.com/office/officeart/2005/8/layout/vList5"/>
    <dgm:cxn modelId="{C53B201B-D87D-40FB-8904-7306CF886A1D}" srcId="{8F9D1B41-836B-4BB0-AC89-79109C6BEF99}" destId="{F9A8EE49-5EEA-4F1B-92F9-584E8B1EDAAE}" srcOrd="1" destOrd="0" parTransId="{BD39CB1E-D3F9-431B-A6A1-6DF8A1F26A1B}" sibTransId="{A1ED3C21-BD6D-48FE-8559-C7C75A0345DF}"/>
    <dgm:cxn modelId="{43F3F623-CB1B-4D99-BEFD-3CC7E36F94DA}" type="presOf" srcId="{C291FDF4-E7D7-43C3-A77D-E484AF6A9E31}" destId="{9D710134-5803-44C3-B5D7-95F82512E201}" srcOrd="0" destOrd="5" presId="urn:microsoft.com/office/officeart/2005/8/layout/vList5"/>
    <dgm:cxn modelId="{F6F9E032-16F4-4664-8A5A-4D7F858D1F20}" srcId="{9FAE4E09-8DB0-4071-BF72-8D60844FFF05}" destId="{8F9D1B41-836B-4BB0-AC89-79109C6BEF99}" srcOrd="0" destOrd="0" parTransId="{27B00E01-C828-4B53-9091-DCA27097AE8F}" sibTransId="{B9BEE827-F345-49A5-8D42-3E0FFF41502D}"/>
    <dgm:cxn modelId="{2CCCA353-9EC1-4CB8-8094-FE45919052D7}" srcId="{D93514D5-9D1F-4D0D-9AC4-B71FC55910CF}" destId="{068DACDF-7982-4428-991C-8E7AE5A5C0BF}" srcOrd="1" destOrd="0" parTransId="{B1352275-7CBD-455B-87AE-D5E18A9EE12B}" sibTransId="{0D53DA2B-DB61-4118-9495-DA4F151BA37E}"/>
    <dgm:cxn modelId="{03F47874-3232-4CC1-8DF2-6D596478AE7C}" type="presOf" srcId="{D93514D5-9D1F-4D0D-9AC4-B71FC55910CF}" destId="{9D710134-5803-44C3-B5D7-95F82512E201}" srcOrd="0" destOrd="0" presId="urn:microsoft.com/office/officeart/2005/8/layout/vList5"/>
    <dgm:cxn modelId="{D20D7879-962A-4953-865C-5B90AFCB794F}" type="presOf" srcId="{2ADC973F-B788-45D5-A616-A24481390F84}" destId="{9D710134-5803-44C3-B5D7-95F82512E201}" srcOrd="0" destOrd="1" presId="urn:microsoft.com/office/officeart/2005/8/layout/vList5"/>
    <dgm:cxn modelId="{2980DB92-65CC-4689-AB73-76C437064895}" type="presOf" srcId="{8F9D1B41-836B-4BB0-AC89-79109C6BEF99}" destId="{23B15A00-263B-4BDB-B1D3-4E63F7A48919}" srcOrd="0" destOrd="0" presId="urn:microsoft.com/office/officeart/2005/8/layout/vList5"/>
    <dgm:cxn modelId="{29A02D9C-6EDB-4CB1-8FCE-0ABC7093B2AF}" type="presOf" srcId="{9FAE4E09-8DB0-4071-BF72-8D60844FFF05}" destId="{E701DBB9-62D7-4367-8CE1-FB0C80534CEA}" srcOrd="0" destOrd="0" presId="urn:microsoft.com/office/officeart/2005/8/layout/vList5"/>
    <dgm:cxn modelId="{E255CCA3-181B-48B5-8B78-6C19B394272E}" srcId="{491A460B-5C76-4FDC-8DAE-850E5D9A24AF}" destId="{D0BDDA20-6303-47A7-849A-290E337B60E6}" srcOrd="1" destOrd="0" parTransId="{E5369E59-30FB-4BCA-BFA3-FF9323139190}" sibTransId="{A114E257-1B09-4045-BA7B-3363982F72B7}"/>
    <dgm:cxn modelId="{2D3BB6B4-12D2-42EE-A7DF-5AA3E86B4848}" srcId="{D93514D5-9D1F-4D0D-9AC4-B71FC55910CF}" destId="{2ADC973F-B788-45D5-A616-A24481390F84}" srcOrd="0" destOrd="0" parTransId="{A3ED3DB3-862F-4CA0-BC34-219DCCB94714}" sibTransId="{5100E3E7-7F83-4D3A-ABBA-07FC8DBDD420}"/>
    <dgm:cxn modelId="{B09482B8-2C6B-4765-8BAB-BB4CDF2F0FF3}" srcId="{F9A8EE49-5EEA-4F1B-92F9-584E8B1EDAAE}" destId="{C291FDF4-E7D7-43C3-A77D-E484AF6A9E31}" srcOrd="1" destOrd="0" parTransId="{90D7CCA9-C0DD-4EFE-A0DE-A20A8F852CD2}" sibTransId="{2112E5C6-B2D8-4A74-8424-463C1179071F}"/>
    <dgm:cxn modelId="{B97CFCBF-17A9-4748-93EA-5AC706C8CD69}" type="presOf" srcId="{068DACDF-7982-4428-991C-8E7AE5A5C0BF}" destId="{9D710134-5803-44C3-B5D7-95F82512E201}" srcOrd="0" destOrd="2" presId="urn:microsoft.com/office/officeart/2005/8/layout/vList5"/>
    <dgm:cxn modelId="{9E9797C8-848D-46E1-A240-2A0953E2EA60}" type="presOf" srcId="{D4891516-36E8-403B-857B-2F0A0B0A47F8}" destId="{9D710134-5803-44C3-B5D7-95F82512E201}" srcOrd="0" destOrd="4" presId="urn:microsoft.com/office/officeart/2005/8/layout/vList5"/>
    <dgm:cxn modelId="{B05B4BD5-F2CF-48EF-92BD-EC8B477D4EAE}" type="presOf" srcId="{EA62C093-9317-4493-BE7F-D6E1F6010338}" destId="{9D710134-5803-44C3-B5D7-95F82512E201}" srcOrd="0" destOrd="8" presId="urn:microsoft.com/office/officeart/2005/8/layout/vList5"/>
    <dgm:cxn modelId="{A995F3D7-7C9E-4BEB-AF9D-BED169DDC9AB}" type="presOf" srcId="{D0BDDA20-6303-47A7-849A-290E337B60E6}" destId="{9D710134-5803-44C3-B5D7-95F82512E201}" srcOrd="0" destOrd="9" presId="urn:microsoft.com/office/officeart/2005/8/layout/vList5"/>
    <dgm:cxn modelId="{333606D8-2320-4CF3-B353-3ACF4EC1964B}" srcId="{491A460B-5C76-4FDC-8DAE-850E5D9A24AF}" destId="{EA62C093-9317-4493-BE7F-D6E1F6010338}" srcOrd="0" destOrd="0" parTransId="{4BB98FA7-BF83-4FFD-84D8-ED45B0B58AE1}" sibTransId="{3C82BF0F-5D4D-4AA0-A406-E63FE172CCF6}"/>
    <dgm:cxn modelId="{CEF45ADF-7F9E-481F-813A-02710761CE0B}" type="presOf" srcId="{F9A8EE49-5EEA-4F1B-92F9-584E8B1EDAAE}" destId="{9D710134-5803-44C3-B5D7-95F82512E201}" srcOrd="0" destOrd="3" presId="urn:microsoft.com/office/officeart/2005/8/layout/vList5"/>
    <dgm:cxn modelId="{C76934E2-D6A7-4197-BB5E-D1DB8359DC6D}" srcId="{8F9D1B41-836B-4BB0-AC89-79109C6BEF99}" destId="{D93514D5-9D1F-4D0D-9AC4-B71FC55910CF}" srcOrd="0" destOrd="0" parTransId="{DBD0575B-536B-450D-BAE1-842CFCAB4818}" sibTransId="{242F2F6B-06A7-450A-9FC2-7C604CD832EC}"/>
    <dgm:cxn modelId="{C3D226E3-103B-4393-93F3-22177466E5DF}" srcId="{F9A8EE49-5EEA-4F1B-92F9-584E8B1EDAAE}" destId="{DC34483D-F31A-403E-854A-780170151FB6}" srcOrd="2" destOrd="0" parTransId="{79C8FC53-6020-4256-928B-9C8EB70615A0}" sibTransId="{D4F83AF6-8EE3-40F4-914C-935ECD2C708A}"/>
    <dgm:cxn modelId="{42276FFE-33A8-4808-8C89-243553979B3A}" srcId="{F9A8EE49-5EEA-4F1B-92F9-584E8B1EDAAE}" destId="{D4891516-36E8-403B-857B-2F0A0B0A47F8}" srcOrd="0" destOrd="0" parTransId="{4E514D2A-F1FE-4AAF-830E-C0C317E89D13}" sibTransId="{55A7DED7-7470-4083-AB84-7DA9E7BEDADA}"/>
    <dgm:cxn modelId="{426BA5FF-8F24-4BAF-825D-299BA30CF24D}" srcId="{8F9D1B41-836B-4BB0-AC89-79109C6BEF99}" destId="{491A460B-5C76-4FDC-8DAE-850E5D9A24AF}" srcOrd="2" destOrd="0" parTransId="{798461FB-0226-4AC7-A173-D5F396B25E56}" sibTransId="{C5C76E89-CD71-4FB3-911D-1F708BF3190B}"/>
    <dgm:cxn modelId="{58A8C14A-42F6-407B-9F65-762C7FD5AC96}" type="presParOf" srcId="{E701DBB9-62D7-4367-8CE1-FB0C80534CEA}" destId="{C0095129-553C-48A0-A596-81B837A3C8F1}" srcOrd="0" destOrd="0" presId="urn:microsoft.com/office/officeart/2005/8/layout/vList5"/>
    <dgm:cxn modelId="{3882D1F4-909E-46E8-B592-8D597E74B406}" type="presParOf" srcId="{C0095129-553C-48A0-A596-81B837A3C8F1}" destId="{23B15A00-263B-4BDB-B1D3-4E63F7A48919}" srcOrd="0" destOrd="0" presId="urn:microsoft.com/office/officeart/2005/8/layout/vList5"/>
    <dgm:cxn modelId="{DCD50C71-FE68-4D8F-B567-1217556D40E3}" type="presParOf" srcId="{C0095129-553C-48A0-A596-81B837A3C8F1}" destId="{9D710134-5803-44C3-B5D7-95F82512E20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7F35725-471A-48CF-8E9C-69F78CDC854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5583A5B8-007E-4AAD-8180-04857ED1EB62}">
      <dgm:prSet custT="1"/>
      <dgm:spPr/>
      <dgm:t>
        <a:bodyPr/>
        <a:lstStyle/>
        <a:p>
          <a:r>
            <a:rPr lang="en-US" sz="1400" dirty="0"/>
            <a:t>Joint reviews</a:t>
          </a:r>
          <a:endParaRPr lang="en-GB" sz="1400" dirty="0"/>
        </a:p>
      </dgm:t>
    </dgm:pt>
    <dgm:pt modelId="{297BF914-2E7F-4E86-845B-87D81711B2FD}" type="parTrans" cxnId="{19B509F7-B110-4A5F-BE4A-A77F1668449F}">
      <dgm:prSet/>
      <dgm:spPr/>
      <dgm:t>
        <a:bodyPr/>
        <a:lstStyle/>
        <a:p>
          <a:endParaRPr lang="en-GB"/>
        </a:p>
      </dgm:t>
    </dgm:pt>
    <dgm:pt modelId="{787B0863-C6B4-4CBD-9BED-730A2357A571}" type="sibTrans" cxnId="{19B509F7-B110-4A5F-BE4A-A77F1668449F}">
      <dgm:prSet/>
      <dgm:spPr/>
      <dgm:t>
        <a:bodyPr/>
        <a:lstStyle/>
        <a:p>
          <a:endParaRPr lang="en-GB"/>
        </a:p>
      </dgm:t>
    </dgm:pt>
    <dgm:pt modelId="{89F517B0-E1D2-4652-AD45-EFCC44482D5B}">
      <dgm:prSet custT="1"/>
      <dgm:spPr>
        <a:noFill/>
      </dgm:spPr>
      <dgm:t>
        <a:bodyPr/>
        <a:lstStyle/>
        <a:p>
          <a:r>
            <a:rPr lang="en-US" sz="1400" dirty="0"/>
            <a:t>The most useful countries with which the VMD could develop a relationship would be </a:t>
          </a:r>
          <a:r>
            <a:rPr lang="en-US" sz="1400" dirty="0">
              <a:solidFill>
                <a:srgbClr val="96004B"/>
              </a:solidFill>
            </a:rPr>
            <a:t>Ireland and / or USA</a:t>
          </a:r>
          <a:endParaRPr lang="en-GB" sz="1400" dirty="0">
            <a:solidFill>
              <a:srgbClr val="96004B"/>
            </a:solidFill>
          </a:endParaRPr>
        </a:p>
      </dgm:t>
    </dgm:pt>
    <dgm:pt modelId="{F0C672E8-4F1B-48E0-A94A-A2097CDFE134}" type="parTrans" cxnId="{46547768-F13C-48CB-98EC-0CF676BE4B4C}">
      <dgm:prSet/>
      <dgm:spPr/>
      <dgm:t>
        <a:bodyPr/>
        <a:lstStyle/>
        <a:p>
          <a:endParaRPr lang="en-GB"/>
        </a:p>
      </dgm:t>
    </dgm:pt>
    <dgm:pt modelId="{3A4A1B99-44A5-4ACA-952C-63B772C69C2B}" type="sibTrans" cxnId="{46547768-F13C-48CB-98EC-0CF676BE4B4C}">
      <dgm:prSet/>
      <dgm:spPr/>
      <dgm:t>
        <a:bodyPr/>
        <a:lstStyle/>
        <a:p>
          <a:endParaRPr lang="en-GB"/>
        </a:p>
      </dgm:t>
    </dgm:pt>
    <dgm:pt modelId="{DEEB181F-9265-4124-B715-B5DEEF495823}" type="pres">
      <dgm:prSet presAssocID="{E7F35725-471A-48CF-8E9C-69F78CDC8540}" presName="Name0" presStyleCnt="0">
        <dgm:presLayoutVars>
          <dgm:dir/>
          <dgm:animLvl val="lvl"/>
          <dgm:resizeHandles val="exact"/>
        </dgm:presLayoutVars>
      </dgm:prSet>
      <dgm:spPr/>
    </dgm:pt>
    <dgm:pt modelId="{0EBE40E5-8DCE-42B6-B476-E0D663A48AF3}" type="pres">
      <dgm:prSet presAssocID="{5583A5B8-007E-4AAD-8180-04857ED1EB62}" presName="linNode" presStyleCnt="0"/>
      <dgm:spPr/>
    </dgm:pt>
    <dgm:pt modelId="{A58983A9-E52C-4C12-95BE-0B9FC9579890}" type="pres">
      <dgm:prSet presAssocID="{5583A5B8-007E-4AAD-8180-04857ED1EB62}" presName="parentText" presStyleLbl="node1" presStyleIdx="0" presStyleCnt="1">
        <dgm:presLayoutVars>
          <dgm:chMax val="1"/>
          <dgm:bulletEnabled val="1"/>
        </dgm:presLayoutVars>
      </dgm:prSet>
      <dgm:spPr/>
    </dgm:pt>
    <dgm:pt modelId="{E6D51D10-2814-4349-BCF5-9AE6574F3B4A}" type="pres">
      <dgm:prSet presAssocID="{5583A5B8-007E-4AAD-8180-04857ED1EB62}" presName="descendantText" presStyleLbl="alignAccFollowNode1" presStyleIdx="0" presStyleCnt="1">
        <dgm:presLayoutVars>
          <dgm:bulletEnabled val="1"/>
        </dgm:presLayoutVars>
      </dgm:prSet>
      <dgm:spPr/>
    </dgm:pt>
  </dgm:ptLst>
  <dgm:cxnLst>
    <dgm:cxn modelId="{46547768-F13C-48CB-98EC-0CF676BE4B4C}" srcId="{5583A5B8-007E-4AAD-8180-04857ED1EB62}" destId="{89F517B0-E1D2-4652-AD45-EFCC44482D5B}" srcOrd="0" destOrd="0" parTransId="{F0C672E8-4F1B-48E0-A94A-A2097CDFE134}" sibTransId="{3A4A1B99-44A5-4ACA-952C-63B772C69C2B}"/>
    <dgm:cxn modelId="{172C8F4E-78CC-422A-A778-501976AC4C2E}" type="presOf" srcId="{5583A5B8-007E-4AAD-8180-04857ED1EB62}" destId="{A58983A9-E52C-4C12-95BE-0B9FC9579890}" srcOrd="0" destOrd="0" presId="urn:microsoft.com/office/officeart/2005/8/layout/vList5"/>
    <dgm:cxn modelId="{20D18D53-9E0B-4B90-9DFF-87047FC9E6E3}" type="presOf" srcId="{E7F35725-471A-48CF-8E9C-69F78CDC8540}" destId="{DEEB181F-9265-4124-B715-B5DEEF495823}" srcOrd="0" destOrd="0" presId="urn:microsoft.com/office/officeart/2005/8/layout/vList5"/>
    <dgm:cxn modelId="{E4511598-B432-4F35-855D-3D61BFBF1D98}" type="presOf" srcId="{89F517B0-E1D2-4652-AD45-EFCC44482D5B}" destId="{E6D51D10-2814-4349-BCF5-9AE6574F3B4A}" srcOrd="0" destOrd="0" presId="urn:microsoft.com/office/officeart/2005/8/layout/vList5"/>
    <dgm:cxn modelId="{19B509F7-B110-4A5F-BE4A-A77F1668449F}" srcId="{E7F35725-471A-48CF-8E9C-69F78CDC8540}" destId="{5583A5B8-007E-4AAD-8180-04857ED1EB62}" srcOrd="0" destOrd="0" parTransId="{297BF914-2E7F-4E86-845B-87D81711B2FD}" sibTransId="{787B0863-C6B4-4CBD-9BED-730A2357A571}"/>
    <dgm:cxn modelId="{93FE2670-6C02-4B5C-A7E7-0DB9C075B3CD}" type="presParOf" srcId="{DEEB181F-9265-4124-B715-B5DEEF495823}" destId="{0EBE40E5-8DCE-42B6-B476-E0D663A48AF3}" srcOrd="0" destOrd="0" presId="urn:microsoft.com/office/officeart/2005/8/layout/vList5"/>
    <dgm:cxn modelId="{E2ED1E4E-2034-4F25-8B06-D50348A21EAA}" type="presParOf" srcId="{0EBE40E5-8DCE-42B6-B476-E0D663A48AF3}" destId="{A58983A9-E52C-4C12-95BE-0B9FC9579890}" srcOrd="0" destOrd="0" presId="urn:microsoft.com/office/officeart/2005/8/layout/vList5"/>
    <dgm:cxn modelId="{B378D664-3BE0-4E97-AB7F-ECB15628C163}" type="presParOf" srcId="{0EBE40E5-8DCE-42B6-B476-E0D663A48AF3}" destId="{E6D51D10-2814-4349-BCF5-9AE6574F3B4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7F35725-471A-48CF-8E9C-69F78CDC854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8D992439-FD9B-43D2-B9EC-29F1F153195F}">
      <dgm:prSet custT="1"/>
      <dgm:spPr/>
      <dgm:t>
        <a:bodyPr/>
        <a:lstStyle/>
        <a:p>
          <a:r>
            <a:rPr lang="en-US" sz="1400" dirty="0"/>
            <a:t>VMD as national authority</a:t>
          </a:r>
          <a:endParaRPr lang="en-GB" sz="1400" dirty="0"/>
        </a:p>
      </dgm:t>
    </dgm:pt>
    <dgm:pt modelId="{BBD6B277-258C-4318-955F-F885F11921AE}" type="parTrans" cxnId="{34427E60-8F9B-4ABA-B358-CD2D4BACB544}">
      <dgm:prSet/>
      <dgm:spPr/>
      <dgm:t>
        <a:bodyPr/>
        <a:lstStyle/>
        <a:p>
          <a:endParaRPr lang="en-GB"/>
        </a:p>
      </dgm:t>
    </dgm:pt>
    <dgm:pt modelId="{A0D8756F-465F-4393-A8A8-BA3FB1EE136B}" type="sibTrans" cxnId="{34427E60-8F9B-4ABA-B358-CD2D4BACB544}">
      <dgm:prSet/>
      <dgm:spPr/>
      <dgm:t>
        <a:bodyPr/>
        <a:lstStyle/>
        <a:p>
          <a:endParaRPr lang="en-GB"/>
        </a:p>
      </dgm:t>
    </dgm:pt>
    <dgm:pt modelId="{2CEA5813-0F9A-43E2-9301-4F959832E5A9}">
      <dgm:prSet custT="1"/>
      <dgm:spPr>
        <a:noFill/>
      </dgm:spPr>
      <dgm:t>
        <a:bodyPr/>
        <a:lstStyle/>
        <a:p>
          <a:r>
            <a:rPr lang="en-US" sz="1400" dirty="0">
              <a:solidFill>
                <a:srgbClr val="96004B"/>
              </a:solidFill>
            </a:rPr>
            <a:t>Three quarters </a:t>
          </a:r>
          <a:r>
            <a:rPr lang="en-US" sz="1400" dirty="0"/>
            <a:t>(76%) felt that the VMD is at least as good as all other national authorities</a:t>
          </a:r>
          <a:endParaRPr lang="en-GB" sz="1400" dirty="0"/>
        </a:p>
      </dgm:t>
    </dgm:pt>
    <dgm:pt modelId="{77554ADC-8381-4C2C-87AE-B634416E0942}" type="parTrans" cxnId="{D3292DBC-E781-4146-A02B-364E5BFDC999}">
      <dgm:prSet/>
      <dgm:spPr/>
      <dgm:t>
        <a:bodyPr/>
        <a:lstStyle/>
        <a:p>
          <a:endParaRPr lang="en-GB"/>
        </a:p>
      </dgm:t>
    </dgm:pt>
    <dgm:pt modelId="{36939F02-6BEA-49CC-ABBE-DA744ECF62F5}" type="sibTrans" cxnId="{D3292DBC-E781-4146-A02B-364E5BFDC999}">
      <dgm:prSet/>
      <dgm:spPr/>
      <dgm:t>
        <a:bodyPr/>
        <a:lstStyle/>
        <a:p>
          <a:endParaRPr lang="en-GB"/>
        </a:p>
      </dgm:t>
    </dgm:pt>
    <dgm:pt modelId="{6E87EDC6-7DC7-40B4-BD52-A65B24A002CE}">
      <dgm:prSet custT="1"/>
      <dgm:spPr/>
      <dgm:t>
        <a:bodyPr/>
        <a:lstStyle/>
        <a:p>
          <a:r>
            <a:rPr lang="en-US" sz="1400" dirty="0"/>
            <a:t>VMD as CMS in MRP / DCP on behalf of NI</a:t>
          </a:r>
          <a:endParaRPr lang="en-GB" sz="1400" dirty="0"/>
        </a:p>
      </dgm:t>
    </dgm:pt>
    <dgm:pt modelId="{CE8E7EA6-6985-43A2-AB07-22DD9FFB330D}" type="parTrans" cxnId="{A7CFCD95-8A3F-4A00-8B63-C69B31F09019}">
      <dgm:prSet/>
      <dgm:spPr/>
      <dgm:t>
        <a:bodyPr/>
        <a:lstStyle/>
        <a:p>
          <a:endParaRPr lang="en-GB"/>
        </a:p>
      </dgm:t>
    </dgm:pt>
    <dgm:pt modelId="{1FF6E49D-C48F-4876-B1C7-506BA06F8355}" type="sibTrans" cxnId="{A7CFCD95-8A3F-4A00-8B63-C69B31F09019}">
      <dgm:prSet/>
      <dgm:spPr/>
      <dgm:t>
        <a:bodyPr/>
        <a:lstStyle/>
        <a:p>
          <a:endParaRPr lang="en-GB"/>
        </a:p>
      </dgm:t>
    </dgm:pt>
    <dgm:pt modelId="{DC32A17C-4CC2-4B9F-9D42-C2CC3E2176B7}">
      <dgm:prSet custT="1"/>
      <dgm:spPr>
        <a:noFill/>
      </dgm:spPr>
      <dgm:t>
        <a:bodyPr/>
        <a:lstStyle/>
        <a:p>
          <a:r>
            <a:rPr lang="en-US" sz="1400" dirty="0"/>
            <a:t>Relevance of questions asked  - </a:t>
          </a:r>
          <a:r>
            <a:rPr lang="en-US" sz="1400" dirty="0">
              <a:solidFill>
                <a:srgbClr val="96004B"/>
              </a:solidFill>
            </a:rPr>
            <a:t>Good</a:t>
          </a:r>
          <a:endParaRPr lang="en-GB" sz="1400" dirty="0">
            <a:solidFill>
              <a:srgbClr val="96004B"/>
            </a:solidFill>
          </a:endParaRPr>
        </a:p>
      </dgm:t>
    </dgm:pt>
    <dgm:pt modelId="{ADAA0760-EEE8-4734-B121-5C886AB92217}" type="parTrans" cxnId="{09C295A2-B070-4438-9D80-87DE17481AAD}">
      <dgm:prSet/>
      <dgm:spPr/>
      <dgm:t>
        <a:bodyPr/>
        <a:lstStyle/>
        <a:p>
          <a:endParaRPr lang="en-GB"/>
        </a:p>
      </dgm:t>
    </dgm:pt>
    <dgm:pt modelId="{3942EE8F-2935-48FA-BC65-5101918791E4}" type="sibTrans" cxnId="{09C295A2-B070-4438-9D80-87DE17481AAD}">
      <dgm:prSet/>
      <dgm:spPr/>
      <dgm:t>
        <a:bodyPr/>
        <a:lstStyle/>
        <a:p>
          <a:endParaRPr lang="en-GB"/>
        </a:p>
      </dgm:t>
    </dgm:pt>
    <dgm:pt modelId="{7F0E011E-BB6C-4908-8CEA-E195D8D302EC}">
      <dgm:prSet custT="1"/>
      <dgm:spPr>
        <a:noFill/>
      </dgm:spPr>
      <dgm:t>
        <a:bodyPr/>
        <a:lstStyle/>
        <a:p>
          <a:r>
            <a:rPr lang="en-US" sz="1400" dirty="0"/>
            <a:t>70% of respondents rated good or excellent</a:t>
          </a:r>
          <a:endParaRPr lang="en-GB" sz="1400" dirty="0"/>
        </a:p>
      </dgm:t>
    </dgm:pt>
    <dgm:pt modelId="{B2F2DFB8-49BC-4901-88D2-B2481A2D5077}" type="parTrans" cxnId="{8741E555-E9ED-498E-B344-CEDB6721A879}">
      <dgm:prSet/>
      <dgm:spPr/>
      <dgm:t>
        <a:bodyPr/>
        <a:lstStyle/>
        <a:p>
          <a:endParaRPr lang="en-GB"/>
        </a:p>
      </dgm:t>
    </dgm:pt>
    <dgm:pt modelId="{25017B19-EE17-4AA2-9CEF-7B42FF631FC2}" type="sibTrans" cxnId="{8741E555-E9ED-498E-B344-CEDB6721A879}">
      <dgm:prSet/>
      <dgm:spPr/>
      <dgm:t>
        <a:bodyPr/>
        <a:lstStyle/>
        <a:p>
          <a:endParaRPr lang="en-GB"/>
        </a:p>
      </dgm:t>
    </dgm:pt>
    <dgm:pt modelId="{B0568AAD-FF6C-4118-9957-BB6750683AF2}">
      <dgm:prSet custT="1"/>
      <dgm:spPr/>
      <dgm:t>
        <a:bodyPr/>
        <a:lstStyle/>
        <a:p>
          <a:r>
            <a:rPr lang="en-US" sz="1400" dirty="0"/>
            <a:t>Global leader</a:t>
          </a:r>
          <a:endParaRPr lang="en-GB" sz="1400" dirty="0"/>
        </a:p>
      </dgm:t>
    </dgm:pt>
    <dgm:pt modelId="{1A7C31B5-D8F9-45FD-B009-AC1C82DDBAC1}" type="parTrans" cxnId="{EE568752-CA18-494D-B80E-CABC75CB6DD3}">
      <dgm:prSet/>
      <dgm:spPr/>
      <dgm:t>
        <a:bodyPr/>
        <a:lstStyle/>
        <a:p>
          <a:endParaRPr lang="en-GB"/>
        </a:p>
      </dgm:t>
    </dgm:pt>
    <dgm:pt modelId="{2061DF61-FBBF-499B-B3F3-D63BD14DD13C}" type="sibTrans" cxnId="{EE568752-CA18-494D-B80E-CABC75CB6DD3}">
      <dgm:prSet/>
      <dgm:spPr/>
      <dgm:t>
        <a:bodyPr/>
        <a:lstStyle/>
        <a:p>
          <a:endParaRPr lang="en-GB"/>
        </a:p>
      </dgm:t>
    </dgm:pt>
    <dgm:pt modelId="{2A38EF69-00E0-4346-AE0C-E34EA5B0D5A4}">
      <dgm:prSet custT="1"/>
      <dgm:spPr>
        <a:noFill/>
      </dgm:spPr>
      <dgm:t>
        <a:bodyPr/>
        <a:lstStyle/>
        <a:p>
          <a:r>
            <a:rPr lang="en-US" sz="1400" dirty="0">
              <a:solidFill>
                <a:srgbClr val="96004B"/>
              </a:solidFill>
            </a:rPr>
            <a:t>Three quarters </a:t>
          </a:r>
          <a:r>
            <a:rPr lang="en-US" sz="1400" dirty="0"/>
            <a:t>(75%) felt VMD is seen as a global leader</a:t>
          </a:r>
          <a:endParaRPr lang="en-GB" sz="1400" dirty="0"/>
        </a:p>
      </dgm:t>
    </dgm:pt>
    <dgm:pt modelId="{1A6670F9-DA81-4DD7-B832-C90A12337A06}" type="parTrans" cxnId="{18247B06-918F-450B-82E4-EB28EDEFA90B}">
      <dgm:prSet/>
      <dgm:spPr/>
      <dgm:t>
        <a:bodyPr/>
        <a:lstStyle/>
        <a:p>
          <a:endParaRPr lang="en-GB"/>
        </a:p>
      </dgm:t>
    </dgm:pt>
    <dgm:pt modelId="{C3908019-4C55-4B42-9324-ACF015D1D1FC}" type="sibTrans" cxnId="{18247B06-918F-450B-82E4-EB28EDEFA90B}">
      <dgm:prSet/>
      <dgm:spPr/>
      <dgm:t>
        <a:bodyPr/>
        <a:lstStyle/>
        <a:p>
          <a:endParaRPr lang="en-GB"/>
        </a:p>
      </dgm:t>
    </dgm:pt>
    <dgm:pt modelId="{DEEB181F-9265-4124-B715-B5DEEF495823}" type="pres">
      <dgm:prSet presAssocID="{E7F35725-471A-48CF-8E9C-69F78CDC8540}" presName="Name0" presStyleCnt="0">
        <dgm:presLayoutVars>
          <dgm:dir/>
          <dgm:animLvl val="lvl"/>
          <dgm:resizeHandles val="exact"/>
        </dgm:presLayoutVars>
      </dgm:prSet>
      <dgm:spPr/>
    </dgm:pt>
    <dgm:pt modelId="{33CADBC8-7EC2-47DE-98C9-2C1B6477D294}" type="pres">
      <dgm:prSet presAssocID="{8D992439-FD9B-43D2-B9EC-29F1F153195F}" presName="linNode" presStyleCnt="0"/>
      <dgm:spPr/>
    </dgm:pt>
    <dgm:pt modelId="{A23BA9B4-A304-47C8-8FD4-74F0ED8D82B4}" type="pres">
      <dgm:prSet presAssocID="{8D992439-FD9B-43D2-B9EC-29F1F153195F}" presName="parentText" presStyleLbl="node1" presStyleIdx="0" presStyleCnt="3">
        <dgm:presLayoutVars>
          <dgm:chMax val="1"/>
          <dgm:bulletEnabled val="1"/>
        </dgm:presLayoutVars>
      </dgm:prSet>
      <dgm:spPr/>
    </dgm:pt>
    <dgm:pt modelId="{92CCE0B2-1324-4C86-AB83-157D0C7AD22B}" type="pres">
      <dgm:prSet presAssocID="{8D992439-FD9B-43D2-B9EC-29F1F153195F}" presName="descendantText" presStyleLbl="alignAccFollowNode1" presStyleIdx="0" presStyleCnt="3">
        <dgm:presLayoutVars>
          <dgm:bulletEnabled val="1"/>
        </dgm:presLayoutVars>
      </dgm:prSet>
      <dgm:spPr/>
    </dgm:pt>
    <dgm:pt modelId="{C8BDCBF4-FAF0-4F4A-B19F-A001EEA44529}" type="pres">
      <dgm:prSet presAssocID="{A0D8756F-465F-4393-A8A8-BA3FB1EE136B}" presName="sp" presStyleCnt="0"/>
      <dgm:spPr/>
    </dgm:pt>
    <dgm:pt modelId="{1CD99F1E-B3BE-4098-9C88-4AD000547CF0}" type="pres">
      <dgm:prSet presAssocID="{6E87EDC6-7DC7-40B4-BD52-A65B24A002CE}" presName="linNode" presStyleCnt="0"/>
      <dgm:spPr/>
    </dgm:pt>
    <dgm:pt modelId="{F1EA5AB3-908B-4A8F-A63E-B24A8D5EC14E}" type="pres">
      <dgm:prSet presAssocID="{6E87EDC6-7DC7-40B4-BD52-A65B24A002CE}" presName="parentText" presStyleLbl="node1" presStyleIdx="1" presStyleCnt="3">
        <dgm:presLayoutVars>
          <dgm:chMax val="1"/>
          <dgm:bulletEnabled val="1"/>
        </dgm:presLayoutVars>
      </dgm:prSet>
      <dgm:spPr/>
    </dgm:pt>
    <dgm:pt modelId="{0D23D33E-22F9-40F5-92C2-06A8B47C0176}" type="pres">
      <dgm:prSet presAssocID="{6E87EDC6-7DC7-40B4-BD52-A65B24A002CE}" presName="descendantText" presStyleLbl="alignAccFollowNode1" presStyleIdx="1" presStyleCnt="3">
        <dgm:presLayoutVars>
          <dgm:bulletEnabled val="1"/>
        </dgm:presLayoutVars>
      </dgm:prSet>
      <dgm:spPr/>
    </dgm:pt>
    <dgm:pt modelId="{D1109D17-154E-4994-9B24-7C190B4FF8F1}" type="pres">
      <dgm:prSet presAssocID="{1FF6E49D-C48F-4876-B1C7-506BA06F8355}" presName="sp" presStyleCnt="0"/>
      <dgm:spPr/>
    </dgm:pt>
    <dgm:pt modelId="{9AF2F558-09DC-4AD7-85D3-92135FC61E92}" type="pres">
      <dgm:prSet presAssocID="{B0568AAD-FF6C-4118-9957-BB6750683AF2}" presName="linNode" presStyleCnt="0"/>
      <dgm:spPr/>
    </dgm:pt>
    <dgm:pt modelId="{9D554EF2-65F2-4045-87BF-2F39F17F25E1}" type="pres">
      <dgm:prSet presAssocID="{B0568AAD-FF6C-4118-9957-BB6750683AF2}" presName="parentText" presStyleLbl="node1" presStyleIdx="2" presStyleCnt="3">
        <dgm:presLayoutVars>
          <dgm:chMax val="1"/>
          <dgm:bulletEnabled val="1"/>
        </dgm:presLayoutVars>
      </dgm:prSet>
      <dgm:spPr/>
    </dgm:pt>
    <dgm:pt modelId="{AF5F8A6C-40DB-47D2-A65C-6E7E4094B3C7}" type="pres">
      <dgm:prSet presAssocID="{B0568AAD-FF6C-4118-9957-BB6750683AF2}" presName="descendantText" presStyleLbl="alignAccFollowNode1" presStyleIdx="2" presStyleCnt="3">
        <dgm:presLayoutVars>
          <dgm:bulletEnabled val="1"/>
        </dgm:presLayoutVars>
      </dgm:prSet>
      <dgm:spPr/>
    </dgm:pt>
  </dgm:ptLst>
  <dgm:cxnLst>
    <dgm:cxn modelId="{18247B06-918F-450B-82E4-EB28EDEFA90B}" srcId="{B0568AAD-FF6C-4118-9957-BB6750683AF2}" destId="{2A38EF69-00E0-4346-AE0C-E34EA5B0D5A4}" srcOrd="0" destOrd="0" parTransId="{1A6670F9-DA81-4DD7-B832-C90A12337A06}" sibTransId="{C3908019-4C55-4B42-9324-ACF015D1D1FC}"/>
    <dgm:cxn modelId="{34427E60-8F9B-4ABA-B358-CD2D4BACB544}" srcId="{E7F35725-471A-48CF-8E9C-69F78CDC8540}" destId="{8D992439-FD9B-43D2-B9EC-29F1F153195F}" srcOrd="0" destOrd="0" parTransId="{BBD6B277-258C-4318-955F-F885F11921AE}" sibTransId="{A0D8756F-465F-4393-A8A8-BA3FB1EE136B}"/>
    <dgm:cxn modelId="{63D53652-DF9F-416A-AE4F-719C2FCAA287}" type="presOf" srcId="{7F0E011E-BB6C-4908-8CEA-E195D8D302EC}" destId="{0D23D33E-22F9-40F5-92C2-06A8B47C0176}" srcOrd="0" destOrd="1" presId="urn:microsoft.com/office/officeart/2005/8/layout/vList5"/>
    <dgm:cxn modelId="{EE568752-CA18-494D-B80E-CABC75CB6DD3}" srcId="{E7F35725-471A-48CF-8E9C-69F78CDC8540}" destId="{B0568AAD-FF6C-4118-9957-BB6750683AF2}" srcOrd="2" destOrd="0" parTransId="{1A7C31B5-D8F9-45FD-B009-AC1C82DDBAC1}" sibTransId="{2061DF61-FBBF-499B-B3F3-D63BD14DD13C}"/>
    <dgm:cxn modelId="{52A02D53-8B26-4F86-A0DC-BF763420ED75}" type="presOf" srcId="{B0568AAD-FF6C-4118-9957-BB6750683AF2}" destId="{9D554EF2-65F2-4045-87BF-2F39F17F25E1}" srcOrd="0" destOrd="0" presId="urn:microsoft.com/office/officeart/2005/8/layout/vList5"/>
    <dgm:cxn modelId="{20D18D53-9E0B-4B90-9DFF-87047FC9E6E3}" type="presOf" srcId="{E7F35725-471A-48CF-8E9C-69F78CDC8540}" destId="{DEEB181F-9265-4124-B715-B5DEEF495823}" srcOrd="0" destOrd="0" presId="urn:microsoft.com/office/officeart/2005/8/layout/vList5"/>
    <dgm:cxn modelId="{8741E555-E9ED-498E-B344-CEDB6721A879}" srcId="{6E87EDC6-7DC7-40B4-BD52-A65B24A002CE}" destId="{7F0E011E-BB6C-4908-8CEA-E195D8D302EC}" srcOrd="1" destOrd="0" parTransId="{B2F2DFB8-49BC-4901-88D2-B2481A2D5077}" sibTransId="{25017B19-EE17-4AA2-9CEF-7B42FF631FC2}"/>
    <dgm:cxn modelId="{A7CFCD95-8A3F-4A00-8B63-C69B31F09019}" srcId="{E7F35725-471A-48CF-8E9C-69F78CDC8540}" destId="{6E87EDC6-7DC7-40B4-BD52-A65B24A002CE}" srcOrd="1" destOrd="0" parTransId="{CE8E7EA6-6985-43A2-AB07-22DD9FFB330D}" sibTransId="{1FF6E49D-C48F-4876-B1C7-506BA06F8355}"/>
    <dgm:cxn modelId="{09C295A2-B070-4438-9D80-87DE17481AAD}" srcId="{6E87EDC6-7DC7-40B4-BD52-A65B24A002CE}" destId="{DC32A17C-4CC2-4B9F-9D42-C2CC3E2176B7}" srcOrd="0" destOrd="0" parTransId="{ADAA0760-EEE8-4734-B121-5C886AB92217}" sibTransId="{3942EE8F-2935-48FA-BC65-5101918791E4}"/>
    <dgm:cxn modelId="{D3292DBC-E781-4146-A02B-364E5BFDC999}" srcId="{8D992439-FD9B-43D2-B9EC-29F1F153195F}" destId="{2CEA5813-0F9A-43E2-9301-4F959832E5A9}" srcOrd="0" destOrd="0" parTransId="{77554ADC-8381-4C2C-87AE-B634416E0942}" sibTransId="{36939F02-6BEA-49CC-ABBE-DA744ECF62F5}"/>
    <dgm:cxn modelId="{02694AC3-665D-4640-A74A-9C6B4893E426}" type="presOf" srcId="{2CEA5813-0F9A-43E2-9301-4F959832E5A9}" destId="{92CCE0B2-1324-4C86-AB83-157D0C7AD22B}" srcOrd="0" destOrd="0" presId="urn:microsoft.com/office/officeart/2005/8/layout/vList5"/>
    <dgm:cxn modelId="{D0856DDA-DA40-4FF5-819C-81C3F8BF1A0B}" type="presOf" srcId="{6E87EDC6-7DC7-40B4-BD52-A65B24A002CE}" destId="{F1EA5AB3-908B-4A8F-A63E-B24A8D5EC14E}" srcOrd="0" destOrd="0" presId="urn:microsoft.com/office/officeart/2005/8/layout/vList5"/>
    <dgm:cxn modelId="{D73157E5-576A-496F-A6C2-A87A1F7DACCA}" type="presOf" srcId="{8D992439-FD9B-43D2-B9EC-29F1F153195F}" destId="{A23BA9B4-A304-47C8-8FD4-74F0ED8D82B4}" srcOrd="0" destOrd="0" presId="urn:microsoft.com/office/officeart/2005/8/layout/vList5"/>
    <dgm:cxn modelId="{69FFC5F9-88C1-43C5-8EDF-32C60749CC30}" type="presOf" srcId="{2A38EF69-00E0-4346-AE0C-E34EA5B0D5A4}" destId="{AF5F8A6C-40DB-47D2-A65C-6E7E4094B3C7}" srcOrd="0" destOrd="0" presId="urn:microsoft.com/office/officeart/2005/8/layout/vList5"/>
    <dgm:cxn modelId="{83D43CFF-45C5-43CA-BF6A-9E92323FDF23}" type="presOf" srcId="{DC32A17C-4CC2-4B9F-9D42-C2CC3E2176B7}" destId="{0D23D33E-22F9-40F5-92C2-06A8B47C0176}" srcOrd="0" destOrd="0" presId="urn:microsoft.com/office/officeart/2005/8/layout/vList5"/>
    <dgm:cxn modelId="{6E4C828C-69D5-42FA-B9E0-ED3318A5EF08}" type="presParOf" srcId="{DEEB181F-9265-4124-B715-B5DEEF495823}" destId="{33CADBC8-7EC2-47DE-98C9-2C1B6477D294}" srcOrd="0" destOrd="0" presId="urn:microsoft.com/office/officeart/2005/8/layout/vList5"/>
    <dgm:cxn modelId="{C0FAD33F-F223-498D-9EDF-2B7B8E14B922}" type="presParOf" srcId="{33CADBC8-7EC2-47DE-98C9-2C1B6477D294}" destId="{A23BA9B4-A304-47C8-8FD4-74F0ED8D82B4}" srcOrd="0" destOrd="0" presId="urn:microsoft.com/office/officeart/2005/8/layout/vList5"/>
    <dgm:cxn modelId="{4D37B658-211E-440E-BC93-0328489C3ECD}" type="presParOf" srcId="{33CADBC8-7EC2-47DE-98C9-2C1B6477D294}" destId="{92CCE0B2-1324-4C86-AB83-157D0C7AD22B}" srcOrd="1" destOrd="0" presId="urn:microsoft.com/office/officeart/2005/8/layout/vList5"/>
    <dgm:cxn modelId="{321389E0-6676-44BF-97D7-47CAF089E4A9}" type="presParOf" srcId="{DEEB181F-9265-4124-B715-B5DEEF495823}" destId="{C8BDCBF4-FAF0-4F4A-B19F-A001EEA44529}" srcOrd="1" destOrd="0" presId="urn:microsoft.com/office/officeart/2005/8/layout/vList5"/>
    <dgm:cxn modelId="{8084D557-190A-46A4-B167-D069B839E2F7}" type="presParOf" srcId="{DEEB181F-9265-4124-B715-B5DEEF495823}" destId="{1CD99F1E-B3BE-4098-9C88-4AD000547CF0}" srcOrd="2" destOrd="0" presId="urn:microsoft.com/office/officeart/2005/8/layout/vList5"/>
    <dgm:cxn modelId="{ADEA5E2E-1D1E-4EF8-A8C9-A6CD332D60D5}" type="presParOf" srcId="{1CD99F1E-B3BE-4098-9C88-4AD000547CF0}" destId="{F1EA5AB3-908B-4A8F-A63E-B24A8D5EC14E}" srcOrd="0" destOrd="0" presId="urn:microsoft.com/office/officeart/2005/8/layout/vList5"/>
    <dgm:cxn modelId="{6391C48C-1188-47B7-AAF2-2AD502BD8DB5}" type="presParOf" srcId="{1CD99F1E-B3BE-4098-9C88-4AD000547CF0}" destId="{0D23D33E-22F9-40F5-92C2-06A8B47C0176}" srcOrd="1" destOrd="0" presId="urn:microsoft.com/office/officeart/2005/8/layout/vList5"/>
    <dgm:cxn modelId="{5F2DAFD3-F1F1-4DF6-A9C3-68EE60BCAA83}" type="presParOf" srcId="{DEEB181F-9265-4124-B715-B5DEEF495823}" destId="{D1109D17-154E-4994-9B24-7C190B4FF8F1}" srcOrd="3" destOrd="0" presId="urn:microsoft.com/office/officeart/2005/8/layout/vList5"/>
    <dgm:cxn modelId="{B019DF58-5D79-473C-95E5-B1D15D859601}" type="presParOf" srcId="{DEEB181F-9265-4124-B715-B5DEEF495823}" destId="{9AF2F558-09DC-4AD7-85D3-92135FC61E92}" srcOrd="4" destOrd="0" presId="urn:microsoft.com/office/officeart/2005/8/layout/vList5"/>
    <dgm:cxn modelId="{6092B2D0-1512-490C-BC8F-0CA779F43EA7}" type="presParOf" srcId="{9AF2F558-09DC-4AD7-85D3-92135FC61E92}" destId="{9D554EF2-65F2-4045-87BF-2F39F17F25E1}" srcOrd="0" destOrd="0" presId="urn:microsoft.com/office/officeart/2005/8/layout/vList5"/>
    <dgm:cxn modelId="{B4E1B630-67C5-40C0-8D3A-3DB5589FAAD6}" type="presParOf" srcId="{9AF2F558-09DC-4AD7-85D3-92135FC61E92}" destId="{AF5F8A6C-40DB-47D2-A65C-6E7E4094B3C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4551C2-FF4D-44C4-B8DB-98A88ABC572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502FE95B-A98A-456A-B9E6-BD5731B0DBA0}">
      <dgm:prSet phldrT="[Text]"/>
      <dgm:spPr/>
      <dgm:t>
        <a:bodyPr/>
        <a:lstStyle/>
        <a:p>
          <a:r>
            <a:rPr lang="en-GB" dirty="0"/>
            <a:t>Excellent</a:t>
          </a:r>
        </a:p>
      </dgm:t>
    </dgm:pt>
    <dgm:pt modelId="{1C334EBD-28D2-46EF-A1C0-8EA5DA5D9201}" type="parTrans" cxnId="{D7449302-6A18-4EA9-B322-324CD3B0A5E1}">
      <dgm:prSet/>
      <dgm:spPr/>
      <dgm:t>
        <a:bodyPr/>
        <a:lstStyle/>
        <a:p>
          <a:endParaRPr lang="en-GB"/>
        </a:p>
      </dgm:t>
    </dgm:pt>
    <dgm:pt modelId="{6070993D-5492-45DE-8C21-505419F39E52}" type="sibTrans" cxnId="{D7449302-6A18-4EA9-B322-324CD3B0A5E1}">
      <dgm:prSet/>
      <dgm:spPr/>
      <dgm:t>
        <a:bodyPr/>
        <a:lstStyle/>
        <a:p>
          <a:endParaRPr lang="en-GB"/>
        </a:p>
      </dgm:t>
    </dgm:pt>
    <dgm:pt modelId="{58DC0865-055A-4958-8F08-55454BF337F5}">
      <dgm:prSet phldrT="[Text]"/>
      <dgm:spPr/>
      <dgm:t>
        <a:bodyPr/>
        <a:lstStyle/>
        <a:p>
          <a:r>
            <a:rPr lang="en-GB" dirty="0"/>
            <a:t>% of respondents rating (4 + 5) = 80%+</a:t>
          </a:r>
        </a:p>
      </dgm:t>
    </dgm:pt>
    <dgm:pt modelId="{BB880083-EF64-4E90-90BE-EBF1B0F708A1}" type="parTrans" cxnId="{486CEBF0-4F3E-40A0-95E6-059D5411F407}">
      <dgm:prSet/>
      <dgm:spPr/>
      <dgm:t>
        <a:bodyPr/>
        <a:lstStyle/>
        <a:p>
          <a:endParaRPr lang="en-GB"/>
        </a:p>
      </dgm:t>
    </dgm:pt>
    <dgm:pt modelId="{37AE40B2-D06D-4B16-961C-91AFEABCCB8D}" type="sibTrans" cxnId="{486CEBF0-4F3E-40A0-95E6-059D5411F407}">
      <dgm:prSet/>
      <dgm:spPr/>
      <dgm:t>
        <a:bodyPr/>
        <a:lstStyle/>
        <a:p>
          <a:endParaRPr lang="en-GB"/>
        </a:p>
      </dgm:t>
    </dgm:pt>
    <dgm:pt modelId="{DC27422F-F84D-49F8-9654-42DF9A09EF4D}">
      <dgm:prSet phldrT="[Text]"/>
      <dgm:spPr/>
      <dgm:t>
        <a:bodyPr/>
        <a:lstStyle/>
        <a:p>
          <a:r>
            <a:rPr lang="en-GB" dirty="0"/>
            <a:t>Good</a:t>
          </a:r>
        </a:p>
      </dgm:t>
    </dgm:pt>
    <dgm:pt modelId="{3C67651B-60A3-4D6F-88B7-DE5356E3D69B}" type="parTrans" cxnId="{56966570-367C-4F93-BFF0-AF34047C2284}">
      <dgm:prSet/>
      <dgm:spPr/>
      <dgm:t>
        <a:bodyPr/>
        <a:lstStyle/>
        <a:p>
          <a:endParaRPr lang="en-GB"/>
        </a:p>
      </dgm:t>
    </dgm:pt>
    <dgm:pt modelId="{7E107B25-94C6-4DEF-84E6-7282F33FEF1F}" type="sibTrans" cxnId="{56966570-367C-4F93-BFF0-AF34047C2284}">
      <dgm:prSet/>
      <dgm:spPr/>
      <dgm:t>
        <a:bodyPr/>
        <a:lstStyle/>
        <a:p>
          <a:endParaRPr lang="en-GB"/>
        </a:p>
      </dgm:t>
    </dgm:pt>
    <dgm:pt modelId="{801FCB09-91F6-4671-913E-CE9A0FC541EB}">
      <dgm:prSet phldrT="[Text]"/>
      <dgm:spPr/>
      <dgm:t>
        <a:bodyPr/>
        <a:lstStyle/>
        <a:p>
          <a:r>
            <a:rPr lang="en-GB" dirty="0"/>
            <a:t>% of respondents rating (4 + 5) = 60% -&lt;80%</a:t>
          </a:r>
        </a:p>
      </dgm:t>
    </dgm:pt>
    <dgm:pt modelId="{CBC1E1EC-C061-443F-B1B3-7D7B798EF146}" type="parTrans" cxnId="{DA3C060D-72F5-4D62-B55D-FB57DBC00AE6}">
      <dgm:prSet/>
      <dgm:spPr/>
      <dgm:t>
        <a:bodyPr/>
        <a:lstStyle/>
        <a:p>
          <a:endParaRPr lang="en-GB"/>
        </a:p>
      </dgm:t>
    </dgm:pt>
    <dgm:pt modelId="{3824891F-B9D5-4990-91E4-36271A90EF5F}" type="sibTrans" cxnId="{DA3C060D-72F5-4D62-B55D-FB57DBC00AE6}">
      <dgm:prSet/>
      <dgm:spPr/>
      <dgm:t>
        <a:bodyPr/>
        <a:lstStyle/>
        <a:p>
          <a:endParaRPr lang="en-GB"/>
        </a:p>
      </dgm:t>
    </dgm:pt>
    <dgm:pt modelId="{A66FEC27-31FD-41EA-8109-469A737DCFD9}">
      <dgm:prSet phldrT="[Text]"/>
      <dgm:spPr/>
      <dgm:t>
        <a:bodyPr/>
        <a:lstStyle/>
        <a:p>
          <a:r>
            <a:rPr lang="en-GB" dirty="0"/>
            <a:t>Review</a:t>
          </a:r>
        </a:p>
      </dgm:t>
    </dgm:pt>
    <dgm:pt modelId="{3A8051C1-0DEC-4A73-9471-6BC7F46EE3C2}" type="parTrans" cxnId="{BD0F89CE-2B0C-4C80-816A-6BF201D1273D}">
      <dgm:prSet/>
      <dgm:spPr/>
      <dgm:t>
        <a:bodyPr/>
        <a:lstStyle/>
        <a:p>
          <a:endParaRPr lang="en-GB"/>
        </a:p>
      </dgm:t>
    </dgm:pt>
    <dgm:pt modelId="{9BA76FBA-053E-4B08-BB88-DF494AE8CD8C}" type="sibTrans" cxnId="{BD0F89CE-2B0C-4C80-816A-6BF201D1273D}">
      <dgm:prSet/>
      <dgm:spPr/>
      <dgm:t>
        <a:bodyPr/>
        <a:lstStyle/>
        <a:p>
          <a:endParaRPr lang="en-GB"/>
        </a:p>
      </dgm:t>
    </dgm:pt>
    <dgm:pt modelId="{5FD04182-C1C3-45EE-988F-58088ABEFEB3}">
      <dgm:prSet phldrT="[Text]"/>
      <dgm:spPr/>
      <dgm:t>
        <a:bodyPr/>
        <a:lstStyle/>
        <a:p>
          <a:r>
            <a:rPr lang="en-GB" dirty="0"/>
            <a:t>% of respondents rating (4 + 5) = 40% -&lt;60%</a:t>
          </a:r>
        </a:p>
      </dgm:t>
    </dgm:pt>
    <dgm:pt modelId="{BD8DADC9-3E5F-4A9D-98B2-23B541140E28}" type="parTrans" cxnId="{A9C56015-9C4E-4C2A-A3F0-1B8F87758706}">
      <dgm:prSet/>
      <dgm:spPr/>
      <dgm:t>
        <a:bodyPr/>
        <a:lstStyle/>
        <a:p>
          <a:endParaRPr lang="en-GB"/>
        </a:p>
      </dgm:t>
    </dgm:pt>
    <dgm:pt modelId="{2EBFFD12-F4A6-4321-A8E9-650215E547DF}" type="sibTrans" cxnId="{A9C56015-9C4E-4C2A-A3F0-1B8F87758706}">
      <dgm:prSet/>
      <dgm:spPr/>
      <dgm:t>
        <a:bodyPr/>
        <a:lstStyle/>
        <a:p>
          <a:endParaRPr lang="en-GB"/>
        </a:p>
      </dgm:t>
    </dgm:pt>
    <dgm:pt modelId="{EB7B38FF-D903-413C-898C-A791A37612CB}" type="pres">
      <dgm:prSet presAssocID="{C24551C2-FF4D-44C4-B8DB-98A88ABC5728}" presName="linear" presStyleCnt="0">
        <dgm:presLayoutVars>
          <dgm:dir/>
          <dgm:resizeHandles val="exact"/>
        </dgm:presLayoutVars>
      </dgm:prSet>
      <dgm:spPr/>
    </dgm:pt>
    <dgm:pt modelId="{4760594F-E046-438D-9076-2DF0E99F57B1}" type="pres">
      <dgm:prSet presAssocID="{502FE95B-A98A-456A-B9E6-BD5731B0DBA0}" presName="comp" presStyleCnt="0"/>
      <dgm:spPr/>
    </dgm:pt>
    <dgm:pt modelId="{8D2D98D3-FBA6-482D-982A-38494587EAA9}" type="pres">
      <dgm:prSet presAssocID="{502FE95B-A98A-456A-B9E6-BD5731B0DBA0}" presName="box" presStyleLbl="node1" presStyleIdx="0" presStyleCnt="3"/>
      <dgm:spPr/>
    </dgm:pt>
    <dgm:pt modelId="{ADBB0F98-24F1-4C6F-B92B-79E3A2D28AEE}" type="pres">
      <dgm:prSet presAssocID="{502FE95B-A98A-456A-B9E6-BD5731B0DBA0}" presName="img" presStyleLbl="fgImgPlace1" presStyleIdx="0" presStyleCnt="3"/>
      <dgm:spPr>
        <a:blipFill rotWithShape="0">
          <a:blip xmlns:r="http://schemas.openxmlformats.org/officeDocument/2006/relationships" r:embed="rId1"/>
          <a:stretch>
            <a:fillRect/>
          </a:stretch>
        </a:blipFill>
      </dgm:spPr>
    </dgm:pt>
    <dgm:pt modelId="{579F9817-2C7F-4837-B2D2-347B47600066}" type="pres">
      <dgm:prSet presAssocID="{502FE95B-A98A-456A-B9E6-BD5731B0DBA0}" presName="text" presStyleLbl="node1" presStyleIdx="0" presStyleCnt="3">
        <dgm:presLayoutVars>
          <dgm:bulletEnabled val="1"/>
        </dgm:presLayoutVars>
      </dgm:prSet>
      <dgm:spPr/>
    </dgm:pt>
    <dgm:pt modelId="{68BFD9A2-0738-4B61-9555-B4E36B1B7A60}" type="pres">
      <dgm:prSet presAssocID="{6070993D-5492-45DE-8C21-505419F39E52}" presName="spacer" presStyleCnt="0"/>
      <dgm:spPr/>
    </dgm:pt>
    <dgm:pt modelId="{6B7A876F-409C-4EF9-9F51-8D30DD8E209F}" type="pres">
      <dgm:prSet presAssocID="{DC27422F-F84D-49F8-9654-42DF9A09EF4D}" presName="comp" presStyleCnt="0"/>
      <dgm:spPr/>
    </dgm:pt>
    <dgm:pt modelId="{C07C4D02-DC00-4581-ACFD-7E17A077891C}" type="pres">
      <dgm:prSet presAssocID="{DC27422F-F84D-49F8-9654-42DF9A09EF4D}" presName="box" presStyleLbl="node1" presStyleIdx="1" presStyleCnt="3"/>
      <dgm:spPr/>
    </dgm:pt>
    <dgm:pt modelId="{B5B55A45-871B-4A87-811E-8D6EE54C266B}" type="pres">
      <dgm:prSet presAssocID="{DC27422F-F84D-49F8-9654-42DF9A09EF4D}" presName="img" presStyleLbl="fgImgPlace1" presStyleIdx="1" presStyleCnt="3"/>
      <dgm:spPr>
        <a:blipFill rotWithShape="0">
          <a:blip xmlns:r="http://schemas.openxmlformats.org/officeDocument/2006/relationships" r:embed="rId2"/>
          <a:stretch>
            <a:fillRect/>
          </a:stretch>
        </a:blipFill>
      </dgm:spPr>
    </dgm:pt>
    <dgm:pt modelId="{59A78862-F82B-45C1-AF1D-E50DFEFF7DB5}" type="pres">
      <dgm:prSet presAssocID="{DC27422F-F84D-49F8-9654-42DF9A09EF4D}" presName="text" presStyleLbl="node1" presStyleIdx="1" presStyleCnt="3">
        <dgm:presLayoutVars>
          <dgm:bulletEnabled val="1"/>
        </dgm:presLayoutVars>
      </dgm:prSet>
      <dgm:spPr/>
    </dgm:pt>
    <dgm:pt modelId="{7676F639-C3BC-46AA-9AEA-C53E09040836}" type="pres">
      <dgm:prSet presAssocID="{7E107B25-94C6-4DEF-84E6-7282F33FEF1F}" presName="spacer" presStyleCnt="0"/>
      <dgm:spPr/>
    </dgm:pt>
    <dgm:pt modelId="{9660C149-57D9-4A27-8F38-5712C2D14153}" type="pres">
      <dgm:prSet presAssocID="{A66FEC27-31FD-41EA-8109-469A737DCFD9}" presName="comp" presStyleCnt="0"/>
      <dgm:spPr/>
    </dgm:pt>
    <dgm:pt modelId="{38E78EB6-B493-4247-812B-565A0263916B}" type="pres">
      <dgm:prSet presAssocID="{A66FEC27-31FD-41EA-8109-469A737DCFD9}" presName="box" presStyleLbl="node1" presStyleIdx="2" presStyleCnt="3"/>
      <dgm:spPr/>
    </dgm:pt>
    <dgm:pt modelId="{FDF8E0C0-0C06-4B6D-B9AB-59A4386CE687}" type="pres">
      <dgm:prSet presAssocID="{A66FEC27-31FD-41EA-8109-469A737DCFD9}" presName="img" presStyleLbl="fgImgPlace1" presStyleIdx="2" presStyleCnt="3"/>
      <dgm:spPr>
        <a:blipFill rotWithShape="0">
          <a:blip xmlns:r="http://schemas.openxmlformats.org/officeDocument/2006/relationships" r:embed="rId3"/>
          <a:stretch>
            <a:fillRect/>
          </a:stretch>
        </a:blipFill>
      </dgm:spPr>
    </dgm:pt>
    <dgm:pt modelId="{EFF6A54F-CD8F-4C4C-BB37-01CD124A5715}" type="pres">
      <dgm:prSet presAssocID="{A66FEC27-31FD-41EA-8109-469A737DCFD9}" presName="text" presStyleLbl="node1" presStyleIdx="2" presStyleCnt="3">
        <dgm:presLayoutVars>
          <dgm:bulletEnabled val="1"/>
        </dgm:presLayoutVars>
      </dgm:prSet>
      <dgm:spPr/>
    </dgm:pt>
  </dgm:ptLst>
  <dgm:cxnLst>
    <dgm:cxn modelId="{D7449302-6A18-4EA9-B322-324CD3B0A5E1}" srcId="{C24551C2-FF4D-44C4-B8DB-98A88ABC5728}" destId="{502FE95B-A98A-456A-B9E6-BD5731B0DBA0}" srcOrd="0" destOrd="0" parTransId="{1C334EBD-28D2-46EF-A1C0-8EA5DA5D9201}" sibTransId="{6070993D-5492-45DE-8C21-505419F39E52}"/>
    <dgm:cxn modelId="{DA3C060D-72F5-4D62-B55D-FB57DBC00AE6}" srcId="{DC27422F-F84D-49F8-9654-42DF9A09EF4D}" destId="{801FCB09-91F6-4671-913E-CE9A0FC541EB}" srcOrd="0" destOrd="0" parTransId="{CBC1E1EC-C061-443F-B1B3-7D7B798EF146}" sibTransId="{3824891F-B9D5-4990-91E4-36271A90EF5F}"/>
    <dgm:cxn modelId="{A9C56015-9C4E-4C2A-A3F0-1B8F87758706}" srcId="{A66FEC27-31FD-41EA-8109-469A737DCFD9}" destId="{5FD04182-C1C3-45EE-988F-58088ABEFEB3}" srcOrd="0" destOrd="0" parTransId="{BD8DADC9-3E5F-4A9D-98B2-23B541140E28}" sibTransId="{2EBFFD12-F4A6-4321-A8E9-650215E547DF}"/>
    <dgm:cxn modelId="{7AEA8733-F6CA-4297-AC46-12BD775BC0D3}" type="presOf" srcId="{5FD04182-C1C3-45EE-988F-58088ABEFEB3}" destId="{38E78EB6-B493-4247-812B-565A0263916B}" srcOrd="0" destOrd="1" presId="urn:microsoft.com/office/officeart/2005/8/layout/vList4"/>
    <dgm:cxn modelId="{CACCC533-DA66-411B-8B11-A027007613A8}" type="presOf" srcId="{58DC0865-055A-4958-8F08-55454BF337F5}" destId="{8D2D98D3-FBA6-482D-982A-38494587EAA9}" srcOrd="0" destOrd="1" presId="urn:microsoft.com/office/officeart/2005/8/layout/vList4"/>
    <dgm:cxn modelId="{A0668342-465C-4825-934F-300714DA6D1E}" type="presOf" srcId="{5FD04182-C1C3-45EE-988F-58088ABEFEB3}" destId="{EFF6A54F-CD8F-4C4C-BB37-01CD124A5715}" srcOrd="1" destOrd="1" presId="urn:microsoft.com/office/officeart/2005/8/layout/vList4"/>
    <dgm:cxn modelId="{ABADC947-475E-445D-87C7-6D9EFEB4EF3B}" type="presOf" srcId="{A66FEC27-31FD-41EA-8109-469A737DCFD9}" destId="{EFF6A54F-CD8F-4C4C-BB37-01CD124A5715}" srcOrd="1" destOrd="0" presId="urn:microsoft.com/office/officeart/2005/8/layout/vList4"/>
    <dgm:cxn modelId="{56966570-367C-4F93-BFF0-AF34047C2284}" srcId="{C24551C2-FF4D-44C4-B8DB-98A88ABC5728}" destId="{DC27422F-F84D-49F8-9654-42DF9A09EF4D}" srcOrd="1" destOrd="0" parTransId="{3C67651B-60A3-4D6F-88B7-DE5356E3D69B}" sibTransId="{7E107B25-94C6-4DEF-84E6-7282F33FEF1F}"/>
    <dgm:cxn modelId="{43C8BE7A-39BE-4C78-8E5B-935A16522AE1}" type="presOf" srcId="{58DC0865-055A-4958-8F08-55454BF337F5}" destId="{579F9817-2C7F-4837-B2D2-347B47600066}" srcOrd="1" destOrd="1" presId="urn:microsoft.com/office/officeart/2005/8/layout/vList4"/>
    <dgm:cxn modelId="{165FCB87-EB96-46D8-AEDF-BDB7577FDE7A}" type="presOf" srcId="{502FE95B-A98A-456A-B9E6-BD5731B0DBA0}" destId="{8D2D98D3-FBA6-482D-982A-38494587EAA9}" srcOrd="0" destOrd="0" presId="urn:microsoft.com/office/officeart/2005/8/layout/vList4"/>
    <dgm:cxn modelId="{72829A90-492D-41A2-AD7E-4596AD0680EF}" type="presOf" srcId="{801FCB09-91F6-4671-913E-CE9A0FC541EB}" destId="{C07C4D02-DC00-4581-ACFD-7E17A077891C}" srcOrd="0" destOrd="1" presId="urn:microsoft.com/office/officeart/2005/8/layout/vList4"/>
    <dgm:cxn modelId="{0E5948AF-89AE-4095-ABAD-E18FE14AF321}" type="presOf" srcId="{502FE95B-A98A-456A-B9E6-BD5731B0DBA0}" destId="{579F9817-2C7F-4837-B2D2-347B47600066}" srcOrd="1" destOrd="0" presId="urn:microsoft.com/office/officeart/2005/8/layout/vList4"/>
    <dgm:cxn modelId="{D28B03BF-8865-4E6B-8207-770786DEFEEB}" type="presOf" srcId="{DC27422F-F84D-49F8-9654-42DF9A09EF4D}" destId="{59A78862-F82B-45C1-AF1D-E50DFEFF7DB5}" srcOrd="1" destOrd="0" presId="urn:microsoft.com/office/officeart/2005/8/layout/vList4"/>
    <dgm:cxn modelId="{7EB0A8CD-B91A-471A-956B-29CFCA0E1838}" type="presOf" srcId="{801FCB09-91F6-4671-913E-CE9A0FC541EB}" destId="{59A78862-F82B-45C1-AF1D-E50DFEFF7DB5}" srcOrd="1" destOrd="1" presId="urn:microsoft.com/office/officeart/2005/8/layout/vList4"/>
    <dgm:cxn modelId="{BD0F89CE-2B0C-4C80-816A-6BF201D1273D}" srcId="{C24551C2-FF4D-44C4-B8DB-98A88ABC5728}" destId="{A66FEC27-31FD-41EA-8109-469A737DCFD9}" srcOrd="2" destOrd="0" parTransId="{3A8051C1-0DEC-4A73-9471-6BC7F46EE3C2}" sibTransId="{9BA76FBA-053E-4B08-BB88-DF494AE8CD8C}"/>
    <dgm:cxn modelId="{666909DF-74B1-4A1E-A728-14C312ACDB7C}" type="presOf" srcId="{A66FEC27-31FD-41EA-8109-469A737DCFD9}" destId="{38E78EB6-B493-4247-812B-565A0263916B}" srcOrd="0" destOrd="0" presId="urn:microsoft.com/office/officeart/2005/8/layout/vList4"/>
    <dgm:cxn modelId="{486CEBF0-4F3E-40A0-95E6-059D5411F407}" srcId="{502FE95B-A98A-456A-B9E6-BD5731B0DBA0}" destId="{58DC0865-055A-4958-8F08-55454BF337F5}" srcOrd="0" destOrd="0" parTransId="{BB880083-EF64-4E90-90BE-EBF1B0F708A1}" sibTransId="{37AE40B2-D06D-4B16-961C-91AFEABCCB8D}"/>
    <dgm:cxn modelId="{9431FFF4-A4BF-404A-869C-96AA54615962}" type="presOf" srcId="{C24551C2-FF4D-44C4-B8DB-98A88ABC5728}" destId="{EB7B38FF-D903-413C-898C-A791A37612CB}" srcOrd="0" destOrd="0" presId="urn:microsoft.com/office/officeart/2005/8/layout/vList4"/>
    <dgm:cxn modelId="{1C108DFD-C5CA-4919-9314-74A918C27DB7}" type="presOf" srcId="{DC27422F-F84D-49F8-9654-42DF9A09EF4D}" destId="{C07C4D02-DC00-4581-ACFD-7E17A077891C}" srcOrd="0" destOrd="0" presId="urn:microsoft.com/office/officeart/2005/8/layout/vList4"/>
    <dgm:cxn modelId="{2546E29E-A4C5-4864-8460-4C6D385BE07C}" type="presParOf" srcId="{EB7B38FF-D903-413C-898C-A791A37612CB}" destId="{4760594F-E046-438D-9076-2DF0E99F57B1}" srcOrd="0" destOrd="0" presId="urn:microsoft.com/office/officeart/2005/8/layout/vList4"/>
    <dgm:cxn modelId="{8836714E-A370-4E9B-AEB8-ACA58E74F9B1}" type="presParOf" srcId="{4760594F-E046-438D-9076-2DF0E99F57B1}" destId="{8D2D98D3-FBA6-482D-982A-38494587EAA9}" srcOrd="0" destOrd="0" presId="urn:microsoft.com/office/officeart/2005/8/layout/vList4"/>
    <dgm:cxn modelId="{B7BC71CA-4CDA-4F02-96DB-AC1470D40A3A}" type="presParOf" srcId="{4760594F-E046-438D-9076-2DF0E99F57B1}" destId="{ADBB0F98-24F1-4C6F-B92B-79E3A2D28AEE}" srcOrd="1" destOrd="0" presId="urn:microsoft.com/office/officeart/2005/8/layout/vList4"/>
    <dgm:cxn modelId="{82DC00E8-F441-42C9-8B8A-C1C8670D1249}" type="presParOf" srcId="{4760594F-E046-438D-9076-2DF0E99F57B1}" destId="{579F9817-2C7F-4837-B2D2-347B47600066}" srcOrd="2" destOrd="0" presId="urn:microsoft.com/office/officeart/2005/8/layout/vList4"/>
    <dgm:cxn modelId="{CD47D4BB-13FC-4A52-A6E1-28F76AC5EACA}" type="presParOf" srcId="{EB7B38FF-D903-413C-898C-A791A37612CB}" destId="{68BFD9A2-0738-4B61-9555-B4E36B1B7A60}" srcOrd="1" destOrd="0" presId="urn:microsoft.com/office/officeart/2005/8/layout/vList4"/>
    <dgm:cxn modelId="{35B46410-1356-4A81-ADB5-3E8CB157CDAB}" type="presParOf" srcId="{EB7B38FF-D903-413C-898C-A791A37612CB}" destId="{6B7A876F-409C-4EF9-9F51-8D30DD8E209F}" srcOrd="2" destOrd="0" presId="urn:microsoft.com/office/officeart/2005/8/layout/vList4"/>
    <dgm:cxn modelId="{08B7B851-3D86-440B-B766-0C2E7E8DD507}" type="presParOf" srcId="{6B7A876F-409C-4EF9-9F51-8D30DD8E209F}" destId="{C07C4D02-DC00-4581-ACFD-7E17A077891C}" srcOrd="0" destOrd="0" presId="urn:microsoft.com/office/officeart/2005/8/layout/vList4"/>
    <dgm:cxn modelId="{283A92E8-4817-469A-976C-F1CF7A9839A5}" type="presParOf" srcId="{6B7A876F-409C-4EF9-9F51-8D30DD8E209F}" destId="{B5B55A45-871B-4A87-811E-8D6EE54C266B}" srcOrd="1" destOrd="0" presId="urn:microsoft.com/office/officeart/2005/8/layout/vList4"/>
    <dgm:cxn modelId="{92711D5A-7389-42FD-8437-53C4579C0924}" type="presParOf" srcId="{6B7A876F-409C-4EF9-9F51-8D30DD8E209F}" destId="{59A78862-F82B-45C1-AF1D-E50DFEFF7DB5}" srcOrd="2" destOrd="0" presId="urn:microsoft.com/office/officeart/2005/8/layout/vList4"/>
    <dgm:cxn modelId="{3CDE26FF-2D35-4FD0-A63B-D01E748495E4}" type="presParOf" srcId="{EB7B38FF-D903-413C-898C-A791A37612CB}" destId="{7676F639-C3BC-46AA-9AEA-C53E09040836}" srcOrd="3" destOrd="0" presId="urn:microsoft.com/office/officeart/2005/8/layout/vList4"/>
    <dgm:cxn modelId="{2942AE82-AD43-4C26-A77A-8CB313C4A3BD}" type="presParOf" srcId="{EB7B38FF-D903-413C-898C-A791A37612CB}" destId="{9660C149-57D9-4A27-8F38-5712C2D14153}" srcOrd="4" destOrd="0" presId="urn:microsoft.com/office/officeart/2005/8/layout/vList4"/>
    <dgm:cxn modelId="{8912F55E-C93C-421B-A6D2-D6EBC0050446}" type="presParOf" srcId="{9660C149-57D9-4A27-8F38-5712C2D14153}" destId="{38E78EB6-B493-4247-812B-565A0263916B}" srcOrd="0" destOrd="0" presId="urn:microsoft.com/office/officeart/2005/8/layout/vList4"/>
    <dgm:cxn modelId="{6ACE4DB9-03F0-4572-AA58-91D3A6AB5D83}" type="presParOf" srcId="{9660C149-57D9-4A27-8F38-5712C2D14153}" destId="{FDF8E0C0-0C06-4B6D-B9AB-59A4386CE687}" srcOrd="1" destOrd="0" presId="urn:microsoft.com/office/officeart/2005/8/layout/vList4"/>
    <dgm:cxn modelId="{25D79E22-ABAE-45EC-9D57-082B99E3A825}" type="presParOf" srcId="{9660C149-57D9-4A27-8F38-5712C2D14153}" destId="{EFF6A54F-CD8F-4C4C-BB37-01CD124A5715}"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8DF1966-DB66-4D6B-BAB8-15ACEA6350B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70F889BD-814A-4122-ADA6-372C0E6B14C1}">
      <dgm:prSet custT="1"/>
      <dgm:spPr>
        <a:noFill/>
      </dgm:spPr>
      <dgm:t>
        <a:bodyPr/>
        <a:lstStyle/>
        <a:p>
          <a:r>
            <a:rPr lang="en-US" sz="1400" dirty="0">
              <a:solidFill>
                <a:srgbClr val="96004B"/>
              </a:solidFill>
            </a:rPr>
            <a:t>Excellent</a:t>
          </a:r>
          <a:endParaRPr lang="en-GB" sz="1400" dirty="0">
            <a:solidFill>
              <a:srgbClr val="96004B"/>
            </a:solidFill>
          </a:endParaRPr>
        </a:p>
      </dgm:t>
    </dgm:pt>
    <dgm:pt modelId="{9B2EBDE4-EE87-4DB3-BE9E-F63ED09CF205}" type="parTrans" cxnId="{27CE9320-8960-4F05-9149-B22CEF972C5E}">
      <dgm:prSet/>
      <dgm:spPr/>
      <dgm:t>
        <a:bodyPr/>
        <a:lstStyle/>
        <a:p>
          <a:endParaRPr lang="en-GB"/>
        </a:p>
      </dgm:t>
    </dgm:pt>
    <dgm:pt modelId="{E7B9DCBA-AA04-45E6-9D5C-0A3B57B05E77}" type="sibTrans" cxnId="{27CE9320-8960-4F05-9149-B22CEF972C5E}">
      <dgm:prSet/>
      <dgm:spPr/>
      <dgm:t>
        <a:bodyPr/>
        <a:lstStyle/>
        <a:p>
          <a:endParaRPr lang="en-GB"/>
        </a:p>
      </dgm:t>
    </dgm:pt>
    <dgm:pt modelId="{47957585-6A4B-452D-89AC-4A752C4C1D63}">
      <dgm:prSet custT="1"/>
      <dgm:spPr>
        <a:noFill/>
      </dgm:spPr>
      <dgm:t>
        <a:bodyPr/>
        <a:lstStyle/>
        <a:p>
          <a:r>
            <a:rPr lang="en-US" sz="1400" dirty="0"/>
            <a:t>Satisfaction had remained the same or had increased for 86%</a:t>
          </a:r>
          <a:endParaRPr lang="en-GB" sz="1400" dirty="0"/>
        </a:p>
      </dgm:t>
    </dgm:pt>
    <dgm:pt modelId="{F5A618EE-61B2-4AE3-A02C-55FD94C21616}" type="parTrans" cxnId="{41D259C9-03EB-4413-B560-2E19509D5D63}">
      <dgm:prSet/>
      <dgm:spPr/>
      <dgm:t>
        <a:bodyPr/>
        <a:lstStyle/>
        <a:p>
          <a:endParaRPr lang="en-GB"/>
        </a:p>
      </dgm:t>
    </dgm:pt>
    <dgm:pt modelId="{2A501A90-23AD-4A90-B74E-119470943110}" type="sibTrans" cxnId="{41D259C9-03EB-4413-B560-2E19509D5D63}">
      <dgm:prSet/>
      <dgm:spPr/>
      <dgm:t>
        <a:bodyPr/>
        <a:lstStyle/>
        <a:p>
          <a:endParaRPr lang="en-GB"/>
        </a:p>
      </dgm:t>
    </dgm:pt>
    <dgm:pt modelId="{1100604E-C071-4CDA-AF81-3C769A1864B4}">
      <dgm:prSet custT="1"/>
      <dgm:spPr/>
      <dgm:t>
        <a:bodyPr/>
        <a:lstStyle/>
        <a:p>
          <a:r>
            <a:rPr lang="en-GB" sz="1400" dirty="0"/>
            <a:t>Overall level of satisfaction with the VMD</a:t>
          </a:r>
        </a:p>
      </dgm:t>
    </dgm:pt>
    <dgm:pt modelId="{F9BCDFF0-DC5A-41DF-9E02-8810A203C1A5}" type="parTrans" cxnId="{6BDB251C-BE87-4C14-A425-8A6046411EF8}">
      <dgm:prSet/>
      <dgm:spPr/>
      <dgm:t>
        <a:bodyPr/>
        <a:lstStyle/>
        <a:p>
          <a:endParaRPr lang="en-GB"/>
        </a:p>
      </dgm:t>
    </dgm:pt>
    <dgm:pt modelId="{DF59507C-E176-416A-B571-7F0253F12834}" type="sibTrans" cxnId="{6BDB251C-BE87-4C14-A425-8A6046411EF8}">
      <dgm:prSet/>
      <dgm:spPr/>
      <dgm:t>
        <a:bodyPr/>
        <a:lstStyle/>
        <a:p>
          <a:endParaRPr lang="en-GB"/>
        </a:p>
      </dgm:t>
    </dgm:pt>
    <dgm:pt modelId="{24ADBFAF-104B-4EE2-93FD-0A47AA564BDA}">
      <dgm:prSet custT="1"/>
      <dgm:spPr>
        <a:noFill/>
      </dgm:spPr>
      <dgm:t>
        <a:bodyPr/>
        <a:lstStyle/>
        <a:p>
          <a:r>
            <a:rPr lang="en-US" sz="1400" dirty="0"/>
            <a:t>Although the level of satisfaction with the VMD had decreased for 14%</a:t>
          </a:r>
          <a:endParaRPr lang="en-GB" sz="1400" dirty="0"/>
        </a:p>
      </dgm:t>
    </dgm:pt>
    <dgm:pt modelId="{047925F8-CF81-4E99-A942-DFD5B333AFDC}" type="parTrans" cxnId="{E2DA75A8-D2D3-4EE8-B973-67356C646D65}">
      <dgm:prSet/>
      <dgm:spPr/>
    </dgm:pt>
    <dgm:pt modelId="{0C1EFB98-503B-4B38-9D5D-60F48D16D19D}" type="sibTrans" cxnId="{E2DA75A8-D2D3-4EE8-B973-67356C646D65}">
      <dgm:prSet/>
      <dgm:spPr/>
    </dgm:pt>
    <dgm:pt modelId="{86513D9E-EE33-46E4-A266-14AC5ADF73A0}" type="pres">
      <dgm:prSet presAssocID="{18DF1966-DB66-4D6B-BAB8-15ACEA6350B0}" presName="Name0" presStyleCnt="0">
        <dgm:presLayoutVars>
          <dgm:dir/>
          <dgm:animLvl val="lvl"/>
          <dgm:resizeHandles val="exact"/>
        </dgm:presLayoutVars>
      </dgm:prSet>
      <dgm:spPr/>
    </dgm:pt>
    <dgm:pt modelId="{10A22446-EEBF-449F-8414-782CECE7D348}" type="pres">
      <dgm:prSet presAssocID="{1100604E-C071-4CDA-AF81-3C769A1864B4}" presName="linNode" presStyleCnt="0"/>
      <dgm:spPr/>
    </dgm:pt>
    <dgm:pt modelId="{FC174769-5DFA-4567-B9D5-E029A540C2B8}" type="pres">
      <dgm:prSet presAssocID="{1100604E-C071-4CDA-AF81-3C769A1864B4}" presName="parentText" presStyleLbl="node1" presStyleIdx="0" presStyleCnt="1">
        <dgm:presLayoutVars>
          <dgm:chMax val="1"/>
          <dgm:bulletEnabled val="1"/>
        </dgm:presLayoutVars>
      </dgm:prSet>
      <dgm:spPr/>
    </dgm:pt>
    <dgm:pt modelId="{4147C2E7-6C91-49F3-9D73-CCDA43A5CFCA}" type="pres">
      <dgm:prSet presAssocID="{1100604E-C071-4CDA-AF81-3C769A1864B4}" presName="descendantText" presStyleLbl="alignAccFollowNode1" presStyleIdx="0" presStyleCnt="1">
        <dgm:presLayoutVars>
          <dgm:bulletEnabled val="1"/>
        </dgm:presLayoutVars>
      </dgm:prSet>
      <dgm:spPr/>
    </dgm:pt>
  </dgm:ptLst>
  <dgm:cxnLst>
    <dgm:cxn modelId="{6BDB251C-BE87-4C14-A425-8A6046411EF8}" srcId="{18DF1966-DB66-4D6B-BAB8-15ACEA6350B0}" destId="{1100604E-C071-4CDA-AF81-3C769A1864B4}" srcOrd="0" destOrd="0" parTransId="{F9BCDFF0-DC5A-41DF-9E02-8810A203C1A5}" sibTransId="{DF59507C-E176-416A-B571-7F0253F12834}"/>
    <dgm:cxn modelId="{27CE9320-8960-4F05-9149-B22CEF972C5E}" srcId="{1100604E-C071-4CDA-AF81-3C769A1864B4}" destId="{70F889BD-814A-4122-ADA6-372C0E6B14C1}" srcOrd="0" destOrd="0" parTransId="{9B2EBDE4-EE87-4DB3-BE9E-F63ED09CF205}" sibTransId="{E7B9DCBA-AA04-45E6-9D5C-0A3B57B05E77}"/>
    <dgm:cxn modelId="{6F210944-C61B-41FE-979A-CDAC355A67DF}" type="presOf" srcId="{18DF1966-DB66-4D6B-BAB8-15ACEA6350B0}" destId="{86513D9E-EE33-46E4-A266-14AC5ADF73A0}" srcOrd="0" destOrd="0" presId="urn:microsoft.com/office/officeart/2005/8/layout/vList5"/>
    <dgm:cxn modelId="{27605170-8768-4108-B092-BC83233E0B27}" type="presOf" srcId="{47957585-6A4B-452D-89AC-4A752C4C1D63}" destId="{4147C2E7-6C91-49F3-9D73-CCDA43A5CFCA}" srcOrd="0" destOrd="2" presId="urn:microsoft.com/office/officeart/2005/8/layout/vList5"/>
    <dgm:cxn modelId="{6FA2067F-60C0-4994-BF3A-BB3956165A14}" type="presOf" srcId="{24ADBFAF-104B-4EE2-93FD-0A47AA564BDA}" destId="{4147C2E7-6C91-49F3-9D73-CCDA43A5CFCA}" srcOrd="0" destOrd="1" presId="urn:microsoft.com/office/officeart/2005/8/layout/vList5"/>
    <dgm:cxn modelId="{10F44AA3-049C-49E1-9773-8AF2783C1B74}" type="presOf" srcId="{70F889BD-814A-4122-ADA6-372C0E6B14C1}" destId="{4147C2E7-6C91-49F3-9D73-CCDA43A5CFCA}" srcOrd="0" destOrd="0" presId="urn:microsoft.com/office/officeart/2005/8/layout/vList5"/>
    <dgm:cxn modelId="{E2DA75A8-D2D3-4EE8-B973-67356C646D65}" srcId="{70F889BD-814A-4122-ADA6-372C0E6B14C1}" destId="{24ADBFAF-104B-4EE2-93FD-0A47AA564BDA}" srcOrd="0" destOrd="0" parTransId="{047925F8-CF81-4E99-A942-DFD5B333AFDC}" sibTransId="{0C1EFB98-503B-4B38-9D5D-60F48D16D19D}"/>
    <dgm:cxn modelId="{41D259C9-03EB-4413-B560-2E19509D5D63}" srcId="{70F889BD-814A-4122-ADA6-372C0E6B14C1}" destId="{47957585-6A4B-452D-89AC-4A752C4C1D63}" srcOrd="1" destOrd="0" parTransId="{F5A618EE-61B2-4AE3-A02C-55FD94C21616}" sibTransId="{2A501A90-23AD-4A90-B74E-119470943110}"/>
    <dgm:cxn modelId="{184CA4D0-C630-4AE6-BE98-ADE49F12E935}" type="presOf" srcId="{1100604E-C071-4CDA-AF81-3C769A1864B4}" destId="{FC174769-5DFA-4567-B9D5-E029A540C2B8}" srcOrd="0" destOrd="0" presId="urn:microsoft.com/office/officeart/2005/8/layout/vList5"/>
    <dgm:cxn modelId="{D9EFCDC1-6330-43A8-8B17-1B579263E1AB}" type="presParOf" srcId="{86513D9E-EE33-46E4-A266-14AC5ADF73A0}" destId="{10A22446-EEBF-449F-8414-782CECE7D348}" srcOrd="0" destOrd="0" presId="urn:microsoft.com/office/officeart/2005/8/layout/vList5"/>
    <dgm:cxn modelId="{E1C39EEE-3940-4B0F-97D1-6F3C72296DDB}" type="presParOf" srcId="{10A22446-EEBF-449F-8414-782CECE7D348}" destId="{FC174769-5DFA-4567-B9D5-E029A540C2B8}" srcOrd="0" destOrd="0" presId="urn:microsoft.com/office/officeart/2005/8/layout/vList5"/>
    <dgm:cxn modelId="{E4D16C4B-48B6-49D6-B22D-24A946E09384}" type="presParOf" srcId="{10A22446-EEBF-449F-8414-782CECE7D348}" destId="{4147C2E7-6C91-49F3-9D73-CCDA43A5CFC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A128D4-8434-4C54-B3A9-89AEA8D6A3EF}" type="doc">
      <dgm:prSet loTypeId="urn:microsoft.com/office/officeart/2005/8/layout/pList2" loCatId="list" qsTypeId="urn:microsoft.com/office/officeart/2005/8/quickstyle/simple1" qsCatId="simple" csTypeId="urn:microsoft.com/office/officeart/2005/8/colors/accent1_2" csCatId="accent1" phldr="1"/>
      <dgm:spPr/>
    </dgm:pt>
    <dgm:pt modelId="{74629520-69F2-436F-83FD-9595D623AFAF}">
      <dgm:prSet phldrT="[Text]" custT="1"/>
      <dgm:spPr/>
      <dgm:t>
        <a:bodyPr/>
        <a:lstStyle/>
        <a:p>
          <a:r>
            <a:rPr lang="en-GB" sz="1100" b="1" i="0" u="none" dirty="0"/>
            <a:t>Application management</a:t>
          </a:r>
          <a:endParaRPr lang="en-GB" sz="1100" b="1" dirty="0"/>
        </a:p>
      </dgm:t>
    </dgm:pt>
    <dgm:pt modelId="{1C894DD8-89E1-4C12-8050-F2814CD87E32}" type="parTrans" cxnId="{6BF1B161-52D2-4DBE-AFBB-E3856172B42A}">
      <dgm:prSet/>
      <dgm:spPr/>
      <dgm:t>
        <a:bodyPr/>
        <a:lstStyle/>
        <a:p>
          <a:endParaRPr lang="en-GB"/>
        </a:p>
      </dgm:t>
    </dgm:pt>
    <dgm:pt modelId="{CF5B8C04-01C1-4660-B1F1-E92E418D0E8C}" type="sibTrans" cxnId="{6BF1B161-52D2-4DBE-AFBB-E3856172B42A}">
      <dgm:prSet/>
      <dgm:spPr/>
      <dgm:t>
        <a:bodyPr/>
        <a:lstStyle/>
        <a:p>
          <a:endParaRPr lang="en-GB"/>
        </a:p>
      </dgm:t>
    </dgm:pt>
    <dgm:pt modelId="{C96A5902-48A0-4213-A7C2-BC04A596BFBF}">
      <dgm:prSet phldrT="[Text]" custT="1"/>
      <dgm:spPr/>
      <dgm:t>
        <a:bodyPr/>
        <a:lstStyle/>
        <a:p>
          <a:endParaRPr lang="en-GB" sz="1400" dirty="0"/>
        </a:p>
      </dgm:t>
    </dgm:pt>
    <dgm:pt modelId="{8DD73550-4048-4286-9559-024E52BFD81B}" type="parTrans" cxnId="{FFF47754-6949-4F13-8DDE-A8C542B6A320}">
      <dgm:prSet/>
      <dgm:spPr/>
      <dgm:t>
        <a:bodyPr/>
        <a:lstStyle/>
        <a:p>
          <a:endParaRPr lang="en-GB"/>
        </a:p>
      </dgm:t>
    </dgm:pt>
    <dgm:pt modelId="{903BAAF6-0F9B-4D40-ACE9-D87DC581FAFB}" type="sibTrans" cxnId="{FFF47754-6949-4F13-8DDE-A8C542B6A320}">
      <dgm:prSet/>
      <dgm:spPr/>
      <dgm:t>
        <a:bodyPr/>
        <a:lstStyle/>
        <a:p>
          <a:endParaRPr lang="en-GB"/>
        </a:p>
      </dgm:t>
    </dgm:pt>
    <dgm:pt modelId="{04EF1106-5C91-4868-97CD-31D1D9FE053C}">
      <dgm:prSet phldrT="[Text]" custT="1"/>
      <dgm:spPr/>
      <dgm:t>
        <a:bodyPr/>
        <a:lstStyle/>
        <a:p>
          <a:pPr algn="l"/>
          <a:endParaRPr lang="en-GB" sz="1400" b="1" dirty="0"/>
        </a:p>
      </dgm:t>
    </dgm:pt>
    <dgm:pt modelId="{BAC3FF89-56BC-4047-BAF4-D8E1FB995EE6}" type="sibTrans" cxnId="{6EC7C8C2-57AE-4E36-8470-16EBAF3A054E}">
      <dgm:prSet/>
      <dgm:spPr/>
      <dgm:t>
        <a:bodyPr/>
        <a:lstStyle/>
        <a:p>
          <a:endParaRPr lang="en-GB"/>
        </a:p>
      </dgm:t>
    </dgm:pt>
    <dgm:pt modelId="{107EA052-7DF1-474D-8B89-485EFD732471}" type="parTrans" cxnId="{6EC7C8C2-57AE-4E36-8470-16EBAF3A054E}">
      <dgm:prSet/>
      <dgm:spPr/>
      <dgm:t>
        <a:bodyPr/>
        <a:lstStyle/>
        <a:p>
          <a:endParaRPr lang="en-GB"/>
        </a:p>
      </dgm:t>
    </dgm:pt>
    <dgm:pt modelId="{81E541AB-77EB-456C-86FB-F8C4A08C512D}">
      <dgm:prSet custT="1"/>
      <dgm:spPr/>
      <dgm:t>
        <a:bodyPr/>
        <a:lstStyle/>
        <a:p>
          <a:endParaRPr lang="en-US" sz="1400" dirty="0"/>
        </a:p>
      </dgm:t>
    </dgm:pt>
    <dgm:pt modelId="{9BC23D46-A8A2-4A88-B75D-34EE21AEA7FB}" type="parTrans" cxnId="{AB11063F-8A64-41B1-8826-C37CBD070FE8}">
      <dgm:prSet/>
      <dgm:spPr/>
      <dgm:t>
        <a:bodyPr/>
        <a:lstStyle/>
        <a:p>
          <a:endParaRPr lang="en-GB"/>
        </a:p>
      </dgm:t>
    </dgm:pt>
    <dgm:pt modelId="{6F29FB42-9B7F-4E53-A0A9-1165135ED397}" type="sibTrans" cxnId="{AB11063F-8A64-41B1-8826-C37CBD070FE8}">
      <dgm:prSet/>
      <dgm:spPr/>
      <dgm:t>
        <a:bodyPr/>
        <a:lstStyle/>
        <a:p>
          <a:endParaRPr lang="en-GB"/>
        </a:p>
      </dgm:t>
    </dgm:pt>
    <dgm:pt modelId="{83702FE9-29D9-452A-A541-940FDF216DC2}">
      <dgm:prSet phldrT="[Text]" custT="1"/>
      <dgm:spPr/>
      <dgm:t>
        <a:bodyPr/>
        <a:lstStyle/>
        <a:p>
          <a:pPr algn="l"/>
          <a:r>
            <a:rPr lang="en-GB" sz="1100" b="1" dirty="0"/>
            <a:t>Overall usefulness of PLS</a:t>
          </a:r>
        </a:p>
      </dgm:t>
    </dgm:pt>
    <dgm:pt modelId="{F24A9DC7-0C43-48A8-A819-D593ECCF445C}" type="parTrans" cxnId="{0BBFDE42-E517-4890-9DDC-0C4746EA18C3}">
      <dgm:prSet/>
      <dgm:spPr/>
      <dgm:t>
        <a:bodyPr/>
        <a:lstStyle/>
        <a:p>
          <a:endParaRPr lang="en-GB"/>
        </a:p>
      </dgm:t>
    </dgm:pt>
    <dgm:pt modelId="{BE93F592-099D-4C33-8019-3FB769121544}" type="sibTrans" cxnId="{0BBFDE42-E517-4890-9DDC-0C4746EA18C3}">
      <dgm:prSet/>
      <dgm:spPr/>
      <dgm:t>
        <a:bodyPr/>
        <a:lstStyle/>
        <a:p>
          <a:endParaRPr lang="en-GB"/>
        </a:p>
      </dgm:t>
    </dgm:pt>
    <dgm:pt modelId="{3081CC67-5012-45AB-B527-4C52B597E6BA}">
      <dgm:prSet custT="1"/>
      <dgm:spPr/>
      <dgm:t>
        <a:bodyPr/>
        <a:lstStyle/>
        <a:p>
          <a:r>
            <a:rPr lang="en-GB" sz="1100" b="1" i="0" u="none" dirty="0"/>
            <a:t>Validation </a:t>
          </a:r>
          <a:endParaRPr lang="en-GB" sz="1100" b="1" dirty="0"/>
        </a:p>
      </dgm:t>
    </dgm:pt>
    <dgm:pt modelId="{016808D3-4650-44B0-AB62-7F5BBD72BC41}" type="parTrans" cxnId="{2F6F4EA7-DD01-4736-A00C-CB8285D1DC53}">
      <dgm:prSet/>
      <dgm:spPr/>
      <dgm:t>
        <a:bodyPr/>
        <a:lstStyle/>
        <a:p>
          <a:endParaRPr lang="en-GB"/>
        </a:p>
      </dgm:t>
    </dgm:pt>
    <dgm:pt modelId="{E0454C39-D997-4F43-A639-F1F40A92DADB}" type="sibTrans" cxnId="{2F6F4EA7-DD01-4736-A00C-CB8285D1DC53}">
      <dgm:prSet/>
      <dgm:spPr/>
      <dgm:t>
        <a:bodyPr/>
        <a:lstStyle/>
        <a:p>
          <a:endParaRPr lang="en-GB"/>
        </a:p>
      </dgm:t>
    </dgm:pt>
    <dgm:pt modelId="{1BA1DDAE-F9AD-4D65-8544-A403D23527B4}">
      <dgm:prSet custT="1"/>
      <dgm:spPr/>
      <dgm:t>
        <a:bodyPr/>
        <a:lstStyle/>
        <a:p>
          <a:r>
            <a:rPr lang="en-GB" sz="1100" b="1" i="0" u="none" dirty="0"/>
            <a:t>Pharmaceuticals</a:t>
          </a:r>
          <a:endParaRPr lang="en-GB" sz="1100" b="1" dirty="0"/>
        </a:p>
      </dgm:t>
    </dgm:pt>
    <dgm:pt modelId="{81BBA80F-F415-4331-86E1-A6C3F8BB4CD5}" type="parTrans" cxnId="{212DB904-FD50-489C-90EF-BA9E66EE08C3}">
      <dgm:prSet/>
      <dgm:spPr/>
      <dgm:t>
        <a:bodyPr/>
        <a:lstStyle/>
        <a:p>
          <a:endParaRPr lang="en-GB"/>
        </a:p>
      </dgm:t>
    </dgm:pt>
    <dgm:pt modelId="{C1C612B5-E452-4C30-86D9-7A96ED5E1B85}" type="sibTrans" cxnId="{212DB904-FD50-489C-90EF-BA9E66EE08C3}">
      <dgm:prSet/>
      <dgm:spPr/>
      <dgm:t>
        <a:bodyPr/>
        <a:lstStyle/>
        <a:p>
          <a:endParaRPr lang="en-GB"/>
        </a:p>
      </dgm:t>
    </dgm:pt>
    <dgm:pt modelId="{FF4361A5-E50F-44A0-9EFE-295A52CAC956}">
      <dgm:prSet custT="1"/>
      <dgm:spPr/>
      <dgm:t>
        <a:bodyPr/>
        <a:lstStyle/>
        <a:p>
          <a:r>
            <a:rPr lang="en-GB" sz="1100" b="1" i="0" u="none" dirty="0"/>
            <a:t>Biologicals</a:t>
          </a:r>
          <a:endParaRPr lang="en-GB" sz="1100" b="1" dirty="0"/>
        </a:p>
      </dgm:t>
    </dgm:pt>
    <dgm:pt modelId="{C5C9F2D6-909C-4FEA-95B4-A13D7C977458}" type="parTrans" cxnId="{B1AB029F-05F9-47C4-81FD-73CA71EBBE4C}">
      <dgm:prSet/>
      <dgm:spPr/>
      <dgm:t>
        <a:bodyPr/>
        <a:lstStyle/>
        <a:p>
          <a:endParaRPr lang="en-GB"/>
        </a:p>
      </dgm:t>
    </dgm:pt>
    <dgm:pt modelId="{07E44016-821E-4030-9967-7B775DFDACD9}" type="sibTrans" cxnId="{B1AB029F-05F9-47C4-81FD-73CA71EBBE4C}">
      <dgm:prSet/>
      <dgm:spPr/>
      <dgm:t>
        <a:bodyPr/>
        <a:lstStyle/>
        <a:p>
          <a:endParaRPr lang="en-GB"/>
        </a:p>
      </dgm:t>
    </dgm:pt>
    <dgm:pt modelId="{036948E0-D052-40CF-BF1F-BBD98664DB65}">
      <dgm:prSet custT="1"/>
      <dgm:spPr/>
      <dgm:t>
        <a:bodyPr/>
        <a:lstStyle/>
        <a:p>
          <a:r>
            <a:rPr lang="en-GB" sz="1100" b="1" i="0" u="none" dirty="0"/>
            <a:t>Vaccine Batch Release</a:t>
          </a:r>
          <a:endParaRPr lang="en-GB" sz="1100" b="1" dirty="0"/>
        </a:p>
      </dgm:t>
    </dgm:pt>
    <dgm:pt modelId="{15235B1B-751F-4A81-AD4E-D37E1C791F65}" type="parTrans" cxnId="{1485788D-8F8D-4F17-A250-A3267F28CD08}">
      <dgm:prSet/>
      <dgm:spPr/>
      <dgm:t>
        <a:bodyPr/>
        <a:lstStyle/>
        <a:p>
          <a:endParaRPr lang="en-GB"/>
        </a:p>
      </dgm:t>
    </dgm:pt>
    <dgm:pt modelId="{749CEA1B-CF7F-4D39-A0D6-F055089CEFA3}" type="sibTrans" cxnId="{1485788D-8F8D-4F17-A250-A3267F28CD08}">
      <dgm:prSet/>
      <dgm:spPr/>
      <dgm:t>
        <a:bodyPr/>
        <a:lstStyle/>
        <a:p>
          <a:endParaRPr lang="en-GB"/>
        </a:p>
      </dgm:t>
    </dgm:pt>
    <dgm:pt modelId="{89D6FA85-EF6F-4C29-B4A5-91F6A2C97181}">
      <dgm:prSet custT="1"/>
      <dgm:spPr/>
      <dgm:t>
        <a:bodyPr/>
        <a:lstStyle/>
        <a:p>
          <a:r>
            <a:rPr lang="en-GB" sz="1100" b="1" i="0" u="none" dirty="0"/>
            <a:t>Pharmacovigilance</a:t>
          </a:r>
          <a:endParaRPr lang="en-GB" sz="1100" b="1" dirty="0"/>
        </a:p>
      </dgm:t>
    </dgm:pt>
    <dgm:pt modelId="{F59AA943-B00E-4435-85FD-A681FEF81F0C}" type="parTrans" cxnId="{526C37D6-9874-4548-BA3D-544C649A6BBF}">
      <dgm:prSet/>
      <dgm:spPr/>
      <dgm:t>
        <a:bodyPr/>
        <a:lstStyle/>
        <a:p>
          <a:endParaRPr lang="en-GB"/>
        </a:p>
      </dgm:t>
    </dgm:pt>
    <dgm:pt modelId="{00ED6B33-9E9D-4BFE-B047-704079DCCD39}" type="sibTrans" cxnId="{526C37D6-9874-4548-BA3D-544C649A6BBF}">
      <dgm:prSet/>
      <dgm:spPr/>
      <dgm:t>
        <a:bodyPr/>
        <a:lstStyle/>
        <a:p>
          <a:endParaRPr lang="en-GB"/>
        </a:p>
      </dgm:t>
    </dgm:pt>
    <dgm:pt modelId="{B576781B-AA04-4AAE-8F61-F660265C1652}">
      <dgm:prSet custT="1"/>
      <dgm:spPr/>
      <dgm:t>
        <a:bodyPr/>
        <a:lstStyle/>
        <a:p>
          <a:r>
            <a:rPr lang="en-GB" sz="1100" b="1" i="0" u="none" dirty="0"/>
            <a:t>Quality defects recall</a:t>
          </a:r>
          <a:endParaRPr lang="en-GB" sz="1100" b="1" dirty="0"/>
        </a:p>
      </dgm:t>
    </dgm:pt>
    <dgm:pt modelId="{C6B261DB-2067-4B0D-9CE8-14A959AF026A}" type="parTrans" cxnId="{581BD160-FE07-4617-914C-D41B92637450}">
      <dgm:prSet/>
      <dgm:spPr/>
      <dgm:t>
        <a:bodyPr/>
        <a:lstStyle/>
        <a:p>
          <a:endParaRPr lang="en-GB"/>
        </a:p>
      </dgm:t>
    </dgm:pt>
    <dgm:pt modelId="{698EA450-A481-43EC-9DB0-E144BBC5EC90}" type="sibTrans" cxnId="{581BD160-FE07-4617-914C-D41B92637450}">
      <dgm:prSet/>
      <dgm:spPr/>
      <dgm:t>
        <a:bodyPr/>
        <a:lstStyle/>
        <a:p>
          <a:endParaRPr lang="en-GB"/>
        </a:p>
      </dgm:t>
    </dgm:pt>
    <dgm:pt modelId="{B77148AE-8321-4D6D-A2B4-AC3083A575EE}">
      <dgm:prSet custT="1"/>
      <dgm:spPr/>
      <dgm:t>
        <a:bodyPr/>
        <a:lstStyle/>
        <a:p>
          <a:r>
            <a:rPr lang="en-GB" sz="1100" b="1" i="0" u="none" dirty="0"/>
            <a:t>Batch recall</a:t>
          </a:r>
          <a:endParaRPr lang="en-GB" sz="1100" b="1" dirty="0"/>
        </a:p>
      </dgm:t>
    </dgm:pt>
    <dgm:pt modelId="{AF748558-6FF7-4274-AF78-BF88ECF4AC0E}" type="parTrans" cxnId="{5F2077FA-CB9D-4BE9-8777-7B48409B049B}">
      <dgm:prSet/>
      <dgm:spPr/>
      <dgm:t>
        <a:bodyPr/>
        <a:lstStyle/>
        <a:p>
          <a:endParaRPr lang="en-GB"/>
        </a:p>
      </dgm:t>
    </dgm:pt>
    <dgm:pt modelId="{F9E81265-A8A6-4074-A46D-981AD4833C37}" type="sibTrans" cxnId="{5F2077FA-CB9D-4BE9-8777-7B48409B049B}">
      <dgm:prSet/>
      <dgm:spPr/>
      <dgm:t>
        <a:bodyPr/>
        <a:lstStyle/>
        <a:p>
          <a:endParaRPr lang="en-GB"/>
        </a:p>
      </dgm:t>
    </dgm:pt>
    <dgm:pt modelId="{9F89B80F-87C2-4289-9DB1-EFF843351C76}">
      <dgm:prSet custT="1"/>
      <dgm:spPr/>
      <dgm:t>
        <a:bodyPr/>
        <a:lstStyle/>
        <a:p>
          <a:r>
            <a:rPr lang="en-GB" sz="1100" b="1" i="0" u="none" dirty="0"/>
            <a:t>GMP / GDP inspections</a:t>
          </a:r>
          <a:endParaRPr lang="en-GB" sz="1100" b="1" dirty="0"/>
        </a:p>
      </dgm:t>
    </dgm:pt>
    <dgm:pt modelId="{C262F064-42EE-4C91-AB6E-6CB9D736C930}" type="parTrans" cxnId="{D257C6CE-E4CF-43D2-86C2-1E1539999E02}">
      <dgm:prSet/>
      <dgm:spPr/>
      <dgm:t>
        <a:bodyPr/>
        <a:lstStyle/>
        <a:p>
          <a:endParaRPr lang="en-GB"/>
        </a:p>
      </dgm:t>
    </dgm:pt>
    <dgm:pt modelId="{5F01952F-1223-49DB-8557-E93443E147AC}" type="sibTrans" cxnId="{D257C6CE-E4CF-43D2-86C2-1E1539999E02}">
      <dgm:prSet/>
      <dgm:spPr/>
      <dgm:t>
        <a:bodyPr/>
        <a:lstStyle/>
        <a:p>
          <a:endParaRPr lang="en-GB"/>
        </a:p>
      </dgm:t>
    </dgm:pt>
    <dgm:pt modelId="{7AAE4ABC-A82F-420E-AB2D-3081C509FD29}">
      <dgm:prSet custT="1"/>
      <dgm:spPr/>
      <dgm:t>
        <a:bodyPr/>
        <a:lstStyle/>
        <a:p>
          <a:r>
            <a:rPr lang="en-GB" sz="1100" b="1" i="0" u="none" dirty="0"/>
            <a:t>Communications information sharing</a:t>
          </a:r>
          <a:endParaRPr lang="en-GB" sz="1100" b="1" dirty="0"/>
        </a:p>
      </dgm:t>
    </dgm:pt>
    <dgm:pt modelId="{E6193FF4-45A8-4075-8E9E-BFB8A4E94C79}" type="parTrans" cxnId="{02A7FDD0-49DC-4A95-8A4D-706A1A98807F}">
      <dgm:prSet/>
      <dgm:spPr/>
      <dgm:t>
        <a:bodyPr/>
        <a:lstStyle/>
        <a:p>
          <a:endParaRPr lang="en-GB"/>
        </a:p>
      </dgm:t>
    </dgm:pt>
    <dgm:pt modelId="{6E04FE95-6E17-46B0-8738-A17AF2136D28}" type="sibTrans" cxnId="{02A7FDD0-49DC-4A95-8A4D-706A1A98807F}">
      <dgm:prSet/>
      <dgm:spPr/>
      <dgm:t>
        <a:bodyPr/>
        <a:lstStyle/>
        <a:p>
          <a:endParaRPr lang="en-GB"/>
        </a:p>
      </dgm:t>
    </dgm:pt>
    <dgm:pt modelId="{91223B13-77A0-4D37-A83C-E00F6BCF5187}">
      <dgm:prSet custT="1"/>
      <dgm:spPr/>
      <dgm:t>
        <a:bodyPr/>
        <a:lstStyle/>
        <a:p>
          <a:r>
            <a:rPr lang="en-GB" sz="1100" b="1" i="0" u="none" dirty="0"/>
            <a:t>Communications website</a:t>
          </a:r>
          <a:endParaRPr lang="en-GB" sz="1100" b="1" dirty="0"/>
        </a:p>
      </dgm:t>
    </dgm:pt>
    <dgm:pt modelId="{58CF646A-CF04-4B32-8257-DCDF3C62FE3D}" type="parTrans" cxnId="{E1583A34-1AA9-4BD1-80AB-706D81A8C5CA}">
      <dgm:prSet/>
      <dgm:spPr/>
      <dgm:t>
        <a:bodyPr/>
        <a:lstStyle/>
        <a:p>
          <a:endParaRPr lang="en-GB"/>
        </a:p>
      </dgm:t>
    </dgm:pt>
    <dgm:pt modelId="{E2B3EEA4-A09C-4E53-91CC-29706FEC2CC6}" type="sibTrans" cxnId="{E1583A34-1AA9-4BD1-80AB-706D81A8C5CA}">
      <dgm:prSet/>
      <dgm:spPr/>
      <dgm:t>
        <a:bodyPr/>
        <a:lstStyle/>
        <a:p>
          <a:endParaRPr lang="en-GB"/>
        </a:p>
      </dgm:t>
    </dgm:pt>
    <dgm:pt modelId="{64F6C43C-C09A-4E4B-BE2D-AC7EF70421D5}">
      <dgm:prSet custT="1"/>
      <dgm:spPr/>
      <dgm:t>
        <a:bodyPr/>
        <a:lstStyle/>
        <a:p>
          <a:r>
            <a:rPr lang="en-GB" sz="1100" b="1" i="0" u="none" dirty="0"/>
            <a:t>Finance</a:t>
          </a:r>
          <a:endParaRPr lang="en-GB" sz="1100" b="1" dirty="0"/>
        </a:p>
      </dgm:t>
    </dgm:pt>
    <dgm:pt modelId="{3D72D0D9-035B-430B-BBBC-88D59F6A661D}" type="parTrans" cxnId="{7C652681-5CC9-48B0-8F6E-DDE8E9F6771B}">
      <dgm:prSet/>
      <dgm:spPr/>
      <dgm:t>
        <a:bodyPr/>
        <a:lstStyle/>
        <a:p>
          <a:endParaRPr lang="en-GB"/>
        </a:p>
      </dgm:t>
    </dgm:pt>
    <dgm:pt modelId="{2D62A6D9-A955-4E76-85A1-1D02702A0938}" type="sibTrans" cxnId="{7C652681-5CC9-48B0-8F6E-DDE8E9F6771B}">
      <dgm:prSet/>
      <dgm:spPr/>
      <dgm:t>
        <a:bodyPr/>
        <a:lstStyle/>
        <a:p>
          <a:endParaRPr lang="en-GB"/>
        </a:p>
      </dgm:t>
    </dgm:pt>
    <dgm:pt modelId="{10E3FE40-5EA8-4CAA-9041-172A809A00D9}">
      <dgm:prSet phldrT="[Text]" custT="1"/>
      <dgm:spPr/>
      <dgm:t>
        <a:bodyPr/>
        <a:lstStyle/>
        <a:p>
          <a:pPr algn="l"/>
          <a:r>
            <a:rPr lang="en-GB" sz="1100" b="1" dirty="0"/>
            <a:t>Enforcement</a:t>
          </a:r>
        </a:p>
      </dgm:t>
    </dgm:pt>
    <dgm:pt modelId="{946F8271-EEE5-4ED8-BA75-6AB222D2AC24}" type="parTrans" cxnId="{FADDFA82-BA21-452B-A384-33C14459FED2}">
      <dgm:prSet/>
      <dgm:spPr/>
      <dgm:t>
        <a:bodyPr/>
        <a:lstStyle/>
        <a:p>
          <a:endParaRPr lang="en-GB"/>
        </a:p>
      </dgm:t>
    </dgm:pt>
    <dgm:pt modelId="{1730D8EC-021F-44A3-AC6F-8B71E9725EDE}" type="sibTrans" cxnId="{FADDFA82-BA21-452B-A384-33C14459FED2}">
      <dgm:prSet/>
      <dgm:spPr/>
      <dgm:t>
        <a:bodyPr/>
        <a:lstStyle/>
        <a:p>
          <a:endParaRPr lang="en-GB"/>
        </a:p>
      </dgm:t>
    </dgm:pt>
    <dgm:pt modelId="{353D6A1C-FD8A-4BB9-91B3-D6FB60A47A49}">
      <dgm:prSet phldrT="[Text]" custT="1"/>
      <dgm:spPr/>
      <dgm:t>
        <a:bodyPr/>
        <a:lstStyle/>
        <a:p>
          <a:pPr algn="l"/>
          <a:endParaRPr lang="en-GB" sz="1400" b="1" dirty="0"/>
        </a:p>
      </dgm:t>
    </dgm:pt>
    <dgm:pt modelId="{F8DF699B-3EC3-4F85-AC90-25D167EC1CBD}" type="parTrans" cxnId="{2B80927B-255B-406F-A0A6-EE3E83A41E8C}">
      <dgm:prSet/>
      <dgm:spPr/>
      <dgm:t>
        <a:bodyPr/>
        <a:lstStyle/>
        <a:p>
          <a:endParaRPr lang="en-GB"/>
        </a:p>
      </dgm:t>
    </dgm:pt>
    <dgm:pt modelId="{7B49394D-6F77-443F-B604-9E3DF5491F5A}" type="sibTrans" cxnId="{2B80927B-255B-406F-A0A6-EE3E83A41E8C}">
      <dgm:prSet/>
      <dgm:spPr/>
      <dgm:t>
        <a:bodyPr/>
        <a:lstStyle/>
        <a:p>
          <a:endParaRPr lang="en-GB"/>
        </a:p>
      </dgm:t>
    </dgm:pt>
    <dgm:pt modelId="{E2FD80F4-4185-40B2-9E9D-EF14A2627DB4}" type="pres">
      <dgm:prSet presAssocID="{D5A128D4-8434-4C54-B3A9-89AEA8D6A3EF}" presName="Name0" presStyleCnt="0">
        <dgm:presLayoutVars>
          <dgm:dir/>
          <dgm:resizeHandles val="exact"/>
        </dgm:presLayoutVars>
      </dgm:prSet>
      <dgm:spPr/>
    </dgm:pt>
    <dgm:pt modelId="{529A169B-6CDB-4CC4-93DC-D306E4949839}" type="pres">
      <dgm:prSet presAssocID="{D5A128D4-8434-4C54-B3A9-89AEA8D6A3EF}" presName="bkgdShp" presStyleLbl="alignAccFollowNode1" presStyleIdx="0" presStyleCnt="1"/>
      <dgm:spPr/>
    </dgm:pt>
    <dgm:pt modelId="{57711F7D-1A30-480E-99A9-94286A2DA0D1}" type="pres">
      <dgm:prSet presAssocID="{D5A128D4-8434-4C54-B3A9-89AEA8D6A3EF}" presName="linComp" presStyleCnt="0"/>
      <dgm:spPr/>
    </dgm:pt>
    <dgm:pt modelId="{5BCA0DB0-81BC-4C07-9A9D-730C0BA83CF9}" type="pres">
      <dgm:prSet presAssocID="{C96A5902-48A0-4213-A7C2-BC04A596BFBF}" presName="compNode" presStyleCnt="0"/>
      <dgm:spPr/>
    </dgm:pt>
    <dgm:pt modelId="{0F424D41-3A69-453F-A948-3B090C768A4F}" type="pres">
      <dgm:prSet presAssocID="{C96A5902-48A0-4213-A7C2-BC04A596BFBF}" presName="node" presStyleLbl="node1" presStyleIdx="0" presStyleCnt="3">
        <dgm:presLayoutVars>
          <dgm:bulletEnabled val="1"/>
        </dgm:presLayoutVars>
      </dgm:prSet>
      <dgm:spPr/>
    </dgm:pt>
    <dgm:pt modelId="{AF0D6B78-F96A-4FD6-B1BB-8B3C95997D29}" type="pres">
      <dgm:prSet presAssocID="{C96A5902-48A0-4213-A7C2-BC04A596BFBF}" presName="invisiNode" presStyleLbl="node1" presStyleIdx="0" presStyleCnt="3"/>
      <dgm:spPr/>
    </dgm:pt>
    <dgm:pt modelId="{B108F0CE-28B6-4B7D-ABBF-218019B2EEA3}" type="pres">
      <dgm:prSet presAssocID="{C96A5902-48A0-4213-A7C2-BC04A596BFBF}" presName="imagNode" presStyleLbl="fgImgPlace1" presStyleIdx="0" presStyleCnt="3" custScaleY="60255"/>
      <dgm:spPr>
        <a:blipFill rotWithShape="0">
          <a:blip xmlns:r="http://schemas.openxmlformats.org/officeDocument/2006/relationships" r:embed="rId1"/>
          <a:stretch>
            <a:fillRect/>
          </a:stretch>
        </a:blipFill>
      </dgm:spPr>
    </dgm:pt>
    <dgm:pt modelId="{6806C4FD-CE88-4B1D-B49E-85CCE5E6014F}" type="pres">
      <dgm:prSet presAssocID="{903BAAF6-0F9B-4D40-ACE9-D87DC581FAFB}" presName="sibTrans" presStyleLbl="sibTrans2D1" presStyleIdx="0" presStyleCnt="0"/>
      <dgm:spPr/>
    </dgm:pt>
    <dgm:pt modelId="{1835AED0-3AC7-4BF4-829F-E9DAD1E44BE8}" type="pres">
      <dgm:prSet presAssocID="{04EF1106-5C91-4868-97CD-31D1D9FE053C}" presName="compNode" presStyleCnt="0"/>
      <dgm:spPr/>
    </dgm:pt>
    <dgm:pt modelId="{03AE89CB-7A0C-4A9B-8F4E-789F1CF54843}" type="pres">
      <dgm:prSet presAssocID="{04EF1106-5C91-4868-97CD-31D1D9FE053C}" presName="node" presStyleLbl="node1" presStyleIdx="1" presStyleCnt="3">
        <dgm:presLayoutVars>
          <dgm:bulletEnabled val="1"/>
        </dgm:presLayoutVars>
      </dgm:prSet>
      <dgm:spPr/>
    </dgm:pt>
    <dgm:pt modelId="{D7120B23-B27A-426A-9B87-1D162D7AC3B0}" type="pres">
      <dgm:prSet presAssocID="{04EF1106-5C91-4868-97CD-31D1D9FE053C}" presName="invisiNode" presStyleLbl="node1" presStyleIdx="1" presStyleCnt="3"/>
      <dgm:spPr/>
    </dgm:pt>
    <dgm:pt modelId="{C0ABDA25-0E06-4D9A-96B3-B0AB408BB334}" type="pres">
      <dgm:prSet presAssocID="{04EF1106-5C91-4868-97CD-31D1D9FE053C}" presName="imagNode" presStyleLbl="fgImgPlace1" presStyleIdx="1" presStyleCnt="3" custScaleY="62653"/>
      <dgm:spPr>
        <a:blipFill rotWithShape="0">
          <a:blip xmlns:r="http://schemas.openxmlformats.org/officeDocument/2006/relationships" r:embed="rId2"/>
          <a:stretch>
            <a:fillRect/>
          </a:stretch>
        </a:blipFill>
      </dgm:spPr>
    </dgm:pt>
    <dgm:pt modelId="{9F9A25F5-831F-45F7-B781-FA1206DF0AB2}" type="pres">
      <dgm:prSet presAssocID="{BAC3FF89-56BC-4047-BAF4-D8E1FB995EE6}" presName="sibTrans" presStyleLbl="sibTrans2D1" presStyleIdx="0" presStyleCnt="0"/>
      <dgm:spPr/>
    </dgm:pt>
    <dgm:pt modelId="{D43935C7-B58C-4CC4-B54E-AB3635C0B921}" type="pres">
      <dgm:prSet presAssocID="{353D6A1C-FD8A-4BB9-91B3-D6FB60A47A49}" presName="compNode" presStyleCnt="0"/>
      <dgm:spPr/>
    </dgm:pt>
    <dgm:pt modelId="{FBAE96E4-308A-4F66-BF49-D7577DC995EA}" type="pres">
      <dgm:prSet presAssocID="{353D6A1C-FD8A-4BB9-91B3-D6FB60A47A49}" presName="node" presStyleLbl="node1" presStyleIdx="2" presStyleCnt="3">
        <dgm:presLayoutVars>
          <dgm:bulletEnabled val="1"/>
        </dgm:presLayoutVars>
      </dgm:prSet>
      <dgm:spPr/>
    </dgm:pt>
    <dgm:pt modelId="{9294B941-DDE1-4FE1-9642-6092FADCEE60}" type="pres">
      <dgm:prSet presAssocID="{353D6A1C-FD8A-4BB9-91B3-D6FB60A47A49}" presName="invisiNode" presStyleLbl="node1" presStyleIdx="2" presStyleCnt="3"/>
      <dgm:spPr/>
    </dgm:pt>
    <dgm:pt modelId="{8DDC5086-C25E-4ACD-A244-1E8E4136FFAA}" type="pres">
      <dgm:prSet presAssocID="{353D6A1C-FD8A-4BB9-91B3-D6FB60A47A49}" presName="imagNode" presStyleLbl="fgImgPlace1" presStyleIdx="2" presStyleCnt="3" custScaleY="68647"/>
      <dgm:spPr/>
    </dgm:pt>
  </dgm:ptLst>
  <dgm:cxnLst>
    <dgm:cxn modelId="{212DB904-FD50-489C-90EF-BA9E66EE08C3}" srcId="{C96A5902-48A0-4213-A7C2-BC04A596BFBF}" destId="{1BA1DDAE-F9AD-4D65-8544-A403D23527B4}" srcOrd="2" destOrd="0" parTransId="{81BBA80F-F415-4331-86E1-A6C3F8BB4CD5}" sibTransId="{C1C612B5-E452-4C30-86D9-7A96ED5E1B85}"/>
    <dgm:cxn modelId="{93C65B0E-DBE7-4D53-B3CD-EBCCFD326DB6}" type="presOf" srcId="{83702FE9-29D9-452A-A541-940FDF216DC2}" destId="{03AE89CB-7A0C-4A9B-8F4E-789F1CF54843}" srcOrd="0" destOrd="1" presId="urn:microsoft.com/office/officeart/2005/8/layout/pList2"/>
    <dgm:cxn modelId="{FDB7891E-6AB3-4951-B5A0-B7286CA8214E}" type="presOf" srcId="{B77148AE-8321-4D6D-A2B4-AC3083A575EE}" destId="{0F424D41-3A69-453F-A948-3B090C768A4F}" srcOrd="0" destOrd="8" presId="urn:microsoft.com/office/officeart/2005/8/layout/pList2"/>
    <dgm:cxn modelId="{347FD124-AAAA-440F-AEE4-1FCEAC9D8B5C}" type="presOf" srcId="{BAC3FF89-56BC-4047-BAF4-D8E1FB995EE6}" destId="{9F9A25F5-831F-45F7-B781-FA1206DF0AB2}" srcOrd="0" destOrd="0" presId="urn:microsoft.com/office/officeart/2005/8/layout/pList2"/>
    <dgm:cxn modelId="{3888A033-9556-4535-BE6F-3C34E60FCDD2}" type="presOf" srcId="{903BAAF6-0F9B-4D40-ACE9-D87DC581FAFB}" destId="{6806C4FD-CE88-4B1D-B49E-85CCE5E6014F}" srcOrd="0" destOrd="0" presId="urn:microsoft.com/office/officeart/2005/8/layout/pList2"/>
    <dgm:cxn modelId="{E1583A34-1AA9-4BD1-80AB-706D81A8C5CA}" srcId="{C96A5902-48A0-4213-A7C2-BC04A596BFBF}" destId="{91223B13-77A0-4D37-A83C-E00F6BCF5187}" srcOrd="10" destOrd="0" parTransId="{58CF646A-CF04-4B32-8257-DCDF3C62FE3D}" sibTransId="{E2B3EEA4-A09C-4E53-91CC-29706FEC2CC6}"/>
    <dgm:cxn modelId="{E7898D34-E77C-418E-8E44-94E70DF9CBE3}" type="presOf" srcId="{D5A128D4-8434-4C54-B3A9-89AEA8D6A3EF}" destId="{E2FD80F4-4185-40B2-9E9D-EF14A2627DB4}" srcOrd="0" destOrd="0" presId="urn:microsoft.com/office/officeart/2005/8/layout/pList2"/>
    <dgm:cxn modelId="{AB11063F-8A64-41B1-8826-C37CBD070FE8}" srcId="{C96A5902-48A0-4213-A7C2-BC04A596BFBF}" destId="{81E541AB-77EB-456C-86FB-F8C4A08C512D}" srcOrd="12" destOrd="0" parTransId="{9BC23D46-A8A2-4A88-B75D-34EE21AEA7FB}" sibTransId="{6F29FB42-9B7F-4E53-A0A9-1165135ED397}"/>
    <dgm:cxn modelId="{581BD160-FE07-4617-914C-D41B92637450}" srcId="{C96A5902-48A0-4213-A7C2-BC04A596BFBF}" destId="{B576781B-AA04-4AAE-8F61-F660265C1652}" srcOrd="6" destOrd="0" parTransId="{C6B261DB-2067-4B0D-9CE8-14A959AF026A}" sibTransId="{698EA450-A481-43EC-9DB0-E144BBC5EC90}"/>
    <dgm:cxn modelId="{6BF1B161-52D2-4DBE-AFBB-E3856172B42A}" srcId="{C96A5902-48A0-4213-A7C2-BC04A596BFBF}" destId="{74629520-69F2-436F-83FD-9595D623AFAF}" srcOrd="0" destOrd="0" parTransId="{1C894DD8-89E1-4C12-8050-F2814CD87E32}" sibTransId="{CF5B8C04-01C1-4660-B1F1-E92E418D0E8C}"/>
    <dgm:cxn modelId="{A8A2F761-2AD3-4DAA-8D6A-654C23ACA4BE}" type="presOf" srcId="{036948E0-D052-40CF-BF1F-BBD98664DB65}" destId="{0F424D41-3A69-453F-A948-3B090C768A4F}" srcOrd="0" destOrd="5" presId="urn:microsoft.com/office/officeart/2005/8/layout/pList2"/>
    <dgm:cxn modelId="{0BBFDE42-E517-4890-9DDC-0C4746EA18C3}" srcId="{04EF1106-5C91-4868-97CD-31D1D9FE053C}" destId="{83702FE9-29D9-452A-A541-940FDF216DC2}" srcOrd="0" destOrd="0" parTransId="{F24A9DC7-0C43-48A8-A819-D593ECCF445C}" sibTransId="{BE93F592-099D-4C33-8019-3FB769121544}"/>
    <dgm:cxn modelId="{EE115465-880D-4F5E-9939-4FCA6D9C4365}" type="presOf" srcId="{91223B13-77A0-4D37-A83C-E00F6BCF5187}" destId="{0F424D41-3A69-453F-A948-3B090C768A4F}" srcOrd="0" destOrd="11" presId="urn:microsoft.com/office/officeart/2005/8/layout/pList2"/>
    <dgm:cxn modelId="{FFF47754-6949-4F13-8DDE-A8C542B6A320}" srcId="{D5A128D4-8434-4C54-B3A9-89AEA8D6A3EF}" destId="{C96A5902-48A0-4213-A7C2-BC04A596BFBF}" srcOrd="0" destOrd="0" parTransId="{8DD73550-4048-4286-9559-024E52BFD81B}" sibTransId="{903BAAF6-0F9B-4D40-ACE9-D87DC581FAFB}"/>
    <dgm:cxn modelId="{2B80927B-255B-406F-A0A6-EE3E83A41E8C}" srcId="{D5A128D4-8434-4C54-B3A9-89AEA8D6A3EF}" destId="{353D6A1C-FD8A-4BB9-91B3-D6FB60A47A49}" srcOrd="2" destOrd="0" parTransId="{F8DF699B-3EC3-4F85-AC90-25D167EC1CBD}" sibTransId="{7B49394D-6F77-443F-B604-9E3DF5491F5A}"/>
    <dgm:cxn modelId="{7C652681-5CC9-48B0-8F6E-DDE8E9F6771B}" srcId="{C96A5902-48A0-4213-A7C2-BC04A596BFBF}" destId="{64F6C43C-C09A-4E4B-BE2D-AC7EF70421D5}" srcOrd="11" destOrd="0" parTransId="{3D72D0D9-035B-430B-BBBC-88D59F6A661D}" sibTransId="{2D62A6D9-A955-4E76-85A1-1D02702A0938}"/>
    <dgm:cxn modelId="{FADDFA82-BA21-452B-A384-33C14459FED2}" srcId="{353D6A1C-FD8A-4BB9-91B3-D6FB60A47A49}" destId="{10E3FE40-5EA8-4CAA-9041-172A809A00D9}" srcOrd="0" destOrd="0" parTransId="{946F8271-EEE5-4ED8-BA75-6AB222D2AC24}" sibTransId="{1730D8EC-021F-44A3-AC6F-8B71E9725EDE}"/>
    <dgm:cxn modelId="{1485788D-8F8D-4F17-A250-A3267F28CD08}" srcId="{C96A5902-48A0-4213-A7C2-BC04A596BFBF}" destId="{036948E0-D052-40CF-BF1F-BBD98664DB65}" srcOrd="4" destOrd="0" parTransId="{15235B1B-751F-4A81-AD4E-D37E1C791F65}" sibTransId="{749CEA1B-CF7F-4D39-A0D6-F055089CEFA3}"/>
    <dgm:cxn modelId="{D359DE95-B224-4224-ACBD-32BEF1432675}" type="presOf" srcId="{04EF1106-5C91-4868-97CD-31D1D9FE053C}" destId="{03AE89CB-7A0C-4A9B-8F4E-789F1CF54843}" srcOrd="0" destOrd="0" presId="urn:microsoft.com/office/officeart/2005/8/layout/pList2"/>
    <dgm:cxn modelId="{3EA8959D-F9BA-4AB6-87DB-9A4D1DB39B24}" type="presOf" srcId="{74629520-69F2-436F-83FD-9595D623AFAF}" destId="{0F424D41-3A69-453F-A948-3B090C768A4F}" srcOrd="0" destOrd="1" presId="urn:microsoft.com/office/officeart/2005/8/layout/pList2"/>
    <dgm:cxn modelId="{D371B49E-D61A-46C6-A4B2-09FC037E5534}" type="presOf" srcId="{FF4361A5-E50F-44A0-9EFE-295A52CAC956}" destId="{0F424D41-3A69-453F-A948-3B090C768A4F}" srcOrd="0" destOrd="4" presId="urn:microsoft.com/office/officeart/2005/8/layout/pList2"/>
    <dgm:cxn modelId="{B1AB029F-05F9-47C4-81FD-73CA71EBBE4C}" srcId="{C96A5902-48A0-4213-A7C2-BC04A596BFBF}" destId="{FF4361A5-E50F-44A0-9EFE-295A52CAC956}" srcOrd="3" destOrd="0" parTransId="{C5C9F2D6-909C-4FEA-95B4-A13D7C977458}" sibTransId="{07E44016-821E-4030-9967-7B775DFDACD9}"/>
    <dgm:cxn modelId="{2A5203A0-1153-4400-B84B-FAE6EF481B4F}" type="presOf" srcId="{B576781B-AA04-4AAE-8F61-F660265C1652}" destId="{0F424D41-3A69-453F-A948-3B090C768A4F}" srcOrd="0" destOrd="7" presId="urn:microsoft.com/office/officeart/2005/8/layout/pList2"/>
    <dgm:cxn modelId="{DC7304A5-25C5-454B-891F-E26DDB24DED2}" type="presOf" srcId="{10E3FE40-5EA8-4CAA-9041-172A809A00D9}" destId="{FBAE96E4-308A-4F66-BF49-D7577DC995EA}" srcOrd="0" destOrd="1" presId="urn:microsoft.com/office/officeart/2005/8/layout/pList2"/>
    <dgm:cxn modelId="{2F6F4EA7-DD01-4736-A00C-CB8285D1DC53}" srcId="{C96A5902-48A0-4213-A7C2-BC04A596BFBF}" destId="{3081CC67-5012-45AB-B527-4C52B597E6BA}" srcOrd="1" destOrd="0" parTransId="{016808D3-4650-44B0-AB62-7F5BBD72BC41}" sibTransId="{E0454C39-D997-4F43-A639-F1F40A92DADB}"/>
    <dgm:cxn modelId="{74A760AA-80B9-4040-B5DE-C94548F79DB6}" type="presOf" srcId="{7AAE4ABC-A82F-420E-AB2D-3081C509FD29}" destId="{0F424D41-3A69-453F-A948-3B090C768A4F}" srcOrd="0" destOrd="10" presId="urn:microsoft.com/office/officeart/2005/8/layout/pList2"/>
    <dgm:cxn modelId="{E86959B1-D7C8-4E4B-84E7-42A8F2B1E56A}" type="presOf" srcId="{C96A5902-48A0-4213-A7C2-BC04A596BFBF}" destId="{0F424D41-3A69-453F-A948-3B090C768A4F}" srcOrd="0" destOrd="0" presId="urn:microsoft.com/office/officeart/2005/8/layout/pList2"/>
    <dgm:cxn modelId="{95AF7AB7-A50F-400C-AE51-432431E3375E}" type="presOf" srcId="{353D6A1C-FD8A-4BB9-91B3-D6FB60A47A49}" destId="{FBAE96E4-308A-4F66-BF49-D7577DC995EA}" srcOrd="0" destOrd="0" presId="urn:microsoft.com/office/officeart/2005/8/layout/pList2"/>
    <dgm:cxn modelId="{6EC7C8C2-57AE-4E36-8470-16EBAF3A054E}" srcId="{D5A128D4-8434-4C54-B3A9-89AEA8D6A3EF}" destId="{04EF1106-5C91-4868-97CD-31D1D9FE053C}" srcOrd="1" destOrd="0" parTransId="{107EA052-7DF1-474D-8B89-485EFD732471}" sibTransId="{BAC3FF89-56BC-4047-BAF4-D8E1FB995EE6}"/>
    <dgm:cxn modelId="{09B50FCB-84DF-41C3-AF2F-C0F8EDF0C8E0}" type="presOf" srcId="{64F6C43C-C09A-4E4B-BE2D-AC7EF70421D5}" destId="{0F424D41-3A69-453F-A948-3B090C768A4F}" srcOrd="0" destOrd="12" presId="urn:microsoft.com/office/officeart/2005/8/layout/pList2"/>
    <dgm:cxn modelId="{D257C6CE-E4CF-43D2-86C2-1E1539999E02}" srcId="{C96A5902-48A0-4213-A7C2-BC04A596BFBF}" destId="{9F89B80F-87C2-4289-9DB1-EFF843351C76}" srcOrd="8" destOrd="0" parTransId="{C262F064-42EE-4C91-AB6E-6CB9D736C930}" sibTransId="{5F01952F-1223-49DB-8557-E93443E147AC}"/>
    <dgm:cxn modelId="{02A7FDD0-49DC-4A95-8A4D-706A1A98807F}" srcId="{C96A5902-48A0-4213-A7C2-BC04A596BFBF}" destId="{7AAE4ABC-A82F-420E-AB2D-3081C509FD29}" srcOrd="9" destOrd="0" parTransId="{E6193FF4-45A8-4075-8E9E-BFB8A4E94C79}" sibTransId="{6E04FE95-6E17-46B0-8738-A17AF2136D28}"/>
    <dgm:cxn modelId="{526C37D6-9874-4548-BA3D-544C649A6BBF}" srcId="{C96A5902-48A0-4213-A7C2-BC04A596BFBF}" destId="{89D6FA85-EF6F-4C29-B4A5-91F6A2C97181}" srcOrd="5" destOrd="0" parTransId="{F59AA943-B00E-4435-85FD-A681FEF81F0C}" sibTransId="{00ED6B33-9E9D-4BFE-B047-704079DCCD39}"/>
    <dgm:cxn modelId="{FDBF39DB-4BA9-4E51-8EAC-821A43BBBCC4}" type="presOf" srcId="{1BA1DDAE-F9AD-4D65-8544-A403D23527B4}" destId="{0F424D41-3A69-453F-A948-3B090C768A4F}" srcOrd="0" destOrd="3" presId="urn:microsoft.com/office/officeart/2005/8/layout/pList2"/>
    <dgm:cxn modelId="{97B4E9E7-8869-4CA8-8B47-CE952AD0DF4D}" type="presOf" srcId="{3081CC67-5012-45AB-B527-4C52B597E6BA}" destId="{0F424D41-3A69-453F-A948-3B090C768A4F}" srcOrd="0" destOrd="2" presId="urn:microsoft.com/office/officeart/2005/8/layout/pList2"/>
    <dgm:cxn modelId="{B70DD9EB-E211-43FF-9955-58AAB1291719}" type="presOf" srcId="{89D6FA85-EF6F-4C29-B4A5-91F6A2C97181}" destId="{0F424D41-3A69-453F-A948-3B090C768A4F}" srcOrd="0" destOrd="6" presId="urn:microsoft.com/office/officeart/2005/8/layout/pList2"/>
    <dgm:cxn modelId="{5F2077FA-CB9D-4BE9-8777-7B48409B049B}" srcId="{C96A5902-48A0-4213-A7C2-BC04A596BFBF}" destId="{B77148AE-8321-4D6D-A2B4-AC3083A575EE}" srcOrd="7" destOrd="0" parTransId="{AF748558-6FF7-4274-AF78-BF88ECF4AC0E}" sibTransId="{F9E81265-A8A6-4074-A46D-981AD4833C37}"/>
    <dgm:cxn modelId="{65138DFD-0EC6-43E9-82FD-13F4A696CBDB}" type="presOf" srcId="{81E541AB-77EB-456C-86FB-F8C4A08C512D}" destId="{0F424D41-3A69-453F-A948-3B090C768A4F}" srcOrd="0" destOrd="13" presId="urn:microsoft.com/office/officeart/2005/8/layout/pList2"/>
    <dgm:cxn modelId="{E3FF0AFF-49A3-4FF0-A133-DB72AED87C02}" type="presOf" srcId="{9F89B80F-87C2-4289-9DB1-EFF843351C76}" destId="{0F424D41-3A69-453F-A948-3B090C768A4F}" srcOrd="0" destOrd="9" presId="urn:microsoft.com/office/officeart/2005/8/layout/pList2"/>
    <dgm:cxn modelId="{F79B814F-AC3B-41D0-AD76-19BB69F07DC8}" type="presParOf" srcId="{E2FD80F4-4185-40B2-9E9D-EF14A2627DB4}" destId="{529A169B-6CDB-4CC4-93DC-D306E4949839}" srcOrd="0" destOrd="0" presId="urn:microsoft.com/office/officeart/2005/8/layout/pList2"/>
    <dgm:cxn modelId="{3E900BE6-2E71-4B08-8ED9-E2E395C8364B}" type="presParOf" srcId="{E2FD80F4-4185-40B2-9E9D-EF14A2627DB4}" destId="{57711F7D-1A30-480E-99A9-94286A2DA0D1}" srcOrd="1" destOrd="0" presId="urn:microsoft.com/office/officeart/2005/8/layout/pList2"/>
    <dgm:cxn modelId="{4D2012AC-1FC5-48A0-BFBF-B5C8DF99F462}" type="presParOf" srcId="{57711F7D-1A30-480E-99A9-94286A2DA0D1}" destId="{5BCA0DB0-81BC-4C07-9A9D-730C0BA83CF9}" srcOrd="0" destOrd="0" presId="urn:microsoft.com/office/officeart/2005/8/layout/pList2"/>
    <dgm:cxn modelId="{082E911A-567E-47AD-BFCE-D2921DA930C3}" type="presParOf" srcId="{5BCA0DB0-81BC-4C07-9A9D-730C0BA83CF9}" destId="{0F424D41-3A69-453F-A948-3B090C768A4F}" srcOrd="0" destOrd="0" presId="urn:microsoft.com/office/officeart/2005/8/layout/pList2"/>
    <dgm:cxn modelId="{9E09DA90-0032-4BD2-867F-6C7761C69A82}" type="presParOf" srcId="{5BCA0DB0-81BC-4C07-9A9D-730C0BA83CF9}" destId="{AF0D6B78-F96A-4FD6-B1BB-8B3C95997D29}" srcOrd="1" destOrd="0" presId="urn:microsoft.com/office/officeart/2005/8/layout/pList2"/>
    <dgm:cxn modelId="{CD2880F2-9362-4824-ACF4-BD0186CFD119}" type="presParOf" srcId="{5BCA0DB0-81BC-4C07-9A9D-730C0BA83CF9}" destId="{B108F0CE-28B6-4B7D-ABBF-218019B2EEA3}" srcOrd="2" destOrd="0" presId="urn:microsoft.com/office/officeart/2005/8/layout/pList2"/>
    <dgm:cxn modelId="{04FD8643-E91F-456E-8DFE-F9C836BC4D68}" type="presParOf" srcId="{57711F7D-1A30-480E-99A9-94286A2DA0D1}" destId="{6806C4FD-CE88-4B1D-B49E-85CCE5E6014F}" srcOrd="1" destOrd="0" presId="urn:microsoft.com/office/officeart/2005/8/layout/pList2"/>
    <dgm:cxn modelId="{4F440592-1C72-4582-A563-B7C8A952E1AE}" type="presParOf" srcId="{57711F7D-1A30-480E-99A9-94286A2DA0D1}" destId="{1835AED0-3AC7-4BF4-829F-E9DAD1E44BE8}" srcOrd="2" destOrd="0" presId="urn:microsoft.com/office/officeart/2005/8/layout/pList2"/>
    <dgm:cxn modelId="{5D0462A3-2401-4F64-B45C-EDD7C614CC8B}" type="presParOf" srcId="{1835AED0-3AC7-4BF4-829F-E9DAD1E44BE8}" destId="{03AE89CB-7A0C-4A9B-8F4E-789F1CF54843}" srcOrd="0" destOrd="0" presId="urn:microsoft.com/office/officeart/2005/8/layout/pList2"/>
    <dgm:cxn modelId="{56048082-1F39-4F6F-ABA7-BA2A7D1A8068}" type="presParOf" srcId="{1835AED0-3AC7-4BF4-829F-E9DAD1E44BE8}" destId="{D7120B23-B27A-426A-9B87-1D162D7AC3B0}" srcOrd="1" destOrd="0" presId="urn:microsoft.com/office/officeart/2005/8/layout/pList2"/>
    <dgm:cxn modelId="{0F9F7EB0-AE9F-4CF1-9C3A-EC0B11CF1378}" type="presParOf" srcId="{1835AED0-3AC7-4BF4-829F-E9DAD1E44BE8}" destId="{C0ABDA25-0E06-4D9A-96B3-B0AB408BB334}" srcOrd="2" destOrd="0" presId="urn:microsoft.com/office/officeart/2005/8/layout/pList2"/>
    <dgm:cxn modelId="{5066E2D2-AC1C-43FF-A3E2-37F8B7D6AB69}" type="presParOf" srcId="{57711F7D-1A30-480E-99A9-94286A2DA0D1}" destId="{9F9A25F5-831F-45F7-B781-FA1206DF0AB2}" srcOrd="3" destOrd="0" presId="urn:microsoft.com/office/officeart/2005/8/layout/pList2"/>
    <dgm:cxn modelId="{38580E4A-8CED-47EA-AA06-2CF4FEBB961B}" type="presParOf" srcId="{57711F7D-1A30-480E-99A9-94286A2DA0D1}" destId="{D43935C7-B58C-4CC4-B54E-AB3635C0B921}" srcOrd="4" destOrd="0" presId="urn:microsoft.com/office/officeart/2005/8/layout/pList2"/>
    <dgm:cxn modelId="{FC7EBA04-0155-4886-ADBB-9E160F88980E}" type="presParOf" srcId="{D43935C7-B58C-4CC4-B54E-AB3635C0B921}" destId="{FBAE96E4-308A-4F66-BF49-D7577DC995EA}" srcOrd="0" destOrd="0" presId="urn:microsoft.com/office/officeart/2005/8/layout/pList2"/>
    <dgm:cxn modelId="{716FC4D6-18C8-4CE5-952A-AAE733CCC06B}" type="presParOf" srcId="{D43935C7-B58C-4CC4-B54E-AB3635C0B921}" destId="{9294B941-DDE1-4FE1-9642-6092FADCEE60}" srcOrd="1" destOrd="0" presId="urn:microsoft.com/office/officeart/2005/8/layout/pList2"/>
    <dgm:cxn modelId="{F4487905-09E2-47A4-9DE4-3E424B05C6E4}" type="presParOf" srcId="{D43935C7-B58C-4CC4-B54E-AB3635C0B921}" destId="{8DDC5086-C25E-4ACD-A244-1E8E4136FFAA}"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A128D4-8434-4C54-B3A9-89AEA8D6A3EF}" type="doc">
      <dgm:prSet loTypeId="urn:microsoft.com/office/officeart/2005/8/layout/pList2" loCatId="list" qsTypeId="urn:microsoft.com/office/officeart/2005/8/quickstyle/simple1" qsCatId="simple" csTypeId="urn:microsoft.com/office/officeart/2005/8/colors/accent1_2" csCatId="accent1" phldr="1"/>
      <dgm:spPr/>
    </dgm:pt>
    <dgm:pt modelId="{74629520-69F2-436F-83FD-9595D623AFAF}">
      <dgm:prSet phldrT="[Text]" custT="1"/>
      <dgm:spPr/>
      <dgm:t>
        <a:bodyPr/>
        <a:lstStyle/>
        <a:p>
          <a:r>
            <a:rPr lang="en-US" sz="1400" b="0" i="0" u="none" dirty="0"/>
            <a:t>Knowledge of staff responding to enquiries </a:t>
          </a:r>
          <a:endParaRPr lang="en-GB" sz="1400" b="1" dirty="0"/>
        </a:p>
      </dgm:t>
    </dgm:pt>
    <dgm:pt modelId="{1C894DD8-89E1-4C12-8050-F2814CD87E32}" type="parTrans" cxnId="{6BF1B161-52D2-4DBE-AFBB-E3856172B42A}">
      <dgm:prSet/>
      <dgm:spPr/>
      <dgm:t>
        <a:bodyPr/>
        <a:lstStyle/>
        <a:p>
          <a:endParaRPr lang="en-GB"/>
        </a:p>
      </dgm:t>
    </dgm:pt>
    <dgm:pt modelId="{CF5B8C04-01C1-4660-B1F1-E92E418D0E8C}" type="sibTrans" cxnId="{6BF1B161-52D2-4DBE-AFBB-E3856172B42A}">
      <dgm:prSet/>
      <dgm:spPr/>
      <dgm:t>
        <a:bodyPr/>
        <a:lstStyle/>
        <a:p>
          <a:endParaRPr lang="en-GB"/>
        </a:p>
      </dgm:t>
    </dgm:pt>
    <dgm:pt modelId="{C96A5902-48A0-4213-A7C2-BC04A596BFBF}">
      <dgm:prSet phldrT="[Text]" custT="1"/>
      <dgm:spPr/>
      <dgm:t>
        <a:bodyPr/>
        <a:lstStyle/>
        <a:p>
          <a:endParaRPr lang="en-GB" sz="1400" dirty="0"/>
        </a:p>
      </dgm:t>
    </dgm:pt>
    <dgm:pt modelId="{8DD73550-4048-4286-9559-024E52BFD81B}" type="parTrans" cxnId="{FFF47754-6949-4F13-8DDE-A8C542B6A320}">
      <dgm:prSet/>
      <dgm:spPr/>
      <dgm:t>
        <a:bodyPr/>
        <a:lstStyle/>
        <a:p>
          <a:endParaRPr lang="en-GB"/>
        </a:p>
      </dgm:t>
    </dgm:pt>
    <dgm:pt modelId="{903BAAF6-0F9B-4D40-ACE9-D87DC581FAFB}" type="sibTrans" cxnId="{FFF47754-6949-4F13-8DDE-A8C542B6A320}">
      <dgm:prSet/>
      <dgm:spPr/>
      <dgm:t>
        <a:bodyPr/>
        <a:lstStyle/>
        <a:p>
          <a:endParaRPr lang="en-GB"/>
        </a:p>
      </dgm:t>
    </dgm:pt>
    <dgm:pt modelId="{04EF1106-5C91-4868-97CD-31D1D9FE053C}">
      <dgm:prSet phldrT="[Text]" custT="1"/>
      <dgm:spPr/>
      <dgm:t>
        <a:bodyPr/>
        <a:lstStyle/>
        <a:p>
          <a:pPr algn="l"/>
          <a:endParaRPr lang="en-GB" sz="1400" b="1" dirty="0"/>
        </a:p>
      </dgm:t>
    </dgm:pt>
    <dgm:pt modelId="{BAC3FF89-56BC-4047-BAF4-D8E1FB995EE6}" type="sibTrans" cxnId="{6EC7C8C2-57AE-4E36-8470-16EBAF3A054E}">
      <dgm:prSet/>
      <dgm:spPr/>
      <dgm:t>
        <a:bodyPr/>
        <a:lstStyle/>
        <a:p>
          <a:endParaRPr lang="en-GB"/>
        </a:p>
      </dgm:t>
    </dgm:pt>
    <dgm:pt modelId="{107EA052-7DF1-474D-8B89-485EFD732471}" type="parTrans" cxnId="{6EC7C8C2-57AE-4E36-8470-16EBAF3A054E}">
      <dgm:prSet/>
      <dgm:spPr/>
      <dgm:t>
        <a:bodyPr/>
        <a:lstStyle/>
        <a:p>
          <a:endParaRPr lang="en-GB"/>
        </a:p>
      </dgm:t>
    </dgm:pt>
    <dgm:pt modelId="{FDEC0A9D-B50A-4457-88E7-A2673A30CCB2}">
      <dgm:prSet custT="1"/>
      <dgm:spPr/>
      <dgm:t>
        <a:bodyPr/>
        <a:lstStyle/>
        <a:p>
          <a:r>
            <a:rPr lang="en-GB" sz="1400" b="0" i="0" u="none" dirty="0"/>
            <a:t>Approachability  </a:t>
          </a:r>
          <a:endParaRPr lang="en-GB" sz="1400" dirty="0"/>
        </a:p>
      </dgm:t>
    </dgm:pt>
    <dgm:pt modelId="{C86916B2-33CA-4077-B93B-F47D028598C2}" type="parTrans" cxnId="{929D41F0-FB1A-4CBD-B488-9A12144A6A6E}">
      <dgm:prSet/>
      <dgm:spPr/>
      <dgm:t>
        <a:bodyPr/>
        <a:lstStyle/>
        <a:p>
          <a:endParaRPr lang="en-GB"/>
        </a:p>
      </dgm:t>
    </dgm:pt>
    <dgm:pt modelId="{DFDE217E-513E-4FC2-BD6B-6B42DC0D7F7D}" type="sibTrans" cxnId="{929D41F0-FB1A-4CBD-B488-9A12144A6A6E}">
      <dgm:prSet/>
      <dgm:spPr/>
      <dgm:t>
        <a:bodyPr/>
        <a:lstStyle/>
        <a:p>
          <a:endParaRPr lang="en-GB"/>
        </a:p>
      </dgm:t>
    </dgm:pt>
    <dgm:pt modelId="{BAB024A7-DC2D-4869-B379-9CB90DF890D1}">
      <dgm:prSet custT="1"/>
      <dgm:spPr/>
      <dgm:t>
        <a:bodyPr/>
        <a:lstStyle/>
        <a:p>
          <a:r>
            <a:rPr lang="en-US" sz="1400" b="0" i="0" u="none" dirty="0"/>
            <a:t>Helpfulness of staff </a:t>
          </a:r>
          <a:endParaRPr lang="en-US" sz="1400" dirty="0"/>
        </a:p>
      </dgm:t>
    </dgm:pt>
    <dgm:pt modelId="{4A9F992B-10A0-4EDF-9BD1-72D8F61E45EA}" type="parTrans" cxnId="{DAB8FF96-0445-4DA7-9E73-14F614312BA6}">
      <dgm:prSet/>
      <dgm:spPr/>
      <dgm:t>
        <a:bodyPr/>
        <a:lstStyle/>
        <a:p>
          <a:endParaRPr lang="en-GB"/>
        </a:p>
      </dgm:t>
    </dgm:pt>
    <dgm:pt modelId="{C3581BAB-B2E1-42A0-95FA-0F6833AF549E}" type="sibTrans" cxnId="{DAB8FF96-0445-4DA7-9E73-14F614312BA6}">
      <dgm:prSet/>
      <dgm:spPr/>
      <dgm:t>
        <a:bodyPr/>
        <a:lstStyle/>
        <a:p>
          <a:endParaRPr lang="en-GB"/>
        </a:p>
      </dgm:t>
    </dgm:pt>
    <dgm:pt modelId="{81E541AB-77EB-456C-86FB-F8C4A08C512D}">
      <dgm:prSet custT="1"/>
      <dgm:spPr/>
      <dgm:t>
        <a:bodyPr/>
        <a:lstStyle/>
        <a:p>
          <a:r>
            <a:rPr lang="en-US" sz="1400" b="0" i="0" u="none" dirty="0"/>
            <a:t>Usefulness of advice given </a:t>
          </a:r>
          <a:endParaRPr lang="en-US" sz="1400" dirty="0"/>
        </a:p>
      </dgm:t>
    </dgm:pt>
    <dgm:pt modelId="{9BC23D46-A8A2-4A88-B75D-34EE21AEA7FB}" type="parTrans" cxnId="{AB11063F-8A64-41B1-8826-C37CBD070FE8}">
      <dgm:prSet/>
      <dgm:spPr/>
      <dgm:t>
        <a:bodyPr/>
        <a:lstStyle/>
        <a:p>
          <a:endParaRPr lang="en-GB"/>
        </a:p>
      </dgm:t>
    </dgm:pt>
    <dgm:pt modelId="{6F29FB42-9B7F-4E53-A0A9-1165135ED397}" type="sibTrans" cxnId="{AB11063F-8A64-41B1-8826-C37CBD070FE8}">
      <dgm:prSet/>
      <dgm:spPr/>
      <dgm:t>
        <a:bodyPr/>
        <a:lstStyle/>
        <a:p>
          <a:endParaRPr lang="en-GB"/>
        </a:p>
      </dgm:t>
    </dgm:pt>
    <dgm:pt modelId="{83702FE9-29D9-452A-A541-940FDF216DC2}">
      <dgm:prSet phldrT="[Text]" custT="1"/>
      <dgm:spPr/>
      <dgm:t>
        <a:bodyPr/>
        <a:lstStyle/>
        <a:p>
          <a:pPr algn="l"/>
          <a:r>
            <a:rPr lang="en-US" sz="1400" dirty="0"/>
            <a:t>Speed of response to enquiries</a:t>
          </a:r>
          <a:endParaRPr lang="en-GB" sz="1400" b="1" dirty="0"/>
        </a:p>
      </dgm:t>
    </dgm:pt>
    <dgm:pt modelId="{F24A9DC7-0C43-48A8-A819-D593ECCF445C}" type="parTrans" cxnId="{0BBFDE42-E517-4890-9DDC-0C4746EA18C3}">
      <dgm:prSet/>
      <dgm:spPr/>
    </dgm:pt>
    <dgm:pt modelId="{BE93F592-099D-4C33-8019-3FB769121544}" type="sibTrans" cxnId="{0BBFDE42-E517-4890-9DDC-0C4746EA18C3}">
      <dgm:prSet/>
      <dgm:spPr/>
    </dgm:pt>
    <dgm:pt modelId="{78C42B68-5C03-4760-9C37-A56540FB6583}">
      <dgm:prSet phldrT="[Text]" custT="1"/>
      <dgm:spPr/>
      <dgm:t>
        <a:bodyPr/>
        <a:lstStyle/>
        <a:p>
          <a:pPr algn="l"/>
          <a:r>
            <a:rPr lang="en-US" sz="1400" b="0" i="0" u="none" dirty="0"/>
            <a:t>Consistency of advice given between staff </a:t>
          </a:r>
          <a:endParaRPr lang="en-GB" sz="1400" b="1" dirty="0"/>
        </a:p>
      </dgm:t>
    </dgm:pt>
    <dgm:pt modelId="{3AABF315-1CC7-443B-8313-2E0748B0611A}" type="parTrans" cxnId="{F53DF957-8986-42F8-9429-DC4177C4D684}">
      <dgm:prSet/>
      <dgm:spPr/>
    </dgm:pt>
    <dgm:pt modelId="{54FA2C8B-3886-4E7F-A578-000134F4BA4D}" type="sibTrans" cxnId="{F53DF957-8986-42F8-9429-DC4177C4D684}">
      <dgm:prSet/>
      <dgm:spPr/>
    </dgm:pt>
    <dgm:pt modelId="{E2FD80F4-4185-40B2-9E9D-EF14A2627DB4}" type="pres">
      <dgm:prSet presAssocID="{D5A128D4-8434-4C54-B3A9-89AEA8D6A3EF}" presName="Name0" presStyleCnt="0">
        <dgm:presLayoutVars>
          <dgm:dir/>
          <dgm:resizeHandles val="exact"/>
        </dgm:presLayoutVars>
      </dgm:prSet>
      <dgm:spPr/>
    </dgm:pt>
    <dgm:pt modelId="{529A169B-6CDB-4CC4-93DC-D306E4949839}" type="pres">
      <dgm:prSet presAssocID="{D5A128D4-8434-4C54-B3A9-89AEA8D6A3EF}" presName="bkgdShp" presStyleLbl="alignAccFollowNode1" presStyleIdx="0" presStyleCnt="1"/>
      <dgm:spPr/>
    </dgm:pt>
    <dgm:pt modelId="{57711F7D-1A30-480E-99A9-94286A2DA0D1}" type="pres">
      <dgm:prSet presAssocID="{D5A128D4-8434-4C54-B3A9-89AEA8D6A3EF}" presName="linComp" presStyleCnt="0"/>
      <dgm:spPr/>
    </dgm:pt>
    <dgm:pt modelId="{5BCA0DB0-81BC-4C07-9A9D-730C0BA83CF9}" type="pres">
      <dgm:prSet presAssocID="{C96A5902-48A0-4213-A7C2-BC04A596BFBF}" presName="compNode" presStyleCnt="0"/>
      <dgm:spPr/>
    </dgm:pt>
    <dgm:pt modelId="{0F424D41-3A69-453F-A948-3B090C768A4F}" type="pres">
      <dgm:prSet presAssocID="{C96A5902-48A0-4213-A7C2-BC04A596BFBF}" presName="node" presStyleLbl="node1" presStyleIdx="0" presStyleCnt="2">
        <dgm:presLayoutVars>
          <dgm:bulletEnabled val="1"/>
        </dgm:presLayoutVars>
      </dgm:prSet>
      <dgm:spPr/>
    </dgm:pt>
    <dgm:pt modelId="{AF0D6B78-F96A-4FD6-B1BB-8B3C95997D29}" type="pres">
      <dgm:prSet presAssocID="{C96A5902-48A0-4213-A7C2-BC04A596BFBF}" presName="invisiNode" presStyleLbl="node1" presStyleIdx="0" presStyleCnt="2"/>
      <dgm:spPr/>
    </dgm:pt>
    <dgm:pt modelId="{B108F0CE-28B6-4B7D-ABBF-218019B2EEA3}" type="pres">
      <dgm:prSet presAssocID="{C96A5902-48A0-4213-A7C2-BC04A596BFBF}" presName="imagNode" presStyleLbl="fgImgPlace1" presStyleIdx="0" presStyleCnt="2"/>
      <dgm:spPr>
        <a:blipFill rotWithShape="0">
          <a:blip xmlns:r="http://schemas.openxmlformats.org/officeDocument/2006/relationships" r:embed="rId1"/>
          <a:stretch>
            <a:fillRect/>
          </a:stretch>
        </a:blipFill>
      </dgm:spPr>
    </dgm:pt>
    <dgm:pt modelId="{6806C4FD-CE88-4B1D-B49E-85CCE5E6014F}" type="pres">
      <dgm:prSet presAssocID="{903BAAF6-0F9B-4D40-ACE9-D87DC581FAFB}" presName="sibTrans" presStyleLbl="sibTrans2D1" presStyleIdx="0" presStyleCnt="0"/>
      <dgm:spPr/>
    </dgm:pt>
    <dgm:pt modelId="{1835AED0-3AC7-4BF4-829F-E9DAD1E44BE8}" type="pres">
      <dgm:prSet presAssocID="{04EF1106-5C91-4868-97CD-31D1D9FE053C}" presName="compNode" presStyleCnt="0"/>
      <dgm:spPr/>
    </dgm:pt>
    <dgm:pt modelId="{03AE89CB-7A0C-4A9B-8F4E-789F1CF54843}" type="pres">
      <dgm:prSet presAssocID="{04EF1106-5C91-4868-97CD-31D1D9FE053C}" presName="node" presStyleLbl="node1" presStyleIdx="1" presStyleCnt="2">
        <dgm:presLayoutVars>
          <dgm:bulletEnabled val="1"/>
        </dgm:presLayoutVars>
      </dgm:prSet>
      <dgm:spPr/>
    </dgm:pt>
    <dgm:pt modelId="{D7120B23-B27A-426A-9B87-1D162D7AC3B0}" type="pres">
      <dgm:prSet presAssocID="{04EF1106-5C91-4868-97CD-31D1D9FE053C}" presName="invisiNode" presStyleLbl="node1" presStyleIdx="1" presStyleCnt="2"/>
      <dgm:spPr/>
    </dgm:pt>
    <dgm:pt modelId="{C0ABDA25-0E06-4D9A-96B3-B0AB408BB334}" type="pres">
      <dgm:prSet presAssocID="{04EF1106-5C91-4868-97CD-31D1D9FE053C}" presName="imagNode" presStyleLbl="fgImgPlace1" presStyleIdx="1" presStyleCnt="2"/>
      <dgm:spPr>
        <a:blipFill rotWithShape="0">
          <a:blip xmlns:r="http://schemas.openxmlformats.org/officeDocument/2006/relationships" r:embed="rId2"/>
          <a:stretch>
            <a:fillRect/>
          </a:stretch>
        </a:blipFill>
      </dgm:spPr>
    </dgm:pt>
  </dgm:ptLst>
  <dgm:cxnLst>
    <dgm:cxn modelId="{93C65B0E-DBE7-4D53-B3CD-EBCCFD326DB6}" type="presOf" srcId="{83702FE9-29D9-452A-A541-940FDF216DC2}" destId="{03AE89CB-7A0C-4A9B-8F4E-789F1CF54843}" srcOrd="0" destOrd="1" presId="urn:microsoft.com/office/officeart/2005/8/layout/pList2"/>
    <dgm:cxn modelId="{3888A033-9556-4535-BE6F-3C34E60FCDD2}" type="presOf" srcId="{903BAAF6-0F9B-4D40-ACE9-D87DC581FAFB}" destId="{6806C4FD-CE88-4B1D-B49E-85CCE5E6014F}" srcOrd="0" destOrd="0" presId="urn:microsoft.com/office/officeart/2005/8/layout/pList2"/>
    <dgm:cxn modelId="{E7898D34-E77C-418E-8E44-94E70DF9CBE3}" type="presOf" srcId="{D5A128D4-8434-4C54-B3A9-89AEA8D6A3EF}" destId="{E2FD80F4-4185-40B2-9E9D-EF14A2627DB4}" srcOrd="0" destOrd="0" presId="urn:microsoft.com/office/officeart/2005/8/layout/pList2"/>
    <dgm:cxn modelId="{DB65EC38-FAC3-4492-AFC7-B41026225922}" type="presOf" srcId="{FDEC0A9D-B50A-4457-88E7-A2673A30CCB2}" destId="{0F424D41-3A69-453F-A948-3B090C768A4F}" srcOrd="0" destOrd="2" presId="urn:microsoft.com/office/officeart/2005/8/layout/pList2"/>
    <dgm:cxn modelId="{AB11063F-8A64-41B1-8826-C37CBD070FE8}" srcId="{C96A5902-48A0-4213-A7C2-BC04A596BFBF}" destId="{81E541AB-77EB-456C-86FB-F8C4A08C512D}" srcOrd="3" destOrd="0" parTransId="{9BC23D46-A8A2-4A88-B75D-34EE21AEA7FB}" sibTransId="{6F29FB42-9B7F-4E53-A0A9-1165135ED397}"/>
    <dgm:cxn modelId="{6BF1B161-52D2-4DBE-AFBB-E3856172B42A}" srcId="{C96A5902-48A0-4213-A7C2-BC04A596BFBF}" destId="{74629520-69F2-436F-83FD-9595D623AFAF}" srcOrd="0" destOrd="0" parTransId="{1C894DD8-89E1-4C12-8050-F2814CD87E32}" sibTransId="{CF5B8C04-01C1-4660-B1F1-E92E418D0E8C}"/>
    <dgm:cxn modelId="{0BBFDE42-E517-4890-9DDC-0C4746EA18C3}" srcId="{04EF1106-5C91-4868-97CD-31D1D9FE053C}" destId="{83702FE9-29D9-452A-A541-940FDF216DC2}" srcOrd="0" destOrd="0" parTransId="{F24A9DC7-0C43-48A8-A819-D593ECCF445C}" sibTransId="{BE93F592-099D-4C33-8019-3FB769121544}"/>
    <dgm:cxn modelId="{06FEDA53-DC94-4D7E-A073-283019E56BF1}" type="presOf" srcId="{BAB024A7-DC2D-4869-B379-9CB90DF890D1}" destId="{0F424D41-3A69-453F-A948-3B090C768A4F}" srcOrd="0" destOrd="3" presId="urn:microsoft.com/office/officeart/2005/8/layout/pList2"/>
    <dgm:cxn modelId="{FFF47754-6949-4F13-8DDE-A8C542B6A320}" srcId="{D5A128D4-8434-4C54-B3A9-89AEA8D6A3EF}" destId="{C96A5902-48A0-4213-A7C2-BC04A596BFBF}" srcOrd="0" destOrd="0" parTransId="{8DD73550-4048-4286-9559-024E52BFD81B}" sibTransId="{903BAAF6-0F9B-4D40-ACE9-D87DC581FAFB}"/>
    <dgm:cxn modelId="{F53DF957-8986-42F8-9429-DC4177C4D684}" srcId="{04EF1106-5C91-4868-97CD-31D1D9FE053C}" destId="{78C42B68-5C03-4760-9C37-A56540FB6583}" srcOrd="1" destOrd="0" parTransId="{3AABF315-1CC7-443B-8313-2E0748B0611A}" sibTransId="{54FA2C8B-3886-4E7F-A578-000134F4BA4D}"/>
    <dgm:cxn modelId="{D359DE95-B224-4224-ACBD-32BEF1432675}" type="presOf" srcId="{04EF1106-5C91-4868-97CD-31D1D9FE053C}" destId="{03AE89CB-7A0C-4A9B-8F4E-789F1CF54843}" srcOrd="0" destOrd="0" presId="urn:microsoft.com/office/officeart/2005/8/layout/pList2"/>
    <dgm:cxn modelId="{DAB8FF96-0445-4DA7-9E73-14F614312BA6}" srcId="{C96A5902-48A0-4213-A7C2-BC04A596BFBF}" destId="{BAB024A7-DC2D-4869-B379-9CB90DF890D1}" srcOrd="2" destOrd="0" parTransId="{4A9F992B-10A0-4EDF-9BD1-72D8F61E45EA}" sibTransId="{C3581BAB-B2E1-42A0-95FA-0F6833AF549E}"/>
    <dgm:cxn modelId="{3EA8959D-F9BA-4AB6-87DB-9A4D1DB39B24}" type="presOf" srcId="{74629520-69F2-436F-83FD-9595D623AFAF}" destId="{0F424D41-3A69-453F-A948-3B090C768A4F}" srcOrd="0" destOrd="1" presId="urn:microsoft.com/office/officeart/2005/8/layout/pList2"/>
    <dgm:cxn modelId="{E86959B1-D7C8-4E4B-84E7-42A8F2B1E56A}" type="presOf" srcId="{C96A5902-48A0-4213-A7C2-BC04A596BFBF}" destId="{0F424D41-3A69-453F-A948-3B090C768A4F}" srcOrd="0" destOrd="0" presId="urn:microsoft.com/office/officeart/2005/8/layout/pList2"/>
    <dgm:cxn modelId="{5444F0BF-ACBF-420E-8523-5A484034E120}" type="presOf" srcId="{78C42B68-5C03-4760-9C37-A56540FB6583}" destId="{03AE89CB-7A0C-4A9B-8F4E-789F1CF54843}" srcOrd="0" destOrd="2" presId="urn:microsoft.com/office/officeart/2005/8/layout/pList2"/>
    <dgm:cxn modelId="{6EC7C8C2-57AE-4E36-8470-16EBAF3A054E}" srcId="{D5A128D4-8434-4C54-B3A9-89AEA8D6A3EF}" destId="{04EF1106-5C91-4868-97CD-31D1D9FE053C}" srcOrd="1" destOrd="0" parTransId="{107EA052-7DF1-474D-8B89-485EFD732471}" sibTransId="{BAC3FF89-56BC-4047-BAF4-D8E1FB995EE6}"/>
    <dgm:cxn modelId="{929D41F0-FB1A-4CBD-B488-9A12144A6A6E}" srcId="{C96A5902-48A0-4213-A7C2-BC04A596BFBF}" destId="{FDEC0A9D-B50A-4457-88E7-A2673A30CCB2}" srcOrd="1" destOrd="0" parTransId="{C86916B2-33CA-4077-B93B-F47D028598C2}" sibTransId="{DFDE217E-513E-4FC2-BD6B-6B42DC0D7F7D}"/>
    <dgm:cxn modelId="{65138DFD-0EC6-43E9-82FD-13F4A696CBDB}" type="presOf" srcId="{81E541AB-77EB-456C-86FB-F8C4A08C512D}" destId="{0F424D41-3A69-453F-A948-3B090C768A4F}" srcOrd="0" destOrd="4" presId="urn:microsoft.com/office/officeart/2005/8/layout/pList2"/>
    <dgm:cxn modelId="{F79B814F-AC3B-41D0-AD76-19BB69F07DC8}" type="presParOf" srcId="{E2FD80F4-4185-40B2-9E9D-EF14A2627DB4}" destId="{529A169B-6CDB-4CC4-93DC-D306E4949839}" srcOrd="0" destOrd="0" presId="urn:microsoft.com/office/officeart/2005/8/layout/pList2"/>
    <dgm:cxn modelId="{3E900BE6-2E71-4B08-8ED9-E2E395C8364B}" type="presParOf" srcId="{E2FD80F4-4185-40B2-9E9D-EF14A2627DB4}" destId="{57711F7D-1A30-480E-99A9-94286A2DA0D1}" srcOrd="1" destOrd="0" presId="urn:microsoft.com/office/officeart/2005/8/layout/pList2"/>
    <dgm:cxn modelId="{4D2012AC-1FC5-48A0-BFBF-B5C8DF99F462}" type="presParOf" srcId="{57711F7D-1A30-480E-99A9-94286A2DA0D1}" destId="{5BCA0DB0-81BC-4C07-9A9D-730C0BA83CF9}" srcOrd="0" destOrd="0" presId="urn:microsoft.com/office/officeart/2005/8/layout/pList2"/>
    <dgm:cxn modelId="{082E911A-567E-47AD-BFCE-D2921DA930C3}" type="presParOf" srcId="{5BCA0DB0-81BC-4C07-9A9D-730C0BA83CF9}" destId="{0F424D41-3A69-453F-A948-3B090C768A4F}" srcOrd="0" destOrd="0" presId="urn:microsoft.com/office/officeart/2005/8/layout/pList2"/>
    <dgm:cxn modelId="{9E09DA90-0032-4BD2-867F-6C7761C69A82}" type="presParOf" srcId="{5BCA0DB0-81BC-4C07-9A9D-730C0BA83CF9}" destId="{AF0D6B78-F96A-4FD6-B1BB-8B3C95997D29}" srcOrd="1" destOrd="0" presId="urn:microsoft.com/office/officeart/2005/8/layout/pList2"/>
    <dgm:cxn modelId="{CD2880F2-9362-4824-ACF4-BD0186CFD119}" type="presParOf" srcId="{5BCA0DB0-81BC-4C07-9A9D-730C0BA83CF9}" destId="{B108F0CE-28B6-4B7D-ABBF-218019B2EEA3}" srcOrd="2" destOrd="0" presId="urn:microsoft.com/office/officeart/2005/8/layout/pList2"/>
    <dgm:cxn modelId="{04FD8643-E91F-456E-8DFE-F9C836BC4D68}" type="presParOf" srcId="{57711F7D-1A30-480E-99A9-94286A2DA0D1}" destId="{6806C4FD-CE88-4B1D-B49E-85CCE5E6014F}" srcOrd="1" destOrd="0" presId="urn:microsoft.com/office/officeart/2005/8/layout/pList2"/>
    <dgm:cxn modelId="{4F440592-1C72-4582-A563-B7C8A952E1AE}" type="presParOf" srcId="{57711F7D-1A30-480E-99A9-94286A2DA0D1}" destId="{1835AED0-3AC7-4BF4-829F-E9DAD1E44BE8}" srcOrd="2" destOrd="0" presId="urn:microsoft.com/office/officeart/2005/8/layout/pList2"/>
    <dgm:cxn modelId="{5D0462A3-2401-4F64-B45C-EDD7C614CC8B}" type="presParOf" srcId="{1835AED0-3AC7-4BF4-829F-E9DAD1E44BE8}" destId="{03AE89CB-7A0C-4A9B-8F4E-789F1CF54843}" srcOrd="0" destOrd="0" presId="urn:microsoft.com/office/officeart/2005/8/layout/pList2"/>
    <dgm:cxn modelId="{56048082-1F39-4F6F-ABA7-BA2A7D1A8068}" type="presParOf" srcId="{1835AED0-3AC7-4BF4-829F-E9DAD1E44BE8}" destId="{D7120B23-B27A-426A-9B87-1D162D7AC3B0}" srcOrd="1" destOrd="0" presId="urn:microsoft.com/office/officeart/2005/8/layout/pList2"/>
    <dgm:cxn modelId="{0F9F7EB0-AE9F-4CF1-9C3A-EC0B11CF1378}" type="presParOf" srcId="{1835AED0-3AC7-4BF4-829F-E9DAD1E44BE8}" destId="{C0ABDA25-0E06-4D9A-96B3-B0AB408BB334}"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A128D4-8434-4C54-B3A9-89AEA8D6A3EF}"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GB"/>
        </a:p>
      </dgm:t>
    </dgm:pt>
    <dgm:pt modelId="{582D186C-84A2-4E6B-B792-B4C3868A1BE6}">
      <dgm:prSet phldrT="[Text]" custT="1"/>
      <dgm:spPr/>
      <dgm:t>
        <a:bodyPr/>
        <a:lstStyle/>
        <a:p>
          <a:endParaRPr lang="en-GB" sz="1600" dirty="0"/>
        </a:p>
      </dgm:t>
    </dgm:pt>
    <dgm:pt modelId="{F3673F01-8F98-4983-87F9-679BF4A79F6A}" type="parTrans" cxnId="{4C4479A8-3835-4E3C-82E1-8C74BB124A7E}">
      <dgm:prSet/>
      <dgm:spPr/>
      <dgm:t>
        <a:bodyPr/>
        <a:lstStyle/>
        <a:p>
          <a:endParaRPr lang="en-GB"/>
        </a:p>
      </dgm:t>
    </dgm:pt>
    <dgm:pt modelId="{BC79A51F-C071-4072-8572-107D1AC746A6}" type="sibTrans" cxnId="{4C4479A8-3835-4E3C-82E1-8C74BB124A7E}">
      <dgm:prSet/>
      <dgm:spPr/>
      <dgm:t>
        <a:bodyPr/>
        <a:lstStyle/>
        <a:p>
          <a:endParaRPr lang="en-GB"/>
        </a:p>
      </dgm:t>
    </dgm:pt>
    <dgm:pt modelId="{90F832F6-6071-44A9-A0CD-36203FF494FE}">
      <dgm:prSet phldrT="[Text]" custT="1"/>
      <dgm:spPr/>
      <dgm:t>
        <a:bodyPr/>
        <a:lstStyle/>
        <a:p>
          <a:endParaRPr lang="en-GB" sz="1600" dirty="0"/>
        </a:p>
      </dgm:t>
    </dgm:pt>
    <dgm:pt modelId="{4CF60A54-3DC9-4337-A773-67BE45D5ABF6}" type="parTrans" cxnId="{32900A90-94F2-412A-9992-77BC8A49997B}">
      <dgm:prSet/>
      <dgm:spPr/>
      <dgm:t>
        <a:bodyPr/>
        <a:lstStyle/>
        <a:p>
          <a:endParaRPr lang="en-GB"/>
        </a:p>
      </dgm:t>
    </dgm:pt>
    <dgm:pt modelId="{DCBDF047-6F7B-444D-99B6-69535577B5E7}" type="sibTrans" cxnId="{32900A90-94F2-412A-9992-77BC8A49997B}">
      <dgm:prSet/>
      <dgm:spPr/>
      <dgm:t>
        <a:bodyPr/>
        <a:lstStyle/>
        <a:p>
          <a:endParaRPr lang="en-GB"/>
        </a:p>
      </dgm:t>
    </dgm:pt>
    <dgm:pt modelId="{0F48B5C2-1E62-4EC2-B691-E822585F0310}">
      <dgm:prSet custT="1"/>
      <dgm:spPr/>
      <dgm:t>
        <a:bodyPr/>
        <a:lstStyle/>
        <a:p>
          <a:r>
            <a:rPr lang="en-US" sz="1000" dirty="0"/>
            <a:t>Knowledge of staff responding to enquiries </a:t>
          </a:r>
          <a:endParaRPr lang="en-GB" sz="1000" dirty="0"/>
        </a:p>
      </dgm:t>
    </dgm:pt>
    <dgm:pt modelId="{0C7C6693-D730-40B0-B10E-1AC4B392A786}" type="parTrans" cxnId="{8E8DDAD9-90D0-43A4-BFEC-BC409609FD47}">
      <dgm:prSet/>
      <dgm:spPr/>
      <dgm:t>
        <a:bodyPr/>
        <a:lstStyle/>
        <a:p>
          <a:endParaRPr lang="en-GB"/>
        </a:p>
      </dgm:t>
    </dgm:pt>
    <dgm:pt modelId="{210950BB-BB36-4A09-B033-401644B8EC1C}" type="sibTrans" cxnId="{8E8DDAD9-90D0-43A4-BFEC-BC409609FD47}">
      <dgm:prSet/>
      <dgm:spPr/>
      <dgm:t>
        <a:bodyPr/>
        <a:lstStyle/>
        <a:p>
          <a:endParaRPr lang="en-GB"/>
        </a:p>
      </dgm:t>
    </dgm:pt>
    <dgm:pt modelId="{C62C50CB-B9B8-4B60-935E-864C5BD2B695}">
      <dgm:prSet custT="1"/>
      <dgm:spPr/>
      <dgm:t>
        <a:bodyPr/>
        <a:lstStyle/>
        <a:p>
          <a:r>
            <a:rPr lang="en-GB" sz="1000" dirty="0"/>
            <a:t>Helpfulness of staff </a:t>
          </a:r>
        </a:p>
      </dgm:t>
    </dgm:pt>
    <dgm:pt modelId="{4D4D7C06-5C81-47C9-9E5B-088E3B972886}" type="parTrans" cxnId="{94982737-12CD-4462-8829-3D86DEEF26B6}">
      <dgm:prSet/>
      <dgm:spPr/>
      <dgm:t>
        <a:bodyPr/>
        <a:lstStyle/>
        <a:p>
          <a:endParaRPr lang="en-GB"/>
        </a:p>
      </dgm:t>
    </dgm:pt>
    <dgm:pt modelId="{86D1C9A3-B1A8-4D22-99BA-AB25E96E87CB}" type="sibTrans" cxnId="{94982737-12CD-4462-8829-3D86DEEF26B6}">
      <dgm:prSet/>
      <dgm:spPr/>
      <dgm:t>
        <a:bodyPr/>
        <a:lstStyle/>
        <a:p>
          <a:endParaRPr lang="en-GB"/>
        </a:p>
      </dgm:t>
    </dgm:pt>
    <dgm:pt modelId="{F2A084F6-9647-4C94-9558-23EA5B0697FD}">
      <dgm:prSet custT="1"/>
      <dgm:spPr/>
      <dgm:t>
        <a:bodyPr/>
        <a:lstStyle/>
        <a:p>
          <a:r>
            <a:rPr lang="en-US" sz="1000" dirty="0"/>
            <a:t>Clarity of the points included in validation deferral letters </a:t>
          </a:r>
          <a:endParaRPr lang="en-GB" sz="1000" dirty="0"/>
        </a:p>
      </dgm:t>
    </dgm:pt>
    <dgm:pt modelId="{FECA5A4E-292F-4C10-96A3-B56A4E1795E6}" type="parTrans" cxnId="{EF4F4E18-2896-43CD-BE9A-34ABCF294523}">
      <dgm:prSet/>
      <dgm:spPr/>
      <dgm:t>
        <a:bodyPr/>
        <a:lstStyle/>
        <a:p>
          <a:endParaRPr lang="en-GB"/>
        </a:p>
      </dgm:t>
    </dgm:pt>
    <dgm:pt modelId="{4933D35E-5A8C-4249-8CAB-19B63A1089F4}" type="sibTrans" cxnId="{EF4F4E18-2896-43CD-BE9A-34ABCF294523}">
      <dgm:prSet/>
      <dgm:spPr/>
      <dgm:t>
        <a:bodyPr/>
        <a:lstStyle/>
        <a:p>
          <a:endParaRPr lang="en-GB"/>
        </a:p>
      </dgm:t>
    </dgm:pt>
    <dgm:pt modelId="{327CFFFA-BB98-4A4C-AF84-62AE8809F8A2}">
      <dgm:prSet custT="1"/>
      <dgm:spPr/>
      <dgm:t>
        <a:bodyPr/>
        <a:lstStyle/>
        <a:p>
          <a:r>
            <a:rPr lang="en-GB" sz="1000" dirty="0"/>
            <a:t>Approachability of staff</a:t>
          </a:r>
        </a:p>
      </dgm:t>
    </dgm:pt>
    <dgm:pt modelId="{BD869037-9C0D-429B-A9E6-CDB3D9DDD73B}" type="parTrans" cxnId="{8BC68739-7D86-48A6-A42C-E490DE1B4C37}">
      <dgm:prSet/>
      <dgm:spPr/>
      <dgm:t>
        <a:bodyPr/>
        <a:lstStyle/>
        <a:p>
          <a:endParaRPr lang="en-GB"/>
        </a:p>
      </dgm:t>
    </dgm:pt>
    <dgm:pt modelId="{B8BA6410-B19E-4A0F-839D-9ACB9F160E5C}" type="sibTrans" cxnId="{8BC68739-7D86-48A6-A42C-E490DE1B4C37}">
      <dgm:prSet/>
      <dgm:spPr/>
      <dgm:t>
        <a:bodyPr/>
        <a:lstStyle/>
        <a:p>
          <a:endParaRPr lang="en-GB"/>
        </a:p>
      </dgm:t>
    </dgm:pt>
    <dgm:pt modelId="{70C2D5DF-D0DE-4BE0-90C7-8E543F37D977}">
      <dgm:prSet custT="1"/>
      <dgm:spPr/>
      <dgm:t>
        <a:bodyPr/>
        <a:lstStyle/>
        <a:p>
          <a:r>
            <a:rPr lang="en-US" sz="1000" dirty="0"/>
            <a:t>Consistency of advice given </a:t>
          </a:r>
          <a:endParaRPr lang="en-GB" sz="1000" dirty="0"/>
        </a:p>
      </dgm:t>
    </dgm:pt>
    <dgm:pt modelId="{E689D4AD-6B3B-4CFA-895E-604315FA7817}" type="parTrans" cxnId="{7D5341D6-D1FB-4649-B8C0-7D47A3B565BA}">
      <dgm:prSet/>
      <dgm:spPr/>
      <dgm:t>
        <a:bodyPr/>
        <a:lstStyle/>
        <a:p>
          <a:endParaRPr lang="en-GB"/>
        </a:p>
      </dgm:t>
    </dgm:pt>
    <dgm:pt modelId="{A0C17D77-BB2D-4092-A041-4F244DB20D17}" type="sibTrans" cxnId="{7D5341D6-D1FB-4649-B8C0-7D47A3B565BA}">
      <dgm:prSet/>
      <dgm:spPr/>
      <dgm:t>
        <a:bodyPr/>
        <a:lstStyle/>
        <a:p>
          <a:endParaRPr lang="en-GB"/>
        </a:p>
      </dgm:t>
    </dgm:pt>
    <dgm:pt modelId="{8726DA0D-265A-4D14-A6CD-3CBFD55142CC}">
      <dgm:prSet custT="1"/>
      <dgm:spPr/>
      <dgm:t>
        <a:bodyPr/>
        <a:lstStyle/>
        <a:p>
          <a:r>
            <a:rPr lang="en-US" sz="1000" dirty="0"/>
            <a:t>Speed of response to enquiries </a:t>
          </a:r>
          <a:endParaRPr lang="en-GB" sz="1000" dirty="0"/>
        </a:p>
      </dgm:t>
    </dgm:pt>
    <dgm:pt modelId="{65018F0C-74C9-4F14-B18A-0AC7331C994C}" type="parTrans" cxnId="{F4698C42-F6F2-46AE-ACE9-1A7E70875396}">
      <dgm:prSet/>
      <dgm:spPr/>
      <dgm:t>
        <a:bodyPr/>
        <a:lstStyle/>
        <a:p>
          <a:endParaRPr lang="en-GB"/>
        </a:p>
      </dgm:t>
    </dgm:pt>
    <dgm:pt modelId="{674FDA65-2EAD-4F83-B7DE-B1FC618CA052}" type="sibTrans" cxnId="{F4698C42-F6F2-46AE-ACE9-1A7E70875396}">
      <dgm:prSet/>
      <dgm:spPr/>
      <dgm:t>
        <a:bodyPr/>
        <a:lstStyle/>
        <a:p>
          <a:endParaRPr lang="en-GB"/>
        </a:p>
      </dgm:t>
    </dgm:pt>
    <dgm:pt modelId="{F40D8F18-7A64-4EC1-A672-0EE0E532D46D}">
      <dgm:prSet custT="1"/>
      <dgm:spPr/>
      <dgm:t>
        <a:bodyPr/>
        <a:lstStyle/>
        <a:p>
          <a:r>
            <a:rPr lang="en-US" sz="1000" dirty="0"/>
            <a:t>Usefulness of advice given </a:t>
          </a:r>
          <a:endParaRPr lang="en-GB" sz="1000" dirty="0"/>
        </a:p>
      </dgm:t>
    </dgm:pt>
    <dgm:pt modelId="{933EBAE0-20EF-4677-938B-F75617CDEA79}" type="parTrans" cxnId="{B62F370D-203E-4901-9210-41A31BD6A123}">
      <dgm:prSet/>
      <dgm:spPr/>
      <dgm:t>
        <a:bodyPr/>
        <a:lstStyle/>
        <a:p>
          <a:endParaRPr lang="en-GB"/>
        </a:p>
      </dgm:t>
    </dgm:pt>
    <dgm:pt modelId="{05FCF81C-4CCB-4F2D-9370-6C8A275EA061}" type="sibTrans" cxnId="{B62F370D-203E-4901-9210-41A31BD6A123}">
      <dgm:prSet/>
      <dgm:spPr/>
      <dgm:t>
        <a:bodyPr/>
        <a:lstStyle/>
        <a:p>
          <a:endParaRPr lang="en-GB"/>
        </a:p>
      </dgm:t>
    </dgm:pt>
    <dgm:pt modelId="{40145030-E846-4F9E-A36F-7EE8AD4B8D5E}">
      <dgm:prSet custT="1"/>
      <dgm:spPr/>
      <dgm:t>
        <a:bodyPr/>
        <a:lstStyle/>
        <a:p>
          <a:r>
            <a:rPr lang="en-US" sz="1000" dirty="0"/>
            <a:t>Ease of identifying the correct person to speak to in this area </a:t>
          </a:r>
          <a:endParaRPr lang="en-GB" sz="1000" dirty="0"/>
        </a:p>
      </dgm:t>
    </dgm:pt>
    <dgm:pt modelId="{BE954DD8-A804-49B4-A12F-65D65A28BA7E}" type="parTrans" cxnId="{66A5F311-F9B4-4B9F-8C38-1FA1BA559410}">
      <dgm:prSet/>
      <dgm:spPr/>
      <dgm:t>
        <a:bodyPr/>
        <a:lstStyle/>
        <a:p>
          <a:endParaRPr lang="en-GB"/>
        </a:p>
      </dgm:t>
    </dgm:pt>
    <dgm:pt modelId="{E967F8D2-9287-47F4-97C9-D7B666D6533F}" type="sibTrans" cxnId="{66A5F311-F9B4-4B9F-8C38-1FA1BA559410}">
      <dgm:prSet/>
      <dgm:spPr/>
      <dgm:t>
        <a:bodyPr/>
        <a:lstStyle/>
        <a:p>
          <a:endParaRPr lang="en-GB"/>
        </a:p>
      </dgm:t>
    </dgm:pt>
    <dgm:pt modelId="{429F9491-FB73-44EF-AD39-770F43970ABB}">
      <dgm:prSet custT="1"/>
      <dgm:spPr/>
      <dgm:t>
        <a:bodyPr/>
        <a:lstStyle/>
        <a:p>
          <a:endParaRPr lang="en-GB" sz="1200" dirty="0"/>
        </a:p>
      </dgm:t>
    </dgm:pt>
    <dgm:pt modelId="{A87B152D-2BF5-4F06-8006-DFCE9FB495A9}" type="parTrans" cxnId="{1E4758C6-A535-4FE5-AE83-099BF4ED6470}">
      <dgm:prSet/>
      <dgm:spPr/>
      <dgm:t>
        <a:bodyPr/>
        <a:lstStyle/>
        <a:p>
          <a:endParaRPr lang="en-GB"/>
        </a:p>
      </dgm:t>
    </dgm:pt>
    <dgm:pt modelId="{BA24511E-A907-40C1-B554-3C63FF2A32DA}" type="sibTrans" cxnId="{1E4758C6-A535-4FE5-AE83-099BF4ED6470}">
      <dgm:prSet/>
      <dgm:spPr/>
      <dgm:t>
        <a:bodyPr/>
        <a:lstStyle/>
        <a:p>
          <a:endParaRPr lang="en-GB"/>
        </a:p>
      </dgm:t>
    </dgm:pt>
    <dgm:pt modelId="{BC2E32AF-0803-4AF8-A13F-4619C256F0A7}">
      <dgm:prSet phldrT="[Text]" custT="1"/>
      <dgm:spPr/>
      <dgm:t>
        <a:bodyPr/>
        <a:lstStyle/>
        <a:p>
          <a:r>
            <a:rPr lang="en-US" sz="1000" dirty="0"/>
            <a:t>Flexibility of approach/willingness to listen to a reasoned argument </a:t>
          </a:r>
          <a:endParaRPr lang="en-GB" sz="1000" dirty="0"/>
        </a:p>
      </dgm:t>
    </dgm:pt>
    <dgm:pt modelId="{73B1A2CC-74C1-4EF7-9CD0-E7D32E61A7F7}" type="sibTrans" cxnId="{F4C05AFF-E33C-41FA-A0B7-54EB69B01442}">
      <dgm:prSet/>
      <dgm:spPr/>
      <dgm:t>
        <a:bodyPr/>
        <a:lstStyle/>
        <a:p>
          <a:endParaRPr lang="en-GB"/>
        </a:p>
      </dgm:t>
    </dgm:pt>
    <dgm:pt modelId="{DF20B96E-8CAA-462B-B776-72D9E3FE1373}" type="parTrans" cxnId="{F4C05AFF-E33C-41FA-A0B7-54EB69B01442}">
      <dgm:prSet/>
      <dgm:spPr/>
      <dgm:t>
        <a:bodyPr/>
        <a:lstStyle/>
        <a:p>
          <a:endParaRPr lang="en-GB"/>
        </a:p>
      </dgm:t>
    </dgm:pt>
    <dgm:pt modelId="{E2FD80F4-4185-40B2-9E9D-EF14A2627DB4}" type="pres">
      <dgm:prSet presAssocID="{D5A128D4-8434-4C54-B3A9-89AEA8D6A3EF}" presName="Name0" presStyleCnt="0">
        <dgm:presLayoutVars>
          <dgm:dir/>
          <dgm:resizeHandles val="exact"/>
        </dgm:presLayoutVars>
      </dgm:prSet>
      <dgm:spPr/>
    </dgm:pt>
    <dgm:pt modelId="{529A169B-6CDB-4CC4-93DC-D306E4949839}" type="pres">
      <dgm:prSet presAssocID="{D5A128D4-8434-4C54-B3A9-89AEA8D6A3EF}" presName="bkgdShp" presStyleLbl="alignAccFollowNode1" presStyleIdx="0" presStyleCnt="1"/>
      <dgm:spPr/>
    </dgm:pt>
    <dgm:pt modelId="{57711F7D-1A30-480E-99A9-94286A2DA0D1}" type="pres">
      <dgm:prSet presAssocID="{D5A128D4-8434-4C54-B3A9-89AEA8D6A3EF}" presName="linComp" presStyleCnt="0"/>
      <dgm:spPr/>
    </dgm:pt>
    <dgm:pt modelId="{C30733A8-2BB5-4DE6-BFAC-DF50F8695912}" type="pres">
      <dgm:prSet presAssocID="{582D186C-84A2-4E6B-B792-B4C3868A1BE6}" presName="compNode" presStyleCnt="0"/>
      <dgm:spPr/>
    </dgm:pt>
    <dgm:pt modelId="{58D203D1-4560-4840-AD3A-C4DA4D763481}" type="pres">
      <dgm:prSet presAssocID="{582D186C-84A2-4E6B-B792-B4C3868A1BE6}" presName="node" presStyleLbl="node1" presStyleIdx="0" presStyleCnt="2">
        <dgm:presLayoutVars>
          <dgm:bulletEnabled val="1"/>
        </dgm:presLayoutVars>
      </dgm:prSet>
      <dgm:spPr/>
    </dgm:pt>
    <dgm:pt modelId="{998979B2-A5CC-47FC-981B-AACB5AE185AF}" type="pres">
      <dgm:prSet presAssocID="{582D186C-84A2-4E6B-B792-B4C3868A1BE6}" presName="invisiNode" presStyleLbl="node1" presStyleIdx="0" presStyleCnt="2"/>
      <dgm:spPr/>
    </dgm:pt>
    <dgm:pt modelId="{85BF64BF-DF48-4F6C-8B5C-609E8B44E6C2}" type="pres">
      <dgm:prSet presAssocID="{582D186C-84A2-4E6B-B792-B4C3868A1BE6}" presName="imagNode" presStyleLbl="fgImgPlace1" presStyleIdx="0" presStyleCnt="2"/>
      <dgm:spPr>
        <a:blipFill rotWithShape="0">
          <a:blip xmlns:r="http://schemas.openxmlformats.org/officeDocument/2006/relationships" r:embed="rId1"/>
          <a:stretch>
            <a:fillRect/>
          </a:stretch>
        </a:blipFill>
      </dgm:spPr>
    </dgm:pt>
    <dgm:pt modelId="{B90C9C1F-C6D7-4E1C-BF46-F84289260D76}" type="pres">
      <dgm:prSet presAssocID="{BC79A51F-C071-4072-8572-107D1AC746A6}" presName="sibTrans" presStyleLbl="sibTrans2D1" presStyleIdx="0" presStyleCnt="0"/>
      <dgm:spPr/>
    </dgm:pt>
    <dgm:pt modelId="{CA4A4245-D964-4D93-9320-008509AC9E4D}" type="pres">
      <dgm:prSet presAssocID="{90F832F6-6071-44A9-A0CD-36203FF494FE}" presName="compNode" presStyleCnt="0"/>
      <dgm:spPr/>
    </dgm:pt>
    <dgm:pt modelId="{17310DF0-E57B-4BFA-8E22-13DD86F8E539}" type="pres">
      <dgm:prSet presAssocID="{90F832F6-6071-44A9-A0CD-36203FF494FE}" presName="node" presStyleLbl="node1" presStyleIdx="1" presStyleCnt="2">
        <dgm:presLayoutVars>
          <dgm:bulletEnabled val="1"/>
        </dgm:presLayoutVars>
      </dgm:prSet>
      <dgm:spPr/>
    </dgm:pt>
    <dgm:pt modelId="{3F6C99C1-E408-42BA-8626-CFC3ACBB142F}" type="pres">
      <dgm:prSet presAssocID="{90F832F6-6071-44A9-A0CD-36203FF494FE}" presName="invisiNode" presStyleLbl="node1" presStyleIdx="1" presStyleCnt="2"/>
      <dgm:spPr/>
    </dgm:pt>
    <dgm:pt modelId="{96069A9D-48FD-400F-B35A-ED49B148E01C}" type="pres">
      <dgm:prSet presAssocID="{90F832F6-6071-44A9-A0CD-36203FF494FE}" presName="imagNode" presStyleLbl="fgImgPlace1" presStyleIdx="1" presStyleCnt="2"/>
      <dgm:spPr>
        <a:blipFill rotWithShape="0">
          <a:blip xmlns:r="http://schemas.openxmlformats.org/officeDocument/2006/relationships" r:embed="rId2"/>
          <a:stretch>
            <a:fillRect/>
          </a:stretch>
        </a:blipFill>
      </dgm:spPr>
    </dgm:pt>
  </dgm:ptLst>
  <dgm:cxnLst>
    <dgm:cxn modelId="{B62F370D-203E-4901-9210-41A31BD6A123}" srcId="{582D186C-84A2-4E6B-B792-B4C3868A1BE6}" destId="{F40D8F18-7A64-4EC1-A672-0EE0E532D46D}" srcOrd="7" destOrd="0" parTransId="{933EBAE0-20EF-4677-938B-F75617CDEA79}" sibTransId="{05FCF81C-4CCB-4F2D-9370-6C8A275EA061}"/>
    <dgm:cxn modelId="{66A5F311-F9B4-4B9F-8C38-1FA1BA559410}" srcId="{582D186C-84A2-4E6B-B792-B4C3868A1BE6}" destId="{40145030-E846-4F9E-A36F-7EE8AD4B8D5E}" srcOrd="8" destOrd="0" parTransId="{BE954DD8-A804-49B4-A12F-65D65A28BA7E}" sibTransId="{E967F8D2-9287-47F4-97C9-D7B666D6533F}"/>
    <dgm:cxn modelId="{EF4F4E18-2896-43CD-BE9A-34ABCF294523}" srcId="{582D186C-84A2-4E6B-B792-B4C3868A1BE6}" destId="{F2A084F6-9647-4C94-9558-23EA5B0697FD}" srcOrd="3" destOrd="0" parTransId="{FECA5A4E-292F-4C10-96A3-B56A4E1795E6}" sibTransId="{4933D35E-5A8C-4249-8CAB-19B63A1089F4}"/>
    <dgm:cxn modelId="{AD50DF1E-5FED-48A2-8610-FF5FBC75DEEF}" type="presOf" srcId="{90F832F6-6071-44A9-A0CD-36203FF494FE}" destId="{17310DF0-E57B-4BFA-8E22-13DD86F8E539}" srcOrd="0" destOrd="0" presId="urn:microsoft.com/office/officeart/2005/8/layout/pList2"/>
    <dgm:cxn modelId="{A951E21E-A59D-4BFB-8CAA-F2D214A72232}" type="presOf" srcId="{BC79A51F-C071-4072-8572-107D1AC746A6}" destId="{B90C9C1F-C6D7-4E1C-BF46-F84289260D76}" srcOrd="0" destOrd="0" presId="urn:microsoft.com/office/officeart/2005/8/layout/pList2"/>
    <dgm:cxn modelId="{9E659030-B273-4A7F-B12F-1B20867ED1D8}" type="presOf" srcId="{327CFFFA-BB98-4A4C-AF84-62AE8809F8A2}" destId="{58D203D1-4560-4840-AD3A-C4DA4D763481}" srcOrd="0" destOrd="5" presId="urn:microsoft.com/office/officeart/2005/8/layout/pList2"/>
    <dgm:cxn modelId="{CBE8F934-FCCC-4052-AB9D-145BDE38140F}" type="presOf" srcId="{8726DA0D-265A-4D14-A6CD-3CBFD55142CC}" destId="{58D203D1-4560-4840-AD3A-C4DA4D763481}" srcOrd="0" destOrd="7" presId="urn:microsoft.com/office/officeart/2005/8/layout/pList2"/>
    <dgm:cxn modelId="{94982737-12CD-4462-8829-3D86DEEF26B6}" srcId="{582D186C-84A2-4E6B-B792-B4C3868A1BE6}" destId="{C62C50CB-B9B8-4B60-935E-864C5BD2B695}" srcOrd="2" destOrd="0" parTransId="{4D4D7C06-5C81-47C9-9E5B-088E3B972886}" sibTransId="{86D1C9A3-B1A8-4D22-99BA-AB25E96E87CB}"/>
    <dgm:cxn modelId="{8BC68739-7D86-48A6-A42C-E490DE1B4C37}" srcId="{582D186C-84A2-4E6B-B792-B4C3868A1BE6}" destId="{327CFFFA-BB98-4A4C-AF84-62AE8809F8A2}" srcOrd="4" destOrd="0" parTransId="{BD869037-9C0D-429B-A9E6-CDB3D9DDD73B}" sibTransId="{B8BA6410-B19E-4A0F-839D-9ACB9F160E5C}"/>
    <dgm:cxn modelId="{F4698C42-F6F2-46AE-ACE9-1A7E70875396}" srcId="{582D186C-84A2-4E6B-B792-B4C3868A1BE6}" destId="{8726DA0D-265A-4D14-A6CD-3CBFD55142CC}" srcOrd="6" destOrd="0" parTransId="{65018F0C-74C9-4F14-B18A-0AC7331C994C}" sibTransId="{674FDA65-2EAD-4F83-B7DE-B1FC618CA052}"/>
    <dgm:cxn modelId="{F0FDD465-B128-43B7-9143-0B040B8EB38A}" type="presOf" srcId="{40145030-E846-4F9E-A36F-7EE8AD4B8D5E}" destId="{58D203D1-4560-4840-AD3A-C4DA4D763481}" srcOrd="0" destOrd="9" presId="urn:microsoft.com/office/officeart/2005/8/layout/pList2"/>
    <dgm:cxn modelId="{03136447-7D6A-4AA8-B40F-E97A60529E70}" type="presOf" srcId="{D5A128D4-8434-4C54-B3A9-89AEA8D6A3EF}" destId="{E2FD80F4-4185-40B2-9E9D-EF14A2627DB4}" srcOrd="0" destOrd="0" presId="urn:microsoft.com/office/officeart/2005/8/layout/pList2"/>
    <dgm:cxn modelId="{0E5EF251-BA98-4DF9-86F1-19C0234C5932}" type="presOf" srcId="{F40D8F18-7A64-4EC1-A672-0EE0E532D46D}" destId="{58D203D1-4560-4840-AD3A-C4DA4D763481}" srcOrd="0" destOrd="8" presId="urn:microsoft.com/office/officeart/2005/8/layout/pList2"/>
    <dgm:cxn modelId="{5E925A57-0111-46FA-8DD5-EAEC8D136502}" type="presOf" srcId="{429F9491-FB73-44EF-AD39-770F43970ABB}" destId="{58D203D1-4560-4840-AD3A-C4DA4D763481}" srcOrd="0" destOrd="10" presId="urn:microsoft.com/office/officeart/2005/8/layout/pList2"/>
    <dgm:cxn modelId="{18684583-D5E9-472C-8507-8EDD05D1CE4E}" type="presOf" srcId="{70C2D5DF-D0DE-4BE0-90C7-8E543F37D977}" destId="{58D203D1-4560-4840-AD3A-C4DA4D763481}" srcOrd="0" destOrd="6" presId="urn:microsoft.com/office/officeart/2005/8/layout/pList2"/>
    <dgm:cxn modelId="{6BB15A86-18DD-4E83-ABD7-2D876F889737}" type="presOf" srcId="{C62C50CB-B9B8-4B60-935E-864C5BD2B695}" destId="{58D203D1-4560-4840-AD3A-C4DA4D763481}" srcOrd="0" destOrd="3" presId="urn:microsoft.com/office/officeart/2005/8/layout/pList2"/>
    <dgm:cxn modelId="{32900A90-94F2-412A-9992-77BC8A49997B}" srcId="{D5A128D4-8434-4C54-B3A9-89AEA8D6A3EF}" destId="{90F832F6-6071-44A9-A0CD-36203FF494FE}" srcOrd="1" destOrd="0" parTransId="{4CF60A54-3DC9-4337-A773-67BE45D5ABF6}" sibTransId="{DCBDF047-6F7B-444D-99B6-69535577B5E7}"/>
    <dgm:cxn modelId="{9C1C1997-724D-4400-95D6-E9C98077EE12}" type="presOf" srcId="{582D186C-84A2-4E6B-B792-B4C3868A1BE6}" destId="{58D203D1-4560-4840-AD3A-C4DA4D763481}" srcOrd="0" destOrd="0" presId="urn:microsoft.com/office/officeart/2005/8/layout/pList2"/>
    <dgm:cxn modelId="{4C4479A8-3835-4E3C-82E1-8C74BB124A7E}" srcId="{D5A128D4-8434-4C54-B3A9-89AEA8D6A3EF}" destId="{582D186C-84A2-4E6B-B792-B4C3868A1BE6}" srcOrd="0" destOrd="0" parTransId="{F3673F01-8F98-4983-87F9-679BF4A79F6A}" sibTransId="{BC79A51F-C071-4072-8572-107D1AC746A6}"/>
    <dgm:cxn modelId="{070B34C0-F8CB-4585-A855-C1A6ECC3445B}" type="presOf" srcId="{0F48B5C2-1E62-4EC2-B691-E822585F0310}" destId="{58D203D1-4560-4840-AD3A-C4DA4D763481}" srcOrd="0" destOrd="2" presId="urn:microsoft.com/office/officeart/2005/8/layout/pList2"/>
    <dgm:cxn modelId="{8E9C9DC5-61BF-40E7-88F2-EAFE64DE9A5B}" type="presOf" srcId="{F2A084F6-9647-4C94-9558-23EA5B0697FD}" destId="{58D203D1-4560-4840-AD3A-C4DA4D763481}" srcOrd="0" destOrd="4" presId="urn:microsoft.com/office/officeart/2005/8/layout/pList2"/>
    <dgm:cxn modelId="{1E4758C6-A535-4FE5-AE83-099BF4ED6470}" srcId="{582D186C-84A2-4E6B-B792-B4C3868A1BE6}" destId="{429F9491-FB73-44EF-AD39-770F43970ABB}" srcOrd="9" destOrd="0" parTransId="{A87B152D-2BF5-4F06-8006-DFCE9FB495A9}" sibTransId="{BA24511E-A907-40C1-B554-3C63FF2A32DA}"/>
    <dgm:cxn modelId="{7D5341D6-D1FB-4649-B8C0-7D47A3B565BA}" srcId="{582D186C-84A2-4E6B-B792-B4C3868A1BE6}" destId="{70C2D5DF-D0DE-4BE0-90C7-8E543F37D977}" srcOrd="5" destOrd="0" parTransId="{E689D4AD-6B3B-4CFA-895E-604315FA7817}" sibTransId="{A0C17D77-BB2D-4092-A041-4F244DB20D17}"/>
    <dgm:cxn modelId="{8E8DDAD9-90D0-43A4-BFEC-BC409609FD47}" srcId="{582D186C-84A2-4E6B-B792-B4C3868A1BE6}" destId="{0F48B5C2-1E62-4EC2-B691-E822585F0310}" srcOrd="1" destOrd="0" parTransId="{0C7C6693-D730-40B0-B10E-1AC4B392A786}" sibTransId="{210950BB-BB36-4A09-B033-401644B8EC1C}"/>
    <dgm:cxn modelId="{ED3050E6-A428-44BB-A91A-A34528BEBB2F}" type="presOf" srcId="{BC2E32AF-0803-4AF8-A13F-4619C256F0A7}" destId="{58D203D1-4560-4840-AD3A-C4DA4D763481}" srcOrd="0" destOrd="1" presId="urn:microsoft.com/office/officeart/2005/8/layout/pList2"/>
    <dgm:cxn modelId="{F4C05AFF-E33C-41FA-A0B7-54EB69B01442}" srcId="{582D186C-84A2-4E6B-B792-B4C3868A1BE6}" destId="{BC2E32AF-0803-4AF8-A13F-4619C256F0A7}" srcOrd="0" destOrd="0" parTransId="{DF20B96E-8CAA-462B-B776-72D9E3FE1373}" sibTransId="{73B1A2CC-74C1-4EF7-9CD0-E7D32E61A7F7}"/>
    <dgm:cxn modelId="{EEF2865C-AA94-455C-9F65-55C5DA26A8CC}" type="presParOf" srcId="{E2FD80F4-4185-40B2-9E9D-EF14A2627DB4}" destId="{529A169B-6CDB-4CC4-93DC-D306E4949839}" srcOrd="0" destOrd="0" presId="urn:microsoft.com/office/officeart/2005/8/layout/pList2"/>
    <dgm:cxn modelId="{F183D9A3-95BB-43A8-83EB-815A480070D7}" type="presParOf" srcId="{E2FD80F4-4185-40B2-9E9D-EF14A2627DB4}" destId="{57711F7D-1A30-480E-99A9-94286A2DA0D1}" srcOrd="1" destOrd="0" presId="urn:microsoft.com/office/officeart/2005/8/layout/pList2"/>
    <dgm:cxn modelId="{3CA1F9ED-6372-4F43-ABCE-FF8993BCB7C4}" type="presParOf" srcId="{57711F7D-1A30-480E-99A9-94286A2DA0D1}" destId="{C30733A8-2BB5-4DE6-BFAC-DF50F8695912}" srcOrd="0" destOrd="0" presId="urn:microsoft.com/office/officeart/2005/8/layout/pList2"/>
    <dgm:cxn modelId="{3EDC6CF3-5B9C-400B-87AE-755368AF3908}" type="presParOf" srcId="{C30733A8-2BB5-4DE6-BFAC-DF50F8695912}" destId="{58D203D1-4560-4840-AD3A-C4DA4D763481}" srcOrd="0" destOrd="0" presId="urn:microsoft.com/office/officeart/2005/8/layout/pList2"/>
    <dgm:cxn modelId="{FED874E4-8BFF-4EE0-A2B3-A1AD98AC5C96}" type="presParOf" srcId="{C30733A8-2BB5-4DE6-BFAC-DF50F8695912}" destId="{998979B2-A5CC-47FC-981B-AACB5AE185AF}" srcOrd="1" destOrd="0" presId="urn:microsoft.com/office/officeart/2005/8/layout/pList2"/>
    <dgm:cxn modelId="{5639BD5A-B0F8-4826-91CF-F965CD31857F}" type="presParOf" srcId="{C30733A8-2BB5-4DE6-BFAC-DF50F8695912}" destId="{85BF64BF-DF48-4F6C-8B5C-609E8B44E6C2}" srcOrd="2" destOrd="0" presId="urn:microsoft.com/office/officeart/2005/8/layout/pList2"/>
    <dgm:cxn modelId="{85C687FE-BFA0-4F4D-9672-77E6A6DC44F7}" type="presParOf" srcId="{57711F7D-1A30-480E-99A9-94286A2DA0D1}" destId="{B90C9C1F-C6D7-4E1C-BF46-F84289260D76}" srcOrd="1" destOrd="0" presId="urn:microsoft.com/office/officeart/2005/8/layout/pList2"/>
    <dgm:cxn modelId="{A83702BF-000F-4467-99EE-B99F192DE9BD}" type="presParOf" srcId="{57711F7D-1A30-480E-99A9-94286A2DA0D1}" destId="{CA4A4245-D964-4D93-9320-008509AC9E4D}" srcOrd="2" destOrd="0" presId="urn:microsoft.com/office/officeart/2005/8/layout/pList2"/>
    <dgm:cxn modelId="{88D44E03-9E16-4EB9-A84B-AF500188F92B}" type="presParOf" srcId="{CA4A4245-D964-4D93-9320-008509AC9E4D}" destId="{17310DF0-E57B-4BFA-8E22-13DD86F8E539}" srcOrd="0" destOrd="0" presId="urn:microsoft.com/office/officeart/2005/8/layout/pList2"/>
    <dgm:cxn modelId="{A92CA296-D59E-410A-840A-3D6C2F4D512A}" type="presParOf" srcId="{CA4A4245-D964-4D93-9320-008509AC9E4D}" destId="{3F6C99C1-E408-42BA-8626-CFC3ACBB142F}" srcOrd="1" destOrd="0" presId="urn:microsoft.com/office/officeart/2005/8/layout/pList2"/>
    <dgm:cxn modelId="{25515C14-4E45-4027-8042-190E044F2901}" type="presParOf" srcId="{CA4A4245-D964-4D93-9320-008509AC9E4D}" destId="{96069A9D-48FD-400F-B35A-ED49B148E01C}"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A128D4-8434-4C54-B3A9-89AEA8D6A3EF}"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GB"/>
        </a:p>
      </dgm:t>
    </dgm:pt>
    <dgm:pt modelId="{582D186C-84A2-4E6B-B792-B4C3868A1BE6}">
      <dgm:prSet phldrT="[Text]" custT="1"/>
      <dgm:spPr/>
      <dgm:t>
        <a:bodyPr/>
        <a:lstStyle/>
        <a:p>
          <a:endParaRPr lang="en-GB" sz="1600" dirty="0"/>
        </a:p>
      </dgm:t>
    </dgm:pt>
    <dgm:pt modelId="{F3673F01-8F98-4983-87F9-679BF4A79F6A}" type="parTrans" cxnId="{4C4479A8-3835-4E3C-82E1-8C74BB124A7E}">
      <dgm:prSet/>
      <dgm:spPr/>
      <dgm:t>
        <a:bodyPr/>
        <a:lstStyle/>
        <a:p>
          <a:endParaRPr lang="en-GB"/>
        </a:p>
      </dgm:t>
    </dgm:pt>
    <dgm:pt modelId="{BC79A51F-C071-4072-8572-107D1AC746A6}" type="sibTrans" cxnId="{4C4479A8-3835-4E3C-82E1-8C74BB124A7E}">
      <dgm:prSet/>
      <dgm:spPr/>
      <dgm:t>
        <a:bodyPr/>
        <a:lstStyle/>
        <a:p>
          <a:endParaRPr lang="en-GB"/>
        </a:p>
      </dgm:t>
    </dgm:pt>
    <dgm:pt modelId="{321B2E64-C9A7-4819-9601-4B7BB7D0D985}">
      <dgm:prSet phldrT="[Text]" custT="1"/>
      <dgm:spPr/>
      <dgm:t>
        <a:bodyPr/>
        <a:lstStyle/>
        <a:p>
          <a:pPr algn="l"/>
          <a:endParaRPr lang="en-GB" sz="1600" dirty="0"/>
        </a:p>
      </dgm:t>
    </dgm:pt>
    <dgm:pt modelId="{7CC93F8B-FFF6-4CF5-A922-CE3CD38C8EC1}" type="parTrans" cxnId="{8A82B48C-3529-4121-BD07-DCA6A22AC46A}">
      <dgm:prSet/>
      <dgm:spPr/>
      <dgm:t>
        <a:bodyPr/>
        <a:lstStyle/>
        <a:p>
          <a:endParaRPr lang="en-GB"/>
        </a:p>
      </dgm:t>
    </dgm:pt>
    <dgm:pt modelId="{A3AF5379-DD4A-46EA-AB99-1A78AE580131}" type="sibTrans" cxnId="{8A82B48C-3529-4121-BD07-DCA6A22AC46A}">
      <dgm:prSet/>
      <dgm:spPr/>
      <dgm:t>
        <a:bodyPr/>
        <a:lstStyle/>
        <a:p>
          <a:endParaRPr lang="en-GB"/>
        </a:p>
      </dgm:t>
    </dgm:pt>
    <dgm:pt modelId="{A603D460-D0F9-44D7-913A-F7B7E6BD610E}">
      <dgm:prSet phldrT="[Text]" custT="1"/>
      <dgm:spPr/>
      <dgm:t>
        <a:bodyPr/>
        <a:lstStyle/>
        <a:p>
          <a:r>
            <a:rPr lang="en-US" sz="1600" b="0" i="0" u="none" dirty="0"/>
            <a:t>Pragmatism when applying the PLS  </a:t>
          </a:r>
          <a:endParaRPr lang="en-US" sz="1600" dirty="0"/>
        </a:p>
      </dgm:t>
    </dgm:pt>
    <dgm:pt modelId="{17A45FA1-78D9-435C-B863-71330EB2E9DF}" type="parTrans" cxnId="{B9F4DD85-67C0-446F-9098-D5B61448D9F5}">
      <dgm:prSet/>
      <dgm:spPr/>
      <dgm:t>
        <a:bodyPr/>
        <a:lstStyle/>
        <a:p>
          <a:endParaRPr lang="en-GB"/>
        </a:p>
      </dgm:t>
    </dgm:pt>
    <dgm:pt modelId="{AFBF37F2-756A-46CE-B012-4B73E38175FF}" type="sibTrans" cxnId="{B9F4DD85-67C0-446F-9098-D5B61448D9F5}">
      <dgm:prSet/>
      <dgm:spPr/>
      <dgm:t>
        <a:bodyPr/>
        <a:lstStyle/>
        <a:p>
          <a:endParaRPr lang="en-GB"/>
        </a:p>
      </dgm:t>
    </dgm:pt>
    <dgm:pt modelId="{E9540432-1CB1-4AA5-BAA6-F81FF85044F9}">
      <dgm:prSet phldrT="[Text]" custT="1"/>
      <dgm:spPr/>
      <dgm:t>
        <a:bodyPr/>
        <a:lstStyle/>
        <a:p>
          <a:r>
            <a:rPr lang="en-US" sz="1600" b="0" i="0" u="none" dirty="0"/>
            <a:t>The clarity of guidance in the PLS </a:t>
          </a:r>
          <a:endParaRPr lang="en-US" sz="1600" dirty="0"/>
        </a:p>
      </dgm:t>
    </dgm:pt>
    <dgm:pt modelId="{A64B6A83-EFC5-4C04-983C-8BD707B206EE}" type="parTrans" cxnId="{6A82E075-406F-4C84-BCDD-DF6927BDBECD}">
      <dgm:prSet/>
      <dgm:spPr/>
      <dgm:t>
        <a:bodyPr/>
        <a:lstStyle/>
        <a:p>
          <a:endParaRPr lang="en-GB"/>
        </a:p>
      </dgm:t>
    </dgm:pt>
    <dgm:pt modelId="{EB8486B5-0A99-403A-B10D-28AE694CD7FC}" type="sibTrans" cxnId="{6A82E075-406F-4C84-BCDD-DF6927BDBECD}">
      <dgm:prSet/>
      <dgm:spPr/>
      <dgm:t>
        <a:bodyPr/>
        <a:lstStyle/>
        <a:p>
          <a:endParaRPr lang="en-GB"/>
        </a:p>
      </dgm:t>
    </dgm:pt>
    <dgm:pt modelId="{CB8AF9B8-F21E-4255-8891-6AD224E6C84F}">
      <dgm:prSet phldrT="[Text]" custT="1"/>
      <dgm:spPr/>
      <dgm:t>
        <a:bodyPr/>
        <a:lstStyle/>
        <a:p>
          <a:r>
            <a:rPr lang="en-US" sz="1600" b="0" i="0" u="none" dirty="0"/>
            <a:t>The extent to which the PLS is applied consistently during MA Application Assessments </a:t>
          </a:r>
          <a:endParaRPr lang="en-US" sz="1600" dirty="0"/>
        </a:p>
      </dgm:t>
    </dgm:pt>
    <dgm:pt modelId="{E460B122-6C45-4625-91EC-71D878DAC63B}" type="parTrans" cxnId="{F03F150A-9628-4B54-8EA0-4E9448689566}">
      <dgm:prSet/>
      <dgm:spPr/>
      <dgm:t>
        <a:bodyPr/>
        <a:lstStyle/>
        <a:p>
          <a:endParaRPr lang="en-GB"/>
        </a:p>
      </dgm:t>
    </dgm:pt>
    <dgm:pt modelId="{03D3688C-3C99-4355-A1CB-575AE3461176}" type="sibTrans" cxnId="{F03F150A-9628-4B54-8EA0-4E9448689566}">
      <dgm:prSet/>
      <dgm:spPr/>
      <dgm:t>
        <a:bodyPr/>
        <a:lstStyle/>
        <a:p>
          <a:endParaRPr lang="en-GB"/>
        </a:p>
      </dgm:t>
    </dgm:pt>
    <dgm:pt modelId="{A5C05A29-8C8E-4B29-9AF1-66A7746F5832}">
      <dgm:prSet phldrT="[Text]" custT="1"/>
      <dgm:spPr/>
      <dgm:t>
        <a:bodyPr/>
        <a:lstStyle/>
        <a:p>
          <a:r>
            <a:rPr lang="en-US" sz="1600" b="0" i="0" u="none" dirty="0"/>
            <a:t>The ease of navigation through the guidance </a:t>
          </a:r>
          <a:endParaRPr lang="en-US" sz="1600" dirty="0"/>
        </a:p>
      </dgm:t>
    </dgm:pt>
    <dgm:pt modelId="{07E304E7-1346-43A7-9E6C-86337CCD9AA1}" type="parTrans" cxnId="{A024A0F4-6AE8-4AC4-B928-7EF11A794C1F}">
      <dgm:prSet/>
      <dgm:spPr/>
      <dgm:t>
        <a:bodyPr/>
        <a:lstStyle/>
        <a:p>
          <a:endParaRPr lang="en-GB"/>
        </a:p>
      </dgm:t>
    </dgm:pt>
    <dgm:pt modelId="{D22AF7B2-4083-46A5-A626-5693BE8DD5AC}" type="sibTrans" cxnId="{A024A0F4-6AE8-4AC4-B928-7EF11A794C1F}">
      <dgm:prSet/>
      <dgm:spPr/>
      <dgm:t>
        <a:bodyPr/>
        <a:lstStyle/>
        <a:p>
          <a:endParaRPr lang="en-GB"/>
        </a:p>
      </dgm:t>
    </dgm:pt>
    <dgm:pt modelId="{E2FD80F4-4185-40B2-9E9D-EF14A2627DB4}" type="pres">
      <dgm:prSet presAssocID="{D5A128D4-8434-4C54-B3A9-89AEA8D6A3EF}" presName="Name0" presStyleCnt="0">
        <dgm:presLayoutVars>
          <dgm:dir/>
          <dgm:resizeHandles val="exact"/>
        </dgm:presLayoutVars>
      </dgm:prSet>
      <dgm:spPr/>
    </dgm:pt>
    <dgm:pt modelId="{529A169B-6CDB-4CC4-93DC-D306E4949839}" type="pres">
      <dgm:prSet presAssocID="{D5A128D4-8434-4C54-B3A9-89AEA8D6A3EF}" presName="bkgdShp" presStyleLbl="alignAccFollowNode1" presStyleIdx="0" presStyleCnt="1"/>
      <dgm:spPr/>
    </dgm:pt>
    <dgm:pt modelId="{57711F7D-1A30-480E-99A9-94286A2DA0D1}" type="pres">
      <dgm:prSet presAssocID="{D5A128D4-8434-4C54-B3A9-89AEA8D6A3EF}" presName="linComp" presStyleCnt="0"/>
      <dgm:spPr/>
    </dgm:pt>
    <dgm:pt modelId="{7B81C34A-F230-4A73-A129-6AC41FD9D05E}" type="pres">
      <dgm:prSet presAssocID="{321B2E64-C9A7-4819-9601-4B7BB7D0D985}" presName="compNode" presStyleCnt="0"/>
      <dgm:spPr/>
    </dgm:pt>
    <dgm:pt modelId="{1D5507B9-58C1-4C46-AA59-C218F311E21D}" type="pres">
      <dgm:prSet presAssocID="{321B2E64-C9A7-4819-9601-4B7BB7D0D985}" presName="node" presStyleLbl="node1" presStyleIdx="0" presStyleCnt="2">
        <dgm:presLayoutVars>
          <dgm:bulletEnabled val="1"/>
        </dgm:presLayoutVars>
      </dgm:prSet>
      <dgm:spPr/>
    </dgm:pt>
    <dgm:pt modelId="{C39B50B6-02C7-4344-B431-49A33451A312}" type="pres">
      <dgm:prSet presAssocID="{321B2E64-C9A7-4819-9601-4B7BB7D0D985}" presName="invisiNode" presStyleLbl="node1" presStyleIdx="0" presStyleCnt="2"/>
      <dgm:spPr/>
    </dgm:pt>
    <dgm:pt modelId="{1348F14C-7F2D-4FB7-9B3A-345F887348E4}" type="pres">
      <dgm:prSet presAssocID="{321B2E64-C9A7-4819-9601-4B7BB7D0D985}" presName="imagNode" presStyleLbl="fgImgPlace1" presStyleIdx="0" presStyleCnt="2"/>
      <dgm:spPr>
        <a:blipFill rotWithShape="0">
          <a:blip xmlns:r="http://schemas.openxmlformats.org/officeDocument/2006/relationships" r:embed="rId1"/>
          <a:stretch>
            <a:fillRect/>
          </a:stretch>
        </a:blipFill>
      </dgm:spPr>
    </dgm:pt>
    <dgm:pt modelId="{07AC84FF-DB7D-455B-9A10-BE086B1F96D7}" type="pres">
      <dgm:prSet presAssocID="{A3AF5379-DD4A-46EA-AB99-1A78AE580131}" presName="sibTrans" presStyleLbl="sibTrans2D1" presStyleIdx="0" presStyleCnt="0"/>
      <dgm:spPr/>
    </dgm:pt>
    <dgm:pt modelId="{C30733A8-2BB5-4DE6-BFAC-DF50F8695912}" type="pres">
      <dgm:prSet presAssocID="{582D186C-84A2-4E6B-B792-B4C3868A1BE6}" presName="compNode" presStyleCnt="0"/>
      <dgm:spPr/>
    </dgm:pt>
    <dgm:pt modelId="{58D203D1-4560-4840-AD3A-C4DA4D763481}" type="pres">
      <dgm:prSet presAssocID="{582D186C-84A2-4E6B-B792-B4C3868A1BE6}" presName="node" presStyleLbl="node1" presStyleIdx="1" presStyleCnt="2">
        <dgm:presLayoutVars>
          <dgm:bulletEnabled val="1"/>
        </dgm:presLayoutVars>
      </dgm:prSet>
      <dgm:spPr/>
    </dgm:pt>
    <dgm:pt modelId="{998979B2-A5CC-47FC-981B-AACB5AE185AF}" type="pres">
      <dgm:prSet presAssocID="{582D186C-84A2-4E6B-B792-B4C3868A1BE6}" presName="invisiNode" presStyleLbl="node1" presStyleIdx="1" presStyleCnt="2"/>
      <dgm:spPr/>
    </dgm:pt>
    <dgm:pt modelId="{85BF64BF-DF48-4F6C-8B5C-609E8B44E6C2}" type="pres">
      <dgm:prSet presAssocID="{582D186C-84A2-4E6B-B792-B4C3868A1BE6}" presName="imagNode" presStyleLbl="fgImgPlace1" presStyleIdx="1" presStyleCnt="2"/>
      <dgm:spPr>
        <a:blipFill rotWithShape="0">
          <a:blip xmlns:r="http://schemas.openxmlformats.org/officeDocument/2006/relationships" r:embed="rId2"/>
          <a:stretch>
            <a:fillRect/>
          </a:stretch>
        </a:blipFill>
      </dgm:spPr>
    </dgm:pt>
  </dgm:ptLst>
  <dgm:cxnLst>
    <dgm:cxn modelId="{F03F150A-9628-4B54-8EA0-4E9448689566}" srcId="{582D186C-84A2-4E6B-B792-B4C3868A1BE6}" destId="{CB8AF9B8-F21E-4255-8891-6AD224E6C84F}" srcOrd="2" destOrd="0" parTransId="{E460B122-6C45-4625-91EC-71D878DAC63B}" sibTransId="{03D3688C-3C99-4355-A1CB-575AE3461176}"/>
    <dgm:cxn modelId="{4C25761B-4A2A-49B3-BF9B-D84E4AA87D43}" type="presOf" srcId="{A5C05A29-8C8E-4B29-9AF1-66A7746F5832}" destId="{58D203D1-4560-4840-AD3A-C4DA4D763481}" srcOrd="0" destOrd="4" presId="urn:microsoft.com/office/officeart/2005/8/layout/pList2"/>
    <dgm:cxn modelId="{9B91FC4A-C8DC-496F-8725-05E10B623246}" type="presOf" srcId="{E9540432-1CB1-4AA5-BAA6-F81FF85044F9}" destId="{58D203D1-4560-4840-AD3A-C4DA4D763481}" srcOrd="0" destOrd="2" presId="urn:microsoft.com/office/officeart/2005/8/layout/pList2"/>
    <dgm:cxn modelId="{25EB5873-7729-461E-9856-8FE200366590}" type="presOf" srcId="{A3AF5379-DD4A-46EA-AB99-1A78AE580131}" destId="{07AC84FF-DB7D-455B-9A10-BE086B1F96D7}" srcOrd="0" destOrd="0" presId="urn:microsoft.com/office/officeart/2005/8/layout/pList2"/>
    <dgm:cxn modelId="{6A82E075-406F-4C84-BCDD-DF6927BDBECD}" srcId="{582D186C-84A2-4E6B-B792-B4C3868A1BE6}" destId="{E9540432-1CB1-4AA5-BAA6-F81FF85044F9}" srcOrd="1" destOrd="0" parTransId="{A64B6A83-EFC5-4C04-983C-8BD707B206EE}" sibTransId="{EB8486B5-0A99-403A-B10D-28AE694CD7FC}"/>
    <dgm:cxn modelId="{C3399376-1ED4-4653-B124-F3372924D152}" type="presOf" srcId="{321B2E64-C9A7-4819-9601-4B7BB7D0D985}" destId="{1D5507B9-58C1-4C46-AA59-C218F311E21D}" srcOrd="0" destOrd="0" presId="urn:microsoft.com/office/officeart/2005/8/layout/pList2"/>
    <dgm:cxn modelId="{B9F4DD85-67C0-446F-9098-D5B61448D9F5}" srcId="{582D186C-84A2-4E6B-B792-B4C3868A1BE6}" destId="{A603D460-D0F9-44D7-913A-F7B7E6BD610E}" srcOrd="0" destOrd="0" parTransId="{17A45FA1-78D9-435C-B863-71330EB2E9DF}" sibTransId="{AFBF37F2-756A-46CE-B012-4B73E38175FF}"/>
    <dgm:cxn modelId="{8A82B48C-3529-4121-BD07-DCA6A22AC46A}" srcId="{D5A128D4-8434-4C54-B3A9-89AEA8D6A3EF}" destId="{321B2E64-C9A7-4819-9601-4B7BB7D0D985}" srcOrd="0" destOrd="0" parTransId="{7CC93F8B-FFF6-4CF5-A922-CE3CD38C8EC1}" sibTransId="{A3AF5379-DD4A-46EA-AB99-1A78AE580131}"/>
    <dgm:cxn modelId="{165AB297-663F-4868-9E83-8350E2A6C22A}" type="presOf" srcId="{582D186C-84A2-4E6B-B792-B4C3868A1BE6}" destId="{58D203D1-4560-4840-AD3A-C4DA4D763481}" srcOrd="0" destOrd="0" presId="urn:microsoft.com/office/officeart/2005/8/layout/pList2"/>
    <dgm:cxn modelId="{29ED05A1-5570-4E36-B1B0-531A5013066C}" type="presOf" srcId="{D5A128D4-8434-4C54-B3A9-89AEA8D6A3EF}" destId="{E2FD80F4-4185-40B2-9E9D-EF14A2627DB4}" srcOrd="0" destOrd="0" presId="urn:microsoft.com/office/officeart/2005/8/layout/pList2"/>
    <dgm:cxn modelId="{4C4479A8-3835-4E3C-82E1-8C74BB124A7E}" srcId="{D5A128D4-8434-4C54-B3A9-89AEA8D6A3EF}" destId="{582D186C-84A2-4E6B-B792-B4C3868A1BE6}" srcOrd="1" destOrd="0" parTransId="{F3673F01-8F98-4983-87F9-679BF4A79F6A}" sibTransId="{BC79A51F-C071-4072-8572-107D1AC746A6}"/>
    <dgm:cxn modelId="{12C1D5DD-FC4D-4AE7-A380-0328C7D89D08}" type="presOf" srcId="{A603D460-D0F9-44D7-913A-F7B7E6BD610E}" destId="{58D203D1-4560-4840-AD3A-C4DA4D763481}" srcOrd="0" destOrd="1" presId="urn:microsoft.com/office/officeart/2005/8/layout/pList2"/>
    <dgm:cxn modelId="{CEFB58E0-4608-4E40-965C-CF6F0CD1B134}" type="presOf" srcId="{CB8AF9B8-F21E-4255-8891-6AD224E6C84F}" destId="{58D203D1-4560-4840-AD3A-C4DA4D763481}" srcOrd="0" destOrd="3" presId="urn:microsoft.com/office/officeart/2005/8/layout/pList2"/>
    <dgm:cxn modelId="{A024A0F4-6AE8-4AC4-B928-7EF11A794C1F}" srcId="{582D186C-84A2-4E6B-B792-B4C3868A1BE6}" destId="{A5C05A29-8C8E-4B29-9AF1-66A7746F5832}" srcOrd="3" destOrd="0" parTransId="{07E304E7-1346-43A7-9E6C-86337CCD9AA1}" sibTransId="{D22AF7B2-4083-46A5-A626-5693BE8DD5AC}"/>
    <dgm:cxn modelId="{50AD9F1E-C59D-49DD-94D4-D6E7A3E0DC0F}" type="presParOf" srcId="{E2FD80F4-4185-40B2-9E9D-EF14A2627DB4}" destId="{529A169B-6CDB-4CC4-93DC-D306E4949839}" srcOrd="0" destOrd="0" presId="urn:microsoft.com/office/officeart/2005/8/layout/pList2"/>
    <dgm:cxn modelId="{A83B08A2-3300-4C67-ADD7-C6D96FF05BF3}" type="presParOf" srcId="{E2FD80F4-4185-40B2-9E9D-EF14A2627DB4}" destId="{57711F7D-1A30-480E-99A9-94286A2DA0D1}" srcOrd="1" destOrd="0" presId="urn:microsoft.com/office/officeart/2005/8/layout/pList2"/>
    <dgm:cxn modelId="{75D45707-C908-420A-83A4-7D2F884EC15E}" type="presParOf" srcId="{57711F7D-1A30-480E-99A9-94286A2DA0D1}" destId="{7B81C34A-F230-4A73-A129-6AC41FD9D05E}" srcOrd="0" destOrd="0" presId="urn:microsoft.com/office/officeart/2005/8/layout/pList2"/>
    <dgm:cxn modelId="{731A9952-64E5-417E-AE20-0587E3616E52}" type="presParOf" srcId="{7B81C34A-F230-4A73-A129-6AC41FD9D05E}" destId="{1D5507B9-58C1-4C46-AA59-C218F311E21D}" srcOrd="0" destOrd="0" presId="urn:microsoft.com/office/officeart/2005/8/layout/pList2"/>
    <dgm:cxn modelId="{1F70320F-8B7A-41E3-BDB0-FF038CC4DDAB}" type="presParOf" srcId="{7B81C34A-F230-4A73-A129-6AC41FD9D05E}" destId="{C39B50B6-02C7-4344-B431-49A33451A312}" srcOrd="1" destOrd="0" presId="urn:microsoft.com/office/officeart/2005/8/layout/pList2"/>
    <dgm:cxn modelId="{FC649C41-649E-4770-9239-D5164073DC40}" type="presParOf" srcId="{7B81C34A-F230-4A73-A129-6AC41FD9D05E}" destId="{1348F14C-7F2D-4FB7-9B3A-345F887348E4}" srcOrd="2" destOrd="0" presId="urn:microsoft.com/office/officeart/2005/8/layout/pList2"/>
    <dgm:cxn modelId="{C5548D3F-107C-4B2D-B187-21C679E7DD25}" type="presParOf" srcId="{57711F7D-1A30-480E-99A9-94286A2DA0D1}" destId="{07AC84FF-DB7D-455B-9A10-BE086B1F96D7}" srcOrd="1" destOrd="0" presId="urn:microsoft.com/office/officeart/2005/8/layout/pList2"/>
    <dgm:cxn modelId="{11E5E544-61C6-4E54-9756-5FE0A659F4C2}" type="presParOf" srcId="{57711F7D-1A30-480E-99A9-94286A2DA0D1}" destId="{C30733A8-2BB5-4DE6-BFAC-DF50F8695912}" srcOrd="2" destOrd="0" presId="urn:microsoft.com/office/officeart/2005/8/layout/pList2"/>
    <dgm:cxn modelId="{76678557-91E0-42B4-A891-E1ED8B13AAEC}" type="presParOf" srcId="{C30733A8-2BB5-4DE6-BFAC-DF50F8695912}" destId="{58D203D1-4560-4840-AD3A-C4DA4D763481}" srcOrd="0" destOrd="0" presId="urn:microsoft.com/office/officeart/2005/8/layout/pList2"/>
    <dgm:cxn modelId="{09A82FC0-AB60-42D0-9D07-E8DBFB95E066}" type="presParOf" srcId="{C30733A8-2BB5-4DE6-BFAC-DF50F8695912}" destId="{998979B2-A5CC-47FC-981B-AACB5AE185AF}" srcOrd="1" destOrd="0" presId="urn:microsoft.com/office/officeart/2005/8/layout/pList2"/>
    <dgm:cxn modelId="{B12FE2C2-08B9-4B01-9644-1100205FCD88}" type="presParOf" srcId="{C30733A8-2BB5-4DE6-BFAC-DF50F8695912}" destId="{85BF64BF-DF48-4F6C-8B5C-609E8B44E6C2}"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5A128D4-8434-4C54-B3A9-89AEA8D6A3EF}"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GB"/>
        </a:p>
      </dgm:t>
    </dgm:pt>
    <dgm:pt modelId="{B4CB22A1-7726-4787-A755-F54DB3546796}">
      <dgm:prSet phldrT="[Text]" custT="1"/>
      <dgm:spPr/>
      <dgm:t>
        <a:bodyPr/>
        <a:lstStyle/>
        <a:p>
          <a:pPr algn="l"/>
          <a:r>
            <a:rPr lang="en-GB" sz="900" dirty="0"/>
            <a:t>   </a:t>
          </a:r>
        </a:p>
        <a:p>
          <a:pPr algn="l"/>
          <a:r>
            <a:rPr lang="en-US" sz="800" b="0" i="0" u="none" dirty="0"/>
            <a:t>Consistency of approach between assessors </a:t>
          </a:r>
          <a:endParaRPr lang="en-US" sz="800" dirty="0"/>
        </a:p>
        <a:p>
          <a:pPr algn="l"/>
          <a:r>
            <a:rPr lang="en-US" sz="800" b="0" i="0" u="none" dirty="0"/>
            <a:t>Pragmatism / willingness to listen to a reasonable alternative view </a:t>
          </a:r>
          <a:endParaRPr lang="en-US" sz="800" dirty="0"/>
        </a:p>
        <a:p>
          <a:pPr algn="l"/>
          <a:r>
            <a:rPr lang="en-US" sz="800" b="0" i="0" u="none" dirty="0"/>
            <a:t>Ease of identifying the correct person to speak to in this area </a:t>
          </a:r>
          <a:endParaRPr lang="en-US" sz="800" dirty="0"/>
        </a:p>
        <a:p>
          <a:pPr algn="l"/>
          <a:r>
            <a:rPr lang="en-US" sz="800" b="0" i="0" u="none" dirty="0"/>
            <a:t>Knowledge of staff responding to enquiries </a:t>
          </a:r>
          <a:endParaRPr lang="en-US" sz="800" dirty="0"/>
        </a:p>
        <a:p>
          <a:pPr algn="l"/>
          <a:r>
            <a:rPr lang="en-GB" sz="800" b="0" i="0" u="none" dirty="0"/>
            <a:t>Approachability </a:t>
          </a:r>
          <a:endParaRPr lang="en-GB" sz="800" dirty="0"/>
        </a:p>
        <a:p>
          <a:pPr algn="l"/>
          <a:r>
            <a:rPr lang="en-US" sz="800" b="0" i="0" u="none" dirty="0"/>
            <a:t>Relevance of q's asked by pharmaceutical safety assessors </a:t>
          </a:r>
          <a:endParaRPr lang="en-US" sz="800" dirty="0"/>
        </a:p>
        <a:p>
          <a:pPr algn="l"/>
          <a:r>
            <a:rPr lang="en-GB" sz="800" b="0" i="0" u="none" dirty="0"/>
            <a:t>Usefulness of advice </a:t>
          </a:r>
          <a:endParaRPr lang="en-GB" sz="800" dirty="0"/>
        </a:p>
        <a:p>
          <a:pPr algn="l"/>
          <a:r>
            <a:rPr lang="en-GB" sz="800" b="0" i="0" u="none" dirty="0"/>
            <a:t>Helpfulness of staff </a:t>
          </a:r>
          <a:endParaRPr lang="en-GB" sz="800" dirty="0"/>
        </a:p>
        <a:p>
          <a:pPr algn="l"/>
          <a:r>
            <a:rPr lang="en-US" sz="800" b="0" i="0" u="none" dirty="0"/>
            <a:t>Relevance of q's asked by pharmaceutical eco-tox assessors </a:t>
          </a:r>
          <a:endParaRPr lang="en-US" sz="800" dirty="0"/>
        </a:p>
        <a:p>
          <a:pPr algn="l"/>
          <a:r>
            <a:rPr lang="en-US" sz="800" b="0" i="0" u="none" dirty="0"/>
            <a:t>Relevance of questions asked by pharmaceutical quality assessors </a:t>
          </a:r>
          <a:endParaRPr lang="en-US" sz="800" dirty="0"/>
        </a:p>
        <a:p>
          <a:pPr algn="l"/>
          <a:r>
            <a:rPr lang="en-US" sz="800" b="0" i="0" u="none" dirty="0"/>
            <a:t>Speed of response to enquiries </a:t>
          </a:r>
          <a:endParaRPr lang="en-US" sz="800" dirty="0"/>
        </a:p>
        <a:p>
          <a:pPr algn="l"/>
          <a:r>
            <a:rPr lang="en-US" sz="800" b="0" i="0" u="none" dirty="0"/>
            <a:t>Relevance of q's asked by pharmaceutical efficacy assessors </a:t>
          </a:r>
          <a:endParaRPr lang="en-GB" sz="800" dirty="0"/>
        </a:p>
      </dgm:t>
    </dgm:pt>
    <dgm:pt modelId="{1637F598-1967-4A34-AEA2-9DE2816D1AF5}" type="parTrans" cxnId="{78FE0BD7-6637-4109-AB94-D62F0A833E0B}">
      <dgm:prSet/>
      <dgm:spPr/>
      <dgm:t>
        <a:bodyPr/>
        <a:lstStyle/>
        <a:p>
          <a:endParaRPr lang="en-GB"/>
        </a:p>
      </dgm:t>
    </dgm:pt>
    <dgm:pt modelId="{ACE117D1-FF02-4F3D-87CC-57B391FE21F4}" type="sibTrans" cxnId="{78FE0BD7-6637-4109-AB94-D62F0A833E0B}">
      <dgm:prSet/>
      <dgm:spPr/>
      <dgm:t>
        <a:bodyPr/>
        <a:lstStyle/>
        <a:p>
          <a:endParaRPr lang="en-GB"/>
        </a:p>
      </dgm:t>
    </dgm:pt>
    <dgm:pt modelId="{8CEA07A4-E71B-4ECF-987E-F30BF251287B}">
      <dgm:prSet phldrT="[Text]" custT="1"/>
      <dgm:spPr/>
      <dgm:t>
        <a:bodyPr/>
        <a:lstStyle/>
        <a:p>
          <a:endParaRPr lang="en-GB" sz="1200" dirty="0"/>
        </a:p>
      </dgm:t>
    </dgm:pt>
    <dgm:pt modelId="{3B8DDBB1-1B4F-4D8B-B3EE-57EA2313C7CD}" type="parTrans" cxnId="{1CEF5329-F1D2-46E9-92BD-128E24D80E58}">
      <dgm:prSet/>
      <dgm:spPr/>
      <dgm:t>
        <a:bodyPr/>
        <a:lstStyle/>
        <a:p>
          <a:endParaRPr lang="en-GB"/>
        </a:p>
      </dgm:t>
    </dgm:pt>
    <dgm:pt modelId="{1D17D1AE-40C5-468A-88D7-AD3C22C473FF}" type="sibTrans" cxnId="{1CEF5329-F1D2-46E9-92BD-128E24D80E58}">
      <dgm:prSet/>
      <dgm:spPr/>
      <dgm:t>
        <a:bodyPr/>
        <a:lstStyle/>
        <a:p>
          <a:endParaRPr lang="en-GB"/>
        </a:p>
      </dgm:t>
    </dgm:pt>
    <dgm:pt modelId="{E2FD80F4-4185-40B2-9E9D-EF14A2627DB4}" type="pres">
      <dgm:prSet presAssocID="{D5A128D4-8434-4C54-B3A9-89AEA8D6A3EF}" presName="Name0" presStyleCnt="0">
        <dgm:presLayoutVars>
          <dgm:dir/>
          <dgm:resizeHandles val="exact"/>
        </dgm:presLayoutVars>
      </dgm:prSet>
      <dgm:spPr/>
    </dgm:pt>
    <dgm:pt modelId="{529A169B-6CDB-4CC4-93DC-D306E4949839}" type="pres">
      <dgm:prSet presAssocID="{D5A128D4-8434-4C54-B3A9-89AEA8D6A3EF}" presName="bkgdShp" presStyleLbl="alignAccFollowNode1" presStyleIdx="0" presStyleCnt="1"/>
      <dgm:spPr/>
    </dgm:pt>
    <dgm:pt modelId="{57711F7D-1A30-480E-99A9-94286A2DA0D1}" type="pres">
      <dgm:prSet presAssocID="{D5A128D4-8434-4C54-B3A9-89AEA8D6A3EF}" presName="linComp" presStyleCnt="0"/>
      <dgm:spPr/>
    </dgm:pt>
    <dgm:pt modelId="{04F5B8CA-74ED-4964-AC50-B1486F7A9912}" type="pres">
      <dgm:prSet presAssocID="{B4CB22A1-7726-4787-A755-F54DB3546796}" presName="compNode" presStyleCnt="0"/>
      <dgm:spPr/>
    </dgm:pt>
    <dgm:pt modelId="{7594C828-61B1-42CE-9CDE-E493CD1F31FB}" type="pres">
      <dgm:prSet presAssocID="{B4CB22A1-7726-4787-A755-F54DB3546796}" presName="node" presStyleLbl="node1" presStyleIdx="0" presStyleCnt="2">
        <dgm:presLayoutVars>
          <dgm:bulletEnabled val="1"/>
        </dgm:presLayoutVars>
      </dgm:prSet>
      <dgm:spPr/>
    </dgm:pt>
    <dgm:pt modelId="{4A14F158-168D-40E2-9CF4-6F47FC13D5B9}" type="pres">
      <dgm:prSet presAssocID="{B4CB22A1-7726-4787-A755-F54DB3546796}" presName="invisiNode" presStyleLbl="node1" presStyleIdx="0" presStyleCnt="2"/>
      <dgm:spPr/>
    </dgm:pt>
    <dgm:pt modelId="{64E68B91-4300-4F7A-B0D6-A47B7E4139CB}" type="pres">
      <dgm:prSet presAssocID="{B4CB22A1-7726-4787-A755-F54DB3546796}" presName="imagNode" presStyleLbl="fgImgPlace1" presStyleIdx="0" presStyleCnt="2"/>
      <dgm:spPr>
        <a:blipFill rotWithShape="0">
          <a:blip xmlns:r="http://schemas.openxmlformats.org/officeDocument/2006/relationships" r:embed="rId1"/>
          <a:stretch>
            <a:fillRect/>
          </a:stretch>
        </a:blipFill>
      </dgm:spPr>
    </dgm:pt>
    <dgm:pt modelId="{6372EF07-E548-4648-B977-3CA986DA2443}" type="pres">
      <dgm:prSet presAssocID="{ACE117D1-FF02-4F3D-87CC-57B391FE21F4}" presName="sibTrans" presStyleLbl="sibTrans2D1" presStyleIdx="0" presStyleCnt="0"/>
      <dgm:spPr/>
    </dgm:pt>
    <dgm:pt modelId="{EE334F54-BBC5-4AAF-92E6-80D6E12AF706}" type="pres">
      <dgm:prSet presAssocID="{8CEA07A4-E71B-4ECF-987E-F30BF251287B}" presName="compNode" presStyleCnt="0"/>
      <dgm:spPr/>
    </dgm:pt>
    <dgm:pt modelId="{0EFF7683-3112-4CB3-BE3A-1C1A26AE2740}" type="pres">
      <dgm:prSet presAssocID="{8CEA07A4-E71B-4ECF-987E-F30BF251287B}" presName="node" presStyleLbl="node1" presStyleIdx="1" presStyleCnt="2">
        <dgm:presLayoutVars>
          <dgm:bulletEnabled val="1"/>
        </dgm:presLayoutVars>
      </dgm:prSet>
      <dgm:spPr/>
    </dgm:pt>
    <dgm:pt modelId="{B7E5D50C-7895-44A6-B41B-1A67FFCF698A}" type="pres">
      <dgm:prSet presAssocID="{8CEA07A4-E71B-4ECF-987E-F30BF251287B}" presName="invisiNode" presStyleLbl="node1" presStyleIdx="1" presStyleCnt="2"/>
      <dgm:spPr/>
    </dgm:pt>
    <dgm:pt modelId="{DA219944-35D9-4E49-9CD0-9F4F808FBF84}" type="pres">
      <dgm:prSet presAssocID="{8CEA07A4-E71B-4ECF-987E-F30BF251287B}" presName="imagNode" presStyleLbl="fgImgPlace1" presStyleIdx="1" presStyleCnt="2"/>
      <dgm:spPr>
        <a:blipFill rotWithShape="0">
          <a:blip xmlns:r="http://schemas.openxmlformats.org/officeDocument/2006/relationships" r:embed="rId2"/>
          <a:stretch>
            <a:fillRect/>
          </a:stretch>
        </a:blipFill>
      </dgm:spPr>
    </dgm:pt>
  </dgm:ptLst>
  <dgm:cxnLst>
    <dgm:cxn modelId="{5836C514-422E-4077-9CBF-3DCB586EAE51}" type="presOf" srcId="{8CEA07A4-E71B-4ECF-987E-F30BF251287B}" destId="{0EFF7683-3112-4CB3-BE3A-1C1A26AE2740}" srcOrd="0" destOrd="0" presId="urn:microsoft.com/office/officeart/2005/8/layout/pList2"/>
    <dgm:cxn modelId="{1CEF5329-F1D2-46E9-92BD-128E24D80E58}" srcId="{D5A128D4-8434-4C54-B3A9-89AEA8D6A3EF}" destId="{8CEA07A4-E71B-4ECF-987E-F30BF251287B}" srcOrd="1" destOrd="0" parTransId="{3B8DDBB1-1B4F-4D8B-B3EE-57EA2313C7CD}" sibTransId="{1D17D1AE-40C5-468A-88D7-AD3C22C473FF}"/>
    <dgm:cxn modelId="{56479C40-6D5E-4DA8-8C6A-20EDBB27F521}" type="presOf" srcId="{ACE117D1-FF02-4F3D-87CC-57B391FE21F4}" destId="{6372EF07-E548-4648-B977-3CA986DA2443}" srcOrd="0" destOrd="0" presId="urn:microsoft.com/office/officeart/2005/8/layout/pList2"/>
    <dgm:cxn modelId="{D2904E48-49DB-4CCE-A222-D5A3F3ADE947}" type="presOf" srcId="{D5A128D4-8434-4C54-B3A9-89AEA8D6A3EF}" destId="{E2FD80F4-4185-40B2-9E9D-EF14A2627DB4}" srcOrd="0" destOrd="0" presId="urn:microsoft.com/office/officeart/2005/8/layout/pList2"/>
    <dgm:cxn modelId="{78FE0BD7-6637-4109-AB94-D62F0A833E0B}" srcId="{D5A128D4-8434-4C54-B3A9-89AEA8D6A3EF}" destId="{B4CB22A1-7726-4787-A755-F54DB3546796}" srcOrd="0" destOrd="0" parTransId="{1637F598-1967-4A34-AEA2-9DE2816D1AF5}" sibTransId="{ACE117D1-FF02-4F3D-87CC-57B391FE21F4}"/>
    <dgm:cxn modelId="{DF1F61F1-E152-46D7-BDD5-8C896525C8C3}" type="presOf" srcId="{B4CB22A1-7726-4787-A755-F54DB3546796}" destId="{7594C828-61B1-42CE-9CDE-E493CD1F31FB}" srcOrd="0" destOrd="0" presId="urn:microsoft.com/office/officeart/2005/8/layout/pList2"/>
    <dgm:cxn modelId="{03FC168E-33A1-4530-B098-7CDC429E6FC7}" type="presParOf" srcId="{E2FD80F4-4185-40B2-9E9D-EF14A2627DB4}" destId="{529A169B-6CDB-4CC4-93DC-D306E4949839}" srcOrd="0" destOrd="0" presId="urn:microsoft.com/office/officeart/2005/8/layout/pList2"/>
    <dgm:cxn modelId="{2D6215F1-4110-4321-9D79-EE0A9E683222}" type="presParOf" srcId="{E2FD80F4-4185-40B2-9E9D-EF14A2627DB4}" destId="{57711F7D-1A30-480E-99A9-94286A2DA0D1}" srcOrd="1" destOrd="0" presId="urn:microsoft.com/office/officeart/2005/8/layout/pList2"/>
    <dgm:cxn modelId="{1C870EED-EA6F-4FDC-BD8D-AEF1E91F19BB}" type="presParOf" srcId="{57711F7D-1A30-480E-99A9-94286A2DA0D1}" destId="{04F5B8CA-74ED-4964-AC50-B1486F7A9912}" srcOrd="0" destOrd="0" presId="urn:microsoft.com/office/officeart/2005/8/layout/pList2"/>
    <dgm:cxn modelId="{EE48BD68-0698-42FD-8D79-952CB60192D6}" type="presParOf" srcId="{04F5B8CA-74ED-4964-AC50-B1486F7A9912}" destId="{7594C828-61B1-42CE-9CDE-E493CD1F31FB}" srcOrd="0" destOrd="0" presId="urn:microsoft.com/office/officeart/2005/8/layout/pList2"/>
    <dgm:cxn modelId="{52331A62-9A73-4BB8-AACD-12ED06E24602}" type="presParOf" srcId="{04F5B8CA-74ED-4964-AC50-B1486F7A9912}" destId="{4A14F158-168D-40E2-9CF4-6F47FC13D5B9}" srcOrd="1" destOrd="0" presId="urn:microsoft.com/office/officeart/2005/8/layout/pList2"/>
    <dgm:cxn modelId="{9FA781E2-3117-4BE2-9E1C-9F0289D5F267}" type="presParOf" srcId="{04F5B8CA-74ED-4964-AC50-B1486F7A9912}" destId="{64E68B91-4300-4F7A-B0D6-A47B7E4139CB}" srcOrd="2" destOrd="0" presId="urn:microsoft.com/office/officeart/2005/8/layout/pList2"/>
    <dgm:cxn modelId="{C214A233-8CB0-4FEA-9FE5-A131CB76F89B}" type="presParOf" srcId="{57711F7D-1A30-480E-99A9-94286A2DA0D1}" destId="{6372EF07-E548-4648-B977-3CA986DA2443}" srcOrd="1" destOrd="0" presId="urn:microsoft.com/office/officeart/2005/8/layout/pList2"/>
    <dgm:cxn modelId="{5E55BA80-8397-46EE-9165-9C6DFBFE9154}" type="presParOf" srcId="{57711F7D-1A30-480E-99A9-94286A2DA0D1}" destId="{EE334F54-BBC5-4AAF-92E6-80D6E12AF706}" srcOrd="2" destOrd="0" presId="urn:microsoft.com/office/officeart/2005/8/layout/pList2"/>
    <dgm:cxn modelId="{1A841EAD-33D0-44CB-9D53-149E9C61DC07}" type="presParOf" srcId="{EE334F54-BBC5-4AAF-92E6-80D6E12AF706}" destId="{0EFF7683-3112-4CB3-BE3A-1C1A26AE2740}" srcOrd="0" destOrd="0" presId="urn:microsoft.com/office/officeart/2005/8/layout/pList2"/>
    <dgm:cxn modelId="{8A565601-BAC4-40D7-868A-F88F6E775F71}" type="presParOf" srcId="{EE334F54-BBC5-4AAF-92E6-80D6E12AF706}" destId="{B7E5D50C-7895-44A6-B41B-1A67FFCF698A}" srcOrd="1" destOrd="0" presId="urn:microsoft.com/office/officeart/2005/8/layout/pList2"/>
    <dgm:cxn modelId="{FBE09311-342D-416E-8D9F-CE32DAD07EC6}" type="presParOf" srcId="{EE334F54-BBC5-4AAF-92E6-80D6E12AF706}" destId="{DA219944-35D9-4E49-9CD0-9F4F808FBF84}"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5A128D4-8434-4C54-B3A9-89AEA8D6A3EF}"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GB"/>
        </a:p>
      </dgm:t>
    </dgm:pt>
    <dgm:pt modelId="{8CEA07A4-E71B-4ECF-987E-F30BF251287B}">
      <dgm:prSet phldrT="[Text]" custT="1"/>
      <dgm:spPr/>
      <dgm:t>
        <a:bodyPr/>
        <a:lstStyle/>
        <a:p>
          <a:endParaRPr lang="en-GB" sz="1200" dirty="0"/>
        </a:p>
      </dgm:t>
    </dgm:pt>
    <dgm:pt modelId="{3B8DDBB1-1B4F-4D8B-B3EE-57EA2313C7CD}" type="parTrans" cxnId="{1CEF5329-F1D2-46E9-92BD-128E24D80E58}">
      <dgm:prSet/>
      <dgm:spPr/>
      <dgm:t>
        <a:bodyPr/>
        <a:lstStyle/>
        <a:p>
          <a:endParaRPr lang="en-GB"/>
        </a:p>
      </dgm:t>
    </dgm:pt>
    <dgm:pt modelId="{1D17D1AE-40C5-468A-88D7-AD3C22C473FF}" type="sibTrans" cxnId="{1CEF5329-F1D2-46E9-92BD-128E24D80E58}">
      <dgm:prSet/>
      <dgm:spPr/>
      <dgm:t>
        <a:bodyPr/>
        <a:lstStyle/>
        <a:p>
          <a:endParaRPr lang="en-GB"/>
        </a:p>
      </dgm:t>
    </dgm:pt>
    <dgm:pt modelId="{6603175C-9744-49D9-8497-CE5D57A6155B}">
      <dgm:prSet phldrT="[Text]" custT="1"/>
      <dgm:spPr/>
      <dgm:t>
        <a:bodyPr/>
        <a:lstStyle/>
        <a:p>
          <a:r>
            <a:rPr lang="en-US" sz="1200" b="0" i="0" u="none" dirty="0"/>
            <a:t>Relevance of questions asked by immunological assessors </a:t>
          </a:r>
          <a:endParaRPr lang="en-GB" sz="1200" dirty="0"/>
        </a:p>
      </dgm:t>
    </dgm:pt>
    <dgm:pt modelId="{51AD132A-CCD3-4820-858A-76709CFFB018}" type="parTrans" cxnId="{F99A1F51-E380-4D2B-86BE-929B53614844}">
      <dgm:prSet/>
      <dgm:spPr/>
      <dgm:t>
        <a:bodyPr/>
        <a:lstStyle/>
        <a:p>
          <a:endParaRPr lang="en-GB"/>
        </a:p>
      </dgm:t>
    </dgm:pt>
    <dgm:pt modelId="{DA683550-AFF9-415B-8FBA-14780F4FB566}" type="sibTrans" cxnId="{F99A1F51-E380-4D2B-86BE-929B53614844}">
      <dgm:prSet/>
      <dgm:spPr/>
      <dgm:t>
        <a:bodyPr/>
        <a:lstStyle/>
        <a:p>
          <a:endParaRPr lang="en-GB"/>
        </a:p>
      </dgm:t>
    </dgm:pt>
    <dgm:pt modelId="{22574AF4-6D61-42F0-851A-C7D50597940A}">
      <dgm:prSet custT="1"/>
      <dgm:spPr/>
      <dgm:t>
        <a:bodyPr/>
        <a:lstStyle/>
        <a:p>
          <a:r>
            <a:rPr lang="en-US" sz="1200" b="0" i="0" u="none" dirty="0"/>
            <a:t>Consistency of approach between assessors </a:t>
          </a:r>
          <a:endParaRPr lang="en-US" sz="1200" dirty="0"/>
        </a:p>
      </dgm:t>
    </dgm:pt>
    <dgm:pt modelId="{B3383654-DDC7-44EB-8534-5D18C1B517EF}" type="parTrans" cxnId="{D278A2BB-F244-4D0B-B20D-93C1D6327A14}">
      <dgm:prSet/>
      <dgm:spPr/>
      <dgm:t>
        <a:bodyPr/>
        <a:lstStyle/>
        <a:p>
          <a:endParaRPr lang="en-GB"/>
        </a:p>
      </dgm:t>
    </dgm:pt>
    <dgm:pt modelId="{60B2E423-02FB-422D-951E-A0E622955D52}" type="sibTrans" cxnId="{D278A2BB-F244-4D0B-B20D-93C1D6327A14}">
      <dgm:prSet/>
      <dgm:spPr/>
      <dgm:t>
        <a:bodyPr/>
        <a:lstStyle/>
        <a:p>
          <a:endParaRPr lang="en-GB"/>
        </a:p>
      </dgm:t>
    </dgm:pt>
    <dgm:pt modelId="{B2AEA7A1-7E6C-47E1-9203-8CAFAF5ADB76}">
      <dgm:prSet custT="1"/>
      <dgm:spPr/>
      <dgm:t>
        <a:bodyPr/>
        <a:lstStyle/>
        <a:p>
          <a:r>
            <a:rPr lang="en-US" sz="1200" b="0" i="0" u="none" dirty="0"/>
            <a:t>Pragmatism / willingness to listen to a reasonable alternative view </a:t>
          </a:r>
          <a:endParaRPr lang="en-US" sz="1200" dirty="0"/>
        </a:p>
      </dgm:t>
    </dgm:pt>
    <dgm:pt modelId="{D82DD53E-2DEE-48F2-81BE-EF6945E9B130}" type="parTrans" cxnId="{4F32E738-8516-41BF-BDDC-CB7B5C493213}">
      <dgm:prSet/>
      <dgm:spPr/>
      <dgm:t>
        <a:bodyPr/>
        <a:lstStyle/>
        <a:p>
          <a:endParaRPr lang="en-GB"/>
        </a:p>
      </dgm:t>
    </dgm:pt>
    <dgm:pt modelId="{E0A2C523-880F-4AF2-B3AB-F05404EBD1CE}" type="sibTrans" cxnId="{4F32E738-8516-41BF-BDDC-CB7B5C493213}">
      <dgm:prSet/>
      <dgm:spPr/>
      <dgm:t>
        <a:bodyPr/>
        <a:lstStyle/>
        <a:p>
          <a:endParaRPr lang="en-GB"/>
        </a:p>
      </dgm:t>
    </dgm:pt>
    <dgm:pt modelId="{C88ABA2E-7577-4CC7-9410-E17C2D8270FA}">
      <dgm:prSet custT="1"/>
      <dgm:spPr/>
      <dgm:t>
        <a:bodyPr/>
        <a:lstStyle/>
        <a:p>
          <a:r>
            <a:rPr lang="en-GB" sz="1200" b="0" i="0" u="none" dirty="0"/>
            <a:t>Approachability </a:t>
          </a:r>
          <a:endParaRPr lang="en-GB" sz="1200" dirty="0"/>
        </a:p>
      </dgm:t>
    </dgm:pt>
    <dgm:pt modelId="{BF20071E-B65C-4757-8B3B-9656F331813B}" type="parTrans" cxnId="{BE04DFFD-2875-4A01-B604-467052ABDCD4}">
      <dgm:prSet/>
      <dgm:spPr/>
      <dgm:t>
        <a:bodyPr/>
        <a:lstStyle/>
        <a:p>
          <a:endParaRPr lang="en-GB"/>
        </a:p>
      </dgm:t>
    </dgm:pt>
    <dgm:pt modelId="{19BCF48F-0308-42F9-A1BD-2E8D609321EE}" type="sibTrans" cxnId="{BE04DFFD-2875-4A01-B604-467052ABDCD4}">
      <dgm:prSet/>
      <dgm:spPr/>
      <dgm:t>
        <a:bodyPr/>
        <a:lstStyle/>
        <a:p>
          <a:endParaRPr lang="en-GB"/>
        </a:p>
      </dgm:t>
    </dgm:pt>
    <dgm:pt modelId="{BB5BE467-5005-484C-9B67-F8C48306B6C1}">
      <dgm:prSet custT="1"/>
      <dgm:spPr/>
      <dgm:t>
        <a:bodyPr/>
        <a:lstStyle/>
        <a:p>
          <a:r>
            <a:rPr lang="en-US" sz="1200" b="0" i="0" u="none" dirty="0"/>
            <a:t>Knowledge of staff responding to enquiries </a:t>
          </a:r>
          <a:endParaRPr lang="en-US" sz="1200" dirty="0"/>
        </a:p>
      </dgm:t>
    </dgm:pt>
    <dgm:pt modelId="{E83EDF2D-BFC0-4C9E-A4E5-0DA48D60D788}" type="parTrans" cxnId="{458D1000-16B7-4CF3-88B1-C276E576F3F9}">
      <dgm:prSet/>
      <dgm:spPr/>
      <dgm:t>
        <a:bodyPr/>
        <a:lstStyle/>
        <a:p>
          <a:endParaRPr lang="en-GB"/>
        </a:p>
      </dgm:t>
    </dgm:pt>
    <dgm:pt modelId="{9D563984-4A98-4BF8-85E0-B5D55E941A31}" type="sibTrans" cxnId="{458D1000-16B7-4CF3-88B1-C276E576F3F9}">
      <dgm:prSet/>
      <dgm:spPr/>
      <dgm:t>
        <a:bodyPr/>
        <a:lstStyle/>
        <a:p>
          <a:endParaRPr lang="en-GB"/>
        </a:p>
      </dgm:t>
    </dgm:pt>
    <dgm:pt modelId="{BCB74218-BFB6-478A-94F9-2F5D535D2D16}">
      <dgm:prSet custT="1"/>
      <dgm:spPr/>
      <dgm:t>
        <a:bodyPr/>
        <a:lstStyle/>
        <a:p>
          <a:r>
            <a:rPr lang="en-GB" sz="1200" b="0" i="0" u="none" dirty="0"/>
            <a:t>Usefulness of advice </a:t>
          </a:r>
          <a:endParaRPr lang="en-GB" sz="1050" dirty="0"/>
        </a:p>
      </dgm:t>
    </dgm:pt>
    <dgm:pt modelId="{72705336-BB00-4241-B4E8-C839A6759124}" type="parTrans" cxnId="{DF56AD14-3C7C-48AD-98E7-575CD4D6B45F}">
      <dgm:prSet/>
      <dgm:spPr/>
      <dgm:t>
        <a:bodyPr/>
        <a:lstStyle/>
        <a:p>
          <a:endParaRPr lang="en-GB"/>
        </a:p>
      </dgm:t>
    </dgm:pt>
    <dgm:pt modelId="{E2E7A773-C821-4DB0-A5D0-406145508FD3}" type="sibTrans" cxnId="{DF56AD14-3C7C-48AD-98E7-575CD4D6B45F}">
      <dgm:prSet/>
      <dgm:spPr/>
      <dgm:t>
        <a:bodyPr/>
        <a:lstStyle/>
        <a:p>
          <a:endParaRPr lang="en-GB"/>
        </a:p>
      </dgm:t>
    </dgm:pt>
    <dgm:pt modelId="{8433E384-E276-4DE4-BAD3-F377218BD748}">
      <dgm:prSet phldrT="[Text]" custT="1"/>
      <dgm:spPr/>
      <dgm:t>
        <a:bodyPr/>
        <a:lstStyle/>
        <a:p>
          <a:r>
            <a:rPr lang="en-US" sz="1200" b="0" i="0" u="none" dirty="0"/>
            <a:t>Speed of response to enquiries </a:t>
          </a:r>
          <a:endParaRPr lang="en-GB" sz="1200" dirty="0"/>
        </a:p>
      </dgm:t>
    </dgm:pt>
    <dgm:pt modelId="{7D9711D0-F6A5-48B6-8B25-D7EEEA40434C}" type="parTrans" cxnId="{74BC2D9F-61A5-4934-A394-46445D3A02B2}">
      <dgm:prSet/>
      <dgm:spPr/>
      <dgm:t>
        <a:bodyPr/>
        <a:lstStyle/>
        <a:p>
          <a:endParaRPr lang="en-GB"/>
        </a:p>
      </dgm:t>
    </dgm:pt>
    <dgm:pt modelId="{307BBC92-DA23-419A-8900-3FC92F902B08}" type="sibTrans" cxnId="{74BC2D9F-61A5-4934-A394-46445D3A02B2}">
      <dgm:prSet/>
      <dgm:spPr/>
      <dgm:t>
        <a:bodyPr/>
        <a:lstStyle/>
        <a:p>
          <a:endParaRPr lang="en-GB"/>
        </a:p>
      </dgm:t>
    </dgm:pt>
    <dgm:pt modelId="{B4CB22A1-7726-4787-A755-F54DB3546796}">
      <dgm:prSet phldrT="[Text]" custT="1"/>
      <dgm:spPr/>
      <dgm:t>
        <a:bodyPr/>
        <a:lstStyle/>
        <a:p>
          <a:endParaRPr lang="en-GB" sz="1000" dirty="0"/>
        </a:p>
      </dgm:t>
    </dgm:pt>
    <dgm:pt modelId="{ACE117D1-FF02-4F3D-87CC-57B391FE21F4}" type="sibTrans" cxnId="{78FE0BD7-6637-4109-AB94-D62F0A833E0B}">
      <dgm:prSet/>
      <dgm:spPr/>
      <dgm:t>
        <a:bodyPr/>
        <a:lstStyle/>
        <a:p>
          <a:endParaRPr lang="en-GB"/>
        </a:p>
      </dgm:t>
    </dgm:pt>
    <dgm:pt modelId="{1637F598-1967-4A34-AEA2-9DE2816D1AF5}" type="parTrans" cxnId="{78FE0BD7-6637-4109-AB94-D62F0A833E0B}">
      <dgm:prSet/>
      <dgm:spPr/>
      <dgm:t>
        <a:bodyPr/>
        <a:lstStyle/>
        <a:p>
          <a:endParaRPr lang="en-GB"/>
        </a:p>
      </dgm:t>
    </dgm:pt>
    <dgm:pt modelId="{6A177A26-89AB-4C39-909C-E58247BF6705}">
      <dgm:prSet phldrT="[Text]" custT="1"/>
      <dgm:spPr/>
      <dgm:t>
        <a:bodyPr/>
        <a:lstStyle/>
        <a:p>
          <a:r>
            <a:rPr lang="en-GB" sz="1200" b="0" i="0" u="none" dirty="0"/>
            <a:t>Helpfulness of staff </a:t>
          </a:r>
          <a:endParaRPr lang="en-GB" sz="1200" dirty="0"/>
        </a:p>
      </dgm:t>
    </dgm:pt>
    <dgm:pt modelId="{F76D7423-4848-4B99-A6B6-36032C096162}" type="parTrans" cxnId="{AA17B28A-BD20-4649-B8B2-D6C0F4A75DC8}">
      <dgm:prSet/>
      <dgm:spPr/>
      <dgm:t>
        <a:bodyPr/>
        <a:lstStyle/>
        <a:p>
          <a:endParaRPr lang="en-GB"/>
        </a:p>
      </dgm:t>
    </dgm:pt>
    <dgm:pt modelId="{A7CBD196-BB3D-4EA2-960E-FFC3D93F705B}" type="sibTrans" cxnId="{AA17B28A-BD20-4649-B8B2-D6C0F4A75DC8}">
      <dgm:prSet/>
      <dgm:spPr/>
      <dgm:t>
        <a:bodyPr/>
        <a:lstStyle/>
        <a:p>
          <a:endParaRPr lang="en-GB"/>
        </a:p>
      </dgm:t>
    </dgm:pt>
    <dgm:pt modelId="{CA7C36E3-72AB-4A9B-B959-571505128D4E}">
      <dgm:prSet custT="1"/>
      <dgm:spPr/>
      <dgm:t>
        <a:bodyPr/>
        <a:lstStyle/>
        <a:p>
          <a:r>
            <a:rPr lang="en-US" sz="1200" b="0" i="0" u="none" dirty="0"/>
            <a:t>Ease of identifying the correct person to speak to in this area </a:t>
          </a:r>
          <a:endParaRPr lang="en-US" sz="1200" dirty="0"/>
        </a:p>
      </dgm:t>
    </dgm:pt>
    <dgm:pt modelId="{1E4F0E38-7125-47DB-8F7F-1CBA12F93344}" type="parTrans" cxnId="{F4AD8418-7476-4ECE-95F9-288E798EC2A6}">
      <dgm:prSet/>
      <dgm:spPr/>
      <dgm:t>
        <a:bodyPr/>
        <a:lstStyle/>
        <a:p>
          <a:endParaRPr lang="en-GB"/>
        </a:p>
      </dgm:t>
    </dgm:pt>
    <dgm:pt modelId="{61DE4574-F1F3-4CD0-AE60-031350E7A947}" type="sibTrans" cxnId="{F4AD8418-7476-4ECE-95F9-288E798EC2A6}">
      <dgm:prSet/>
      <dgm:spPr/>
      <dgm:t>
        <a:bodyPr/>
        <a:lstStyle/>
        <a:p>
          <a:endParaRPr lang="en-GB"/>
        </a:p>
      </dgm:t>
    </dgm:pt>
    <dgm:pt modelId="{E2FD80F4-4185-40B2-9E9D-EF14A2627DB4}" type="pres">
      <dgm:prSet presAssocID="{D5A128D4-8434-4C54-B3A9-89AEA8D6A3EF}" presName="Name0" presStyleCnt="0">
        <dgm:presLayoutVars>
          <dgm:dir/>
          <dgm:resizeHandles val="exact"/>
        </dgm:presLayoutVars>
      </dgm:prSet>
      <dgm:spPr/>
    </dgm:pt>
    <dgm:pt modelId="{529A169B-6CDB-4CC4-93DC-D306E4949839}" type="pres">
      <dgm:prSet presAssocID="{D5A128D4-8434-4C54-B3A9-89AEA8D6A3EF}" presName="bkgdShp" presStyleLbl="alignAccFollowNode1" presStyleIdx="0" presStyleCnt="1"/>
      <dgm:spPr/>
    </dgm:pt>
    <dgm:pt modelId="{57711F7D-1A30-480E-99A9-94286A2DA0D1}" type="pres">
      <dgm:prSet presAssocID="{D5A128D4-8434-4C54-B3A9-89AEA8D6A3EF}" presName="linComp" presStyleCnt="0"/>
      <dgm:spPr/>
    </dgm:pt>
    <dgm:pt modelId="{04F5B8CA-74ED-4964-AC50-B1486F7A9912}" type="pres">
      <dgm:prSet presAssocID="{B4CB22A1-7726-4787-A755-F54DB3546796}" presName="compNode" presStyleCnt="0"/>
      <dgm:spPr/>
    </dgm:pt>
    <dgm:pt modelId="{7594C828-61B1-42CE-9CDE-E493CD1F31FB}" type="pres">
      <dgm:prSet presAssocID="{B4CB22A1-7726-4787-A755-F54DB3546796}" presName="node" presStyleLbl="node1" presStyleIdx="0" presStyleCnt="2">
        <dgm:presLayoutVars>
          <dgm:bulletEnabled val="1"/>
        </dgm:presLayoutVars>
      </dgm:prSet>
      <dgm:spPr/>
    </dgm:pt>
    <dgm:pt modelId="{4A14F158-168D-40E2-9CF4-6F47FC13D5B9}" type="pres">
      <dgm:prSet presAssocID="{B4CB22A1-7726-4787-A755-F54DB3546796}" presName="invisiNode" presStyleLbl="node1" presStyleIdx="0" presStyleCnt="2"/>
      <dgm:spPr/>
    </dgm:pt>
    <dgm:pt modelId="{64E68B91-4300-4F7A-B0D6-A47B7E4139CB}" type="pres">
      <dgm:prSet presAssocID="{B4CB22A1-7726-4787-A755-F54DB3546796}" presName="imagNode" presStyleLbl="fgImgPlace1" presStyleIdx="0" presStyleCnt="2"/>
      <dgm:spPr>
        <a:blipFill rotWithShape="0">
          <a:blip xmlns:r="http://schemas.openxmlformats.org/officeDocument/2006/relationships" r:embed="rId1"/>
          <a:stretch>
            <a:fillRect/>
          </a:stretch>
        </a:blipFill>
      </dgm:spPr>
    </dgm:pt>
    <dgm:pt modelId="{6372EF07-E548-4648-B977-3CA986DA2443}" type="pres">
      <dgm:prSet presAssocID="{ACE117D1-FF02-4F3D-87CC-57B391FE21F4}" presName="sibTrans" presStyleLbl="sibTrans2D1" presStyleIdx="0" presStyleCnt="0"/>
      <dgm:spPr/>
    </dgm:pt>
    <dgm:pt modelId="{EE334F54-BBC5-4AAF-92E6-80D6E12AF706}" type="pres">
      <dgm:prSet presAssocID="{8CEA07A4-E71B-4ECF-987E-F30BF251287B}" presName="compNode" presStyleCnt="0"/>
      <dgm:spPr/>
    </dgm:pt>
    <dgm:pt modelId="{0EFF7683-3112-4CB3-BE3A-1C1A26AE2740}" type="pres">
      <dgm:prSet presAssocID="{8CEA07A4-E71B-4ECF-987E-F30BF251287B}" presName="node" presStyleLbl="node1" presStyleIdx="1" presStyleCnt="2">
        <dgm:presLayoutVars>
          <dgm:bulletEnabled val="1"/>
        </dgm:presLayoutVars>
      </dgm:prSet>
      <dgm:spPr/>
    </dgm:pt>
    <dgm:pt modelId="{B7E5D50C-7895-44A6-B41B-1A67FFCF698A}" type="pres">
      <dgm:prSet presAssocID="{8CEA07A4-E71B-4ECF-987E-F30BF251287B}" presName="invisiNode" presStyleLbl="node1" presStyleIdx="1" presStyleCnt="2"/>
      <dgm:spPr/>
    </dgm:pt>
    <dgm:pt modelId="{DA219944-35D9-4E49-9CD0-9F4F808FBF84}" type="pres">
      <dgm:prSet presAssocID="{8CEA07A4-E71B-4ECF-987E-F30BF251287B}" presName="imagNode" presStyleLbl="fgImgPlace1" presStyleIdx="1" presStyleCnt="2"/>
      <dgm:spPr>
        <a:blipFill rotWithShape="0">
          <a:blip xmlns:r="http://schemas.openxmlformats.org/officeDocument/2006/relationships" r:embed="rId2"/>
          <a:stretch>
            <a:fillRect/>
          </a:stretch>
        </a:blipFill>
      </dgm:spPr>
    </dgm:pt>
  </dgm:ptLst>
  <dgm:cxnLst>
    <dgm:cxn modelId="{458D1000-16B7-4CF3-88B1-C276E576F3F9}" srcId="{8CEA07A4-E71B-4ECF-987E-F30BF251287B}" destId="{BB5BE467-5005-484C-9B67-F8C48306B6C1}" srcOrd="4" destOrd="0" parTransId="{E83EDF2D-BFC0-4C9E-A4E5-0DA48D60D788}" sibTransId="{9D563984-4A98-4BF8-85E0-B5D55E941A31}"/>
    <dgm:cxn modelId="{B000B600-223E-41E0-9D9C-1354DEA6E935}" type="presOf" srcId="{BCB74218-BFB6-478A-94F9-2F5D535D2D16}" destId="{0EFF7683-3112-4CB3-BE3A-1C1A26AE2740}" srcOrd="0" destOrd="6" presId="urn:microsoft.com/office/officeart/2005/8/layout/pList2"/>
    <dgm:cxn modelId="{DF56AD14-3C7C-48AD-98E7-575CD4D6B45F}" srcId="{8CEA07A4-E71B-4ECF-987E-F30BF251287B}" destId="{BCB74218-BFB6-478A-94F9-2F5D535D2D16}" srcOrd="5" destOrd="0" parTransId="{72705336-BB00-4241-B4E8-C839A6759124}" sibTransId="{E2E7A773-C821-4DB0-A5D0-406145508FD3}"/>
    <dgm:cxn modelId="{F4AD8418-7476-4ECE-95F9-288E798EC2A6}" srcId="{B4CB22A1-7726-4787-A755-F54DB3546796}" destId="{CA7C36E3-72AB-4A9B-B959-571505128D4E}" srcOrd="2" destOrd="0" parTransId="{1E4F0E38-7125-47DB-8F7F-1CBA12F93344}" sibTransId="{61DE4574-F1F3-4CD0-AE60-031350E7A947}"/>
    <dgm:cxn modelId="{2C059418-269B-464B-9710-7FC8F2F098D4}" type="presOf" srcId="{22574AF4-6D61-42F0-851A-C7D50597940A}" destId="{0EFF7683-3112-4CB3-BE3A-1C1A26AE2740}" srcOrd="0" destOrd="2" presId="urn:microsoft.com/office/officeart/2005/8/layout/pList2"/>
    <dgm:cxn modelId="{1CEF5329-F1D2-46E9-92BD-128E24D80E58}" srcId="{D5A128D4-8434-4C54-B3A9-89AEA8D6A3EF}" destId="{8CEA07A4-E71B-4ECF-987E-F30BF251287B}" srcOrd="1" destOrd="0" parTransId="{3B8DDBB1-1B4F-4D8B-B3EE-57EA2313C7CD}" sibTransId="{1D17D1AE-40C5-468A-88D7-AD3C22C473FF}"/>
    <dgm:cxn modelId="{574E7D30-2FCB-46B1-B999-F1D01A82CEEB}" type="presOf" srcId="{CA7C36E3-72AB-4A9B-B959-571505128D4E}" destId="{7594C828-61B1-42CE-9CDE-E493CD1F31FB}" srcOrd="0" destOrd="3" presId="urn:microsoft.com/office/officeart/2005/8/layout/pList2"/>
    <dgm:cxn modelId="{C60E2033-5BE7-490F-AC67-7A1DF25933A1}" type="presOf" srcId="{B4CB22A1-7726-4787-A755-F54DB3546796}" destId="{7594C828-61B1-42CE-9CDE-E493CD1F31FB}" srcOrd="0" destOrd="0" presId="urn:microsoft.com/office/officeart/2005/8/layout/pList2"/>
    <dgm:cxn modelId="{4F32E738-8516-41BF-BDDC-CB7B5C493213}" srcId="{8CEA07A4-E71B-4ECF-987E-F30BF251287B}" destId="{B2AEA7A1-7E6C-47E1-9203-8CAFAF5ADB76}" srcOrd="2" destOrd="0" parTransId="{D82DD53E-2DEE-48F2-81BE-EF6945E9B130}" sibTransId="{E0A2C523-880F-4AF2-B3AB-F05404EBD1CE}"/>
    <dgm:cxn modelId="{E6875E6D-5135-45B6-B61F-20BAE1F48C59}" type="presOf" srcId="{8CEA07A4-E71B-4ECF-987E-F30BF251287B}" destId="{0EFF7683-3112-4CB3-BE3A-1C1A26AE2740}" srcOrd="0" destOrd="0" presId="urn:microsoft.com/office/officeart/2005/8/layout/pList2"/>
    <dgm:cxn modelId="{F99A1F51-E380-4D2B-86BE-929B53614844}" srcId="{8CEA07A4-E71B-4ECF-987E-F30BF251287B}" destId="{6603175C-9744-49D9-8497-CE5D57A6155B}" srcOrd="0" destOrd="0" parTransId="{51AD132A-CCD3-4820-858A-76709CFFB018}" sibTransId="{DA683550-AFF9-415B-8FBA-14780F4FB566}"/>
    <dgm:cxn modelId="{7F7CA978-7B1A-4C19-950D-4B606FE08C4B}" type="presOf" srcId="{6A177A26-89AB-4C39-909C-E58247BF6705}" destId="{7594C828-61B1-42CE-9CDE-E493CD1F31FB}" srcOrd="0" destOrd="2" presId="urn:microsoft.com/office/officeart/2005/8/layout/pList2"/>
    <dgm:cxn modelId="{88E53C7A-9C96-4B1D-AB0D-FE4159DF45B9}" type="presOf" srcId="{6603175C-9744-49D9-8497-CE5D57A6155B}" destId="{0EFF7683-3112-4CB3-BE3A-1C1A26AE2740}" srcOrd="0" destOrd="1" presId="urn:microsoft.com/office/officeart/2005/8/layout/pList2"/>
    <dgm:cxn modelId="{AA17B28A-BD20-4649-B8B2-D6C0F4A75DC8}" srcId="{B4CB22A1-7726-4787-A755-F54DB3546796}" destId="{6A177A26-89AB-4C39-909C-E58247BF6705}" srcOrd="1" destOrd="0" parTransId="{F76D7423-4848-4B99-A6B6-36032C096162}" sibTransId="{A7CBD196-BB3D-4EA2-960E-FFC3D93F705B}"/>
    <dgm:cxn modelId="{8BE2FC8A-6419-42A4-8AA1-A14BB6E0B0A8}" type="presOf" srcId="{BB5BE467-5005-484C-9B67-F8C48306B6C1}" destId="{0EFF7683-3112-4CB3-BE3A-1C1A26AE2740}" srcOrd="0" destOrd="5" presId="urn:microsoft.com/office/officeart/2005/8/layout/pList2"/>
    <dgm:cxn modelId="{47F16D95-7F05-4A27-831B-CBE90F7D4371}" type="presOf" srcId="{C88ABA2E-7577-4CC7-9410-E17C2D8270FA}" destId="{0EFF7683-3112-4CB3-BE3A-1C1A26AE2740}" srcOrd="0" destOrd="4" presId="urn:microsoft.com/office/officeart/2005/8/layout/pList2"/>
    <dgm:cxn modelId="{DB027D98-BC2C-4E6D-880F-24D3EA989D32}" type="presOf" srcId="{ACE117D1-FF02-4F3D-87CC-57B391FE21F4}" destId="{6372EF07-E548-4648-B977-3CA986DA2443}" srcOrd="0" destOrd="0" presId="urn:microsoft.com/office/officeart/2005/8/layout/pList2"/>
    <dgm:cxn modelId="{74BC2D9F-61A5-4934-A394-46445D3A02B2}" srcId="{B4CB22A1-7726-4787-A755-F54DB3546796}" destId="{8433E384-E276-4DE4-BAD3-F377218BD748}" srcOrd="0" destOrd="0" parTransId="{7D9711D0-F6A5-48B6-8B25-D7EEEA40434C}" sibTransId="{307BBC92-DA23-419A-8900-3FC92F902B08}"/>
    <dgm:cxn modelId="{D278A2BB-F244-4D0B-B20D-93C1D6327A14}" srcId="{8CEA07A4-E71B-4ECF-987E-F30BF251287B}" destId="{22574AF4-6D61-42F0-851A-C7D50597940A}" srcOrd="1" destOrd="0" parTransId="{B3383654-DDC7-44EB-8534-5D18C1B517EF}" sibTransId="{60B2E423-02FB-422D-951E-A0E622955D52}"/>
    <dgm:cxn modelId="{83B70DCE-8D5A-4B00-A5E7-87E8AE525DAA}" type="presOf" srcId="{D5A128D4-8434-4C54-B3A9-89AEA8D6A3EF}" destId="{E2FD80F4-4185-40B2-9E9D-EF14A2627DB4}" srcOrd="0" destOrd="0" presId="urn:microsoft.com/office/officeart/2005/8/layout/pList2"/>
    <dgm:cxn modelId="{260F9FD2-FB17-489B-B55B-23F610B339A2}" type="presOf" srcId="{B2AEA7A1-7E6C-47E1-9203-8CAFAF5ADB76}" destId="{0EFF7683-3112-4CB3-BE3A-1C1A26AE2740}" srcOrd="0" destOrd="3" presId="urn:microsoft.com/office/officeart/2005/8/layout/pList2"/>
    <dgm:cxn modelId="{78FE0BD7-6637-4109-AB94-D62F0A833E0B}" srcId="{D5A128D4-8434-4C54-B3A9-89AEA8D6A3EF}" destId="{B4CB22A1-7726-4787-A755-F54DB3546796}" srcOrd="0" destOrd="0" parTransId="{1637F598-1967-4A34-AEA2-9DE2816D1AF5}" sibTransId="{ACE117D1-FF02-4F3D-87CC-57B391FE21F4}"/>
    <dgm:cxn modelId="{BAD932FC-DE03-4072-8AE3-A351CBC1A19A}" type="presOf" srcId="{8433E384-E276-4DE4-BAD3-F377218BD748}" destId="{7594C828-61B1-42CE-9CDE-E493CD1F31FB}" srcOrd="0" destOrd="1" presId="urn:microsoft.com/office/officeart/2005/8/layout/pList2"/>
    <dgm:cxn modelId="{BE04DFFD-2875-4A01-B604-467052ABDCD4}" srcId="{8CEA07A4-E71B-4ECF-987E-F30BF251287B}" destId="{C88ABA2E-7577-4CC7-9410-E17C2D8270FA}" srcOrd="3" destOrd="0" parTransId="{BF20071E-B65C-4757-8B3B-9656F331813B}" sibTransId="{19BCF48F-0308-42F9-A1BD-2E8D609321EE}"/>
    <dgm:cxn modelId="{B1AF97DF-590E-4FBB-88DB-EB8A9AAA8370}" type="presParOf" srcId="{E2FD80F4-4185-40B2-9E9D-EF14A2627DB4}" destId="{529A169B-6CDB-4CC4-93DC-D306E4949839}" srcOrd="0" destOrd="0" presId="urn:microsoft.com/office/officeart/2005/8/layout/pList2"/>
    <dgm:cxn modelId="{FB0093D8-2ED1-4E14-BA5A-52FCD3D6B18F}" type="presParOf" srcId="{E2FD80F4-4185-40B2-9E9D-EF14A2627DB4}" destId="{57711F7D-1A30-480E-99A9-94286A2DA0D1}" srcOrd="1" destOrd="0" presId="urn:microsoft.com/office/officeart/2005/8/layout/pList2"/>
    <dgm:cxn modelId="{D6246908-6341-4C6A-9CE6-502B5DE148EC}" type="presParOf" srcId="{57711F7D-1A30-480E-99A9-94286A2DA0D1}" destId="{04F5B8CA-74ED-4964-AC50-B1486F7A9912}" srcOrd="0" destOrd="0" presId="urn:microsoft.com/office/officeart/2005/8/layout/pList2"/>
    <dgm:cxn modelId="{5B93A808-2D54-4485-A402-73BD2F09963C}" type="presParOf" srcId="{04F5B8CA-74ED-4964-AC50-B1486F7A9912}" destId="{7594C828-61B1-42CE-9CDE-E493CD1F31FB}" srcOrd="0" destOrd="0" presId="urn:microsoft.com/office/officeart/2005/8/layout/pList2"/>
    <dgm:cxn modelId="{CFD4AFCF-A79D-4DF8-AE76-0052E01F56EB}" type="presParOf" srcId="{04F5B8CA-74ED-4964-AC50-B1486F7A9912}" destId="{4A14F158-168D-40E2-9CF4-6F47FC13D5B9}" srcOrd="1" destOrd="0" presId="urn:microsoft.com/office/officeart/2005/8/layout/pList2"/>
    <dgm:cxn modelId="{8C7A040F-828F-4945-A928-5976CFFCF0FD}" type="presParOf" srcId="{04F5B8CA-74ED-4964-AC50-B1486F7A9912}" destId="{64E68B91-4300-4F7A-B0D6-A47B7E4139CB}" srcOrd="2" destOrd="0" presId="urn:microsoft.com/office/officeart/2005/8/layout/pList2"/>
    <dgm:cxn modelId="{411102B3-DEF2-4E68-A483-4467F9A5866E}" type="presParOf" srcId="{57711F7D-1A30-480E-99A9-94286A2DA0D1}" destId="{6372EF07-E548-4648-B977-3CA986DA2443}" srcOrd="1" destOrd="0" presId="urn:microsoft.com/office/officeart/2005/8/layout/pList2"/>
    <dgm:cxn modelId="{7690D454-7F40-4B1F-8ADF-55383D6D6ABA}" type="presParOf" srcId="{57711F7D-1A30-480E-99A9-94286A2DA0D1}" destId="{EE334F54-BBC5-4AAF-92E6-80D6E12AF706}" srcOrd="2" destOrd="0" presId="urn:microsoft.com/office/officeart/2005/8/layout/pList2"/>
    <dgm:cxn modelId="{49C0F1D4-9A4E-45AA-BB1E-99F86E0727A3}" type="presParOf" srcId="{EE334F54-BBC5-4AAF-92E6-80D6E12AF706}" destId="{0EFF7683-3112-4CB3-BE3A-1C1A26AE2740}" srcOrd="0" destOrd="0" presId="urn:microsoft.com/office/officeart/2005/8/layout/pList2"/>
    <dgm:cxn modelId="{3A7719D0-E78A-4AA8-A904-0B9567D19686}" type="presParOf" srcId="{EE334F54-BBC5-4AAF-92E6-80D6E12AF706}" destId="{B7E5D50C-7895-44A6-B41B-1A67FFCF698A}" srcOrd="1" destOrd="0" presId="urn:microsoft.com/office/officeart/2005/8/layout/pList2"/>
    <dgm:cxn modelId="{632D06E1-9E21-4D4F-BA12-3782664B574B}" type="presParOf" srcId="{EE334F54-BBC5-4AAF-92E6-80D6E12AF706}" destId="{DA219944-35D9-4E49-9CD0-9F4F808FBF84}"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5A128D4-8434-4C54-B3A9-89AEA8D6A3EF}"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GB"/>
        </a:p>
      </dgm:t>
    </dgm:pt>
    <dgm:pt modelId="{B4CB22A1-7726-4787-A755-F54DB3546796}">
      <dgm:prSet phldrT="[Text]" custT="1"/>
      <dgm:spPr/>
      <dgm:t>
        <a:bodyPr/>
        <a:lstStyle/>
        <a:p>
          <a:pPr algn="l"/>
          <a:r>
            <a:rPr lang="en-US" sz="1600" b="0" i="0" u="none" dirty="0"/>
            <a:t>Quality of issued documentation </a:t>
          </a:r>
          <a:endParaRPr lang="en-US" sz="1600" dirty="0"/>
        </a:p>
        <a:p>
          <a:pPr algn="l"/>
          <a:r>
            <a:rPr lang="en-GB" sz="1600" b="0" i="0" u="none" dirty="0"/>
            <a:t>Advice provided </a:t>
          </a:r>
          <a:endParaRPr lang="en-US" sz="1600" dirty="0"/>
        </a:p>
        <a:p>
          <a:pPr algn="l"/>
          <a:r>
            <a:rPr lang="en-US" sz="1600" b="0" i="0" u="none" dirty="0"/>
            <a:t>Timescales for the process </a:t>
          </a:r>
          <a:endParaRPr lang="en-GB" sz="2000" dirty="0"/>
        </a:p>
      </dgm:t>
    </dgm:pt>
    <dgm:pt modelId="{1637F598-1967-4A34-AEA2-9DE2816D1AF5}" type="parTrans" cxnId="{78FE0BD7-6637-4109-AB94-D62F0A833E0B}">
      <dgm:prSet/>
      <dgm:spPr/>
      <dgm:t>
        <a:bodyPr/>
        <a:lstStyle/>
        <a:p>
          <a:endParaRPr lang="en-GB"/>
        </a:p>
      </dgm:t>
    </dgm:pt>
    <dgm:pt modelId="{ACE117D1-FF02-4F3D-87CC-57B391FE21F4}" type="sibTrans" cxnId="{78FE0BD7-6637-4109-AB94-D62F0A833E0B}">
      <dgm:prSet/>
      <dgm:spPr/>
      <dgm:t>
        <a:bodyPr/>
        <a:lstStyle/>
        <a:p>
          <a:endParaRPr lang="en-GB"/>
        </a:p>
      </dgm:t>
    </dgm:pt>
    <dgm:pt modelId="{8CEA07A4-E71B-4ECF-987E-F30BF251287B}">
      <dgm:prSet phldrT="[Text]" custT="1"/>
      <dgm:spPr/>
      <dgm:t>
        <a:bodyPr/>
        <a:lstStyle/>
        <a:p>
          <a:endParaRPr lang="en-GB" sz="1200" dirty="0"/>
        </a:p>
      </dgm:t>
    </dgm:pt>
    <dgm:pt modelId="{3B8DDBB1-1B4F-4D8B-B3EE-57EA2313C7CD}" type="parTrans" cxnId="{1CEF5329-F1D2-46E9-92BD-128E24D80E58}">
      <dgm:prSet/>
      <dgm:spPr/>
      <dgm:t>
        <a:bodyPr/>
        <a:lstStyle/>
        <a:p>
          <a:endParaRPr lang="en-GB"/>
        </a:p>
      </dgm:t>
    </dgm:pt>
    <dgm:pt modelId="{1D17D1AE-40C5-468A-88D7-AD3C22C473FF}" type="sibTrans" cxnId="{1CEF5329-F1D2-46E9-92BD-128E24D80E58}">
      <dgm:prSet/>
      <dgm:spPr/>
      <dgm:t>
        <a:bodyPr/>
        <a:lstStyle/>
        <a:p>
          <a:endParaRPr lang="en-GB"/>
        </a:p>
      </dgm:t>
    </dgm:pt>
    <dgm:pt modelId="{E2FD80F4-4185-40B2-9E9D-EF14A2627DB4}" type="pres">
      <dgm:prSet presAssocID="{D5A128D4-8434-4C54-B3A9-89AEA8D6A3EF}" presName="Name0" presStyleCnt="0">
        <dgm:presLayoutVars>
          <dgm:dir/>
          <dgm:resizeHandles val="exact"/>
        </dgm:presLayoutVars>
      </dgm:prSet>
      <dgm:spPr/>
    </dgm:pt>
    <dgm:pt modelId="{529A169B-6CDB-4CC4-93DC-D306E4949839}" type="pres">
      <dgm:prSet presAssocID="{D5A128D4-8434-4C54-B3A9-89AEA8D6A3EF}" presName="bkgdShp" presStyleLbl="alignAccFollowNode1" presStyleIdx="0" presStyleCnt="1"/>
      <dgm:spPr/>
    </dgm:pt>
    <dgm:pt modelId="{57711F7D-1A30-480E-99A9-94286A2DA0D1}" type="pres">
      <dgm:prSet presAssocID="{D5A128D4-8434-4C54-B3A9-89AEA8D6A3EF}" presName="linComp" presStyleCnt="0"/>
      <dgm:spPr/>
    </dgm:pt>
    <dgm:pt modelId="{04F5B8CA-74ED-4964-AC50-B1486F7A9912}" type="pres">
      <dgm:prSet presAssocID="{B4CB22A1-7726-4787-A755-F54DB3546796}" presName="compNode" presStyleCnt="0"/>
      <dgm:spPr/>
    </dgm:pt>
    <dgm:pt modelId="{7594C828-61B1-42CE-9CDE-E493CD1F31FB}" type="pres">
      <dgm:prSet presAssocID="{B4CB22A1-7726-4787-A755-F54DB3546796}" presName="node" presStyleLbl="node1" presStyleIdx="0" presStyleCnt="2">
        <dgm:presLayoutVars>
          <dgm:bulletEnabled val="1"/>
        </dgm:presLayoutVars>
      </dgm:prSet>
      <dgm:spPr/>
    </dgm:pt>
    <dgm:pt modelId="{4A14F158-168D-40E2-9CF4-6F47FC13D5B9}" type="pres">
      <dgm:prSet presAssocID="{B4CB22A1-7726-4787-A755-F54DB3546796}" presName="invisiNode" presStyleLbl="node1" presStyleIdx="0" presStyleCnt="2"/>
      <dgm:spPr/>
    </dgm:pt>
    <dgm:pt modelId="{64E68B91-4300-4F7A-B0D6-A47B7E4139CB}" type="pres">
      <dgm:prSet presAssocID="{B4CB22A1-7726-4787-A755-F54DB3546796}" presName="imagNode" presStyleLbl="fgImgPlace1" presStyleIdx="0" presStyleCnt="2"/>
      <dgm:spPr>
        <a:blipFill rotWithShape="0">
          <a:blip xmlns:r="http://schemas.openxmlformats.org/officeDocument/2006/relationships" r:embed="rId1"/>
          <a:stretch>
            <a:fillRect/>
          </a:stretch>
        </a:blipFill>
      </dgm:spPr>
    </dgm:pt>
    <dgm:pt modelId="{6372EF07-E548-4648-B977-3CA986DA2443}" type="pres">
      <dgm:prSet presAssocID="{ACE117D1-FF02-4F3D-87CC-57B391FE21F4}" presName="sibTrans" presStyleLbl="sibTrans2D1" presStyleIdx="0" presStyleCnt="0"/>
      <dgm:spPr/>
    </dgm:pt>
    <dgm:pt modelId="{EE334F54-BBC5-4AAF-92E6-80D6E12AF706}" type="pres">
      <dgm:prSet presAssocID="{8CEA07A4-E71B-4ECF-987E-F30BF251287B}" presName="compNode" presStyleCnt="0"/>
      <dgm:spPr/>
    </dgm:pt>
    <dgm:pt modelId="{0EFF7683-3112-4CB3-BE3A-1C1A26AE2740}" type="pres">
      <dgm:prSet presAssocID="{8CEA07A4-E71B-4ECF-987E-F30BF251287B}" presName="node" presStyleLbl="node1" presStyleIdx="1" presStyleCnt="2">
        <dgm:presLayoutVars>
          <dgm:bulletEnabled val="1"/>
        </dgm:presLayoutVars>
      </dgm:prSet>
      <dgm:spPr/>
    </dgm:pt>
    <dgm:pt modelId="{B7E5D50C-7895-44A6-B41B-1A67FFCF698A}" type="pres">
      <dgm:prSet presAssocID="{8CEA07A4-E71B-4ECF-987E-F30BF251287B}" presName="invisiNode" presStyleLbl="node1" presStyleIdx="1" presStyleCnt="2"/>
      <dgm:spPr/>
    </dgm:pt>
    <dgm:pt modelId="{DA219944-35D9-4E49-9CD0-9F4F808FBF84}" type="pres">
      <dgm:prSet presAssocID="{8CEA07A4-E71B-4ECF-987E-F30BF251287B}" presName="imagNode" presStyleLbl="fgImgPlace1" presStyleIdx="1" presStyleCnt="2"/>
      <dgm:spPr>
        <a:blipFill rotWithShape="0">
          <a:blip xmlns:r="http://schemas.openxmlformats.org/officeDocument/2006/relationships" r:embed="rId2"/>
          <a:stretch>
            <a:fillRect/>
          </a:stretch>
        </a:blipFill>
      </dgm:spPr>
    </dgm:pt>
  </dgm:ptLst>
  <dgm:cxnLst>
    <dgm:cxn modelId="{1CEF5329-F1D2-46E9-92BD-128E24D80E58}" srcId="{D5A128D4-8434-4C54-B3A9-89AEA8D6A3EF}" destId="{8CEA07A4-E71B-4ECF-987E-F30BF251287B}" srcOrd="1" destOrd="0" parTransId="{3B8DDBB1-1B4F-4D8B-B3EE-57EA2313C7CD}" sibTransId="{1D17D1AE-40C5-468A-88D7-AD3C22C473FF}"/>
    <dgm:cxn modelId="{A1EA844F-EC1F-4C43-B013-7C70C756C435}" type="presOf" srcId="{D5A128D4-8434-4C54-B3A9-89AEA8D6A3EF}" destId="{E2FD80F4-4185-40B2-9E9D-EF14A2627DB4}" srcOrd="0" destOrd="0" presId="urn:microsoft.com/office/officeart/2005/8/layout/pList2"/>
    <dgm:cxn modelId="{5BE37FA5-4EF3-4D9E-904E-5F0954F76964}" type="presOf" srcId="{ACE117D1-FF02-4F3D-87CC-57B391FE21F4}" destId="{6372EF07-E548-4648-B977-3CA986DA2443}" srcOrd="0" destOrd="0" presId="urn:microsoft.com/office/officeart/2005/8/layout/pList2"/>
    <dgm:cxn modelId="{E867E3B6-890F-4E8C-A0EC-AAADFEC1D40B}" type="presOf" srcId="{B4CB22A1-7726-4787-A755-F54DB3546796}" destId="{7594C828-61B1-42CE-9CDE-E493CD1F31FB}" srcOrd="0" destOrd="0" presId="urn:microsoft.com/office/officeart/2005/8/layout/pList2"/>
    <dgm:cxn modelId="{5891A8C7-86B9-4A0E-8163-3315F2BFD268}" type="presOf" srcId="{8CEA07A4-E71B-4ECF-987E-F30BF251287B}" destId="{0EFF7683-3112-4CB3-BE3A-1C1A26AE2740}" srcOrd="0" destOrd="0" presId="urn:microsoft.com/office/officeart/2005/8/layout/pList2"/>
    <dgm:cxn modelId="{78FE0BD7-6637-4109-AB94-D62F0A833E0B}" srcId="{D5A128D4-8434-4C54-B3A9-89AEA8D6A3EF}" destId="{B4CB22A1-7726-4787-A755-F54DB3546796}" srcOrd="0" destOrd="0" parTransId="{1637F598-1967-4A34-AEA2-9DE2816D1AF5}" sibTransId="{ACE117D1-FF02-4F3D-87CC-57B391FE21F4}"/>
    <dgm:cxn modelId="{D8505D40-936D-45F9-84E5-10C8B3752C8B}" type="presParOf" srcId="{E2FD80F4-4185-40B2-9E9D-EF14A2627DB4}" destId="{529A169B-6CDB-4CC4-93DC-D306E4949839}" srcOrd="0" destOrd="0" presId="urn:microsoft.com/office/officeart/2005/8/layout/pList2"/>
    <dgm:cxn modelId="{A57B3DBC-31E3-4EF0-9A6B-1EF22532AD02}" type="presParOf" srcId="{E2FD80F4-4185-40B2-9E9D-EF14A2627DB4}" destId="{57711F7D-1A30-480E-99A9-94286A2DA0D1}" srcOrd="1" destOrd="0" presId="urn:microsoft.com/office/officeart/2005/8/layout/pList2"/>
    <dgm:cxn modelId="{D4ACED82-7992-46AD-9D0E-FFB3B67A5DE3}" type="presParOf" srcId="{57711F7D-1A30-480E-99A9-94286A2DA0D1}" destId="{04F5B8CA-74ED-4964-AC50-B1486F7A9912}" srcOrd="0" destOrd="0" presId="urn:microsoft.com/office/officeart/2005/8/layout/pList2"/>
    <dgm:cxn modelId="{73E9C8AF-38F7-4D95-9F3F-918F7A29AB0A}" type="presParOf" srcId="{04F5B8CA-74ED-4964-AC50-B1486F7A9912}" destId="{7594C828-61B1-42CE-9CDE-E493CD1F31FB}" srcOrd="0" destOrd="0" presId="urn:microsoft.com/office/officeart/2005/8/layout/pList2"/>
    <dgm:cxn modelId="{800F8D58-E15C-499C-BE14-E55A6EC7C224}" type="presParOf" srcId="{04F5B8CA-74ED-4964-AC50-B1486F7A9912}" destId="{4A14F158-168D-40E2-9CF4-6F47FC13D5B9}" srcOrd="1" destOrd="0" presId="urn:microsoft.com/office/officeart/2005/8/layout/pList2"/>
    <dgm:cxn modelId="{EA0FDF70-BCF8-4F42-BB78-D6EF0D4106C2}" type="presParOf" srcId="{04F5B8CA-74ED-4964-AC50-B1486F7A9912}" destId="{64E68B91-4300-4F7A-B0D6-A47B7E4139CB}" srcOrd="2" destOrd="0" presId="urn:microsoft.com/office/officeart/2005/8/layout/pList2"/>
    <dgm:cxn modelId="{78E038FA-E34B-440D-9F34-7DC1A4B4ACF8}" type="presParOf" srcId="{57711F7D-1A30-480E-99A9-94286A2DA0D1}" destId="{6372EF07-E548-4648-B977-3CA986DA2443}" srcOrd="1" destOrd="0" presId="urn:microsoft.com/office/officeart/2005/8/layout/pList2"/>
    <dgm:cxn modelId="{B2B6CFD6-AFB5-4041-AE4C-77F2F4F3C964}" type="presParOf" srcId="{57711F7D-1A30-480E-99A9-94286A2DA0D1}" destId="{EE334F54-BBC5-4AAF-92E6-80D6E12AF706}" srcOrd="2" destOrd="0" presId="urn:microsoft.com/office/officeart/2005/8/layout/pList2"/>
    <dgm:cxn modelId="{154B7F3A-1463-4B6C-9C97-F022C7373E1A}" type="presParOf" srcId="{EE334F54-BBC5-4AAF-92E6-80D6E12AF706}" destId="{0EFF7683-3112-4CB3-BE3A-1C1A26AE2740}" srcOrd="0" destOrd="0" presId="urn:microsoft.com/office/officeart/2005/8/layout/pList2"/>
    <dgm:cxn modelId="{E56D784D-0450-4022-8941-CF15A3011676}" type="presParOf" srcId="{EE334F54-BBC5-4AAF-92E6-80D6E12AF706}" destId="{B7E5D50C-7895-44A6-B41B-1A67FFCF698A}" srcOrd="1" destOrd="0" presId="urn:microsoft.com/office/officeart/2005/8/layout/pList2"/>
    <dgm:cxn modelId="{9F15AFAB-13E5-4B81-B43F-5568551595E9}" type="presParOf" srcId="{EE334F54-BBC5-4AAF-92E6-80D6E12AF706}" destId="{DA219944-35D9-4E49-9CD0-9F4F808FBF84}"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5D6F4-919F-4B43-8BDA-4910F06B130E}">
      <dsp:nvSpPr>
        <dsp:cNvPr id="0" name=""/>
        <dsp:cNvSpPr/>
      </dsp:nvSpPr>
      <dsp:spPr>
        <a:xfrm>
          <a:off x="0" y="0"/>
          <a:ext cx="8561388" cy="2339649"/>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331C0D-9923-4E0A-A8DC-8E21CB084955}">
      <dsp:nvSpPr>
        <dsp:cNvPr id="0" name=""/>
        <dsp:cNvSpPr/>
      </dsp:nvSpPr>
      <dsp:spPr>
        <a:xfrm>
          <a:off x="1512266" y="156401"/>
          <a:ext cx="5536855" cy="191295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D78A4C-E4F6-49F8-BCBF-B0FA11CAE351}">
      <dsp:nvSpPr>
        <dsp:cNvPr id="0" name=""/>
        <dsp:cNvSpPr/>
      </dsp:nvSpPr>
      <dsp:spPr>
        <a:xfrm rot="10800000">
          <a:off x="264696" y="2168803"/>
          <a:ext cx="8031994" cy="3087364"/>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rtl="0">
            <a:lnSpc>
              <a:spcPct val="90000"/>
            </a:lnSpc>
            <a:spcBef>
              <a:spcPct val="0"/>
            </a:spcBef>
            <a:spcAft>
              <a:spcPct val="35000"/>
            </a:spcAft>
            <a:buNone/>
          </a:pPr>
          <a:endParaRPr lang="en-GB" sz="1600" kern="1200" dirty="0">
            <a:latin typeface="+mn-lt"/>
          </a:endParaRPr>
        </a:p>
        <a:p>
          <a:pPr marL="171450" lvl="1" indent="-171450" algn="l" defTabSz="711200" rtl="0">
            <a:lnSpc>
              <a:spcPct val="90000"/>
            </a:lnSpc>
            <a:spcBef>
              <a:spcPct val="0"/>
            </a:spcBef>
            <a:spcAft>
              <a:spcPct val="15000"/>
            </a:spcAft>
            <a:buFont typeface="Arial" panose="020B0604020202020204" pitchFamily="34" charset="0"/>
            <a:buChar char="•"/>
          </a:pPr>
          <a:r>
            <a:rPr lang="en-GB" sz="1600" kern="1200" dirty="0">
              <a:effectLst/>
              <a:latin typeface="+mn-lt"/>
              <a:ea typeface="Calibri" panose="020F0502020204030204" pitchFamily="34" charset="0"/>
              <a:cs typeface="Times New Roman" panose="02020603050405020304" pitchFamily="18" charset="0"/>
            </a:rPr>
            <a:t>To understand the perceived strengths and weaknesses of the VMD</a:t>
          </a:r>
          <a:endParaRPr lang="en-GB" sz="1600" kern="1200" dirty="0">
            <a:latin typeface="+mn-lt"/>
          </a:endParaRPr>
        </a:p>
        <a:p>
          <a:pPr marL="171450" lvl="1" indent="-171450" algn="l" defTabSz="711200" rtl="0">
            <a:lnSpc>
              <a:spcPct val="90000"/>
            </a:lnSpc>
            <a:spcBef>
              <a:spcPct val="0"/>
            </a:spcBef>
            <a:spcAft>
              <a:spcPct val="15000"/>
            </a:spcAft>
            <a:buFont typeface="Arial" panose="020B0604020202020204" pitchFamily="34" charset="0"/>
            <a:buChar char="•"/>
          </a:pPr>
          <a:endParaRPr lang="en-GB" sz="1600" kern="1200" dirty="0">
            <a:latin typeface="+mn-lt"/>
          </a:endParaRPr>
        </a:p>
        <a:p>
          <a:pPr marL="171450" lvl="1" indent="-171450" algn="l" defTabSz="711200" rtl="0">
            <a:lnSpc>
              <a:spcPct val="90000"/>
            </a:lnSpc>
            <a:spcBef>
              <a:spcPct val="0"/>
            </a:spcBef>
            <a:spcAft>
              <a:spcPct val="15000"/>
            </a:spcAft>
            <a:buFont typeface="Arial" panose="020B0604020202020204" pitchFamily="34" charset="0"/>
            <a:buChar char="•"/>
          </a:pPr>
          <a:r>
            <a:rPr lang="en-US" sz="1600" kern="1200" dirty="0">
              <a:latin typeface="+mn-lt"/>
            </a:rPr>
            <a:t>To gain an overview of the extent to which the Veterinary Medicines Digital Services platform is meeting customer needs</a:t>
          </a:r>
          <a:endParaRPr lang="en-GB" sz="1600" kern="1200" dirty="0">
            <a:latin typeface="+mn-lt"/>
          </a:endParaRPr>
        </a:p>
        <a:p>
          <a:pPr marL="171450" lvl="1" indent="-171450" algn="l" defTabSz="711200" rtl="0">
            <a:lnSpc>
              <a:spcPct val="90000"/>
            </a:lnSpc>
            <a:spcBef>
              <a:spcPct val="0"/>
            </a:spcBef>
            <a:spcAft>
              <a:spcPct val="15000"/>
            </a:spcAft>
            <a:buFont typeface="Arial" panose="020B0604020202020204" pitchFamily="34" charset="0"/>
            <a:buChar char="•"/>
          </a:pPr>
          <a:endParaRPr lang="en-GB" sz="1600" kern="1200" dirty="0">
            <a:latin typeface="+mn-lt"/>
          </a:endParaRPr>
        </a:p>
        <a:p>
          <a:pPr marL="171450" lvl="1" indent="-171450" algn="l" defTabSz="711200" rtl="0">
            <a:lnSpc>
              <a:spcPct val="90000"/>
            </a:lnSpc>
            <a:spcBef>
              <a:spcPct val="0"/>
            </a:spcBef>
            <a:spcAft>
              <a:spcPct val="15000"/>
            </a:spcAft>
            <a:buFont typeface="Arial" panose="020B0604020202020204" pitchFamily="34" charset="0"/>
            <a:buChar char="•"/>
          </a:pPr>
          <a:r>
            <a:rPr lang="en-US" sz="1600" kern="1200" dirty="0">
              <a:latin typeface="+mn-lt"/>
            </a:rPr>
            <a:t>To understand the current level of satisfaction with the VMD and how, if at all, this has changed over the past 2 years</a:t>
          </a:r>
          <a:endParaRPr lang="en-GB" sz="1600" kern="1200" dirty="0">
            <a:latin typeface="+mn-lt"/>
          </a:endParaRPr>
        </a:p>
        <a:p>
          <a:pPr marL="171450" lvl="1" indent="-171450" algn="l" defTabSz="711200" rtl="0">
            <a:lnSpc>
              <a:spcPct val="90000"/>
            </a:lnSpc>
            <a:spcBef>
              <a:spcPct val="0"/>
            </a:spcBef>
            <a:spcAft>
              <a:spcPct val="15000"/>
            </a:spcAft>
            <a:buFont typeface="Arial" panose="020B0604020202020204" pitchFamily="34" charset="0"/>
            <a:buChar char="•"/>
          </a:pPr>
          <a:endParaRPr lang="en-GB" sz="1600" kern="1200" dirty="0">
            <a:latin typeface="+mn-lt"/>
          </a:endParaRPr>
        </a:p>
        <a:p>
          <a:pPr marL="171450" lvl="1" indent="-171450" algn="l" defTabSz="711200" rtl="0">
            <a:lnSpc>
              <a:spcPct val="90000"/>
            </a:lnSpc>
            <a:spcBef>
              <a:spcPct val="0"/>
            </a:spcBef>
            <a:spcAft>
              <a:spcPct val="15000"/>
            </a:spcAft>
            <a:buFont typeface="Arial" panose="020B0604020202020204" pitchFamily="34" charset="0"/>
            <a:buChar char="•"/>
          </a:pPr>
          <a:r>
            <a:rPr lang="en-US" sz="1600" kern="1200" dirty="0">
              <a:latin typeface="+mn-lt"/>
            </a:rPr>
            <a:t>To gain industry feedback on what they would see as the priorities for the CEO in the short and medium term</a:t>
          </a:r>
          <a:endParaRPr lang="en-GB" sz="1600" kern="1200" dirty="0">
            <a:latin typeface="+mn-lt"/>
          </a:endParaRPr>
        </a:p>
      </dsp:txBody>
      <dsp:txXfrm rot="10800000">
        <a:off x="359643" y="2168803"/>
        <a:ext cx="7842100" cy="29924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A169B-6CDB-4CC4-93DC-D306E4949839}">
      <dsp:nvSpPr>
        <dsp:cNvPr id="0" name=""/>
        <dsp:cNvSpPr/>
      </dsp:nvSpPr>
      <dsp:spPr>
        <a:xfrm>
          <a:off x="0" y="0"/>
          <a:ext cx="8432581" cy="197190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E68B91-4300-4F7A-B0D6-A47B7E4139CB}">
      <dsp:nvSpPr>
        <dsp:cNvPr id="0" name=""/>
        <dsp:cNvSpPr/>
      </dsp:nvSpPr>
      <dsp:spPr>
        <a:xfrm>
          <a:off x="253945" y="262920"/>
          <a:ext cx="3773662" cy="144606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94C828-61B1-42CE-9CDE-E493CD1F31FB}">
      <dsp:nvSpPr>
        <dsp:cNvPr id="0" name=""/>
        <dsp:cNvSpPr/>
      </dsp:nvSpPr>
      <dsp:spPr>
        <a:xfrm rot="10800000">
          <a:off x="253945" y="1971902"/>
          <a:ext cx="3773662" cy="241010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l" defTabSz="444500">
            <a:lnSpc>
              <a:spcPct val="90000"/>
            </a:lnSpc>
            <a:spcBef>
              <a:spcPct val="0"/>
            </a:spcBef>
            <a:spcAft>
              <a:spcPct val="35000"/>
            </a:spcAft>
            <a:buNone/>
          </a:pPr>
          <a:r>
            <a:rPr lang="en-GB" sz="1000" kern="1200" dirty="0"/>
            <a:t> </a:t>
          </a:r>
          <a:r>
            <a:rPr lang="en-US" sz="1000" kern="1200" dirty="0"/>
            <a:t>Relevance of questions relating to Adverse Event reports Knowledge of staff responding to enquiries </a:t>
          </a:r>
          <a:endParaRPr lang="en-GB" sz="1000" kern="1200" dirty="0"/>
        </a:p>
        <a:p>
          <a:pPr marL="57150" lvl="1" indent="-57150" algn="l" defTabSz="444500">
            <a:lnSpc>
              <a:spcPct val="90000"/>
            </a:lnSpc>
            <a:spcBef>
              <a:spcPct val="0"/>
            </a:spcBef>
            <a:spcAft>
              <a:spcPct val="15000"/>
            </a:spcAft>
            <a:buChar char="•"/>
          </a:pPr>
          <a:r>
            <a:rPr lang="en-US" sz="1000" kern="1200" dirty="0"/>
            <a:t>Pragmatism/willingness to listen to a reasonable alternative view </a:t>
          </a:r>
          <a:endParaRPr lang="en-GB" sz="1000" kern="1200" dirty="0"/>
        </a:p>
        <a:p>
          <a:pPr marL="57150" lvl="1" indent="-57150" algn="l" defTabSz="444500">
            <a:lnSpc>
              <a:spcPct val="90000"/>
            </a:lnSpc>
            <a:spcBef>
              <a:spcPct val="0"/>
            </a:spcBef>
            <a:spcAft>
              <a:spcPct val="15000"/>
            </a:spcAft>
            <a:buChar char="•"/>
          </a:pPr>
          <a:r>
            <a:rPr lang="en-US" sz="1000" kern="1200" dirty="0"/>
            <a:t>Consistency of advice given </a:t>
          </a:r>
          <a:endParaRPr lang="en-GB" sz="1000" kern="1200" dirty="0"/>
        </a:p>
        <a:p>
          <a:pPr marL="57150" lvl="1" indent="-57150" algn="l" defTabSz="444500">
            <a:lnSpc>
              <a:spcPct val="90000"/>
            </a:lnSpc>
            <a:spcBef>
              <a:spcPct val="0"/>
            </a:spcBef>
            <a:spcAft>
              <a:spcPct val="15000"/>
            </a:spcAft>
            <a:buChar char="•"/>
          </a:pPr>
          <a:r>
            <a:rPr lang="en-GB" sz="1000" kern="1200" dirty="0"/>
            <a:t>Usefulness of advice </a:t>
          </a:r>
        </a:p>
        <a:p>
          <a:pPr marL="57150" lvl="1" indent="-57150" algn="l" defTabSz="444500">
            <a:lnSpc>
              <a:spcPct val="90000"/>
            </a:lnSpc>
            <a:spcBef>
              <a:spcPct val="0"/>
            </a:spcBef>
            <a:spcAft>
              <a:spcPct val="15000"/>
            </a:spcAft>
            <a:buChar char="•"/>
          </a:pPr>
          <a:r>
            <a:rPr lang="en-GB" sz="1000" kern="1200" dirty="0"/>
            <a:t>Approachability </a:t>
          </a:r>
        </a:p>
        <a:p>
          <a:pPr marL="57150" lvl="1" indent="-57150" algn="l" defTabSz="444500">
            <a:lnSpc>
              <a:spcPct val="90000"/>
            </a:lnSpc>
            <a:spcBef>
              <a:spcPct val="0"/>
            </a:spcBef>
            <a:spcAft>
              <a:spcPct val="15000"/>
            </a:spcAft>
            <a:buChar char="•"/>
          </a:pPr>
          <a:r>
            <a:rPr lang="en-GB" sz="1000" kern="1200" dirty="0"/>
            <a:t>Helpfulness of staff </a:t>
          </a:r>
        </a:p>
        <a:p>
          <a:pPr marL="57150" lvl="1" indent="-57150" algn="l" defTabSz="444500">
            <a:lnSpc>
              <a:spcPct val="90000"/>
            </a:lnSpc>
            <a:spcBef>
              <a:spcPct val="0"/>
            </a:spcBef>
            <a:spcAft>
              <a:spcPct val="15000"/>
            </a:spcAft>
            <a:buChar char="•"/>
          </a:pPr>
          <a:r>
            <a:rPr lang="en-US" sz="1000" kern="1200" dirty="0"/>
            <a:t>Consistency of approach between assessors </a:t>
          </a:r>
          <a:endParaRPr lang="en-GB" sz="1000" kern="1200" dirty="0"/>
        </a:p>
        <a:p>
          <a:pPr marL="57150" lvl="1" indent="-57150" algn="l" defTabSz="444500">
            <a:lnSpc>
              <a:spcPct val="90000"/>
            </a:lnSpc>
            <a:spcBef>
              <a:spcPct val="0"/>
            </a:spcBef>
            <a:spcAft>
              <a:spcPct val="15000"/>
            </a:spcAft>
            <a:buChar char="•"/>
          </a:pPr>
          <a:r>
            <a:rPr lang="en-US" sz="1000" kern="1200" dirty="0"/>
            <a:t>Relevance of questions asked by PSUR assessors</a:t>
          </a:r>
          <a:endParaRPr lang="en-GB" sz="1000" kern="1200" dirty="0"/>
        </a:p>
        <a:p>
          <a:pPr marL="57150" lvl="1" indent="-57150" algn="l" defTabSz="444500">
            <a:lnSpc>
              <a:spcPct val="90000"/>
            </a:lnSpc>
            <a:spcBef>
              <a:spcPct val="0"/>
            </a:spcBef>
            <a:spcAft>
              <a:spcPct val="15000"/>
            </a:spcAft>
            <a:buChar char="•"/>
          </a:pPr>
          <a:r>
            <a:rPr lang="en-US" sz="1000" kern="1200" dirty="0"/>
            <a:t>Speed of response to enquiries </a:t>
          </a:r>
          <a:endParaRPr lang="en-GB" sz="1000" kern="1200" dirty="0"/>
        </a:p>
        <a:p>
          <a:pPr marL="57150" lvl="1" indent="-57150" algn="l" defTabSz="444500">
            <a:lnSpc>
              <a:spcPct val="90000"/>
            </a:lnSpc>
            <a:spcBef>
              <a:spcPct val="0"/>
            </a:spcBef>
            <a:spcAft>
              <a:spcPct val="15000"/>
            </a:spcAft>
            <a:buChar char="•"/>
          </a:pPr>
          <a:r>
            <a:rPr lang="en-US" sz="1000" kern="1200" dirty="0"/>
            <a:t>Ease of identifying the correct person to speak to in this area </a:t>
          </a:r>
          <a:endParaRPr lang="en-GB" sz="1000" kern="1200" dirty="0"/>
        </a:p>
        <a:p>
          <a:pPr marL="57150" lvl="1" indent="-57150" algn="l" defTabSz="444500">
            <a:lnSpc>
              <a:spcPct val="90000"/>
            </a:lnSpc>
            <a:spcBef>
              <a:spcPct val="0"/>
            </a:spcBef>
            <a:spcAft>
              <a:spcPct val="15000"/>
            </a:spcAft>
            <a:buChar char="•"/>
          </a:pPr>
          <a:r>
            <a:rPr lang="en-US" sz="1000" kern="1200" dirty="0"/>
            <a:t>Relevance of questions asked by assessors during applications/renewals </a:t>
          </a:r>
          <a:endParaRPr lang="en-GB" sz="1000" kern="1200" dirty="0"/>
        </a:p>
        <a:p>
          <a:pPr marL="228600" lvl="1" indent="-228600" algn="l" defTabSz="889000">
            <a:lnSpc>
              <a:spcPct val="90000"/>
            </a:lnSpc>
            <a:spcBef>
              <a:spcPct val="0"/>
            </a:spcBef>
            <a:spcAft>
              <a:spcPct val="15000"/>
            </a:spcAft>
            <a:buChar char="•"/>
          </a:pPr>
          <a:endParaRPr lang="en-GB" sz="2000" kern="1200" dirty="0"/>
        </a:p>
      </dsp:txBody>
      <dsp:txXfrm rot="10800000">
        <a:off x="328064" y="1971902"/>
        <a:ext cx="3625424" cy="2335984"/>
      </dsp:txXfrm>
    </dsp:sp>
    <dsp:sp modelId="{01CCF5E0-DBAD-4B9A-8C40-541BBFB90727}">
      <dsp:nvSpPr>
        <dsp:cNvPr id="0" name=""/>
        <dsp:cNvSpPr/>
      </dsp:nvSpPr>
      <dsp:spPr>
        <a:xfrm>
          <a:off x="4404973" y="262920"/>
          <a:ext cx="3773662" cy="1446061"/>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879F1C-9D5E-4E95-9B6D-0F2AF9D2138D}">
      <dsp:nvSpPr>
        <dsp:cNvPr id="0" name=""/>
        <dsp:cNvSpPr/>
      </dsp:nvSpPr>
      <dsp:spPr>
        <a:xfrm rot="10800000">
          <a:off x="4404973" y="1971902"/>
          <a:ext cx="3773662" cy="241010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endParaRPr lang="en-GB" sz="1200" kern="1200" dirty="0"/>
        </a:p>
      </dsp:txBody>
      <dsp:txXfrm rot="10800000">
        <a:off x="4479092" y="1971902"/>
        <a:ext cx="3625424" cy="233598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A169B-6CDB-4CC4-93DC-D306E4949839}">
      <dsp:nvSpPr>
        <dsp:cNvPr id="0" name=""/>
        <dsp:cNvSpPr/>
      </dsp:nvSpPr>
      <dsp:spPr>
        <a:xfrm>
          <a:off x="0" y="0"/>
          <a:ext cx="8432581" cy="197190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E68B91-4300-4F7A-B0D6-A47B7E4139CB}">
      <dsp:nvSpPr>
        <dsp:cNvPr id="0" name=""/>
        <dsp:cNvSpPr/>
      </dsp:nvSpPr>
      <dsp:spPr>
        <a:xfrm>
          <a:off x="253945" y="262920"/>
          <a:ext cx="3773662" cy="144606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94C828-61B1-42CE-9CDE-E493CD1F31FB}">
      <dsp:nvSpPr>
        <dsp:cNvPr id="0" name=""/>
        <dsp:cNvSpPr/>
      </dsp:nvSpPr>
      <dsp:spPr>
        <a:xfrm rot="10800000">
          <a:off x="253945" y="1971902"/>
          <a:ext cx="3773662" cy="241010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GB" sz="1600" kern="1200" dirty="0"/>
            <a:t> </a:t>
          </a:r>
          <a:endParaRPr lang="en-GB" sz="2000" kern="1200" dirty="0"/>
        </a:p>
        <a:p>
          <a:pPr marL="114300" lvl="1" indent="-114300" algn="l" defTabSz="622300">
            <a:lnSpc>
              <a:spcPct val="90000"/>
            </a:lnSpc>
            <a:spcBef>
              <a:spcPct val="0"/>
            </a:spcBef>
            <a:spcAft>
              <a:spcPct val="15000"/>
            </a:spcAft>
            <a:buChar char="•"/>
          </a:pPr>
          <a:r>
            <a:rPr lang="en-US" sz="1400" b="0" i="0" u="none" kern="1200" dirty="0"/>
            <a:t>The clarity of the VMD’s quality defects recall procedure </a:t>
          </a:r>
          <a:endParaRPr lang="en-GB" sz="1400" kern="1200" dirty="0"/>
        </a:p>
        <a:p>
          <a:pPr marL="114300" lvl="1" indent="-114300" algn="l" defTabSz="622300">
            <a:lnSpc>
              <a:spcPct val="90000"/>
            </a:lnSpc>
            <a:spcBef>
              <a:spcPct val="0"/>
            </a:spcBef>
            <a:spcAft>
              <a:spcPct val="15000"/>
            </a:spcAft>
            <a:buChar char="•"/>
          </a:pPr>
          <a:r>
            <a:rPr lang="en-US" sz="1400" b="0" i="0" u="none" kern="1200" dirty="0"/>
            <a:t>Ease of reporting quality defects </a:t>
          </a:r>
          <a:endParaRPr lang="en-US" sz="1400" kern="1200" dirty="0"/>
        </a:p>
        <a:p>
          <a:pPr marL="114300" lvl="1" indent="-114300" algn="l" defTabSz="622300">
            <a:lnSpc>
              <a:spcPct val="90000"/>
            </a:lnSpc>
            <a:spcBef>
              <a:spcPct val="0"/>
            </a:spcBef>
            <a:spcAft>
              <a:spcPct val="15000"/>
            </a:spcAft>
            <a:buChar char="•"/>
          </a:pPr>
          <a:r>
            <a:rPr lang="en-US" sz="1400" b="0" i="0" u="none" kern="1200" dirty="0"/>
            <a:t>Communication during the reporting process </a:t>
          </a:r>
          <a:endParaRPr lang="en-US" sz="1400" kern="1200" dirty="0"/>
        </a:p>
      </dsp:txBody>
      <dsp:txXfrm rot="10800000">
        <a:off x="328064" y="1971902"/>
        <a:ext cx="3625424" cy="2335984"/>
      </dsp:txXfrm>
    </dsp:sp>
    <dsp:sp modelId="{40E7216D-8D8E-460D-97EB-BCCC4ED2545A}">
      <dsp:nvSpPr>
        <dsp:cNvPr id="0" name=""/>
        <dsp:cNvSpPr/>
      </dsp:nvSpPr>
      <dsp:spPr>
        <a:xfrm>
          <a:off x="4404973" y="262920"/>
          <a:ext cx="3773662" cy="1446061"/>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6DAF74-5EAD-402A-AFC1-773DFB65FC02}">
      <dsp:nvSpPr>
        <dsp:cNvPr id="0" name=""/>
        <dsp:cNvSpPr/>
      </dsp:nvSpPr>
      <dsp:spPr>
        <a:xfrm rot="10800000">
          <a:off x="4404973" y="1971902"/>
          <a:ext cx="3773662" cy="241010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l" defTabSz="889000">
            <a:lnSpc>
              <a:spcPct val="90000"/>
            </a:lnSpc>
            <a:spcBef>
              <a:spcPct val="0"/>
            </a:spcBef>
            <a:spcAft>
              <a:spcPct val="35000"/>
            </a:spcAft>
            <a:buNone/>
          </a:pPr>
          <a:endParaRPr lang="en-GB" sz="2000" kern="1200" dirty="0"/>
        </a:p>
        <a:p>
          <a:pPr marL="114300" lvl="1" indent="-114300" algn="l" defTabSz="622300">
            <a:lnSpc>
              <a:spcPct val="90000"/>
            </a:lnSpc>
            <a:spcBef>
              <a:spcPct val="0"/>
            </a:spcBef>
            <a:spcAft>
              <a:spcPct val="15000"/>
            </a:spcAft>
            <a:buChar char="•"/>
          </a:pPr>
          <a:endParaRPr lang="en-GB" sz="1400" kern="1200" dirty="0"/>
        </a:p>
        <a:p>
          <a:pPr marL="114300" lvl="1" indent="-114300" algn="l" defTabSz="533400">
            <a:lnSpc>
              <a:spcPct val="90000"/>
            </a:lnSpc>
            <a:spcBef>
              <a:spcPct val="0"/>
            </a:spcBef>
            <a:spcAft>
              <a:spcPct val="15000"/>
            </a:spcAft>
            <a:buChar char="•"/>
          </a:pPr>
          <a:endParaRPr lang="en-GB" sz="1200" kern="1200" dirty="0"/>
        </a:p>
        <a:p>
          <a:pPr marL="114300" lvl="1" indent="-114300" algn="l" defTabSz="533400">
            <a:lnSpc>
              <a:spcPct val="90000"/>
            </a:lnSpc>
            <a:spcBef>
              <a:spcPct val="0"/>
            </a:spcBef>
            <a:spcAft>
              <a:spcPct val="15000"/>
            </a:spcAft>
            <a:buChar char="•"/>
          </a:pPr>
          <a:endParaRPr lang="en-GB" sz="1200" kern="1200" dirty="0"/>
        </a:p>
      </dsp:txBody>
      <dsp:txXfrm rot="10800000">
        <a:off x="4479092" y="1971902"/>
        <a:ext cx="3625424" cy="233598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A169B-6CDB-4CC4-93DC-D306E4949839}">
      <dsp:nvSpPr>
        <dsp:cNvPr id="0" name=""/>
        <dsp:cNvSpPr/>
      </dsp:nvSpPr>
      <dsp:spPr>
        <a:xfrm>
          <a:off x="0" y="0"/>
          <a:ext cx="8432581" cy="197190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E68B91-4300-4F7A-B0D6-A47B7E4139CB}">
      <dsp:nvSpPr>
        <dsp:cNvPr id="0" name=""/>
        <dsp:cNvSpPr/>
      </dsp:nvSpPr>
      <dsp:spPr>
        <a:xfrm>
          <a:off x="253945" y="262920"/>
          <a:ext cx="3773662" cy="144606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94C828-61B1-42CE-9CDE-E493CD1F31FB}">
      <dsp:nvSpPr>
        <dsp:cNvPr id="0" name=""/>
        <dsp:cNvSpPr/>
      </dsp:nvSpPr>
      <dsp:spPr>
        <a:xfrm rot="10800000">
          <a:off x="253945" y="1971902"/>
          <a:ext cx="3773662" cy="241010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GB" sz="1600" kern="1200" dirty="0"/>
            <a:t> </a:t>
          </a:r>
          <a:endParaRPr lang="en-GB" sz="2000" kern="1200" dirty="0"/>
        </a:p>
        <a:p>
          <a:pPr marL="114300" lvl="1" indent="-114300" algn="l" defTabSz="622300">
            <a:lnSpc>
              <a:spcPct val="90000"/>
            </a:lnSpc>
            <a:spcBef>
              <a:spcPct val="0"/>
            </a:spcBef>
            <a:spcAft>
              <a:spcPct val="15000"/>
            </a:spcAft>
            <a:buChar char="•"/>
          </a:pPr>
          <a:r>
            <a:rPr lang="en-US" sz="1400" b="0" i="0" u="none" kern="1200" dirty="0"/>
            <a:t>The clarity of the VMD's batch recall procedure </a:t>
          </a:r>
          <a:endParaRPr lang="en-GB" sz="1400" kern="1200" dirty="0"/>
        </a:p>
        <a:p>
          <a:pPr marL="114300" lvl="1" indent="-114300" algn="l" defTabSz="622300">
            <a:lnSpc>
              <a:spcPct val="90000"/>
            </a:lnSpc>
            <a:spcBef>
              <a:spcPct val="0"/>
            </a:spcBef>
            <a:spcAft>
              <a:spcPct val="15000"/>
            </a:spcAft>
            <a:buChar char="•"/>
          </a:pPr>
          <a:r>
            <a:rPr lang="en-US" sz="1400" b="0" i="0" u="none" kern="1200" dirty="0"/>
            <a:t>The usability of the batch recall procedure </a:t>
          </a:r>
          <a:endParaRPr lang="en-US" sz="1400" kern="1200" dirty="0"/>
        </a:p>
      </dsp:txBody>
      <dsp:txXfrm rot="10800000">
        <a:off x="328064" y="1971902"/>
        <a:ext cx="3625424" cy="2335984"/>
      </dsp:txXfrm>
    </dsp:sp>
    <dsp:sp modelId="{40E7216D-8D8E-460D-97EB-BCCC4ED2545A}">
      <dsp:nvSpPr>
        <dsp:cNvPr id="0" name=""/>
        <dsp:cNvSpPr/>
      </dsp:nvSpPr>
      <dsp:spPr>
        <a:xfrm>
          <a:off x="4404973" y="262920"/>
          <a:ext cx="3773662" cy="1446061"/>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6DAF74-5EAD-402A-AFC1-773DFB65FC02}">
      <dsp:nvSpPr>
        <dsp:cNvPr id="0" name=""/>
        <dsp:cNvSpPr/>
      </dsp:nvSpPr>
      <dsp:spPr>
        <a:xfrm rot="10800000">
          <a:off x="4404973" y="1971902"/>
          <a:ext cx="3773662" cy="241010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l" defTabSz="889000">
            <a:lnSpc>
              <a:spcPct val="90000"/>
            </a:lnSpc>
            <a:spcBef>
              <a:spcPct val="0"/>
            </a:spcBef>
            <a:spcAft>
              <a:spcPct val="35000"/>
            </a:spcAft>
            <a:buNone/>
          </a:pPr>
          <a:endParaRPr lang="en-GB" sz="2000" kern="1200" dirty="0"/>
        </a:p>
        <a:p>
          <a:pPr marL="114300" lvl="1" indent="-114300" algn="l" defTabSz="622300">
            <a:lnSpc>
              <a:spcPct val="90000"/>
            </a:lnSpc>
            <a:spcBef>
              <a:spcPct val="0"/>
            </a:spcBef>
            <a:spcAft>
              <a:spcPct val="15000"/>
            </a:spcAft>
            <a:buChar char="•"/>
          </a:pPr>
          <a:endParaRPr lang="en-GB" sz="1400" kern="1200" dirty="0"/>
        </a:p>
        <a:p>
          <a:pPr marL="114300" lvl="1" indent="-114300" algn="l" defTabSz="533400">
            <a:lnSpc>
              <a:spcPct val="90000"/>
            </a:lnSpc>
            <a:spcBef>
              <a:spcPct val="0"/>
            </a:spcBef>
            <a:spcAft>
              <a:spcPct val="15000"/>
            </a:spcAft>
            <a:buChar char="•"/>
          </a:pPr>
          <a:endParaRPr lang="en-GB" sz="1200" kern="1200" dirty="0"/>
        </a:p>
        <a:p>
          <a:pPr marL="114300" lvl="1" indent="-114300" algn="l" defTabSz="533400">
            <a:lnSpc>
              <a:spcPct val="90000"/>
            </a:lnSpc>
            <a:spcBef>
              <a:spcPct val="0"/>
            </a:spcBef>
            <a:spcAft>
              <a:spcPct val="15000"/>
            </a:spcAft>
            <a:buChar char="•"/>
          </a:pPr>
          <a:endParaRPr lang="en-GB" sz="1200" kern="1200" dirty="0"/>
        </a:p>
      </dsp:txBody>
      <dsp:txXfrm rot="10800000">
        <a:off x="4479092" y="1971902"/>
        <a:ext cx="3625424" cy="233598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A169B-6CDB-4CC4-93DC-D306E4949839}">
      <dsp:nvSpPr>
        <dsp:cNvPr id="0" name=""/>
        <dsp:cNvSpPr/>
      </dsp:nvSpPr>
      <dsp:spPr>
        <a:xfrm>
          <a:off x="0" y="0"/>
          <a:ext cx="8432581" cy="197190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E68B91-4300-4F7A-B0D6-A47B7E4139CB}">
      <dsp:nvSpPr>
        <dsp:cNvPr id="0" name=""/>
        <dsp:cNvSpPr/>
      </dsp:nvSpPr>
      <dsp:spPr>
        <a:xfrm>
          <a:off x="253945" y="262920"/>
          <a:ext cx="3773662" cy="144606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94C828-61B1-42CE-9CDE-E493CD1F31FB}">
      <dsp:nvSpPr>
        <dsp:cNvPr id="0" name=""/>
        <dsp:cNvSpPr/>
      </dsp:nvSpPr>
      <dsp:spPr>
        <a:xfrm rot="10800000">
          <a:off x="253945" y="1971902"/>
          <a:ext cx="3773662" cy="241010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GB" sz="1600" kern="1200" dirty="0"/>
            <a:t> </a:t>
          </a:r>
          <a:endParaRPr lang="en-GB" sz="1200" kern="1200" dirty="0"/>
        </a:p>
        <a:p>
          <a:pPr marL="171450" lvl="1" indent="-171450" algn="l" defTabSz="711200">
            <a:lnSpc>
              <a:spcPct val="90000"/>
            </a:lnSpc>
            <a:spcBef>
              <a:spcPct val="0"/>
            </a:spcBef>
            <a:spcAft>
              <a:spcPct val="15000"/>
            </a:spcAft>
            <a:buChar char="•"/>
          </a:pPr>
          <a:r>
            <a:rPr lang="en-US" sz="1600" b="0" i="0" u="none" kern="1200" dirty="0"/>
            <a:t>Conduct of the inspection</a:t>
          </a:r>
          <a:endParaRPr lang="en-GB" sz="1600" kern="1200" dirty="0"/>
        </a:p>
        <a:p>
          <a:pPr marL="171450" lvl="1" indent="-171450" algn="l" defTabSz="711200">
            <a:lnSpc>
              <a:spcPct val="90000"/>
            </a:lnSpc>
            <a:spcBef>
              <a:spcPct val="0"/>
            </a:spcBef>
            <a:spcAft>
              <a:spcPct val="15000"/>
            </a:spcAft>
            <a:buChar char="•"/>
          </a:pPr>
          <a:r>
            <a:rPr lang="en-GB" sz="1600" b="0" i="0" u="none" kern="1200" dirty="0"/>
            <a:t>The advice provide</a:t>
          </a:r>
          <a:endParaRPr lang="en-GB" sz="1600" kern="1200" dirty="0"/>
        </a:p>
        <a:p>
          <a:pPr marL="171450" lvl="1" indent="-171450" algn="l" defTabSz="711200">
            <a:lnSpc>
              <a:spcPct val="90000"/>
            </a:lnSpc>
            <a:spcBef>
              <a:spcPct val="0"/>
            </a:spcBef>
            <a:spcAft>
              <a:spcPct val="15000"/>
            </a:spcAft>
            <a:buChar char="•"/>
          </a:pPr>
          <a:r>
            <a:rPr lang="en-US" sz="1600" b="0" i="0" u="none" kern="1200" dirty="0"/>
            <a:t>Timescale for the process</a:t>
          </a:r>
          <a:endParaRPr lang="en-GB" sz="1600" kern="1200" dirty="0"/>
        </a:p>
        <a:p>
          <a:pPr marL="171450" lvl="1" indent="-171450" algn="l" defTabSz="711200">
            <a:lnSpc>
              <a:spcPct val="90000"/>
            </a:lnSpc>
            <a:spcBef>
              <a:spcPct val="0"/>
            </a:spcBef>
            <a:spcAft>
              <a:spcPct val="15000"/>
            </a:spcAft>
            <a:buChar char="•"/>
          </a:pPr>
          <a:r>
            <a:rPr lang="en-US" sz="1600" b="0" i="0" u="none" kern="1200" dirty="0"/>
            <a:t>Quality of the inspection report</a:t>
          </a:r>
          <a:endParaRPr lang="en-GB" sz="1600" kern="1200" dirty="0"/>
        </a:p>
        <a:p>
          <a:pPr marL="171450" lvl="1" indent="-171450" algn="l" defTabSz="711200">
            <a:lnSpc>
              <a:spcPct val="90000"/>
            </a:lnSpc>
            <a:spcBef>
              <a:spcPct val="0"/>
            </a:spcBef>
            <a:spcAft>
              <a:spcPct val="15000"/>
            </a:spcAft>
            <a:buChar char="•"/>
          </a:pPr>
          <a:r>
            <a:rPr lang="en-US" sz="1600" b="0" i="0" u="none" kern="1200" dirty="0"/>
            <a:t>Clarity of the issues identified</a:t>
          </a:r>
          <a:endParaRPr lang="en-GB" sz="1600" kern="1200" dirty="0"/>
        </a:p>
        <a:p>
          <a:pPr marL="171450" lvl="1" indent="-171450" algn="l" defTabSz="711200">
            <a:lnSpc>
              <a:spcPct val="90000"/>
            </a:lnSpc>
            <a:spcBef>
              <a:spcPct val="0"/>
            </a:spcBef>
            <a:spcAft>
              <a:spcPct val="15000"/>
            </a:spcAft>
            <a:buChar char="•"/>
          </a:pPr>
          <a:r>
            <a:rPr lang="en-US" sz="1600" b="0" i="0" u="none" kern="1200" dirty="0"/>
            <a:t>Quality of the issued documentation</a:t>
          </a:r>
          <a:endParaRPr lang="en-GB" sz="1600" kern="1200" dirty="0"/>
        </a:p>
        <a:p>
          <a:pPr marL="171450" lvl="1" indent="-171450" algn="l" defTabSz="711200">
            <a:lnSpc>
              <a:spcPct val="90000"/>
            </a:lnSpc>
            <a:spcBef>
              <a:spcPct val="0"/>
            </a:spcBef>
            <a:spcAft>
              <a:spcPct val="15000"/>
            </a:spcAft>
            <a:buChar char="•"/>
          </a:pPr>
          <a:r>
            <a:rPr lang="en-GB" sz="1600" b="0" i="0" u="none" kern="1200" dirty="0"/>
            <a:t>Organisational aspects</a:t>
          </a:r>
          <a:endParaRPr lang="en-GB" sz="1600" kern="1200" dirty="0"/>
        </a:p>
      </dsp:txBody>
      <dsp:txXfrm rot="10800000">
        <a:off x="328064" y="1971902"/>
        <a:ext cx="3625424" cy="2335984"/>
      </dsp:txXfrm>
    </dsp:sp>
    <dsp:sp modelId="{40E7216D-8D8E-460D-97EB-BCCC4ED2545A}">
      <dsp:nvSpPr>
        <dsp:cNvPr id="0" name=""/>
        <dsp:cNvSpPr/>
      </dsp:nvSpPr>
      <dsp:spPr>
        <a:xfrm>
          <a:off x="4404973" y="262920"/>
          <a:ext cx="3773662" cy="1446061"/>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6DAF74-5EAD-402A-AFC1-773DFB65FC02}">
      <dsp:nvSpPr>
        <dsp:cNvPr id="0" name=""/>
        <dsp:cNvSpPr/>
      </dsp:nvSpPr>
      <dsp:spPr>
        <a:xfrm rot="10800000">
          <a:off x="4404973" y="1971902"/>
          <a:ext cx="3773662" cy="241010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l" defTabSz="889000">
            <a:lnSpc>
              <a:spcPct val="90000"/>
            </a:lnSpc>
            <a:spcBef>
              <a:spcPct val="0"/>
            </a:spcBef>
            <a:spcAft>
              <a:spcPct val="35000"/>
            </a:spcAft>
            <a:buNone/>
          </a:pPr>
          <a:endParaRPr lang="en-GB" sz="2000" kern="1200" dirty="0"/>
        </a:p>
        <a:p>
          <a:pPr marL="114300" lvl="1" indent="-114300" algn="l" defTabSz="622300">
            <a:lnSpc>
              <a:spcPct val="90000"/>
            </a:lnSpc>
            <a:spcBef>
              <a:spcPct val="0"/>
            </a:spcBef>
            <a:spcAft>
              <a:spcPct val="15000"/>
            </a:spcAft>
            <a:buChar char="•"/>
          </a:pPr>
          <a:endParaRPr lang="en-GB" sz="1400" kern="1200" dirty="0"/>
        </a:p>
        <a:p>
          <a:pPr marL="114300" lvl="1" indent="-114300" algn="l" defTabSz="533400">
            <a:lnSpc>
              <a:spcPct val="90000"/>
            </a:lnSpc>
            <a:spcBef>
              <a:spcPct val="0"/>
            </a:spcBef>
            <a:spcAft>
              <a:spcPct val="15000"/>
            </a:spcAft>
            <a:buChar char="•"/>
          </a:pPr>
          <a:endParaRPr lang="en-GB" sz="1200" kern="1200" dirty="0"/>
        </a:p>
        <a:p>
          <a:pPr marL="114300" lvl="1" indent="-114300" algn="l" defTabSz="533400">
            <a:lnSpc>
              <a:spcPct val="90000"/>
            </a:lnSpc>
            <a:spcBef>
              <a:spcPct val="0"/>
            </a:spcBef>
            <a:spcAft>
              <a:spcPct val="15000"/>
            </a:spcAft>
            <a:buChar char="•"/>
          </a:pPr>
          <a:endParaRPr lang="en-GB" sz="1200" kern="1200" dirty="0"/>
        </a:p>
      </dsp:txBody>
      <dsp:txXfrm rot="10800000">
        <a:off x="4479092" y="1971902"/>
        <a:ext cx="3625424" cy="233598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A169B-6CDB-4CC4-93DC-D306E4949839}">
      <dsp:nvSpPr>
        <dsp:cNvPr id="0" name=""/>
        <dsp:cNvSpPr/>
      </dsp:nvSpPr>
      <dsp:spPr>
        <a:xfrm>
          <a:off x="0" y="0"/>
          <a:ext cx="8432581" cy="197190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1FAC4D-811B-457B-B849-E33E74DBB928}">
      <dsp:nvSpPr>
        <dsp:cNvPr id="0" name=""/>
        <dsp:cNvSpPr/>
      </dsp:nvSpPr>
      <dsp:spPr>
        <a:xfrm>
          <a:off x="253945" y="262920"/>
          <a:ext cx="3773662" cy="144606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724B6C-583F-4299-87C4-DEF38B5617B5}">
      <dsp:nvSpPr>
        <dsp:cNvPr id="0" name=""/>
        <dsp:cNvSpPr/>
      </dsp:nvSpPr>
      <dsp:spPr>
        <a:xfrm rot="10800000">
          <a:off x="253945" y="1971902"/>
          <a:ext cx="3773662" cy="241010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l" defTabSz="889000">
            <a:lnSpc>
              <a:spcPct val="90000"/>
            </a:lnSpc>
            <a:spcBef>
              <a:spcPct val="0"/>
            </a:spcBef>
            <a:spcAft>
              <a:spcPct val="35000"/>
            </a:spcAft>
            <a:buNone/>
          </a:pPr>
          <a:endParaRPr lang="en-GB" sz="2000" kern="1200" dirty="0"/>
        </a:p>
        <a:p>
          <a:pPr marL="171450" lvl="1" indent="-171450" algn="l" defTabSz="711200">
            <a:lnSpc>
              <a:spcPct val="90000"/>
            </a:lnSpc>
            <a:spcBef>
              <a:spcPct val="0"/>
            </a:spcBef>
            <a:spcAft>
              <a:spcPct val="15000"/>
            </a:spcAft>
            <a:buChar char="•"/>
          </a:pPr>
          <a:r>
            <a:rPr lang="en-US" sz="1600" b="0" i="0" u="none" kern="1200" dirty="0"/>
            <a:t>Gov.uk news items </a:t>
          </a:r>
          <a:endParaRPr lang="en-GB" sz="1600" kern="1200" dirty="0"/>
        </a:p>
        <a:p>
          <a:pPr marL="171450" lvl="1" indent="-171450" algn="l" defTabSz="711200">
            <a:lnSpc>
              <a:spcPct val="90000"/>
            </a:lnSpc>
            <a:spcBef>
              <a:spcPct val="0"/>
            </a:spcBef>
            <a:spcAft>
              <a:spcPct val="15000"/>
            </a:spcAft>
            <a:buChar char="•"/>
          </a:pPr>
          <a:r>
            <a:rPr lang="en-US" sz="1600" b="0" i="0" u="none" kern="1200" dirty="0"/>
            <a:t>Annual open information event </a:t>
          </a:r>
          <a:endParaRPr lang="en-US" sz="1600" kern="1200" dirty="0"/>
        </a:p>
        <a:p>
          <a:pPr marL="171450" lvl="1" indent="-171450" algn="l" defTabSz="711200">
            <a:lnSpc>
              <a:spcPct val="90000"/>
            </a:lnSpc>
            <a:spcBef>
              <a:spcPct val="0"/>
            </a:spcBef>
            <a:spcAft>
              <a:spcPct val="15000"/>
            </a:spcAft>
            <a:buChar char="•"/>
          </a:pPr>
          <a:r>
            <a:rPr lang="en-US" sz="1600" b="0" i="0" u="none" kern="1200" dirty="0"/>
            <a:t>Monthly update bulletin email </a:t>
          </a:r>
          <a:endParaRPr lang="en-US" sz="1600" kern="1200" dirty="0"/>
        </a:p>
        <a:p>
          <a:pPr marL="171450" lvl="1" indent="-171450" algn="l" defTabSz="711200">
            <a:lnSpc>
              <a:spcPct val="90000"/>
            </a:lnSpc>
            <a:spcBef>
              <a:spcPct val="0"/>
            </a:spcBef>
            <a:spcAft>
              <a:spcPct val="15000"/>
            </a:spcAft>
            <a:buChar char="•"/>
          </a:pPr>
          <a:r>
            <a:rPr lang="en-GB" sz="1600" b="0" i="0" u="none" kern="1200" dirty="0"/>
            <a:t>Quarterly MAVIS </a:t>
          </a:r>
          <a:endParaRPr lang="en-GB" sz="1600" kern="1200" dirty="0"/>
        </a:p>
        <a:p>
          <a:pPr marL="171450" lvl="1" indent="-171450" algn="l" defTabSz="711200">
            <a:lnSpc>
              <a:spcPct val="90000"/>
            </a:lnSpc>
            <a:spcBef>
              <a:spcPct val="0"/>
            </a:spcBef>
            <a:spcAft>
              <a:spcPct val="15000"/>
            </a:spcAft>
            <a:buChar char="•"/>
          </a:pPr>
          <a:r>
            <a:rPr lang="en-GB" sz="1600" b="0" i="0" u="none" kern="1200" dirty="0"/>
            <a:t>The Information Hub </a:t>
          </a:r>
          <a:endParaRPr lang="en-GB" sz="1200" kern="1200" dirty="0"/>
        </a:p>
      </dsp:txBody>
      <dsp:txXfrm rot="10800000">
        <a:off x="328064" y="1971902"/>
        <a:ext cx="3625424" cy="2335984"/>
      </dsp:txXfrm>
    </dsp:sp>
    <dsp:sp modelId="{40E7216D-8D8E-460D-97EB-BCCC4ED2545A}">
      <dsp:nvSpPr>
        <dsp:cNvPr id="0" name=""/>
        <dsp:cNvSpPr/>
      </dsp:nvSpPr>
      <dsp:spPr>
        <a:xfrm>
          <a:off x="4404973" y="262920"/>
          <a:ext cx="3773662" cy="1446061"/>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6DAF74-5EAD-402A-AFC1-773DFB65FC02}">
      <dsp:nvSpPr>
        <dsp:cNvPr id="0" name=""/>
        <dsp:cNvSpPr/>
      </dsp:nvSpPr>
      <dsp:spPr>
        <a:xfrm rot="10800000">
          <a:off x="4404973" y="1971902"/>
          <a:ext cx="3773662" cy="241010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endParaRPr lang="en-GB" sz="1400" kern="1200" dirty="0"/>
        </a:p>
        <a:p>
          <a:pPr marL="114300" lvl="1" indent="-114300" algn="l" defTabSz="622300">
            <a:lnSpc>
              <a:spcPct val="90000"/>
            </a:lnSpc>
            <a:spcBef>
              <a:spcPct val="0"/>
            </a:spcBef>
            <a:spcAft>
              <a:spcPct val="15000"/>
            </a:spcAft>
            <a:buChar char="•"/>
          </a:pPr>
          <a:endParaRPr lang="en-GB" sz="1400" kern="1200" dirty="0"/>
        </a:p>
        <a:p>
          <a:pPr marL="114300" lvl="1" indent="-114300" algn="l" defTabSz="533400">
            <a:lnSpc>
              <a:spcPct val="90000"/>
            </a:lnSpc>
            <a:spcBef>
              <a:spcPct val="0"/>
            </a:spcBef>
            <a:spcAft>
              <a:spcPct val="15000"/>
            </a:spcAft>
            <a:buChar char="•"/>
          </a:pPr>
          <a:endParaRPr lang="en-GB" sz="1200" kern="1200" dirty="0"/>
        </a:p>
        <a:p>
          <a:pPr marL="114300" lvl="1" indent="-114300" algn="l" defTabSz="533400">
            <a:lnSpc>
              <a:spcPct val="90000"/>
            </a:lnSpc>
            <a:spcBef>
              <a:spcPct val="0"/>
            </a:spcBef>
            <a:spcAft>
              <a:spcPct val="15000"/>
            </a:spcAft>
            <a:buChar char="•"/>
          </a:pPr>
          <a:endParaRPr lang="en-GB" sz="1200" kern="1200" dirty="0"/>
        </a:p>
      </dsp:txBody>
      <dsp:txXfrm rot="10800000">
        <a:off x="4479092" y="1971902"/>
        <a:ext cx="3625424" cy="233598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A169B-6CDB-4CC4-93DC-D306E4949839}">
      <dsp:nvSpPr>
        <dsp:cNvPr id="0" name=""/>
        <dsp:cNvSpPr/>
      </dsp:nvSpPr>
      <dsp:spPr>
        <a:xfrm>
          <a:off x="0" y="0"/>
          <a:ext cx="8432581" cy="197190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1FAC4D-811B-457B-B849-E33E74DBB928}">
      <dsp:nvSpPr>
        <dsp:cNvPr id="0" name=""/>
        <dsp:cNvSpPr/>
      </dsp:nvSpPr>
      <dsp:spPr>
        <a:xfrm>
          <a:off x="253945" y="262920"/>
          <a:ext cx="3773662" cy="144606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724B6C-583F-4299-87C4-DEF38B5617B5}">
      <dsp:nvSpPr>
        <dsp:cNvPr id="0" name=""/>
        <dsp:cNvSpPr/>
      </dsp:nvSpPr>
      <dsp:spPr>
        <a:xfrm rot="10800000">
          <a:off x="253945" y="1971902"/>
          <a:ext cx="3773662" cy="241010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endParaRPr lang="en-GB" sz="1400" kern="1200" dirty="0"/>
        </a:p>
        <a:p>
          <a:pPr marL="114300" lvl="1" indent="-114300" algn="l" defTabSz="622300">
            <a:lnSpc>
              <a:spcPct val="90000"/>
            </a:lnSpc>
            <a:spcBef>
              <a:spcPct val="0"/>
            </a:spcBef>
            <a:spcAft>
              <a:spcPct val="15000"/>
            </a:spcAft>
            <a:buChar char="•"/>
          </a:pPr>
          <a:r>
            <a:rPr lang="en-US" sz="1400" kern="1200" dirty="0"/>
            <a:t>Accuracy</a:t>
          </a:r>
          <a:endParaRPr lang="en-GB" sz="1400" kern="1200" dirty="0"/>
        </a:p>
        <a:p>
          <a:pPr marL="114300" lvl="1" indent="-114300" algn="l" defTabSz="622300">
            <a:lnSpc>
              <a:spcPct val="90000"/>
            </a:lnSpc>
            <a:spcBef>
              <a:spcPct val="0"/>
            </a:spcBef>
            <a:spcAft>
              <a:spcPct val="15000"/>
            </a:spcAft>
            <a:buChar char="•"/>
          </a:pPr>
          <a:r>
            <a:rPr lang="en-GB" sz="1400" b="0" i="0" u="none" kern="1200" dirty="0"/>
            <a:t>Usefulness</a:t>
          </a:r>
          <a:endParaRPr lang="en-GB" sz="1400" kern="1200" dirty="0"/>
        </a:p>
        <a:p>
          <a:pPr marL="114300" lvl="1" indent="-114300" algn="l" defTabSz="622300">
            <a:lnSpc>
              <a:spcPct val="90000"/>
            </a:lnSpc>
            <a:spcBef>
              <a:spcPct val="0"/>
            </a:spcBef>
            <a:spcAft>
              <a:spcPct val="15000"/>
            </a:spcAft>
            <a:buChar char="•"/>
          </a:pPr>
          <a:r>
            <a:rPr lang="en-US" sz="1400" b="0" i="0" u="none" kern="1200" dirty="0"/>
            <a:t>Being up to date</a:t>
          </a:r>
          <a:endParaRPr lang="en-GB" sz="1400" kern="1200" dirty="0"/>
        </a:p>
        <a:p>
          <a:pPr marL="114300" lvl="1" indent="-114300" algn="l" defTabSz="622300">
            <a:lnSpc>
              <a:spcPct val="90000"/>
            </a:lnSpc>
            <a:spcBef>
              <a:spcPct val="0"/>
            </a:spcBef>
            <a:spcAft>
              <a:spcPct val="15000"/>
            </a:spcAft>
            <a:buChar char="•"/>
          </a:pPr>
          <a:r>
            <a:rPr lang="en-GB" sz="1400" b="0" i="0" u="none" kern="1200" dirty="0"/>
            <a:t>Accessibility </a:t>
          </a:r>
          <a:endParaRPr lang="en-GB" sz="1400" kern="1200" dirty="0"/>
        </a:p>
      </dsp:txBody>
      <dsp:txXfrm rot="10800000">
        <a:off x="328064" y="1971902"/>
        <a:ext cx="3625424" cy="2335984"/>
      </dsp:txXfrm>
    </dsp:sp>
    <dsp:sp modelId="{40E7216D-8D8E-460D-97EB-BCCC4ED2545A}">
      <dsp:nvSpPr>
        <dsp:cNvPr id="0" name=""/>
        <dsp:cNvSpPr/>
      </dsp:nvSpPr>
      <dsp:spPr>
        <a:xfrm>
          <a:off x="4578241" y="311363"/>
          <a:ext cx="3408107" cy="1334975"/>
        </a:xfrm>
        <a:prstGeom prst="roundRect">
          <a:avLst>
            <a:gd name="adj" fmla="val 10000"/>
          </a:avLst>
        </a:prstGeom>
        <a:blipFill rotWithShape="1">
          <a:blip xmlns:r="http://schemas.openxmlformats.org/officeDocument/2006/relationships" r:embed="rId2"/>
          <a:srcRect/>
          <a:stretch>
            <a:fillRect t="-30000" b="-3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6DAF74-5EAD-402A-AFC1-773DFB65FC02}">
      <dsp:nvSpPr>
        <dsp:cNvPr id="0" name=""/>
        <dsp:cNvSpPr/>
      </dsp:nvSpPr>
      <dsp:spPr>
        <a:xfrm rot="10800000">
          <a:off x="4404973" y="1971902"/>
          <a:ext cx="3773662" cy="241010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endParaRPr lang="en-GB" sz="1400" kern="1200" dirty="0"/>
        </a:p>
        <a:p>
          <a:pPr marL="114300" lvl="1" indent="-114300" algn="l" defTabSz="622300">
            <a:lnSpc>
              <a:spcPct val="90000"/>
            </a:lnSpc>
            <a:spcBef>
              <a:spcPct val="0"/>
            </a:spcBef>
            <a:spcAft>
              <a:spcPct val="15000"/>
            </a:spcAft>
            <a:buChar char="•"/>
          </a:pPr>
          <a:r>
            <a:rPr lang="en-US" sz="1400" b="0" i="0" u="none" kern="1200" dirty="0"/>
            <a:t>Ease of finding what you are looking for </a:t>
          </a:r>
          <a:endParaRPr lang="en-GB" sz="1400" kern="1200" dirty="0"/>
        </a:p>
        <a:p>
          <a:pPr marL="114300" lvl="1" indent="-114300" algn="l" defTabSz="533400">
            <a:lnSpc>
              <a:spcPct val="90000"/>
            </a:lnSpc>
            <a:spcBef>
              <a:spcPct val="0"/>
            </a:spcBef>
            <a:spcAft>
              <a:spcPct val="15000"/>
            </a:spcAft>
            <a:buChar char="•"/>
          </a:pPr>
          <a:endParaRPr lang="en-GB" sz="1200" kern="1200" dirty="0"/>
        </a:p>
        <a:p>
          <a:pPr marL="114300" lvl="1" indent="-114300" algn="l" defTabSz="533400">
            <a:lnSpc>
              <a:spcPct val="90000"/>
            </a:lnSpc>
            <a:spcBef>
              <a:spcPct val="0"/>
            </a:spcBef>
            <a:spcAft>
              <a:spcPct val="15000"/>
            </a:spcAft>
            <a:buChar char="•"/>
          </a:pPr>
          <a:endParaRPr lang="en-GB" sz="1200" kern="1200" dirty="0"/>
        </a:p>
      </dsp:txBody>
      <dsp:txXfrm rot="10800000">
        <a:off x="4479092" y="1971902"/>
        <a:ext cx="3625424" cy="233598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A169B-6CDB-4CC4-93DC-D306E4949839}">
      <dsp:nvSpPr>
        <dsp:cNvPr id="0" name=""/>
        <dsp:cNvSpPr/>
      </dsp:nvSpPr>
      <dsp:spPr>
        <a:xfrm>
          <a:off x="0" y="0"/>
          <a:ext cx="8432581" cy="197190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1FAC4D-811B-457B-B849-E33E74DBB928}">
      <dsp:nvSpPr>
        <dsp:cNvPr id="0" name=""/>
        <dsp:cNvSpPr/>
      </dsp:nvSpPr>
      <dsp:spPr>
        <a:xfrm>
          <a:off x="253945" y="262920"/>
          <a:ext cx="3773662" cy="144606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724B6C-583F-4299-87C4-DEF38B5617B5}">
      <dsp:nvSpPr>
        <dsp:cNvPr id="0" name=""/>
        <dsp:cNvSpPr/>
      </dsp:nvSpPr>
      <dsp:spPr>
        <a:xfrm rot="10800000">
          <a:off x="253945" y="1971902"/>
          <a:ext cx="3773662" cy="241010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l" defTabSz="889000">
            <a:lnSpc>
              <a:spcPct val="90000"/>
            </a:lnSpc>
            <a:spcBef>
              <a:spcPct val="0"/>
            </a:spcBef>
            <a:spcAft>
              <a:spcPct val="35000"/>
            </a:spcAft>
            <a:buNone/>
          </a:pPr>
          <a:endParaRPr lang="en-GB" sz="2000" kern="1200" dirty="0"/>
        </a:p>
        <a:p>
          <a:pPr marL="114300" lvl="1" indent="-114300" algn="l" defTabSz="622300">
            <a:lnSpc>
              <a:spcPct val="90000"/>
            </a:lnSpc>
            <a:spcBef>
              <a:spcPct val="0"/>
            </a:spcBef>
            <a:spcAft>
              <a:spcPct val="15000"/>
            </a:spcAft>
            <a:buChar char="•"/>
          </a:pPr>
          <a:r>
            <a:rPr lang="en-GB" sz="1400" b="0" i="0" u="none" kern="1200" dirty="0"/>
            <a:t>Approachability</a:t>
          </a:r>
          <a:endParaRPr lang="en-GB" sz="1400" kern="1200" dirty="0"/>
        </a:p>
        <a:p>
          <a:pPr marL="114300" lvl="1" indent="-114300" algn="l" defTabSz="622300">
            <a:lnSpc>
              <a:spcPct val="90000"/>
            </a:lnSpc>
            <a:spcBef>
              <a:spcPct val="0"/>
            </a:spcBef>
            <a:spcAft>
              <a:spcPct val="15000"/>
            </a:spcAft>
            <a:buChar char="•"/>
          </a:pPr>
          <a:r>
            <a:rPr lang="en-GB" sz="1400" b="0" i="0" u="none" kern="1200" dirty="0"/>
            <a:t>Helpfulness of staff</a:t>
          </a:r>
          <a:endParaRPr lang="en-GB" sz="1400" kern="1200" dirty="0"/>
        </a:p>
        <a:p>
          <a:pPr marL="114300" lvl="1" indent="-114300" algn="l" defTabSz="622300">
            <a:lnSpc>
              <a:spcPct val="90000"/>
            </a:lnSpc>
            <a:spcBef>
              <a:spcPct val="0"/>
            </a:spcBef>
            <a:spcAft>
              <a:spcPct val="15000"/>
            </a:spcAft>
            <a:buChar char="•"/>
          </a:pPr>
          <a:r>
            <a:rPr lang="en-US" sz="1400" b="0" i="0" u="none" kern="1200" dirty="0"/>
            <a:t>Knowledge of staff responding to enquiries</a:t>
          </a:r>
          <a:endParaRPr lang="en-US" sz="1400" kern="1200" dirty="0"/>
        </a:p>
        <a:p>
          <a:pPr marL="114300" lvl="1" indent="-114300" algn="l" defTabSz="622300">
            <a:lnSpc>
              <a:spcPct val="90000"/>
            </a:lnSpc>
            <a:spcBef>
              <a:spcPct val="0"/>
            </a:spcBef>
            <a:spcAft>
              <a:spcPct val="15000"/>
            </a:spcAft>
            <a:buChar char="•"/>
          </a:pPr>
          <a:r>
            <a:rPr lang="en-US" sz="1400" b="0" i="0" u="none" kern="1200" dirty="0"/>
            <a:t>Speed of response to enquiries</a:t>
          </a:r>
          <a:endParaRPr lang="en-US" sz="1400" kern="1200" dirty="0"/>
        </a:p>
      </dsp:txBody>
      <dsp:txXfrm rot="10800000">
        <a:off x="328064" y="1971902"/>
        <a:ext cx="3625424" cy="2335984"/>
      </dsp:txXfrm>
    </dsp:sp>
    <dsp:sp modelId="{40E7216D-8D8E-460D-97EB-BCCC4ED2545A}">
      <dsp:nvSpPr>
        <dsp:cNvPr id="0" name=""/>
        <dsp:cNvSpPr/>
      </dsp:nvSpPr>
      <dsp:spPr>
        <a:xfrm>
          <a:off x="4404973" y="262920"/>
          <a:ext cx="3773662" cy="1446061"/>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6DAF74-5EAD-402A-AFC1-773DFB65FC02}">
      <dsp:nvSpPr>
        <dsp:cNvPr id="0" name=""/>
        <dsp:cNvSpPr/>
      </dsp:nvSpPr>
      <dsp:spPr>
        <a:xfrm rot="10800000">
          <a:off x="4404973" y="1971902"/>
          <a:ext cx="3773662" cy="241010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endParaRPr lang="en-GB" sz="1400" kern="1200" dirty="0"/>
        </a:p>
        <a:p>
          <a:pPr marL="114300" lvl="1" indent="-114300" algn="l" defTabSz="622300">
            <a:lnSpc>
              <a:spcPct val="90000"/>
            </a:lnSpc>
            <a:spcBef>
              <a:spcPct val="0"/>
            </a:spcBef>
            <a:spcAft>
              <a:spcPct val="15000"/>
            </a:spcAft>
            <a:buChar char="•"/>
          </a:pPr>
          <a:r>
            <a:rPr lang="en-US" sz="1400" b="0" i="0" u="none" kern="1200" dirty="0"/>
            <a:t>How easy is it to identify the correct person to speak to in this area</a:t>
          </a:r>
          <a:endParaRPr lang="en-US" sz="1400" kern="1200" dirty="0"/>
        </a:p>
        <a:p>
          <a:pPr marL="114300" lvl="1" indent="-114300" algn="l" defTabSz="622300">
            <a:lnSpc>
              <a:spcPct val="90000"/>
            </a:lnSpc>
            <a:spcBef>
              <a:spcPct val="0"/>
            </a:spcBef>
            <a:spcAft>
              <a:spcPct val="15000"/>
            </a:spcAft>
            <a:buChar char="•"/>
          </a:pPr>
          <a:r>
            <a:rPr lang="en-US" sz="1400" b="0" i="0" u="none" kern="1200" dirty="0"/>
            <a:t>Transparency of fee structure for all applications</a:t>
          </a:r>
          <a:endParaRPr lang="en-US" sz="1400" kern="1200" dirty="0"/>
        </a:p>
        <a:p>
          <a:pPr marL="114300" lvl="1" indent="-114300" algn="l" defTabSz="622300">
            <a:lnSpc>
              <a:spcPct val="90000"/>
            </a:lnSpc>
            <a:spcBef>
              <a:spcPct val="0"/>
            </a:spcBef>
            <a:spcAft>
              <a:spcPct val="15000"/>
            </a:spcAft>
            <a:buChar char="•"/>
          </a:pPr>
          <a:endParaRPr lang="en-GB" sz="1400" kern="1200" dirty="0"/>
        </a:p>
        <a:p>
          <a:pPr marL="114300" lvl="1" indent="-114300" algn="l" defTabSz="622300">
            <a:lnSpc>
              <a:spcPct val="90000"/>
            </a:lnSpc>
            <a:spcBef>
              <a:spcPct val="0"/>
            </a:spcBef>
            <a:spcAft>
              <a:spcPct val="15000"/>
            </a:spcAft>
            <a:buChar char="•"/>
          </a:pPr>
          <a:endParaRPr lang="en-GB" sz="1200" kern="1200" dirty="0"/>
        </a:p>
      </dsp:txBody>
      <dsp:txXfrm rot="10800000">
        <a:off x="4479092" y="1971902"/>
        <a:ext cx="3625424" cy="233598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10134-5803-44C3-B5D7-95F82512E201}">
      <dsp:nvSpPr>
        <dsp:cNvPr id="0" name=""/>
        <dsp:cNvSpPr/>
      </dsp:nvSpPr>
      <dsp:spPr>
        <a:xfrm rot="5400000">
          <a:off x="3397120" y="-312856"/>
          <a:ext cx="4846236" cy="5473937"/>
        </a:xfrm>
        <a:prstGeom prst="round2SameRect">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solidFill>
                <a:schemeClr val="tx1"/>
              </a:solidFill>
            </a:rPr>
            <a:t>National</a:t>
          </a:r>
          <a:endParaRPr lang="en-GB" sz="1400" b="1" kern="1200" dirty="0">
            <a:solidFill>
              <a:schemeClr val="tx1"/>
            </a:solidFill>
          </a:endParaRPr>
        </a:p>
        <a:p>
          <a:pPr marL="228600" lvl="2" indent="-114300" algn="l" defTabSz="622300">
            <a:lnSpc>
              <a:spcPct val="90000"/>
            </a:lnSpc>
            <a:spcBef>
              <a:spcPct val="0"/>
            </a:spcBef>
            <a:spcAft>
              <a:spcPct val="15000"/>
            </a:spcAft>
            <a:buChar char="•"/>
          </a:pPr>
          <a:r>
            <a:rPr lang="en-US" sz="1400" kern="1200" dirty="0">
              <a:solidFill>
                <a:srgbClr val="96004B"/>
              </a:solidFill>
            </a:rPr>
            <a:t>Excellent</a:t>
          </a:r>
          <a:endParaRPr lang="en-GB" sz="1400" kern="1200" dirty="0">
            <a:solidFill>
              <a:srgbClr val="96004B"/>
            </a:solidFill>
          </a:endParaRPr>
        </a:p>
        <a:p>
          <a:pPr marL="228600" lvl="2" indent="-114300" algn="l" defTabSz="622300">
            <a:lnSpc>
              <a:spcPct val="90000"/>
            </a:lnSpc>
            <a:spcBef>
              <a:spcPct val="0"/>
            </a:spcBef>
            <a:spcAft>
              <a:spcPct val="15000"/>
            </a:spcAft>
            <a:buChar char="•"/>
          </a:pPr>
          <a:r>
            <a:rPr lang="en-US" sz="1400" kern="1200" dirty="0"/>
            <a:t>Both variations and new MAs applications rated as good or excellent by 100% of respondents</a:t>
          </a:r>
          <a:endParaRPr lang="en-GB" sz="1400" kern="1200" dirty="0"/>
        </a:p>
        <a:p>
          <a:pPr marL="114300" lvl="1" indent="-114300" algn="l" defTabSz="622300">
            <a:lnSpc>
              <a:spcPct val="90000"/>
            </a:lnSpc>
            <a:spcBef>
              <a:spcPct val="0"/>
            </a:spcBef>
            <a:spcAft>
              <a:spcPct val="15000"/>
            </a:spcAft>
            <a:buChar char="•"/>
          </a:pPr>
          <a:r>
            <a:rPr lang="en-US" sz="1400" b="1" kern="1200" dirty="0">
              <a:solidFill>
                <a:schemeClr val="tx1"/>
              </a:solidFill>
            </a:rPr>
            <a:t>DCP</a:t>
          </a:r>
          <a:endParaRPr lang="en-GB" sz="1400" b="1" kern="1200" dirty="0">
            <a:solidFill>
              <a:schemeClr val="tx1"/>
            </a:solidFill>
          </a:endParaRPr>
        </a:p>
        <a:p>
          <a:pPr marL="228600" lvl="2" indent="-114300" algn="l" defTabSz="622300">
            <a:lnSpc>
              <a:spcPct val="90000"/>
            </a:lnSpc>
            <a:spcBef>
              <a:spcPct val="0"/>
            </a:spcBef>
            <a:spcAft>
              <a:spcPct val="15000"/>
            </a:spcAft>
            <a:buChar char="•"/>
          </a:pPr>
          <a:r>
            <a:rPr lang="en-US" sz="1400" kern="1200" dirty="0">
              <a:solidFill>
                <a:srgbClr val="96004B"/>
              </a:solidFill>
            </a:rPr>
            <a:t>Good</a:t>
          </a:r>
          <a:endParaRPr lang="en-GB" sz="1400" kern="1200" dirty="0">
            <a:solidFill>
              <a:srgbClr val="96004B"/>
            </a:solidFill>
          </a:endParaRPr>
        </a:p>
        <a:p>
          <a:pPr marL="228600" lvl="2" indent="-114300" algn="l" defTabSz="622300">
            <a:lnSpc>
              <a:spcPct val="90000"/>
            </a:lnSpc>
            <a:spcBef>
              <a:spcPct val="0"/>
            </a:spcBef>
            <a:spcAft>
              <a:spcPct val="15000"/>
            </a:spcAft>
            <a:buChar char="•"/>
          </a:pPr>
          <a:r>
            <a:rPr lang="en-US" sz="1400" kern="1200" dirty="0"/>
            <a:t>Variations rated as good or excellent by 63% of respondents; </a:t>
          </a:r>
          <a:endParaRPr lang="en-GB" sz="1400" kern="1200" dirty="0"/>
        </a:p>
        <a:p>
          <a:pPr marL="228600" lvl="2" indent="-114300" algn="l" defTabSz="622300">
            <a:lnSpc>
              <a:spcPct val="90000"/>
            </a:lnSpc>
            <a:spcBef>
              <a:spcPct val="0"/>
            </a:spcBef>
            <a:spcAft>
              <a:spcPct val="15000"/>
            </a:spcAft>
            <a:buChar char="•"/>
          </a:pPr>
          <a:r>
            <a:rPr lang="en-US" sz="1400" kern="1200" dirty="0"/>
            <a:t>New MA applications rated by 75% of respondent as good or excellent</a:t>
          </a:r>
          <a:endParaRPr lang="en-GB" sz="1400" kern="1200" dirty="0"/>
        </a:p>
        <a:p>
          <a:pPr marL="114300" lvl="1" indent="-114300" algn="l" defTabSz="622300">
            <a:lnSpc>
              <a:spcPct val="90000"/>
            </a:lnSpc>
            <a:spcBef>
              <a:spcPct val="0"/>
            </a:spcBef>
            <a:spcAft>
              <a:spcPct val="15000"/>
            </a:spcAft>
            <a:buChar char="•"/>
          </a:pPr>
          <a:r>
            <a:rPr lang="en-US" sz="1400" b="1" kern="1200" dirty="0">
              <a:solidFill>
                <a:schemeClr val="tx1"/>
              </a:solidFill>
            </a:rPr>
            <a:t>Centralised</a:t>
          </a:r>
          <a:endParaRPr lang="en-GB" sz="1400" b="1" kern="1200" dirty="0">
            <a:solidFill>
              <a:schemeClr val="tx1"/>
            </a:solidFill>
          </a:endParaRPr>
        </a:p>
        <a:p>
          <a:pPr marL="228600" lvl="2" indent="-114300" algn="l" defTabSz="622300">
            <a:lnSpc>
              <a:spcPct val="90000"/>
            </a:lnSpc>
            <a:spcBef>
              <a:spcPct val="0"/>
            </a:spcBef>
            <a:spcAft>
              <a:spcPct val="15000"/>
            </a:spcAft>
            <a:buChar char="•"/>
          </a:pPr>
          <a:r>
            <a:rPr lang="en-US" sz="1400" kern="1200" dirty="0">
              <a:solidFill>
                <a:srgbClr val="96004B"/>
              </a:solidFill>
            </a:rPr>
            <a:t>Good</a:t>
          </a:r>
          <a:endParaRPr lang="en-GB" sz="1400" kern="1200" dirty="0">
            <a:solidFill>
              <a:srgbClr val="96004B"/>
            </a:solidFill>
          </a:endParaRPr>
        </a:p>
        <a:p>
          <a:pPr marL="228600" lvl="2" indent="-114300" algn="l" defTabSz="622300">
            <a:lnSpc>
              <a:spcPct val="90000"/>
            </a:lnSpc>
            <a:spcBef>
              <a:spcPct val="0"/>
            </a:spcBef>
            <a:spcAft>
              <a:spcPct val="15000"/>
            </a:spcAft>
            <a:buChar char="•"/>
          </a:pPr>
          <a:r>
            <a:rPr lang="en-US" sz="1400" kern="1200" dirty="0"/>
            <a:t>Both variations and new MA applications rated as good or excellent by 50% of respondents</a:t>
          </a:r>
          <a:endParaRPr lang="en-GB" sz="1400" kern="1200" dirty="0"/>
        </a:p>
      </dsp:txBody>
      <dsp:txXfrm rot="-5400000">
        <a:off x="3083270" y="237568"/>
        <a:ext cx="5237363" cy="4373088"/>
      </dsp:txXfrm>
    </dsp:sp>
    <dsp:sp modelId="{23B15A00-263B-4BDB-B1D3-4E63F7A48919}">
      <dsp:nvSpPr>
        <dsp:cNvPr id="0" name=""/>
        <dsp:cNvSpPr/>
      </dsp:nvSpPr>
      <dsp:spPr>
        <a:xfrm>
          <a:off x="4180" y="852227"/>
          <a:ext cx="3079089" cy="31437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t>Parallel applications GB &amp; NI</a:t>
          </a:r>
          <a:endParaRPr lang="en-GB" sz="1400" kern="1200" dirty="0"/>
        </a:p>
      </dsp:txBody>
      <dsp:txXfrm>
        <a:off x="154489" y="1002536"/>
        <a:ext cx="2778471" cy="284315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51D10-2814-4349-BCF5-9AE6574F3B4A}">
      <dsp:nvSpPr>
        <dsp:cNvPr id="0" name=""/>
        <dsp:cNvSpPr/>
      </dsp:nvSpPr>
      <dsp:spPr>
        <a:xfrm rot="5400000">
          <a:off x="3992943" y="-453644"/>
          <a:ext cx="3657600" cy="5479288"/>
        </a:xfrm>
        <a:prstGeom prst="round2SameRect">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The most useful countries with which the VMD could develop a relationship would be </a:t>
          </a:r>
          <a:r>
            <a:rPr lang="en-US" sz="1400" kern="1200" dirty="0">
              <a:solidFill>
                <a:srgbClr val="96004B"/>
              </a:solidFill>
            </a:rPr>
            <a:t>Ireland and / or USA</a:t>
          </a:r>
          <a:endParaRPr lang="en-GB" sz="1400" kern="1200" dirty="0">
            <a:solidFill>
              <a:srgbClr val="96004B"/>
            </a:solidFill>
          </a:endParaRPr>
        </a:p>
      </dsp:txBody>
      <dsp:txXfrm rot="-5400000">
        <a:off x="3082100" y="635748"/>
        <a:ext cx="5300739" cy="3300502"/>
      </dsp:txXfrm>
    </dsp:sp>
    <dsp:sp modelId="{A58983A9-E52C-4C12-95BE-0B9FC9579890}">
      <dsp:nvSpPr>
        <dsp:cNvPr id="0" name=""/>
        <dsp:cNvSpPr/>
      </dsp:nvSpPr>
      <dsp:spPr>
        <a:xfrm>
          <a:off x="0" y="0"/>
          <a:ext cx="3082099" cy="4572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t>Joint reviews</a:t>
          </a:r>
          <a:endParaRPr lang="en-GB" sz="1400" kern="1200" dirty="0"/>
        </a:p>
      </dsp:txBody>
      <dsp:txXfrm>
        <a:off x="150456" y="150456"/>
        <a:ext cx="2781187" cy="427108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CE0B2-1324-4C86-AB83-157D0C7AD22B}">
      <dsp:nvSpPr>
        <dsp:cNvPr id="0" name=""/>
        <dsp:cNvSpPr/>
      </dsp:nvSpPr>
      <dsp:spPr>
        <a:xfrm rot="5400000">
          <a:off x="5232384" y="-2000712"/>
          <a:ext cx="1178718" cy="5479288"/>
        </a:xfrm>
        <a:prstGeom prst="round2SameRect">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rgbClr val="96004B"/>
              </a:solidFill>
            </a:rPr>
            <a:t>Three quarters </a:t>
          </a:r>
          <a:r>
            <a:rPr lang="en-US" sz="1400" kern="1200" dirty="0"/>
            <a:t>(76%) felt that the VMD is at least as good as all other national authorities</a:t>
          </a:r>
          <a:endParaRPr lang="en-GB" sz="1400" kern="1200" dirty="0"/>
        </a:p>
      </dsp:txBody>
      <dsp:txXfrm rot="-5400000">
        <a:off x="3082099" y="207113"/>
        <a:ext cx="5421748" cy="1063638"/>
      </dsp:txXfrm>
    </dsp:sp>
    <dsp:sp modelId="{A23BA9B4-A304-47C8-8FD4-74F0ED8D82B4}">
      <dsp:nvSpPr>
        <dsp:cNvPr id="0" name=""/>
        <dsp:cNvSpPr/>
      </dsp:nvSpPr>
      <dsp:spPr>
        <a:xfrm>
          <a:off x="0" y="2232"/>
          <a:ext cx="3082099" cy="14733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t>VMD as national authority</a:t>
          </a:r>
          <a:endParaRPr lang="en-GB" sz="1400" kern="1200" dirty="0"/>
        </a:p>
      </dsp:txBody>
      <dsp:txXfrm>
        <a:off x="71925" y="74157"/>
        <a:ext cx="2938249" cy="1329548"/>
      </dsp:txXfrm>
    </dsp:sp>
    <dsp:sp modelId="{0D23D33E-22F9-40F5-92C2-06A8B47C0176}">
      <dsp:nvSpPr>
        <dsp:cNvPr id="0" name=""/>
        <dsp:cNvSpPr/>
      </dsp:nvSpPr>
      <dsp:spPr>
        <a:xfrm rot="5400000">
          <a:off x="5232384" y="-453644"/>
          <a:ext cx="1178718" cy="5479288"/>
        </a:xfrm>
        <a:prstGeom prst="round2SameRect">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Relevance of questions asked  - </a:t>
          </a:r>
          <a:r>
            <a:rPr lang="en-US" sz="1400" kern="1200" dirty="0">
              <a:solidFill>
                <a:srgbClr val="96004B"/>
              </a:solidFill>
            </a:rPr>
            <a:t>Good</a:t>
          </a:r>
          <a:endParaRPr lang="en-GB" sz="1400" kern="1200" dirty="0">
            <a:solidFill>
              <a:srgbClr val="96004B"/>
            </a:solidFill>
          </a:endParaRPr>
        </a:p>
        <a:p>
          <a:pPr marL="114300" lvl="1" indent="-114300" algn="l" defTabSz="622300">
            <a:lnSpc>
              <a:spcPct val="90000"/>
            </a:lnSpc>
            <a:spcBef>
              <a:spcPct val="0"/>
            </a:spcBef>
            <a:spcAft>
              <a:spcPct val="15000"/>
            </a:spcAft>
            <a:buChar char="•"/>
          </a:pPr>
          <a:r>
            <a:rPr lang="en-US" sz="1400" kern="1200" dirty="0"/>
            <a:t>70% of respondents rated good or excellent</a:t>
          </a:r>
          <a:endParaRPr lang="en-GB" sz="1400" kern="1200" dirty="0"/>
        </a:p>
      </dsp:txBody>
      <dsp:txXfrm rot="-5400000">
        <a:off x="3082099" y="1754181"/>
        <a:ext cx="5421748" cy="1063638"/>
      </dsp:txXfrm>
    </dsp:sp>
    <dsp:sp modelId="{F1EA5AB3-908B-4A8F-A63E-B24A8D5EC14E}">
      <dsp:nvSpPr>
        <dsp:cNvPr id="0" name=""/>
        <dsp:cNvSpPr/>
      </dsp:nvSpPr>
      <dsp:spPr>
        <a:xfrm>
          <a:off x="0" y="1549300"/>
          <a:ext cx="3082099" cy="14733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t>VMD as CMS in MRP / DCP on behalf of NI</a:t>
          </a:r>
          <a:endParaRPr lang="en-GB" sz="1400" kern="1200" dirty="0"/>
        </a:p>
      </dsp:txBody>
      <dsp:txXfrm>
        <a:off x="71925" y="1621225"/>
        <a:ext cx="2938249" cy="1329548"/>
      </dsp:txXfrm>
    </dsp:sp>
    <dsp:sp modelId="{AF5F8A6C-40DB-47D2-A65C-6E7E4094B3C7}">
      <dsp:nvSpPr>
        <dsp:cNvPr id="0" name=""/>
        <dsp:cNvSpPr/>
      </dsp:nvSpPr>
      <dsp:spPr>
        <a:xfrm rot="5400000">
          <a:off x="5232384" y="1093424"/>
          <a:ext cx="1178718" cy="5479288"/>
        </a:xfrm>
        <a:prstGeom prst="round2SameRect">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rgbClr val="96004B"/>
              </a:solidFill>
            </a:rPr>
            <a:t>Three quarters </a:t>
          </a:r>
          <a:r>
            <a:rPr lang="en-US" sz="1400" kern="1200" dirty="0"/>
            <a:t>(75%) felt VMD is seen as a global leader</a:t>
          </a:r>
          <a:endParaRPr lang="en-GB" sz="1400" kern="1200" dirty="0"/>
        </a:p>
      </dsp:txBody>
      <dsp:txXfrm rot="-5400000">
        <a:off x="3082099" y="3301249"/>
        <a:ext cx="5421748" cy="1063638"/>
      </dsp:txXfrm>
    </dsp:sp>
    <dsp:sp modelId="{9D554EF2-65F2-4045-87BF-2F39F17F25E1}">
      <dsp:nvSpPr>
        <dsp:cNvPr id="0" name=""/>
        <dsp:cNvSpPr/>
      </dsp:nvSpPr>
      <dsp:spPr>
        <a:xfrm>
          <a:off x="0" y="3096369"/>
          <a:ext cx="3082099" cy="14733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t>Global leader</a:t>
          </a:r>
          <a:endParaRPr lang="en-GB" sz="1400" kern="1200" dirty="0"/>
        </a:p>
      </dsp:txBody>
      <dsp:txXfrm>
        <a:off x="71925" y="3168294"/>
        <a:ext cx="2938249" cy="13295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D98D3-FBA6-482D-982A-38494587EAA9}">
      <dsp:nvSpPr>
        <dsp:cNvPr id="0" name=""/>
        <dsp:cNvSpPr/>
      </dsp:nvSpPr>
      <dsp:spPr>
        <a:xfrm>
          <a:off x="0" y="0"/>
          <a:ext cx="8385284" cy="15089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kern="1200" dirty="0"/>
            <a:t>Excellent</a:t>
          </a:r>
        </a:p>
        <a:p>
          <a:pPr marL="228600" lvl="1" indent="-228600" algn="l" defTabSz="1111250">
            <a:lnSpc>
              <a:spcPct val="90000"/>
            </a:lnSpc>
            <a:spcBef>
              <a:spcPct val="0"/>
            </a:spcBef>
            <a:spcAft>
              <a:spcPct val="15000"/>
            </a:spcAft>
            <a:buChar char="•"/>
          </a:pPr>
          <a:r>
            <a:rPr lang="en-GB" sz="2500" kern="1200" dirty="0"/>
            <a:t>% of respondents rating (4 + 5) = 80%+</a:t>
          </a:r>
        </a:p>
      </dsp:txBody>
      <dsp:txXfrm>
        <a:off x="1827948" y="0"/>
        <a:ext cx="6557335" cy="1508913"/>
      </dsp:txXfrm>
    </dsp:sp>
    <dsp:sp modelId="{ADBB0F98-24F1-4C6F-B92B-79E3A2D28AEE}">
      <dsp:nvSpPr>
        <dsp:cNvPr id="0" name=""/>
        <dsp:cNvSpPr/>
      </dsp:nvSpPr>
      <dsp:spPr>
        <a:xfrm>
          <a:off x="150891" y="150891"/>
          <a:ext cx="1677056" cy="120713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7C4D02-DC00-4581-ACFD-7E17A077891C}">
      <dsp:nvSpPr>
        <dsp:cNvPr id="0" name=""/>
        <dsp:cNvSpPr/>
      </dsp:nvSpPr>
      <dsp:spPr>
        <a:xfrm>
          <a:off x="0" y="1659804"/>
          <a:ext cx="8385284" cy="15089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kern="1200" dirty="0"/>
            <a:t>Good</a:t>
          </a:r>
        </a:p>
        <a:p>
          <a:pPr marL="228600" lvl="1" indent="-228600" algn="l" defTabSz="1111250">
            <a:lnSpc>
              <a:spcPct val="90000"/>
            </a:lnSpc>
            <a:spcBef>
              <a:spcPct val="0"/>
            </a:spcBef>
            <a:spcAft>
              <a:spcPct val="15000"/>
            </a:spcAft>
            <a:buChar char="•"/>
          </a:pPr>
          <a:r>
            <a:rPr lang="en-GB" sz="2500" kern="1200" dirty="0"/>
            <a:t>% of respondents rating (4 + 5) = 60% -&lt;80%</a:t>
          </a:r>
        </a:p>
      </dsp:txBody>
      <dsp:txXfrm>
        <a:off x="1827948" y="1659804"/>
        <a:ext cx="6557335" cy="1508913"/>
      </dsp:txXfrm>
    </dsp:sp>
    <dsp:sp modelId="{B5B55A45-871B-4A87-811E-8D6EE54C266B}">
      <dsp:nvSpPr>
        <dsp:cNvPr id="0" name=""/>
        <dsp:cNvSpPr/>
      </dsp:nvSpPr>
      <dsp:spPr>
        <a:xfrm>
          <a:off x="150891" y="1810696"/>
          <a:ext cx="1677056" cy="1207130"/>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E78EB6-B493-4247-812B-565A0263916B}">
      <dsp:nvSpPr>
        <dsp:cNvPr id="0" name=""/>
        <dsp:cNvSpPr/>
      </dsp:nvSpPr>
      <dsp:spPr>
        <a:xfrm>
          <a:off x="0" y="3319609"/>
          <a:ext cx="8385284" cy="15089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kern="1200" dirty="0"/>
            <a:t>Review</a:t>
          </a:r>
        </a:p>
        <a:p>
          <a:pPr marL="228600" lvl="1" indent="-228600" algn="l" defTabSz="1111250">
            <a:lnSpc>
              <a:spcPct val="90000"/>
            </a:lnSpc>
            <a:spcBef>
              <a:spcPct val="0"/>
            </a:spcBef>
            <a:spcAft>
              <a:spcPct val="15000"/>
            </a:spcAft>
            <a:buChar char="•"/>
          </a:pPr>
          <a:r>
            <a:rPr lang="en-GB" sz="2500" kern="1200" dirty="0"/>
            <a:t>% of respondents rating (4 + 5) = 40% -&lt;60%</a:t>
          </a:r>
        </a:p>
      </dsp:txBody>
      <dsp:txXfrm>
        <a:off x="1827948" y="3319609"/>
        <a:ext cx="6557335" cy="1508913"/>
      </dsp:txXfrm>
    </dsp:sp>
    <dsp:sp modelId="{FDF8E0C0-0C06-4B6D-B9AB-59A4386CE687}">
      <dsp:nvSpPr>
        <dsp:cNvPr id="0" name=""/>
        <dsp:cNvSpPr/>
      </dsp:nvSpPr>
      <dsp:spPr>
        <a:xfrm>
          <a:off x="150891" y="3470500"/>
          <a:ext cx="1677056" cy="1207130"/>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7C2E7-6C91-49F3-9D73-CCDA43A5CFCA}">
      <dsp:nvSpPr>
        <dsp:cNvPr id="0" name=""/>
        <dsp:cNvSpPr/>
      </dsp:nvSpPr>
      <dsp:spPr>
        <a:xfrm rot="5400000">
          <a:off x="4023423" y="-491744"/>
          <a:ext cx="3596640" cy="5479288"/>
        </a:xfrm>
        <a:prstGeom prst="round2SameRect">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rgbClr val="96004B"/>
              </a:solidFill>
            </a:rPr>
            <a:t>Excellent</a:t>
          </a:r>
          <a:endParaRPr lang="en-GB" sz="1400" kern="1200" dirty="0">
            <a:solidFill>
              <a:srgbClr val="96004B"/>
            </a:solidFill>
          </a:endParaRPr>
        </a:p>
        <a:p>
          <a:pPr marL="228600" lvl="2" indent="-114300" algn="l" defTabSz="622300">
            <a:lnSpc>
              <a:spcPct val="90000"/>
            </a:lnSpc>
            <a:spcBef>
              <a:spcPct val="0"/>
            </a:spcBef>
            <a:spcAft>
              <a:spcPct val="15000"/>
            </a:spcAft>
            <a:buChar char="•"/>
          </a:pPr>
          <a:r>
            <a:rPr lang="en-US" sz="1400" kern="1200" dirty="0"/>
            <a:t>Although the level of satisfaction with the VMD had decreased for 14%</a:t>
          </a:r>
          <a:endParaRPr lang="en-GB" sz="1400" kern="1200" dirty="0"/>
        </a:p>
        <a:p>
          <a:pPr marL="228600" lvl="2" indent="-114300" algn="l" defTabSz="622300">
            <a:lnSpc>
              <a:spcPct val="90000"/>
            </a:lnSpc>
            <a:spcBef>
              <a:spcPct val="0"/>
            </a:spcBef>
            <a:spcAft>
              <a:spcPct val="15000"/>
            </a:spcAft>
            <a:buChar char="•"/>
          </a:pPr>
          <a:r>
            <a:rPr lang="en-US" sz="1400" kern="1200" dirty="0"/>
            <a:t>Satisfaction had remained the same or had increased for 86%</a:t>
          </a:r>
          <a:endParaRPr lang="en-GB" sz="1400" kern="1200" dirty="0"/>
        </a:p>
      </dsp:txBody>
      <dsp:txXfrm rot="-5400000">
        <a:off x="3082100" y="625152"/>
        <a:ext cx="5303715" cy="3245494"/>
      </dsp:txXfrm>
    </dsp:sp>
    <dsp:sp modelId="{FC174769-5DFA-4567-B9D5-E029A540C2B8}">
      <dsp:nvSpPr>
        <dsp:cNvPr id="0" name=""/>
        <dsp:cNvSpPr/>
      </dsp:nvSpPr>
      <dsp:spPr>
        <a:xfrm>
          <a:off x="0" y="0"/>
          <a:ext cx="3082099" cy="4495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GB" sz="1400" kern="1200" dirty="0"/>
            <a:t>Overall level of satisfaction with the VMD</a:t>
          </a:r>
        </a:p>
      </dsp:txBody>
      <dsp:txXfrm>
        <a:off x="150456" y="150456"/>
        <a:ext cx="2781187" cy="41948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A169B-6CDB-4CC4-93DC-D306E4949839}">
      <dsp:nvSpPr>
        <dsp:cNvPr id="0" name=""/>
        <dsp:cNvSpPr/>
      </dsp:nvSpPr>
      <dsp:spPr>
        <a:xfrm>
          <a:off x="0" y="0"/>
          <a:ext cx="8180334" cy="216677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08F0CE-28B6-4B7D-ABBF-218019B2EEA3}">
      <dsp:nvSpPr>
        <dsp:cNvPr id="0" name=""/>
        <dsp:cNvSpPr/>
      </dsp:nvSpPr>
      <dsp:spPr>
        <a:xfrm>
          <a:off x="245410" y="604670"/>
          <a:ext cx="2402973" cy="95743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424D41-3A69-453F-A948-3B090C768A4F}">
      <dsp:nvSpPr>
        <dsp:cNvPr id="0" name=""/>
        <dsp:cNvSpPr/>
      </dsp:nvSpPr>
      <dsp:spPr>
        <a:xfrm rot="10800000">
          <a:off x="245410" y="2166772"/>
          <a:ext cx="2402973" cy="2648278"/>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endParaRPr lang="en-GB" sz="1400" kern="1200" dirty="0"/>
        </a:p>
        <a:p>
          <a:pPr marL="57150" lvl="1" indent="-57150" algn="l" defTabSz="488950">
            <a:lnSpc>
              <a:spcPct val="90000"/>
            </a:lnSpc>
            <a:spcBef>
              <a:spcPct val="0"/>
            </a:spcBef>
            <a:spcAft>
              <a:spcPct val="15000"/>
            </a:spcAft>
            <a:buChar char="•"/>
          </a:pPr>
          <a:r>
            <a:rPr lang="en-GB" sz="1100" b="1" i="0" u="none" kern="1200" dirty="0"/>
            <a:t>Application management</a:t>
          </a:r>
          <a:endParaRPr lang="en-GB" sz="1100" b="1" kern="1200" dirty="0"/>
        </a:p>
        <a:p>
          <a:pPr marL="57150" lvl="1" indent="-57150" algn="l" defTabSz="488950">
            <a:lnSpc>
              <a:spcPct val="90000"/>
            </a:lnSpc>
            <a:spcBef>
              <a:spcPct val="0"/>
            </a:spcBef>
            <a:spcAft>
              <a:spcPct val="15000"/>
            </a:spcAft>
            <a:buChar char="•"/>
          </a:pPr>
          <a:r>
            <a:rPr lang="en-GB" sz="1100" b="1" i="0" u="none" kern="1200" dirty="0"/>
            <a:t>Validation </a:t>
          </a:r>
          <a:endParaRPr lang="en-GB" sz="1100" b="1" kern="1200" dirty="0"/>
        </a:p>
        <a:p>
          <a:pPr marL="57150" lvl="1" indent="-57150" algn="l" defTabSz="488950">
            <a:lnSpc>
              <a:spcPct val="90000"/>
            </a:lnSpc>
            <a:spcBef>
              <a:spcPct val="0"/>
            </a:spcBef>
            <a:spcAft>
              <a:spcPct val="15000"/>
            </a:spcAft>
            <a:buChar char="•"/>
          </a:pPr>
          <a:r>
            <a:rPr lang="en-GB" sz="1100" b="1" i="0" u="none" kern="1200" dirty="0"/>
            <a:t>Pharmaceuticals</a:t>
          </a:r>
          <a:endParaRPr lang="en-GB" sz="1100" b="1" kern="1200" dirty="0"/>
        </a:p>
        <a:p>
          <a:pPr marL="57150" lvl="1" indent="-57150" algn="l" defTabSz="488950">
            <a:lnSpc>
              <a:spcPct val="90000"/>
            </a:lnSpc>
            <a:spcBef>
              <a:spcPct val="0"/>
            </a:spcBef>
            <a:spcAft>
              <a:spcPct val="15000"/>
            </a:spcAft>
            <a:buChar char="•"/>
          </a:pPr>
          <a:r>
            <a:rPr lang="en-GB" sz="1100" b="1" i="0" u="none" kern="1200" dirty="0"/>
            <a:t>Biologicals</a:t>
          </a:r>
          <a:endParaRPr lang="en-GB" sz="1100" b="1" kern="1200" dirty="0"/>
        </a:p>
        <a:p>
          <a:pPr marL="57150" lvl="1" indent="-57150" algn="l" defTabSz="488950">
            <a:lnSpc>
              <a:spcPct val="90000"/>
            </a:lnSpc>
            <a:spcBef>
              <a:spcPct val="0"/>
            </a:spcBef>
            <a:spcAft>
              <a:spcPct val="15000"/>
            </a:spcAft>
            <a:buChar char="•"/>
          </a:pPr>
          <a:r>
            <a:rPr lang="en-GB" sz="1100" b="1" i="0" u="none" kern="1200" dirty="0"/>
            <a:t>Vaccine Batch Release</a:t>
          </a:r>
          <a:endParaRPr lang="en-GB" sz="1100" b="1" kern="1200" dirty="0"/>
        </a:p>
        <a:p>
          <a:pPr marL="57150" lvl="1" indent="-57150" algn="l" defTabSz="488950">
            <a:lnSpc>
              <a:spcPct val="90000"/>
            </a:lnSpc>
            <a:spcBef>
              <a:spcPct val="0"/>
            </a:spcBef>
            <a:spcAft>
              <a:spcPct val="15000"/>
            </a:spcAft>
            <a:buChar char="•"/>
          </a:pPr>
          <a:r>
            <a:rPr lang="en-GB" sz="1100" b="1" i="0" u="none" kern="1200" dirty="0"/>
            <a:t>Pharmacovigilance</a:t>
          </a:r>
          <a:endParaRPr lang="en-GB" sz="1100" b="1" kern="1200" dirty="0"/>
        </a:p>
        <a:p>
          <a:pPr marL="57150" lvl="1" indent="-57150" algn="l" defTabSz="488950">
            <a:lnSpc>
              <a:spcPct val="90000"/>
            </a:lnSpc>
            <a:spcBef>
              <a:spcPct val="0"/>
            </a:spcBef>
            <a:spcAft>
              <a:spcPct val="15000"/>
            </a:spcAft>
            <a:buChar char="•"/>
          </a:pPr>
          <a:r>
            <a:rPr lang="en-GB" sz="1100" b="1" i="0" u="none" kern="1200" dirty="0"/>
            <a:t>Quality defects recall</a:t>
          </a:r>
          <a:endParaRPr lang="en-GB" sz="1100" b="1" kern="1200" dirty="0"/>
        </a:p>
        <a:p>
          <a:pPr marL="57150" lvl="1" indent="-57150" algn="l" defTabSz="488950">
            <a:lnSpc>
              <a:spcPct val="90000"/>
            </a:lnSpc>
            <a:spcBef>
              <a:spcPct val="0"/>
            </a:spcBef>
            <a:spcAft>
              <a:spcPct val="15000"/>
            </a:spcAft>
            <a:buChar char="•"/>
          </a:pPr>
          <a:r>
            <a:rPr lang="en-GB" sz="1100" b="1" i="0" u="none" kern="1200" dirty="0"/>
            <a:t>Batch recall</a:t>
          </a:r>
          <a:endParaRPr lang="en-GB" sz="1100" b="1" kern="1200" dirty="0"/>
        </a:p>
        <a:p>
          <a:pPr marL="57150" lvl="1" indent="-57150" algn="l" defTabSz="488950">
            <a:lnSpc>
              <a:spcPct val="90000"/>
            </a:lnSpc>
            <a:spcBef>
              <a:spcPct val="0"/>
            </a:spcBef>
            <a:spcAft>
              <a:spcPct val="15000"/>
            </a:spcAft>
            <a:buChar char="•"/>
          </a:pPr>
          <a:r>
            <a:rPr lang="en-GB" sz="1100" b="1" i="0" u="none" kern="1200" dirty="0"/>
            <a:t>GMP / GDP inspections</a:t>
          </a:r>
          <a:endParaRPr lang="en-GB" sz="1100" b="1" kern="1200" dirty="0"/>
        </a:p>
        <a:p>
          <a:pPr marL="57150" lvl="1" indent="-57150" algn="l" defTabSz="488950">
            <a:lnSpc>
              <a:spcPct val="90000"/>
            </a:lnSpc>
            <a:spcBef>
              <a:spcPct val="0"/>
            </a:spcBef>
            <a:spcAft>
              <a:spcPct val="15000"/>
            </a:spcAft>
            <a:buChar char="•"/>
          </a:pPr>
          <a:r>
            <a:rPr lang="en-GB" sz="1100" b="1" i="0" u="none" kern="1200" dirty="0"/>
            <a:t>Communications information sharing</a:t>
          </a:r>
          <a:endParaRPr lang="en-GB" sz="1100" b="1" kern="1200" dirty="0"/>
        </a:p>
        <a:p>
          <a:pPr marL="57150" lvl="1" indent="-57150" algn="l" defTabSz="488950">
            <a:lnSpc>
              <a:spcPct val="90000"/>
            </a:lnSpc>
            <a:spcBef>
              <a:spcPct val="0"/>
            </a:spcBef>
            <a:spcAft>
              <a:spcPct val="15000"/>
            </a:spcAft>
            <a:buChar char="•"/>
          </a:pPr>
          <a:r>
            <a:rPr lang="en-GB" sz="1100" b="1" i="0" u="none" kern="1200" dirty="0"/>
            <a:t>Communications website</a:t>
          </a:r>
          <a:endParaRPr lang="en-GB" sz="1100" b="1" kern="1200" dirty="0"/>
        </a:p>
        <a:p>
          <a:pPr marL="57150" lvl="1" indent="-57150" algn="l" defTabSz="488950">
            <a:lnSpc>
              <a:spcPct val="90000"/>
            </a:lnSpc>
            <a:spcBef>
              <a:spcPct val="0"/>
            </a:spcBef>
            <a:spcAft>
              <a:spcPct val="15000"/>
            </a:spcAft>
            <a:buChar char="•"/>
          </a:pPr>
          <a:r>
            <a:rPr lang="en-GB" sz="1100" b="1" i="0" u="none" kern="1200" dirty="0"/>
            <a:t>Finance</a:t>
          </a:r>
          <a:endParaRPr lang="en-GB" sz="1100" b="1" kern="1200" dirty="0"/>
        </a:p>
        <a:p>
          <a:pPr marL="114300" lvl="1" indent="-114300" algn="l" defTabSz="622300">
            <a:lnSpc>
              <a:spcPct val="90000"/>
            </a:lnSpc>
            <a:spcBef>
              <a:spcPct val="0"/>
            </a:spcBef>
            <a:spcAft>
              <a:spcPct val="15000"/>
            </a:spcAft>
            <a:buChar char="•"/>
          </a:pPr>
          <a:endParaRPr lang="en-US" sz="1400" kern="1200" dirty="0"/>
        </a:p>
      </dsp:txBody>
      <dsp:txXfrm rot="10800000">
        <a:off x="319310" y="2166772"/>
        <a:ext cx="2255173" cy="2574378"/>
      </dsp:txXfrm>
    </dsp:sp>
    <dsp:sp modelId="{C0ABDA25-0E06-4D9A-96B3-B0AB408BB334}">
      <dsp:nvSpPr>
        <dsp:cNvPr id="0" name=""/>
        <dsp:cNvSpPr/>
      </dsp:nvSpPr>
      <dsp:spPr>
        <a:xfrm>
          <a:off x="2888680" y="585618"/>
          <a:ext cx="2402973" cy="995535"/>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AE89CB-7A0C-4A9B-8F4E-789F1CF54843}">
      <dsp:nvSpPr>
        <dsp:cNvPr id="0" name=""/>
        <dsp:cNvSpPr/>
      </dsp:nvSpPr>
      <dsp:spPr>
        <a:xfrm rot="10800000">
          <a:off x="2888680" y="2166772"/>
          <a:ext cx="2402973" cy="2648278"/>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endParaRPr lang="en-GB" sz="1400" b="1" kern="1200" dirty="0"/>
        </a:p>
        <a:p>
          <a:pPr marL="57150" lvl="1" indent="-57150" algn="l" defTabSz="488950">
            <a:lnSpc>
              <a:spcPct val="90000"/>
            </a:lnSpc>
            <a:spcBef>
              <a:spcPct val="0"/>
            </a:spcBef>
            <a:spcAft>
              <a:spcPct val="15000"/>
            </a:spcAft>
            <a:buChar char="•"/>
          </a:pPr>
          <a:r>
            <a:rPr lang="en-GB" sz="1100" b="1" kern="1200" dirty="0"/>
            <a:t>Overall usefulness of PLS</a:t>
          </a:r>
        </a:p>
      </dsp:txBody>
      <dsp:txXfrm rot="10800000">
        <a:off x="2962580" y="2166772"/>
        <a:ext cx="2255173" cy="2574378"/>
      </dsp:txXfrm>
    </dsp:sp>
    <dsp:sp modelId="{8DDC5086-C25E-4ACD-A244-1E8E4136FFAA}">
      <dsp:nvSpPr>
        <dsp:cNvPr id="0" name=""/>
        <dsp:cNvSpPr/>
      </dsp:nvSpPr>
      <dsp:spPr>
        <a:xfrm>
          <a:off x="5531950" y="537997"/>
          <a:ext cx="2402973" cy="1090778"/>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AE96E4-308A-4F66-BF49-D7577DC995EA}">
      <dsp:nvSpPr>
        <dsp:cNvPr id="0" name=""/>
        <dsp:cNvSpPr/>
      </dsp:nvSpPr>
      <dsp:spPr>
        <a:xfrm rot="10800000">
          <a:off x="5531950" y="2166772"/>
          <a:ext cx="2402973" cy="2648278"/>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endParaRPr lang="en-GB" sz="1400" b="1" kern="1200" dirty="0"/>
        </a:p>
        <a:p>
          <a:pPr marL="57150" lvl="1" indent="-57150" algn="l" defTabSz="488950">
            <a:lnSpc>
              <a:spcPct val="90000"/>
            </a:lnSpc>
            <a:spcBef>
              <a:spcPct val="0"/>
            </a:spcBef>
            <a:spcAft>
              <a:spcPct val="15000"/>
            </a:spcAft>
            <a:buChar char="•"/>
          </a:pPr>
          <a:r>
            <a:rPr lang="en-GB" sz="1100" b="1" kern="1200" dirty="0"/>
            <a:t>Enforcement</a:t>
          </a:r>
        </a:p>
      </dsp:txBody>
      <dsp:txXfrm rot="10800000">
        <a:off x="5605850" y="2166772"/>
        <a:ext cx="2255173" cy="25743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A169B-6CDB-4CC4-93DC-D306E4949839}">
      <dsp:nvSpPr>
        <dsp:cNvPr id="0" name=""/>
        <dsp:cNvSpPr/>
      </dsp:nvSpPr>
      <dsp:spPr>
        <a:xfrm>
          <a:off x="0" y="0"/>
          <a:ext cx="7693572" cy="179490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08F0CE-28B6-4B7D-ABBF-218019B2EEA3}">
      <dsp:nvSpPr>
        <dsp:cNvPr id="0" name=""/>
        <dsp:cNvSpPr/>
      </dsp:nvSpPr>
      <dsp:spPr>
        <a:xfrm>
          <a:off x="231689" y="239320"/>
          <a:ext cx="3442948" cy="1316264"/>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424D41-3A69-453F-A948-3B090C768A4F}">
      <dsp:nvSpPr>
        <dsp:cNvPr id="0" name=""/>
        <dsp:cNvSpPr/>
      </dsp:nvSpPr>
      <dsp:spPr>
        <a:xfrm rot="10800000">
          <a:off x="231689" y="1794906"/>
          <a:ext cx="3442948" cy="2193774"/>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endParaRPr lang="en-GB" sz="1400" kern="1200" dirty="0"/>
        </a:p>
        <a:p>
          <a:pPr marL="114300" lvl="1" indent="-114300" algn="l" defTabSz="622300">
            <a:lnSpc>
              <a:spcPct val="90000"/>
            </a:lnSpc>
            <a:spcBef>
              <a:spcPct val="0"/>
            </a:spcBef>
            <a:spcAft>
              <a:spcPct val="15000"/>
            </a:spcAft>
            <a:buChar char="•"/>
          </a:pPr>
          <a:r>
            <a:rPr lang="en-US" sz="1400" b="0" i="0" u="none" kern="1200" dirty="0"/>
            <a:t>Knowledge of staff responding to enquiries </a:t>
          </a:r>
          <a:endParaRPr lang="en-GB" sz="1400" b="1" kern="1200" dirty="0"/>
        </a:p>
        <a:p>
          <a:pPr marL="114300" lvl="1" indent="-114300" algn="l" defTabSz="622300">
            <a:lnSpc>
              <a:spcPct val="90000"/>
            </a:lnSpc>
            <a:spcBef>
              <a:spcPct val="0"/>
            </a:spcBef>
            <a:spcAft>
              <a:spcPct val="15000"/>
            </a:spcAft>
            <a:buChar char="•"/>
          </a:pPr>
          <a:r>
            <a:rPr lang="en-GB" sz="1400" b="0" i="0" u="none" kern="1200" dirty="0"/>
            <a:t>Approachability  </a:t>
          </a:r>
          <a:endParaRPr lang="en-GB" sz="1400" kern="1200" dirty="0"/>
        </a:p>
        <a:p>
          <a:pPr marL="114300" lvl="1" indent="-114300" algn="l" defTabSz="622300">
            <a:lnSpc>
              <a:spcPct val="90000"/>
            </a:lnSpc>
            <a:spcBef>
              <a:spcPct val="0"/>
            </a:spcBef>
            <a:spcAft>
              <a:spcPct val="15000"/>
            </a:spcAft>
            <a:buChar char="•"/>
          </a:pPr>
          <a:r>
            <a:rPr lang="en-US" sz="1400" b="0" i="0" u="none" kern="1200" dirty="0"/>
            <a:t>Helpfulness of staff </a:t>
          </a:r>
          <a:endParaRPr lang="en-US" sz="1400" kern="1200" dirty="0"/>
        </a:p>
        <a:p>
          <a:pPr marL="114300" lvl="1" indent="-114300" algn="l" defTabSz="622300">
            <a:lnSpc>
              <a:spcPct val="90000"/>
            </a:lnSpc>
            <a:spcBef>
              <a:spcPct val="0"/>
            </a:spcBef>
            <a:spcAft>
              <a:spcPct val="15000"/>
            </a:spcAft>
            <a:buChar char="•"/>
          </a:pPr>
          <a:r>
            <a:rPr lang="en-US" sz="1400" b="0" i="0" u="none" kern="1200" dirty="0"/>
            <a:t>Usefulness of advice given </a:t>
          </a:r>
          <a:endParaRPr lang="en-US" sz="1400" kern="1200" dirty="0"/>
        </a:p>
      </dsp:txBody>
      <dsp:txXfrm rot="10800000">
        <a:off x="299155" y="1794906"/>
        <a:ext cx="3308016" cy="2126308"/>
      </dsp:txXfrm>
    </dsp:sp>
    <dsp:sp modelId="{C0ABDA25-0E06-4D9A-96B3-B0AB408BB334}">
      <dsp:nvSpPr>
        <dsp:cNvPr id="0" name=""/>
        <dsp:cNvSpPr/>
      </dsp:nvSpPr>
      <dsp:spPr>
        <a:xfrm>
          <a:off x="4018933" y="239320"/>
          <a:ext cx="3442948" cy="1316264"/>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AE89CB-7A0C-4A9B-8F4E-789F1CF54843}">
      <dsp:nvSpPr>
        <dsp:cNvPr id="0" name=""/>
        <dsp:cNvSpPr/>
      </dsp:nvSpPr>
      <dsp:spPr>
        <a:xfrm rot="10800000">
          <a:off x="4018933" y="1794906"/>
          <a:ext cx="3442948" cy="2193774"/>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endParaRPr lang="en-GB" sz="1400" b="1" kern="1200" dirty="0"/>
        </a:p>
        <a:p>
          <a:pPr marL="114300" lvl="1" indent="-114300" algn="l" defTabSz="622300">
            <a:lnSpc>
              <a:spcPct val="90000"/>
            </a:lnSpc>
            <a:spcBef>
              <a:spcPct val="0"/>
            </a:spcBef>
            <a:spcAft>
              <a:spcPct val="15000"/>
            </a:spcAft>
            <a:buChar char="•"/>
          </a:pPr>
          <a:r>
            <a:rPr lang="en-US" sz="1400" kern="1200" dirty="0"/>
            <a:t>Speed of response to enquiries</a:t>
          </a:r>
          <a:endParaRPr lang="en-GB" sz="1400" b="1" kern="1200" dirty="0"/>
        </a:p>
        <a:p>
          <a:pPr marL="114300" lvl="1" indent="-114300" algn="l" defTabSz="622300">
            <a:lnSpc>
              <a:spcPct val="90000"/>
            </a:lnSpc>
            <a:spcBef>
              <a:spcPct val="0"/>
            </a:spcBef>
            <a:spcAft>
              <a:spcPct val="15000"/>
            </a:spcAft>
            <a:buChar char="•"/>
          </a:pPr>
          <a:r>
            <a:rPr lang="en-US" sz="1400" b="0" i="0" u="none" kern="1200" dirty="0"/>
            <a:t>Consistency of advice given between staff </a:t>
          </a:r>
          <a:endParaRPr lang="en-GB" sz="1400" b="1" kern="1200" dirty="0"/>
        </a:p>
      </dsp:txBody>
      <dsp:txXfrm rot="10800000">
        <a:off x="4086399" y="1794906"/>
        <a:ext cx="3308016" cy="21263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A169B-6CDB-4CC4-93DC-D306E4949839}">
      <dsp:nvSpPr>
        <dsp:cNvPr id="0" name=""/>
        <dsp:cNvSpPr/>
      </dsp:nvSpPr>
      <dsp:spPr>
        <a:xfrm>
          <a:off x="0" y="0"/>
          <a:ext cx="7693572" cy="184456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BF64BF-DF48-4F6C-8B5C-609E8B44E6C2}">
      <dsp:nvSpPr>
        <dsp:cNvPr id="0" name=""/>
        <dsp:cNvSpPr/>
      </dsp:nvSpPr>
      <dsp:spPr>
        <a:xfrm>
          <a:off x="231689" y="245942"/>
          <a:ext cx="3442948" cy="1352683"/>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D203D1-4560-4840-AD3A-C4DA4D763481}">
      <dsp:nvSpPr>
        <dsp:cNvPr id="0" name=""/>
        <dsp:cNvSpPr/>
      </dsp:nvSpPr>
      <dsp:spPr>
        <a:xfrm rot="10800000">
          <a:off x="231689" y="1844568"/>
          <a:ext cx="3442948" cy="225447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endParaRPr lang="en-GB" sz="1600" kern="1200" dirty="0"/>
        </a:p>
        <a:p>
          <a:pPr marL="57150" lvl="1" indent="-57150" algn="l" defTabSz="444500">
            <a:lnSpc>
              <a:spcPct val="90000"/>
            </a:lnSpc>
            <a:spcBef>
              <a:spcPct val="0"/>
            </a:spcBef>
            <a:spcAft>
              <a:spcPct val="15000"/>
            </a:spcAft>
            <a:buChar char="•"/>
          </a:pPr>
          <a:r>
            <a:rPr lang="en-US" sz="1000" kern="1200" dirty="0"/>
            <a:t>Flexibility of approach/willingness to listen to a reasoned argument </a:t>
          </a:r>
          <a:endParaRPr lang="en-GB" sz="1000" kern="1200" dirty="0"/>
        </a:p>
        <a:p>
          <a:pPr marL="57150" lvl="1" indent="-57150" algn="l" defTabSz="444500">
            <a:lnSpc>
              <a:spcPct val="90000"/>
            </a:lnSpc>
            <a:spcBef>
              <a:spcPct val="0"/>
            </a:spcBef>
            <a:spcAft>
              <a:spcPct val="15000"/>
            </a:spcAft>
            <a:buChar char="•"/>
          </a:pPr>
          <a:r>
            <a:rPr lang="en-US" sz="1000" kern="1200" dirty="0"/>
            <a:t>Knowledge of staff responding to enquiries </a:t>
          </a:r>
          <a:endParaRPr lang="en-GB" sz="1000" kern="1200" dirty="0"/>
        </a:p>
        <a:p>
          <a:pPr marL="57150" lvl="1" indent="-57150" algn="l" defTabSz="444500">
            <a:lnSpc>
              <a:spcPct val="90000"/>
            </a:lnSpc>
            <a:spcBef>
              <a:spcPct val="0"/>
            </a:spcBef>
            <a:spcAft>
              <a:spcPct val="15000"/>
            </a:spcAft>
            <a:buChar char="•"/>
          </a:pPr>
          <a:r>
            <a:rPr lang="en-GB" sz="1000" kern="1200" dirty="0"/>
            <a:t>Helpfulness of staff </a:t>
          </a:r>
        </a:p>
        <a:p>
          <a:pPr marL="57150" lvl="1" indent="-57150" algn="l" defTabSz="444500">
            <a:lnSpc>
              <a:spcPct val="90000"/>
            </a:lnSpc>
            <a:spcBef>
              <a:spcPct val="0"/>
            </a:spcBef>
            <a:spcAft>
              <a:spcPct val="15000"/>
            </a:spcAft>
            <a:buChar char="•"/>
          </a:pPr>
          <a:r>
            <a:rPr lang="en-US" sz="1000" kern="1200" dirty="0"/>
            <a:t>Clarity of the points included in validation deferral letters </a:t>
          </a:r>
          <a:endParaRPr lang="en-GB" sz="1000" kern="1200" dirty="0"/>
        </a:p>
        <a:p>
          <a:pPr marL="57150" lvl="1" indent="-57150" algn="l" defTabSz="444500">
            <a:lnSpc>
              <a:spcPct val="90000"/>
            </a:lnSpc>
            <a:spcBef>
              <a:spcPct val="0"/>
            </a:spcBef>
            <a:spcAft>
              <a:spcPct val="15000"/>
            </a:spcAft>
            <a:buChar char="•"/>
          </a:pPr>
          <a:r>
            <a:rPr lang="en-GB" sz="1000" kern="1200" dirty="0"/>
            <a:t>Approachability of staff</a:t>
          </a:r>
        </a:p>
        <a:p>
          <a:pPr marL="57150" lvl="1" indent="-57150" algn="l" defTabSz="444500">
            <a:lnSpc>
              <a:spcPct val="90000"/>
            </a:lnSpc>
            <a:spcBef>
              <a:spcPct val="0"/>
            </a:spcBef>
            <a:spcAft>
              <a:spcPct val="15000"/>
            </a:spcAft>
            <a:buChar char="•"/>
          </a:pPr>
          <a:r>
            <a:rPr lang="en-US" sz="1000" kern="1200" dirty="0"/>
            <a:t>Consistency of advice given </a:t>
          </a:r>
          <a:endParaRPr lang="en-GB" sz="1000" kern="1200" dirty="0"/>
        </a:p>
        <a:p>
          <a:pPr marL="57150" lvl="1" indent="-57150" algn="l" defTabSz="444500">
            <a:lnSpc>
              <a:spcPct val="90000"/>
            </a:lnSpc>
            <a:spcBef>
              <a:spcPct val="0"/>
            </a:spcBef>
            <a:spcAft>
              <a:spcPct val="15000"/>
            </a:spcAft>
            <a:buChar char="•"/>
          </a:pPr>
          <a:r>
            <a:rPr lang="en-US" sz="1000" kern="1200" dirty="0"/>
            <a:t>Speed of response to enquiries </a:t>
          </a:r>
          <a:endParaRPr lang="en-GB" sz="1000" kern="1200" dirty="0"/>
        </a:p>
        <a:p>
          <a:pPr marL="57150" lvl="1" indent="-57150" algn="l" defTabSz="444500">
            <a:lnSpc>
              <a:spcPct val="90000"/>
            </a:lnSpc>
            <a:spcBef>
              <a:spcPct val="0"/>
            </a:spcBef>
            <a:spcAft>
              <a:spcPct val="15000"/>
            </a:spcAft>
            <a:buChar char="•"/>
          </a:pPr>
          <a:r>
            <a:rPr lang="en-US" sz="1000" kern="1200" dirty="0"/>
            <a:t>Usefulness of advice given </a:t>
          </a:r>
          <a:endParaRPr lang="en-GB" sz="1000" kern="1200" dirty="0"/>
        </a:p>
        <a:p>
          <a:pPr marL="57150" lvl="1" indent="-57150" algn="l" defTabSz="444500">
            <a:lnSpc>
              <a:spcPct val="90000"/>
            </a:lnSpc>
            <a:spcBef>
              <a:spcPct val="0"/>
            </a:spcBef>
            <a:spcAft>
              <a:spcPct val="15000"/>
            </a:spcAft>
            <a:buChar char="•"/>
          </a:pPr>
          <a:r>
            <a:rPr lang="en-US" sz="1000" kern="1200" dirty="0"/>
            <a:t>Ease of identifying the correct person to speak to in this area </a:t>
          </a:r>
          <a:endParaRPr lang="en-GB" sz="1000" kern="1200" dirty="0"/>
        </a:p>
        <a:p>
          <a:pPr marL="114300" lvl="1" indent="-114300" algn="l" defTabSz="533400">
            <a:lnSpc>
              <a:spcPct val="90000"/>
            </a:lnSpc>
            <a:spcBef>
              <a:spcPct val="0"/>
            </a:spcBef>
            <a:spcAft>
              <a:spcPct val="15000"/>
            </a:spcAft>
            <a:buChar char="•"/>
          </a:pPr>
          <a:endParaRPr lang="en-GB" sz="1200" kern="1200" dirty="0"/>
        </a:p>
      </dsp:txBody>
      <dsp:txXfrm rot="10800000">
        <a:off x="301022" y="1844568"/>
        <a:ext cx="3304282" cy="2185139"/>
      </dsp:txXfrm>
    </dsp:sp>
    <dsp:sp modelId="{96069A9D-48FD-400F-B35A-ED49B148E01C}">
      <dsp:nvSpPr>
        <dsp:cNvPr id="0" name=""/>
        <dsp:cNvSpPr/>
      </dsp:nvSpPr>
      <dsp:spPr>
        <a:xfrm>
          <a:off x="4018933" y="245942"/>
          <a:ext cx="3442948" cy="1352683"/>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10DF0-E57B-4BFA-8E22-13DD86F8E539}">
      <dsp:nvSpPr>
        <dsp:cNvPr id="0" name=""/>
        <dsp:cNvSpPr/>
      </dsp:nvSpPr>
      <dsp:spPr>
        <a:xfrm rot="10800000">
          <a:off x="4018933" y="1844568"/>
          <a:ext cx="3442948" cy="225447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endParaRPr lang="en-GB" sz="1600" kern="1200" dirty="0"/>
        </a:p>
      </dsp:txBody>
      <dsp:txXfrm rot="10800000">
        <a:off x="4088266" y="1844568"/>
        <a:ext cx="3304282" cy="21851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A169B-6CDB-4CC4-93DC-D306E4949839}">
      <dsp:nvSpPr>
        <dsp:cNvPr id="0" name=""/>
        <dsp:cNvSpPr/>
      </dsp:nvSpPr>
      <dsp:spPr>
        <a:xfrm>
          <a:off x="0" y="0"/>
          <a:ext cx="8432581" cy="197190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48F14C-7F2D-4FB7-9B3A-345F887348E4}">
      <dsp:nvSpPr>
        <dsp:cNvPr id="0" name=""/>
        <dsp:cNvSpPr/>
      </dsp:nvSpPr>
      <dsp:spPr>
        <a:xfrm>
          <a:off x="253945" y="262920"/>
          <a:ext cx="3773662" cy="144606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5507B9-58C1-4C46-AA59-C218F311E21D}">
      <dsp:nvSpPr>
        <dsp:cNvPr id="0" name=""/>
        <dsp:cNvSpPr/>
      </dsp:nvSpPr>
      <dsp:spPr>
        <a:xfrm rot="10800000">
          <a:off x="253945" y="1971902"/>
          <a:ext cx="3773662" cy="241010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endParaRPr lang="en-GB" sz="1600" kern="1200" dirty="0"/>
        </a:p>
      </dsp:txBody>
      <dsp:txXfrm rot="10800000">
        <a:off x="328064" y="1971902"/>
        <a:ext cx="3625424" cy="2335984"/>
      </dsp:txXfrm>
    </dsp:sp>
    <dsp:sp modelId="{85BF64BF-DF48-4F6C-8B5C-609E8B44E6C2}">
      <dsp:nvSpPr>
        <dsp:cNvPr id="0" name=""/>
        <dsp:cNvSpPr/>
      </dsp:nvSpPr>
      <dsp:spPr>
        <a:xfrm>
          <a:off x="4404973" y="262920"/>
          <a:ext cx="3773662" cy="1446061"/>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D203D1-4560-4840-AD3A-C4DA4D763481}">
      <dsp:nvSpPr>
        <dsp:cNvPr id="0" name=""/>
        <dsp:cNvSpPr/>
      </dsp:nvSpPr>
      <dsp:spPr>
        <a:xfrm rot="10800000">
          <a:off x="4404973" y="1971902"/>
          <a:ext cx="3773662" cy="241010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endParaRPr lang="en-GB" sz="1600" kern="1200" dirty="0"/>
        </a:p>
        <a:p>
          <a:pPr marL="171450" lvl="1" indent="-171450" algn="l" defTabSz="711200">
            <a:lnSpc>
              <a:spcPct val="90000"/>
            </a:lnSpc>
            <a:spcBef>
              <a:spcPct val="0"/>
            </a:spcBef>
            <a:spcAft>
              <a:spcPct val="15000"/>
            </a:spcAft>
            <a:buChar char="•"/>
          </a:pPr>
          <a:r>
            <a:rPr lang="en-US" sz="1600" b="0" i="0" u="none" kern="1200" dirty="0"/>
            <a:t>Pragmatism when applying the PLS  </a:t>
          </a:r>
          <a:endParaRPr lang="en-US" sz="1600" kern="1200" dirty="0"/>
        </a:p>
        <a:p>
          <a:pPr marL="171450" lvl="1" indent="-171450" algn="l" defTabSz="711200">
            <a:lnSpc>
              <a:spcPct val="90000"/>
            </a:lnSpc>
            <a:spcBef>
              <a:spcPct val="0"/>
            </a:spcBef>
            <a:spcAft>
              <a:spcPct val="15000"/>
            </a:spcAft>
            <a:buChar char="•"/>
          </a:pPr>
          <a:r>
            <a:rPr lang="en-US" sz="1600" b="0" i="0" u="none" kern="1200" dirty="0"/>
            <a:t>The clarity of guidance in the PLS </a:t>
          </a:r>
          <a:endParaRPr lang="en-US" sz="1600" kern="1200" dirty="0"/>
        </a:p>
        <a:p>
          <a:pPr marL="171450" lvl="1" indent="-171450" algn="l" defTabSz="711200">
            <a:lnSpc>
              <a:spcPct val="90000"/>
            </a:lnSpc>
            <a:spcBef>
              <a:spcPct val="0"/>
            </a:spcBef>
            <a:spcAft>
              <a:spcPct val="15000"/>
            </a:spcAft>
            <a:buChar char="•"/>
          </a:pPr>
          <a:r>
            <a:rPr lang="en-US" sz="1600" b="0" i="0" u="none" kern="1200" dirty="0"/>
            <a:t>The extent to which the PLS is applied consistently during MA Application Assessments </a:t>
          </a:r>
          <a:endParaRPr lang="en-US" sz="1600" kern="1200" dirty="0"/>
        </a:p>
        <a:p>
          <a:pPr marL="171450" lvl="1" indent="-171450" algn="l" defTabSz="711200">
            <a:lnSpc>
              <a:spcPct val="90000"/>
            </a:lnSpc>
            <a:spcBef>
              <a:spcPct val="0"/>
            </a:spcBef>
            <a:spcAft>
              <a:spcPct val="15000"/>
            </a:spcAft>
            <a:buChar char="•"/>
          </a:pPr>
          <a:r>
            <a:rPr lang="en-US" sz="1600" b="0" i="0" u="none" kern="1200" dirty="0"/>
            <a:t>The ease of navigation through the guidance </a:t>
          </a:r>
          <a:endParaRPr lang="en-US" sz="1600" kern="1200" dirty="0"/>
        </a:p>
      </dsp:txBody>
      <dsp:txXfrm rot="10800000">
        <a:off x="4479092" y="1971902"/>
        <a:ext cx="3625424" cy="23359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A169B-6CDB-4CC4-93DC-D306E4949839}">
      <dsp:nvSpPr>
        <dsp:cNvPr id="0" name=""/>
        <dsp:cNvSpPr/>
      </dsp:nvSpPr>
      <dsp:spPr>
        <a:xfrm>
          <a:off x="0" y="0"/>
          <a:ext cx="8432581" cy="197190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E68B91-4300-4F7A-B0D6-A47B7E4139CB}">
      <dsp:nvSpPr>
        <dsp:cNvPr id="0" name=""/>
        <dsp:cNvSpPr/>
      </dsp:nvSpPr>
      <dsp:spPr>
        <a:xfrm>
          <a:off x="253945" y="262920"/>
          <a:ext cx="3773662" cy="144606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94C828-61B1-42CE-9CDE-E493CD1F31FB}">
      <dsp:nvSpPr>
        <dsp:cNvPr id="0" name=""/>
        <dsp:cNvSpPr/>
      </dsp:nvSpPr>
      <dsp:spPr>
        <a:xfrm rot="10800000">
          <a:off x="253945" y="1971902"/>
          <a:ext cx="3773662" cy="241010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marL="0" lvl="0" indent="0" algn="l" defTabSz="400050">
            <a:lnSpc>
              <a:spcPct val="90000"/>
            </a:lnSpc>
            <a:spcBef>
              <a:spcPct val="0"/>
            </a:spcBef>
            <a:spcAft>
              <a:spcPct val="35000"/>
            </a:spcAft>
            <a:buNone/>
          </a:pPr>
          <a:r>
            <a:rPr lang="en-GB" sz="900" kern="1200" dirty="0"/>
            <a:t>   </a:t>
          </a:r>
        </a:p>
        <a:p>
          <a:pPr marL="0" lvl="0" indent="0" algn="l" defTabSz="400050">
            <a:lnSpc>
              <a:spcPct val="90000"/>
            </a:lnSpc>
            <a:spcBef>
              <a:spcPct val="0"/>
            </a:spcBef>
            <a:spcAft>
              <a:spcPct val="35000"/>
            </a:spcAft>
            <a:buNone/>
          </a:pPr>
          <a:r>
            <a:rPr lang="en-US" sz="800" b="0" i="0" u="none" kern="1200" dirty="0"/>
            <a:t>Consistency of approach between assessors </a:t>
          </a:r>
          <a:endParaRPr lang="en-US" sz="800" kern="1200" dirty="0"/>
        </a:p>
        <a:p>
          <a:pPr marL="0" lvl="0" indent="0" algn="l" defTabSz="400050">
            <a:lnSpc>
              <a:spcPct val="90000"/>
            </a:lnSpc>
            <a:spcBef>
              <a:spcPct val="0"/>
            </a:spcBef>
            <a:spcAft>
              <a:spcPct val="35000"/>
            </a:spcAft>
            <a:buNone/>
          </a:pPr>
          <a:r>
            <a:rPr lang="en-US" sz="800" b="0" i="0" u="none" kern="1200" dirty="0"/>
            <a:t>Pragmatism / willingness to listen to a reasonable alternative view </a:t>
          </a:r>
          <a:endParaRPr lang="en-US" sz="800" kern="1200" dirty="0"/>
        </a:p>
        <a:p>
          <a:pPr marL="0" lvl="0" indent="0" algn="l" defTabSz="400050">
            <a:lnSpc>
              <a:spcPct val="90000"/>
            </a:lnSpc>
            <a:spcBef>
              <a:spcPct val="0"/>
            </a:spcBef>
            <a:spcAft>
              <a:spcPct val="35000"/>
            </a:spcAft>
            <a:buNone/>
          </a:pPr>
          <a:r>
            <a:rPr lang="en-US" sz="800" b="0" i="0" u="none" kern="1200" dirty="0"/>
            <a:t>Ease of identifying the correct person to speak to in this area </a:t>
          </a:r>
          <a:endParaRPr lang="en-US" sz="800" kern="1200" dirty="0"/>
        </a:p>
        <a:p>
          <a:pPr marL="0" lvl="0" indent="0" algn="l" defTabSz="400050">
            <a:lnSpc>
              <a:spcPct val="90000"/>
            </a:lnSpc>
            <a:spcBef>
              <a:spcPct val="0"/>
            </a:spcBef>
            <a:spcAft>
              <a:spcPct val="35000"/>
            </a:spcAft>
            <a:buNone/>
          </a:pPr>
          <a:r>
            <a:rPr lang="en-US" sz="800" b="0" i="0" u="none" kern="1200" dirty="0"/>
            <a:t>Knowledge of staff responding to enquiries </a:t>
          </a:r>
          <a:endParaRPr lang="en-US" sz="800" kern="1200" dirty="0"/>
        </a:p>
        <a:p>
          <a:pPr marL="0" lvl="0" indent="0" algn="l" defTabSz="400050">
            <a:lnSpc>
              <a:spcPct val="90000"/>
            </a:lnSpc>
            <a:spcBef>
              <a:spcPct val="0"/>
            </a:spcBef>
            <a:spcAft>
              <a:spcPct val="35000"/>
            </a:spcAft>
            <a:buNone/>
          </a:pPr>
          <a:r>
            <a:rPr lang="en-GB" sz="800" b="0" i="0" u="none" kern="1200" dirty="0"/>
            <a:t>Approachability </a:t>
          </a:r>
          <a:endParaRPr lang="en-GB" sz="800" kern="1200" dirty="0"/>
        </a:p>
        <a:p>
          <a:pPr marL="0" lvl="0" indent="0" algn="l" defTabSz="400050">
            <a:lnSpc>
              <a:spcPct val="90000"/>
            </a:lnSpc>
            <a:spcBef>
              <a:spcPct val="0"/>
            </a:spcBef>
            <a:spcAft>
              <a:spcPct val="35000"/>
            </a:spcAft>
            <a:buNone/>
          </a:pPr>
          <a:r>
            <a:rPr lang="en-US" sz="800" b="0" i="0" u="none" kern="1200" dirty="0"/>
            <a:t>Relevance of q's asked by pharmaceutical safety assessors </a:t>
          </a:r>
          <a:endParaRPr lang="en-US" sz="800" kern="1200" dirty="0"/>
        </a:p>
        <a:p>
          <a:pPr marL="0" lvl="0" indent="0" algn="l" defTabSz="400050">
            <a:lnSpc>
              <a:spcPct val="90000"/>
            </a:lnSpc>
            <a:spcBef>
              <a:spcPct val="0"/>
            </a:spcBef>
            <a:spcAft>
              <a:spcPct val="35000"/>
            </a:spcAft>
            <a:buNone/>
          </a:pPr>
          <a:r>
            <a:rPr lang="en-GB" sz="800" b="0" i="0" u="none" kern="1200" dirty="0"/>
            <a:t>Usefulness of advice </a:t>
          </a:r>
          <a:endParaRPr lang="en-GB" sz="800" kern="1200" dirty="0"/>
        </a:p>
        <a:p>
          <a:pPr marL="0" lvl="0" indent="0" algn="l" defTabSz="400050">
            <a:lnSpc>
              <a:spcPct val="90000"/>
            </a:lnSpc>
            <a:spcBef>
              <a:spcPct val="0"/>
            </a:spcBef>
            <a:spcAft>
              <a:spcPct val="35000"/>
            </a:spcAft>
            <a:buNone/>
          </a:pPr>
          <a:r>
            <a:rPr lang="en-GB" sz="800" b="0" i="0" u="none" kern="1200" dirty="0"/>
            <a:t>Helpfulness of staff </a:t>
          </a:r>
          <a:endParaRPr lang="en-GB" sz="800" kern="1200" dirty="0"/>
        </a:p>
        <a:p>
          <a:pPr marL="0" lvl="0" indent="0" algn="l" defTabSz="400050">
            <a:lnSpc>
              <a:spcPct val="90000"/>
            </a:lnSpc>
            <a:spcBef>
              <a:spcPct val="0"/>
            </a:spcBef>
            <a:spcAft>
              <a:spcPct val="35000"/>
            </a:spcAft>
            <a:buNone/>
          </a:pPr>
          <a:r>
            <a:rPr lang="en-US" sz="800" b="0" i="0" u="none" kern="1200" dirty="0"/>
            <a:t>Relevance of q's asked by pharmaceutical eco-tox assessors </a:t>
          </a:r>
          <a:endParaRPr lang="en-US" sz="800" kern="1200" dirty="0"/>
        </a:p>
        <a:p>
          <a:pPr marL="0" lvl="0" indent="0" algn="l" defTabSz="400050">
            <a:lnSpc>
              <a:spcPct val="90000"/>
            </a:lnSpc>
            <a:spcBef>
              <a:spcPct val="0"/>
            </a:spcBef>
            <a:spcAft>
              <a:spcPct val="35000"/>
            </a:spcAft>
            <a:buNone/>
          </a:pPr>
          <a:r>
            <a:rPr lang="en-US" sz="800" b="0" i="0" u="none" kern="1200" dirty="0"/>
            <a:t>Relevance of questions asked by pharmaceutical quality assessors </a:t>
          </a:r>
          <a:endParaRPr lang="en-US" sz="800" kern="1200" dirty="0"/>
        </a:p>
        <a:p>
          <a:pPr marL="0" lvl="0" indent="0" algn="l" defTabSz="400050">
            <a:lnSpc>
              <a:spcPct val="90000"/>
            </a:lnSpc>
            <a:spcBef>
              <a:spcPct val="0"/>
            </a:spcBef>
            <a:spcAft>
              <a:spcPct val="35000"/>
            </a:spcAft>
            <a:buNone/>
          </a:pPr>
          <a:r>
            <a:rPr lang="en-US" sz="800" b="0" i="0" u="none" kern="1200" dirty="0"/>
            <a:t>Speed of response to enquiries </a:t>
          </a:r>
          <a:endParaRPr lang="en-US" sz="800" kern="1200" dirty="0"/>
        </a:p>
        <a:p>
          <a:pPr marL="0" lvl="0" indent="0" algn="l" defTabSz="400050">
            <a:lnSpc>
              <a:spcPct val="90000"/>
            </a:lnSpc>
            <a:spcBef>
              <a:spcPct val="0"/>
            </a:spcBef>
            <a:spcAft>
              <a:spcPct val="35000"/>
            </a:spcAft>
            <a:buNone/>
          </a:pPr>
          <a:r>
            <a:rPr lang="en-US" sz="800" b="0" i="0" u="none" kern="1200" dirty="0"/>
            <a:t>Relevance of q's asked by pharmaceutical efficacy assessors </a:t>
          </a:r>
          <a:endParaRPr lang="en-GB" sz="800" kern="1200" dirty="0"/>
        </a:p>
      </dsp:txBody>
      <dsp:txXfrm rot="10800000">
        <a:off x="328064" y="1971902"/>
        <a:ext cx="3625424" cy="2335984"/>
      </dsp:txXfrm>
    </dsp:sp>
    <dsp:sp modelId="{DA219944-35D9-4E49-9CD0-9F4F808FBF84}">
      <dsp:nvSpPr>
        <dsp:cNvPr id="0" name=""/>
        <dsp:cNvSpPr/>
      </dsp:nvSpPr>
      <dsp:spPr>
        <a:xfrm>
          <a:off x="4404973" y="262920"/>
          <a:ext cx="3773662" cy="1446061"/>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FF7683-3112-4CB3-BE3A-1C1A26AE2740}">
      <dsp:nvSpPr>
        <dsp:cNvPr id="0" name=""/>
        <dsp:cNvSpPr/>
      </dsp:nvSpPr>
      <dsp:spPr>
        <a:xfrm rot="10800000">
          <a:off x="4404973" y="1971902"/>
          <a:ext cx="3773662" cy="241010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endParaRPr lang="en-GB" sz="1200" kern="1200" dirty="0"/>
        </a:p>
      </dsp:txBody>
      <dsp:txXfrm rot="10800000">
        <a:off x="4479092" y="1971902"/>
        <a:ext cx="3625424" cy="23359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A169B-6CDB-4CC4-93DC-D306E4949839}">
      <dsp:nvSpPr>
        <dsp:cNvPr id="0" name=""/>
        <dsp:cNvSpPr/>
      </dsp:nvSpPr>
      <dsp:spPr>
        <a:xfrm>
          <a:off x="0" y="0"/>
          <a:ext cx="8432581" cy="197190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E68B91-4300-4F7A-B0D6-A47B7E4139CB}">
      <dsp:nvSpPr>
        <dsp:cNvPr id="0" name=""/>
        <dsp:cNvSpPr/>
      </dsp:nvSpPr>
      <dsp:spPr>
        <a:xfrm>
          <a:off x="253945" y="262920"/>
          <a:ext cx="3773662" cy="144606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94C828-61B1-42CE-9CDE-E493CD1F31FB}">
      <dsp:nvSpPr>
        <dsp:cNvPr id="0" name=""/>
        <dsp:cNvSpPr/>
      </dsp:nvSpPr>
      <dsp:spPr>
        <a:xfrm rot="10800000">
          <a:off x="253945" y="1971902"/>
          <a:ext cx="3773662" cy="241010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l" defTabSz="444500">
            <a:lnSpc>
              <a:spcPct val="90000"/>
            </a:lnSpc>
            <a:spcBef>
              <a:spcPct val="0"/>
            </a:spcBef>
            <a:spcAft>
              <a:spcPct val="35000"/>
            </a:spcAft>
            <a:buNone/>
          </a:pPr>
          <a:endParaRPr lang="en-GB" sz="1000" kern="1200" dirty="0"/>
        </a:p>
        <a:p>
          <a:pPr marL="114300" lvl="1" indent="-114300" algn="l" defTabSz="533400">
            <a:lnSpc>
              <a:spcPct val="90000"/>
            </a:lnSpc>
            <a:spcBef>
              <a:spcPct val="0"/>
            </a:spcBef>
            <a:spcAft>
              <a:spcPct val="15000"/>
            </a:spcAft>
            <a:buChar char="•"/>
          </a:pPr>
          <a:r>
            <a:rPr lang="en-US" sz="1200" b="0" i="0" u="none" kern="1200" dirty="0"/>
            <a:t>Speed of response to enquiries </a:t>
          </a:r>
          <a:endParaRPr lang="en-GB" sz="1200" kern="1200" dirty="0"/>
        </a:p>
        <a:p>
          <a:pPr marL="114300" lvl="1" indent="-114300" algn="l" defTabSz="533400">
            <a:lnSpc>
              <a:spcPct val="90000"/>
            </a:lnSpc>
            <a:spcBef>
              <a:spcPct val="0"/>
            </a:spcBef>
            <a:spcAft>
              <a:spcPct val="15000"/>
            </a:spcAft>
            <a:buChar char="•"/>
          </a:pPr>
          <a:r>
            <a:rPr lang="en-GB" sz="1200" b="0" i="0" u="none" kern="1200" dirty="0"/>
            <a:t>Helpfulness of staff </a:t>
          </a:r>
          <a:endParaRPr lang="en-GB" sz="1200" kern="1200" dirty="0"/>
        </a:p>
        <a:p>
          <a:pPr marL="114300" lvl="1" indent="-114300" algn="l" defTabSz="533400">
            <a:lnSpc>
              <a:spcPct val="90000"/>
            </a:lnSpc>
            <a:spcBef>
              <a:spcPct val="0"/>
            </a:spcBef>
            <a:spcAft>
              <a:spcPct val="15000"/>
            </a:spcAft>
            <a:buChar char="•"/>
          </a:pPr>
          <a:r>
            <a:rPr lang="en-US" sz="1200" b="0" i="0" u="none" kern="1200" dirty="0"/>
            <a:t>Ease of identifying the correct person to speak to in this area </a:t>
          </a:r>
          <a:endParaRPr lang="en-US" sz="1200" kern="1200" dirty="0"/>
        </a:p>
      </dsp:txBody>
      <dsp:txXfrm rot="10800000">
        <a:off x="328064" y="1971902"/>
        <a:ext cx="3625424" cy="2335984"/>
      </dsp:txXfrm>
    </dsp:sp>
    <dsp:sp modelId="{DA219944-35D9-4E49-9CD0-9F4F808FBF84}">
      <dsp:nvSpPr>
        <dsp:cNvPr id="0" name=""/>
        <dsp:cNvSpPr/>
      </dsp:nvSpPr>
      <dsp:spPr>
        <a:xfrm>
          <a:off x="4404973" y="262920"/>
          <a:ext cx="3773662" cy="1446061"/>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FF7683-3112-4CB3-BE3A-1C1A26AE2740}">
      <dsp:nvSpPr>
        <dsp:cNvPr id="0" name=""/>
        <dsp:cNvSpPr/>
      </dsp:nvSpPr>
      <dsp:spPr>
        <a:xfrm rot="10800000">
          <a:off x="4404973" y="1971902"/>
          <a:ext cx="3773662" cy="241010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l" defTabSz="533400">
            <a:lnSpc>
              <a:spcPct val="90000"/>
            </a:lnSpc>
            <a:spcBef>
              <a:spcPct val="0"/>
            </a:spcBef>
            <a:spcAft>
              <a:spcPct val="35000"/>
            </a:spcAft>
            <a:buNone/>
          </a:pPr>
          <a:endParaRPr lang="en-GB" sz="1200" kern="1200" dirty="0"/>
        </a:p>
        <a:p>
          <a:pPr marL="114300" lvl="1" indent="-114300" algn="l" defTabSz="533400">
            <a:lnSpc>
              <a:spcPct val="90000"/>
            </a:lnSpc>
            <a:spcBef>
              <a:spcPct val="0"/>
            </a:spcBef>
            <a:spcAft>
              <a:spcPct val="15000"/>
            </a:spcAft>
            <a:buChar char="•"/>
          </a:pPr>
          <a:r>
            <a:rPr lang="en-US" sz="1200" b="0" i="0" u="none" kern="1200" dirty="0"/>
            <a:t>Relevance of questions asked by immunological assessors </a:t>
          </a:r>
          <a:endParaRPr lang="en-GB" sz="1200" kern="1200" dirty="0"/>
        </a:p>
        <a:p>
          <a:pPr marL="114300" lvl="1" indent="-114300" algn="l" defTabSz="533400">
            <a:lnSpc>
              <a:spcPct val="90000"/>
            </a:lnSpc>
            <a:spcBef>
              <a:spcPct val="0"/>
            </a:spcBef>
            <a:spcAft>
              <a:spcPct val="15000"/>
            </a:spcAft>
            <a:buChar char="•"/>
          </a:pPr>
          <a:r>
            <a:rPr lang="en-US" sz="1200" b="0" i="0" u="none" kern="1200" dirty="0"/>
            <a:t>Consistency of approach between assessors </a:t>
          </a:r>
          <a:endParaRPr lang="en-US" sz="1200" kern="1200" dirty="0"/>
        </a:p>
        <a:p>
          <a:pPr marL="114300" lvl="1" indent="-114300" algn="l" defTabSz="533400">
            <a:lnSpc>
              <a:spcPct val="90000"/>
            </a:lnSpc>
            <a:spcBef>
              <a:spcPct val="0"/>
            </a:spcBef>
            <a:spcAft>
              <a:spcPct val="15000"/>
            </a:spcAft>
            <a:buChar char="•"/>
          </a:pPr>
          <a:r>
            <a:rPr lang="en-US" sz="1200" b="0" i="0" u="none" kern="1200" dirty="0"/>
            <a:t>Pragmatism / willingness to listen to a reasonable alternative view </a:t>
          </a:r>
          <a:endParaRPr lang="en-US" sz="1200" kern="1200" dirty="0"/>
        </a:p>
        <a:p>
          <a:pPr marL="114300" lvl="1" indent="-114300" algn="l" defTabSz="533400">
            <a:lnSpc>
              <a:spcPct val="90000"/>
            </a:lnSpc>
            <a:spcBef>
              <a:spcPct val="0"/>
            </a:spcBef>
            <a:spcAft>
              <a:spcPct val="15000"/>
            </a:spcAft>
            <a:buChar char="•"/>
          </a:pPr>
          <a:r>
            <a:rPr lang="en-GB" sz="1200" b="0" i="0" u="none" kern="1200" dirty="0"/>
            <a:t>Approachability </a:t>
          </a:r>
          <a:endParaRPr lang="en-GB" sz="1200" kern="1200" dirty="0"/>
        </a:p>
        <a:p>
          <a:pPr marL="114300" lvl="1" indent="-114300" algn="l" defTabSz="533400">
            <a:lnSpc>
              <a:spcPct val="90000"/>
            </a:lnSpc>
            <a:spcBef>
              <a:spcPct val="0"/>
            </a:spcBef>
            <a:spcAft>
              <a:spcPct val="15000"/>
            </a:spcAft>
            <a:buChar char="•"/>
          </a:pPr>
          <a:r>
            <a:rPr lang="en-US" sz="1200" b="0" i="0" u="none" kern="1200" dirty="0"/>
            <a:t>Knowledge of staff responding to enquiries </a:t>
          </a:r>
          <a:endParaRPr lang="en-US" sz="1200" kern="1200" dirty="0"/>
        </a:p>
        <a:p>
          <a:pPr marL="114300" lvl="1" indent="-114300" algn="l" defTabSz="533400">
            <a:lnSpc>
              <a:spcPct val="90000"/>
            </a:lnSpc>
            <a:spcBef>
              <a:spcPct val="0"/>
            </a:spcBef>
            <a:spcAft>
              <a:spcPct val="15000"/>
            </a:spcAft>
            <a:buChar char="•"/>
          </a:pPr>
          <a:r>
            <a:rPr lang="en-GB" sz="1200" b="0" i="0" u="none" kern="1200" dirty="0"/>
            <a:t>Usefulness of advice </a:t>
          </a:r>
          <a:endParaRPr lang="en-GB" sz="1050" kern="1200" dirty="0"/>
        </a:p>
      </dsp:txBody>
      <dsp:txXfrm rot="10800000">
        <a:off x="4479092" y="1971902"/>
        <a:ext cx="3625424" cy="23359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A169B-6CDB-4CC4-93DC-D306E4949839}">
      <dsp:nvSpPr>
        <dsp:cNvPr id="0" name=""/>
        <dsp:cNvSpPr/>
      </dsp:nvSpPr>
      <dsp:spPr>
        <a:xfrm>
          <a:off x="0" y="0"/>
          <a:ext cx="8432581" cy="197190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E68B91-4300-4F7A-B0D6-A47B7E4139CB}">
      <dsp:nvSpPr>
        <dsp:cNvPr id="0" name=""/>
        <dsp:cNvSpPr/>
      </dsp:nvSpPr>
      <dsp:spPr>
        <a:xfrm>
          <a:off x="253945" y="262920"/>
          <a:ext cx="3773662" cy="144606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94C828-61B1-42CE-9CDE-E493CD1F31FB}">
      <dsp:nvSpPr>
        <dsp:cNvPr id="0" name=""/>
        <dsp:cNvSpPr/>
      </dsp:nvSpPr>
      <dsp:spPr>
        <a:xfrm rot="10800000">
          <a:off x="253945" y="1971902"/>
          <a:ext cx="3773662" cy="241010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a:lnSpc>
              <a:spcPct val="90000"/>
            </a:lnSpc>
            <a:spcBef>
              <a:spcPct val="0"/>
            </a:spcBef>
            <a:spcAft>
              <a:spcPct val="35000"/>
            </a:spcAft>
            <a:buNone/>
          </a:pPr>
          <a:r>
            <a:rPr lang="en-US" sz="1600" b="0" i="0" u="none" kern="1200" dirty="0"/>
            <a:t>Quality of issued documentation </a:t>
          </a:r>
          <a:endParaRPr lang="en-US" sz="1600" kern="1200" dirty="0"/>
        </a:p>
        <a:p>
          <a:pPr marL="0" lvl="0" indent="0" algn="l" defTabSz="711200">
            <a:lnSpc>
              <a:spcPct val="90000"/>
            </a:lnSpc>
            <a:spcBef>
              <a:spcPct val="0"/>
            </a:spcBef>
            <a:spcAft>
              <a:spcPct val="35000"/>
            </a:spcAft>
            <a:buNone/>
          </a:pPr>
          <a:r>
            <a:rPr lang="en-GB" sz="1600" b="0" i="0" u="none" kern="1200" dirty="0"/>
            <a:t>Advice provided </a:t>
          </a:r>
          <a:endParaRPr lang="en-US" sz="1600" kern="1200" dirty="0"/>
        </a:p>
        <a:p>
          <a:pPr marL="0" lvl="0" indent="0" algn="l" defTabSz="711200">
            <a:lnSpc>
              <a:spcPct val="90000"/>
            </a:lnSpc>
            <a:spcBef>
              <a:spcPct val="0"/>
            </a:spcBef>
            <a:spcAft>
              <a:spcPct val="35000"/>
            </a:spcAft>
            <a:buNone/>
          </a:pPr>
          <a:r>
            <a:rPr lang="en-US" sz="1600" b="0" i="0" u="none" kern="1200" dirty="0"/>
            <a:t>Timescales for the process </a:t>
          </a:r>
          <a:endParaRPr lang="en-GB" sz="2000" kern="1200" dirty="0"/>
        </a:p>
      </dsp:txBody>
      <dsp:txXfrm rot="10800000">
        <a:off x="328064" y="1971902"/>
        <a:ext cx="3625424" cy="2335984"/>
      </dsp:txXfrm>
    </dsp:sp>
    <dsp:sp modelId="{DA219944-35D9-4E49-9CD0-9F4F808FBF84}">
      <dsp:nvSpPr>
        <dsp:cNvPr id="0" name=""/>
        <dsp:cNvSpPr/>
      </dsp:nvSpPr>
      <dsp:spPr>
        <a:xfrm>
          <a:off x="4404973" y="262920"/>
          <a:ext cx="3773662" cy="1446061"/>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FF7683-3112-4CB3-BE3A-1C1A26AE2740}">
      <dsp:nvSpPr>
        <dsp:cNvPr id="0" name=""/>
        <dsp:cNvSpPr/>
      </dsp:nvSpPr>
      <dsp:spPr>
        <a:xfrm rot="10800000">
          <a:off x="4404973" y="1971902"/>
          <a:ext cx="3773662" cy="241010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endParaRPr lang="en-GB" sz="1200" kern="1200" dirty="0"/>
        </a:p>
      </dsp:txBody>
      <dsp:txXfrm rot="10800000">
        <a:off x="4479092" y="1971902"/>
        <a:ext cx="3625424" cy="2335984"/>
      </dsp:txXfrm>
    </dsp:sp>
  </dsp:spTree>
</dsp:drawing>
</file>

<file path=ppt/diagrams/layout1.xml><?xml version="1.0" encoding="utf-8"?>
<dgm:layoutDef xmlns:dgm="http://schemas.openxmlformats.org/drawingml/2006/diagram" xmlns:a="http://schemas.openxmlformats.org/drawingml/2006/main" uniqueId="urn:microsoft.com/office/officeart/2005/8/layout/pList2#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77740" cy="451882"/>
          </a:xfrm>
          <a:prstGeom prst="rect">
            <a:avLst/>
          </a:prstGeom>
        </p:spPr>
        <p:txBody>
          <a:bodyPr vert="horz" lIns="97043" tIns="48521" rIns="97043" bIns="48521" rtlCol="0"/>
          <a:lstStyle>
            <a:lvl1pPr algn="l">
              <a:defRPr sz="1200"/>
            </a:lvl1pPr>
          </a:lstStyle>
          <a:p>
            <a:endParaRPr lang="en-GB" dirty="0"/>
          </a:p>
        </p:txBody>
      </p:sp>
      <p:sp>
        <p:nvSpPr>
          <p:cNvPr id="3" name="Date Placeholder 2"/>
          <p:cNvSpPr>
            <a:spLocks noGrp="1"/>
          </p:cNvSpPr>
          <p:nvPr>
            <p:ph type="dt" sz="quarter" idx="1"/>
          </p:nvPr>
        </p:nvSpPr>
        <p:spPr>
          <a:xfrm>
            <a:off x="4023096" y="1"/>
            <a:ext cx="3077740" cy="451882"/>
          </a:xfrm>
          <a:prstGeom prst="rect">
            <a:avLst/>
          </a:prstGeom>
        </p:spPr>
        <p:txBody>
          <a:bodyPr vert="horz" lIns="97043" tIns="48521" rIns="97043" bIns="48521" rtlCol="0"/>
          <a:lstStyle>
            <a:lvl1pPr algn="r">
              <a:defRPr sz="1200"/>
            </a:lvl1pPr>
          </a:lstStyle>
          <a:p>
            <a:fld id="{0EF9AD6B-AC33-4E68-A3FF-25BF34718E66}" type="datetimeFigureOut">
              <a:rPr lang="en-GB" smtClean="0"/>
              <a:pPr/>
              <a:t>27/04/2022</a:t>
            </a:fld>
            <a:endParaRPr lang="en-GB" dirty="0"/>
          </a:p>
        </p:txBody>
      </p:sp>
      <p:sp>
        <p:nvSpPr>
          <p:cNvPr id="4" name="Footer Placeholder 3"/>
          <p:cNvSpPr>
            <a:spLocks noGrp="1"/>
          </p:cNvSpPr>
          <p:nvPr>
            <p:ph type="ftr" sz="quarter" idx="2"/>
          </p:nvPr>
        </p:nvSpPr>
        <p:spPr>
          <a:xfrm>
            <a:off x="3" y="8584189"/>
            <a:ext cx="3077740" cy="451882"/>
          </a:xfrm>
          <a:prstGeom prst="rect">
            <a:avLst/>
          </a:prstGeom>
        </p:spPr>
        <p:txBody>
          <a:bodyPr vert="horz" lIns="97043" tIns="48521" rIns="97043" bIns="48521" rtlCol="0" anchor="b"/>
          <a:lstStyle>
            <a:lvl1pPr algn="l">
              <a:defRPr sz="1200"/>
            </a:lvl1pPr>
          </a:lstStyle>
          <a:p>
            <a:endParaRPr lang="en-GB" dirty="0"/>
          </a:p>
        </p:txBody>
      </p:sp>
      <p:sp>
        <p:nvSpPr>
          <p:cNvPr id="5" name="Slide Number Placeholder 4"/>
          <p:cNvSpPr>
            <a:spLocks noGrp="1"/>
          </p:cNvSpPr>
          <p:nvPr>
            <p:ph type="sldNum" sz="quarter" idx="3"/>
          </p:nvPr>
        </p:nvSpPr>
        <p:spPr>
          <a:xfrm>
            <a:off x="4023096" y="8584189"/>
            <a:ext cx="3077740" cy="451882"/>
          </a:xfrm>
          <a:prstGeom prst="rect">
            <a:avLst/>
          </a:prstGeom>
        </p:spPr>
        <p:txBody>
          <a:bodyPr vert="horz" lIns="97043" tIns="48521" rIns="97043" bIns="48521" rtlCol="0" anchor="b"/>
          <a:lstStyle>
            <a:lvl1pPr algn="r">
              <a:defRPr sz="1200"/>
            </a:lvl1pPr>
          </a:lstStyle>
          <a:p>
            <a:fld id="{D649FC3C-E1EF-46AB-973A-A2F72E08B345}" type="slidenum">
              <a:rPr lang="en-GB" smtClean="0"/>
              <a:pPr/>
              <a:t>‹#›</a:t>
            </a:fld>
            <a:endParaRPr lang="en-GB" dirty="0"/>
          </a:p>
        </p:txBody>
      </p:sp>
    </p:spTree>
    <p:extLst>
      <p:ext uri="{BB962C8B-B14F-4D97-AF65-F5344CB8AC3E}">
        <p14:creationId xmlns:p14="http://schemas.microsoft.com/office/powerpoint/2010/main" val="1564451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77740" cy="451882"/>
          </a:xfrm>
          <a:prstGeom prst="rect">
            <a:avLst/>
          </a:prstGeom>
        </p:spPr>
        <p:txBody>
          <a:bodyPr vert="horz" lIns="97043" tIns="48521" rIns="97043" bIns="48521" rtlCol="0"/>
          <a:lstStyle>
            <a:lvl1pPr algn="l">
              <a:defRPr sz="1200"/>
            </a:lvl1pPr>
          </a:lstStyle>
          <a:p>
            <a:endParaRPr lang="en-GB" dirty="0"/>
          </a:p>
        </p:txBody>
      </p:sp>
      <p:sp>
        <p:nvSpPr>
          <p:cNvPr id="3" name="Date Placeholder 2"/>
          <p:cNvSpPr>
            <a:spLocks noGrp="1"/>
          </p:cNvSpPr>
          <p:nvPr>
            <p:ph type="dt" idx="1"/>
          </p:nvPr>
        </p:nvSpPr>
        <p:spPr>
          <a:xfrm>
            <a:off x="4023096" y="1"/>
            <a:ext cx="3077740" cy="451882"/>
          </a:xfrm>
          <a:prstGeom prst="rect">
            <a:avLst/>
          </a:prstGeom>
        </p:spPr>
        <p:txBody>
          <a:bodyPr vert="horz" lIns="97043" tIns="48521" rIns="97043" bIns="48521" rtlCol="0"/>
          <a:lstStyle>
            <a:lvl1pPr algn="r">
              <a:defRPr sz="1200"/>
            </a:lvl1pPr>
          </a:lstStyle>
          <a:p>
            <a:fld id="{9BCDFD24-FC07-4566-99D9-B3858A5A50B3}" type="datetimeFigureOut">
              <a:rPr lang="en-GB" smtClean="0"/>
              <a:pPr/>
              <a:t>27/04/2022</a:t>
            </a:fld>
            <a:endParaRPr lang="en-GB" dirty="0"/>
          </a:p>
        </p:txBody>
      </p:sp>
      <p:sp>
        <p:nvSpPr>
          <p:cNvPr id="4" name="Slide Image Placeholder 3"/>
          <p:cNvSpPr>
            <a:spLocks noGrp="1" noRot="1" noChangeAspect="1"/>
          </p:cNvSpPr>
          <p:nvPr>
            <p:ph type="sldImg" idx="2"/>
          </p:nvPr>
        </p:nvSpPr>
        <p:spPr>
          <a:xfrm>
            <a:off x="1292225" y="677863"/>
            <a:ext cx="4518025" cy="3389312"/>
          </a:xfrm>
          <a:prstGeom prst="rect">
            <a:avLst/>
          </a:prstGeom>
          <a:noFill/>
          <a:ln w="12700">
            <a:solidFill>
              <a:prstClr val="black"/>
            </a:solidFill>
          </a:ln>
        </p:spPr>
        <p:txBody>
          <a:bodyPr vert="horz" lIns="97043" tIns="48521" rIns="97043" bIns="48521" rtlCol="0" anchor="ctr"/>
          <a:lstStyle/>
          <a:p>
            <a:endParaRPr lang="en-GB" dirty="0"/>
          </a:p>
        </p:txBody>
      </p:sp>
      <p:sp>
        <p:nvSpPr>
          <p:cNvPr id="5" name="Notes Placeholder 4"/>
          <p:cNvSpPr>
            <a:spLocks noGrp="1"/>
          </p:cNvSpPr>
          <p:nvPr>
            <p:ph type="body" sz="quarter" idx="3"/>
          </p:nvPr>
        </p:nvSpPr>
        <p:spPr>
          <a:xfrm>
            <a:off x="710248" y="4292880"/>
            <a:ext cx="5681980" cy="4066937"/>
          </a:xfrm>
          <a:prstGeom prst="rect">
            <a:avLst/>
          </a:prstGeom>
        </p:spPr>
        <p:txBody>
          <a:bodyPr vert="horz" lIns="97043" tIns="48521" rIns="97043" bIns="4852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3" y="8584189"/>
            <a:ext cx="3077740" cy="451882"/>
          </a:xfrm>
          <a:prstGeom prst="rect">
            <a:avLst/>
          </a:prstGeom>
        </p:spPr>
        <p:txBody>
          <a:bodyPr vert="horz" lIns="97043" tIns="48521" rIns="97043" bIns="48521" rtlCol="0" anchor="b"/>
          <a:lstStyle>
            <a:lvl1pPr algn="l">
              <a:defRPr sz="1200"/>
            </a:lvl1pPr>
          </a:lstStyle>
          <a:p>
            <a:endParaRPr lang="en-GB" dirty="0"/>
          </a:p>
        </p:txBody>
      </p:sp>
      <p:sp>
        <p:nvSpPr>
          <p:cNvPr id="7" name="Slide Number Placeholder 6"/>
          <p:cNvSpPr>
            <a:spLocks noGrp="1"/>
          </p:cNvSpPr>
          <p:nvPr>
            <p:ph type="sldNum" sz="quarter" idx="5"/>
          </p:nvPr>
        </p:nvSpPr>
        <p:spPr>
          <a:xfrm>
            <a:off x="4023096" y="8584189"/>
            <a:ext cx="3077740" cy="451882"/>
          </a:xfrm>
          <a:prstGeom prst="rect">
            <a:avLst/>
          </a:prstGeom>
        </p:spPr>
        <p:txBody>
          <a:bodyPr vert="horz" lIns="97043" tIns="48521" rIns="97043" bIns="48521" rtlCol="0" anchor="b"/>
          <a:lstStyle>
            <a:lvl1pPr algn="r">
              <a:defRPr sz="1200"/>
            </a:lvl1pPr>
          </a:lstStyle>
          <a:p>
            <a:fld id="{822759C7-6C04-4F42-B67C-5C92A6C4571D}" type="slidenum">
              <a:rPr lang="en-GB" smtClean="0"/>
              <a:pPr/>
              <a:t>‹#›</a:t>
            </a:fld>
            <a:endParaRPr lang="en-GB" dirty="0"/>
          </a:p>
        </p:txBody>
      </p:sp>
    </p:spTree>
    <p:extLst>
      <p:ext uri="{BB962C8B-B14F-4D97-AF65-F5344CB8AC3E}">
        <p14:creationId xmlns:p14="http://schemas.microsoft.com/office/powerpoint/2010/main" val="2723728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2759C7-6C04-4F42-B67C-5C92A6C4571D}" type="slidenum">
              <a:rPr lang="en-GB" smtClean="0"/>
              <a:pPr/>
              <a:t>11</a:t>
            </a:fld>
            <a:endParaRPr lang="en-GB" dirty="0"/>
          </a:p>
        </p:txBody>
      </p:sp>
    </p:spTree>
    <p:extLst>
      <p:ext uri="{BB962C8B-B14F-4D97-AF65-F5344CB8AC3E}">
        <p14:creationId xmlns:p14="http://schemas.microsoft.com/office/powerpoint/2010/main" val="711971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2759C7-6C04-4F42-B67C-5C92A6C4571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39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5400" dirty="0"/>
          </a:p>
        </p:txBody>
      </p:sp>
      <p:sp>
        <p:nvSpPr>
          <p:cNvPr id="4" name="Slide Number Placeholder 3"/>
          <p:cNvSpPr>
            <a:spLocks noGrp="1"/>
          </p:cNvSpPr>
          <p:nvPr>
            <p:ph type="sldNum" sz="quarter" idx="10"/>
          </p:nvPr>
        </p:nvSpPr>
        <p:spPr/>
        <p:txBody>
          <a:bodyPr/>
          <a:lstStyle/>
          <a:p>
            <a:fld id="{822759C7-6C04-4F42-B67C-5C92A6C4571D}" type="slidenum">
              <a:rPr lang="en-GB" smtClean="0"/>
              <a:pPr/>
              <a:t>25</a:t>
            </a:fld>
            <a:endParaRPr lang="en-GB" dirty="0"/>
          </a:p>
        </p:txBody>
      </p:sp>
    </p:spTree>
    <p:extLst>
      <p:ext uri="{BB962C8B-B14F-4D97-AF65-F5344CB8AC3E}">
        <p14:creationId xmlns:p14="http://schemas.microsoft.com/office/powerpoint/2010/main" val="1877424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2759C7-6C04-4F42-B67C-5C92A6C4571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6884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2759C7-6C04-4F42-B67C-5C92A6C4571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640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2759C7-6C04-4F42-B67C-5C92A6C4571D}" type="slidenum">
              <a:rPr lang="en-GB" smtClean="0"/>
              <a:pPr/>
              <a:t>29</a:t>
            </a:fld>
            <a:endParaRPr lang="en-GB" dirty="0"/>
          </a:p>
        </p:txBody>
      </p:sp>
    </p:spTree>
    <p:extLst>
      <p:ext uri="{BB962C8B-B14F-4D97-AF65-F5344CB8AC3E}">
        <p14:creationId xmlns:p14="http://schemas.microsoft.com/office/powerpoint/2010/main" val="441941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2759C7-6C04-4F42-B67C-5C92A6C4571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884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2759C7-6C04-4F42-B67C-5C92A6C4571D}" type="slidenum">
              <a:rPr lang="en-GB" smtClean="0"/>
              <a:pPr/>
              <a:t>32</a:t>
            </a:fld>
            <a:endParaRPr lang="en-GB" dirty="0"/>
          </a:p>
        </p:txBody>
      </p:sp>
    </p:spTree>
    <p:extLst>
      <p:ext uri="{BB962C8B-B14F-4D97-AF65-F5344CB8AC3E}">
        <p14:creationId xmlns:p14="http://schemas.microsoft.com/office/powerpoint/2010/main" val="441941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2759C7-6C04-4F42-B67C-5C92A6C4571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0846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2759C7-6C04-4F42-B67C-5C92A6C4571D}" type="slidenum">
              <a:rPr lang="en-GB" smtClean="0"/>
              <a:pPr/>
              <a:t>35</a:t>
            </a:fld>
            <a:endParaRPr lang="en-GB" dirty="0"/>
          </a:p>
        </p:txBody>
      </p:sp>
    </p:spTree>
    <p:extLst>
      <p:ext uri="{BB962C8B-B14F-4D97-AF65-F5344CB8AC3E}">
        <p14:creationId xmlns:p14="http://schemas.microsoft.com/office/powerpoint/2010/main" val="23808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2759C7-6C04-4F42-B67C-5C92A6C4571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4939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2759C7-6C04-4F42-B67C-5C92A6C4571D}" type="slidenum">
              <a:rPr lang="en-GB" smtClean="0"/>
              <a:pPr/>
              <a:t>12</a:t>
            </a:fld>
            <a:endParaRPr lang="en-GB" dirty="0"/>
          </a:p>
        </p:txBody>
      </p:sp>
    </p:spTree>
    <p:extLst>
      <p:ext uri="{BB962C8B-B14F-4D97-AF65-F5344CB8AC3E}">
        <p14:creationId xmlns:p14="http://schemas.microsoft.com/office/powerpoint/2010/main" val="711971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2759C7-6C04-4F42-B67C-5C92A6C4571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3840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2759C7-6C04-4F42-B67C-5C92A6C4571D}" type="slidenum">
              <a:rPr lang="en-GB" smtClean="0"/>
              <a:pPr/>
              <a:t>39</a:t>
            </a:fld>
            <a:endParaRPr lang="en-GB" dirty="0"/>
          </a:p>
        </p:txBody>
      </p:sp>
    </p:spTree>
    <p:extLst>
      <p:ext uri="{BB962C8B-B14F-4D97-AF65-F5344CB8AC3E}">
        <p14:creationId xmlns:p14="http://schemas.microsoft.com/office/powerpoint/2010/main" val="23808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2759C7-6C04-4F42-B67C-5C92A6C4571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9174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2759C7-6C04-4F42-B67C-5C92A6C4571D}" type="slidenum">
              <a:rPr lang="en-GB" smtClean="0"/>
              <a:pPr/>
              <a:t>43</a:t>
            </a:fld>
            <a:endParaRPr lang="en-GB" dirty="0"/>
          </a:p>
        </p:txBody>
      </p:sp>
    </p:spTree>
    <p:extLst>
      <p:ext uri="{BB962C8B-B14F-4D97-AF65-F5344CB8AC3E}">
        <p14:creationId xmlns:p14="http://schemas.microsoft.com/office/powerpoint/2010/main" val="23808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2759C7-6C04-4F42-B67C-5C92A6C4571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6660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2759C7-6C04-4F42-B67C-5C92A6C4571D}" type="slidenum">
              <a:rPr lang="en-GB" smtClean="0"/>
              <a:pPr/>
              <a:t>46</a:t>
            </a:fld>
            <a:endParaRPr lang="en-GB" dirty="0"/>
          </a:p>
        </p:txBody>
      </p:sp>
    </p:spTree>
    <p:extLst>
      <p:ext uri="{BB962C8B-B14F-4D97-AF65-F5344CB8AC3E}">
        <p14:creationId xmlns:p14="http://schemas.microsoft.com/office/powerpoint/2010/main" val="1247221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2759C7-6C04-4F42-B67C-5C92A6C4571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0809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2759C7-6C04-4F42-B67C-5C92A6C4571D}" type="slidenum">
              <a:rPr lang="en-GB" smtClean="0"/>
              <a:pPr/>
              <a:t>49</a:t>
            </a:fld>
            <a:endParaRPr lang="en-GB" dirty="0"/>
          </a:p>
        </p:txBody>
      </p:sp>
    </p:spTree>
    <p:extLst>
      <p:ext uri="{BB962C8B-B14F-4D97-AF65-F5344CB8AC3E}">
        <p14:creationId xmlns:p14="http://schemas.microsoft.com/office/powerpoint/2010/main" val="4024353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2759C7-6C04-4F42-B67C-5C92A6C4571D}" type="slidenum">
              <a:rPr lang="en-GB" smtClean="0"/>
              <a:pPr/>
              <a:t>50</a:t>
            </a:fld>
            <a:endParaRPr lang="en-GB" dirty="0"/>
          </a:p>
        </p:txBody>
      </p:sp>
    </p:spTree>
    <p:extLst>
      <p:ext uri="{BB962C8B-B14F-4D97-AF65-F5344CB8AC3E}">
        <p14:creationId xmlns:p14="http://schemas.microsoft.com/office/powerpoint/2010/main" val="101388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2759C7-6C04-4F42-B67C-5C92A6C4571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8100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2759C7-6C04-4F42-B67C-5C92A6C4571D}" type="slidenum">
              <a:rPr lang="en-GB" smtClean="0"/>
              <a:pPr/>
              <a:t>13</a:t>
            </a:fld>
            <a:endParaRPr lang="en-GB" dirty="0"/>
          </a:p>
        </p:txBody>
      </p:sp>
    </p:spTree>
    <p:extLst>
      <p:ext uri="{BB962C8B-B14F-4D97-AF65-F5344CB8AC3E}">
        <p14:creationId xmlns:p14="http://schemas.microsoft.com/office/powerpoint/2010/main" val="7119718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2759C7-6C04-4F42-B67C-5C92A6C4571D}" type="slidenum">
              <a:rPr lang="en-GB" smtClean="0"/>
              <a:pPr/>
              <a:t>54</a:t>
            </a:fld>
            <a:endParaRPr lang="en-GB" dirty="0"/>
          </a:p>
        </p:txBody>
      </p:sp>
    </p:spTree>
    <p:extLst>
      <p:ext uri="{BB962C8B-B14F-4D97-AF65-F5344CB8AC3E}">
        <p14:creationId xmlns:p14="http://schemas.microsoft.com/office/powerpoint/2010/main" val="5327578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2759C7-6C04-4F42-B67C-5C92A6C4571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48153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2759C7-6C04-4F42-B67C-5C92A6C4571D}" type="slidenum">
              <a:rPr lang="en-GB" smtClean="0"/>
              <a:pPr/>
              <a:t>57</a:t>
            </a:fld>
            <a:endParaRPr lang="en-GB" dirty="0"/>
          </a:p>
        </p:txBody>
      </p:sp>
    </p:spTree>
    <p:extLst>
      <p:ext uri="{BB962C8B-B14F-4D97-AF65-F5344CB8AC3E}">
        <p14:creationId xmlns:p14="http://schemas.microsoft.com/office/powerpoint/2010/main" val="11314233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2759C7-6C04-4F42-B67C-5C92A6C4571D}" type="slidenum">
              <a:rPr lang="en-GB" smtClean="0"/>
              <a:pPr/>
              <a:t>59</a:t>
            </a:fld>
            <a:endParaRPr lang="en-GB" dirty="0"/>
          </a:p>
        </p:txBody>
      </p:sp>
    </p:spTree>
    <p:extLst>
      <p:ext uri="{BB962C8B-B14F-4D97-AF65-F5344CB8AC3E}">
        <p14:creationId xmlns:p14="http://schemas.microsoft.com/office/powerpoint/2010/main" val="28687410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2759C7-6C04-4F42-B67C-5C92A6C4571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5611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2759C7-6C04-4F42-B67C-5C92A6C4571D}" type="slidenum">
              <a:rPr lang="en-GB" smtClean="0"/>
              <a:pPr/>
              <a:t>63</a:t>
            </a:fld>
            <a:endParaRPr lang="en-GB" dirty="0"/>
          </a:p>
        </p:txBody>
      </p:sp>
    </p:spTree>
    <p:extLst>
      <p:ext uri="{BB962C8B-B14F-4D97-AF65-F5344CB8AC3E}">
        <p14:creationId xmlns:p14="http://schemas.microsoft.com/office/powerpoint/2010/main" val="2868741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2759C7-6C04-4F42-B67C-5C92A6C4571D}" type="slidenum">
              <a:rPr lang="en-GB" smtClean="0"/>
              <a:pPr/>
              <a:t>16</a:t>
            </a:fld>
            <a:endParaRPr lang="en-GB" dirty="0"/>
          </a:p>
        </p:txBody>
      </p:sp>
    </p:spTree>
    <p:extLst>
      <p:ext uri="{BB962C8B-B14F-4D97-AF65-F5344CB8AC3E}">
        <p14:creationId xmlns:p14="http://schemas.microsoft.com/office/powerpoint/2010/main" val="433940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2759C7-6C04-4F42-B67C-5C92A6C4571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1364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2759C7-6C04-4F42-B67C-5C92A6C4571D}" type="slidenum">
              <a:rPr lang="en-GB" smtClean="0"/>
              <a:pPr/>
              <a:t>19</a:t>
            </a:fld>
            <a:endParaRPr lang="en-GB" dirty="0"/>
          </a:p>
        </p:txBody>
      </p:sp>
    </p:spTree>
    <p:extLst>
      <p:ext uri="{BB962C8B-B14F-4D97-AF65-F5344CB8AC3E}">
        <p14:creationId xmlns:p14="http://schemas.microsoft.com/office/powerpoint/2010/main" val="3652157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2759C7-6C04-4F42-B67C-5C92A6C4571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1162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2759C7-6C04-4F42-B67C-5C92A6C4571D}" type="slidenum">
              <a:rPr lang="en-GB" smtClean="0"/>
              <a:pPr/>
              <a:t>22</a:t>
            </a:fld>
            <a:endParaRPr lang="en-GB" dirty="0"/>
          </a:p>
        </p:txBody>
      </p:sp>
    </p:spTree>
    <p:extLst>
      <p:ext uri="{BB962C8B-B14F-4D97-AF65-F5344CB8AC3E}">
        <p14:creationId xmlns:p14="http://schemas.microsoft.com/office/powerpoint/2010/main" val="2206328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2759C7-6C04-4F42-B67C-5C92A6C4571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9494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df"/><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1.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df"/><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df"/><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df"/><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1.jpe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oG&amp;A - Title 1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3100" y="2736850"/>
            <a:ext cx="7772400" cy="701675"/>
          </a:xfrm>
          <a:prstGeom prst="rect">
            <a:avLst/>
          </a:prstGeom>
        </p:spPr>
        <p:txBody>
          <a:bodyPr/>
          <a:lstStyle>
            <a:lvl1pPr algn="l">
              <a:defRPr b="1" i="0">
                <a:latin typeface="Trebuchet MS"/>
                <a:cs typeface="Trebuchet MS"/>
              </a:defRPr>
            </a:lvl1pPr>
          </a:lstStyle>
          <a:p>
            <a:r>
              <a:rPr lang="en-GB" dirty="0"/>
              <a:t>Master title slide 1</a:t>
            </a:r>
            <a:endParaRPr lang="en-US" dirty="0"/>
          </a:p>
        </p:txBody>
      </p:sp>
      <p:sp>
        <p:nvSpPr>
          <p:cNvPr id="3" name="Subtitle 2"/>
          <p:cNvSpPr>
            <a:spLocks noGrp="1"/>
          </p:cNvSpPr>
          <p:nvPr>
            <p:ph type="subTitle" idx="1"/>
          </p:nvPr>
        </p:nvSpPr>
        <p:spPr>
          <a:xfrm>
            <a:off x="673100" y="4483100"/>
            <a:ext cx="6400800" cy="660400"/>
          </a:xfrm>
          <a:prstGeom prst="rect">
            <a:avLst/>
          </a:prstGeom>
        </p:spPr>
        <p:txBody>
          <a:bodyPr/>
          <a:lstStyle>
            <a:lvl1pPr marL="0" indent="0" algn="l">
              <a:buNone/>
              <a:defRPr b="0" i="0">
                <a:solidFill>
                  <a:schemeClr val="tx1">
                    <a:lumMod val="50000"/>
                    <a:lumOff val="50000"/>
                  </a:schemeClr>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cxnSp>
        <p:nvCxnSpPr>
          <p:cNvPr id="7" name="Straight Connector 6"/>
          <p:cNvCxnSpPr/>
          <p:nvPr userDrawn="1"/>
        </p:nvCxnSpPr>
        <p:spPr>
          <a:xfrm>
            <a:off x="333375" y="1644746"/>
            <a:ext cx="8552409" cy="1588"/>
          </a:xfrm>
          <a:prstGeom prst="line">
            <a:avLst/>
          </a:prstGeom>
          <a:ln w="12700">
            <a:solidFill>
              <a:srgbClr val="96004B"/>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33375" y="6197600"/>
            <a:ext cx="8552409" cy="1588"/>
          </a:xfrm>
          <a:prstGeom prst="line">
            <a:avLst/>
          </a:prstGeom>
          <a:ln w="12700">
            <a:solidFill>
              <a:srgbClr val="96004B"/>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Final_mo_logo.JPG"/>
          <p:cNvPicPr>
            <a:picLocks noChangeAspect="1"/>
          </p:cNvPicPr>
          <p:nvPr userDrawn="1"/>
        </p:nvPicPr>
        <p:blipFill>
          <a:blip r:embed="rId2"/>
          <a:stretch>
            <a:fillRect/>
          </a:stretch>
        </p:blipFill>
        <p:spPr>
          <a:xfrm>
            <a:off x="6638925" y="140501"/>
            <a:ext cx="2228849" cy="142636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MoG&amp;A - General content">
    <p:spTree>
      <p:nvGrpSpPr>
        <p:cNvPr id="1" name=""/>
        <p:cNvGrpSpPr/>
        <p:nvPr/>
      </p:nvGrpSpPr>
      <p:grpSpPr>
        <a:xfrm>
          <a:off x="0" y="0"/>
          <a:ext cx="0" cy="0"/>
          <a:chOff x="0" y="0"/>
          <a:chExt cx="0" cy="0"/>
        </a:xfrm>
      </p:grpSpPr>
      <p:pic>
        <p:nvPicPr>
          <p:cNvPr id="9" name="Picture 8" descr="Final_mo_logo.JPG"/>
          <p:cNvPicPr>
            <a:picLocks noChangeAspect="1"/>
          </p:cNvPicPr>
          <p:nvPr userDrawn="1"/>
        </p:nvPicPr>
        <p:blipFill>
          <a:blip r:embed="rId2"/>
          <a:stretch>
            <a:fillRect/>
          </a:stretch>
        </p:blipFill>
        <p:spPr>
          <a:xfrm>
            <a:off x="7806707" y="179706"/>
            <a:ext cx="1031452" cy="660082"/>
          </a:xfrm>
          <a:prstGeom prst="rect">
            <a:avLst/>
          </a:prstGeom>
        </p:spPr>
      </p:pic>
      <p:cxnSp>
        <p:nvCxnSpPr>
          <p:cNvPr id="7" name="Straight Connector 6"/>
          <p:cNvCxnSpPr/>
          <p:nvPr userDrawn="1"/>
        </p:nvCxnSpPr>
        <p:spPr>
          <a:xfrm>
            <a:off x="276225" y="971550"/>
            <a:ext cx="8571459" cy="1588"/>
          </a:xfrm>
          <a:prstGeom prst="line">
            <a:avLst/>
          </a:prstGeom>
          <a:ln w="12700">
            <a:solidFill>
              <a:srgbClr val="96004B"/>
            </a:solidFill>
          </a:ln>
          <a:effectLst/>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ctrTitle" hasCustomPrompt="1"/>
          </p:nvPr>
        </p:nvSpPr>
        <p:spPr>
          <a:xfrm>
            <a:off x="285750" y="236856"/>
            <a:ext cx="6286500" cy="701675"/>
          </a:xfrm>
          <a:prstGeom prst="rect">
            <a:avLst/>
          </a:prstGeom>
        </p:spPr>
        <p:txBody>
          <a:bodyPr/>
          <a:lstStyle>
            <a:lvl1pPr algn="l">
              <a:defRPr sz="2400" b="1" i="0" baseline="0">
                <a:solidFill>
                  <a:srgbClr val="96004B"/>
                </a:solidFill>
                <a:latin typeface="Trebuchet MS"/>
                <a:cs typeface="Trebuchet MS"/>
              </a:defRPr>
            </a:lvl1pPr>
          </a:lstStyle>
          <a:p>
            <a:r>
              <a:rPr lang="en-GB" dirty="0"/>
              <a:t>Slide title 1</a:t>
            </a:r>
            <a:endParaRPr lang="en-US" dirty="0"/>
          </a:p>
        </p:txBody>
      </p:sp>
      <p:sp>
        <p:nvSpPr>
          <p:cNvPr id="11" name="Text Placeholder 10"/>
          <p:cNvSpPr>
            <a:spLocks noGrp="1"/>
          </p:cNvSpPr>
          <p:nvPr>
            <p:ph type="body" sz="quarter" idx="10"/>
          </p:nvPr>
        </p:nvSpPr>
        <p:spPr>
          <a:xfrm>
            <a:off x="285750" y="1362075"/>
            <a:ext cx="8561388" cy="2447925"/>
          </a:xfrm>
          <a:prstGeom prst="rect">
            <a:avLst/>
          </a:prstGeom>
        </p:spPr>
        <p:txBody>
          <a:bodyPr/>
          <a:lstStyle>
            <a:lvl1pPr>
              <a:buClr>
                <a:srgbClr val="96004B"/>
              </a:buClr>
              <a:buFont typeface="Wingdings" pitchFamily="2" charset="2"/>
              <a:buChar char="Ø"/>
              <a:defRPr sz="1600">
                <a:solidFill>
                  <a:schemeClr val="tx1">
                    <a:lumMod val="75000"/>
                    <a:lumOff val="25000"/>
                  </a:schemeClr>
                </a:solidFill>
                <a:latin typeface="+mn-lt"/>
              </a:defRPr>
            </a:lvl1pPr>
            <a:lvl2pPr>
              <a:buFont typeface="Wingdings" pitchFamily="2" charset="2"/>
              <a:buChar char="Ø"/>
              <a:defRPr sz="1600">
                <a:solidFill>
                  <a:schemeClr val="tx1">
                    <a:lumMod val="75000"/>
                    <a:lumOff val="25000"/>
                  </a:schemeClr>
                </a:solidFill>
                <a:latin typeface="+mn-lt"/>
              </a:defRPr>
            </a:lvl2pPr>
            <a:lvl3pPr>
              <a:buClr>
                <a:srgbClr val="96004B"/>
              </a:buClr>
              <a:buFont typeface="Wingdings" pitchFamily="2" charset="2"/>
              <a:buChar char="Ø"/>
              <a:defRPr sz="1600">
                <a:solidFill>
                  <a:schemeClr val="tx1">
                    <a:lumMod val="75000"/>
                    <a:lumOff val="25000"/>
                  </a:schemeClr>
                </a:solidFill>
                <a:latin typeface="+mn-lt"/>
              </a:defRPr>
            </a:lvl3pPr>
            <a:lvl4pPr>
              <a:buFont typeface="Wingdings" pitchFamily="2" charset="2"/>
              <a:buChar char="Ø"/>
              <a:defRPr sz="1600">
                <a:solidFill>
                  <a:schemeClr val="tx1">
                    <a:lumMod val="75000"/>
                    <a:lumOff val="25000"/>
                  </a:schemeClr>
                </a:solidFill>
                <a:latin typeface="+mn-lt"/>
              </a:defRPr>
            </a:lvl4pPr>
            <a:lvl5pPr>
              <a:buClr>
                <a:srgbClr val="96004B"/>
              </a:buClr>
              <a:buFont typeface="Wingdings" pitchFamily="2" charset="2"/>
              <a:buChar char="Ø"/>
              <a:defRPr sz="1600">
                <a:solidFill>
                  <a:schemeClr val="tx1">
                    <a:lumMod val="75000"/>
                    <a:lumOff val="25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Box 9"/>
          <p:cNvSpPr txBox="1"/>
          <p:nvPr userDrawn="1"/>
        </p:nvSpPr>
        <p:spPr>
          <a:xfrm>
            <a:off x="218033" y="6400801"/>
            <a:ext cx="674232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96004B"/>
                </a:solidFill>
              </a:rPr>
              <a:t>MV006. VMD CSS. October 2021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96004B"/>
              </a:solidFill>
            </a:endParaRPr>
          </a:p>
        </p:txBody>
      </p:sp>
    </p:spTree>
    <p:extLst>
      <p:ext uri="{BB962C8B-B14F-4D97-AF65-F5344CB8AC3E}">
        <p14:creationId xmlns:p14="http://schemas.microsoft.com/office/powerpoint/2010/main" val="2447100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oG&amp;A - Contact 1 ">
    <p:spTree>
      <p:nvGrpSpPr>
        <p:cNvPr id="1" name=""/>
        <p:cNvGrpSpPr/>
        <p:nvPr/>
      </p:nvGrpSpPr>
      <p:grpSpPr>
        <a:xfrm>
          <a:off x="0" y="0"/>
          <a:ext cx="0" cy="0"/>
          <a:chOff x="0" y="0"/>
          <a:chExt cx="0" cy="0"/>
        </a:xfrm>
      </p:grpSpPr>
      <p:sp>
        <p:nvSpPr>
          <p:cNvPr id="16" name="TextBox 15"/>
          <p:cNvSpPr txBox="1"/>
          <p:nvPr userDrawn="1"/>
        </p:nvSpPr>
        <p:spPr>
          <a:xfrm>
            <a:off x="673200" y="1689100"/>
            <a:ext cx="3781426"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0" i="0" dirty="0">
                <a:solidFill>
                  <a:schemeClr val="tx1">
                    <a:lumMod val="50000"/>
                    <a:lumOff val="50000"/>
                  </a:schemeClr>
                </a:solidFill>
                <a:latin typeface="Trebuchet MS"/>
                <a:cs typeface="Trebuchet MS"/>
              </a:rPr>
              <a:t>Mo Gannon</a:t>
            </a:r>
          </a:p>
          <a:p>
            <a:pPr marL="0" marR="0" lvl="0" indent="0" algn="l" defTabSz="457200" rtl="0" eaLnBrk="1" fontAlgn="auto" latinLnBrk="0" hangingPunct="1">
              <a:lnSpc>
                <a:spcPct val="100000"/>
              </a:lnSpc>
              <a:spcBef>
                <a:spcPts val="0"/>
              </a:spcBef>
              <a:spcAft>
                <a:spcPts val="0"/>
              </a:spcAft>
              <a:buClrTx/>
              <a:buSzTx/>
              <a:buFontTx/>
              <a:buNone/>
              <a:tabLst/>
              <a:defRPr/>
            </a:pPr>
            <a:r>
              <a:rPr lang="en-GB" b="0" i="0" dirty="0">
                <a:solidFill>
                  <a:srgbClr val="96004B"/>
                </a:solidFill>
                <a:latin typeface="Trebuchet MS"/>
                <a:cs typeface="Trebuchet MS"/>
              </a:rPr>
              <a:t>Mo Gannon &amp; Associates Ltd</a:t>
            </a:r>
          </a:p>
          <a:p>
            <a:pPr marL="0" marR="0" lvl="0" indent="0" algn="l" defTabSz="457200" rtl="0" eaLnBrk="1" fontAlgn="auto" latinLnBrk="0" hangingPunct="1">
              <a:lnSpc>
                <a:spcPct val="100000"/>
              </a:lnSpc>
              <a:spcBef>
                <a:spcPts val="0"/>
              </a:spcBef>
              <a:spcAft>
                <a:spcPts val="0"/>
              </a:spcAft>
              <a:buClrTx/>
              <a:buSzTx/>
              <a:buFontTx/>
              <a:buNone/>
              <a:tabLst/>
              <a:defRPr/>
            </a:pPr>
            <a:r>
              <a:rPr lang="en-GB" b="0" i="0" dirty="0">
                <a:solidFill>
                  <a:schemeClr val="tx1">
                    <a:lumMod val="50000"/>
                    <a:lumOff val="50000"/>
                  </a:schemeClr>
                </a:solidFill>
                <a:latin typeface="Trebuchet MS"/>
                <a:cs typeface="Trebuchet MS"/>
              </a:rPr>
              <a:t>Henley-on-Thames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b="0" i="0" dirty="0">
                <a:solidFill>
                  <a:schemeClr val="tx1">
                    <a:lumMod val="50000"/>
                    <a:lumOff val="50000"/>
                  </a:schemeClr>
                </a:solidFill>
                <a:latin typeface="Trebuchet MS"/>
                <a:cs typeface="Trebuchet MS"/>
              </a:rPr>
              <a:t>Oxfordshire RG9 2HB</a:t>
            </a:r>
          </a:p>
        </p:txBody>
      </p:sp>
      <p:sp>
        <p:nvSpPr>
          <p:cNvPr id="17" name="TextBox 16"/>
          <p:cNvSpPr txBox="1"/>
          <p:nvPr userDrawn="1"/>
        </p:nvSpPr>
        <p:spPr>
          <a:xfrm>
            <a:off x="673200" y="3416300"/>
            <a:ext cx="4406900" cy="175432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0" i="0" dirty="0">
                <a:solidFill>
                  <a:schemeClr val="tx1">
                    <a:lumMod val="50000"/>
                    <a:lumOff val="50000"/>
                  </a:schemeClr>
                </a:solidFill>
                <a:latin typeface="Trebuchet MS"/>
                <a:cs typeface="Trebuchet MS"/>
              </a:rPr>
              <a:t>T</a:t>
            </a:r>
            <a:r>
              <a:rPr lang="en-GB" b="0" i="0" baseline="0" dirty="0">
                <a:solidFill>
                  <a:schemeClr val="tx1">
                    <a:lumMod val="50000"/>
                    <a:lumOff val="50000"/>
                  </a:schemeClr>
                </a:solidFill>
                <a:latin typeface="Trebuchet MS"/>
                <a:cs typeface="Trebuchet MS"/>
              </a:rPr>
              <a:t> +44(0)1491 574937</a:t>
            </a:r>
          </a:p>
          <a:p>
            <a:pPr marL="0" marR="0" lvl="0" indent="0" algn="l" defTabSz="457200" rtl="0" eaLnBrk="1" fontAlgn="auto" latinLnBrk="0" hangingPunct="1">
              <a:lnSpc>
                <a:spcPct val="100000"/>
              </a:lnSpc>
              <a:spcBef>
                <a:spcPts val="0"/>
              </a:spcBef>
              <a:spcAft>
                <a:spcPts val="0"/>
              </a:spcAft>
              <a:buClrTx/>
              <a:buSzTx/>
              <a:buFontTx/>
              <a:buNone/>
              <a:tabLst/>
              <a:defRPr/>
            </a:pPr>
            <a:r>
              <a:rPr lang="en-GB" b="0" i="0" baseline="0" dirty="0">
                <a:solidFill>
                  <a:schemeClr val="tx1">
                    <a:lumMod val="50000"/>
                    <a:lumOff val="50000"/>
                  </a:schemeClr>
                </a:solidFill>
                <a:latin typeface="Trebuchet MS"/>
                <a:cs typeface="Trebuchet MS"/>
              </a:rPr>
              <a:t>M +44(0)7747 037231</a:t>
            </a:r>
          </a:p>
          <a:p>
            <a:pPr marL="0" marR="0" lvl="0" indent="0" algn="l" defTabSz="457200" rtl="0" eaLnBrk="1" fontAlgn="auto" latinLnBrk="0" hangingPunct="1">
              <a:lnSpc>
                <a:spcPct val="100000"/>
              </a:lnSpc>
              <a:spcBef>
                <a:spcPts val="0"/>
              </a:spcBef>
              <a:spcAft>
                <a:spcPts val="0"/>
              </a:spcAft>
              <a:buClrTx/>
              <a:buSzTx/>
              <a:buFontTx/>
              <a:buNone/>
              <a:tabLst/>
              <a:defRPr/>
            </a:pPr>
            <a:r>
              <a:rPr lang="en-GB" b="0" i="0" baseline="0" dirty="0">
                <a:solidFill>
                  <a:schemeClr val="tx1">
                    <a:lumMod val="50000"/>
                    <a:lumOff val="50000"/>
                  </a:schemeClr>
                </a:solidFill>
                <a:latin typeface="Trebuchet MS"/>
                <a:cs typeface="Trebuchet MS"/>
              </a:rPr>
              <a:t>mo@mogannonassociates.com</a:t>
            </a:r>
          </a:p>
          <a:p>
            <a:pPr marL="0" marR="0" lvl="0" indent="0" algn="l" defTabSz="457200" rtl="0" eaLnBrk="1" fontAlgn="auto" latinLnBrk="0" hangingPunct="1">
              <a:lnSpc>
                <a:spcPct val="100000"/>
              </a:lnSpc>
              <a:spcBef>
                <a:spcPts val="0"/>
              </a:spcBef>
              <a:spcAft>
                <a:spcPts val="0"/>
              </a:spcAft>
              <a:buClrTx/>
              <a:buSzTx/>
              <a:buFontTx/>
              <a:buNone/>
              <a:tabLst/>
              <a:defRPr/>
            </a:pPr>
            <a:r>
              <a:rPr lang="en-GB" b="0" i="0" baseline="0" dirty="0">
                <a:solidFill>
                  <a:schemeClr val="tx1">
                    <a:lumMod val="50000"/>
                    <a:lumOff val="50000"/>
                  </a:schemeClr>
                </a:solidFill>
                <a:latin typeface="Trebuchet MS"/>
                <a:cs typeface="Trebuchet MS"/>
              </a:rPr>
              <a:t>www.mogannonassociates.com</a:t>
            </a:r>
            <a:endParaRPr lang="en-GB" b="0" i="0" dirty="0">
              <a:solidFill>
                <a:schemeClr val="tx1">
                  <a:lumMod val="50000"/>
                  <a:lumOff val="50000"/>
                </a:schemeClr>
              </a:solidFill>
              <a:latin typeface="Trebuchet MS"/>
              <a:cs typeface="Trebuchet MS"/>
            </a:endParaRPr>
          </a:p>
          <a:p>
            <a:endParaRPr lang="en-US" dirty="0">
              <a:latin typeface="Trebuchet MS"/>
            </a:endParaRPr>
          </a:p>
          <a:p>
            <a:endParaRPr lang="en-US" dirty="0">
              <a:latin typeface="Trebuchet MS"/>
            </a:endParaRPr>
          </a:p>
        </p:txBody>
      </p:sp>
      <p:pic>
        <p:nvPicPr>
          <p:cNvPr id="14" name="Picture 13" descr="Final_mo_logo.JPG"/>
          <p:cNvPicPr>
            <a:picLocks noChangeAspect="1"/>
          </p:cNvPicPr>
          <p:nvPr userDrawn="1"/>
        </p:nvPicPr>
        <p:blipFill>
          <a:blip r:embed="rId2"/>
          <a:stretch>
            <a:fillRect/>
          </a:stretch>
        </p:blipFill>
        <p:spPr>
          <a:xfrm>
            <a:off x="7806707" y="179706"/>
            <a:ext cx="1031452" cy="660082"/>
          </a:xfrm>
          <a:prstGeom prst="rect">
            <a:avLst/>
          </a:prstGeom>
        </p:spPr>
      </p:pic>
      <p:cxnSp>
        <p:nvCxnSpPr>
          <p:cNvPr id="15" name="Straight Connector 14"/>
          <p:cNvCxnSpPr/>
          <p:nvPr userDrawn="1"/>
        </p:nvCxnSpPr>
        <p:spPr>
          <a:xfrm>
            <a:off x="276225" y="971550"/>
            <a:ext cx="8571459" cy="1588"/>
          </a:xfrm>
          <a:prstGeom prst="line">
            <a:avLst/>
          </a:prstGeom>
          <a:ln w="12700">
            <a:solidFill>
              <a:srgbClr val="96004B"/>
            </a:solidFill>
          </a:ln>
          <a:effectLst/>
        </p:spPr>
        <p:style>
          <a:lnRef idx="2">
            <a:schemeClr val="accent1"/>
          </a:lnRef>
          <a:fillRef idx="0">
            <a:schemeClr val="accent1"/>
          </a:fillRef>
          <a:effectRef idx="1">
            <a:schemeClr val="accent1"/>
          </a:effectRef>
          <a:fontRef idx="minor">
            <a:schemeClr val="tx1"/>
          </a:fontRef>
        </p:style>
      </p:cxnSp>
      <p:sp>
        <p:nvSpPr>
          <p:cNvPr id="19" name="Title 1"/>
          <p:cNvSpPr>
            <a:spLocks noGrp="1"/>
          </p:cNvSpPr>
          <p:nvPr>
            <p:ph type="ctrTitle" hasCustomPrompt="1"/>
          </p:nvPr>
        </p:nvSpPr>
        <p:spPr>
          <a:xfrm>
            <a:off x="285750" y="236856"/>
            <a:ext cx="6286500" cy="701675"/>
          </a:xfrm>
          <a:prstGeom prst="rect">
            <a:avLst/>
          </a:prstGeom>
        </p:spPr>
        <p:txBody>
          <a:bodyPr/>
          <a:lstStyle>
            <a:lvl1pPr algn="l">
              <a:defRPr sz="3500" b="1" i="0">
                <a:solidFill>
                  <a:schemeClr val="tx1">
                    <a:lumMod val="75000"/>
                    <a:lumOff val="25000"/>
                  </a:schemeClr>
                </a:solidFill>
                <a:latin typeface="Trebuchet MS"/>
                <a:cs typeface="Trebuchet MS"/>
              </a:defRPr>
            </a:lvl1pPr>
          </a:lstStyle>
          <a:p>
            <a:r>
              <a:rPr lang="en-GB" dirty="0"/>
              <a:t>Contact us</a:t>
            </a:r>
            <a:endParaRPr lang="en-US" dirty="0"/>
          </a:p>
        </p:txBody>
      </p:sp>
      <p:sp>
        <p:nvSpPr>
          <p:cNvPr id="9" name="TextBox 8"/>
          <p:cNvSpPr txBox="1"/>
          <p:nvPr userDrawn="1"/>
        </p:nvSpPr>
        <p:spPr>
          <a:xfrm>
            <a:off x="218033" y="6400801"/>
            <a:ext cx="674232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96004B"/>
                </a:solidFill>
              </a:rPr>
              <a:t>GR002. Dog owner services. Q3 2021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96004B"/>
              </a:solidFill>
            </a:endParaRPr>
          </a:p>
        </p:txBody>
      </p:sp>
    </p:spTree>
    <p:extLst>
      <p:ext uri="{BB962C8B-B14F-4D97-AF65-F5344CB8AC3E}">
        <p14:creationId xmlns:p14="http://schemas.microsoft.com/office/powerpoint/2010/main" val="100387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oG&amp;A - Contact 2 ">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1" name="Picture 10" descr="MG_final_logo.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7296832" y="236955"/>
            <a:ext cx="1564246" cy="940016"/>
          </a:xfrm>
          <a:prstGeom prst="rect">
            <a:avLst/>
          </a:prstGeom>
        </p:spPr>
      </p:pic>
      <p:sp>
        <p:nvSpPr>
          <p:cNvPr id="12" name="Rectangle 11"/>
          <p:cNvSpPr/>
          <p:nvPr userDrawn="1"/>
        </p:nvSpPr>
        <p:spPr>
          <a:xfrm>
            <a:off x="0" y="9525"/>
            <a:ext cx="9144000" cy="149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rebuchet MS"/>
            </a:endParaRPr>
          </a:p>
        </p:txBody>
      </p:sp>
      <p:pic>
        <p:nvPicPr>
          <p:cNvPr id="9" name="Picture 8" descr="Final_mo_logo.JPG"/>
          <p:cNvPicPr>
            <a:picLocks noChangeAspect="1"/>
          </p:cNvPicPr>
          <p:nvPr userDrawn="1"/>
        </p:nvPicPr>
        <p:blipFill>
          <a:blip r:embed="rId5"/>
          <a:stretch>
            <a:fillRect/>
          </a:stretch>
        </p:blipFill>
        <p:spPr>
          <a:xfrm>
            <a:off x="7067551" y="169148"/>
            <a:ext cx="1905000" cy="1219113"/>
          </a:xfrm>
          <a:prstGeom prst="rect">
            <a:avLst/>
          </a:prstGeom>
        </p:spPr>
      </p:pic>
      <p:sp>
        <p:nvSpPr>
          <p:cNvPr id="14" name="Rectangle 13"/>
          <p:cNvSpPr/>
          <p:nvPr userDrawn="1"/>
        </p:nvSpPr>
        <p:spPr>
          <a:xfrm>
            <a:off x="1600199" y="2108448"/>
            <a:ext cx="5876925" cy="3862596"/>
          </a:xfrm>
          <a:prstGeom prst="rect">
            <a:avLst/>
          </a:prstGeom>
        </p:spPr>
        <p:txBody>
          <a:bodyPr wrap="square">
            <a:spAutoFit/>
          </a:bodyPr>
          <a:lstStyle/>
          <a:p>
            <a:pPr algn="ctr"/>
            <a:br>
              <a:rPr lang="en-GB" sz="2500" b="0" dirty="0">
                <a:solidFill>
                  <a:schemeClr val="bg1"/>
                </a:solidFill>
              </a:rPr>
            </a:br>
            <a:r>
              <a:rPr lang="en-GB" sz="2800" b="0" dirty="0">
                <a:solidFill>
                  <a:schemeClr val="bg1"/>
                </a:solidFill>
              </a:rPr>
              <a:t>Mo Gannon &amp; Associates Ltd</a:t>
            </a:r>
            <a:br>
              <a:rPr lang="en-GB" sz="2800" b="0" dirty="0">
                <a:solidFill>
                  <a:schemeClr val="bg1"/>
                </a:solidFill>
              </a:rPr>
            </a:br>
            <a:br>
              <a:rPr lang="en-GB" sz="2500" b="0" dirty="0">
                <a:solidFill>
                  <a:schemeClr val="bg1"/>
                </a:solidFill>
              </a:rPr>
            </a:br>
            <a:r>
              <a:rPr lang="en-GB" sz="2000" b="0" dirty="0">
                <a:solidFill>
                  <a:schemeClr val="bg1"/>
                </a:solidFill>
              </a:rPr>
              <a:t>Henley-on-Thames</a:t>
            </a:r>
            <a:br>
              <a:rPr lang="en-GB" sz="2000" b="0" dirty="0">
                <a:solidFill>
                  <a:schemeClr val="bg1"/>
                </a:solidFill>
              </a:rPr>
            </a:br>
            <a:r>
              <a:rPr lang="en-GB" sz="2000" b="0" dirty="0">
                <a:solidFill>
                  <a:schemeClr val="bg1"/>
                </a:solidFill>
              </a:rPr>
              <a:t>Oxfordshire RG9 2HB</a:t>
            </a:r>
            <a:br>
              <a:rPr lang="en-GB" sz="2000" b="0" dirty="0">
                <a:solidFill>
                  <a:schemeClr val="bg1"/>
                </a:solidFill>
              </a:rPr>
            </a:br>
            <a:r>
              <a:rPr lang="en-GB" sz="2000" b="0" dirty="0">
                <a:solidFill>
                  <a:schemeClr val="bg1"/>
                </a:solidFill>
              </a:rPr>
              <a:t>T +44(0)1491 574937</a:t>
            </a:r>
            <a:br>
              <a:rPr lang="en-GB" sz="2000" b="0" dirty="0">
                <a:solidFill>
                  <a:schemeClr val="bg1"/>
                </a:solidFill>
              </a:rPr>
            </a:br>
            <a:r>
              <a:rPr lang="en-GB" sz="2000" b="0" dirty="0">
                <a:solidFill>
                  <a:schemeClr val="bg1"/>
                </a:solidFill>
              </a:rPr>
              <a:t>M +44(0)7747 037231</a:t>
            </a:r>
            <a:br>
              <a:rPr lang="en-GB" sz="2000" b="0" dirty="0">
                <a:solidFill>
                  <a:schemeClr val="bg1"/>
                </a:solidFill>
              </a:rPr>
            </a:br>
            <a:br>
              <a:rPr lang="en-GB" sz="2000" b="0" dirty="0">
                <a:solidFill>
                  <a:schemeClr val="bg1"/>
                </a:solidFill>
              </a:rPr>
            </a:br>
            <a:r>
              <a:rPr lang="en-GB" sz="2000" b="0" dirty="0">
                <a:solidFill>
                  <a:schemeClr val="bg1"/>
                </a:solidFill>
              </a:rPr>
              <a:t>mo@mogannonassociates.com</a:t>
            </a:r>
            <a:br>
              <a:rPr lang="en-GB" sz="2000" b="0" dirty="0">
                <a:solidFill>
                  <a:schemeClr val="bg1"/>
                </a:solidFill>
              </a:rPr>
            </a:br>
            <a:r>
              <a:rPr lang="en-GB" sz="2000" b="0" dirty="0">
                <a:solidFill>
                  <a:schemeClr val="bg1"/>
                </a:solidFill>
              </a:rPr>
              <a:t>www.mogannonassociates.com</a:t>
            </a:r>
            <a:br>
              <a:rPr lang="en-GB" sz="2000" b="0" dirty="0">
                <a:solidFill>
                  <a:schemeClr val="bg1"/>
                </a:solidFill>
              </a:rPr>
            </a:br>
            <a:endParaRPr lang="en-GB" sz="2000" dirty="0">
              <a:solidFill>
                <a:schemeClr val="bg1"/>
              </a:solidFill>
            </a:endParaRPr>
          </a:p>
        </p:txBody>
      </p:sp>
    </p:spTree>
    <p:extLst>
      <p:ext uri="{BB962C8B-B14F-4D97-AF65-F5344CB8AC3E}">
        <p14:creationId xmlns:p14="http://schemas.microsoft.com/office/powerpoint/2010/main" val="2462205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G&amp;A - Title 2 ">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85800" y="2130425"/>
            <a:ext cx="7772400" cy="1470025"/>
          </a:xfrm>
          <a:prstGeom prst="rect">
            <a:avLst/>
          </a:prstGeom>
        </p:spPr>
        <p:txBody>
          <a:bodyPr/>
          <a:lstStyle>
            <a:lvl1pPr>
              <a:defRPr b="1" i="0">
                <a:solidFill>
                  <a:schemeClr val="bg1"/>
                </a:solidFill>
                <a:latin typeface="Trebuchet MS"/>
                <a:cs typeface="Trebuchet MS"/>
              </a:defRPr>
            </a:lvl1pPr>
          </a:lstStyle>
          <a:p>
            <a:r>
              <a:rPr lang="en-GB" dirty="0"/>
              <a:t>Master title slide 2</a:t>
            </a:r>
            <a:endParaRPr lang="en-US" dirty="0"/>
          </a:p>
        </p:txBody>
      </p:sp>
      <p:sp>
        <p:nvSpPr>
          <p:cNvPr id="8"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solidFill>
                  <a:schemeClr val="bg1"/>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11" name="Picture 10" descr="MG_final_logo.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7296832" y="236955"/>
            <a:ext cx="1564246" cy="940016"/>
          </a:xfrm>
          <a:prstGeom prst="rect">
            <a:avLst/>
          </a:prstGeom>
        </p:spPr>
      </p:pic>
      <p:sp>
        <p:nvSpPr>
          <p:cNvPr id="12" name="Rectangle 11"/>
          <p:cNvSpPr/>
          <p:nvPr userDrawn="1"/>
        </p:nvSpPr>
        <p:spPr>
          <a:xfrm>
            <a:off x="0" y="9525"/>
            <a:ext cx="9144000" cy="149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rebuchet MS"/>
            </a:endParaRPr>
          </a:p>
        </p:txBody>
      </p:sp>
      <p:pic>
        <p:nvPicPr>
          <p:cNvPr id="9" name="Picture 8" descr="Final_mo_logo.JPG"/>
          <p:cNvPicPr>
            <a:picLocks noChangeAspect="1"/>
          </p:cNvPicPr>
          <p:nvPr userDrawn="1"/>
        </p:nvPicPr>
        <p:blipFill>
          <a:blip r:embed="rId5"/>
          <a:stretch>
            <a:fillRect/>
          </a:stretch>
        </p:blipFill>
        <p:spPr>
          <a:xfrm>
            <a:off x="7067551" y="169148"/>
            <a:ext cx="1905000" cy="1219113"/>
          </a:xfrm>
          <a:prstGeom prst="rect">
            <a:avLst/>
          </a:prstGeom>
        </p:spPr>
      </p:pic>
      <p:sp>
        <p:nvSpPr>
          <p:cNvPr id="10" name="TextBox 9"/>
          <p:cNvSpPr txBox="1"/>
          <p:nvPr userDrawn="1"/>
        </p:nvSpPr>
        <p:spPr>
          <a:xfrm>
            <a:off x="218033" y="6411402"/>
            <a:ext cx="6742325" cy="276999"/>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0" i="0" baseline="0" dirty="0">
                <a:solidFill>
                  <a:schemeClr val="tx1">
                    <a:lumMod val="50000"/>
                    <a:lumOff val="50000"/>
                  </a:schemeClr>
                </a:solidFill>
                <a:latin typeface="Trebuchet MS"/>
                <a:cs typeface="Trebuchet MS"/>
              </a:rPr>
              <a:t>MV006</a:t>
            </a:r>
            <a:r>
              <a:rPr lang="en-GB" sz="1200" b="0" i="0" baseline="0" dirty="0">
                <a:solidFill>
                  <a:srgbClr val="96004B"/>
                </a:solidFill>
                <a:latin typeface="Trebuchet MS"/>
                <a:cs typeface="Trebuchet MS"/>
              </a:rPr>
              <a:t>· Q1 2022</a:t>
            </a:r>
            <a:r>
              <a:rPr lang="en-GB" sz="1200" b="0" i="0" baseline="0" dirty="0">
                <a:solidFill>
                  <a:srgbClr val="96004B"/>
                </a:solidFill>
                <a:latin typeface="+mn-lt"/>
                <a:cs typeface="Trebuchet MS"/>
              </a:rPr>
              <a:t>· </a:t>
            </a:r>
            <a:r>
              <a:rPr lang="en-GB" sz="1200" kern="1200" dirty="0">
                <a:solidFill>
                  <a:srgbClr val="96004B"/>
                </a:solidFill>
                <a:effectLst/>
                <a:latin typeface="+mn-lt"/>
                <a:ea typeface="+mn-ea"/>
                <a:cs typeface="+mn-cs"/>
              </a:rPr>
              <a:t>VMD Pharmaceutical Industry Customer Satisfaction Survey</a:t>
            </a:r>
            <a:endParaRPr lang="en-US" sz="1200" dirty="0">
              <a:solidFill>
                <a:srgbClr val="96004B"/>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G&amp;A - General content">
    <p:spTree>
      <p:nvGrpSpPr>
        <p:cNvPr id="1" name=""/>
        <p:cNvGrpSpPr/>
        <p:nvPr/>
      </p:nvGrpSpPr>
      <p:grpSpPr>
        <a:xfrm>
          <a:off x="0" y="0"/>
          <a:ext cx="0" cy="0"/>
          <a:chOff x="0" y="0"/>
          <a:chExt cx="0" cy="0"/>
        </a:xfrm>
      </p:grpSpPr>
      <p:pic>
        <p:nvPicPr>
          <p:cNvPr id="9" name="Picture 8" descr="Final_mo_logo.JPG"/>
          <p:cNvPicPr>
            <a:picLocks noChangeAspect="1"/>
          </p:cNvPicPr>
          <p:nvPr userDrawn="1"/>
        </p:nvPicPr>
        <p:blipFill>
          <a:blip r:embed="rId2"/>
          <a:stretch>
            <a:fillRect/>
          </a:stretch>
        </p:blipFill>
        <p:spPr>
          <a:xfrm>
            <a:off x="7806707" y="179706"/>
            <a:ext cx="1031452" cy="660082"/>
          </a:xfrm>
          <a:prstGeom prst="rect">
            <a:avLst/>
          </a:prstGeom>
        </p:spPr>
      </p:pic>
      <p:cxnSp>
        <p:nvCxnSpPr>
          <p:cNvPr id="7" name="Straight Connector 6"/>
          <p:cNvCxnSpPr/>
          <p:nvPr userDrawn="1"/>
        </p:nvCxnSpPr>
        <p:spPr>
          <a:xfrm>
            <a:off x="276225" y="971550"/>
            <a:ext cx="8571459" cy="1588"/>
          </a:xfrm>
          <a:prstGeom prst="line">
            <a:avLst/>
          </a:prstGeom>
          <a:ln w="12700">
            <a:solidFill>
              <a:srgbClr val="96004B"/>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218033" y="6400801"/>
            <a:ext cx="6742325" cy="276999"/>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0" i="0" baseline="0" dirty="0">
                <a:solidFill>
                  <a:schemeClr val="tx1">
                    <a:lumMod val="50000"/>
                    <a:lumOff val="50000"/>
                  </a:schemeClr>
                </a:solidFill>
                <a:latin typeface="Trebuchet MS"/>
                <a:cs typeface="Trebuchet MS"/>
              </a:rPr>
              <a:t>MV006</a:t>
            </a:r>
            <a:r>
              <a:rPr lang="en-GB" sz="1200" b="0" i="0" baseline="0" dirty="0">
                <a:solidFill>
                  <a:srgbClr val="96004B"/>
                </a:solidFill>
                <a:latin typeface="Trebuchet MS"/>
                <a:cs typeface="Trebuchet MS"/>
              </a:rPr>
              <a:t>· Q1 2022 </a:t>
            </a:r>
            <a:r>
              <a:rPr lang="en-GB" sz="1200" b="0" i="0" baseline="0" dirty="0">
                <a:solidFill>
                  <a:srgbClr val="96004B"/>
                </a:solidFill>
                <a:latin typeface="+mn-lt"/>
                <a:cs typeface="Trebuchet MS"/>
              </a:rPr>
              <a:t>· </a:t>
            </a:r>
            <a:r>
              <a:rPr lang="en-GB" sz="1200" kern="1200" dirty="0">
                <a:solidFill>
                  <a:srgbClr val="96004B"/>
                </a:solidFill>
                <a:effectLst/>
                <a:latin typeface="+mn-lt"/>
                <a:ea typeface="+mn-ea"/>
                <a:cs typeface="+mn-cs"/>
              </a:rPr>
              <a:t>VMD Pharmaceutical Industry Customer Satisfaction Survey</a:t>
            </a:r>
            <a:endParaRPr lang="en-US" sz="1200" dirty="0">
              <a:solidFill>
                <a:srgbClr val="96004B"/>
              </a:solidFill>
            </a:endParaRPr>
          </a:p>
        </p:txBody>
      </p:sp>
      <p:sp>
        <p:nvSpPr>
          <p:cNvPr id="6" name="Title 1"/>
          <p:cNvSpPr>
            <a:spLocks noGrp="1"/>
          </p:cNvSpPr>
          <p:nvPr>
            <p:ph type="ctrTitle" hasCustomPrompt="1"/>
          </p:nvPr>
        </p:nvSpPr>
        <p:spPr>
          <a:xfrm>
            <a:off x="285750" y="236856"/>
            <a:ext cx="7152280" cy="701675"/>
          </a:xfrm>
          <a:prstGeom prst="rect">
            <a:avLst/>
          </a:prstGeom>
        </p:spPr>
        <p:txBody>
          <a:bodyPr/>
          <a:lstStyle>
            <a:lvl1pPr algn="l">
              <a:defRPr sz="2800" b="1" i="0" baseline="0">
                <a:solidFill>
                  <a:schemeClr val="tx1">
                    <a:lumMod val="75000"/>
                    <a:lumOff val="25000"/>
                  </a:schemeClr>
                </a:solidFill>
                <a:latin typeface="Trebuchet MS"/>
                <a:cs typeface="Trebuchet MS"/>
              </a:defRPr>
            </a:lvl1pPr>
          </a:lstStyle>
          <a:p>
            <a:r>
              <a:rPr lang="en-GB" dirty="0"/>
              <a:t>Slide title 1</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G&amp;A - Contact 1 ">
    <p:spTree>
      <p:nvGrpSpPr>
        <p:cNvPr id="1" name=""/>
        <p:cNvGrpSpPr/>
        <p:nvPr/>
      </p:nvGrpSpPr>
      <p:grpSpPr>
        <a:xfrm>
          <a:off x="0" y="0"/>
          <a:ext cx="0" cy="0"/>
          <a:chOff x="0" y="0"/>
          <a:chExt cx="0" cy="0"/>
        </a:xfrm>
      </p:grpSpPr>
      <p:sp>
        <p:nvSpPr>
          <p:cNvPr id="16" name="TextBox 15"/>
          <p:cNvSpPr txBox="1"/>
          <p:nvPr userDrawn="1"/>
        </p:nvSpPr>
        <p:spPr>
          <a:xfrm>
            <a:off x="673200" y="1689100"/>
            <a:ext cx="3781426"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0" i="0" dirty="0">
                <a:solidFill>
                  <a:schemeClr val="tx1">
                    <a:lumMod val="50000"/>
                    <a:lumOff val="50000"/>
                  </a:schemeClr>
                </a:solidFill>
                <a:latin typeface="Trebuchet MS"/>
                <a:cs typeface="Trebuchet MS"/>
              </a:rPr>
              <a:t>Mo Gannon</a:t>
            </a:r>
          </a:p>
          <a:p>
            <a:pPr marL="0" marR="0" lvl="0" indent="0" algn="l" defTabSz="457200" rtl="0" eaLnBrk="1" fontAlgn="auto" latinLnBrk="0" hangingPunct="1">
              <a:lnSpc>
                <a:spcPct val="100000"/>
              </a:lnSpc>
              <a:spcBef>
                <a:spcPts val="0"/>
              </a:spcBef>
              <a:spcAft>
                <a:spcPts val="0"/>
              </a:spcAft>
              <a:buClrTx/>
              <a:buSzTx/>
              <a:buFontTx/>
              <a:buNone/>
              <a:tabLst/>
              <a:defRPr/>
            </a:pPr>
            <a:r>
              <a:rPr lang="en-GB" b="0" i="0" dirty="0">
                <a:solidFill>
                  <a:srgbClr val="96004B"/>
                </a:solidFill>
                <a:latin typeface="Trebuchet MS"/>
                <a:cs typeface="Trebuchet MS"/>
              </a:rPr>
              <a:t>Mo Gannon &amp; Associates Ltd</a:t>
            </a:r>
          </a:p>
          <a:p>
            <a:pPr marL="0" marR="0" lvl="0" indent="0" algn="l" defTabSz="457200" rtl="0" eaLnBrk="1" fontAlgn="auto" latinLnBrk="0" hangingPunct="1">
              <a:lnSpc>
                <a:spcPct val="100000"/>
              </a:lnSpc>
              <a:spcBef>
                <a:spcPts val="0"/>
              </a:spcBef>
              <a:spcAft>
                <a:spcPts val="0"/>
              </a:spcAft>
              <a:buClrTx/>
              <a:buSzTx/>
              <a:buFontTx/>
              <a:buNone/>
              <a:tabLst/>
              <a:defRPr/>
            </a:pPr>
            <a:r>
              <a:rPr lang="en-GB" b="0" i="0" dirty="0">
                <a:solidFill>
                  <a:schemeClr val="tx1">
                    <a:lumMod val="50000"/>
                    <a:lumOff val="50000"/>
                  </a:schemeClr>
                </a:solidFill>
                <a:latin typeface="Trebuchet MS"/>
                <a:cs typeface="Trebuchet MS"/>
              </a:rPr>
              <a:t>Henley-on-Thames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b="0" i="0" dirty="0">
                <a:solidFill>
                  <a:schemeClr val="tx1">
                    <a:lumMod val="50000"/>
                    <a:lumOff val="50000"/>
                  </a:schemeClr>
                </a:solidFill>
                <a:latin typeface="Trebuchet MS"/>
                <a:cs typeface="Trebuchet MS"/>
              </a:rPr>
              <a:t>Oxfordshire RG9 2HB</a:t>
            </a:r>
          </a:p>
        </p:txBody>
      </p:sp>
      <p:sp>
        <p:nvSpPr>
          <p:cNvPr id="17" name="TextBox 16"/>
          <p:cNvSpPr txBox="1"/>
          <p:nvPr userDrawn="1"/>
        </p:nvSpPr>
        <p:spPr>
          <a:xfrm>
            <a:off x="673200" y="3416300"/>
            <a:ext cx="4406900" cy="175432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0" i="0" dirty="0">
                <a:solidFill>
                  <a:schemeClr val="tx1">
                    <a:lumMod val="50000"/>
                    <a:lumOff val="50000"/>
                  </a:schemeClr>
                </a:solidFill>
                <a:latin typeface="Trebuchet MS"/>
                <a:cs typeface="Trebuchet MS"/>
              </a:rPr>
              <a:t>T</a:t>
            </a:r>
            <a:r>
              <a:rPr lang="en-GB" b="0" i="0" baseline="0" dirty="0">
                <a:solidFill>
                  <a:schemeClr val="tx1">
                    <a:lumMod val="50000"/>
                    <a:lumOff val="50000"/>
                  </a:schemeClr>
                </a:solidFill>
                <a:latin typeface="Trebuchet MS"/>
                <a:cs typeface="Trebuchet MS"/>
              </a:rPr>
              <a:t> +44(0)1491 574937</a:t>
            </a:r>
          </a:p>
          <a:p>
            <a:pPr marL="0" marR="0" lvl="0" indent="0" algn="l" defTabSz="457200" rtl="0" eaLnBrk="1" fontAlgn="auto" latinLnBrk="0" hangingPunct="1">
              <a:lnSpc>
                <a:spcPct val="100000"/>
              </a:lnSpc>
              <a:spcBef>
                <a:spcPts val="0"/>
              </a:spcBef>
              <a:spcAft>
                <a:spcPts val="0"/>
              </a:spcAft>
              <a:buClrTx/>
              <a:buSzTx/>
              <a:buFontTx/>
              <a:buNone/>
              <a:tabLst/>
              <a:defRPr/>
            </a:pPr>
            <a:r>
              <a:rPr lang="en-GB" b="0" i="0" baseline="0" dirty="0">
                <a:solidFill>
                  <a:schemeClr val="tx1">
                    <a:lumMod val="50000"/>
                    <a:lumOff val="50000"/>
                  </a:schemeClr>
                </a:solidFill>
                <a:latin typeface="Trebuchet MS"/>
                <a:cs typeface="Trebuchet MS"/>
              </a:rPr>
              <a:t>M +44(0)7747 037231</a:t>
            </a:r>
          </a:p>
          <a:p>
            <a:pPr marL="0" marR="0" lvl="0" indent="0" algn="l" defTabSz="457200" rtl="0" eaLnBrk="1" fontAlgn="auto" latinLnBrk="0" hangingPunct="1">
              <a:lnSpc>
                <a:spcPct val="100000"/>
              </a:lnSpc>
              <a:spcBef>
                <a:spcPts val="0"/>
              </a:spcBef>
              <a:spcAft>
                <a:spcPts val="0"/>
              </a:spcAft>
              <a:buClrTx/>
              <a:buSzTx/>
              <a:buFontTx/>
              <a:buNone/>
              <a:tabLst/>
              <a:defRPr/>
            </a:pPr>
            <a:r>
              <a:rPr lang="en-GB" b="0" i="0" baseline="0" dirty="0">
                <a:solidFill>
                  <a:schemeClr val="tx1">
                    <a:lumMod val="50000"/>
                    <a:lumOff val="50000"/>
                  </a:schemeClr>
                </a:solidFill>
                <a:latin typeface="Trebuchet MS"/>
                <a:cs typeface="Trebuchet MS"/>
              </a:rPr>
              <a:t>mo@mogannonassociates.com</a:t>
            </a:r>
          </a:p>
          <a:p>
            <a:pPr marL="0" marR="0" lvl="0" indent="0" algn="l" defTabSz="457200" rtl="0" eaLnBrk="1" fontAlgn="auto" latinLnBrk="0" hangingPunct="1">
              <a:lnSpc>
                <a:spcPct val="100000"/>
              </a:lnSpc>
              <a:spcBef>
                <a:spcPts val="0"/>
              </a:spcBef>
              <a:spcAft>
                <a:spcPts val="0"/>
              </a:spcAft>
              <a:buClrTx/>
              <a:buSzTx/>
              <a:buFontTx/>
              <a:buNone/>
              <a:tabLst/>
              <a:defRPr/>
            </a:pPr>
            <a:r>
              <a:rPr lang="en-GB" b="0" i="0" baseline="0" dirty="0">
                <a:solidFill>
                  <a:schemeClr val="tx1">
                    <a:lumMod val="50000"/>
                    <a:lumOff val="50000"/>
                  </a:schemeClr>
                </a:solidFill>
                <a:latin typeface="Trebuchet MS"/>
                <a:cs typeface="Trebuchet MS"/>
              </a:rPr>
              <a:t>www.mogannonassociates.com</a:t>
            </a:r>
            <a:endParaRPr lang="en-GB" b="0" i="0" dirty="0">
              <a:solidFill>
                <a:schemeClr val="tx1">
                  <a:lumMod val="50000"/>
                  <a:lumOff val="50000"/>
                </a:schemeClr>
              </a:solidFill>
              <a:latin typeface="Trebuchet MS"/>
              <a:cs typeface="Trebuchet MS"/>
            </a:endParaRPr>
          </a:p>
          <a:p>
            <a:endParaRPr lang="en-US" dirty="0">
              <a:latin typeface="Trebuchet MS"/>
            </a:endParaRPr>
          </a:p>
          <a:p>
            <a:endParaRPr lang="en-US" dirty="0">
              <a:latin typeface="Trebuchet MS"/>
            </a:endParaRPr>
          </a:p>
        </p:txBody>
      </p:sp>
      <p:pic>
        <p:nvPicPr>
          <p:cNvPr id="14" name="Picture 13" descr="Final_mo_logo.JPG"/>
          <p:cNvPicPr>
            <a:picLocks noChangeAspect="1"/>
          </p:cNvPicPr>
          <p:nvPr userDrawn="1"/>
        </p:nvPicPr>
        <p:blipFill>
          <a:blip r:embed="rId2"/>
          <a:stretch>
            <a:fillRect/>
          </a:stretch>
        </p:blipFill>
        <p:spPr>
          <a:xfrm>
            <a:off x="7806707" y="179706"/>
            <a:ext cx="1031452" cy="660082"/>
          </a:xfrm>
          <a:prstGeom prst="rect">
            <a:avLst/>
          </a:prstGeom>
        </p:spPr>
      </p:pic>
      <p:cxnSp>
        <p:nvCxnSpPr>
          <p:cNvPr id="15" name="Straight Connector 14"/>
          <p:cNvCxnSpPr/>
          <p:nvPr userDrawn="1"/>
        </p:nvCxnSpPr>
        <p:spPr>
          <a:xfrm>
            <a:off x="276225" y="971550"/>
            <a:ext cx="8571459" cy="1588"/>
          </a:xfrm>
          <a:prstGeom prst="line">
            <a:avLst/>
          </a:prstGeom>
          <a:ln w="12700">
            <a:solidFill>
              <a:srgbClr val="96004B"/>
            </a:solidFill>
          </a:ln>
          <a:effectLst/>
        </p:spPr>
        <p:style>
          <a:lnRef idx="2">
            <a:schemeClr val="accent1"/>
          </a:lnRef>
          <a:fillRef idx="0">
            <a:schemeClr val="accent1"/>
          </a:fillRef>
          <a:effectRef idx="1">
            <a:schemeClr val="accent1"/>
          </a:effectRef>
          <a:fontRef idx="minor">
            <a:schemeClr val="tx1"/>
          </a:fontRef>
        </p:style>
      </p:cxnSp>
      <p:sp>
        <p:nvSpPr>
          <p:cNvPr id="19" name="Title 1"/>
          <p:cNvSpPr>
            <a:spLocks noGrp="1"/>
          </p:cNvSpPr>
          <p:nvPr>
            <p:ph type="ctrTitle" hasCustomPrompt="1"/>
          </p:nvPr>
        </p:nvSpPr>
        <p:spPr>
          <a:xfrm>
            <a:off x="285750" y="236856"/>
            <a:ext cx="6286500" cy="701675"/>
          </a:xfrm>
          <a:prstGeom prst="rect">
            <a:avLst/>
          </a:prstGeom>
        </p:spPr>
        <p:txBody>
          <a:bodyPr/>
          <a:lstStyle>
            <a:lvl1pPr algn="l">
              <a:defRPr sz="3500" b="1" i="0">
                <a:solidFill>
                  <a:schemeClr val="tx1">
                    <a:lumMod val="75000"/>
                    <a:lumOff val="25000"/>
                  </a:schemeClr>
                </a:solidFill>
                <a:latin typeface="Trebuchet MS"/>
                <a:cs typeface="Trebuchet MS"/>
              </a:defRPr>
            </a:lvl1pPr>
          </a:lstStyle>
          <a:p>
            <a:r>
              <a:rPr lang="en-GB" dirty="0"/>
              <a:t>Contact us</a:t>
            </a:r>
            <a:endParaRPr lang="en-US" dirty="0"/>
          </a:p>
        </p:txBody>
      </p:sp>
      <p:sp>
        <p:nvSpPr>
          <p:cNvPr id="8" name="TextBox 7"/>
          <p:cNvSpPr txBox="1"/>
          <p:nvPr userDrawn="1"/>
        </p:nvSpPr>
        <p:spPr>
          <a:xfrm>
            <a:off x="218033" y="6400801"/>
            <a:ext cx="6742325" cy="276999"/>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0" i="0" baseline="0" dirty="0">
                <a:solidFill>
                  <a:schemeClr val="tx1">
                    <a:lumMod val="50000"/>
                    <a:lumOff val="50000"/>
                  </a:schemeClr>
                </a:solidFill>
                <a:latin typeface="Trebuchet MS"/>
                <a:cs typeface="Trebuchet MS"/>
              </a:rPr>
              <a:t>MV006</a:t>
            </a:r>
            <a:r>
              <a:rPr lang="en-GB" sz="1200" b="0" i="0" baseline="0" dirty="0">
                <a:solidFill>
                  <a:srgbClr val="96004B"/>
                </a:solidFill>
                <a:latin typeface="Trebuchet MS"/>
                <a:cs typeface="Trebuchet MS"/>
              </a:rPr>
              <a:t>· Q1 2022</a:t>
            </a:r>
            <a:r>
              <a:rPr lang="en-GB" sz="1200" b="0" i="0" baseline="0" dirty="0">
                <a:solidFill>
                  <a:schemeClr val="tx1">
                    <a:lumMod val="50000"/>
                    <a:lumOff val="50000"/>
                  </a:schemeClr>
                </a:solidFill>
                <a:latin typeface="Trebuchet MS"/>
                <a:cs typeface="Trebuchet MS"/>
              </a:rPr>
              <a:t> </a:t>
            </a:r>
            <a:r>
              <a:rPr lang="en-GB" sz="1200" b="0" i="0" baseline="0" dirty="0">
                <a:solidFill>
                  <a:srgbClr val="96004B"/>
                </a:solidFill>
                <a:latin typeface="+mn-lt"/>
                <a:cs typeface="Trebuchet MS"/>
              </a:rPr>
              <a:t>· </a:t>
            </a:r>
            <a:r>
              <a:rPr lang="en-GB" sz="1200" kern="1200" dirty="0">
                <a:solidFill>
                  <a:srgbClr val="96004B"/>
                </a:solidFill>
                <a:effectLst/>
                <a:latin typeface="+mn-lt"/>
                <a:ea typeface="+mn-ea"/>
                <a:cs typeface="+mn-cs"/>
              </a:rPr>
              <a:t>VMD Pharmaceutical Industry Customer Satisfaction Survey</a:t>
            </a:r>
            <a:endParaRPr lang="en-US" sz="1200" dirty="0">
              <a:solidFill>
                <a:srgbClr val="96004B"/>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G&amp;A - Contact 2 ">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1" name="Picture 10" descr="MG_final_logo.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7296832" y="236955"/>
            <a:ext cx="1564246" cy="940016"/>
          </a:xfrm>
          <a:prstGeom prst="rect">
            <a:avLst/>
          </a:prstGeom>
        </p:spPr>
      </p:pic>
      <p:sp>
        <p:nvSpPr>
          <p:cNvPr id="12" name="Rectangle 11"/>
          <p:cNvSpPr/>
          <p:nvPr userDrawn="1"/>
        </p:nvSpPr>
        <p:spPr>
          <a:xfrm>
            <a:off x="0" y="9525"/>
            <a:ext cx="9144000" cy="149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rebuchet MS"/>
            </a:endParaRPr>
          </a:p>
        </p:txBody>
      </p:sp>
      <p:pic>
        <p:nvPicPr>
          <p:cNvPr id="9" name="Picture 8" descr="Final_mo_logo.JPG"/>
          <p:cNvPicPr>
            <a:picLocks noChangeAspect="1"/>
          </p:cNvPicPr>
          <p:nvPr userDrawn="1"/>
        </p:nvPicPr>
        <p:blipFill>
          <a:blip r:embed="rId5"/>
          <a:stretch>
            <a:fillRect/>
          </a:stretch>
        </p:blipFill>
        <p:spPr>
          <a:xfrm>
            <a:off x="7067551" y="169148"/>
            <a:ext cx="1905000" cy="1219113"/>
          </a:xfrm>
          <a:prstGeom prst="rect">
            <a:avLst/>
          </a:prstGeom>
        </p:spPr>
      </p:pic>
      <p:sp>
        <p:nvSpPr>
          <p:cNvPr id="14" name="Rectangle 13"/>
          <p:cNvSpPr/>
          <p:nvPr userDrawn="1"/>
        </p:nvSpPr>
        <p:spPr>
          <a:xfrm>
            <a:off x="1600199" y="2108448"/>
            <a:ext cx="5876925" cy="3862596"/>
          </a:xfrm>
          <a:prstGeom prst="rect">
            <a:avLst/>
          </a:prstGeom>
        </p:spPr>
        <p:txBody>
          <a:bodyPr wrap="square">
            <a:spAutoFit/>
          </a:bodyPr>
          <a:lstStyle/>
          <a:p>
            <a:pPr algn="ctr"/>
            <a:br>
              <a:rPr lang="en-GB" sz="2500" b="0" dirty="0">
                <a:solidFill>
                  <a:schemeClr val="bg1"/>
                </a:solidFill>
              </a:rPr>
            </a:br>
            <a:r>
              <a:rPr lang="en-GB" sz="2800" b="0" dirty="0">
                <a:solidFill>
                  <a:schemeClr val="bg1"/>
                </a:solidFill>
              </a:rPr>
              <a:t>Mo Gannon &amp; Associates Ltd</a:t>
            </a:r>
            <a:br>
              <a:rPr lang="en-GB" sz="2800" b="0" dirty="0">
                <a:solidFill>
                  <a:schemeClr val="bg1"/>
                </a:solidFill>
              </a:rPr>
            </a:br>
            <a:br>
              <a:rPr lang="en-GB" sz="2500" b="0" dirty="0">
                <a:solidFill>
                  <a:schemeClr val="bg1"/>
                </a:solidFill>
              </a:rPr>
            </a:br>
            <a:r>
              <a:rPr lang="en-GB" sz="2000" b="0" dirty="0">
                <a:solidFill>
                  <a:schemeClr val="bg1"/>
                </a:solidFill>
              </a:rPr>
              <a:t>Henley-on-Thames</a:t>
            </a:r>
            <a:br>
              <a:rPr lang="en-GB" sz="2000" b="0" dirty="0">
                <a:solidFill>
                  <a:schemeClr val="bg1"/>
                </a:solidFill>
              </a:rPr>
            </a:br>
            <a:r>
              <a:rPr lang="en-GB" sz="2000" b="0" dirty="0">
                <a:solidFill>
                  <a:schemeClr val="bg1"/>
                </a:solidFill>
              </a:rPr>
              <a:t>Oxfordshire RG9 2HB</a:t>
            </a:r>
            <a:br>
              <a:rPr lang="en-GB" sz="2000" b="0" dirty="0">
                <a:solidFill>
                  <a:schemeClr val="bg1"/>
                </a:solidFill>
              </a:rPr>
            </a:br>
            <a:r>
              <a:rPr lang="en-GB" sz="2000" b="0" dirty="0">
                <a:solidFill>
                  <a:schemeClr val="bg1"/>
                </a:solidFill>
              </a:rPr>
              <a:t>T +44(0)1491 574937</a:t>
            </a:r>
            <a:br>
              <a:rPr lang="en-GB" sz="2000" b="0" dirty="0">
                <a:solidFill>
                  <a:schemeClr val="bg1"/>
                </a:solidFill>
              </a:rPr>
            </a:br>
            <a:r>
              <a:rPr lang="en-GB" sz="2000" b="0" dirty="0">
                <a:solidFill>
                  <a:schemeClr val="bg1"/>
                </a:solidFill>
              </a:rPr>
              <a:t>M +44(0)7747 037231</a:t>
            </a:r>
            <a:br>
              <a:rPr lang="en-GB" sz="2000" b="0" dirty="0">
                <a:solidFill>
                  <a:schemeClr val="bg1"/>
                </a:solidFill>
              </a:rPr>
            </a:br>
            <a:br>
              <a:rPr lang="en-GB" sz="2000" b="0" dirty="0">
                <a:solidFill>
                  <a:schemeClr val="bg1"/>
                </a:solidFill>
              </a:rPr>
            </a:br>
            <a:r>
              <a:rPr lang="en-GB" sz="2000" b="0" dirty="0">
                <a:solidFill>
                  <a:schemeClr val="bg1"/>
                </a:solidFill>
              </a:rPr>
              <a:t>mo@mogannonassociates.com</a:t>
            </a:r>
            <a:br>
              <a:rPr lang="en-GB" sz="2000" b="0" dirty="0">
                <a:solidFill>
                  <a:schemeClr val="bg1"/>
                </a:solidFill>
              </a:rPr>
            </a:br>
            <a:r>
              <a:rPr lang="en-GB" sz="2000" b="0" dirty="0">
                <a:solidFill>
                  <a:schemeClr val="bg1"/>
                </a:solidFill>
              </a:rPr>
              <a:t>www.mogannonassociates.com</a:t>
            </a:r>
            <a:br>
              <a:rPr lang="en-GB" sz="2000" b="0" dirty="0">
                <a:solidFill>
                  <a:schemeClr val="bg1"/>
                </a:solidFill>
              </a:rPr>
            </a:br>
            <a:endParaRPr lang="en-GB" sz="2000" dirty="0">
              <a:solidFill>
                <a:schemeClr val="bg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MoG&amp;A - General content">
    <p:spTree>
      <p:nvGrpSpPr>
        <p:cNvPr id="1" name=""/>
        <p:cNvGrpSpPr/>
        <p:nvPr/>
      </p:nvGrpSpPr>
      <p:grpSpPr>
        <a:xfrm>
          <a:off x="0" y="0"/>
          <a:ext cx="0" cy="0"/>
          <a:chOff x="0" y="0"/>
          <a:chExt cx="0" cy="0"/>
        </a:xfrm>
      </p:grpSpPr>
      <p:pic>
        <p:nvPicPr>
          <p:cNvPr id="9" name="Picture 8" descr="Final_mo_logo.JPG"/>
          <p:cNvPicPr>
            <a:picLocks noChangeAspect="1"/>
          </p:cNvPicPr>
          <p:nvPr userDrawn="1"/>
        </p:nvPicPr>
        <p:blipFill>
          <a:blip r:embed="rId2"/>
          <a:stretch>
            <a:fillRect/>
          </a:stretch>
        </p:blipFill>
        <p:spPr>
          <a:xfrm>
            <a:off x="7806707" y="179706"/>
            <a:ext cx="1031452" cy="660082"/>
          </a:xfrm>
          <a:prstGeom prst="rect">
            <a:avLst/>
          </a:prstGeom>
        </p:spPr>
      </p:pic>
      <p:cxnSp>
        <p:nvCxnSpPr>
          <p:cNvPr id="7" name="Straight Connector 6"/>
          <p:cNvCxnSpPr/>
          <p:nvPr userDrawn="1"/>
        </p:nvCxnSpPr>
        <p:spPr>
          <a:xfrm>
            <a:off x="276225" y="971550"/>
            <a:ext cx="8571459" cy="1588"/>
          </a:xfrm>
          <a:prstGeom prst="line">
            <a:avLst/>
          </a:prstGeom>
          <a:ln w="12700">
            <a:solidFill>
              <a:srgbClr val="96004B"/>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218033" y="6400801"/>
            <a:ext cx="6171881" cy="276999"/>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0" i="0" baseline="0" dirty="0">
                <a:solidFill>
                  <a:schemeClr val="tx1">
                    <a:lumMod val="50000"/>
                    <a:lumOff val="50000"/>
                  </a:schemeClr>
                </a:solidFill>
                <a:latin typeface="Trebuchet MS"/>
                <a:cs typeface="Trebuchet MS"/>
              </a:rPr>
              <a:t>MV006 </a:t>
            </a:r>
            <a:r>
              <a:rPr lang="en-GB" sz="1200" b="0" i="0" baseline="0" dirty="0">
                <a:solidFill>
                  <a:srgbClr val="96004B"/>
                </a:solidFill>
                <a:latin typeface="Trebuchet MS"/>
                <a:cs typeface="Trebuchet MS"/>
              </a:rPr>
              <a:t>· Q1 2022</a:t>
            </a:r>
            <a:r>
              <a:rPr lang="en-GB" sz="1200" b="0" i="0" baseline="0" dirty="0">
                <a:solidFill>
                  <a:schemeClr val="tx1">
                    <a:lumMod val="50000"/>
                    <a:lumOff val="50000"/>
                  </a:schemeClr>
                </a:solidFill>
                <a:latin typeface="Trebuchet MS"/>
                <a:cs typeface="Trebuchet MS"/>
              </a:rPr>
              <a:t> </a:t>
            </a:r>
            <a:r>
              <a:rPr lang="en-GB" sz="1200" b="0" i="0" baseline="0" dirty="0">
                <a:solidFill>
                  <a:srgbClr val="96004B"/>
                </a:solidFill>
                <a:latin typeface="+mn-lt"/>
                <a:cs typeface="Trebuchet MS"/>
              </a:rPr>
              <a:t>· </a:t>
            </a:r>
            <a:r>
              <a:rPr lang="en-GB" sz="1200" kern="1200" dirty="0">
                <a:solidFill>
                  <a:srgbClr val="96004B"/>
                </a:solidFill>
                <a:effectLst/>
                <a:latin typeface="+mn-lt"/>
                <a:ea typeface="+mn-ea"/>
                <a:cs typeface="+mn-cs"/>
              </a:rPr>
              <a:t>VMD Pharmaceutical Industry Customer Satisfaction Survey</a:t>
            </a:r>
            <a:endParaRPr lang="en-US" sz="1200" dirty="0">
              <a:solidFill>
                <a:srgbClr val="96004B"/>
              </a:solidFill>
            </a:endParaRPr>
          </a:p>
        </p:txBody>
      </p:sp>
      <p:sp>
        <p:nvSpPr>
          <p:cNvPr id="6" name="Title 1"/>
          <p:cNvSpPr>
            <a:spLocks noGrp="1"/>
          </p:cNvSpPr>
          <p:nvPr>
            <p:ph type="ctrTitle" hasCustomPrompt="1"/>
          </p:nvPr>
        </p:nvSpPr>
        <p:spPr>
          <a:xfrm>
            <a:off x="285750" y="236856"/>
            <a:ext cx="6286500" cy="701675"/>
          </a:xfrm>
          <a:prstGeom prst="rect">
            <a:avLst/>
          </a:prstGeom>
        </p:spPr>
        <p:txBody>
          <a:bodyPr/>
          <a:lstStyle>
            <a:lvl1pPr algn="l">
              <a:defRPr sz="2400" b="1" i="0" baseline="0">
                <a:solidFill>
                  <a:schemeClr val="tx1">
                    <a:lumMod val="75000"/>
                    <a:lumOff val="25000"/>
                  </a:schemeClr>
                </a:solidFill>
                <a:latin typeface="Trebuchet MS"/>
                <a:cs typeface="Trebuchet MS"/>
              </a:defRPr>
            </a:lvl1pPr>
          </a:lstStyle>
          <a:p>
            <a:r>
              <a:rPr lang="en-GB" dirty="0"/>
              <a:t>Slide title 1</a:t>
            </a:r>
            <a:endParaRPr lang="en-US" dirty="0"/>
          </a:p>
        </p:txBody>
      </p:sp>
      <p:sp>
        <p:nvSpPr>
          <p:cNvPr id="11" name="Text Placeholder 10"/>
          <p:cNvSpPr>
            <a:spLocks noGrp="1"/>
          </p:cNvSpPr>
          <p:nvPr>
            <p:ph type="body" sz="quarter" idx="10"/>
          </p:nvPr>
        </p:nvSpPr>
        <p:spPr>
          <a:xfrm>
            <a:off x="285750" y="1362075"/>
            <a:ext cx="8561388" cy="2447925"/>
          </a:xfrm>
          <a:prstGeom prst="rect">
            <a:avLst/>
          </a:prstGeom>
        </p:spPr>
        <p:txBody>
          <a:bodyPr/>
          <a:lstStyle>
            <a:lvl1pPr>
              <a:buNone/>
              <a:defRPr sz="1600">
                <a:solidFill>
                  <a:schemeClr val="tx1">
                    <a:lumMod val="75000"/>
                    <a:lumOff val="25000"/>
                  </a:schemeClr>
                </a:solidFill>
              </a:defRPr>
            </a:lvl1pPr>
            <a:lvl2pPr>
              <a:buNone/>
              <a:defRPr sz="1600"/>
            </a:lvl2pPr>
            <a:lvl3pPr>
              <a:buClr>
                <a:srgbClr val="96004B"/>
              </a:buClr>
              <a:defRPr sz="1600"/>
            </a:lvl3pPr>
            <a:lvl4pPr>
              <a:defRPr sz="1600"/>
            </a:lvl4pPr>
            <a:lvl5pPr>
              <a:buClr>
                <a:schemeClr val="tx1">
                  <a:lumMod val="75000"/>
                  <a:lumOff val="25000"/>
                </a:schemeClr>
              </a:buClr>
              <a:buFont typeface="Wingdings" pitchFamily="2" charset="2"/>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MoG&amp;A - Title 1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3100" y="2736850"/>
            <a:ext cx="7772400" cy="701675"/>
          </a:xfrm>
          <a:prstGeom prst="rect">
            <a:avLst/>
          </a:prstGeom>
        </p:spPr>
        <p:txBody>
          <a:bodyPr/>
          <a:lstStyle>
            <a:lvl1pPr algn="l">
              <a:defRPr b="1" i="0">
                <a:latin typeface="Trebuchet MS"/>
                <a:cs typeface="Trebuchet MS"/>
              </a:defRPr>
            </a:lvl1pPr>
          </a:lstStyle>
          <a:p>
            <a:r>
              <a:rPr lang="en-GB" dirty="0"/>
              <a:t>Master title slide 1</a:t>
            </a:r>
            <a:endParaRPr lang="en-US" dirty="0"/>
          </a:p>
        </p:txBody>
      </p:sp>
      <p:sp>
        <p:nvSpPr>
          <p:cNvPr id="3" name="Subtitle 2"/>
          <p:cNvSpPr>
            <a:spLocks noGrp="1"/>
          </p:cNvSpPr>
          <p:nvPr>
            <p:ph type="subTitle" idx="1"/>
          </p:nvPr>
        </p:nvSpPr>
        <p:spPr>
          <a:xfrm>
            <a:off x="673100" y="4483100"/>
            <a:ext cx="6400800" cy="660400"/>
          </a:xfrm>
          <a:prstGeom prst="rect">
            <a:avLst/>
          </a:prstGeom>
        </p:spPr>
        <p:txBody>
          <a:bodyPr/>
          <a:lstStyle>
            <a:lvl1pPr marL="0" indent="0" algn="l">
              <a:buNone/>
              <a:defRPr b="0" i="0">
                <a:solidFill>
                  <a:schemeClr val="tx1">
                    <a:lumMod val="50000"/>
                    <a:lumOff val="50000"/>
                  </a:schemeClr>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cxnSp>
        <p:nvCxnSpPr>
          <p:cNvPr id="7" name="Straight Connector 6"/>
          <p:cNvCxnSpPr/>
          <p:nvPr userDrawn="1"/>
        </p:nvCxnSpPr>
        <p:spPr>
          <a:xfrm>
            <a:off x="333375" y="1644746"/>
            <a:ext cx="8552409" cy="1588"/>
          </a:xfrm>
          <a:prstGeom prst="line">
            <a:avLst/>
          </a:prstGeom>
          <a:ln w="12700">
            <a:solidFill>
              <a:srgbClr val="96004B"/>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33375" y="6197600"/>
            <a:ext cx="8552409" cy="1588"/>
          </a:xfrm>
          <a:prstGeom prst="line">
            <a:avLst/>
          </a:prstGeom>
          <a:ln w="12700">
            <a:solidFill>
              <a:srgbClr val="96004B"/>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Final_mo_logo.JPG"/>
          <p:cNvPicPr>
            <a:picLocks noChangeAspect="1"/>
          </p:cNvPicPr>
          <p:nvPr userDrawn="1"/>
        </p:nvPicPr>
        <p:blipFill>
          <a:blip r:embed="rId2"/>
          <a:stretch>
            <a:fillRect/>
          </a:stretch>
        </p:blipFill>
        <p:spPr>
          <a:xfrm>
            <a:off x="6638925" y="140501"/>
            <a:ext cx="2228849" cy="1426362"/>
          </a:xfrm>
          <a:prstGeom prst="rect">
            <a:avLst/>
          </a:prstGeom>
        </p:spPr>
      </p:pic>
    </p:spTree>
    <p:extLst>
      <p:ext uri="{BB962C8B-B14F-4D97-AF65-F5344CB8AC3E}">
        <p14:creationId xmlns:p14="http://schemas.microsoft.com/office/powerpoint/2010/main" val="2459632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oG&amp;A - Title 2 ">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85800" y="2130425"/>
            <a:ext cx="7772400" cy="1470025"/>
          </a:xfrm>
          <a:prstGeom prst="rect">
            <a:avLst/>
          </a:prstGeom>
        </p:spPr>
        <p:txBody>
          <a:bodyPr/>
          <a:lstStyle>
            <a:lvl1pPr>
              <a:defRPr b="1" i="0">
                <a:solidFill>
                  <a:schemeClr val="bg1"/>
                </a:solidFill>
                <a:latin typeface="Trebuchet MS"/>
                <a:cs typeface="Trebuchet MS"/>
              </a:defRPr>
            </a:lvl1pPr>
          </a:lstStyle>
          <a:p>
            <a:r>
              <a:rPr lang="en-GB" dirty="0"/>
              <a:t>Master title slide 2</a:t>
            </a:r>
            <a:endParaRPr lang="en-US" dirty="0"/>
          </a:p>
        </p:txBody>
      </p:sp>
      <p:sp>
        <p:nvSpPr>
          <p:cNvPr id="8"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solidFill>
                  <a:schemeClr val="bg1"/>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11" name="Picture 10" descr="MG_final_logo.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7296832" y="236955"/>
            <a:ext cx="1564246" cy="940016"/>
          </a:xfrm>
          <a:prstGeom prst="rect">
            <a:avLst/>
          </a:prstGeom>
        </p:spPr>
      </p:pic>
      <p:sp>
        <p:nvSpPr>
          <p:cNvPr id="12" name="Rectangle 11"/>
          <p:cNvSpPr/>
          <p:nvPr userDrawn="1"/>
        </p:nvSpPr>
        <p:spPr>
          <a:xfrm>
            <a:off x="0" y="9525"/>
            <a:ext cx="9144000" cy="149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Trebuchet MS"/>
            </a:endParaRPr>
          </a:p>
        </p:txBody>
      </p:sp>
      <p:pic>
        <p:nvPicPr>
          <p:cNvPr id="9" name="Picture 8" descr="Final_mo_logo.JPG"/>
          <p:cNvPicPr>
            <a:picLocks noChangeAspect="1"/>
          </p:cNvPicPr>
          <p:nvPr userDrawn="1"/>
        </p:nvPicPr>
        <p:blipFill>
          <a:blip r:embed="rId5"/>
          <a:stretch>
            <a:fillRect/>
          </a:stretch>
        </p:blipFill>
        <p:spPr>
          <a:xfrm>
            <a:off x="7067551" y="169148"/>
            <a:ext cx="1905000" cy="1219113"/>
          </a:xfrm>
          <a:prstGeom prst="rect">
            <a:avLst/>
          </a:prstGeom>
        </p:spPr>
      </p:pic>
    </p:spTree>
    <p:extLst>
      <p:ext uri="{BB962C8B-B14F-4D97-AF65-F5344CB8AC3E}">
        <p14:creationId xmlns:p14="http://schemas.microsoft.com/office/powerpoint/2010/main" val="3693459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oG&amp;A - General content">
    <p:spTree>
      <p:nvGrpSpPr>
        <p:cNvPr id="1" name=""/>
        <p:cNvGrpSpPr/>
        <p:nvPr/>
      </p:nvGrpSpPr>
      <p:grpSpPr>
        <a:xfrm>
          <a:off x="0" y="0"/>
          <a:ext cx="0" cy="0"/>
          <a:chOff x="0" y="0"/>
          <a:chExt cx="0" cy="0"/>
        </a:xfrm>
      </p:grpSpPr>
      <p:pic>
        <p:nvPicPr>
          <p:cNvPr id="9" name="Picture 8" descr="Final_mo_logo.JPG"/>
          <p:cNvPicPr>
            <a:picLocks noChangeAspect="1"/>
          </p:cNvPicPr>
          <p:nvPr userDrawn="1"/>
        </p:nvPicPr>
        <p:blipFill>
          <a:blip r:embed="rId2"/>
          <a:stretch>
            <a:fillRect/>
          </a:stretch>
        </p:blipFill>
        <p:spPr>
          <a:xfrm>
            <a:off x="7806707" y="179706"/>
            <a:ext cx="1031452" cy="660082"/>
          </a:xfrm>
          <a:prstGeom prst="rect">
            <a:avLst/>
          </a:prstGeom>
        </p:spPr>
      </p:pic>
      <p:cxnSp>
        <p:nvCxnSpPr>
          <p:cNvPr id="7" name="Straight Connector 6"/>
          <p:cNvCxnSpPr/>
          <p:nvPr userDrawn="1"/>
        </p:nvCxnSpPr>
        <p:spPr>
          <a:xfrm>
            <a:off x="276225" y="971550"/>
            <a:ext cx="8571459" cy="1588"/>
          </a:xfrm>
          <a:prstGeom prst="line">
            <a:avLst/>
          </a:prstGeom>
          <a:ln w="12700">
            <a:solidFill>
              <a:srgbClr val="96004B"/>
            </a:solidFill>
          </a:ln>
          <a:effectLst/>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ctrTitle" hasCustomPrompt="1"/>
          </p:nvPr>
        </p:nvSpPr>
        <p:spPr>
          <a:xfrm>
            <a:off x="285750" y="236856"/>
            <a:ext cx="7152280" cy="701675"/>
          </a:xfrm>
          <a:prstGeom prst="rect">
            <a:avLst/>
          </a:prstGeom>
        </p:spPr>
        <p:txBody>
          <a:bodyPr/>
          <a:lstStyle>
            <a:lvl1pPr algn="l">
              <a:defRPr sz="2400" b="1" i="0" baseline="0">
                <a:solidFill>
                  <a:srgbClr val="96004B"/>
                </a:solidFill>
                <a:latin typeface="Trebuchet MS"/>
                <a:cs typeface="Trebuchet MS"/>
              </a:defRPr>
            </a:lvl1pPr>
          </a:lstStyle>
          <a:p>
            <a:r>
              <a:rPr lang="en-GB" dirty="0"/>
              <a:t>Slide title 1</a:t>
            </a:r>
            <a:endParaRPr lang="en-US" dirty="0"/>
          </a:p>
        </p:txBody>
      </p:sp>
      <p:sp>
        <p:nvSpPr>
          <p:cNvPr id="10" name="TextBox 9"/>
          <p:cNvSpPr txBox="1"/>
          <p:nvPr userDrawn="1"/>
        </p:nvSpPr>
        <p:spPr>
          <a:xfrm>
            <a:off x="218033" y="6400801"/>
            <a:ext cx="674232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96004B"/>
                </a:solidFill>
              </a:rPr>
              <a:t>MV006. VMD CSS. October 2021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solidFill>
                <a:srgbClr val="96004B"/>
              </a:solidFill>
            </a:endParaRPr>
          </a:p>
        </p:txBody>
      </p:sp>
    </p:spTree>
    <p:extLst>
      <p:ext uri="{BB962C8B-B14F-4D97-AF65-F5344CB8AC3E}">
        <p14:creationId xmlns:p14="http://schemas.microsoft.com/office/powerpoint/2010/main" val="29357104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5" r:id="rId5"/>
    <p:sldLayoutId id="2147483656"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4727818"/>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3.xml"/><Relationship Id="rId7" Type="http://schemas.microsoft.com/office/2007/relationships/diagramDrawing" Target="../diagrams/drawing3.xml"/><Relationship Id="rId2" Type="http://schemas.microsoft.com/office/2018/10/relationships/comments" Target="../comments/modernComment_336_2A750C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9.pn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3A0_314A36B6.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9.pn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3A5_20724E89.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4.png"/><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3A8_ED1681FD.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4.png"/><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4.png"/><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4.png"/><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5.png"/><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5.png"/><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5.png"/><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5.png"/><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15.png"/><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15.png"/><Relationship Id="rId2" Type="http://schemas.openxmlformats.org/officeDocument/2006/relationships/diagramData" Target="../diagrams/data16.xml"/><Relationship Id="rId1" Type="http://schemas.openxmlformats.org/officeDocument/2006/relationships/slideLayout" Target="../slideLayouts/slideLayout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6.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6.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6.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1277" y="2355742"/>
            <a:ext cx="7946923" cy="1244708"/>
          </a:xfrm>
        </p:spPr>
        <p:txBody>
          <a:bodyPr/>
          <a:lstStyle/>
          <a:p>
            <a:r>
              <a:rPr lang="en-GB" dirty="0"/>
              <a:t>VMD Pharmaceutical Industry</a:t>
            </a:r>
            <a:br>
              <a:rPr lang="en-GB" dirty="0"/>
            </a:br>
            <a:r>
              <a:rPr lang="en-GB" dirty="0"/>
              <a:t>Customer Satisfaction Survey </a:t>
            </a:r>
            <a:endParaRPr lang="en-US" dirty="0"/>
          </a:p>
        </p:txBody>
      </p:sp>
      <p:sp>
        <p:nvSpPr>
          <p:cNvPr id="3" name="Subtitle 2"/>
          <p:cNvSpPr>
            <a:spLocks noGrp="1"/>
          </p:cNvSpPr>
          <p:nvPr>
            <p:ph type="subTitle" idx="1"/>
          </p:nvPr>
        </p:nvSpPr>
        <p:spPr/>
        <p:txBody>
          <a:bodyPr/>
          <a:lstStyle/>
          <a:p>
            <a:r>
              <a:rPr lang="en-US" dirty="0"/>
              <a:t>Summary</a:t>
            </a:r>
          </a:p>
          <a:p>
            <a:r>
              <a:rPr lang="en-US" dirty="0"/>
              <a:t>Q1 2022</a:t>
            </a:r>
          </a:p>
        </p:txBody>
      </p:sp>
    </p:spTree>
    <p:extLst>
      <p:ext uri="{BB962C8B-B14F-4D97-AF65-F5344CB8AC3E}">
        <p14:creationId xmlns:p14="http://schemas.microsoft.com/office/powerpoint/2010/main" val="1616836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CA387-BD29-431E-9E20-A872844EECC5}"/>
              </a:ext>
            </a:extLst>
          </p:cNvPr>
          <p:cNvSpPr>
            <a:spLocks noGrp="1"/>
          </p:cNvSpPr>
          <p:nvPr>
            <p:ph type="ctrTitle"/>
          </p:nvPr>
        </p:nvSpPr>
        <p:spPr>
          <a:xfrm>
            <a:off x="172016" y="226337"/>
            <a:ext cx="7903675" cy="642796"/>
          </a:xfrm>
        </p:spPr>
        <p:txBody>
          <a:bodyPr/>
          <a:lstStyle/>
          <a:p>
            <a:r>
              <a:rPr lang="en-US" sz="2000" dirty="0">
                <a:solidFill>
                  <a:srgbClr val="7030A0"/>
                </a:solidFill>
              </a:rPr>
              <a:t>SUMMARY PHASE 1</a:t>
            </a:r>
            <a:r>
              <a:rPr lang="en-US" dirty="0">
                <a:solidFill>
                  <a:srgbClr val="7030A0"/>
                </a:solidFill>
              </a:rPr>
              <a:t>: </a:t>
            </a:r>
            <a:r>
              <a:rPr lang="en-US" sz="1600" dirty="0">
                <a:solidFill>
                  <a:srgbClr val="7030A0"/>
                </a:solidFill>
              </a:rPr>
              <a:t>IMAGE</a:t>
            </a:r>
            <a:br>
              <a:rPr lang="en-US" dirty="0">
                <a:solidFill>
                  <a:srgbClr val="7030A0"/>
                </a:solidFill>
              </a:rPr>
            </a:br>
            <a:r>
              <a:rPr lang="en-US" sz="1600" dirty="0">
                <a:solidFill>
                  <a:srgbClr val="7030A0"/>
                </a:solidFill>
              </a:rPr>
              <a:t>If the VMD were a type of car: It would mostly likely be a Skoda or Volvo</a:t>
            </a:r>
            <a:endParaRPr lang="en-GB" sz="1600" dirty="0">
              <a:solidFill>
                <a:srgbClr val="7030A0"/>
              </a:solidFill>
            </a:endParaRPr>
          </a:p>
        </p:txBody>
      </p:sp>
      <p:pic>
        <p:nvPicPr>
          <p:cNvPr id="4" name="Picture 3" descr="Text&#10;&#10;Description automatically generated">
            <a:extLst>
              <a:ext uri="{FF2B5EF4-FFF2-40B4-BE49-F238E27FC236}">
                <a16:creationId xmlns:a16="http://schemas.microsoft.com/office/drawing/2014/main" id="{115D5C15-9D5E-4DB1-8807-C54806640991}"/>
              </a:ext>
            </a:extLst>
          </p:cNvPr>
          <p:cNvPicPr>
            <a:picLocks noChangeAspect="1"/>
          </p:cNvPicPr>
          <p:nvPr/>
        </p:nvPicPr>
        <p:blipFill>
          <a:blip r:embed="rId2"/>
          <a:stretch>
            <a:fillRect/>
          </a:stretch>
        </p:blipFill>
        <p:spPr>
          <a:xfrm>
            <a:off x="0" y="1865013"/>
            <a:ext cx="9144000" cy="4394697"/>
          </a:xfrm>
          <a:prstGeom prst="rect">
            <a:avLst/>
          </a:prstGeom>
        </p:spPr>
      </p:pic>
      <p:sp>
        <p:nvSpPr>
          <p:cNvPr id="3" name="TextBox 2">
            <a:extLst>
              <a:ext uri="{FF2B5EF4-FFF2-40B4-BE49-F238E27FC236}">
                <a16:creationId xmlns:a16="http://schemas.microsoft.com/office/drawing/2014/main" id="{525B1D9C-DF08-477B-9B01-751394D12509}"/>
              </a:ext>
            </a:extLst>
          </p:cNvPr>
          <p:cNvSpPr txBox="1"/>
          <p:nvPr/>
        </p:nvSpPr>
        <p:spPr>
          <a:xfrm>
            <a:off x="289711" y="1186004"/>
            <a:ext cx="8600792" cy="646331"/>
          </a:xfrm>
          <a:prstGeom prst="rect">
            <a:avLst/>
          </a:prstGeom>
          <a:noFill/>
          <a:ln>
            <a:solidFill>
              <a:srgbClr val="96004B"/>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62626">
                    <a:lumMod val="75000"/>
                    <a:lumOff val="25000"/>
                  </a:srgbClr>
                </a:solidFill>
                <a:effectLst/>
                <a:uLnTx/>
                <a:uFillTx/>
                <a:latin typeface="Trebuchet MS"/>
                <a:ea typeface="+mn-ea"/>
                <a:cs typeface="+mn-cs"/>
              </a:rPr>
              <a:t>Key themes: Reliable, trustworthy, no frills (economical), </a:t>
            </a:r>
            <a:br>
              <a:rPr kumimoji="0" lang="en-US" sz="1800" b="0" i="0" u="none" strike="noStrike" kern="1200" cap="none" spc="0" normalizeH="0" baseline="0" noProof="0" dirty="0">
                <a:ln>
                  <a:noFill/>
                </a:ln>
                <a:solidFill>
                  <a:srgbClr val="262626">
                    <a:lumMod val="75000"/>
                    <a:lumOff val="25000"/>
                  </a:srgbClr>
                </a:solidFill>
                <a:effectLst/>
                <a:uLnTx/>
                <a:uFillTx/>
                <a:latin typeface="Trebuchet MS"/>
                <a:ea typeface="+mn-ea"/>
                <a:cs typeface="+mn-cs"/>
              </a:rPr>
            </a:br>
            <a:r>
              <a:rPr kumimoji="0" lang="en-US" sz="1800" b="0" i="0" u="none" strike="noStrike" kern="1200" cap="none" spc="0" normalizeH="0" baseline="0" noProof="0" dirty="0">
                <a:ln>
                  <a:noFill/>
                </a:ln>
                <a:solidFill>
                  <a:srgbClr val="262626">
                    <a:lumMod val="75000"/>
                    <a:lumOff val="25000"/>
                  </a:srgbClr>
                </a:solidFill>
                <a:effectLst/>
                <a:uLnTx/>
                <a:uFillTx/>
                <a:latin typeface="Trebuchet MS"/>
                <a:ea typeface="+mn-ea"/>
                <a:cs typeface="+mn-cs"/>
              </a:rPr>
              <a:t>gold standard/high quality</a:t>
            </a:r>
            <a:endParaRPr kumimoji="0" lang="en-GB" sz="1800" b="0" i="0" u="none" strike="noStrike" kern="1200" cap="none" spc="0" normalizeH="0" baseline="0" noProof="0" dirty="0">
              <a:ln>
                <a:noFill/>
              </a:ln>
              <a:solidFill>
                <a:srgbClr val="262626">
                  <a:lumMod val="75000"/>
                  <a:lumOff val="25000"/>
                </a:srgbClr>
              </a:solidFill>
              <a:effectLst/>
              <a:uLnTx/>
              <a:uFillTx/>
              <a:latin typeface="Trebuchet MS"/>
              <a:ea typeface="+mn-ea"/>
              <a:cs typeface="+mn-cs"/>
            </a:endParaRPr>
          </a:p>
        </p:txBody>
      </p:sp>
    </p:spTree>
    <p:extLst>
      <p:ext uri="{BB962C8B-B14F-4D97-AF65-F5344CB8AC3E}">
        <p14:creationId xmlns:p14="http://schemas.microsoft.com/office/powerpoint/2010/main" val="3205205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44525" y="1400638"/>
            <a:ext cx="7772400" cy="4590259"/>
          </a:xfrm>
          <a:prstGeom prst="rect">
            <a:avLst/>
          </a:prstGeom>
        </p:spPr>
        <p:txBody>
          <a:bodyPr/>
          <a:lstStyle>
            <a:lvl1pPr algn="l">
              <a:defRPr b="1" i="0" baseline="0">
                <a:latin typeface="Trebuchet MS"/>
                <a:cs typeface="Trebuchet MS"/>
              </a:defRPr>
            </a:lvl1pPr>
          </a:lstStyle>
          <a:p>
            <a:pPr>
              <a:buNone/>
            </a:pPr>
            <a:r>
              <a:rPr lang="en-GB" b="0" dirty="0">
                <a:solidFill>
                  <a:schemeClr val="tx1">
                    <a:lumMod val="75000"/>
                    <a:lumOff val="25000"/>
                  </a:schemeClr>
                </a:solidFill>
              </a:rPr>
              <a:t>Whilst the overall objectives of the survey remain to measure customer satisfaction amongst MA holders, VMD are particularly interested in the following:</a:t>
            </a:r>
          </a:p>
          <a:p>
            <a:pPr>
              <a:buNone/>
            </a:pPr>
            <a:endParaRPr lang="en-GB" b="0" dirty="0">
              <a:solidFill>
                <a:schemeClr val="tx1">
                  <a:lumMod val="75000"/>
                  <a:lumOff val="25000"/>
                </a:schemeClr>
              </a:solidFill>
            </a:endParaRPr>
          </a:p>
          <a:p>
            <a:pPr marL="285750" indent="-285750">
              <a:buClr>
                <a:srgbClr val="96004B"/>
              </a:buClr>
              <a:buFont typeface="Wingdings" pitchFamily="2" charset="2"/>
              <a:buChar char="Ø"/>
            </a:pPr>
            <a:r>
              <a:rPr lang="en-GB" b="0" dirty="0">
                <a:solidFill>
                  <a:schemeClr val="tx1">
                    <a:lumMod val="75000"/>
                    <a:lumOff val="25000"/>
                  </a:schemeClr>
                </a:solidFill>
              </a:rPr>
              <a:t>The % of respondents who give a score of good (4/5) or excellent (5/5) against a specific target for each of the teams at the VMD (KPI: On average for each of the VMD teams their work is rated as good / excellent (scale 1-5 with 4 good and 5 excellent) by not less than 70% of customers</a:t>
            </a:r>
          </a:p>
          <a:p>
            <a:pPr marL="285750" indent="-285750">
              <a:buClr>
                <a:srgbClr val="96004B"/>
              </a:buClr>
              <a:buFont typeface="Wingdings" pitchFamily="2" charset="2"/>
              <a:buChar char="Ø"/>
            </a:pPr>
            <a:endParaRPr lang="en-GB" b="0" dirty="0">
              <a:solidFill>
                <a:schemeClr val="tx1">
                  <a:lumMod val="75000"/>
                  <a:lumOff val="25000"/>
                </a:schemeClr>
              </a:solidFill>
            </a:endParaRPr>
          </a:p>
          <a:p>
            <a:pPr marL="285750" indent="-285750">
              <a:buClr>
                <a:srgbClr val="96004B"/>
              </a:buClr>
              <a:buFont typeface="Wingdings" pitchFamily="2" charset="2"/>
              <a:buChar char="Ø"/>
            </a:pPr>
            <a:r>
              <a:rPr lang="en-GB" b="0" dirty="0">
                <a:solidFill>
                  <a:schemeClr val="tx1">
                    <a:lumMod val="75000"/>
                    <a:lumOff val="25000"/>
                  </a:schemeClr>
                </a:solidFill>
              </a:rPr>
              <a:t>A comparison of the % of respondents giving a score of good / excellent with the previous wave </a:t>
            </a:r>
          </a:p>
          <a:p>
            <a:pPr marL="285750" indent="-285750">
              <a:buClr>
                <a:srgbClr val="96004B"/>
              </a:buClr>
              <a:buFont typeface="Wingdings" pitchFamily="2" charset="2"/>
              <a:buChar char="Ø"/>
            </a:pPr>
            <a:endParaRPr lang="en-GB" b="0" dirty="0">
              <a:solidFill>
                <a:schemeClr val="tx1">
                  <a:lumMod val="75000"/>
                  <a:lumOff val="25000"/>
                </a:schemeClr>
              </a:solidFill>
            </a:endParaRPr>
          </a:p>
          <a:p>
            <a:pPr marL="285750" indent="-285750">
              <a:buClr>
                <a:srgbClr val="96004B"/>
              </a:buClr>
              <a:buFont typeface="Wingdings" pitchFamily="2" charset="2"/>
              <a:buChar char="Ø"/>
            </a:pPr>
            <a:r>
              <a:rPr lang="en-GB" b="0" dirty="0">
                <a:solidFill>
                  <a:schemeClr val="tx1">
                    <a:lumMod val="75000"/>
                    <a:lumOff val="25000"/>
                  </a:schemeClr>
                </a:solidFill>
              </a:rPr>
              <a:t>An understanding of the issues are behind any poor scores with a view to being able to pursue improvements that make a difference to their customers</a:t>
            </a:r>
          </a:p>
          <a:p>
            <a:pPr marL="285750" lvl="0" indent="-285750">
              <a:buClr>
                <a:srgbClr val="96004B"/>
              </a:buClr>
              <a:buFont typeface="Arial" pitchFamily="34" charset="0"/>
              <a:buChar char="•"/>
            </a:pPr>
            <a:endParaRPr lang="en-GB" dirty="0">
              <a:solidFill>
                <a:srgbClr val="515151"/>
              </a:solidFill>
            </a:endParaRPr>
          </a:p>
          <a:p>
            <a:pPr marL="0" marR="0" lvl="0" indent="0" algn="l" defTabSz="457200" rtl="0" eaLnBrk="1" fontAlgn="auto" latinLnBrk="0" hangingPunct="1">
              <a:lnSpc>
                <a:spcPct val="100000"/>
              </a:lnSpc>
              <a:spcBef>
                <a:spcPct val="0"/>
              </a:spcBef>
              <a:spcAft>
                <a:spcPts val="0"/>
              </a:spcAft>
              <a:buClr>
                <a:srgbClr val="96004B"/>
              </a:buClr>
              <a:buSzTx/>
              <a:tabLst/>
              <a:defRPr/>
            </a:pPr>
            <a:r>
              <a:rPr kumimoji="0" lang="en-GB" sz="1600" b="0" i="0" u="none" strike="noStrike" kern="1200" cap="none" spc="0" normalizeH="0" baseline="0" noProof="0" dirty="0">
                <a:ln>
                  <a:noFill/>
                </a:ln>
                <a:solidFill>
                  <a:srgbClr val="515151"/>
                </a:solidFill>
                <a:effectLst/>
                <a:uLnTx/>
                <a:uFillTx/>
                <a:latin typeface="Trebuchet MS"/>
                <a:ea typeface="+mj-ea"/>
                <a:cs typeface="Trebuchet MS"/>
              </a:rPr>
              <a:t> </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chemeClr val="bg1">
                  <a:lumMod val="50000"/>
                </a:schemeClr>
              </a:solidFill>
              <a:effectLst/>
              <a:uLnTx/>
              <a:uFillTx/>
              <a:latin typeface="Trebuchet MS"/>
              <a:ea typeface="+mj-ea"/>
              <a:cs typeface="Trebuchet MS"/>
            </a:endParaRPr>
          </a:p>
        </p:txBody>
      </p:sp>
      <p:sp>
        <p:nvSpPr>
          <p:cNvPr id="13" name="Title 1"/>
          <p:cNvSpPr>
            <a:spLocks noGrp="1"/>
          </p:cNvSpPr>
          <p:nvPr>
            <p:ph type="ctrTitle"/>
          </p:nvPr>
        </p:nvSpPr>
        <p:spPr>
          <a:xfrm>
            <a:off x="285750" y="236856"/>
            <a:ext cx="6286500" cy="701675"/>
          </a:xfrm>
          <a:prstGeom prst="rect">
            <a:avLst/>
          </a:prstGeom>
        </p:spPr>
        <p:txBody>
          <a:bodyPr/>
          <a:lstStyle>
            <a:lvl1pPr algn="l">
              <a:defRPr sz="3500" b="1" i="0" baseline="0">
                <a:solidFill>
                  <a:schemeClr val="tx1">
                    <a:lumMod val="75000"/>
                    <a:lumOff val="25000"/>
                  </a:schemeClr>
                </a:solidFill>
                <a:latin typeface="Trebuchet MS"/>
                <a:cs typeface="Trebuchet MS"/>
              </a:defRPr>
            </a:lvl1pPr>
          </a:lstStyle>
          <a:p>
            <a:r>
              <a:rPr lang="en-GB" sz="2000" dirty="0">
                <a:solidFill>
                  <a:srgbClr val="96004B"/>
                </a:solidFill>
              </a:rPr>
              <a:t>OBJECTIVES: </a:t>
            </a:r>
            <a:r>
              <a:rPr lang="en-GB" sz="1600" dirty="0">
                <a:solidFill>
                  <a:srgbClr val="96004B"/>
                </a:solidFill>
              </a:rPr>
              <a:t>PHASE 2</a:t>
            </a:r>
            <a:br>
              <a:rPr lang="en-GB" sz="1600" dirty="0">
                <a:solidFill>
                  <a:srgbClr val="96004B"/>
                </a:solidFill>
              </a:rPr>
            </a:br>
            <a:r>
              <a:rPr lang="en-GB" sz="1600" dirty="0">
                <a:solidFill>
                  <a:srgbClr val="96004B"/>
                </a:solidFill>
              </a:rPr>
              <a:t>Online survey</a:t>
            </a:r>
            <a:endParaRPr lang="en-US" sz="2000" dirty="0">
              <a:solidFill>
                <a:srgbClr val="96004B"/>
              </a:solidFill>
            </a:endParaRPr>
          </a:p>
        </p:txBody>
      </p:sp>
    </p:spTree>
    <p:extLst>
      <p:ext uri="{BB962C8B-B14F-4D97-AF65-F5344CB8AC3E}">
        <p14:creationId xmlns:p14="http://schemas.microsoft.com/office/powerpoint/2010/main" val="339358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 calcmode="lin" valueType="num">
                                      <p:cBhvr additive="base">
                                        <p:cTn id="1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 calcmode="lin" valueType="num">
                                      <p:cBhvr additive="base">
                                        <p:cTn id="19"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44525" y="1400638"/>
            <a:ext cx="7772400" cy="2752725"/>
          </a:xfrm>
          <a:prstGeom prst="rect">
            <a:avLst/>
          </a:prstGeom>
        </p:spPr>
        <p:txBody>
          <a:bodyPr/>
          <a:lstStyle>
            <a:lvl1pPr algn="l">
              <a:defRPr b="1" i="0" baseline="0">
                <a:latin typeface="Trebuchet MS"/>
                <a:cs typeface="Trebuchet MS"/>
              </a:defRPr>
            </a:lvl1pPr>
          </a:lstStyle>
          <a:p>
            <a:pPr marL="285750" lvl="0" indent="-285750">
              <a:buClr>
                <a:srgbClr val="96004B"/>
              </a:buClr>
              <a:buFont typeface="Arial" pitchFamily="34" charset="0"/>
              <a:buChar char="•"/>
            </a:pPr>
            <a:endParaRPr lang="en-GB" dirty="0">
              <a:solidFill>
                <a:srgbClr val="515151"/>
              </a:solidFill>
            </a:endParaRPr>
          </a:p>
          <a:p>
            <a:pPr marL="0" marR="0" lvl="0" indent="0" algn="l" defTabSz="457200" rtl="0" eaLnBrk="1" fontAlgn="auto" latinLnBrk="0" hangingPunct="1">
              <a:lnSpc>
                <a:spcPct val="100000"/>
              </a:lnSpc>
              <a:spcBef>
                <a:spcPct val="0"/>
              </a:spcBef>
              <a:spcAft>
                <a:spcPts val="0"/>
              </a:spcAft>
              <a:buClr>
                <a:srgbClr val="96004B"/>
              </a:buClr>
              <a:buSzTx/>
              <a:tabLst/>
              <a:defRPr/>
            </a:pPr>
            <a:r>
              <a:rPr kumimoji="0" lang="en-GB" sz="1600" b="0" i="0" u="none" strike="noStrike" kern="1200" cap="none" spc="0" normalizeH="0" baseline="0" noProof="0" dirty="0">
                <a:ln>
                  <a:noFill/>
                </a:ln>
                <a:solidFill>
                  <a:srgbClr val="515151"/>
                </a:solidFill>
                <a:effectLst/>
                <a:uLnTx/>
                <a:uFillTx/>
                <a:latin typeface="Trebuchet MS"/>
                <a:ea typeface="+mj-ea"/>
                <a:cs typeface="Trebuchet MS"/>
              </a:rPr>
              <a:t> </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chemeClr val="bg1">
                  <a:lumMod val="50000"/>
                </a:schemeClr>
              </a:solidFill>
              <a:effectLst/>
              <a:uLnTx/>
              <a:uFillTx/>
              <a:latin typeface="Trebuchet MS"/>
              <a:ea typeface="+mj-ea"/>
              <a:cs typeface="Trebuchet MS"/>
            </a:endParaRPr>
          </a:p>
        </p:txBody>
      </p:sp>
      <p:sp>
        <p:nvSpPr>
          <p:cNvPr id="13" name="Title 1"/>
          <p:cNvSpPr>
            <a:spLocks noGrp="1"/>
          </p:cNvSpPr>
          <p:nvPr>
            <p:ph type="ctrTitle"/>
          </p:nvPr>
        </p:nvSpPr>
        <p:spPr>
          <a:xfrm>
            <a:off x="285750" y="236856"/>
            <a:ext cx="6286500" cy="701675"/>
          </a:xfrm>
          <a:prstGeom prst="rect">
            <a:avLst/>
          </a:prstGeom>
        </p:spPr>
        <p:txBody>
          <a:bodyPr/>
          <a:lstStyle>
            <a:lvl1pPr algn="l">
              <a:defRPr sz="3500" b="1" i="0" baseline="0">
                <a:solidFill>
                  <a:schemeClr val="tx1">
                    <a:lumMod val="75000"/>
                    <a:lumOff val="25000"/>
                  </a:schemeClr>
                </a:solidFill>
                <a:latin typeface="Trebuchet MS"/>
                <a:cs typeface="Trebuchet MS"/>
              </a:defRPr>
            </a:lvl1pPr>
          </a:lstStyle>
          <a:p>
            <a:r>
              <a:rPr lang="en-GB" sz="2000" cap="all" dirty="0">
                <a:solidFill>
                  <a:srgbClr val="96004B"/>
                </a:solidFill>
              </a:rPr>
              <a:t>Methodology:</a:t>
            </a:r>
            <a:r>
              <a:rPr lang="en-GB" sz="2400" cap="all" dirty="0">
                <a:solidFill>
                  <a:srgbClr val="96004B"/>
                </a:solidFill>
              </a:rPr>
              <a:t> </a:t>
            </a:r>
            <a:r>
              <a:rPr lang="en-GB" sz="1600" cap="all" dirty="0">
                <a:solidFill>
                  <a:srgbClr val="96004B"/>
                </a:solidFill>
              </a:rPr>
              <a:t>phase 2</a:t>
            </a:r>
            <a:endParaRPr lang="en-US" sz="2400" cap="all" dirty="0">
              <a:solidFill>
                <a:srgbClr val="96004B"/>
              </a:solidFill>
            </a:endParaRPr>
          </a:p>
        </p:txBody>
      </p:sp>
      <p:sp>
        <p:nvSpPr>
          <p:cNvPr id="4" name="Title 1"/>
          <p:cNvSpPr txBox="1">
            <a:spLocks/>
          </p:cNvSpPr>
          <p:nvPr/>
        </p:nvSpPr>
        <p:spPr>
          <a:xfrm>
            <a:off x="285750" y="938532"/>
            <a:ext cx="8616203" cy="4919344"/>
          </a:xfrm>
          <a:prstGeom prst="rect">
            <a:avLst/>
          </a:prstGeom>
        </p:spPr>
        <p:txBody>
          <a:bodyPr/>
          <a:lstStyle>
            <a:lvl1pPr algn="l">
              <a:defRPr b="1" i="0" baseline="0">
                <a:latin typeface="Trebuchet MS"/>
                <a:cs typeface="Trebuchet MS"/>
              </a:defRPr>
            </a:lvl1pPr>
          </a:lstStyle>
          <a:p>
            <a:pPr>
              <a:lnSpc>
                <a:spcPct val="150000"/>
              </a:lnSpc>
              <a:spcBef>
                <a:spcPts val="600"/>
              </a:spcBef>
              <a:spcAft>
                <a:spcPts val="600"/>
              </a:spcAft>
              <a:buClr>
                <a:srgbClr val="96004B"/>
              </a:buClr>
              <a:buFont typeface="Wingdings" pitchFamily="2" charset="2"/>
              <a:buChar char="Ø"/>
            </a:pPr>
            <a:r>
              <a:rPr lang="en-GB" b="0" dirty="0">
                <a:solidFill>
                  <a:schemeClr val="tx1">
                    <a:lumMod val="75000"/>
                    <a:lumOff val="25000"/>
                  </a:schemeClr>
                </a:solidFill>
              </a:rPr>
              <a:t>An online survey was conducted in Q1 2022. This survey comprised elements raised in the qualitative phase (Phase 1) plus additional areas of interest to VMD in 2022.  </a:t>
            </a:r>
          </a:p>
          <a:p>
            <a:pPr lvl="1">
              <a:lnSpc>
                <a:spcPct val="150000"/>
              </a:lnSpc>
              <a:spcBef>
                <a:spcPts val="600"/>
              </a:spcBef>
              <a:spcAft>
                <a:spcPts val="600"/>
              </a:spcAft>
              <a:buClr>
                <a:srgbClr val="96004B"/>
              </a:buClr>
              <a:buFont typeface="Wingdings" pitchFamily="2" charset="2"/>
              <a:buChar char="Ø"/>
            </a:pPr>
            <a:r>
              <a:rPr lang="en-GB" sz="1600" b="0" dirty="0">
                <a:solidFill>
                  <a:schemeClr val="tx1">
                    <a:lumMod val="75000"/>
                    <a:lumOff val="25000"/>
                  </a:schemeClr>
                </a:solidFill>
                <a:ea typeface="Calibri" panose="020F0502020204030204" pitchFamily="34" charset="0"/>
                <a:cs typeface="Trebuchet MS" panose="020B0603020202020204" pitchFamily="34" charset="0"/>
              </a:rPr>
              <a:t>The survey was aimed at </a:t>
            </a:r>
            <a:r>
              <a:rPr lang="en-GB" sz="1600" b="0" dirty="0">
                <a:solidFill>
                  <a:schemeClr val="tx1">
                    <a:lumMod val="75000"/>
                    <a:lumOff val="25000"/>
                  </a:schemeClr>
                </a:solidFill>
                <a:effectLst/>
                <a:ea typeface="Calibri" panose="020F0502020204030204" pitchFamily="34" charset="0"/>
                <a:cs typeface="Trebuchet MS" panose="020B0603020202020204" pitchFamily="34" charset="0"/>
              </a:rPr>
              <a:t>companies that </a:t>
            </a:r>
            <a:r>
              <a:rPr lang="en-GB" sz="1600" b="0" dirty="0">
                <a:solidFill>
                  <a:srgbClr val="96004B"/>
                </a:solidFill>
                <a:effectLst/>
                <a:ea typeface="Calibri" panose="020F0502020204030204" pitchFamily="34" charset="0"/>
                <a:cs typeface="Trebuchet MS" panose="020B0603020202020204" pitchFamily="34" charset="0"/>
              </a:rPr>
              <a:t>have marketing and / or manufacturing authorisations and is someone who has had personal experience of relevant departments at the VMD within the last 12 months</a:t>
            </a:r>
            <a:r>
              <a:rPr lang="en-GB" sz="1600" b="0" dirty="0">
                <a:solidFill>
                  <a:schemeClr val="tx1">
                    <a:lumMod val="75000"/>
                    <a:lumOff val="25000"/>
                  </a:schemeClr>
                </a:solidFill>
                <a:effectLst/>
                <a:ea typeface="Calibri" panose="020F0502020204030204" pitchFamily="34" charset="0"/>
                <a:cs typeface="Trebuchet MS" panose="020B0603020202020204" pitchFamily="34" charset="0"/>
              </a:rPr>
              <a:t>.  </a:t>
            </a:r>
            <a:endParaRPr lang="en-GB" sz="1600" b="0" dirty="0">
              <a:solidFill>
                <a:schemeClr val="tx1">
                  <a:lumMod val="75000"/>
                  <a:lumOff val="25000"/>
                </a:schemeClr>
              </a:solidFill>
              <a:effectLst/>
              <a:ea typeface="Calibri" panose="020F0502020204030204" pitchFamily="34" charset="0"/>
              <a:cs typeface="Times New Roman" panose="02020603050405020304" pitchFamily="18" charset="0"/>
            </a:endParaRPr>
          </a:p>
          <a:p>
            <a:pPr lvl="1">
              <a:lnSpc>
                <a:spcPct val="150000"/>
              </a:lnSpc>
              <a:spcBef>
                <a:spcPts val="600"/>
              </a:spcBef>
              <a:spcAft>
                <a:spcPts val="600"/>
              </a:spcAft>
              <a:buClr>
                <a:srgbClr val="96004B"/>
              </a:buClr>
              <a:buFont typeface="Wingdings" pitchFamily="2" charset="2"/>
              <a:buChar char="Ø"/>
            </a:pPr>
            <a:r>
              <a:rPr lang="en-GB" sz="1600" b="0" dirty="0">
                <a:solidFill>
                  <a:schemeClr val="tx1">
                    <a:lumMod val="75000"/>
                    <a:lumOff val="25000"/>
                  </a:schemeClr>
                </a:solidFill>
              </a:rPr>
              <a:t>Respondents were invited, and reminded, by VMD to participate in the survey. Respondents were able to partially complete and go back at a later stage to complete the survey before submitting </a:t>
            </a:r>
          </a:p>
          <a:p>
            <a:pPr>
              <a:lnSpc>
                <a:spcPct val="150000"/>
              </a:lnSpc>
              <a:spcBef>
                <a:spcPts val="600"/>
              </a:spcBef>
              <a:spcAft>
                <a:spcPts val="600"/>
              </a:spcAft>
              <a:buClr>
                <a:srgbClr val="96004B"/>
              </a:buClr>
              <a:buFont typeface="Wingdings" pitchFamily="2" charset="2"/>
              <a:buChar char="Ø"/>
            </a:pPr>
            <a:r>
              <a:rPr lang="en-GB" sz="1600" b="0" dirty="0">
                <a:solidFill>
                  <a:schemeClr val="tx1">
                    <a:lumMod val="75000"/>
                    <a:lumOff val="25000"/>
                  </a:schemeClr>
                </a:solidFill>
                <a:latin typeface="+mn-lt"/>
              </a:rPr>
              <a:t>The survey remained open for three weeks </a:t>
            </a:r>
          </a:p>
          <a:p>
            <a:pPr lvl="1">
              <a:lnSpc>
                <a:spcPct val="150000"/>
              </a:lnSpc>
              <a:spcBef>
                <a:spcPts val="600"/>
              </a:spcBef>
              <a:spcAft>
                <a:spcPts val="600"/>
              </a:spcAft>
              <a:buFont typeface="Wingdings" pitchFamily="2" charset="2"/>
              <a:buChar char="Ø"/>
            </a:pPr>
            <a:r>
              <a:rPr lang="en-GB" sz="1600" dirty="0">
                <a:solidFill>
                  <a:srgbClr val="96004B"/>
                </a:solidFill>
              </a:rPr>
              <a:t>88 responses received, compared with the previous wave of 131</a:t>
            </a:r>
          </a:p>
          <a:p>
            <a:pPr lvl="1">
              <a:lnSpc>
                <a:spcPct val="150000"/>
              </a:lnSpc>
              <a:spcBef>
                <a:spcPts val="600"/>
              </a:spcBef>
              <a:spcAft>
                <a:spcPts val="600"/>
              </a:spcAft>
              <a:buClr>
                <a:srgbClr val="96004B"/>
              </a:buClr>
              <a:buFont typeface="Wingdings" pitchFamily="2" charset="2"/>
              <a:buChar char="Ø"/>
            </a:pPr>
            <a:r>
              <a:rPr lang="en-GB" sz="1600" b="0" dirty="0">
                <a:solidFill>
                  <a:schemeClr val="tx1">
                    <a:lumMod val="75000"/>
                    <a:lumOff val="25000"/>
                  </a:schemeClr>
                </a:solidFill>
              </a:rPr>
              <a:t>Multiple responses per company permitted</a:t>
            </a:r>
          </a:p>
          <a:p>
            <a:pPr>
              <a:lnSpc>
                <a:spcPct val="150000"/>
              </a:lnSpc>
              <a:buClr>
                <a:srgbClr val="96004B"/>
              </a:buClr>
              <a:buFont typeface="Wingdings" pitchFamily="2" charset="2"/>
              <a:buChar char="Ø"/>
            </a:pPr>
            <a:endParaRPr lang="en-GB" b="0" dirty="0">
              <a:solidFill>
                <a:schemeClr val="tx1">
                  <a:lumMod val="75000"/>
                  <a:lumOff val="25000"/>
                </a:schemeClr>
              </a:solidFill>
            </a:endParaRPr>
          </a:p>
          <a:p>
            <a:pPr>
              <a:lnSpc>
                <a:spcPct val="150000"/>
              </a:lnSpc>
              <a:buClr>
                <a:srgbClr val="96004B"/>
              </a:buClr>
            </a:pPr>
            <a:endParaRPr lang="en-GB" b="0" dirty="0">
              <a:solidFill>
                <a:schemeClr val="tx1">
                  <a:lumMod val="75000"/>
                  <a:lumOff val="25000"/>
                </a:schemeClr>
              </a:solidFill>
            </a:endParaRPr>
          </a:p>
          <a:p>
            <a:pPr>
              <a:lnSpc>
                <a:spcPct val="150000"/>
              </a:lnSpc>
              <a:buNone/>
            </a:pPr>
            <a:endParaRPr kumimoji="0" lang="en-GB" b="0" i="0" u="none" strike="noStrike" kern="1200" cap="none" spc="0" normalizeH="0" baseline="0" noProof="0" dirty="0">
              <a:ln>
                <a:noFill/>
              </a:ln>
              <a:solidFill>
                <a:schemeClr val="tx1">
                  <a:lumMod val="75000"/>
                  <a:lumOff val="25000"/>
                </a:schemeClr>
              </a:solidFill>
              <a:effectLst/>
              <a:uLnTx/>
              <a:uFillTx/>
              <a:ea typeface="+mj-ea"/>
            </a:endParaRPr>
          </a:p>
          <a:p>
            <a:pPr>
              <a:lnSpc>
                <a:spcPct val="150000"/>
              </a:lnSpc>
              <a:buNone/>
            </a:pPr>
            <a:endParaRPr lang="en-GB" b="0" dirty="0">
              <a:solidFill>
                <a:schemeClr val="tx1">
                  <a:lumMod val="75000"/>
                  <a:lumOff val="25000"/>
                </a:schemeClr>
              </a:solidFill>
              <a:ea typeface="+mj-ea"/>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bg1">
                  <a:lumMod val="50000"/>
                </a:schemeClr>
              </a:solidFill>
              <a:effectLst/>
              <a:uLnTx/>
              <a:uFillTx/>
              <a:latin typeface="Trebuchet MS"/>
              <a:ea typeface="+mj-ea"/>
              <a:cs typeface="Trebuchet MS"/>
            </a:endParaRPr>
          </a:p>
        </p:txBody>
      </p:sp>
    </p:spTree>
    <p:extLst>
      <p:ext uri="{BB962C8B-B14F-4D97-AF65-F5344CB8AC3E}">
        <p14:creationId xmlns:p14="http://schemas.microsoft.com/office/powerpoint/2010/main" val="1822782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ctrTitle"/>
          </p:nvPr>
        </p:nvSpPr>
        <p:spPr>
          <a:xfrm>
            <a:off x="285750" y="236856"/>
            <a:ext cx="6286500" cy="701675"/>
          </a:xfrm>
          <a:prstGeom prst="rect">
            <a:avLst/>
          </a:prstGeom>
        </p:spPr>
        <p:txBody>
          <a:bodyPr/>
          <a:lstStyle>
            <a:lvl1pPr algn="l">
              <a:defRPr sz="3500" b="1" i="0" baseline="0">
                <a:solidFill>
                  <a:schemeClr val="tx1">
                    <a:lumMod val="75000"/>
                    <a:lumOff val="25000"/>
                  </a:schemeClr>
                </a:solidFill>
                <a:latin typeface="Trebuchet MS"/>
                <a:cs typeface="Trebuchet MS"/>
              </a:defRPr>
            </a:lvl1pPr>
          </a:lstStyle>
          <a:p>
            <a:r>
              <a:rPr lang="en-US" sz="2000" cap="all" dirty="0">
                <a:solidFill>
                  <a:srgbClr val="96004B"/>
                </a:solidFill>
              </a:rPr>
              <a:t>Rating scales and scores</a:t>
            </a:r>
          </a:p>
        </p:txBody>
      </p:sp>
      <p:sp>
        <p:nvSpPr>
          <p:cNvPr id="4" name="Content Placeholder 4"/>
          <p:cNvSpPr txBox="1">
            <a:spLocks/>
          </p:cNvSpPr>
          <p:nvPr/>
        </p:nvSpPr>
        <p:spPr>
          <a:xfrm>
            <a:off x="609600" y="1447800"/>
            <a:ext cx="7811069" cy="4585871"/>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buFont typeface="Wingdings" pitchFamily="2" charset="2"/>
              <a:buChar char="Ø"/>
            </a:pPr>
            <a:r>
              <a:rPr lang="en-GB" sz="1800" dirty="0">
                <a:solidFill>
                  <a:srgbClr val="515151"/>
                </a:solidFill>
              </a:rPr>
              <a:t>Rating scales are used in a number of questions:</a:t>
            </a:r>
            <a:br>
              <a:rPr lang="en-GB" sz="1800" dirty="0">
                <a:solidFill>
                  <a:srgbClr val="515151"/>
                </a:solidFill>
              </a:rPr>
            </a:br>
            <a:r>
              <a:rPr lang="en-GB" sz="1800" dirty="0">
                <a:solidFill>
                  <a:srgbClr val="515151"/>
                </a:solidFill>
              </a:rPr>
              <a:t>e.g. “please rate on a scale of 1 to 5 where 1 is poor and 5 is excellent”</a:t>
            </a:r>
          </a:p>
          <a:p>
            <a:pPr>
              <a:spcBef>
                <a:spcPts val="1200"/>
              </a:spcBef>
              <a:buFont typeface="Wingdings" pitchFamily="2" charset="2"/>
              <a:buChar char="Ø"/>
            </a:pPr>
            <a:r>
              <a:rPr lang="en-GB" sz="1800" dirty="0">
                <a:solidFill>
                  <a:srgbClr val="515151"/>
                </a:solidFill>
              </a:rPr>
              <a:t>To calculate the scores used in the following charts, the number of responses given at each level is multiplied by that score and averaged by the number of respondents answering that question</a:t>
            </a:r>
          </a:p>
          <a:p>
            <a:pPr>
              <a:spcBef>
                <a:spcPts val="1200"/>
              </a:spcBef>
              <a:buFont typeface="Wingdings" pitchFamily="2" charset="2"/>
              <a:buChar char="Ø"/>
            </a:pPr>
            <a:r>
              <a:rPr lang="en-GB" sz="1800" dirty="0">
                <a:solidFill>
                  <a:srgbClr val="515151"/>
                </a:solidFill>
              </a:rPr>
              <a:t>The maximum score for all performance criteria where rating scales are used is 5. i.e. If all respondents rated VMD performance as 5, excellent, for a particular criteria, the average score for that criteria would be 5</a:t>
            </a:r>
          </a:p>
          <a:p>
            <a:pPr>
              <a:spcBef>
                <a:spcPts val="1200"/>
              </a:spcBef>
              <a:buFont typeface="Wingdings" pitchFamily="2" charset="2"/>
              <a:buChar char="Ø"/>
            </a:pPr>
            <a:r>
              <a:rPr lang="en-GB" sz="1800" dirty="0">
                <a:solidFill>
                  <a:srgbClr val="515151"/>
                </a:solidFill>
              </a:rPr>
              <a:t>Those who do not answer or feel the question is not applicable (N/A) or answer Don’t Know (DK) are excluded from the mean score</a:t>
            </a:r>
          </a:p>
          <a:p>
            <a:pPr marL="0" indent="0">
              <a:spcBef>
                <a:spcPts val="1200"/>
              </a:spcBef>
              <a:buNone/>
            </a:pPr>
            <a:r>
              <a:rPr lang="en-GB" sz="1800" dirty="0">
                <a:solidFill>
                  <a:srgbClr val="515151"/>
                </a:solidFill>
              </a:rPr>
              <a:t>NB Where there are comparisons of data between waves, base numbers against data labels are given in the order  2022, 2018, 2016</a:t>
            </a:r>
          </a:p>
        </p:txBody>
      </p:sp>
    </p:spTree>
    <p:extLst>
      <p:ext uri="{BB962C8B-B14F-4D97-AF65-F5344CB8AC3E}">
        <p14:creationId xmlns:p14="http://schemas.microsoft.com/office/powerpoint/2010/main" val="2143307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000" cap="all" dirty="0">
                <a:solidFill>
                  <a:srgbClr val="96004B"/>
                </a:solidFill>
              </a:rPr>
              <a:t>Analysis scoring system used</a:t>
            </a:r>
          </a:p>
        </p:txBody>
      </p:sp>
      <p:graphicFrame>
        <p:nvGraphicFramePr>
          <p:cNvPr id="3" name="Diagram 2"/>
          <p:cNvGraphicFramePr/>
          <p:nvPr/>
        </p:nvGraphicFramePr>
        <p:xfrm>
          <a:off x="285751" y="1277002"/>
          <a:ext cx="8385284" cy="4828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4567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49" y="158026"/>
            <a:ext cx="7434803" cy="701675"/>
          </a:xfrm>
        </p:spPr>
        <p:txBody>
          <a:bodyPr/>
          <a:lstStyle/>
          <a:p>
            <a:r>
              <a:rPr lang="en-GB" sz="2000" cap="all" dirty="0">
                <a:solidFill>
                  <a:srgbClr val="7030A0"/>
                </a:solidFill>
              </a:rPr>
              <a:t>SUMMARY: All teams 2022: </a:t>
            </a:r>
            <a:br>
              <a:rPr lang="en-GB" sz="2400" cap="all" dirty="0">
                <a:solidFill>
                  <a:srgbClr val="7030A0"/>
                </a:solidFill>
              </a:rPr>
            </a:br>
            <a:r>
              <a:rPr lang="en-GB" sz="1600" dirty="0">
                <a:solidFill>
                  <a:srgbClr val="7030A0"/>
                </a:solidFill>
              </a:rPr>
              <a:t>Overall level of service was </a:t>
            </a:r>
            <a:r>
              <a:rPr lang="en-GB" sz="1600" dirty="0">
                <a:solidFill>
                  <a:srgbClr val="96004B"/>
                </a:solidFill>
              </a:rPr>
              <a:t>excellent</a:t>
            </a:r>
            <a:r>
              <a:rPr lang="en-GB" sz="1600" dirty="0">
                <a:solidFill>
                  <a:srgbClr val="7030A0"/>
                </a:solidFill>
              </a:rPr>
              <a:t> for nearly all teams </a:t>
            </a:r>
            <a:br>
              <a:rPr lang="en-GB" sz="1600" dirty="0">
                <a:solidFill>
                  <a:srgbClr val="7030A0"/>
                </a:solidFill>
              </a:rPr>
            </a:br>
            <a:r>
              <a:rPr lang="en-GB" sz="1200" dirty="0">
                <a:solidFill>
                  <a:srgbClr val="7030A0"/>
                </a:solidFill>
              </a:rPr>
              <a:t>(80%+ of respondents rating the overall level of service as 4/5 (good) or 5/5 (excellent)</a:t>
            </a:r>
            <a:endParaRPr lang="en-GB" dirty="0">
              <a:solidFill>
                <a:srgbClr val="7030A0"/>
              </a:solidFill>
            </a:endParaRPr>
          </a:p>
        </p:txBody>
      </p:sp>
      <p:graphicFrame>
        <p:nvGraphicFramePr>
          <p:cNvPr id="3" name="Diagram 2"/>
          <p:cNvGraphicFramePr/>
          <p:nvPr/>
        </p:nvGraphicFramePr>
        <p:xfrm>
          <a:off x="285749" y="1333500"/>
          <a:ext cx="8180334" cy="4815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786C525A-5531-4055-A5C1-EC30FCF7F5BF}"/>
              </a:ext>
            </a:extLst>
          </p:cNvPr>
          <p:cNvPicPr>
            <a:picLocks noChangeAspect="1"/>
          </p:cNvPicPr>
          <p:nvPr/>
        </p:nvPicPr>
        <p:blipFill>
          <a:blip r:embed="rId8"/>
          <a:stretch>
            <a:fillRect/>
          </a:stretch>
        </p:blipFill>
        <p:spPr>
          <a:xfrm>
            <a:off x="5924550" y="1925164"/>
            <a:ext cx="2238376" cy="913286"/>
          </a:xfrm>
          <a:prstGeom prst="rect">
            <a:avLst/>
          </a:prstGeom>
        </p:spPr>
      </p:pic>
    </p:spTree>
    <p:extLst>
      <p:ext uri="{BB962C8B-B14F-4D97-AF65-F5344CB8AC3E}">
        <p14:creationId xmlns:p14="http://schemas.microsoft.com/office/powerpoint/2010/main" val="44519624"/>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6004B"/>
        </a:solidFill>
        <a:effectLst/>
      </p:bgPr>
    </p:bg>
    <p:spTree>
      <p:nvGrpSpPr>
        <p:cNvPr id="1" name=""/>
        <p:cNvGrpSpPr/>
        <p:nvPr/>
      </p:nvGrpSpPr>
      <p:grpSpPr>
        <a:xfrm>
          <a:off x="0" y="0"/>
          <a:ext cx="0" cy="0"/>
          <a:chOff x="0" y="0"/>
          <a:chExt cx="0" cy="0"/>
        </a:xfrm>
      </p:grpSpPr>
      <p:sp>
        <p:nvSpPr>
          <p:cNvPr id="3" name="TextBox 2"/>
          <p:cNvSpPr txBox="1"/>
          <p:nvPr/>
        </p:nvSpPr>
        <p:spPr>
          <a:xfrm>
            <a:off x="413657" y="1371580"/>
            <a:ext cx="8316686" cy="1569660"/>
          </a:xfrm>
          <a:prstGeom prst="rect">
            <a:avLst/>
          </a:prstGeom>
          <a:solidFill>
            <a:schemeClr val="accent1"/>
          </a:solidFill>
        </p:spPr>
        <p:txBody>
          <a:bodyPr wrap="square" rtlCol="0">
            <a:spAutoFit/>
          </a:bodyPr>
          <a:lstStyle/>
          <a:p>
            <a:endParaRPr lang="en-GB" sz="3200" b="1" dirty="0">
              <a:solidFill>
                <a:schemeClr val="bg1"/>
              </a:solidFill>
            </a:endParaRPr>
          </a:p>
          <a:p>
            <a:pPr algn="ctr"/>
            <a:r>
              <a:rPr lang="en-GB" sz="3200" b="1" cap="all" dirty="0">
                <a:solidFill>
                  <a:schemeClr val="bg1"/>
                </a:solidFill>
              </a:rPr>
              <a:t>Application Management (</a:t>
            </a:r>
            <a:r>
              <a:rPr lang="en-GB" sz="3200" b="1" dirty="0">
                <a:solidFill>
                  <a:schemeClr val="bg1"/>
                </a:solidFill>
              </a:rPr>
              <a:t>n</a:t>
            </a:r>
            <a:r>
              <a:rPr lang="en-GB" sz="3200" b="1" cap="all" dirty="0">
                <a:solidFill>
                  <a:schemeClr val="bg1"/>
                </a:solidFill>
              </a:rPr>
              <a:t>=52 </a:t>
            </a:r>
            <a:r>
              <a:rPr lang="en-GB" sz="3200" b="1" dirty="0">
                <a:solidFill>
                  <a:schemeClr val="bg1"/>
                </a:solidFill>
              </a:rPr>
              <a:t>or less)</a:t>
            </a:r>
          </a:p>
          <a:p>
            <a:endParaRPr lang="en-GB" sz="3200" b="1" dirty="0">
              <a:solidFill>
                <a:schemeClr val="bg1"/>
              </a:solidFill>
            </a:endParaRPr>
          </a:p>
        </p:txBody>
      </p:sp>
      <p:sp>
        <p:nvSpPr>
          <p:cNvPr id="4" name="TextBox 3"/>
          <p:cNvSpPr txBox="1"/>
          <p:nvPr/>
        </p:nvSpPr>
        <p:spPr>
          <a:xfrm>
            <a:off x="413657" y="3029797"/>
            <a:ext cx="8244568" cy="584775"/>
          </a:xfrm>
          <a:prstGeom prst="rect">
            <a:avLst/>
          </a:prstGeom>
          <a:noFill/>
        </p:spPr>
        <p:txBody>
          <a:bodyPr wrap="square" rtlCol="0">
            <a:spAutoFit/>
          </a:bodyPr>
          <a:lstStyle/>
          <a:p>
            <a:endParaRPr lang="en-GB" sz="1600" dirty="0">
              <a:solidFill>
                <a:srgbClr val="515151"/>
              </a:solidFill>
            </a:endParaRPr>
          </a:p>
          <a:p>
            <a:endParaRPr lang="en-GB" sz="1600" dirty="0">
              <a:solidFill>
                <a:srgbClr val="515151"/>
              </a:solidFill>
            </a:endParaRPr>
          </a:p>
        </p:txBody>
      </p:sp>
      <p:sp>
        <p:nvSpPr>
          <p:cNvPr id="7" name="TextBox 6">
            <a:extLst>
              <a:ext uri="{FF2B5EF4-FFF2-40B4-BE49-F238E27FC236}">
                <a16:creationId xmlns:a16="http://schemas.microsoft.com/office/drawing/2014/main" id="{6C430386-DC5B-447F-BAC5-1E5D0204F535}"/>
              </a:ext>
            </a:extLst>
          </p:cNvPr>
          <p:cNvSpPr txBox="1"/>
          <p:nvPr/>
        </p:nvSpPr>
        <p:spPr>
          <a:xfrm>
            <a:off x="413657" y="3160956"/>
            <a:ext cx="8316686" cy="2954655"/>
          </a:xfrm>
          <a:prstGeom prst="rect">
            <a:avLst/>
          </a:prstGeom>
          <a:noFill/>
        </p:spPr>
        <p:txBody>
          <a:bodyPr wrap="square">
            <a:spAutoFit/>
          </a:bodyPr>
          <a:lstStyle/>
          <a:p>
            <a:pPr algn="ctr"/>
            <a:r>
              <a:rPr lang="en-US" sz="1400" dirty="0">
                <a:solidFill>
                  <a:schemeClr val="bg1"/>
                </a:solidFill>
              </a:rPr>
              <a:t>How would you rate the service you have received from APPLICATION MANAGEMENT (formerly Licensing Administration), specifically in the last 12 MONTHS?</a:t>
            </a:r>
          </a:p>
          <a:p>
            <a:pPr algn="ctr"/>
            <a:endParaRPr lang="en-US" sz="1400" dirty="0">
              <a:solidFill>
                <a:schemeClr val="bg1"/>
              </a:solidFill>
            </a:endParaRPr>
          </a:p>
          <a:p>
            <a:pPr algn="ctr"/>
            <a:r>
              <a:rPr lang="en-US" sz="1400" dirty="0">
                <a:solidFill>
                  <a:schemeClr val="bg1"/>
                </a:solidFill>
              </a:rPr>
              <a:t>By Application Management we mean the team that provides: </a:t>
            </a:r>
          </a:p>
          <a:p>
            <a:pPr algn="ctr"/>
            <a:r>
              <a:rPr lang="en-US" sz="1400" dirty="0">
                <a:solidFill>
                  <a:schemeClr val="bg1"/>
                </a:solidFill>
              </a:rPr>
              <a:t>· Advice on regulatory issues </a:t>
            </a:r>
          </a:p>
          <a:p>
            <a:pPr algn="ctr"/>
            <a:r>
              <a:rPr lang="en-US" sz="1400" dirty="0">
                <a:solidFill>
                  <a:schemeClr val="bg1"/>
                </a:solidFill>
              </a:rPr>
              <a:t>· Advice on application procedures and processes including submission</a:t>
            </a:r>
          </a:p>
          <a:p>
            <a:pPr algn="ctr"/>
            <a:r>
              <a:rPr lang="en-US" sz="1400" dirty="0">
                <a:solidFill>
                  <a:schemeClr val="bg1"/>
                </a:solidFill>
              </a:rPr>
              <a:t>· Advice following the completion of EU referrals</a:t>
            </a:r>
          </a:p>
          <a:p>
            <a:pPr algn="ctr"/>
            <a:r>
              <a:rPr lang="en-US" sz="1400" dirty="0">
                <a:solidFill>
                  <a:schemeClr val="bg1"/>
                </a:solidFill>
              </a:rPr>
              <a:t>· Validation of renewal applications and administrative variations</a:t>
            </a:r>
          </a:p>
          <a:p>
            <a:pPr algn="ctr"/>
            <a:r>
              <a:rPr lang="en-US" sz="1400" dirty="0">
                <a:solidFill>
                  <a:schemeClr val="bg1"/>
                </a:solidFill>
              </a:rPr>
              <a:t>· Issuing of marketing authorisation documentation.  </a:t>
            </a:r>
          </a:p>
          <a:p>
            <a:pPr algn="ctr"/>
            <a:endParaRPr lang="en-US" sz="1400" dirty="0">
              <a:solidFill>
                <a:schemeClr val="bg1"/>
              </a:solidFill>
            </a:endParaRPr>
          </a:p>
          <a:p>
            <a:pPr algn="ctr"/>
            <a:r>
              <a:rPr lang="en-US" sz="1400" dirty="0">
                <a:solidFill>
                  <a:schemeClr val="bg1"/>
                </a:solidFill>
              </a:rPr>
              <a:t>We are not referring to validation enquiries, validation documentation or safety, quality, efficacy questions at this point.  </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49" y="158026"/>
            <a:ext cx="7434803" cy="701675"/>
          </a:xfrm>
        </p:spPr>
        <p:txBody>
          <a:bodyPr/>
          <a:lstStyle/>
          <a:p>
            <a:r>
              <a:rPr lang="en-GB" sz="2000" cap="all" dirty="0">
                <a:solidFill>
                  <a:srgbClr val="7030A0"/>
                </a:solidFill>
              </a:rPr>
              <a:t>SUMMARY: Application Management 2022: </a:t>
            </a:r>
            <a:br>
              <a:rPr lang="en-GB" sz="2400" cap="all" dirty="0">
                <a:solidFill>
                  <a:srgbClr val="7030A0"/>
                </a:solidFill>
              </a:rPr>
            </a:br>
            <a:r>
              <a:rPr lang="en-GB" sz="1600" dirty="0">
                <a:solidFill>
                  <a:srgbClr val="7030A0"/>
                </a:solidFill>
              </a:rPr>
              <a:t>Two thirds of parameters rated </a:t>
            </a:r>
            <a:r>
              <a:rPr lang="en-GB" sz="1600" dirty="0">
                <a:solidFill>
                  <a:srgbClr val="96004B"/>
                </a:solidFill>
              </a:rPr>
              <a:t>excellent</a:t>
            </a:r>
          </a:p>
        </p:txBody>
      </p:sp>
      <p:graphicFrame>
        <p:nvGraphicFramePr>
          <p:cNvPr id="3" name="Diagram 2"/>
          <p:cNvGraphicFramePr/>
          <p:nvPr/>
        </p:nvGraphicFramePr>
        <p:xfrm>
          <a:off x="772511" y="2159870"/>
          <a:ext cx="7693572" cy="3988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285750" y="1166649"/>
            <a:ext cx="8558705" cy="731186"/>
            <a:chOff x="772511" y="1079307"/>
            <a:chExt cx="6293474" cy="1238223"/>
          </a:xfrm>
        </p:grpSpPr>
        <p:sp>
          <p:nvSpPr>
            <p:cNvPr id="4" name="TextBox 3"/>
            <p:cNvSpPr txBox="1"/>
            <p:nvPr/>
          </p:nvSpPr>
          <p:spPr>
            <a:xfrm>
              <a:off x="772511" y="1497723"/>
              <a:ext cx="2850526" cy="67756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96004B"/>
                  </a:solidFill>
                  <a:effectLst/>
                  <a:uLnTx/>
                  <a:uFillTx/>
                  <a:latin typeface="Trebuchet MS"/>
                  <a:ea typeface="+mn-ea"/>
                  <a:cs typeface="+mn-cs"/>
                </a:rPr>
                <a:t>Overall level of service</a:t>
              </a:r>
            </a:p>
          </p:txBody>
        </p:sp>
        <p:sp>
          <p:nvSpPr>
            <p:cNvPr id="5" name="Rounded Rectangle 4"/>
            <p:cNvSpPr/>
            <p:nvPr/>
          </p:nvSpPr>
          <p:spPr>
            <a:xfrm>
              <a:off x="3623037" y="1079307"/>
              <a:ext cx="3442948" cy="1238223"/>
            </a:xfrm>
            <a:prstGeom prst="roundRect">
              <a:avLst>
                <a:gd name="adj" fmla="val 10000"/>
              </a:avLst>
            </a:prstGeom>
            <a:blipFill rotWithShape="0">
              <a:blip r:embed="rId7"/>
              <a:stretch>
                <a:fillRect/>
              </a:stretch>
            </a:blipFill>
            <a:ln>
              <a:solidFill>
                <a:schemeClr val="accent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1597590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386498" y="1658012"/>
          <a:ext cx="7033477" cy="4005098"/>
        </p:xfrm>
        <a:graphic>
          <a:graphicData uri="http://schemas.openxmlformats.org/drawingml/2006/chart">
            <c:chart xmlns:c="http://schemas.openxmlformats.org/drawingml/2006/chart" xmlns:r="http://schemas.openxmlformats.org/officeDocument/2006/relationships" r:id="rId4"/>
          </a:graphicData>
        </a:graphic>
      </p:graphicFrame>
      <p:sp>
        <p:nvSpPr>
          <p:cNvPr id="13" name="Title 1"/>
          <p:cNvSpPr>
            <a:spLocks noGrp="1"/>
          </p:cNvSpPr>
          <p:nvPr>
            <p:ph type="ctrTitle"/>
          </p:nvPr>
        </p:nvSpPr>
        <p:spPr>
          <a:xfrm>
            <a:off x="285748" y="114026"/>
            <a:ext cx="8047547" cy="701675"/>
          </a:xfrm>
          <a:prstGeom prst="rect">
            <a:avLst/>
          </a:prstGeom>
        </p:spPr>
        <p:txBody>
          <a:bodyPr/>
          <a:lstStyle>
            <a:lvl1pPr algn="l">
              <a:defRPr sz="3500" b="1" i="0" baseline="0">
                <a:solidFill>
                  <a:schemeClr val="tx1">
                    <a:lumMod val="75000"/>
                    <a:lumOff val="25000"/>
                  </a:schemeClr>
                </a:solidFill>
                <a:latin typeface="Trebuchet MS"/>
                <a:cs typeface="Trebuchet MS"/>
              </a:defRPr>
            </a:lvl1pPr>
          </a:lstStyle>
          <a:p>
            <a:pPr lvl="0"/>
            <a:r>
              <a:rPr lang="en-GB" sz="2000" dirty="0">
                <a:solidFill>
                  <a:srgbClr val="7030A0"/>
                </a:solidFill>
              </a:rPr>
              <a:t>SUMMARY: APPLICATION MANAGEMENT 2018 - 2022: </a:t>
            </a:r>
            <a:br>
              <a:rPr lang="en-GB" sz="2000" dirty="0">
                <a:solidFill>
                  <a:srgbClr val="7030A0"/>
                </a:solidFill>
              </a:rPr>
            </a:br>
            <a:r>
              <a:rPr lang="en-GB" sz="1600" dirty="0">
                <a:solidFill>
                  <a:srgbClr val="7030A0"/>
                </a:solidFill>
              </a:rPr>
              <a:t>Fluctuations, but mainly </a:t>
            </a:r>
            <a:r>
              <a:rPr lang="en-GB" sz="1600" dirty="0">
                <a:solidFill>
                  <a:srgbClr val="96004B"/>
                </a:solidFill>
              </a:rPr>
              <a:t>excellent </a:t>
            </a:r>
            <a:r>
              <a:rPr lang="en-GB" sz="1600" dirty="0">
                <a:solidFill>
                  <a:srgbClr val="7030A0"/>
                </a:solidFill>
              </a:rPr>
              <a:t>performance</a:t>
            </a:r>
            <a:endParaRPr lang="en-US" sz="2400" dirty="0">
              <a:solidFill>
                <a:srgbClr val="7030A0"/>
              </a:solidFill>
            </a:endParaRPr>
          </a:p>
        </p:txBody>
      </p:sp>
      <p:sp>
        <p:nvSpPr>
          <p:cNvPr id="2" name="TextBox 1"/>
          <p:cNvSpPr txBox="1"/>
          <p:nvPr/>
        </p:nvSpPr>
        <p:spPr>
          <a:xfrm>
            <a:off x="190280" y="5963611"/>
            <a:ext cx="866718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62626">
                    <a:lumMod val="75000"/>
                    <a:lumOff val="25000"/>
                  </a:srgbClr>
                </a:solidFill>
                <a:effectLst/>
                <a:uLnTx/>
                <a:uFillTx/>
                <a:latin typeface="Trebuchet MS"/>
                <a:ea typeface="+mn-ea"/>
                <a:cs typeface="+mn-cs"/>
              </a:rPr>
              <a:t>Q1. How would you rate the service you have received from Application Management, specifically in the last 12 MONTHS? Scale of 1 to 5, 1=Very poor, 5=Excellent. Bases on chart exclude “don’t know” and “not applicable</a:t>
            </a:r>
            <a:r>
              <a:rPr kumimoji="0" lang="en-GB" sz="1200" b="0" i="0" u="none" strike="noStrike" kern="1200" cap="none" spc="0" normalizeH="0" baseline="0" noProof="0" dirty="0">
                <a:ln>
                  <a:noFill/>
                </a:ln>
                <a:solidFill>
                  <a:srgbClr val="262626"/>
                </a:solidFill>
                <a:effectLst/>
                <a:uLnTx/>
                <a:uFillTx/>
                <a:latin typeface="Trebuchet MS"/>
                <a:ea typeface="+mn-ea"/>
                <a:cs typeface="+mn-cs"/>
              </a:rPr>
              <a:t>”</a:t>
            </a:r>
          </a:p>
        </p:txBody>
      </p:sp>
      <p:sp>
        <p:nvSpPr>
          <p:cNvPr id="5" name="TextBox 4"/>
          <p:cNvSpPr txBox="1"/>
          <p:nvPr/>
        </p:nvSpPr>
        <p:spPr>
          <a:xfrm>
            <a:off x="285748" y="1194890"/>
            <a:ext cx="8571714" cy="369332"/>
          </a:xfrm>
          <a:prstGeom prst="rect">
            <a:avLst/>
          </a:prstGeom>
          <a:noFill/>
          <a:ln>
            <a:solidFill>
              <a:schemeClr val="accent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Trebuchet MS"/>
                <a:ea typeface="+mn-ea"/>
                <a:cs typeface="+mn-cs"/>
              </a:rPr>
              <a:t>% rating 4 or 5, ranked by % change 2018 - 2022</a:t>
            </a:r>
          </a:p>
        </p:txBody>
      </p:sp>
      <p:graphicFrame>
        <p:nvGraphicFramePr>
          <p:cNvPr id="3" name="Table 6">
            <a:extLst>
              <a:ext uri="{FF2B5EF4-FFF2-40B4-BE49-F238E27FC236}">
                <a16:creationId xmlns:a16="http://schemas.microsoft.com/office/drawing/2014/main" id="{3DD35BA9-7E8F-4C09-802B-A44FA618FECA}"/>
              </a:ext>
            </a:extLst>
          </p:cNvPr>
          <p:cNvGraphicFramePr>
            <a:graphicFrameLocks noGrp="1"/>
          </p:cNvGraphicFramePr>
          <p:nvPr/>
        </p:nvGraphicFramePr>
        <p:xfrm>
          <a:off x="285748" y="1704975"/>
          <a:ext cx="2686053" cy="3443139"/>
        </p:xfrm>
        <a:graphic>
          <a:graphicData uri="http://schemas.openxmlformats.org/drawingml/2006/table">
            <a:tbl>
              <a:tblPr firstRow="1" bandRow="1">
                <a:tableStyleId>{5C22544A-7EE6-4342-B048-85BDC9FD1C3A}</a:tableStyleId>
              </a:tblPr>
              <a:tblGrid>
                <a:gridCol w="2686053">
                  <a:extLst>
                    <a:ext uri="{9D8B030D-6E8A-4147-A177-3AD203B41FA5}">
                      <a16:colId xmlns:a16="http://schemas.microsoft.com/office/drawing/2014/main" val="556640257"/>
                    </a:ext>
                  </a:extLst>
                </a:gridCol>
              </a:tblGrid>
              <a:tr h="491877">
                <a:tc>
                  <a:txBody>
                    <a:bodyPr/>
                    <a:lstStyle/>
                    <a:p>
                      <a:pPr algn="ctr"/>
                      <a:r>
                        <a:rPr lang="en-US" dirty="0"/>
                        <a:t>Parameter</a:t>
                      </a:r>
                      <a:endParaRPr lang="en-GB"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404672"/>
                  </a:ext>
                </a:extLst>
              </a:tr>
              <a:tr h="491877">
                <a:tc>
                  <a:txBody>
                    <a:bodyPr/>
                    <a:lstStyle/>
                    <a:p>
                      <a:pPr algn="ctr" fontAlgn="b"/>
                      <a:r>
                        <a:rPr lang="en-US" sz="1400" b="0" i="0" u="none" strike="noStrike" dirty="0">
                          <a:solidFill>
                            <a:schemeClr val="tx1"/>
                          </a:solidFill>
                          <a:effectLst/>
                          <a:latin typeface="+mj-lt"/>
                        </a:rPr>
                        <a:t>Knowledge of staff responding to enquiries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5797668"/>
                  </a:ext>
                </a:extLst>
              </a:tr>
              <a:tr h="491877">
                <a:tc>
                  <a:txBody>
                    <a:bodyPr/>
                    <a:lstStyle/>
                    <a:p>
                      <a:pPr algn="ctr" fontAlgn="b"/>
                      <a:r>
                        <a:rPr lang="en-GB" sz="1400" b="0" i="0" u="none" strike="noStrike" dirty="0">
                          <a:solidFill>
                            <a:schemeClr val="tx1"/>
                          </a:solidFill>
                          <a:effectLst/>
                          <a:latin typeface="+mj-lt"/>
                        </a:rPr>
                        <a:t>Approachability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7923650"/>
                  </a:ext>
                </a:extLst>
              </a:tr>
              <a:tr h="491877">
                <a:tc>
                  <a:txBody>
                    <a:bodyPr/>
                    <a:lstStyle/>
                    <a:p>
                      <a:pPr algn="ctr" fontAlgn="b"/>
                      <a:r>
                        <a:rPr lang="en-US" sz="1400" b="0" i="0" u="none" strike="noStrike" dirty="0">
                          <a:solidFill>
                            <a:schemeClr val="tx1"/>
                          </a:solidFill>
                          <a:effectLst/>
                          <a:latin typeface="+mj-lt"/>
                        </a:rPr>
                        <a:t>Helpfulness of staff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5344661"/>
                  </a:ext>
                </a:extLst>
              </a:tr>
              <a:tr h="491877">
                <a:tc>
                  <a:txBody>
                    <a:bodyPr/>
                    <a:lstStyle/>
                    <a:p>
                      <a:pPr algn="ctr" fontAlgn="b"/>
                      <a:r>
                        <a:rPr lang="en-US" sz="1400" b="0" i="0" u="none" strike="noStrike" dirty="0">
                          <a:solidFill>
                            <a:schemeClr val="tx1"/>
                          </a:solidFill>
                          <a:effectLst/>
                          <a:latin typeface="+mj-lt"/>
                        </a:rPr>
                        <a:t>Speed of response to enquiries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4082807"/>
                  </a:ext>
                </a:extLst>
              </a:tr>
              <a:tr h="491877">
                <a:tc>
                  <a:txBody>
                    <a:bodyPr/>
                    <a:lstStyle/>
                    <a:p>
                      <a:pPr algn="ctr" fontAlgn="b"/>
                      <a:r>
                        <a:rPr lang="en-US" sz="1400" b="0" i="0" u="none" strike="noStrike" dirty="0">
                          <a:solidFill>
                            <a:schemeClr val="tx1"/>
                          </a:solidFill>
                          <a:effectLst/>
                          <a:latin typeface="+mj-lt"/>
                        </a:rPr>
                        <a:t>Usefulness of advice given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6400242"/>
                  </a:ext>
                </a:extLst>
              </a:tr>
              <a:tr h="491877">
                <a:tc>
                  <a:txBody>
                    <a:bodyPr/>
                    <a:lstStyle/>
                    <a:p>
                      <a:pPr algn="ctr" fontAlgn="b"/>
                      <a:r>
                        <a:rPr lang="en-US" sz="1400" b="0" i="0" u="none" strike="noStrike" dirty="0">
                          <a:solidFill>
                            <a:schemeClr val="tx1"/>
                          </a:solidFill>
                          <a:effectLst/>
                          <a:latin typeface="+mj-lt"/>
                        </a:rPr>
                        <a:t>Overall level of service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7299624"/>
                  </a:ext>
                </a:extLst>
              </a:tr>
            </a:tbl>
          </a:graphicData>
        </a:graphic>
      </p:graphicFrame>
      <p:graphicFrame>
        <p:nvGraphicFramePr>
          <p:cNvPr id="7" name="Table 6">
            <a:extLst>
              <a:ext uri="{FF2B5EF4-FFF2-40B4-BE49-F238E27FC236}">
                <a16:creationId xmlns:a16="http://schemas.microsoft.com/office/drawing/2014/main" id="{01640D0C-D9AE-4E24-9989-6B822967F3C8}"/>
              </a:ext>
            </a:extLst>
          </p:cNvPr>
          <p:cNvGraphicFramePr>
            <a:graphicFrameLocks noGrp="1"/>
          </p:cNvGraphicFramePr>
          <p:nvPr/>
        </p:nvGraphicFramePr>
        <p:xfrm>
          <a:off x="6172200" y="1704975"/>
          <a:ext cx="2722776" cy="3443139"/>
        </p:xfrm>
        <a:graphic>
          <a:graphicData uri="http://schemas.openxmlformats.org/drawingml/2006/table">
            <a:tbl>
              <a:tblPr firstRow="1" bandRow="1" bandCol="1">
                <a:tableStyleId>{5C22544A-7EE6-4342-B048-85BDC9FD1C3A}</a:tableStyleId>
              </a:tblPr>
              <a:tblGrid>
                <a:gridCol w="2722776">
                  <a:extLst>
                    <a:ext uri="{9D8B030D-6E8A-4147-A177-3AD203B41FA5}">
                      <a16:colId xmlns:a16="http://schemas.microsoft.com/office/drawing/2014/main" val="556640257"/>
                    </a:ext>
                  </a:extLst>
                </a:gridCol>
              </a:tblGrid>
              <a:tr h="491877">
                <a:tc>
                  <a:txBody>
                    <a:bodyPr/>
                    <a:lstStyle/>
                    <a:p>
                      <a:pPr algn="ctr"/>
                      <a:r>
                        <a:rPr lang="en-US" dirty="0"/>
                        <a:t>Parameter rating 2022</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404672"/>
                  </a:ext>
                </a:extLst>
              </a:tr>
              <a:tr h="491877">
                <a:tc>
                  <a:txBody>
                    <a:bodyPr/>
                    <a:lstStyle/>
                    <a:p>
                      <a:pPr algn="ctr" fontAlgn="b"/>
                      <a:r>
                        <a:rPr lang="en-US" sz="1400" b="0" i="0" u="none" strike="noStrike" dirty="0">
                          <a:solidFill>
                            <a:srgbClr val="FF0000"/>
                          </a:solidFill>
                          <a:effectLst/>
                          <a:latin typeface="+mj-lt"/>
                        </a:rPr>
                        <a:t>Excellent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5797668"/>
                  </a:ext>
                </a:extLst>
              </a:tr>
              <a:tr h="491877">
                <a:tc>
                  <a:txBody>
                    <a:bodyPr/>
                    <a:lstStyle/>
                    <a:p>
                      <a:pPr algn="ctr" fontAlgn="b"/>
                      <a:r>
                        <a:rPr lang="en-GB" sz="1400" b="0" i="0" u="none" strike="noStrike" dirty="0">
                          <a:solidFill>
                            <a:srgbClr val="FF0000"/>
                          </a:solidFill>
                          <a:effectLst/>
                          <a:latin typeface="+mj-lt"/>
                        </a:rPr>
                        <a:t>Excellent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7923650"/>
                  </a:ext>
                </a:extLst>
              </a:tr>
              <a:tr h="491877">
                <a:tc>
                  <a:txBody>
                    <a:bodyPr/>
                    <a:lstStyle/>
                    <a:p>
                      <a:pPr algn="ctr" fontAlgn="b"/>
                      <a:r>
                        <a:rPr lang="en-US" sz="1400" b="0" i="0" u="none" strike="noStrike" dirty="0">
                          <a:solidFill>
                            <a:srgbClr val="FF0000"/>
                          </a:solidFill>
                          <a:effectLst/>
                          <a:latin typeface="+mj-lt"/>
                        </a:rPr>
                        <a:t>Excellent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5344661"/>
                  </a:ext>
                </a:extLst>
              </a:tr>
              <a:tr h="491877">
                <a:tc>
                  <a:txBody>
                    <a:bodyPr/>
                    <a:lstStyle/>
                    <a:p>
                      <a:pPr algn="ctr" fontAlgn="b"/>
                      <a:r>
                        <a:rPr lang="en-US" sz="1400" b="0" i="0" u="none" strike="noStrike" dirty="0">
                          <a:solidFill>
                            <a:schemeClr val="tx1"/>
                          </a:solidFill>
                          <a:effectLst/>
                          <a:latin typeface="+mj-lt"/>
                        </a:rPr>
                        <a:t>Good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4082807"/>
                  </a:ext>
                </a:extLst>
              </a:tr>
              <a:tr h="491877">
                <a:tc>
                  <a:txBody>
                    <a:bodyPr/>
                    <a:lstStyle/>
                    <a:p>
                      <a:pPr algn="ctr" fontAlgn="b"/>
                      <a:r>
                        <a:rPr lang="en-US" sz="1400" b="0" i="0" u="none" strike="noStrike" dirty="0">
                          <a:solidFill>
                            <a:srgbClr val="FF0000"/>
                          </a:solidFill>
                          <a:effectLst/>
                          <a:latin typeface="+mj-lt"/>
                        </a:rPr>
                        <a:t>Excellent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6400242"/>
                  </a:ext>
                </a:extLst>
              </a:tr>
              <a:tr h="491877">
                <a:tc>
                  <a:txBody>
                    <a:bodyPr/>
                    <a:lstStyle/>
                    <a:p>
                      <a:pPr algn="ctr" fontAlgn="b"/>
                      <a:r>
                        <a:rPr lang="en-US" sz="1400" b="0" i="0" u="none" strike="noStrike" dirty="0">
                          <a:solidFill>
                            <a:srgbClr val="FF0000"/>
                          </a:solidFill>
                          <a:effectLst/>
                          <a:latin typeface="+mj-lt"/>
                        </a:rPr>
                        <a:t>Excellent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7299624"/>
                  </a:ext>
                </a:extLst>
              </a:tr>
            </a:tbl>
          </a:graphicData>
        </a:graphic>
      </p:graphicFrame>
    </p:spTree>
    <p:extLst>
      <p:ext uri="{BB962C8B-B14F-4D97-AF65-F5344CB8AC3E}">
        <p14:creationId xmlns:p14="http://schemas.microsoft.com/office/powerpoint/2010/main" val="826947254"/>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6004B"/>
        </a:solidFill>
        <a:effectLst/>
      </p:bgPr>
    </p:bg>
    <p:spTree>
      <p:nvGrpSpPr>
        <p:cNvPr id="1" name=""/>
        <p:cNvGrpSpPr/>
        <p:nvPr/>
      </p:nvGrpSpPr>
      <p:grpSpPr>
        <a:xfrm>
          <a:off x="0" y="0"/>
          <a:ext cx="0" cy="0"/>
          <a:chOff x="0" y="0"/>
          <a:chExt cx="0" cy="0"/>
        </a:xfrm>
      </p:grpSpPr>
      <p:sp>
        <p:nvSpPr>
          <p:cNvPr id="3" name="TextBox 2"/>
          <p:cNvSpPr txBox="1"/>
          <p:nvPr/>
        </p:nvSpPr>
        <p:spPr>
          <a:xfrm>
            <a:off x="337457" y="2132213"/>
            <a:ext cx="8320768" cy="1569660"/>
          </a:xfrm>
          <a:prstGeom prst="rect">
            <a:avLst/>
          </a:prstGeom>
          <a:noFill/>
        </p:spPr>
        <p:txBody>
          <a:bodyPr wrap="square" rtlCol="0">
            <a:spAutoFit/>
          </a:bodyPr>
          <a:lstStyle/>
          <a:p>
            <a:pPr algn="ctr"/>
            <a:r>
              <a:rPr lang="en-GB" sz="3200" b="1" cap="all" dirty="0">
                <a:solidFill>
                  <a:schemeClr val="bg1"/>
                </a:solidFill>
              </a:rPr>
              <a:t>Validation performed by Application Management (formerly the General Assessment Team (GAT)) </a:t>
            </a:r>
            <a:r>
              <a:rPr lang="en-GB" sz="3200" b="1" dirty="0">
                <a:solidFill>
                  <a:schemeClr val="bg1"/>
                </a:solidFill>
              </a:rPr>
              <a:t>(n=22 or less)</a:t>
            </a:r>
          </a:p>
        </p:txBody>
      </p:sp>
      <p:sp>
        <p:nvSpPr>
          <p:cNvPr id="4" name="TextBox 3"/>
          <p:cNvSpPr txBox="1"/>
          <p:nvPr/>
        </p:nvSpPr>
        <p:spPr>
          <a:xfrm>
            <a:off x="413657" y="5066848"/>
            <a:ext cx="8244568" cy="830997"/>
          </a:xfrm>
          <a:prstGeom prst="rect">
            <a:avLst/>
          </a:prstGeom>
          <a:noFill/>
        </p:spPr>
        <p:txBody>
          <a:bodyPr wrap="square" rtlCol="0">
            <a:spAutoFit/>
          </a:bodyPr>
          <a:lstStyle/>
          <a:p>
            <a:pPr algn="ctr"/>
            <a:r>
              <a:rPr lang="en-GB" sz="1600" dirty="0">
                <a:solidFill>
                  <a:schemeClr val="bg1"/>
                </a:solidFill>
              </a:rPr>
              <a:t>The next two questions refer to the checking process undertaken following the receipt of an application at the VMD. It relates to pharmaceutical and Biological applications and specifically to new marketing authorisations and most variations.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8EB02-04E6-4BEA-B3BF-03006BC85F27}"/>
              </a:ext>
            </a:extLst>
          </p:cNvPr>
          <p:cNvSpPr>
            <a:spLocks noGrp="1"/>
          </p:cNvSpPr>
          <p:nvPr>
            <p:ph type="ctrTitle"/>
          </p:nvPr>
        </p:nvSpPr>
        <p:spPr/>
        <p:txBody>
          <a:bodyPr/>
          <a:lstStyle/>
          <a:p>
            <a:r>
              <a:rPr lang="en-US" sz="2000" dirty="0"/>
              <a:t>BACKGROUND</a:t>
            </a:r>
            <a:endParaRPr lang="en-GB" sz="2000" dirty="0"/>
          </a:p>
        </p:txBody>
      </p:sp>
      <p:sp>
        <p:nvSpPr>
          <p:cNvPr id="3" name="Text Placeholder 2">
            <a:extLst>
              <a:ext uri="{FF2B5EF4-FFF2-40B4-BE49-F238E27FC236}">
                <a16:creationId xmlns:a16="http://schemas.microsoft.com/office/drawing/2014/main" id="{82C5CB53-87B4-4AD9-8AAB-1E3D70594670}"/>
              </a:ext>
            </a:extLst>
          </p:cNvPr>
          <p:cNvSpPr>
            <a:spLocks noGrp="1"/>
          </p:cNvSpPr>
          <p:nvPr>
            <p:ph type="body" sz="quarter" idx="10"/>
          </p:nvPr>
        </p:nvSpPr>
        <p:spPr>
          <a:xfrm>
            <a:off x="285750" y="1362075"/>
            <a:ext cx="8561388" cy="4437834"/>
          </a:xfrm>
        </p:spPr>
        <p:txBody>
          <a:bodyPr/>
          <a:lstStyle/>
          <a:p>
            <a:pPr marL="0" indent="0" algn="l">
              <a:lnSpc>
                <a:spcPct val="150000"/>
              </a:lnSpc>
              <a:spcAft>
                <a:spcPts val="900"/>
              </a:spcAft>
              <a:buNone/>
            </a:pPr>
            <a:r>
              <a:rPr lang="en-GB" dirty="0">
                <a:effectLst/>
                <a:ea typeface="Times New Roman" panose="02020603050405020304" pitchFamily="18" charset="0"/>
                <a:cs typeface="Arial" panose="020B0604020202020204" pitchFamily="34" charset="0"/>
              </a:rPr>
              <a:t>The Veterinary Medicines Directorate (VMD) has, since 2004, surveyed its Marketing Authorisation holders with a view to measuring customer satisfaction. As this survey has been carried out by the same agency team lead since 2004, VMD has been able to use this survey as a benchmarking study by which they can monitor their performance.</a:t>
            </a:r>
            <a:endParaRPr lang="en-GB" dirty="0">
              <a:effectLst/>
              <a:ea typeface="Times New Roman" panose="02020603050405020304" pitchFamily="18" charset="0"/>
              <a:cs typeface="Times New Roman" panose="02020603050405020304" pitchFamily="18" charset="0"/>
            </a:endParaRPr>
          </a:p>
          <a:p>
            <a:pPr marL="0" indent="0" algn="l">
              <a:lnSpc>
                <a:spcPct val="150000"/>
              </a:lnSpc>
              <a:spcAft>
                <a:spcPts val="900"/>
              </a:spcAft>
              <a:buNone/>
            </a:pPr>
            <a:r>
              <a:rPr lang="en-GB" dirty="0">
                <a:effectLst/>
                <a:ea typeface="Times New Roman" panose="02020603050405020304" pitchFamily="18" charset="0"/>
                <a:cs typeface="Arial" panose="020B0604020202020204" pitchFamily="34" charset="0"/>
              </a:rPr>
              <a:t> The previous wave was conducted in 2017/2018 and comprised:</a:t>
            </a:r>
            <a:endParaRPr lang="en-GB" dirty="0">
              <a:effectLst/>
              <a:ea typeface="Times New Roman" panose="02020603050405020304" pitchFamily="18" charset="0"/>
              <a:cs typeface="Times New Roman" panose="02020603050405020304" pitchFamily="18" charset="0"/>
            </a:endParaRPr>
          </a:p>
          <a:p>
            <a:pPr>
              <a:spcBef>
                <a:spcPts val="0"/>
              </a:spcBef>
            </a:pPr>
            <a:r>
              <a:rPr lang="en-GB" dirty="0">
                <a:effectLst/>
                <a:ea typeface="Times New Roman" panose="02020603050405020304" pitchFamily="18" charset="0"/>
                <a:cs typeface="Arial" panose="020B0604020202020204" pitchFamily="34" charset="0"/>
              </a:rPr>
              <a:t> A quantitative survey </a:t>
            </a:r>
            <a:endParaRPr lang="en-GB" dirty="0">
              <a:effectLst/>
              <a:ea typeface="Times New Roman" panose="02020603050405020304" pitchFamily="18" charset="0"/>
              <a:cs typeface="Times New Roman" panose="02020603050405020304" pitchFamily="18" charset="0"/>
            </a:endParaRPr>
          </a:p>
          <a:p>
            <a:pPr lvl="1">
              <a:spcBef>
                <a:spcPts val="0"/>
              </a:spcBef>
            </a:pPr>
            <a:r>
              <a:rPr lang="en-GB" dirty="0">
                <a:effectLst/>
                <a:ea typeface="Times New Roman" panose="02020603050405020304" pitchFamily="18" charset="0"/>
                <a:cs typeface="Arial" panose="020B0604020202020204" pitchFamily="34" charset="0"/>
              </a:rPr>
              <a:t>131 responses received</a:t>
            </a:r>
            <a:endParaRPr lang="en-GB" dirty="0">
              <a:effectLst/>
              <a:ea typeface="Times New Roman" panose="02020603050405020304" pitchFamily="18" charset="0"/>
              <a:cs typeface="Times New Roman" panose="02020603050405020304" pitchFamily="18" charset="0"/>
            </a:endParaRPr>
          </a:p>
          <a:p>
            <a:pPr lvl="1">
              <a:spcBef>
                <a:spcPts val="0"/>
              </a:spcBef>
            </a:pPr>
            <a:r>
              <a:rPr lang="en-GB" dirty="0">
                <a:effectLst/>
                <a:ea typeface="Times New Roman" panose="02020603050405020304" pitchFamily="18" charset="0"/>
                <a:cs typeface="Arial" panose="020B0604020202020204" pitchFamily="34" charset="0"/>
              </a:rPr>
              <a:t>Multiple responses per company were permitted</a:t>
            </a:r>
            <a:endParaRPr lang="en-GB" dirty="0">
              <a:effectLst/>
              <a:ea typeface="Times New Roman" panose="02020603050405020304" pitchFamily="18" charset="0"/>
              <a:cs typeface="Times New Roman" panose="02020603050405020304" pitchFamily="18" charset="0"/>
            </a:endParaRPr>
          </a:p>
          <a:p>
            <a:pPr>
              <a:spcBef>
                <a:spcPts val="0"/>
              </a:spcBef>
            </a:pPr>
            <a:endParaRPr lang="en-GB" dirty="0">
              <a:effectLst/>
              <a:ea typeface="Times New Roman" panose="02020603050405020304" pitchFamily="18" charset="0"/>
              <a:cs typeface="Arial" panose="020B0604020202020204" pitchFamily="34" charset="0"/>
            </a:endParaRPr>
          </a:p>
          <a:p>
            <a:pPr>
              <a:spcBef>
                <a:spcPts val="0"/>
              </a:spcBef>
            </a:pPr>
            <a:r>
              <a:rPr lang="en-GB" dirty="0">
                <a:effectLst/>
                <a:ea typeface="Times New Roman" panose="02020603050405020304" pitchFamily="18" charset="0"/>
                <a:cs typeface="Arial" panose="020B0604020202020204" pitchFamily="34" charset="0"/>
              </a:rPr>
              <a:t>Qualitative survey </a:t>
            </a:r>
            <a:endParaRPr lang="en-GB" dirty="0">
              <a:effectLst/>
              <a:ea typeface="Times New Roman" panose="02020603050405020304" pitchFamily="18" charset="0"/>
              <a:cs typeface="Times New Roman" panose="02020603050405020304" pitchFamily="18" charset="0"/>
            </a:endParaRPr>
          </a:p>
          <a:p>
            <a:pPr lvl="1">
              <a:spcBef>
                <a:spcPts val="0"/>
              </a:spcBef>
            </a:pPr>
            <a:r>
              <a:rPr lang="en-GB" dirty="0">
                <a:effectLst/>
                <a:ea typeface="Times New Roman" panose="02020603050405020304" pitchFamily="18" charset="0"/>
                <a:cs typeface="Arial" panose="020B0604020202020204" pitchFamily="34" charset="0"/>
              </a:rPr>
              <a:t>Post analysis, 8 follow-up qualitative interviews by telephone </a:t>
            </a:r>
            <a:endParaRPr lang="en-GB" dirty="0">
              <a:effectLst/>
              <a:ea typeface="Times New Roman" panose="02020603050405020304" pitchFamily="18" charset="0"/>
              <a:cs typeface="Times New Roman" panose="02020603050405020304" pitchFamily="18" charset="0"/>
            </a:endParaRPr>
          </a:p>
          <a:p>
            <a:pPr lvl="1">
              <a:spcBef>
                <a:spcPts val="0"/>
              </a:spcBef>
            </a:pPr>
            <a:r>
              <a:rPr lang="en-GB" dirty="0">
                <a:effectLst/>
                <a:ea typeface="Times New Roman" panose="02020603050405020304" pitchFamily="18" charset="0"/>
                <a:cs typeface="Arial" panose="020B0604020202020204" pitchFamily="34" charset="0"/>
              </a:rPr>
              <a:t>Duration between 5 minutes and 21 minutes </a:t>
            </a:r>
            <a:endParaRPr lang="en-GB" dirty="0">
              <a:effectLst/>
              <a:ea typeface="Times New Roman" panose="02020603050405020304" pitchFamily="18" charset="0"/>
              <a:cs typeface="Times New Roman" panose="02020603050405020304" pitchFamily="18" charset="0"/>
            </a:endParaRPr>
          </a:p>
          <a:p>
            <a:pPr lvl="1">
              <a:spcBef>
                <a:spcPts val="0"/>
              </a:spcBef>
            </a:pPr>
            <a:r>
              <a:rPr lang="en-GB" dirty="0">
                <a:effectLst/>
                <a:ea typeface="Times New Roman" panose="02020603050405020304" pitchFamily="18" charset="0"/>
                <a:cs typeface="Arial" panose="020B0604020202020204" pitchFamily="34" charset="0"/>
              </a:rPr>
              <a:t>Covered, on average, two areas of interest to the VMD in which the VMD had been scored relatively lowly by these respondents</a:t>
            </a:r>
            <a:endParaRPr lang="en-GB" dirty="0">
              <a:effectLst/>
              <a:ea typeface="Times New Roman" panose="02020603050405020304" pitchFamily="18" charset="0"/>
              <a:cs typeface="Times New Roman" panose="02020603050405020304" pitchFamily="18"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163071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 y="158026"/>
            <a:ext cx="7519644" cy="701675"/>
          </a:xfrm>
        </p:spPr>
        <p:txBody>
          <a:bodyPr/>
          <a:lstStyle/>
          <a:p>
            <a:r>
              <a:rPr lang="en-GB" sz="2000" cap="all" dirty="0">
                <a:solidFill>
                  <a:srgbClr val="7030A0"/>
                </a:solidFill>
              </a:rPr>
              <a:t>Summary: Validation 2022</a:t>
            </a:r>
            <a:r>
              <a:rPr lang="en-GB" sz="2000" dirty="0">
                <a:solidFill>
                  <a:srgbClr val="7030A0"/>
                </a:solidFill>
              </a:rPr>
              <a:t>: </a:t>
            </a:r>
            <a:br>
              <a:rPr lang="en-GB" dirty="0">
                <a:solidFill>
                  <a:srgbClr val="7030A0"/>
                </a:solidFill>
              </a:rPr>
            </a:br>
            <a:r>
              <a:rPr lang="en-GB" sz="1600" dirty="0">
                <a:solidFill>
                  <a:srgbClr val="7030A0"/>
                </a:solidFill>
              </a:rPr>
              <a:t>All parameters </a:t>
            </a:r>
            <a:r>
              <a:rPr lang="en-GB" sz="1600" dirty="0">
                <a:solidFill>
                  <a:srgbClr val="96004B"/>
                </a:solidFill>
              </a:rPr>
              <a:t>excellent</a:t>
            </a:r>
            <a:br>
              <a:rPr lang="en-GB" sz="1600" dirty="0">
                <a:solidFill>
                  <a:srgbClr val="96004B"/>
                </a:solidFill>
              </a:rPr>
            </a:br>
            <a:endParaRPr lang="en-GB" sz="1600" dirty="0"/>
          </a:p>
        </p:txBody>
      </p:sp>
      <p:graphicFrame>
        <p:nvGraphicFramePr>
          <p:cNvPr id="3" name="Diagram 2"/>
          <p:cNvGraphicFramePr/>
          <p:nvPr/>
        </p:nvGraphicFramePr>
        <p:xfrm>
          <a:off x="772511" y="2159870"/>
          <a:ext cx="7693572" cy="4099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285750" y="1166649"/>
            <a:ext cx="8558705" cy="731186"/>
            <a:chOff x="772511" y="1079307"/>
            <a:chExt cx="6293474" cy="1238223"/>
          </a:xfrm>
        </p:grpSpPr>
        <p:sp>
          <p:nvSpPr>
            <p:cNvPr id="4" name="TextBox 3"/>
            <p:cNvSpPr txBox="1"/>
            <p:nvPr/>
          </p:nvSpPr>
          <p:spPr>
            <a:xfrm>
              <a:off x="772511" y="1497723"/>
              <a:ext cx="2850526" cy="67756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96004B"/>
                  </a:solidFill>
                  <a:effectLst/>
                  <a:uLnTx/>
                  <a:uFillTx/>
                  <a:latin typeface="Trebuchet MS"/>
                  <a:ea typeface="+mn-ea"/>
                  <a:cs typeface="+mn-cs"/>
                </a:rPr>
                <a:t>Overall level of service</a:t>
              </a:r>
            </a:p>
          </p:txBody>
        </p:sp>
        <p:sp>
          <p:nvSpPr>
            <p:cNvPr id="5" name="Rounded Rectangle 4"/>
            <p:cNvSpPr/>
            <p:nvPr/>
          </p:nvSpPr>
          <p:spPr>
            <a:xfrm>
              <a:off x="3623037" y="1079307"/>
              <a:ext cx="3442948" cy="1238223"/>
            </a:xfrm>
            <a:prstGeom prst="roundRect">
              <a:avLst>
                <a:gd name="adj" fmla="val 10000"/>
              </a:avLst>
            </a:prstGeom>
            <a:blipFill rotWithShape="0">
              <a:blip r:embed="rId7"/>
              <a:stretch>
                <a:fillRect/>
              </a:stretch>
            </a:blipFill>
            <a:ln>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282584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386498" y="1658011"/>
          <a:ext cx="8470963" cy="4305599"/>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p:cNvSpPr>
            <a:spLocks noGrp="1"/>
          </p:cNvSpPr>
          <p:nvPr>
            <p:ph type="ctrTitle"/>
          </p:nvPr>
        </p:nvSpPr>
        <p:spPr>
          <a:xfrm>
            <a:off x="285748" y="123453"/>
            <a:ext cx="7859011" cy="701675"/>
          </a:xfrm>
          <a:prstGeom prst="rect">
            <a:avLst/>
          </a:prstGeom>
        </p:spPr>
        <p:txBody>
          <a:bodyPr/>
          <a:lstStyle>
            <a:lvl1pPr algn="l">
              <a:defRPr sz="3500" b="1" i="0" baseline="0">
                <a:solidFill>
                  <a:schemeClr val="tx1">
                    <a:lumMod val="75000"/>
                    <a:lumOff val="25000"/>
                  </a:schemeClr>
                </a:solidFill>
                <a:latin typeface="Trebuchet MS"/>
                <a:cs typeface="Trebuchet MS"/>
              </a:defRPr>
            </a:lvl1pPr>
          </a:lstStyle>
          <a:p>
            <a:pPr lvl="0"/>
            <a:r>
              <a:rPr lang="en-GB" sz="2000" dirty="0">
                <a:solidFill>
                  <a:srgbClr val="7030A0"/>
                </a:solidFill>
              </a:rPr>
              <a:t>SUMMARY: VALIDATION 2018 - 2022: </a:t>
            </a:r>
            <a:br>
              <a:rPr lang="en-GB" sz="2000" dirty="0">
                <a:solidFill>
                  <a:srgbClr val="7030A0"/>
                </a:solidFill>
              </a:rPr>
            </a:br>
            <a:r>
              <a:rPr lang="en-GB" sz="1600" dirty="0">
                <a:solidFill>
                  <a:srgbClr val="7030A0"/>
                </a:solidFill>
              </a:rPr>
              <a:t>Fluctuations, but maintained </a:t>
            </a:r>
            <a:r>
              <a:rPr lang="en-GB" sz="1600" dirty="0">
                <a:solidFill>
                  <a:srgbClr val="96004B"/>
                </a:solidFill>
              </a:rPr>
              <a:t>excellent</a:t>
            </a:r>
            <a:r>
              <a:rPr lang="en-GB" sz="1600" dirty="0">
                <a:solidFill>
                  <a:srgbClr val="7030A0"/>
                </a:solidFill>
              </a:rPr>
              <a:t> performance on all parameters</a:t>
            </a:r>
            <a:endParaRPr lang="en-US" sz="2000" dirty="0">
              <a:solidFill>
                <a:srgbClr val="7030A0"/>
              </a:solidFill>
            </a:endParaRPr>
          </a:p>
        </p:txBody>
      </p:sp>
      <p:sp>
        <p:nvSpPr>
          <p:cNvPr id="2" name="TextBox 1"/>
          <p:cNvSpPr txBox="1"/>
          <p:nvPr/>
        </p:nvSpPr>
        <p:spPr>
          <a:xfrm>
            <a:off x="190280" y="5963611"/>
            <a:ext cx="866718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62626">
                    <a:lumMod val="75000"/>
                    <a:lumOff val="25000"/>
                  </a:srgbClr>
                </a:solidFill>
                <a:effectLst/>
                <a:uLnTx/>
                <a:uFillTx/>
                <a:latin typeface="Trebuchet MS"/>
                <a:ea typeface="+mn-ea"/>
                <a:cs typeface="+mn-cs"/>
              </a:rPr>
              <a:t>Q6. How would you rate the service the validation staff and the validation process on each of the following criteria? Scale of 1 to 5, 1=Very poor, 5=Excellent. Bases on chart exclude “don’t know” and “not applicable</a:t>
            </a:r>
            <a:r>
              <a:rPr kumimoji="0" lang="en-GB" sz="1200" b="0" i="0" u="none" strike="noStrike" kern="1200" cap="none" spc="0" normalizeH="0" baseline="0" noProof="0" dirty="0">
                <a:ln>
                  <a:noFill/>
                </a:ln>
                <a:solidFill>
                  <a:srgbClr val="262626"/>
                </a:solidFill>
                <a:effectLst/>
                <a:uLnTx/>
                <a:uFillTx/>
                <a:latin typeface="Trebuchet MS"/>
                <a:ea typeface="+mn-ea"/>
                <a:cs typeface="+mn-cs"/>
              </a:rPr>
              <a:t>”</a:t>
            </a:r>
          </a:p>
        </p:txBody>
      </p:sp>
      <p:sp>
        <p:nvSpPr>
          <p:cNvPr id="5" name="TextBox 4"/>
          <p:cNvSpPr txBox="1"/>
          <p:nvPr/>
        </p:nvSpPr>
        <p:spPr>
          <a:xfrm>
            <a:off x="285748" y="1194890"/>
            <a:ext cx="8571714" cy="369332"/>
          </a:xfrm>
          <a:prstGeom prst="rect">
            <a:avLst/>
          </a:prstGeom>
          <a:noFill/>
          <a:ln>
            <a:solidFill>
              <a:schemeClr val="accent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Trebuchet MS"/>
                <a:ea typeface="+mn-ea"/>
                <a:cs typeface="+mn-cs"/>
              </a:rPr>
              <a:t>% rating 4 or 5, ranked by % change 2018 - 2022</a:t>
            </a:r>
          </a:p>
        </p:txBody>
      </p:sp>
      <p:graphicFrame>
        <p:nvGraphicFramePr>
          <p:cNvPr id="3" name="Table 6">
            <a:extLst>
              <a:ext uri="{FF2B5EF4-FFF2-40B4-BE49-F238E27FC236}">
                <a16:creationId xmlns:a16="http://schemas.microsoft.com/office/drawing/2014/main" id="{3DD35BA9-7E8F-4C09-802B-A44FA618FECA}"/>
              </a:ext>
            </a:extLst>
          </p:cNvPr>
          <p:cNvGraphicFramePr>
            <a:graphicFrameLocks noGrp="1"/>
          </p:cNvGraphicFramePr>
          <p:nvPr/>
        </p:nvGraphicFramePr>
        <p:xfrm>
          <a:off x="285748" y="1743959"/>
          <a:ext cx="2662289" cy="3897630"/>
        </p:xfrm>
        <a:graphic>
          <a:graphicData uri="http://schemas.openxmlformats.org/drawingml/2006/table">
            <a:tbl>
              <a:tblPr firstRow="1" bandRow="1">
                <a:tableStyleId>{5C22544A-7EE6-4342-B048-85BDC9FD1C3A}</a:tableStyleId>
              </a:tblPr>
              <a:tblGrid>
                <a:gridCol w="2662289">
                  <a:extLst>
                    <a:ext uri="{9D8B030D-6E8A-4147-A177-3AD203B41FA5}">
                      <a16:colId xmlns:a16="http://schemas.microsoft.com/office/drawing/2014/main" val="556640257"/>
                    </a:ext>
                  </a:extLst>
                </a:gridCol>
              </a:tblGrid>
              <a:tr h="433070">
                <a:tc>
                  <a:txBody>
                    <a:bodyPr/>
                    <a:lstStyle/>
                    <a:p>
                      <a:pPr algn="ctr"/>
                      <a:r>
                        <a:rPr lang="en-US" dirty="0"/>
                        <a:t>Parameter</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404672"/>
                  </a:ext>
                </a:extLst>
              </a:tr>
              <a:tr h="433070">
                <a:tc>
                  <a:txBody>
                    <a:bodyPr/>
                    <a:lstStyle/>
                    <a:p>
                      <a:pPr algn="ctr" fontAlgn="b"/>
                      <a:r>
                        <a:rPr lang="en-US" sz="1400" b="0" u="none" strike="noStrike" dirty="0">
                          <a:solidFill>
                            <a:srgbClr val="000000"/>
                          </a:solidFill>
                          <a:effectLst/>
                        </a:rPr>
                        <a:t>Clarity of the points included in validation deferral letters </a:t>
                      </a:r>
                      <a:endParaRPr lang="en-US"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5797668"/>
                  </a:ext>
                </a:extLst>
              </a:tr>
              <a:tr h="433070">
                <a:tc>
                  <a:txBody>
                    <a:bodyPr/>
                    <a:lstStyle/>
                    <a:p>
                      <a:pPr algn="ctr" fontAlgn="b"/>
                      <a:r>
                        <a:rPr lang="en-US" sz="1400" b="0" u="none" strike="noStrike" dirty="0">
                          <a:solidFill>
                            <a:srgbClr val="000000"/>
                          </a:solidFill>
                          <a:effectLst/>
                        </a:rPr>
                        <a:t>Ease of identifying the correct person to speak to </a:t>
                      </a:r>
                      <a:endParaRPr lang="en-US"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7923650"/>
                  </a:ext>
                </a:extLst>
              </a:tr>
              <a:tr h="433070">
                <a:tc>
                  <a:txBody>
                    <a:bodyPr/>
                    <a:lstStyle/>
                    <a:p>
                      <a:pPr algn="ctr" fontAlgn="b"/>
                      <a:r>
                        <a:rPr lang="en-US" sz="1400" b="0" u="none" strike="noStrike" dirty="0">
                          <a:solidFill>
                            <a:srgbClr val="000000"/>
                          </a:solidFill>
                          <a:effectLst/>
                        </a:rPr>
                        <a:t>Knowledge of staff responding to enquiries </a:t>
                      </a:r>
                      <a:endParaRPr lang="en-US"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5344661"/>
                  </a:ext>
                </a:extLst>
              </a:tr>
              <a:tr h="433070">
                <a:tc>
                  <a:txBody>
                    <a:bodyPr/>
                    <a:lstStyle/>
                    <a:p>
                      <a:pPr algn="ctr" fontAlgn="b"/>
                      <a:r>
                        <a:rPr lang="en-US" sz="1400" b="0" u="none" strike="noStrike" dirty="0">
                          <a:solidFill>
                            <a:srgbClr val="000000"/>
                          </a:solidFill>
                          <a:effectLst/>
                        </a:rPr>
                        <a:t>Overall level of service </a:t>
                      </a:r>
                      <a:endParaRPr lang="en-US"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4082807"/>
                  </a:ext>
                </a:extLst>
              </a:tr>
              <a:tr h="433070">
                <a:tc>
                  <a:txBody>
                    <a:bodyPr/>
                    <a:lstStyle/>
                    <a:p>
                      <a:pPr algn="ctr" fontAlgn="b"/>
                      <a:r>
                        <a:rPr lang="en-US" sz="1400" b="0" u="none" strike="noStrike" dirty="0">
                          <a:solidFill>
                            <a:srgbClr val="000000"/>
                          </a:solidFill>
                          <a:effectLst/>
                        </a:rPr>
                        <a:t>Helpfulness of staff </a:t>
                      </a:r>
                      <a:endParaRPr lang="en-US"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6400242"/>
                  </a:ext>
                </a:extLst>
              </a:tr>
              <a:tr h="433070">
                <a:tc>
                  <a:txBody>
                    <a:bodyPr/>
                    <a:lstStyle/>
                    <a:p>
                      <a:pPr algn="ctr" fontAlgn="b"/>
                      <a:r>
                        <a:rPr lang="en-GB" sz="1400" b="0" u="none" strike="noStrike" dirty="0">
                          <a:solidFill>
                            <a:srgbClr val="000000"/>
                          </a:solidFill>
                          <a:effectLst/>
                        </a:rPr>
                        <a:t>Approachability of staff </a:t>
                      </a:r>
                      <a:endParaRPr lang="en-GB"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7299624"/>
                  </a:ext>
                </a:extLst>
              </a:tr>
              <a:tr h="433070">
                <a:tc>
                  <a:txBody>
                    <a:bodyPr/>
                    <a:lstStyle/>
                    <a:p>
                      <a:pPr algn="ctr" fontAlgn="b"/>
                      <a:r>
                        <a:rPr lang="en-US" sz="1400" b="0" u="none" strike="noStrike" dirty="0">
                          <a:solidFill>
                            <a:srgbClr val="000000"/>
                          </a:solidFill>
                          <a:effectLst/>
                        </a:rPr>
                        <a:t>Speed of response to enquiries </a:t>
                      </a:r>
                      <a:endParaRPr lang="en-US"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9990033"/>
                  </a:ext>
                </a:extLst>
              </a:tr>
              <a:tr h="433070">
                <a:tc>
                  <a:txBody>
                    <a:bodyPr/>
                    <a:lstStyle/>
                    <a:p>
                      <a:pPr algn="ctr" fontAlgn="b"/>
                      <a:r>
                        <a:rPr lang="en-US" sz="1400" b="0" u="none" strike="noStrike" dirty="0">
                          <a:solidFill>
                            <a:srgbClr val="000000"/>
                          </a:solidFill>
                          <a:effectLst/>
                        </a:rPr>
                        <a:t>Usefulness of advice given </a:t>
                      </a:r>
                      <a:endParaRPr lang="en-US"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558536"/>
                  </a:ext>
                </a:extLst>
              </a:tr>
            </a:tbl>
          </a:graphicData>
        </a:graphic>
      </p:graphicFrame>
      <p:graphicFrame>
        <p:nvGraphicFramePr>
          <p:cNvPr id="7" name="Table 6">
            <a:extLst>
              <a:ext uri="{FF2B5EF4-FFF2-40B4-BE49-F238E27FC236}">
                <a16:creationId xmlns:a16="http://schemas.microsoft.com/office/drawing/2014/main" id="{532ABEF6-E9A1-4809-81B7-1DE5B8E3307C}"/>
              </a:ext>
            </a:extLst>
          </p:cNvPr>
          <p:cNvGraphicFramePr>
            <a:graphicFrameLocks noGrp="1"/>
          </p:cNvGraphicFramePr>
          <p:nvPr/>
        </p:nvGraphicFramePr>
        <p:xfrm>
          <a:off x="6000750" y="1743959"/>
          <a:ext cx="2856712" cy="3897630"/>
        </p:xfrm>
        <a:graphic>
          <a:graphicData uri="http://schemas.openxmlformats.org/drawingml/2006/table">
            <a:tbl>
              <a:tblPr firstRow="1" bandRow="1">
                <a:tableStyleId>{5C22544A-7EE6-4342-B048-85BDC9FD1C3A}</a:tableStyleId>
              </a:tblPr>
              <a:tblGrid>
                <a:gridCol w="2856712">
                  <a:extLst>
                    <a:ext uri="{9D8B030D-6E8A-4147-A177-3AD203B41FA5}">
                      <a16:colId xmlns:a16="http://schemas.microsoft.com/office/drawing/2014/main" val="556640257"/>
                    </a:ext>
                  </a:extLst>
                </a:gridCol>
              </a:tblGrid>
              <a:tr h="43307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Parameter rating 2022</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404672"/>
                  </a:ext>
                </a:extLst>
              </a:tr>
              <a:tr h="433070">
                <a:tc>
                  <a:txBody>
                    <a:bodyPr/>
                    <a:lstStyle/>
                    <a:p>
                      <a:pPr algn="ctr" fontAlgn="b"/>
                      <a:r>
                        <a:rPr lang="en-US" sz="1400" b="0" i="0" u="none" strike="noStrike" dirty="0">
                          <a:solidFill>
                            <a:srgbClr val="FF0000"/>
                          </a:solidFill>
                          <a:effectLst/>
                          <a:latin typeface="+mj-lt"/>
                        </a:rPr>
                        <a:t>Excellent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5797668"/>
                  </a:ext>
                </a:extLst>
              </a:tr>
              <a:tr h="433070">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kern="1200" dirty="0">
                          <a:solidFill>
                            <a:srgbClr val="FF0000"/>
                          </a:solidFill>
                          <a:effectLst/>
                          <a:latin typeface="+mn-lt"/>
                          <a:ea typeface="+mn-ea"/>
                          <a:cs typeface="+mn-cs"/>
                        </a:rPr>
                        <a:t>Excellent</a:t>
                      </a:r>
                    </a:p>
                    <a:p>
                      <a:pPr algn="ctr" fontAlgn="b"/>
                      <a:endParaRPr lang="en-US" sz="1400" b="0" i="0" u="none" strike="noStrike" dirty="0">
                        <a:solidFill>
                          <a:srgbClr val="FF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7923650"/>
                  </a:ext>
                </a:extLst>
              </a:tr>
              <a:tr h="433070">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kern="1200" dirty="0">
                          <a:solidFill>
                            <a:srgbClr val="FF0000"/>
                          </a:solidFill>
                          <a:effectLst/>
                          <a:latin typeface="+mn-lt"/>
                          <a:ea typeface="+mn-ea"/>
                          <a:cs typeface="+mn-cs"/>
                        </a:rPr>
                        <a:t>Excellent</a:t>
                      </a:r>
                    </a:p>
                    <a:p>
                      <a:pPr algn="ctr" fontAlgn="b"/>
                      <a:endParaRPr lang="en-US" sz="1400" b="0" i="0" u="none" strike="noStrike" dirty="0">
                        <a:solidFill>
                          <a:srgbClr val="FF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5344661"/>
                  </a:ext>
                </a:extLst>
              </a:tr>
              <a:tr h="433070">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kern="1200" dirty="0">
                          <a:solidFill>
                            <a:srgbClr val="FF0000"/>
                          </a:solidFill>
                          <a:effectLst/>
                          <a:latin typeface="+mn-lt"/>
                          <a:ea typeface="+mn-ea"/>
                          <a:cs typeface="+mn-cs"/>
                        </a:rPr>
                        <a:t>Excellent</a:t>
                      </a:r>
                    </a:p>
                    <a:p>
                      <a:pPr algn="ctr" fontAlgn="b"/>
                      <a:endParaRPr lang="en-US" sz="1400" b="0" i="0" u="none" strike="noStrike" dirty="0">
                        <a:solidFill>
                          <a:srgbClr val="FF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4082807"/>
                  </a:ext>
                </a:extLst>
              </a:tr>
              <a:tr h="433070">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kern="1200" dirty="0">
                          <a:solidFill>
                            <a:srgbClr val="FF0000"/>
                          </a:solidFill>
                          <a:effectLst/>
                          <a:latin typeface="+mn-lt"/>
                          <a:ea typeface="+mn-ea"/>
                          <a:cs typeface="+mn-cs"/>
                        </a:rPr>
                        <a:t>Excellent</a:t>
                      </a:r>
                    </a:p>
                    <a:p>
                      <a:pPr algn="ctr" fontAlgn="b"/>
                      <a:endParaRPr lang="en-US" sz="1400" b="0" i="0" u="none" strike="noStrike" dirty="0">
                        <a:solidFill>
                          <a:srgbClr val="FF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6400242"/>
                  </a:ext>
                </a:extLst>
              </a:tr>
              <a:tr h="433070">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kern="1200" dirty="0">
                          <a:solidFill>
                            <a:srgbClr val="FF0000"/>
                          </a:solidFill>
                          <a:effectLst/>
                          <a:latin typeface="+mn-lt"/>
                          <a:ea typeface="+mn-ea"/>
                          <a:cs typeface="+mn-cs"/>
                        </a:rPr>
                        <a:t>Excellent</a:t>
                      </a:r>
                    </a:p>
                    <a:p>
                      <a:pPr algn="ctr" fontAlgn="b"/>
                      <a:endParaRPr lang="en-GB" sz="1400" b="0" i="0" u="none" strike="noStrike" dirty="0">
                        <a:solidFill>
                          <a:srgbClr val="FF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7299624"/>
                  </a:ext>
                </a:extLst>
              </a:tr>
              <a:tr h="433070">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kern="1200" dirty="0">
                          <a:solidFill>
                            <a:srgbClr val="FF0000"/>
                          </a:solidFill>
                          <a:effectLst/>
                          <a:latin typeface="+mn-lt"/>
                          <a:ea typeface="+mn-ea"/>
                          <a:cs typeface="+mn-cs"/>
                        </a:rPr>
                        <a:t>Excellent</a:t>
                      </a:r>
                    </a:p>
                    <a:p>
                      <a:pPr algn="ctr" fontAlgn="b"/>
                      <a:endParaRPr lang="en-US" sz="1400" b="0" i="0" u="none" strike="noStrike" dirty="0">
                        <a:solidFill>
                          <a:srgbClr val="FF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9990033"/>
                  </a:ext>
                </a:extLst>
              </a:tr>
              <a:tr h="433070">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kern="1200" dirty="0">
                          <a:solidFill>
                            <a:srgbClr val="FF0000"/>
                          </a:solidFill>
                          <a:effectLst/>
                          <a:latin typeface="+mn-lt"/>
                          <a:ea typeface="+mn-ea"/>
                          <a:cs typeface="+mn-cs"/>
                        </a:rPr>
                        <a:t>Excellent</a:t>
                      </a:r>
                    </a:p>
                    <a:p>
                      <a:pPr algn="ctr" fontAlgn="b"/>
                      <a:endParaRPr lang="en-US" sz="1400" b="0" i="0" u="none" strike="noStrike" dirty="0">
                        <a:solidFill>
                          <a:srgbClr val="FF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558536"/>
                  </a:ext>
                </a:extLst>
              </a:tr>
            </a:tbl>
          </a:graphicData>
        </a:graphic>
      </p:graphicFrame>
    </p:spTree>
    <p:extLst>
      <p:ext uri="{BB962C8B-B14F-4D97-AF65-F5344CB8AC3E}">
        <p14:creationId xmlns:p14="http://schemas.microsoft.com/office/powerpoint/2010/main" val="2156626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6004B"/>
        </a:solidFill>
        <a:effectLst/>
      </p:bgPr>
    </p:bg>
    <p:spTree>
      <p:nvGrpSpPr>
        <p:cNvPr id="1" name=""/>
        <p:cNvGrpSpPr/>
        <p:nvPr/>
      </p:nvGrpSpPr>
      <p:grpSpPr>
        <a:xfrm>
          <a:off x="0" y="0"/>
          <a:ext cx="0" cy="0"/>
          <a:chOff x="0" y="0"/>
          <a:chExt cx="0" cy="0"/>
        </a:xfrm>
      </p:grpSpPr>
      <p:sp>
        <p:nvSpPr>
          <p:cNvPr id="3" name="TextBox 2"/>
          <p:cNvSpPr txBox="1"/>
          <p:nvPr/>
        </p:nvSpPr>
        <p:spPr>
          <a:xfrm>
            <a:off x="337456" y="2275088"/>
            <a:ext cx="6882493" cy="1077218"/>
          </a:xfrm>
          <a:prstGeom prst="rect">
            <a:avLst/>
          </a:prstGeom>
          <a:noFill/>
        </p:spPr>
        <p:txBody>
          <a:bodyPr wrap="square" rtlCol="0">
            <a:spAutoFit/>
          </a:bodyPr>
          <a:lstStyle/>
          <a:p>
            <a:pPr algn="ctr"/>
            <a:r>
              <a:rPr lang="en-GB" sz="3200" b="1" cap="all" dirty="0">
                <a:solidFill>
                  <a:schemeClr val="bg1"/>
                </a:solidFill>
              </a:rPr>
              <a:t>Product Literature Standard (PLS) </a:t>
            </a:r>
            <a:r>
              <a:rPr lang="en-GB" sz="3200" b="1" dirty="0">
                <a:solidFill>
                  <a:schemeClr val="bg1"/>
                </a:solidFill>
              </a:rPr>
              <a:t>(n=19 or less)</a:t>
            </a:r>
          </a:p>
        </p:txBody>
      </p:sp>
      <p:sp>
        <p:nvSpPr>
          <p:cNvPr id="4" name="TextBox 3"/>
          <p:cNvSpPr txBox="1"/>
          <p:nvPr/>
        </p:nvSpPr>
        <p:spPr>
          <a:xfrm>
            <a:off x="413657" y="5066848"/>
            <a:ext cx="8244568" cy="1077218"/>
          </a:xfrm>
          <a:prstGeom prst="rect">
            <a:avLst/>
          </a:prstGeom>
          <a:noFill/>
        </p:spPr>
        <p:txBody>
          <a:bodyPr wrap="square" rtlCol="0">
            <a:spAutoFit/>
          </a:bodyPr>
          <a:lstStyle/>
          <a:p>
            <a:r>
              <a:rPr lang="en-GB" sz="1600" dirty="0"/>
              <a:t> </a:t>
            </a:r>
          </a:p>
          <a:p>
            <a:pPr algn="ctr"/>
            <a:r>
              <a:rPr lang="en-GB" sz="1600" b="1" dirty="0">
                <a:solidFill>
                  <a:schemeClr val="bg1"/>
                </a:solidFill>
              </a:rPr>
              <a:t>The following questions relate to the Product Literature Standard (PLS). The Standard is meant as a guide for applicants when they are creating mock-ups for submission to the VMD.</a:t>
            </a:r>
            <a:endParaRPr lang="en-GB" sz="1600" dirty="0">
              <a:solidFill>
                <a:srgbClr val="515151"/>
              </a:solidFill>
            </a:endParaRPr>
          </a:p>
        </p:txBody>
      </p:sp>
    </p:spTree>
    <p:extLst>
      <p:ext uri="{BB962C8B-B14F-4D97-AF65-F5344CB8AC3E}">
        <p14:creationId xmlns:p14="http://schemas.microsoft.com/office/powerpoint/2010/main" val="4223744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49" y="173792"/>
            <a:ext cx="7975381" cy="701675"/>
          </a:xfrm>
        </p:spPr>
        <p:txBody>
          <a:bodyPr/>
          <a:lstStyle/>
          <a:p>
            <a:r>
              <a:rPr lang="en-GB" sz="2000" dirty="0">
                <a:solidFill>
                  <a:srgbClr val="7030A0"/>
                </a:solidFill>
              </a:rPr>
              <a:t>SUMMARY: PLS 2022: </a:t>
            </a:r>
            <a:br>
              <a:rPr lang="en-GB" dirty="0">
                <a:solidFill>
                  <a:srgbClr val="7030A0"/>
                </a:solidFill>
              </a:rPr>
            </a:br>
            <a:r>
              <a:rPr lang="en-GB" sz="1600" dirty="0">
                <a:solidFill>
                  <a:srgbClr val="7030A0"/>
                </a:solidFill>
              </a:rPr>
              <a:t>At least </a:t>
            </a:r>
            <a:r>
              <a:rPr lang="en-GB" sz="1600" dirty="0">
                <a:solidFill>
                  <a:srgbClr val="96004B"/>
                </a:solidFill>
              </a:rPr>
              <a:t>good </a:t>
            </a:r>
            <a:r>
              <a:rPr lang="en-GB" sz="1600" dirty="0">
                <a:solidFill>
                  <a:srgbClr val="7030A0"/>
                </a:solidFill>
              </a:rPr>
              <a:t>on all parameters</a:t>
            </a:r>
            <a:endParaRPr lang="en-GB" dirty="0">
              <a:solidFill>
                <a:srgbClr val="7030A0"/>
              </a:solidFill>
            </a:endParaRPr>
          </a:p>
        </p:txBody>
      </p:sp>
      <p:graphicFrame>
        <p:nvGraphicFramePr>
          <p:cNvPr id="3" name="Diagram 2"/>
          <p:cNvGraphicFramePr/>
          <p:nvPr/>
        </p:nvGraphicFramePr>
        <p:xfrm>
          <a:off x="285750" y="1939968"/>
          <a:ext cx="8432581" cy="4382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285750" y="1334899"/>
            <a:ext cx="3876525" cy="400110"/>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96004B"/>
                </a:solidFill>
                <a:effectLst/>
                <a:uLnTx/>
                <a:uFillTx/>
                <a:latin typeface="Trebuchet MS"/>
                <a:ea typeface="+mn-ea"/>
                <a:cs typeface="+mn-cs"/>
              </a:rPr>
              <a:t>Overall usefulness</a:t>
            </a:r>
          </a:p>
        </p:txBody>
      </p:sp>
      <p:sp>
        <p:nvSpPr>
          <p:cNvPr id="14" name="Rounded Rectangle 13"/>
          <p:cNvSpPr/>
          <p:nvPr/>
        </p:nvSpPr>
        <p:spPr>
          <a:xfrm>
            <a:off x="4571999" y="1137498"/>
            <a:ext cx="3894083" cy="676342"/>
          </a:xfrm>
          <a:prstGeom prst="roundRect">
            <a:avLst>
              <a:gd name="adj" fmla="val 10000"/>
            </a:avLst>
          </a:prstGeom>
          <a:blipFill rotWithShape="0">
            <a:blip r:embed="rId8"/>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37452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386498" y="1658012"/>
          <a:ext cx="8470963" cy="4005098"/>
        </p:xfrm>
        <a:graphic>
          <a:graphicData uri="http://schemas.openxmlformats.org/drawingml/2006/chart">
            <c:chart xmlns:c="http://schemas.openxmlformats.org/drawingml/2006/chart" xmlns:r="http://schemas.openxmlformats.org/officeDocument/2006/relationships" r:id="rId4"/>
          </a:graphicData>
        </a:graphic>
      </p:graphicFrame>
      <p:sp>
        <p:nvSpPr>
          <p:cNvPr id="13" name="Title 1"/>
          <p:cNvSpPr>
            <a:spLocks noGrp="1"/>
          </p:cNvSpPr>
          <p:nvPr>
            <p:ph type="ctrTitle"/>
          </p:nvPr>
        </p:nvSpPr>
        <p:spPr>
          <a:xfrm>
            <a:off x="285748" y="85745"/>
            <a:ext cx="7859011" cy="701675"/>
          </a:xfrm>
          <a:prstGeom prst="rect">
            <a:avLst/>
          </a:prstGeom>
        </p:spPr>
        <p:txBody>
          <a:bodyPr/>
          <a:lstStyle>
            <a:lvl1pPr algn="l">
              <a:defRPr sz="3500" b="1" i="0" baseline="0">
                <a:solidFill>
                  <a:schemeClr val="tx1">
                    <a:lumMod val="75000"/>
                    <a:lumOff val="25000"/>
                  </a:schemeClr>
                </a:solidFill>
                <a:latin typeface="Trebuchet MS"/>
                <a:cs typeface="Trebuchet MS"/>
              </a:defRPr>
            </a:lvl1pPr>
          </a:lstStyle>
          <a:p>
            <a:pPr lvl="0"/>
            <a:r>
              <a:rPr lang="en-GB" sz="2000" dirty="0">
                <a:solidFill>
                  <a:srgbClr val="7030A0"/>
                </a:solidFill>
              </a:rPr>
              <a:t>SUMMARY: PLS 2018 - 2022: </a:t>
            </a:r>
            <a:br>
              <a:rPr lang="en-GB" sz="2000" dirty="0">
                <a:solidFill>
                  <a:srgbClr val="7030A0"/>
                </a:solidFill>
              </a:rPr>
            </a:br>
            <a:r>
              <a:rPr lang="en-GB" sz="1600" dirty="0">
                <a:solidFill>
                  <a:srgbClr val="7030A0"/>
                </a:solidFill>
              </a:rPr>
              <a:t>Fluctuations, but maintained a </a:t>
            </a:r>
            <a:r>
              <a:rPr lang="en-GB" sz="1600" dirty="0">
                <a:solidFill>
                  <a:srgbClr val="96004B"/>
                </a:solidFill>
              </a:rPr>
              <a:t>good</a:t>
            </a:r>
            <a:r>
              <a:rPr lang="en-GB" sz="1600" dirty="0">
                <a:solidFill>
                  <a:srgbClr val="7030A0"/>
                </a:solidFill>
              </a:rPr>
              <a:t> performance on all parameters, increasing to </a:t>
            </a:r>
            <a:r>
              <a:rPr lang="en-GB" sz="1600" dirty="0">
                <a:solidFill>
                  <a:srgbClr val="96004B"/>
                </a:solidFill>
              </a:rPr>
              <a:t>excellent</a:t>
            </a:r>
            <a:r>
              <a:rPr lang="en-GB" sz="1600" dirty="0">
                <a:solidFill>
                  <a:srgbClr val="7030A0"/>
                </a:solidFill>
              </a:rPr>
              <a:t> in terms of overall usefulness</a:t>
            </a:r>
            <a:endParaRPr lang="en-US" sz="1600" dirty="0">
              <a:solidFill>
                <a:srgbClr val="7030A0"/>
              </a:solidFill>
            </a:endParaRPr>
          </a:p>
        </p:txBody>
      </p:sp>
      <p:sp>
        <p:nvSpPr>
          <p:cNvPr id="2" name="TextBox 1"/>
          <p:cNvSpPr txBox="1"/>
          <p:nvPr/>
        </p:nvSpPr>
        <p:spPr>
          <a:xfrm>
            <a:off x="190280" y="5963611"/>
            <a:ext cx="866718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62626">
                    <a:lumMod val="75000"/>
                    <a:lumOff val="25000"/>
                  </a:srgbClr>
                </a:solidFill>
                <a:effectLst/>
                <a:uLnTx/>
                <a:uFillTx/>
                <a:latin typeface="Trebuchet MS"/>
                <a:ea typeface="+mn-ea"/>
                <a:cs typeface="+mn-cs"/>
              </a:rPr>
              <a:t>Q11 How would you rate the VMD in terms of ...Scale of 1 to 5, 1=Very poor, 5=Excellent. Bases on chart exclude “don’t know” and “not applicable” </a:t>
            </a:r>
            <a:endParaRPr kumimoji="0" lang="en-GB" sz="1200" b="0" i="0" u="none" strike="noStrike" kern="1200" cap="none" spc="0" normalizeH="0" baseline="0" noProof="0" dirty="0">
              <a:ln>
                <a:noFill/>
              </a:ln>
              <a:solidFill>
                <a:srgbClr val="262626"/>
              </a:solidFill>
              <a:effectLst/>
              <a:uLnTx/>
              <a:uFillTx/>
              <a:latin typeface="Trebuchet MS"/>
              <a:ea typeface="+mn-ea"/>
              <a:cs typeface="+mn-cs"/>
            </a:endParaRPr>
          </a:p>
        </p:txBody>
      </p:sp>
      <p:sp>
        <p:nvSpPr>
          <p:cNvPr id="5" name="TextBox 4"/>
          <p:cNvSpPr txBox="1"/>
          <p:nvPr/>
        </p:nvSpPr>
        <p:spPr>
          <a:xfrm>
            <a:off x="285748" y="1194890"/>
            <a:ext cx="8571714" cy="369332"/>
          </a:xfrm>
          <a:prstGeom prst="rect">
            <a:avLst/>
          </a:prstGeom>
          <a:noFill/>
          <a:ln>
            <a:solidFill>
              <a:schemeClr val="accent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Trebuchet MS"/>
                <a:ea typeface="+mn-ea"/>
                <a:cs typeface="+mn-cs"/>
              </a:rPr>
              <a:t>% rating 4 or 5, ranked by % change 2018 - 2022</a:t>
            </a:r>
          </a:p>
        </p:txBody>
      </p:sp>
      <p:graphicFrame>
        <p:nvGraphicFramePr>
          <p:cNvPr id="3" name="Table 6">
            <a:extLst>
              <a:ext uri="{FF2B5EF4-FFF2-40B4-BE49-F238E27FC236}">
                <a16:creationId xmlns:a16="http://schemas.microsoft.com/office/drawing/2014/main" id="{3DD35BA9-7E8F-4C09-802B-A44FA618FECA}"/>
              </a:ext>
            </a:extLst>
          </p:cNvPr>
          <p:cNvGraphicFramePr>
            <a:graphicFrameLocks noGrp="1"/>
          </p:cNvGraphicFramePr>
          <p:nvPr/>
        </p:nvGraphicFramePr>
        <p:xfrm>
          <a:off x="285748" y="1743958"/>
          <a:ext cx="2676527" cy="3550270"/>
        </p:xfrm>
        <a:graphic>
          <a:graphicData uri="http://schemas.openxmlformats.org/drawingml/2006/table">
            <a:tbl>
              <a:tblPr firstRow="1" bandRow="1">
                <a:tableStyleId>{5C22544A-7EE6-4342-B048-85BDC9FD1C3A}</a:tableStyleId>
              </a:tblPr>
              <a:tblGrid>
                <a:gridCol w="2676527">
                  <a:extLst>
                    <a:ext uri="{9D8B030D-6E8A-4147-A177-3AD203B41FA5}">
                      <a16:colId xmlns:a16="http://schemas.microsoft.com/office/drawing/2014/main" val="556640257"/>
                    </a:ext>
                  </a:extLst>
                </a:gridCol>
              </a:tblGrid>
              <a:tr h="580768">
                <a:tc>
                  <a:txBody>
                    <a:bodyPr/>
                    <a:lstStyle/>
                    <a:p>
                      <a:pPr algn="ctr"/>
                      <a:r>
                        <a:rPr lang="en-US" dirty="0"/>
                        <a:t>Parameter</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404672"/>
                  </a:ext>
                </a:extLst>
              </a:tr>
              <a:tr h="580768">
                <a:tc>
                  <a:txBody>
                    <a:bodyPr/>
                    <a:lstStyle/>
                    <a:p>
                      <a:pPr algn="ctr" fontAlgn="b"/>
                      <a:r>
                        <a:rPr lang="en-US" sz="1400" b="0" u="none" strike="noStrike" dirty="0">
                          <a:solidFill>
                            <a:srgbClr val="000000"/>
                          </a:solidFill>
                          <a:effectLst/>
                        </a:rPr>
                        <a:t>The overall usefulness of the PLS </a:t>
                      </a:r>
                    </a:p>
                    <a:p>
                      <a:pPr algn="ctr" fontAlgn="b"/>
                      <a:endParaRPr lang="en-US"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5797668"/>
                  </a:ext>
                </a:extLst>
              </a:tr>
              <a:tr h="580768">
                <a:tc>
                  <a:txBody>
                    <a:bodyPr/>
                    <a:lstStyle/>
                    <a:p>
                      <a:pPr algn="ctr" fontAlgn="b"/>
                      <a:r>
                        <a:rPr lang="en-US" sz="1400" b="0" u="none" strike="noStrike" dirty="0">
                          <a:solidFill>
                            <a:srgbClr val="000000"/>
                          </a:solidFill>
                          <a:effectLst/>
                        </a:rPr>
                        <a:t>Pragmatism when applying the PLS </a:t>
                      </a:r>
                      <a:endParaRPr lang="en-US"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7923650"/>
                  </a:ext>
                </a:extLst>
              </a:tr>
              <a:tr h="580768">
                <a:tc>
                  <a:txBody>
                    <a:bodyPr/>
                    <a:lstStyle/>
                    <a:p>
                      <a:pPr algn="ctr" fontAlgn="b"/>
                      <a:r>
                        <a:rPr lang="en-US" sz="1400" b="0" u="none" strike="noStrike" dirty="0">
                          <a:solidFill>
                            <a:srgbClr val="000000"/>
                          </a:solidFill>
                          <a:effectLst/>
                        </a:rPr>
                        <a:t>The clarity of guidance in the PLS </a:t>
                      </a:r>
                      <a:endParaRPr lang="en-US"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5344661"/>
                  </a:ext>
                </a:extLst>
              </a:tr>
              <a:tr h="580768">
                <a:tc>
                  <a:txBody>
                    <a:bodyPr/>
                    <a:lstStyle/>
                    <a:p>
                      <a:pPr algn="ctr" fontAlgn="b"/>
                      <a:r>
                        <a:rPr lang="en-US" sz="1400" b="0" u="none" strike="noStrike" dirty="0">
                          <a:solidFill>
                            <a:srgbClr val="000000"/>
                          </a:solidFill>
                          <a:effectLst/>
                        </a:rPr>
                        <a:t>The extent to which the PLS is applied consistently during MA Application Assessments </a:t>
                      </a:r>
                      <a:endParaRPr lang="en-US"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4082807"/>
                  </a:ext>
                </a:extLst>
              </a:tr>
              <a:tr h="580768">
                <a:tc>
                  <a:txBody>
                    <a:bodyPr/>
                    <a:lstStyle/>
                    <a:p>
                      <a:pPr algn="ctr" fontAlgn="b"/>
                      <a:r>
                        <a:rPr lang="en-US" sz="1400" b="0" u="none" strike="noStrike" dirty="0">
                          <a:solidFill>
                            <a:srgbClr val="000000"/>
                          </a:solidFill>
                          <a:effectLst/>
                        </a:rPr>
                        <a:t>The ease of navigation through the guidance </a:t>
                      </a:r>
                      <a:endParaRPr lang="en-US"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6400242"/>
                  </a:ext>
                </a:extLst>
              </a:tr>
            </a:tbl>
          </a:graphicData>
        </a:graphic>
      </p:graphicFrame>
      <p:graphicFrame>
        <p:nvGraphicFramePr>
          <p:cNvPr id="7" name="Table 6">
            <a:extLst>
              <a:ext uri="{FF2B5EF4-FFF2-40B4-BE49-F238E27FC236}">
                <a16:creationId xmlns:a16="http://schemas.microsoft.com/office/drawing/2014/main" id="{473D0BAE-28F8-49D6-80C9-D5DB7D5E244B}"/>
              </a:ext>
            </a:extLst>
          </p:cNvPr>
          <p:cNvGraphicFramePr>
            <a:graphicFrameLocks noGrp="1"/>
          </p:cNvGraphicFramePr>
          <p:nvPr/>
        </p:nvGraphicFramePr>
        <p:xfrm>
          <a:off x="5586364" y="1772533"/>
          <a:ext cx="3327662" cy="3456030"/>
        </p:xfrm>
        <a:graphic>
          <a:graphicData uri="http://schemas.openxmlformats.org/drawingml/2006/table">
            <a:tbl>
              <a:tblPr firstRow="1" bandRow="1">
                <a:tableStyleId>{5C22544A-7EE6-4342-B048-85BDC9FD1C3A}</a:tableStyleId>
              </a:tblPr>
              <a:tblGrid>
                <a:gridCol w="3327662">
                  <a:extLst>
                    <a:ext uri="{9D8B030D-6E8A-4147-A177-3AD203B41FA5}">
                      <a16:colId xmlns:a16="http://schemas.microsoft.com/office/drawing/2014/main" val="556640257"/>
                    </a:ext>
                  </a:extLst>
                </a:gridCol>
              </a:tblGrid>
              <a:tr h="57600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Parameter rating 2022</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404672"/>
                  </a:ext>
                </a:extLst>
              </a:tr>
              <a:tr h="576005">
                <a:tc>
                  <a:txBody>
                    <a:bodyPr/>
                    <a:lstStyle/>
                    <a:p>
                      <a:pPr algn="ctr" fontAlgn="b"/>
                      <a:r>
                        <a:rPr lang="en-US" sz="1400" b="0" i="0" u="none" strike="noStrike" dirty="0">
                          <a:solidFill>
                            <a:srgbClr val="FF0000"/>
                          </a:solidFill>
                          <a:effectLst/>
                          <a:latin typeface="+mj-lt"/>
                        </a:rPr>
                        <a:t>Excellent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5797668"/>
                  </a:ext>
                </a:extLst>
              </a:tr>
              <a:tr h="576005">
                <a:tc>
                  <a:txBody>
                    <a:bodyPr/>
                    <a:lstStyle/>
                    <a:p>
                      <a:pPr algn="ctr" fontAlgn="b"/>
                      <a:r>
                        <a:rPr lang="en-US" sz="1400" b="0" i="0" u="none" strike="noStrike" dirty="0">
                          <a:solidFill>
                            <a:srgbClr val="000000"/>
                          </a:solidFill>
                          <a:effectLst/>
                          <a:latin typeface="+mj-lt"/>
                        </a:rPr>
                        <a:t>Good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7923650"/>
                  </a:ext>
                </a:extLst>
              </a:tr>
              <a:tr h="576005">
                <a:tc>
                  <a:txBody>
                    <a:bodyPr/>
                    <a:lstStyle/>
                    <a:p>
                      <a:pPr algn="ctr" fontAlgn="b"/>
                      <a:r>
                        <a:rPr lang="en-US" sz="1400" b="0" i="0" u="none" strike="noStrike" dirty="0">
                          <a:solidFill>
                            <a:srgbClr val="000000"/>
                          </a:solidFill>
                          <a:effectLst/>
                          <a:latin typeface="+mj-lt"/>
                        </a:rPr>
                        <a:t>Good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5344661"/>
                  </a:ext>
                </a:extLst>
              </a:tr>
              <a:tr h="576005">
                <a:tc>
                  <a:txBody>
                    <a:bodyPr/>
                    <a:lstStyle/>
                    <a:p>
                      <a:pPr algn="ctr" fontAlgn="b"/>
                      <a:r>
                        <a:rPr lang="en-US" sz="1400" b="0" i="0" u="none" strike="noStrike" dirty="0">
                          <a:solidFill>
                            <a:srgbClr val="000000"/>
                          </a:solidFill>
                          <a:effectLst/>
                          <a:latin typeface="+mj-lt"/>
                        </a:rPr>
                        <a:t>Good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4082807"/>
                  </a:ext>
                </a:extLst>
              </a:tr>
              <a:tr h="576005">
                <a:tc>
                  <a:txBody>
                    <a:bodyPr/>
                    <a:lstStyle/>
                    <a:p>
                      <a:pPr algn="ctr" fontAlgn="b"/>
                      <a:r>
                        <a:rPr lang="en-US" sz="1400" b="0" i="0" u="none" strike="noStrike" dirty="0">
                          <a:solidFill>
                            <a:srgbClr val="000000"/>
                          </a:solidFill>
                          <a:effectLst/>
                          <a:latin typeface="+mj-lt"/>
                        </a:rPr>
                        <a:t>Good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6400242"/>
                  </a:ext>
                </a:extLst>
              </a:tr>
            </a:tbl>
          </a:graphicData>
        </a:graphic>
      </p:graphicFrame>
    </p:spTree>
    <p:extLst>
      <p:ext uri="{BB962C8B-B14F-4D97-AF65-F5344CB8AC3E}">
        <p14:creationId xmlns:p14="http://schemas.microsoft.com/office/powerpoint/2010/main" val="544362121"/>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6004B"/>
        </a:solidFill>
        <a:effectLst/>
      </p:bgPr>
    </p:bg>
    <p:spTree>
      <p:nvGrpSpPr>
        <p:cNvPr id="1" name=""/>
        <p:cNvGrpSpPr/>
        <p:nvPr/>
      </p:nvGrpSpPr>
      <p:grpSpPr>
        <a:xfrm>
          <a:off x="0" y="0"/>
          <a:ext cx="0" cy="0"/>
          <a:chOff x="0" y="0"/>
          <a:chExt cx="0" cy="0"/>
        </a:xfrm>
      </p:grpSpPr>
      <p:sp>
        <p:nvSpPr>
          <p:cNvPr id="3" name="TextBox 2"/>
          <p:cNvSpPr txBox="1"/>
          <p:nvPr/>
        </p:nvSpPr>
        <p:spPr>
          <a:xfrm>
            <a:off x="337456" y="2275088"/>
            <a:ext cx="7568293" cy="584775"/>
          </a:xfrm>
          <a:prstGeom prst="rect">
            <a:avLst/>
          </a:prstGeom>
          <a:noFill/>
        </p:spPr>
        <p:txBody>
          <a:bodyPr wrap="square" rtlCol="0">
            <a:spAutoFit/>
          </a:bodyPr>
          <a:lstStyle/>
          <a:p>
            <a:pPr algn="ctr"/>
            <a:r>
              <a:rPr lang="en-GB" sz="3200" b="1" cap="all" dirty="0">
                <a:solidFill>
                  <a:schemeClr val="bg1"/>
                </a:solidFill>
              </a:rPr>
              <a:t>Pharmaceuticals </a:t>
            </a:r>
            <a:r>
              <a:rPr lang="en-GB" sz="3200" b="1" dirty="0">
                <a:solidFill>
                  <a:schemeClr val="bg1"/>
                </a:solidFill>
              </a:rPr>
              <a:t>(n=19 or less)</a:t>
            </a:r>
            <a:endParaRPr lang="en-GB" sz="3200" b="1" dirty="0">
              <a:solidFill>
                <a:schemeClr val="bg1"/>
              </a:solidFill>
              <a:highlight>
                <a:srgbClr val="FFFF00"/>
              </a:high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 y="158026"/>
            <a:ext cx="7675836" cy="701675"/>
          </a:xfrm>
        </p:spPr>
        <p:txBody>
          <a:bodyPr/>
          <a:lstStyle/>
          <a:p>
            <a:r>
              <a:rPr lang="en-GB" sz="2000" cap="all" dirty="0">
                <a:solidFill>
                  <a:srgbClr val="7030A0"/>
                </a:solidFill>
              </a:rPr>
              <a:t>SUMMARY: Pharmaceuticals 2022:</a:t>
            </a:r>
            <a:br>
              <a:rPr lang="en-GB" sz="2000" cap="all" dirty="0">
                <a:solidFill>
                  <a:srgbClr val="7030A0"/>
                </a:solidFill>
              </a:rPr>
            </a:br>
            <a:r>
              <a:rPr lang="en-GB" sz="1600" dirty="0">
                <a:solidFill>
                  <a:srgbClr val="96004B"/>
                </a:solidFill>
              </a:rPr>
              <a:t>Excellent</a:t>
            </a:r>
            <a:r>
              <a:rPr lang="en-GB" sz="1600" dirty="0">
                <a:solidFill>
                  <a:srgbClr val="7030A0"/>
                </a:solidFill>
              </a:rPr>
              <a:t> on all parameters</a:t>
            </a:r>
            <a:endParaRPr lang="en-GB" dirty="0">
              <a:solidFill>
                <a:srgbClr val="7030A0"/>
              </a:solidFill>
            </a:endParaRPr>
          </a:p>
        </p:txBody>
      </p:sp>
      <p:graphicFrame>
        <p:nvGraphicFramePr>
          <p:cNvPr id="3" name="Diagram 2"/>
          <p:cNvGraphicFramePr/>
          <p:nvPr/>
        </p:nvGraphicFramePr>
        <p:xfrm>
          <a:off x="285750" y="1939968"/>
          <a:ext cx="8432581" cy="4382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85750" y="1334899"/>
            <a:ext cx="3876525" cy="400110"/>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96004B"/>
                </a:solidFill>
                <a:effectLst/>
                <a:uLnTx/>
                <a:uFillTx/>
                <a:latin typeface="Trebuchet MS"/>
                <a:ea typeface="+mn-ea"/>
                <a:cs typeface="+mn-cs"/>
              </a:rPr>
              <a:t>Overall level of service</a:t>
            </a:r>
          </a:p>
        </p:txBody>
      </p:sp>
      <p:sp>
        <p:nvSpPr>
          <p:cNvPr id="6" name="Rounded Rectangle 5"/>
          <p:cNvSpPr/>
          <p:nvPr/>
        </p:nvSpPr>
        <p:spPr>
          <a:xfrm>
            <a:off x="4477585" y="1075042"/>
            <a:ext cx="4240745" cy="723031"/>
          </a:xfrm>
          <a:prstGeom prst="roundRect">
            <a:avLst>
              <a:gd name="adj" fmla="val 10000"/>
            </a:avLst>
          </a:prstGeom>
          <a:blipFill rotWithShape="0">
            <a:blip r:embed="rId7"/>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20599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386499" y="1797720"/>
          <a:ext cx="8470963" cy="4005098"/>
        </p:xfrm>
        <a:graphic>
          <a:graphicData uri="http://schemas.openxmlformats.org/drawingml/2006/chart">
            <c:chart xmlns:c="http://schemas.openxmlformats.org/drawingml/2006/chart" xmlns:r="http://schemas.openxmlformats.org/officeDocument/2006/relationships" r:id="rId4"/>
          </a:graphicData>
        </a:graphic>
      </p:graphicFrame>
      <p:sp>
        <p:nvSpPr>
          <p:cNvPr id="13" name="Title 1"/>
          <p:cNvSpPr>
            <a:spLocks noGrp="1"/>
          </p:cNvSpPr>
          <p:nvPr>
            <p:ph type="ctrTitle"/>
          </p:nvPr>
        </p:nvSpPr>
        <p:spPr>
          <a:xfrm>
            <a:off x="285748" y="85745"/>
            <a:ext cx="7859011" cy="701675"/>
          </a:xfrm>
          <a:prstGeom prst="rect">
            <a:avLst/>
          </a:prstGeom>
        </p:spPr>
        <p:txBody>
          <a:bodyPr/>
          <a:lstStyle>
            <a:lvl1pPr algn="l">
              <a:defRPr sz="3500" b="1" i="0" baseline="0">
                <a:solidFill>
                  <a:schemeClr val="tx1">
                    <a:lumMod val="75000"/>
                    <a:lumOff val="25000"/>
                  </a:schemeClr>
                </a:solidFill>
                <a:latin typeface="Trebuchet MS"/>
                <a:cs typeface="Trebuchet MS"/>
              </a:defRPr>
            </a:lvl1pPr>
          </a:lstStyle>
          <a:p>
            <a:pPr lvl="0"/>
            <a:r>
              <a:rPr lang="en-GB" sz="2000" dirty="0">
                <a:solidFill>
                  <a:srgbClr val="7030A0"/>
                </a:solidFill>
              </a:rPr>
              <a:t>SUMMARY: PHARMACEUTICALS 2018 – 2022:</a:t>
            </a:r>
            <a:br>
              <a:rPr lang="en-GB" sz="2000" dirty="0">
                <a:solidFill>
                  <a:srgbClr val="7030A0"/>
                </a:solidFill>
              </a:rPr>
            </a:br>
            <a:r>
              <a:rPr lang="en-GB" sz="1600" dirty="0">
                <a:solidFill>
                  <a:srgbClr val="96004B"/>
                </a:solidFill>
              </a:rPr>
              <a:t>Excellent</a:t>
            </a:r>
            <a:r>
              <a:rPr lang="en-GB" sz="1600" dirty="0">
                <a:solidFill>
                  <a:srgbClr val="7030A0"/>
                </a:solidFill>
              </a:rPr>
              <a:t> on all parameters with some improvement </a:t>
            </a:r>
            <a:endParaRPr lang="en-US" sz="1600" dirty="0">
              <a:solidFill>
                <a:srgbClr val="7030A0"/>
              </a:solidFill>
            </a:endParaRPr>
          </a:p>
        </p:txBody>
      </p:sp>
      <p:sp>
        <p:nvSpPr>
          <p:cNvPr id="2" name="TextBox 1"/>
          <p:cNvSpPr txBox="1"/>
          <p:nvPr/>
        </p:nvSpPr>
        <p:spPr>
          <a:xfrm>
            <a:off x="190280" y="5963611"/>
            <a:ext cx="866718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62626">
                    <a:lumMod val="75000"/>
                    <a:lumOff val="25000"/>
                  </a:srgbClr>
                </a:solidFill>
                <a:effectLst/>
                <a:uLnTx/>
                <a:uFillTx/>
                <a:latin typeface="Trebuchet MS"/>
                <a:ea typeface="+mn-ea"/>
                <a:cs typeface="+mn-cs"/>
              </a:rPr>
              <a:t>Q11 How would you rate the VMD in terms of ...Scale of 1 to 5, 1=Very poor, 5=Excellent. Bases on chart exclude “don’t know” and “not applicable” </a:t>
            </a:r>
            <a:endParaRPr kumimoji="0" lang="en-GB" sz="1200" b="0" i="0" u="none" strike="noStrike" kern="1200" cap="none" spc="0" normalizeH="0" baseline="0" noProof="0" dirty="0">
              <a:ln>
                <a:noFill/>
              </a:ln>
              <a:solidFill>
                <a:srgbClr val="262626"/>
              </a:solidFill>
              <a:effectLst/>
              <a:uLnTx/>
              <a:uFillTx/>
              <a:latin typeface="Trebuchet MS"/>
              <a:ea typeface="+mn-ea"/>
              <a:cs typeface="+mn-cs"/>
            </a:endParaRPr>
          </a:p>
        </p:txBody>
      </p:sp>
      <p:sp>
        <p:nvSpPr>
          <p:cNvPr id="5" name="TextBox 4"/>
          <p:cNvSpPr txBox="1"/>
          <p:nvPr/>
        </p:nvSpPr>
        <p:spPr>
          <a:xfrm>
            <a:off x="285748" y="1194890"/>
            <a:ext cx="8571714" cy="369332"/>
          </a:xfrm>
          <a:prstGeom prst="rect">
            <a:avLst/>
          </a:prstGeom>
          <a:noFill/>
          <a:ln>
            <a:solidFill>
              <a:schemeClr val="accent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Trebuchet MS"/>
                <a:ea typeface="+mn-ea"/>
                <a:cs typeface="+mn-cs"/>
              </a:rPr>
              <a:t>%</a:t>
            </a:r>
            <a:r>
              <a:rPr kumimoji="0" lang="en-GB" sz="1800" b="1" i="0" u="none" strike="noStrike" kern="1200" cap="none" spc="0" normalizeH="0" baseline="0" noProof="0" dirty="0">
                <a:ln>
                  <a:noFill/>
                </a:ln>
                <a:solidFill>
                  <a:srgbClr val="4958C9"/>
                </a:solidFill>
                <a:effectLst/>
                <a:uLnTx/>
                <a:uFillTx/>
                <a:latin typeface="Trebuchet MS"/>
                <a:ea typeface="+mn-ea"/>
                <a:cs typeface="+mn-cs"/>
              </a:rPr>
              <a:t> </a:t>
            </a:r>
            <a:r>
              <a:rPr kumimoji="0" lang="en-GB" sz="1800" b="1" i="0" u="none" strike="noStrike" kern="1200" cap="none" spc="0" normalizeH="0" baseline="0" noProof="0" dirty="0">
                <a:ln>
                  <a:noFill/>
                </a:ln>
                <a:solidFill>
                  <a:srgbClr val="7030A0"/>
                </a:solidFill>
                <a:effectLst/>
                <a:uLnTx/>
                <a:uFillTx/>
                <a:latin typeface="Trebuchet MS"/>
                <a:ea typeface="+mn-ea"/>
                <a:cs typeface="+mn-cs"/>
              </a:rPr>
              <a:t>rating 4 or 5, ranked by % change 2018 - 2022</a:t>
            </a:r>
          </a:p>
        </p:txBody>
      </p:sp>
      <p:graphicFrame>
        <p:nvGraphicFramePr>
          <p:cNvPr id="3" name="Table 6">
            <a:extLst>
              <a:ext uri="{FF2B5EF4-FFF2-40B4-BE49-F238E27FC236}">
                <a16:creationId xmlns:a16="http://schemas.microsoft.com/office/drawing/2014/main" id="{3DD35BA9-7E8F-4C09-802B-A44FA618FECA}"/>
              </a:ext>
            </a:extLst>
          </p:cNvPr>
          <p:cNvGraphicFramePr>
            <a:graphicFrameLocks noGrp="1"/>
          </p:cNvGraphicFramePr>
          <p:nvPr/>
        </p:nvGraphicFramePr>
        <p:xfrm>
          <a:off x="461914" y="1743957"/>
          <a:ext cx="2957561" cy="3749417"/>
        </p:xfrm>
        <a:graphic>
          <a:graphicData uri="http://schemas.openxmlformats.org/drawingml/2006/table">
            <a:tbl>
              <a:tblPr firstRow="1" bandRow="1">
                <a:tableStyleId>{5C22544A-7EE6-4342-B048-85BDC9FD1C3A}</a:tableStyleId>
              </a:tblPr>
              <a:tblGrid>
                <a:gridCol w="2957561">
                  <a:extLst>
                    <a:ext uri="{9D8B030D-6E8A-4147-A177-3AD203B41FA5}">
                      <a16:colId xmlns:a16="http://schemas.microsoft.com/office/drawing/2014/main" val="556640257"/>
                    </a:ext>
                  </a:extLst>
                </a:gridCol>
              </a:tblGrid>
              <a:tr h="535631">
                <a:tc>
                  <a:txBody>
                    <a:bodyPr/>
                    <a:lstStyle/>
                    <a:p>
                      <a:pPr algn="ctr"/>
                      <a:r>
                        <a:rPr lang="en-US" dirty="0"/>
                        <a:t>Parameter</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404672"/>
                  </a:ext>
                </a:extLst>
              </a:tr>
              <a:tr h="535631">
                <a:tc>
                  <a:txBody>
                    <a:bodyPr/>
                    <a:lstStyle/>
                    <a:p>
                      <a:pPr algn="ctr" fontAlgn="b"/>
                      <a:r>
                        <a:rPr lang="en-US" sz="1400" b="0" u="none" strike="noStrike" dirty="0">
                          <a:solidFill>
                            <a:srgbClr val="000000"/>
                          </a:solidFill>
                          <a:effectLst/>
                        </a:rPr>
                        <a:t>Consistency of approach between assessors </a:t>
                      </a:r>
                      <a:endParaRPr lang="en-US"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5797668"/>
                  </a:ext>
                </a:extLst>
              </a:tr>
              <a:tr h="535631">
                <a:tc>
                  <a:txBody>
                    <a:bodyPr/>
                    <a:lstStyle/>
                    <a:p>
                      <a:pPr algn="ctr" fontAlgn="b"/>
                      <a:r>
                        <a:rPr lang="en-US" sz="1400" b="0" u="none" strike="noStrike" dirty="0">
                          <a:solidFill>
                            <a:srgbClr val="000000"/>
                          </a:solidFill>
                          <a:effectLst/>
                        </a:rPr>
                        <a:t>Pragmatism / willingness to listen to a reasonable alternative view </a:t>
                      </a:r>
                      <a:endParaRPr lang="en-US"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7923650"/>
                  </a:ext>
                </a:extLst>
              </a:tr>
              <a:tr h="535631">
                <a:tc>
                  <a:txBody>
                    <a:bodyPr/>
                    <a:lstStyle/>
                    <a:p>
                      <a:pPr algn="ctr" fontAlgn="b"/>
                      <a:r>
                        <a:rPr lang="en-US" sz="1400" b="0" u="none" strike="noStrike" dirty="0">
                          <a:solidFill>
                            <a:srgbClr val="000000"/>
                          </a:solidFill>
                          <a:effectLst/>
                        </a:rPr>
                        <a:t>Ease of identifying the correct person to speak to in this area </a:t>
                      </a:r>
                      <a:endParaRPr lang="en-US"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5344661"/>
                  </a:ext>
                </a:extLst>
              </a:tr>
              <a:tr h="535631">
                <a:tc>
                  <a:txBody>
                    <a:bodyPr/>
                    <a:lstStyle/>
                    <a:p>
                      <a:pPr algn="ctr" fontAlgn="b"/>
                      <a:r>
                        <a:rPr lang="en-US" sz="1400" b="0" u="none" strike="noStrike" dirty="0">
                          <a:solidFill>
                            <a:srgbClr val="000000"/>
                          </a:solidFill>
                          <a:effectLst/>
                        </a:rPr>
                        <a:t>Overall level of service </a:t>
                      </a:r>
                      <a:endParaRPr lang="en-US"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4082807"/>
                  </a:ext>
                </a:extLst>
              </a:tr>
              <a:tr h="535631">
                <a:tc>
                  <a:txBody>
                    <a:bodyPr/>
                    <a:lstStyle/>
                    <a:p>
                      <a:pPr algn="ctr" fontAlgn="b"/>
                      <a:r>
                        <a:rPr lang="en-US" sz="1400" b="0" u="none" strike="noStrike" dirty="0">
                          <a:solidFill>
                            <a:srgbClr val="000000"/>
                          </a:solidFill>
                          <a:effectLst/>
                        </a:rPr>
                        <a:t>Knowledge of staff responding to enquiries </a:t>
                      </a:r>
                      <a:endParaRPr lang="en-US"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6400242"/>
                  </a:ext>
                </a:extLst>
              </a:tr>
              <a:tr h="535631">
                <a:tc>
                  <a:txBody>
                    <a:bodyPr/>
                    <a:lstStyle/>
                    <a:p>
                      <a:pPr algn="ctr" fontAlgn="b"/>
                      <a:r>
                        <a:rPr lang="en-GB" sz="1400" b="0" u="none" strike="noStrike" dirty="0">
                          <a:solidFill>
                            <a:srgbClr val="000000"/>
                          </a:solidFill>
                          <a:effectLst/>
                        </a:rPr>
                        <a:t>Approachability </a:t>
                      </a:r>
                      <a:endParaRPr lang="en-GB"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0529834"/>
                  </a:ext>
                </a:extLst>
              </a:tr>
            </a:tbl>
          </a:graphicData>
        </a:graphic>
      </p:graphicFrame>
      <p:graphicFrame>
        <p:nvGraphicFramePr>
          <p:cNvPr id="7" name="Table 6">
            <a:extLst>
              <a:ext uri="{FF2B5EF4-FFF2-40B4-BE49-F238E27FC236}">
                <a16:creationId xmlns:a16="http://schemas.microsoft.com/office/drawing/2014/main" id="{091AD2E5-3D0D-407C-92D7-E66604A56E41}"/>
              </a:ext>
            </a:extLst>
          </p:cNvPr>
          <p:cNvGraphicFramePr>
            <a:graphicFrameLocks noGrp="1"/>
          </p:cNvGraphicFramePr>
          <p:nvPr/>
        </p:nvGraphicFramePr>
        <p:xfrm>
          <a:off x="5891164" y="1734433"/>
          <a:ext cx="2957561" cy="3758944"/>
        </p:xfrm>
        <a:graphic>
          <a:graphicData uri="http://schemas.openxmlformats.org/drawingml/2006/table">
            <a:tbl>
              <a:tblPr firstRow="1" bandRow="1">
                <a:tableStyleId>{5C22544A-7EE6-4342-B048-85BDC9FD1C3A}</a:tableStyleId>
              </a:tblPr>
              <a:tblGrid>
                <a:gridCol w="2957561">
                  <a:extLst>
                    <a:ext uri="{9D8B030D-6E8A-4147-A177-3AD203B41FA5}">
                      <a16:colId xmlns:a16="http://schemas.microsoft.com/office/drawing/2014/main" val="556640257"/>
                    </a:ext>
                  </a:extLst>
                </a:gridCol>
              </a:tblGrid>
              <a:tr h="53699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Parameter rating 2022</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404672"/>
                  </a:ext>
                </a:extLst>
              </a:tr>
              <a:tr h="536992">
                <a:tc>
                  <a:txBody>
                    <a:bodyPr/>
                    <a:lstStyle/>
                    <a:p>
                      <a:pPr algn="ctr" fontAlgn="b"/>
                      <a:r>
                        <a:rPr lang="en-US" sz="1400" b="0" u="none" strike="noStrike" dirty="0">
                          <a:solidFill>
                            <a:srgbClr val="FF0000"/>
                          </a:solidFill>
                          <a:effectLst/>
                        </a:rPr>
                        <a:t>Excellent</a:t>
                      </a:r>
                      <a:endParaRPr lang="en-US" sz="1400" b="0" i="0" u="none" strike="noStrike" dirty="0">
                        <a:solidFill>
                          <a:srgbClr val="FF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5797668"/>
                  </a:ext>
                </a:extLst>
              </a:tr>
              <a:tr h="536992">
                <a:tc>
                  <a:txBody>
                    <a:bodyPr/>
                    <a:lstStyle/>
                    <a:p>
                      <a:pPr algn="ctr" fontAlgn="b"/>
                      <a:r>
                        <a:rPr lang="en-US" sz="1400" b="0" u="none" strike="noStrike" dirty="0">
                          <a:solidFill>
                            <a:srgbClr val="FF0000"/>
                          </a:solidFill>
                          <a:effectLst/>
                        </a:rPr>
                        <a:t>Excellent</a:t>
                      </a:r>
                      <a:endParaRPr lang="en-US" sz="1400" b="0" i="0" u="none" strike="noStrike" dirty="0">
                        <a:solidFill>
                          <a:srgbClr val="FF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7923650"/>
                  </a:ext>
                </a:extLst>
              </a:tr>
              <a:tr h="536992">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0" u="none" strike="noStrike" dirty="0">
                          <a:solidFill>
                            <a:srgbClr val="FF0000"/>
                          </a:solidFill>
                          <a:effectLst/>
                        </a:rPr>
                        <a:t>Excellent</a:t>
                      </a:r>
                      <a:endParaRPr lang="en-US" sz="1400" b="0" i="0" u="none" strike="noStrike" dirty="0">
                        <a:solidFill>
                          <a:srgbClr val="FF0000"/>
                        </a:solidFill>
                        <a:effectLst/>
                        <a:latin typeface="Calibri" panose="020F0502020204030204" pitchFamily="34" charset="0"/>
                      </a:endParaRPr>
                    </a:p>
                    <a:p>
                      <a:pPr algn="ctr" fontAlgn="b"/>
                      <a:endParaRPr lang="en-US" sz="1400" b="0" i="0" u="none" strike="noStrike" dirty="0">
                        <a:solidFill>
                          <a:srgbClr val="FF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5344661"/>
                  </a:ext>
                </a:extLst>
              </a:tr>
              <a:tr h="536992">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0" u="none" strike="noStrike" dirty="0">
                          <a:solidFill>
                            <a:srgbClr val="FF0000"/>
                          </a:solidFill>
                          <a:effectLst/>
                        </a:rPr>
                        <a:t>Excellent</a:t>
                      </a:r>
                      <a:endParaRPr lang="en-US" sz="1400" b="0" i="0" u="none" strike="noStrike" dirty="0">
                        <a:solidFill>
                          <a:srgbClr val="FF0000"/>
                        </a:solidFill>
                        <a:effectLst/>
                        <a:latin typeface="Calibri" panose="020F0502020204030204" pitchFamily="34" charset="0"/>
                      </a:endParaRPr>
                    </a:p>
                    <a:p>
                      <a:pPr algn="ctr" fontAlgn="b"/>
                      <a:endParaRPr lang="en-US" sz="1400" b="0" i="0" u="none" strike="noStrike" dirty="0">
                        <a:solidFill>
                          <a:srgbClr val="FF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4082807"/>
                  </a:ext>
                </a:extLst>
              </a:tr>
              <a:tr h="536992">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0" u="none" strike="noStrike" dirty="0">
                          <a:solidFill>
                            <a:srgbClr val="FF0000"/>
                          </a:solidFill>
                          <a:effectLst/>
                        </a:rPr>
                        <a:t>Excellent</a:t>
                      </a:r>
                      <a:endParaRPr lang="en-US" sz="1400" b="0" i="0" u="none" strike="noStrike" dirty="0">
                        <a:solidFill>
                          <a:srgbClr val="FF0000"/>
                        </a:solidFill>
                        <a:effectLst/>
                        <a:latin typeface="Calibri" panose="020F0502020204030204" pitchFamily="34" charset="0"/>
                      </a:endParaRPr>
                    </a:p>
                    <a:p>
                      <a:pPr algn="ctr" fontAlgn="b"/>
                      <a:endParaRPr lang="en-US" sz="1400" b="0" i="0" u="none" strike="noStrike" dirty="0">
                        <a:solidFill>
                          <a:srgbClr val="FF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6400242"/>
                  </a:ext>
                </a:extLst>
              </a:tr>
              <a:tr h="536992">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0" u="none" strike="noStrike" dirty="0">
                          <a:solidFill>
                            <a:srgbClr val="FF0000"/>
                          </a:solidFill>
                          <a:effectLst/>
                        </a:rPr>
                        <a:t>Excellent</a:t>
                      </a:r>
                      <a:endParaRPr lang="en-US" sz="1400" b="0" i="0" u="none" strike="noStrike" dirty="0">
                        <a:solidFill>
                          <a:srgbClr val="FF0000"/>
                        </a:solidFill>
                        <a:effectLst/>
                        <a:latin typeface="Calibri" panose="020F0502020204030204" pitchFamily="34" charset="0"/>
                      </a:endParaRPr>
                    </a:p>
                    <a:p>
                      <a:pPr algn="ctr" fontAlgn="b"/>
                      <a:endParaRPr lang="en-GB" sz="1400" b="0" i="0" u="none" strike="noStrike" dirty="0">
                        <a:solidFill>
                          <a:srgbClr val="FF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0529834"/>
                  </a:ext>
                </a:extLst>
              </a:tr>
            </a:tbl>
          </a:graphicData>
        </a:graphic>
      </p:graphicFrame>
    </p:spTree>
    <p:extLst>
      <p:ext uri="{BB962C8B-B14F-4D97-AF65-F5344CB8AC3E}">
        <p14:creationId xmlns:p14="http://schemas.microsoft.com/office/powerpoint/2010/main" val="3977675261"/>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386498" y="1658012"/>
          <a:ext cx="8470963" cy="4005098"/>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p:cNvSpPr>
            <a:spLocks noGrp="1"/>
          </p:cNvSpPr>
          <p:nvPr>
            <p:ph type="ctrTitle"/>
          </p:nvPr>
        </p:nvSpPr>
        <p:spPr>
          <a:xfrm>
            <a:off x="285748" y="85745"/>
            <a:ext cx="7859011" cy="701675"/>
          </a:xfrm>
          <a:prstGeom prst="rect">
            <a:avLst/>
          </a:prstGeom>
        </p:spPr>
        <p:txBody>
          <a:bodyPr/>
          <a:lstStyle>
            <a:lvl1pPr algn="l">
              <a:defRPr sz="3500" b="1" i="0" baseline="0">
                <a:solidFill>
                  <a:schemeClr val="tx1">
                    <a:lumMod val="75000"/>
                    <a:lumOff val="25000"/>
                  </a:schemeClr>
                </a:solidFill>
                <a:latin typeface="Trebuchet MS"/>
                <a:cs typeface="Trebuchet MS"/>
              </a:defRPr>
            </a:lvl1pPr>
          </a:lstStyle>
          <a:p>
            <a:pPr lvl="0"/>
            <a:r>
              <a:rPr lang="en-GB" sz="2000" dirty="0">
                <a:solidFill>
                  <a:srgbClr val="7030A0"/>
                </a:solidFill>
              </a:rPr>
              <a:t>SUMMARY: PHARMACEUTICALS 2018 – 2022:</a:t>
            </a:r>
            <a:br>
              <a:rPr lang="en-GB" sz="2000" dirty="0">
                <a:solidFill>
                  <a:srgbClr val="7030A0"/>
                </a:solidFill>
              </a:rPr>
            </a:br>
            <a:r>
              <a:rPr lang="en-GB" sz="1600" dirty="0">
                <a:solidFill>
                  <a:srgbClr val="96004B"/>
                </a:solidFill>
              </a:rPr>
              <a:t>Excellent</a:t>
            </a:r>
            <a:r>
              <a:rPr lang="en-GB" sz="1600" dirty="0">
                <a:solidFill>
                  <a:srgbClr val="7030A0"/>
                </a:solidFill>
              </a:rPr>
              <a:t> on all parameters despite a decrease on some </a:t>
            </a:r>
            <a:endParaRPr lang="en-US" sz="1600" dirty="0">
              <a:solidFill>
                <a:srgbClr val="7030A0"/>
              </a:solidFill>
            </a:endParaRPr>
          </a:p>
        </p:txBody>
      </p:sp>
      <p:sp>
        <p:nvSpPr>
          <p:cNvPr id="2" name="TextBox 1"/>
          <p:cNvSpPr txBox="1"/>
          <p:nvPr/>
        </p:nvSpPr>
        <p:spPr>
          <a:xfrm>
            <a:off x="190280" y="5963611"/>
            <a:ext cx="866718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62626">
                    <a:lumMod val="75000"/>
                    <a:lumOff val="25000"/>
                  </a:srgbClr>
                </a:solidFill>
                <a:effectLst/>
                <a:uLnTx/>
                <a:uFillTx/>
                <a:latin typeface="Trebuchet MS"/>
                <a:ea typeface="+mn-ea"/>
                <a:cs typeface="+mn-cs"/>
              </a:rPr>
              <a:t>Q11 How would you rate the VMD in terms of ...Scale of 1 to 5, 1=Very poor, 5=Excellent. Bases on chart exclude “don’t know” and “not applicable” </a:t>
            </a:r>
            <a:endParaRPr kumimoji="0" lang="en-GB" sz="1200" b="0" i="0" u="none" strike="noStrike" kern="1200" cap="none" spc="0" normalizeH="0" baseline="0" noProof="0" dirty="0">
              <a:ln>
                <a:noFill/>
              </a:ln>
              <a:solidFill>
                <a:srgbClr val="262626"/>
              </a:solidFill>
              <a:effectLst/>
              <a:uLnTx/>
              <a:uFillTx/>
              <a:latin typeface="Trebuchet MS"/>
              <a:ea typeface="+mn-ea"/>
              <a:cs typeface="+mn-cs"/>
            </a:endParaRPr>
          </a:p>
        </p:txBody>
      </p:sp>
      <p:sp>
        <p:nvSpPr>
          <p:cNvPr id="5" name="TextBox 4"/>
          <p:cNvSpPr txBox="1"/>
          <p:nvPr/>
        </p:nvSpPr>
        <p:spPr>
          <a:xfrm>
            <a:off x="285748" y="1194890"/>
            <a:ext cx="8571714" cy="369332"/>
          </a:xfrm>
          <a:prstGeom prst="rect">
            <a:avLst/>
          </a:prstGeom>
          <a:noFill/>
          <a:ln>
            <a:solidFill>
              <a:schemeClr val="accent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Trebuchet MS"/>
                <a:ea typeface="+mn-ea"/>
                <a:cs typeface="+mn-cs"/>
              </a:rPr>
              <a:t>% rating 4 or 5, ranked by % change 2018 - 2022</a:t>
            </a:r>
          </a:p>
        </p:txBody>
      </p:sp>
      <p:graphicFrame>
        <p:nvGraphicFramePr>
          <p:cNvPr id="3" name="Table 6">
            <a:extLst>
              <a:ext uri="{FF2B5EF4-FFF2-40B4-BE49-F238E27FC236}">
                <a16:creationId xmlns:a16="http://schemas.microsoft.com/office/drawing/2014/main" id="{3DD35BA9-7E8F-4C09-802B-A44FA618FECA}"/>
              </a:ext>
            </a:extLst>
          </p:cNvPr>
          <p:cNvGraphicFramePr>
            <a:graphicFrameLocks noGrp="1"/>
          </p:cNvGraphicFramePr>
          <p:nvPr/>
        </p:nvGraphicFramePr>
        <p:xfrm>
          <a:off x="328564" y="1658013"/>
          <a:ext cx="3327662" cy="3736480"/>
        </p:xfrm>
        <a:graphic>
          <a:graphicData uri="http://schemas.openxmlformats.org/drawingml/2006/table">
            <a:tbl>
              <a:tblPr firstRow="1" bandRow="1">
                <a:tableStyleId>{5C22544A-7EE6-4342-B048-85BDC9FD1C3A}</a:tableStyleId>
              </a:tblPr>
              <a:tblGrid>
                <a:gridCol w="3327662">
                  <a:extLst>
                    <a:ext uri="{9D8B030D-6E8A-4147-A177-3AD203B41FA5}">
                      <a16:colId xmlns:a16="http://schemas.microsoft.com/office/drawing/2014/main" val="556640257"/>
                    </a:ext>
                  </a:extLst>
                </a:gridCol>
              </a:tblGrid>
              <a:tr h="467060">
                <a:tc>
                  <a:txBody>
                    <a:bodyPr/>
                    <a:lstStyle/>
                    <a:p>
                      <a:pPr algn="ctr"/>
                      <a:r>
                        <a:rPr lang="en-US" dirty="0"/>
                        <a:t>Parameter</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404672"/>
                  </a:ext>
                </a:extLst>
              </a:tr>
              <a:tr h="467060">
                <a:tc>
                  <a:txBody>
                    <a:bodyPr/>
                    <a:lstStyle/>
                    <a:p>
                      <a:pPr algn="ctr" fontAlgn="b"/>
                      <a:r>
                        <a:rPr lang="en-US" sz="1400" b="0" u="none" strike="noStrike" dirty="0">
                          <a:solidFill>
                            <a:srgbClr val="000000"/>
                          </a:solidFill>
                          <a:effectLst/>
                        </a:rPr>
                        <a:t>Relevance of q's asked by pharmaceutical safety assessors </a:t>
                      </a:r>
                      <a:endParaRPr lang="en-US"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0357578"/>
                  </a:ext>
                </a:extLst>
              </a:tr>
              <a:tr h="467060">
                <a:tc>
                  <a:txBody>
                    <a:bodyPr/>
                    <a:lstStyle/>
                    <a:p>
                      <a:pPr algn="ctr" fontAlgn="b"/>
                      <a:r>
                        <a:rPr lang="en-GB" sz="1400" b="0" u="none" strike="noStrike" dirty="0">
                          <a:solidFill>
                            <a:srgbClr val="000000"/>
                          </a:solidFill>
                          <a:effectLst/>
                        </a:rPr>
                        <a:t>Usefulness of advice </a:t>
                      </a:r>
                      <a:endParaRPr lang="en-GB"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709958"/>
                  </a:ext>
                </a:extLst>
              </a:tr>
              <a:tr h="467060">
                <a:tc>
                  <a:txBody>
                    <a:bodyPr/>
                    <a:lstStyle/>
                    <a:p>
                      <a:pPr algn="ctr" fontAlgn="b"/>
                      <a:r>
                        <a:rPr lang="en-GB" sz="1400" b="0" u="none" strike="noStrike" dirty="0">
                          <a:solidFill>
                            <a:srgbClr val="000000"/>
                          </a:solidFill>
                          <a:effectLst/>
                        </a:rPr>
                        <a:t>Helpfulness of staff </a:t>
                      </a:r>
                      <a:endParaRPr lang="en-GB"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961221"/>
                  </a:ext>
                </a:extLst>
              </a:tr>
              <a:tr h="467060">
                <a:tc>
                  <a:txBody>
                    <a:bodyPr/>
                    <a:lstStyle/>
                    <a:p>
                      <a:pPr algn="ctr" fontAlgn="b"/>
                      <a:r>
                        <a:rPr lang="en-US" sz="1400" b="0" u="none" strike="noStrike" dirty="0">
                          <a:solidFill>
                            <a:srgbClr val="000000"/>
                          </a:solidFill>
                          <a:effectLst/>
                        </a:rPr>
                        <a:t>Relevance of q's asked by pharmaceutical eco-tox assessors </a:t>
                      </a:r>
                      <a:endParaRPr lang="en-US"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4060214"/>
                  </a:ext>
                </a:extLst>
              </a:tr>
              <a:tr h="467060">
                <a:tc>
                  <a:txBody>
                    <a:bodyPr/>
                    <a:lstStyle/>
                    <a:p>
                      <a:pPr algn="ctr" fontAlgn="b"/>
                      <a:r>
                        <a:rPr lang="en-US" sz="1400" b="0" u="none" strike="noStrike" dirty="0">
                          <a:solidFill>
                            <a:srgbClr val="000000"/>
                          </a:solidFill>
                          <a:effectLst/>
                        </a:rPr>
                        <a:t>Relevance of questions asked by pharmaceutical quality assessors </a:t>
                      </a:r>
                      <a:endParaRPr lang="en-US"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5401653"/>
                  </a:ext>
                </a:extLst>
              </a:tr>
              <a:tr h="467060">
                <a:tc>
                  <a:txBody>
                    <a:bodyPr/>
                    <a:lstStyle/>
                    <a:p>
                      <a:pPr algn="ctr" fontAlgn="b"/>
                      <a:r>
                        <a:rPr lang="en-US" sz="1400" b="0" u="none" strike="noStrike" dirty="0">
                          <a:solidFill>
                            <a:srgbClr val="000000"/>
                          </a:solidFill>
                          <a:effectLst/>
                        </a:rPr>
                        <a:t>Speed of response to enquiries </a:t>
                      </a:r>
                      <a:endParaRPr lang="en-US"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4973867"/>
                  </a:ext>
                </a:extLst>
              </a:tr>
              <a:tr h="467060">
                <a:tc>
                  <a:txBody>
                    <a:bodyPr/>
                    <a:lstStyle/>
                    <a:p>
                      <a:pPr algn="ctr" fontAlgn="b"/>
                      <a:r>
                        <a:rPr lang="en-US" sz="1400" b="0" u="none" strike="noStrike" dirty="0">
                          <a:solidFill>
                            <a:srgbClr val="000000"/>
                          </a:solidFill>
                          <a:effectLst/>
                        </a:rPr>
                        <a:t>Relevance of q's asked by pharmaceutical efficacy assessors </a:t>
                      </a:r>
                      <a:endParaRPr lang="en-US"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3779869"/>
                  </a:ext>
                </a:extLst>
              </a:tr>
            </a:tbl>
          </a:graphicData>
        </a:graphic>
      </p:graphicFrame>
      <p:graphicFrame>
        <p:nvGraphicFramePr>
          <p:cNvPr id="7" name="Table 6">
            <a:extLst>
              <a:ext uri="{FF2B5EF4-FFF2-40B4-BE49-F238E27FC236}">
                <a16:creationId xmlns:a16="http://schemas.microsoft.com/office/drawing/2014/main" id="{81C91EA8-408C-4536-866F-53FF6398C542}"/>
              </a:ext>
            </a:extLst>
          </p:cNvPr>
          <p:cNvGraphicFramePr>
            <a:graphicFrameLocks noGrp="1"/>
          </p:cNvGraphicFramePr>
          <p:nvPr/>
        </p:nvGraphicFramePr>
        <p:xfrm>
          <a:off x="6124575" y="1658013"/>
          <a:ext cx="2741826" cy="3909500"/>
        </p:xfrm>
        <a:graphic>
          <a:graphicData uri="http://schemas.openxmlformats.org/drawingml/2006/table">
            <a:tbl>
              <a:tblPr firstRow="1" bandRow="1">
                <a:tableStyleId>{5C22544A-7EE6-4342-B048-85BDC9FD1C3A}</a:tableStyleId>
              </a:tblPr>
              <a:tblGrid>
                <a:gridCol w="2741826">
                  <a:extLst>
                    <a:ext uri="{9D8B030D-6E8A-4147-A177-3AD203B41FA5}">
                      <a16:colId xmlns:a16="http://schemas.microsoft.com/office/drawing/2014/main" val="556640257"/>
                    </a:ext>
                  </a:extLst>
                </a:gridCol>
              </a:tblGrid>
              <a:tr h="46706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Parameter rating 2022</a:t>
                      </a:r>
                      <a:endParaRPr lang="en-GB" dirty="0"/>
                    </a:p>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404672"/>
                  </a:ext>
                </a:extLst>
              </a:tr>
              <a:tr h="467060">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0" u="none" strike="noStrike" dirty="0">
                          <a:solidFill>
                            <a:srgbClr val="FF0000"/>
                          </a:solidFill>
                          <a:effectLst/>
                        </a:rPr>
                        <a:t>Excellent</a:t>
                      </a:r>
                      <a:endParaRPr lang="en-US" sz="1400" b="0" i="0" u="none" strike="noStrike" dirty="0">
                        <a:solidFill>
                          <a:srgbClr val="FF0000"/>
                        </a:solidFill>
                        <a:effectLst/>
                        <a:latin typeface="Calibri" panose="020F0502020204030204" pitchFamily="34" charset="0"/>
                      </a:endParaRPr>
                    </a:p>
                    <a:p>
                      <a:pPr algn="ctr" fontAlgn="b"/>
                      <a:endParaRPr lang="en-US" sz="1400" b="0" i="0" u="none" strike="noStrike" dirty="0">
                        <a:solidFill>
                          <a:srgbClr val="FF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0357578"/>
                  </a:ext>
                </a:extLst>
              </a:tr>
              <a:tr h="467060">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0" u="none" strike="noStrike" dirty="0">
                          <a:solidFill>
                            <a:srgbClr val="FF0000"/>
                          </a:solidFill>
                          <a:effectLst/>
                        </a:rPr>
                        <a:t>Excellent</a:t>
                      </a:r>
                      <a:endParaRPr lang="en-US" sz="1400" b="0" i="0" u="none" strike="noStrike" dirty="0">
                        <a:solidFill>
                          <a:srgbClr val="FF0000"/>
                        </a:solidFill>
                        <a:effectLst/>
                        <a:latin typeface="Calibri" panose="020F0502020204030204" pitchFamily="34" charset="0"/>
                      </a:endParaRPr>
                    </a:p>
                    <a:p>
                      <a:pPr algn="ctr" fontAlgn="b"/>
                      <a:endParaRPr lang="en-GB" sz="1400" b="0" i="0" u="none" strike="noStrike" dirty="0">
                        <a:solidFill>
                          <a:srgbClr val="FF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709958"/>
                  </a:ext>
                </a:extLst>
              </a:tr>
              <a:tr h="467060">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0" u="none" strike="noStrike" dirty="0">
                          <a:solidFill>
                            <a:srgbClr val="FF0000"/>
                          </a:solidFill>
                          <a:effectLst/>
                        </a:rPr>
                        <a:t>Excellent</a:t>
                      </a:r>
                      <a:endParaRPr lang="en-US" sz="1400" b="0" i="0" u="none" strike="noStrike" dirty="0">
                        <a:solidFill>
                          <a:srgbClr val="FF0000"/>
                        </a:solidFill>
                        <a:effectLst/>
                        <a:latin typeface="Calibri" panose="020F0502020204030204" pitchFamily="34" charset="0"/>
                      </a:endParaRPr>
                    </a:p>
                    <a:p>
                      <a:pPr algn="ctr" fontAlgn="b"/>
                      <a:endParaRPr lang="en-GB" sz="1400" b="0" i="0" u="none" strike="noStrike" dirty="0">
                        <a:solidFill>
                          <a:srgbClr val="FF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961221"/>
                  </a:ext>
                </a:extLst>
              </a:tr>
              <a:tr h="467060">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0" u="none" strike="noStrike" dirty="0">
                          <a:solidFill>
                            <a:srgbClr val="FF0000"/>
                          </a:solidFill>
                          <a:effectLst/>
                        </a:rPr>
                        <a:t>Excellent</a:t>
                      </a:r>
                      <a:endParaRPr lang="en-US" sz="1400" b="0" i="0" u="none" strike="noStrike" dirty="0">
                        <a:solidFill>
                          <a:srgbClr val="FF0000"/>
                        </a:solidFill>
                        <a:effectLst/>
                        <a:latin typeface="Calibri" panose="020F0502020204030204" pitchFamily="34" charset="0"/>
                      </a:endParaRPr>
                    </a:p>
                    <a:p>
                      <a:pPr algn="ctr" fontAlgn="b"/>
                      <a:endParaRPr lang="en-US" sz="1400" b="0" i="0" u="none" strike="noStrike" dirty="0">
                        <a:solidFill>
                          <a:srgbClr val="FF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4060214"/>
                  </a:ext>
                </a:extLst>
              </a:tr>
              <a:tr h="467060">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0" u="none" strike="noStrike" dirty="0">
                          <a:solidFill>
                            <a:srgbClr val="FF0000"/>
                          </a:solidFill>
                          <a:effectLst/>
                        </a:rPr>
                        <a:t>Excellent</a:t>
                      </a:r>
                      <a:endParaRPr lang="en-US" sz="1400" b="0" i="0" u="none" strike="noStrike" dirty="0">
                        <a:solidFill>
                          <a:srgbClr val="FF0000"/>
                        </a:solidFill>
                        <a:effectLst/>
                        <a:latin typeface="Calibri" panose="020F0502020204030204" pitchFamily="34" charset="0"/>
                      </a:endParaRPr>
                    </a:p>
                    <a:p>
                      <a:pPr algn="ctr" fontAlgn="b"/>
                      <a:endParaRPr lang="en-US" sz="1400" b="0" i="0" u="none" strike="noStrike" dirty="0">
                        <a:solidFill>
                          <a:srgbClr val="FF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5401653"/>
                  </a:ext>
                </a:extLst>
              </a:tr>
              <a:tr h="467060">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0" u="none" strike="noStrike" dirty="0">
                          <a:solidFill>
                            <a:srgbClr val="FF0000"/>
                          </a:solidFill>
                          <a:effectLst/>
                        </a:rPr>
                        <a:t>Excellent</a:t>
                      </a:r>
                      <a:endParaRPr lang="en-US" sz="1400" b="0" i="0" u="none" strike="noStrike" dirty="0">
                        <a:solidFill>
                          <a:srgbClr val="FF0000"/>
                        </a:solidFill>
                        <a:effectLst/>
                        <a:latin typeface="Calibri" panose="020F0502020204030204" pitchFamily="34" charset="0"/>
                      </a:endParaRPr>
                    </a:p>
                    <a:p>
                      <a:pPr algn="ctr" fontAlgn="b"/>
                      <a:endParaRPr lang="en-US" sz="1400" b="0" i="0" u="none" strike="noStrike" dirty="0">
                        <a:solidFill>
                          <a:srgbClr val="FF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4973867"/>
                  </a:ext>
                </a:extLst>
              </a:tr>
              <a:tr h="467060">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0" u="none" strike="noStrike" dirty="0">
                          <a:solidFill>
                            <a:srgbClr val="FF0000"/>
                          </a:solidFill>
                          <a:effectLst/>
                        </a:rPr>
                        <a:t>Excellent</a:t>
                      </a:r>
                      <a:endParaRPr lang="en-US" sz="1400" b="0" i="0" u="none" strike="noStrike" dirty="0">
                        <a:solidFill>
                          <a:srgbClr val="FF0000"/>
                        </a:solidFill>
                        <a:effectLst/>
                        <a:latin typeface="Calibri" panose="020F0502020204030204" pitchFamily="34" charset="0"/>
                      </a:endParaRPr>
                    </a:p>
                    <a:p>
                      <a:pPr algn="ctr" fontAlgn="b"/>
                      <a:endParaRPr lang="en-US" sz="1400" b="0" i="0" u="none" strike="noStrike" dirty="0">
                        <a:solidFill>
                          <a:srgbClr val="FF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3779869"/>
                  </a:ext>
                </a:extLst>
              </a:tr>
            </a:tbl>
          </a:graphicData>
        </a:graphic>
      </p:graphicFrame>
    </p:spTree>
    <p:extLst>
      <p:ext uri="{BB962C8B-B14F-4D97-AF65-F5344CB8AC3E}">
        <p14:creationId xmlns:p14="http://schemas.microsoft.com/office/powerpoint/2010/main" val="3064487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6004B"/>
        </a:solidFill>
        <a:effectLst/>
      </p:bgPr>
    </p:bg>
    <p:spTree>
      <p:nvGrpSpPr>
        <p:cNvPr id="1" name=""/>
        <p:cNvGrpSpPr/>
        <p:nvPr/>
      </p:nvGrpSpPr>
      <p:grpSpPr>
        <a:xfrm>
          <a:off x="0" y="0"/>
          <a:ext cx="0" cy="0"/>
          <a:chOff x="0" y="0"/>
          <a:chExt cx="0" cy="0"/>
        </a:xfrm>
      </p:grpSpPr>
      <p:sp>
        <p:nvSpPr>
          <p:cNvPr id="3" name="TextBox 2"/>
          <p:cNvSpPr txBox="1"/>
          <p:nvPr/>
        </p:nvSpPr>
        <p:spPr>
          <a:xfrm>
            <a:off x="337457" y="2275088"/>
            <a:ext cx="7120618" cy="584775"/>
          </a:xfrm>
          <a:prstGeom prst="rect">
            <a:avLst/>
          </a:prstGeom>
          <a:noFill/>
        </p:spPr>
        <p:txBody>
          <a:bodyPr wrap="square" rtlCol="0">
            <a:spAutoFit/>
          </a:bodyPr>
          <a:lstStyle/>
          <a:p>
            <a:pPr algn="ctr"/>
            <a:r>
              <a:rPr lang="en-GB" sz="3200" b="1" cap="all" dirty="0">
                <a:solidFill>
                  <a:schemeClr val="bg1"/>
                </a:solidFill>
              </a:rPr>
              <a:t>Biologicals </a:t>
            </a:r>
            <a:r>
              <a:rPr lang="en-GB" sz="3200" b="1" dirty="0">
                <a:solidFill>
                  <a:schemeClr val="bg1"/>
                </a:solidFill>
              </a:rPr>
              <a:t>(n=11 or less)</a:t>
            </a:r>
          </a:p>
        </p:txBody>
      </p:sp>
      <p:sp>
        <p:nvSpPr>
          <p:cNvPr id="5" name="Rectangle 4"/>
          <p:cNvSpPr/>
          <p:nvPr/>
        </p:nvSpPr>
        <p:spPr>
          <a:xfrm>
            <a:off x="6783572" y="5951092"/>
            <a:ext cx="2094096" cy="369332"/>
          </a:xfrm>
          <a:prstGeom prst="rect">
            <a:avLst/>
          </a:prstGeom>
          <a:ln>
            <a:solidFill>
              <a:srgbClr val="96004B"/>
            </a:solidFill>
          </a:ln>
        </p:spPr>
        <p:txBody>
          <a:bodyPr wrap="square">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noProof="0" dirty="0">
                <a:ln>
                  <a:noFill/>
                </a:ln>
                <a:solidFill>
                  <a:srgbClr val="96004B"/>
                </a:solidFill>
                <a:effectLst/>
                <a:uLnTx/>
                <a:uFillTx/>
                <a:latin typeface="Trebuchet MS"/>
                <a:ea typeface="+mn-ea"/>
                <a:cs typeface="Trebuchet MS"/>
              </a:rPr>
              <a:t>Caution low base!</a:t>
            </a:r>
            <a:endParaRPr kumimoji="0" lang="en-US" sz="1800" b="1" i="0" u="none" strike="noStrike" kern="1200" cap="none" spc="0" normalizeH="0" baseline="0" noProof="0" dirty="0">
              <a:ln>
                <a:noFill/>
              </a:ln>
              <a:solidFill>
                <a:srgbClr val="96004B"/>
              </a:solidFill>
              <a:effectLst/>
              <a:uLnTx/>
              <a:uFillTx/>
              <a:latin typeface="Trebuchet MS"/>
              <a:ea typeface="+mn-ea"/>
              <a:cs typeface="Trebuchet MS"/>
            </a:endParaRPr>
          </a:p>
        </p:txBody>
      </p:sp>
      <p:sp>
        <p:nvSpPr>
          <p:cNvPr id="4" name="TextBox 3"/>
          <p:cNvSpPr txBox="1"/>
          <p:nvPr/>
        </p:nvSpPr>
        <p:spPr>
          <a:xfrm>
            <a:off x="6968381" y="6416616"/>
            <a:ext cx="2018501" cy="369332"/>
          </a:xfrm>
          <a:prstGeom prst="rect">
            <a:avLst/>
          </a:prstGeom>
          <a:solidFill>
            <a:schemeClr val="bg1"/>
          </a:solidFill>
          <a:ln>
            <a:solidFill>
              <a:schemeClr val="accent1"/>
            </a:solidFill>
          </a:ln>
        </p:spPr>
        <p:txBody>
          <a:bodyPr wrap="none" rtlCol="0">
            <a:spAutoFit/>
          </a:bodyPr>
          <a:lstStyle/>
          <a:p>
            <a:r>
              <a:rPr lang="en-GB" b="1" dirty="0">
                <a:solidFill>
                  <a:srgbClr val="FF0000"/>
                </a:solidFill>
              </a:rPr>
              <a:t>Caution low base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8EB02-04E6-4BEA-B3BF-03006BC85F27}"/>
              </a:ext>
            </a:extLst>
          </p:cNvPr>
          <p:cNvSpPr>
            <a:spLocks noGrp="1"/>
          </p:cNvSpPr>
          <p:nvPr>
            <p:ph type="ctrTitle"/>
          </p:nvPr>
        </p:nvSpPr>
        <p:spPr/>
        <p:txBody>
          <a:bodyPr/>
          <a:lstStyle/>
          <a:p>
            <a:r>
              <a:rPr lang="en-US" sz="2000" dirty="0"/>
              <a:t>BACKGROUND</a:t>
            </a:r>
            <a:endParaRPr lang="en-GB" sz="2000" dirty="0"/>
          </a:p>
        </p:txBody>
      </p:sp>
      <p:sp>
        <p:nvSpPr>
          <p:cNvPr id="3" name="Text Placeholder 2">
            <a:extLst>
              <a:ext uri="{FF2B5EF4-FFF2-40B4-BE49-F238E27FC236}">
                <a16:creationId xmlns:a16="http://schemas.microsoft.com/office/drawing/2014/main" id="{82C5CB53-87B4-4AD9-8AAB-1E3D70594670}"/>
              </a:ext>
            </a:extLst>
          </p:cNvPr>
          <p:cNvSpPr>
            <a:spLocks noGrp="1"/>
          </p:cNvSpPr>
          <p:nvPr>
            <p:ph type="body" sz="quarter" idx="10"/>
          </p:nvPr>
        </p:nvSpPr>
        <p:spPr>
          <a:xfrm>
            <a:off x="285750" y="1013993"/>
            <a:ext cx="8561388" cy="5296277"/>
          </a:xfrm>
        </p:spPr>
        <p:txBody>
          <a:bodyPr/>
          <a:lstStyle/>
          <a:p>
            <a:pPr marL="0" indent="0" algn="l">
              <a:lnSpc>
                <a:spcPct val="150000"/>
              </a:lnSpc>
              <a:spcAft>
                <a:spcPts val="900"/>
              </a:spcAft>
              <a:buNone/>
            </a:pPr>
            <a:r>
              <a:rPr lang="en-GB" dirty="0">
                <a:effectLst/>
                <a:ea typeface="Times New Roman" panose="02020603050405020304" pitchFamily="18" charset="0"/>
                <a:cs typeface="Arial" panose="020B0604020202020204" pitchFamily="34" charset="0"/>
              </a:rPr>
              <a:t>For this wave, the methodology was flipped with qualitative interviews being conducted BEFORE the quantitative phase. This was, in fact, the original methodology but latterly, the market was considered to be relatively stable and perhaps did not warrant full, in-depth interviews. </a:t>
            </a:r>
          </a:p>
          <a:p>
            <a:pPr marL="0" indent="0" algn="l">
              <a:lnSpc>
                <a:spcPct val="150000"/>
              </a:lnSpc>
              <a:spcAft>
                <a:spcPts val="900"/>
              </a:spcAft>
              <a:buNone/>
            </a:pPr>
            <a:r>
              <a:rPr lang="en-GB" dirty="0">
                <a:effectLst/>
                <a:ea typeface="Times New Roman" panose="02020603050405020304" pitchFamily="18" charset="0"/>
                <a:cs typeface="Arial" panose="020B0604020202020204" pitchFamily="34" charset="0"/>
              </a:rPr>
              <a:t>The main reason for reverting to the original methodology was that the VMD is operating in a period of considerable change:</a:t>
            </a:r>
            <a:endParaRPr lang="en-GB" dirty="0">
              <a:effectLst/>
              <a:ea typeface="Times New Roman" panose="02020603050405020304" pitchFamily="18" charset="0"/>
              <a:cs typeface="Times New Roman" panose="02020603050405020304" pitchFamily="18" charset="0"/>
            </a:endParaRPr>
          </a:p>
          <a:p>
            <a:pPr lvl="1">
              <a:spcBef>
                <a:spcPts val="0"/>
              </a:spcBef>
            </a:pPr>
            <a:r>
              <a:rPr lang="en-GB" dirty="0">
                <a:effectLst/>
                <a:ea typeface="Times New Roman" panose="02020603050405020304" pitchFamily="18" charset="0"/>
                <a:cs typeface="Arial" panose="020B0604020202020204" pitchFamily="34" charset="0"/>
              </a:rPr>
              <a:t>New Chief Executive Officer at VMD</a:t>
            </a:r>
            <a:endParaRPr lang="en-GB" dirty="0">
              <a:effectLst/>
              <a:ea typeface="Times New Roman" panose="02020603050405020304" pitchFamily="18" charset="0"/>
              <a:cs typeface="Times New Roman" panose="02020603050405020304" pitchFamily="18" charset="0"/>
            </a:endParaRPr>
          </a:p>
          <a:p>
            <a:pPr lvl="1">
              <a:spcBef>
                <a:spcPts val="0"/>
              </a:spcBef>
            </a:pPr>
            <a:r>
              <a:rPr lang="en-GB" dirty="0">
                <a:effectLst/>
                <a:ea typeface="Times New Roman" panose="02020603050405020304" pitchFamily="18" charset="0"/>
                <a:cs typeface="Arial" panose="020B0604020202020204" pitchFamily="34" charset="0"/>
              </a:rPr>
              <a:t>Changes to the Veterinary Medicines Regulations</a:t>
            </a:r>
            <a:endParaRPr lang="en-GB" dirty="0">
              <a:effectLst/>
              <a:ea typeface="Times New Roman" panose="02020603050405020304" pitchFamily="18" charset="0"/>
              <a:cs typeface="Times New Roman" panose="02020603050405020304" pitchFamily="18" charset="0"/>
            </a:endParaRPr>
          </a:p>
          <a:p>
            <a:pPr lvl="1">
              <a:spcBef>
                <a:spcPts val="0"/>
              </a:spcBef>
            </a:pPr>
            <a:r>
              <a:rPr lang="en-GB" dirty="0">
                <a:effectLst/>
                <a:ea typeface="Times New Roman" panose="02020603050405020304" pitchFamily="18" charset="0"/>
                <a:cs typeface="Arial" panose="020B0604020202020204" pitchFamily="34" charset="0"/>
              </a:rPr>
              <a:t>Change in EU Regulations</a:t>
            </a:r>
            <a:endParaRPr lang="en-GB" dirty="0">
              <a:effectLst/>
              <a:ea typeface="Times New Roman" panose="02020603050405020304" pitchFamily="18" charset="0"/>
              <a:cs typeface="Times New Roman" panose="02020603050405020304" pitchFamily="18" charset="0"/>
            </a:endParaRPr>
          </a:p>
          <a:p>
            <a:pPr lvl="1">
              <a:spcBef>
                <a:spcPts val="0"/>
              </a:spcBef>
            </a:pPr>
            <a:r>
              <a:rPr lang="en-GB" dirty="0">
                <a:effectLst/>
                <a:ea typeface="Times New Roman" panose="02020603050405020304" pitchFamily="18" charset="0"/>
                <a:cs typeface="Arial" panose="020B0604020202020204" pitchFamily="34" charset="0"/>
              </a:rPr>
              <a:t>Brexit and the milestones</a:t>
            </a:r>
            <a:endParaRPr lang="en-GB" dirty="0">
              <a:effectLst/>
              <a:ea typeface="Times New Roman" panose="02020603050405020304" pitchFamily="18" charset="0"/>
              <a:cs typeface="Times New Roman" panose="02020603050405020304" pitchFamily="18" charset="0"/>
            </a:endParaRPr>
          </a:p>
          <a:p>
            <a:pPr marL="0" indent="0" algn="l">
              <a:lnSpc>
                <a:spcPct val="150000"/>
              </a:lnSpc>
              <a:spcAft>
                <a:spcPts val="900"/>
              </a:spcAft>
              <a:buNone/>
            </a:pPr>
            <a:r>
              <a:rPr lang="en-GB" dirty="0">
                <a:effectLst/>
                <a:ea typeface="Times New Roman" panose="02020603050405020304" pitchFamily="18" charset="0"/>
                <a:cs typeface="Arial" panose="020B0604020202020204" pitchFamily="34" charset="0"/>
              </a:rPr>
              <a:t>It was felt that, more than ever, customers may welcome the opportunity to reflect backwards and forwards in relation to what they feel the VMD has handled well and what they feel could be done going forward to support them.</a:t>
            </a:r>
            <a:endParaRPr lang="en-GB" dirty="0">
              <a:effectLst/>
              <a:ea typeface="Times New Roman" panose="02020603050405020304" pitchFamily="18" charset="0"/>
              <a:cs typeface="Times New Roman" panose="02020603050405020304" pitchFamily="18" charset="0"/>
            </a:endParaRPr>
          </a:p>
          <a:p>
            <a:pPr marL="0" indent="0">
              <a:lnSpc>
                <a:spcPct val="115000"/>
              </a:lnSpc>
              <a:spcAft>
                <a:spcPts val="1000"/>
              </a:spcAft>
              <a:buNone/>
            </a:pPr>
            <a:r>
              <a:rPr lang="en-GB" dirty="0">
                <a:ea typeface="Calibri" panose="020F0502020204030204" pitchFamily="34" charset="0"/>
                <a:cs typeface="Times New Roman" panose="02020603050405020304" pitchFamily="18" charset="0"/>
              </a:rPr>
              <a:t>This report summarises the findings of both the qualitative and quantitative phases of the Customer Satisfaction Survey.</a:t>
            </a:r>
            <a:endParaRPr lang="en-GB" dirty="0">
              <a:effectLst/>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587577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 y="110728"/>
            <a:ext cx="7675836" cy="701675"/>
          </a:xfrm>
        </p:spPr>
        <p:txBody>
          <a:bodyPr/>
          <a:lstStyle/>
          <a:p>
            <a:r>
              <a:rPr lang="en-GB" sz="2000" dirty="0">
                <a:solidFill>
                  <a:srgbClr val="7030A0"/>
                </a:solidFill>
              </a:rPr>
              <a:t>SUMMARY: BIOLOGICALS 2022: </a:t>
            </a:r>
            <a:br>
              <a:rPr lang="en-GB" sz="2000" dirty="0">
                <a:solidFill>
                  <a:srgbClr val="7030A0"/>
                </a:solidFill>
              </a:rPr>
            </a:br>
            <a:r>
              <a:rPr lang="en-GB" sz="1600" dirty="0">
                <a:solidFill>
                  <a:srgbClr val="7030A0"/>
                </a:solidFill>
              </a:rPr>
              <a:t>All parameters at least </a:t>
            </a:r>
            <a:r>
              <a:rPr lang="en-GB" sz="1600" dirty="0">
                <a:solidFill>
                  <a:srgbClr val="96004B"/>
                </a:solidFill>
              </a:rPr>
              <a:t>good</a:t>
            </a:r>
            <a:r>
              <a:rPr lang="en-GB" sz="1600" dirty="0">
                <a:solidFill>
                  <a:srgbClr val="7030A0"/>
                </a:solidFill>
              </a:rPr>
              <a:t> with several, </a:t>
            </a:r>
            <a:r>
              <a:rPr lang="en-GB" sz="1600" dirty="0">
                <a:solidFill>
                  <a:srgbClr val="96004B"/>
                </a:solidFill>
              </a:rPr>
              <a:t>excellent</a:t>
            </a:r>
            <a:endParaRPr lang="en-GB" sz="3200" dirty="0">
              <a:solidFill>
                <a:srgbClr val="96004B"/>
              </a:solidFill>
            </a:endParaRPr>
          </a:p>
        </p:txBody>
      </p:sp>
      <p:graphicFrame>
        <p:nvGraphicFramePr>
          <p:cNvPr id="3" name="Diagram 2"/>
          <p:cNvGraphicFramePr/>
          <p:nvPr/>
        </p:nvGraphicFramePr>
        <p:xfrm>
          <a:off x="285750" y="1939968"/>
          <a:ext cx="8432581" cy="4382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85750" y="1334899"/>
            <a:ext cx="3876525" cy="400110"/>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96004B"/>
                </a:solidFill>
                <a:effectLst/>
                <a:uLnTx/>
                <a:uFillTx/>
                <a:latin typeface="Trebuchet MS"/>
                <a:ea typeface="+mn-ea"/>
                <a:cs typeface="+mn-cs"/>
              </a:rPr>
              <a:t>Overall level of service</a:t>
            </a:r>
          </a:p>
        </p:txBody>
      </p:sp>
      <p:sp>
        <p:nvSpPr>
          <p:cNvPr id="6" name="Rounded Rectangle 5"/>
          <p:cNvSpPr/>
          <p:nvPr/>
        </p:nvSpPr>
        <p:spPr>
          <a:xfrm>
            <a:off x="4477585" y="1075042"/>
            <a:ext cx="4240745" cy="723031"/>
          </a:xfrm>
          <a:prstGeom prst="roundRect">
            <a:avLst>
              <a:gd name="adj" fmla="val 10000"/>
            </a:avLst>
          </a:prstGeom>
          <a:blipFill rotWithShape="0">
            <a:blip r:embed="rId7"/>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685900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386498" y="1658012"/>
          <a:ext cx="8470963" cy="4190338"/>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p:cNvSpPr>
            <a:spLocks noGrp="1"/>
          </p:cNvSpPr>
          <p:nvPr>
            <p:ph type="ctrTitle"/>
          </p:nvPr>
        </p:nvSpPr>
        <p:spPr>
          <a:xfrm>
            <a:off x="285748" y="85745"/>
            <a:ext cx="7859011" cy="701675"/>
          </a:xfrm>
          <a:prstGeom prst="rect">
            <a:avLst/>
          </a:prstGeom>
        </p:spPr>
        <p:txBody>
          <a:bodyPr/>
          <a:lstStyle>
            <a:lvl1pPr algn="l">
              <a:defRPr sz="3500" b="1" i="0" baseline="0">
                <a:solidFill>
                  <a:schemeClr val="tx1">
                    <a:lumMod val="75000"/>
                    <a:lumOff val="25000"/>
                  </a:schemeClr>
                </a:solidFill>
                <a:latin typeface="Trebuchet MS"/>
                <a:cs typeface="Trebuchet MS"/>
              </a:defRPr>
            </a:lvl1pPr>
          </a:lstStyle>
          <a:p>
            <a:pPr lvl="0"/>
            <a:r>
              <a:rPr lang="en-GB" sz="2000" dirty="0">
                <a:solidFill>
                  <a:srgbClr val="7030A0"/>
                </a:solidFill>
              </a:rPr>
              <a:t>SUMMARY: BIOLOGICALS 2018 – 2022:</a:t>
            </a:r>
            <a:br>
              <a:rPr lang="en-GB" sz="2000" dirty="0">
                <a:solidFill>
                  <a:srgbClr val="7030A0"/>
                </a:solidFill>
              </a:rPr>
            </a:br>
            <a:r>
              <a:rPr lang="en-GB" sz="1600" dirty="0">
                <a:solidFill>
                  <a:srgbClr val="7030A0"/>
                </a:solidFill>
              </a:rPr>
              <a:t>All parameters at least </a:t>
            </a:r>
            <a:r>
              <a:rPr lang="en-GB" sz="1600" dirty="0">
                <a:solidFill>
                  <a:srgbClr val="96004B"/>
                </a:solidFill>
              </a:rPr>
              <a:t>good</a:t>
            </a:r>
            <a:r>
              <a:rPr lang="en-GB" sz="1600" dirty="0">
                <a:solidFill>
                  <a:srgbClr val="7030A0"/>
                </a:solidFill>
              </a:rPr>
              <a:t> despite some decreases </a:t>
            </a:r>
            <a:endParaRPr lang="en-US" sz="1600" dirty="0">
              <a:solidFill>
                <a:srgbClr val="7030A0"/>
              </a:solidFill>
            </a:endParaRPr>
          </a:p>
        </p:txBody>
      </p:sp>
      <p:sp>
        <p:nvSpPr>
          <p:cNvPr id="2" name="TextBox 1"/>
          <p:cNvSpPr txBox="1"/>
          <p:nvPr/>
        </p:nvSpPr>
        <p:spPr>
          <a:xfrm>
            <a:off x="190280" y="5963611"/>
            <a:ext cx="866718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62626">
                    <a:lumMod val="75000"/>
                    <a:lumOff val="25000"/>
                  </a:srgbClr>
                </a:solidFill>
                <a:effectLst/>
                <a:uLnTx/>
                <a:uFillTx/>
                <a:latin typeface="Trebuchet MS"/>
                <a:ea typeface="+mn-ea"/>
                <a:cs typeface="+mn-cs"/>
              </a:rPr>
              <a:t>Q11 How would you rate the VMD in terms of ...Scale of 1 to 5, 1=Very poor, 5=Excellent. Bases on chart exclude “don’t know” and “not applicable” </a:t>
            </a:r>
            <a:endParaRPr kumimoji="0" lang="en-GB" sz="1200" b="0" i="0" u="none" strike="noStrike" kern="1200" cap="none" spc="0" normalizeH="0" baseline="0" noProof="0" dirty="0">
              <a:ln>
                <a:noFill/>
              </a:ln>
              <a:solidFill>
                <a:srgbClr val="262626"/>
              </a:solidFill>
              <a:effectLst/>
              <a:uLnTx/>
              <a:uFillTx/>
              <a:latin typeface="Trebuchet MS"/>
              <a:ea typeface="+mn-ea"/>
              <a:cs typeface="+mn-cs"/>
            </a:endParaRPr>
          </a:p>
        </p:txBody>
      </p:sp>
      <p:sp>
        <p:nvSpPr>
          <p:cNvPr id="5" name="TextBox 4"/>
          <p:cNvSpPr txBox="1"/>
          <p:nvPr/>
        </p:nvSpPr>
        <p:spPr>
          <a:xfrm>
            <a:off x="285748" y="1194890"/>
            <a:ext cx="8571714" cy="369332"/>
          </a:xfrm>
          <a:prstGeom prst="rect">
            <a:avLst/>
          </a:prstGeom>
          <a:noFill/>
          <a:ln>
            <a:solidFill>
              <a:schemeClr val="accent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Trebuchet MS"/>
                <a:ea typeface="+mn-ea"/>
                <a:cs typeface="+mn-cs"/>
              </a:rPr>
              <a:t>% rating 4 or 5, ranked by % change 2018 - 2022</a:t>
            </a:r>
          </a:p>
        </p:txBody>
      </p:sp>
      <p:graphicFrame>
        <p:nvGraphicFramePr>
          <p:cNvPr id="3" name="Table 6">
            <a:extLst>
              <a:ext uri="{FF2B5EF4-FFF2-40B4-BE49-F238E27FC236}">
                <a16:creationId xmlns:a16="http://schemas.microsoft.com/office/drawing/2014/main" id="{3DD35BA9-7E8F-4C09-802B-A44FA618FECA}"/>
              </a:ext>
            </a:extLst>
          </p:cNvPr>
          <p:cNvGraphicFramePr>
            <a:graphicFrameLocks noGrp="1"/>
          </p:cNvGraphicFramePr>
          <p:nvPr/>
        </p:nvGraphicFramePr>
        <p:xfrm>
          <a:off x="242839" y="1658013"/>
          <a:ext cx="3327662" cy="3923640"/>
        </p:xfrm>
        <a:graphic>
          <a:graphicData uri="http://schemas.openxmlformats.org/drawingml/2006/table">
            <a:tbl>
              <a:tblPr firstRow="1" bandRow="1">
                <a:tableStyleId>{5C22544A-7EE6-4342-B048-85BDC9FD1C3A}</a:tableStyleId>
              </a:tblPr>
              <a:tblGrid>
                <a:gridCol w="3327662">
                  <a:extLst>
                    <a:ext uri="{9D8B030D-6E8A-4147-A177-3AD203B41FA5}">
                      <a16:colId xmlns:a16="http://schemas.microsoft.com/office/drawing/2014/main" val="556640257"/>
                    </a:ext>
                  </a:extLst>
                </a:gridCol>
              </a:tblGrid>
              <a:tr h="365760">
                <a:tc>
                  <a:txBody>
                    <a:bodyPr/>
                    <a:lstStyle/>
                    <a:p>
                      <a:pPr algn="ctr"/>
                      <a:r>
                        <a:rPr lang="en-US" dirty="0"/>
                        <a:t>Parameter</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404672"/>
                  </a:ext>
                </a:extLst>
              </a:tr>
              <a:tr h="433071">
                <a:tc>
                  <a:txBody>
                    <a:bodyPr/>
                    <a:lstStyle/>
                    <a:p>
                      <a:pPr algn="ctr" fontAlgn="b"/>
                      <a:r>
                        <a:rPr lang="en-US" sz="1400" b="0" u="none" strike="noStrike" dirty="0">
                          <a:solidFill>
                            <a:srgbClr val="000000"/>
                          </a:solidFill>
                          <a:effectLst/>
                        </a:rPr>
                        <a:t>Relevance of questions asked by immunological assessors </a:t>
                      </a:r>
                      <a:endParaRPr lang="en-US"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0357578"/>
                  </a:ext>
                </a:extLst>
              </a:tr>
              <a:tr h="278505">
                <a:tc>
                  <a:txBody>
                    <a:bodyPr/>
                    <a:lstStyle/>
                    <a:p>
                      <a:pPr algn="ctr" fontAlgn="b"/>
                      <a:r>
                        <a:rPr lang="en-GB" sz="1400" b="0" u="none" strike="noStrike" dirty="0">
                          <a:solidFill>
                            <a:srgbClr val="000000"/>
                          </a:solidFill>
                          <a:effectLst/>
                        </a:rPr>
                        <a:t>Helpfulness of staff </a:t>
                      </a:r>
                      <a:endParaRPr lang="en-GB"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709958"/>
                  </a:ext>
                </a:extLst>
              </a:tr>
              <a:tr h="278505">
                <a:tc>
                  <a:txBody>
                    <a:bodyPr/>
                    <a:lstStyle/>
                    <a:p>
                      <a:pPr algn="ctr" fontAlgn="b"/>
                      <a:r>
                        <a:rPr lang="en-US" sz="1400" b="0" u="none" strike="noStrike" dirty="0">
                          <a:solidFill>
                            <a:srgbClr val="000000"/>
                          </a:solidFill>
                          <a:effectLst/>
                        </a:rPr>
                        <a:t>Speed of response to enquiries</a:t>
                      </a:r>
                      <a:endParaRPr lang="en-US"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961221"/>
                  </a:ext>
                </a:extLst>
              </a:tr>
              <a:tr h="433071">
                <a:tc>
                  <a:txBody>
                    <a:bodyPr/>
                    <a:lstStyle/>
                    <a:p>
                      <a:pPr algn="ctr" fontAlgn="b"/>
                      <a:r>
                        <a:rPr lang="en-US" sz="1400" b="0" u="none" strike="noStrike" dirty="0">
                          <a:solidFill>
                            <a:srgbClr val="000000"/>
                          </a:solidFill>
                          <a:effectLst/>
                        </a:rPr>
                        <a:t>Consistency of approach between assessors </a:t>
                      </a:r>
                      <a:endParaRPr lang="en-US"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4060214"/>
                  </a:ext>
                </a:extLst>
              </a:tr>
              <a:tr h="433071">
                <a:tc>
                  <a:txBody>
                    <a:bodyPr/>
                    <a:lstStyle/>
                    <a:p>
                      <a:pPr algn="ctr" fontAlgn="b"/>
                      <a:r>
                        <a:rPr lang="en-US" sz="1400" b="0" u="none" strike="noStrike" dirty="0">
                          <a:solidFill>
                            <a:srgbClr val="000000"/>
                          </a:solidFill>
                          <a:effectLst/>
                        </a:rPr>
                        <a:t>Pragmatism / willingness to listen to a reasonable alternative view</a:t>
                      </a:r>
                      <a:endParaRPr lang="en-US"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5401653"/>
                  </a:ext>
                </a:extLst>
              </a:tr>
              <a:tr h="278505">
                <a:tc>
                  <a:txBody>
                    <a:bodyPr/>
                    <a:lstStyle/>
                    <a:p>
                      <a:pPr algn="ctr" fontAlgn="b"/>
                      <a:r>
                        <a:rPr lang="en-US" sz="1400" b="0" u="none" strike="noStrike" dirty="0">
                          <a:solidFill>
                            <a:srgbClr val="000000"/>
                          </a:solidFill>
                          <a:effectLst/>
                        </a:rPr>
                        <a:t>Overall level of service </a:t>
                      </a:r>
                      <a:endParaRPr lang="en-US"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4973867"/>
                  </a:ext>
                </a:extLst>
              </a:tr>
              <a:tr h="433071">
                <a:tc>
                  <a:txBody>
                    <a:bodyPr/>
                    <a:lstStyle/>
                    <a:p>
                      <a:pPr algn="ctr" fontAlgn="b"/>
                      <a:r>
                        <a:rPr lang="en-US" sz="1400" b="0" u="none" strike="noStrike" dirty="0">
                          <a:solidFill>
                            <a:srgbClr val="000000"/>
                          </a:solidFill>
                          <a:effectLst/>
                        </a:rPr>
                        <a:t>Ease of identifying the correct person to speak to in this area</a:t>
                      </a:r>
                      <a:endParaRPr lang="en-US"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3779869"/>
                  </a:ext>
                </a:extLst>
              </a:tr>
              <a:tr h="278505">
                <a:tc>
                  <a:txBody>
                    <a:bodyPr/>
                    <a:lstStyle/>
                    <a:p>
                      <a:pPr algn="ctr" fontAlgn="b"/>
                      <a:r>
                        <a:rPr lang="en-GB" sz="1400" b="0" u="none" strike="noStrike" dirty="0">
                          <a:solidFill>
                            <a:srgbClr val="000000"/>
                          </a:solidFill>
                          <a:effectLst/>
                        </a:rPr>
                        <a:t>Approachability </a:t>
                      </a:r>
                      <a:endParaRPr lang="en-GB"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003744"/>
                  </a:ext>
                </a:extLst>
              </a:tr>
              <a:tr h="433071">
                <a:tc>
                  <a:txBody>
                    <a:bodyPr/>
                    <a:lstStyle/>
                    <a:p>
                      <a:pPr algn="ctr" fontAlgn="b"/>
                      <a:r>
                        <a:rPr lang="en-US" sz="1400" b="0" u="none" strike="noStrike" dirty="0">
                          <a:solidFill>
                            <a:srgbClr val="000000"/>
                          </a:solidFill>
                          <a:effectLst/>
                        </a:rPr>
                        <a:t>Knowledge of staff responding to enquiries </a:t>
                      </a:r>
                      <a:endParaRPr lang="en-US"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6201955"/>
                  </a:ext>
                </a:extLst>
              </a:tr>
              <a:tr h="278505">
                <a:tc>
                  <a:txBody>
                    <a:bodyPr/>
                    <a:lstStyle/>
                    <a:p>
                      <a:pPr algn="ctr" fontAlgn="b"/>
                      <a:r>
                        <a:rPr lang="en-GB" sz="1400" b="0" u="none" strike="noStrike" dirty="0">
                          <a:solidFill>
                            <a:srgbClr val="000000"/>
                          </a:solidFill>
                          <a:effectLst/>
                        </a:rPr>
                        <a:t>Usefulness of advice </a:t>
                      </a:r>
                      <a:endParaRPr lang="en-GB" sz="14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3816709"/>
                  </a:ext>
                </a:extLst>
              </a:tr>
            </a:tbl>
          </a:graphicData>
        </a:graphic>
      </p:graphicFrame>
      <p:graphicFrame>
        <p:nvGraphicFramePr>
          <p:cNvPr id="7" name="Table 6">
            <a:extLst>
              <a:ext uri="{FF2B5EF4-FFF2-40B4-BE49-F238E27FC236}">
                <a16:creationId xmlns:a16="http://schemas.microsoft.com/office/drawing/2014/main" id="{EA9502E0-BB6F-4A49-B383-8F25DEA96C23}"/>
              </a:ext>
            </a:extLst>
          </p:cNvPr>
          <p:cNvGraphicFramePr>
            <a:graphicFrameLocks noGrp="1"/>
          </p:cNvGraphicFramePr>
          <p:nvPr/>
        </p:nvGraphicFramePr>
        <p:xfrm>
          <a:off x="6181725" y="1667536"/>
          <a:ext cx="2684676" cy="3924050"/>
        </p:xfrm>
        <a:graphic>
          <a:graphicData uri="http://schemas.openxmlformats.org/drawingml/2006/table">
            <a:tbl>
              <a:tblPr firstRow="1" bandRow="1">
                <a:tableStyleId>{5C22544A-7EE6-4342-B048-85BDC9FD1C3A}</a:tableStyleId>
              </a:tblPr>
              <a:tblGrid>
                <a:gridCol w="2684676">
                  <a:extLst>
                    <a:ext uri="{9D8B030D-6E8A-4147-A177-3AD203B41FA5}">
                      <a16:colId xmlns:a16="http://schemas.microsoft.com/office/drawing/2014/main" val="556640257"/>
                    </a:ext>
                  </a:extLst>
                </a:gridCol>
              </a:tblGrid>
              <a:tr h="35582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Parameter rating 2022</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404672"/>
                  </a:ext>
                </a:extLst>
              </a:tr>
              <a:tr h="355829">
                <a:tc>
                  <a:txBody>
                    <a:bodyPr/>
                    <a:lstStyle/>
                    <a:p>
                      <a:pPr algn="ctr" fontAlgn="b"/>
                      <a:r>
                        <a:rPr lang="en-US" sz="1400" b="0" i="0" u="none" strike="noStrike" dirty="0">
                          <a:solidFill>
                            <a:srgbClr val="000000"/>
                          </a:solidFill>
                          <a:effectLst/>
                          <a:latin typeface="+mj-lt"/>
                        </a:rPr>
                        <a:t>Good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0357578"/>
                  </a:ext>
                </a:extLst>
              </a:tr>
              <a:tr h="355829">
                <a:tc>
                  <a:txBody>
                    <a:bodyPr/>
                    <a:lstStyle/>
                    <a:p>
                      <a:pPr algn="ctr" fontAlgn="b"/>
                      <a:r>
                        <a:rPr lang="en-GB" sz="1400" b="0" i="0" u="none" strike="noStrike" dirty="0">
                          <a:solidFill>
                            <a:srgbClr val="FF0000"/>
                          </a:solidFill>
                          <a:effectLst/>
                          <a:latin typeface="+mj-lt"/>
                        </a:rPr>
                        <a:t>Excellent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709958"/>
                  </a:ext>
                </a:extLst>
              </a:tr>
              <a:tr h="355829">
                <a:tc>
                  <a:txBody>
                    <a:bodyPr/>
                    <a:lstStyle/>
                    <a:p>
                      <a:pPr algn="ctr" fontAlgn="b"/>
                      <a:r>
                        <a:rPr lang="en-US" sz="1400" b="0" i="0" u="none" strike="noStrike" dirty="0">
                          <a:solidFill>
                            <a:srgbClr val="FF0000"/>
                          </a:solidFill>
                          <a:effectLst/>
                          <a:latin typeface="+mj-lt"/>
                        </a:rPr>
                        <a:t>Excellent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961221"/>
                  </a:ext>
                </a:extLst>
              </a:tr>
              <a:tr h="355829">
                <a:tc>
                  <a:txBody>
                    <a:bodyPr/>
                    <a:lstStyle/>
                    <a:p>
                      <a:pPr algn="ctr" fontAlgn="b"/>
                      <a:r>
                        <a:rPr lang="en-US" sz="1400" b="0" i="0" u="none" strike="noStrike" dirty="0">
                          <a:solidFill>
                            <a:srgbClr val="000000"/>
                          </a:solidFill>
                          <a:effectLst/>
                          <a:latin typeface="+mj-lt"/>
                        </a:rPr>
                        <a:t>Good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4060214"/>
                  </a:ext>
                </a:extLst>
              </a:tr>
              <a:tr h="355829">
                <a:tc>
                  <a:txBody>
                    <a:bodyPr/>
                    <a:lstStyle/>
                    <a:p>
                      <a:pPr algn="ctr" fontAlgn="b"/>
                      <a:r>
                        <a:rPr lang="en-US" sz="1400" b="0" i="0" u="none" strike="noStrike" dirty="0">
                          <a:solidFill>
                            <a:srgbClr val="000000"/>
                          </a:solidFill>
                          <a:effectLst/>
                          <a:latin typeface="+mj-lt"/>
                        </a:rPr>
                        <a:t>Good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5401653"/>
                  </a:ext>
                </a:extLst>
              </a:tr>
              <a:tr h="355829">
                <a:tc>
                  <a:txBody>
                    <a:bodyPr/>
                    <a:lstStyle/>
                    <a:p>
                      <a:pPr algn="ctr" fontAlgn="b"/>
                      <a:r>
                        <a:rPr lang="en-US" sz="1400" b="0" i="0" u="none" strike="noStrike" dirty="0">
                          <a:solidFill>
                            <a:srgbClr val="FF0000"/>
                          </a:solidFill>
                          <a:effectLst/>
                          <a:latin typeface="+mj-lt"/>
                        </a:rPr>
                        <a:t>Excellent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4973867"/>
                  </a:ext>
                </a:extLst>
              </a:tr>
              <a:tr h="355829">
                <a:tc>
                  <a:txBody>
                    <a:bodyPr/>
                    <a:lstStyle/>
                    <a:p>
                      <a:pPr algn="ctr" fontAlgn="b"/>
                      <a:r>
                        <a:rPr lang="en-US" sz="1400" b="0" i="0" u="none" strike="noStrike" dirty="0">
                          <a:solidFill>
                            <a:srgbClr val="FF0000"/>
                          </a:solidFill>
                          <a:effectLst/>
                          <a:latin typeface="+mj-lt"/>
                        </a:rPr>
                        <a:t>Excellent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3779869"/>
                  </a:ext>
                </a:extLst>
              </a:tr>
              <a:tr h="355829">
                <a:tc>
                  <a:txBody>
                    <a:bodyPr/>
                    <a:lstStyle/>
                    <a:p>
                      <a:pPr algn="ctr" fontAlgn="b"/>
                      <a:r>
                        <a:rPr lang="en-GB" sz="1400" b="0" i="0" u="none" strike="noStrike" dirty="0">
                          <a:solidFill>
                            <a:srgbClr val="000000"/>
                          </a:solidFill>
                          <a:effectLst/>
                          <a:latin typeface="+mj-lt"/>
                        </a:rPr>
                        <a:t>Good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003744"/>
                  </a:ext>
                </a:extLst>
              </a:tr>
              <a:tr h="355829">
                <a:tc>
                  <a:txBody>
                    <a:bodyPr/>
                    <a:lstStyle/>
                    <a:p>
                      <a:pPr algn="ctr" fontAlgn="b"/>
                      <a:r>
                        <a:rPr lang="en-US" sz="1400" b="0" i="0" u="none" strike="noStrike" dirty="0">
                          <a:solidFill>
                            <a:srgbClr val="000000"/>
                          </a:solidFill>
                          <a:effectLst/>
                          <a:latin typeface="+mj-lt"/>
                        </a:rPr>
                        <a:t>Good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6201955"/>
                  </a:ext>
                </a:extLst>
              </a:tr>
              <a:tr h="355829">
                <a:tc>
                  <a:txBody>
                    <a:bodyPr/>
                    <a:lstStyle/>
                    <a:p>
                      <a:pPr algn="ctr" fontAlgn="b"/>
                      <a:r>
                        <a:rPr lang="en-GB" sz="1400" b="0" i="0" u="none" strike="noStrike" dirty="0">
                          <a:solidFill>
                            <a:srgbClr val="000000"/>
                          </a:solidFill>
                          <a:effectLst/>
                          <a:latin typeface="+mj-lt"/>
                        </a:rPr>
                        <a:t>Good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3816709"/>
                  </a:ext>
                </a:extLst>
              </a:tr>
            </a:tbl>
          </a:graphicData>
        </a:graphic>
      </p:graphicFrame>
    </p:spTree>
    <p:extLst>
      <p:ext uri="{BB962C8B-B14F-4D97-AF65-F5344CB8AC3E}">
        <p14:creationId xmlns:p14="http://schemas.microsoft.com/office/powerpoint/2010/main" val="1062595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6004B"/>
        </a:solidFill>
        <a:effectLst/>
      </p:bgPr>
    </p:bg>
    <p:spTree>
      <p:nvGrpSpPr>
        <p:cNvPr id="1" name=""/>
        <p:cNvGrpSpPr/>
        <p:nvPr/>
      </p:nvGrpSpPr>
      <p:grpSpPr>
        <a:xfrm>
          <a:off x="0" y="0"/>
          <a:ext cx="0" cy="0"/>
          <a:chOff x="0" y="0"/>
          <a:chExt cx="0" cy="0"/>
        </a:xfrm>
      </p:grpSpPr>
      <p:sp>
        <p:nvSpPr>
          <p:cNvPr id="3" name="TextBox 2"/>
          <p:cNvSpPr txBox="1"/>
          <p:nvPr/>
        </p:nvSpPr>
        <p:spPr>
          <a:xfrm>
            <a:off x="337457" y="2275088"/>
            <a:ext cx="8372910" cy="2554545"/>
          </a:xfrm>
          <a:prstGeom prst="rect">
            <a:avLst/>
          </a:prstGeom>
          <a:noFill/>
        </p:spPr>
        <p:txBody>
          <a:bodyPr wrap="square" rtlCol="0">
            <a:spAutoFit/>
          </a:bodyPr>
          <a:lstStyle/>
          <a:p>
            <a:pPr algn="ctr"/>
            <a:r>
              <a:rPr lang="en-GB" sz="3200" b="1" cap="all" dirty="0">
                <a:solidFill>
                  <a:schemeClr val="bg1"/>
                </a:solidFill>
              </a:rPr>
              <a:t>Vaccine Batch Release </a:t>
            </a:r>
            <a:r>
              <a:rPr lang="en-GB" sz="3200" b="1" dirty="0">
                <a:solidFill>
                  <a:schemeClr val="bg1"/>
                </a:solidFill>
              </a:rPr>
              <a:t>(n=12 or less)</a:t>
            </a:r>
          </a:p>
          <a:p>
            <a:endParaRPr lang="en-GB" sz="3200" b="1" dirty="0">
              <a:solidFill>
                <a:schemeClr val="bg1"/>
              </a:solidFill>
            </a:endParaRPr>
          </a:p>
          <a:p>
            <a:endParaRPr lang="en-GB" sz="3200" b="1" dirty="0">
              <a:solidFill>
                <a:schemeClr val="bg1"/>
              </a:solidFill>
            </a:endParaRPr>
          </a:p>
          <a:p>
            <a:endParaRPr lang="en-GB" sz="3200" b="1" dirty="0">
              <a:solidFill>
                <a:schemeClr val="bg1"/>
              </a:solidFill>
            </a:endParaRPr>
          </a:p>
          <a:p>
            <a:pPr algn="ctr"/>
            <a:r>
              <a:rPr lang="en-GB" sz="1600" b="1" dirty="0">
                <a:solidFill>
                  <a:schemeClr val="bg1"/>
                </a:solidFill>
              </a:rPr>
              <a:t>The batch release scheme is a digital service with a target of 10 days to complete an application, although the VMD aims to deal with requests in shorter time frame.</a:t>
            </a:r>
          </a:p>
        </p:txBody>
      </p:sp>
      <p:sp>
        <p:nvSpPr>
          <p:cNvPr id="5" name="Rectangle 4"/>
          <p:cNvSpPr/>
          <p:nvPr/>
        </p:nvSpPr>
        <p:spPr>
          <a:xfrm>
            <a:off x="6783572" y="5951092"/>
            <a:ext cx="2094096" cy="369332"/>
          </a:xfrm>
          <a:prstGeom prst="rect">
            <a:avLst/>
          </a:prstGeom>
          <a:ln>
            <a:solidFill>
              <a:srgbClr val="96004B"/>
            </a:solidFill>
          </a:ln>
        </p:spPr>
        <p:txBody>
          <a:bodyPr wrap="square">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noProof="0" dirty="0">
                <a:ln>
                  <a:noFill/>
                </a:ln>
                <a:solidFill>
                  <a:srgbClr val="96004B"/>
                </a:solidFill>
                <a:effectLst/>
                <a:uLnTx/>
                <a:uFillTx/>
                <a:latin typeface="Trebuchet MS"/>
                <a:ea typeface="+mn-ea"/>
                <a:cs typeface="Trebuchet MS"/>
              </a:rPr>
              <a:t>Caution low base!</a:t>
            </a:r>
            <a:endParaRPr kumimoji="0" lang="en-US" sz="1800" b="1" i="0" u="none" strike="noStrike" kern="1200" cap="none" spc="0" normalizeH="0" baseline="0" noProof="0" dirty="0">
              <a:ln>
                <a:noFill/>
              </a:ln>
              <a:solidFill>
                <a:srgbClr val="96004B"/>
              </a:solidFill>
              <a:effectLst/>
              <a:uLnTx/>
              <a:uFillTx/>
              <a:latin typeface="Trebuchet MS"/>
              <a:ea typeface="+mn-ea"/>
              <a:cs typeface="Trebuchet MS"/>
            </a:endParaRPr>
          </a:p>
        </p:txBody>
      </p:sp>
      <p:sp>
        <p:nvSpPr>
          <p:cNvPr id="4" name="TextBox 3">
            <a:extLst>
              <a:ext uri="{FF2B5EF4-FFF2-40B4-BE49-F238E27FC236}">
                <a16:creationId xmlns:a16="http://schemas.microsoft.com/office/drawing/2014/main" id="{ADA7C6F9-A4C3-4805-974F-D5263D0B5968}"/>
              </a:ext>
            </a:extLst>
          </p:cNvPr>
          <p:cNvSpPr txBox="1"/>
          <p:nvPr/>
        </p:nvSpPr>
        <p:spPr>
          <a:xfrm>
            <a:off x="6968381" y="6416616"/>
            <a:ext cx="2018501" cy="369332"/>
          </a:xfrm>
          <a:prstGeom prst="rect">
            <a:avLst/>
          </a:prstGeom>
          <a:solidFill>
            <a:schemeClr val="bg1"/>
          </a:solidFill>
          <a:ln>
            <a:solidFill>
              <a:schemeClr val="accent1"/>
            </a:solidFill>
          </a:ln>
        </p:spPr>
        <p:txBody>
          <a:bodyPr wrap="none" rtlCol="0">
            <a:spAutoFit/>
          </a:bodyPr>
          <a:lstStyle/>
          <a:p>
            <a:r>
              <a:rPr lang="en-GB" b="1" dirty="0">
                <a:solidFill>
                  <a:srgbClr val="FF0000"/>
                </a:solidFill>
              </a:rPr>
              <a:t>Caution low base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 y="158026"/>
            <a:ext cx="7675836" cy="701675"/>
          </a:xfrm>
        </p:spPr>
        <p:txBody>
          <a:bodyPr/>
          <a:lstStyle/>
          <a:p>
            <a:r>
              <a:rPr lang="en-GB" sz="2000" dirty="0">
                <a:solidFill>
                  <a:srgbClr val="7030A0"/>
                </a:solidFill>
              </a:rPr>
              <a:t>SUMMARY: VACCINE BATCH RELEASE 2022:</a:t>
            </a:r>
          </a:p>
        </p:txBody>
      </p:sp>
      <p:graphicFrame>
        <p:nvGraphicFramePr>
          <p:cNvPr id="3" name="Diagram 2"/>
          <p:cNvGraphicFramePr/>
          <p:nvPr/>
        </p:nvGraphicFramePr>
        <p:xfrm>
          <a:off x="285750" y="1939968"/>
          <a:ext cx="8432581" cy="4382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85750" y="1334899"/>
            <a:ext cx="3876525" cy="400110"/>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96004B"/>
                </a:solidFill>
                <a:effectLst/>
                <a:uLnTx/>
                <a:uFillTx/>
                <a:latin typeface="Trebuchet MS"/>
                <a:ea typeface="+mn-ea"/>
                <a:cs typeface="+mn-cs"/>
              </a:rPr>
              <a:t>Overall level of service</a:t>
            </a:r>
          </a:p>
        </p:txBody>
      </p:sp>
      <p:sp>
        <p:nvSpPr>
          <p:cNvPr id="6" name="Rounded Rectangle 5"/>
          <p:cNvSpPr/>
          <p:nvPr/>
        </p:nvSpPr>
        <p:spPr>
          <a:xfrm>
            <a:off x="4477585" y="1075042"/>
            <a:ext cx="4240745" cy="723031"/>
          </a:xfrm>
          <a:prstGeom prst="roundRect">
            <a:avLst>
              <a:gd name="adj" fmla="val 10000"/>
            </a:avLst>
          </a:prstGeom>
          <a:blipFill rotWithShape="0">
            <a:blip r:embed="rId7"/>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702803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386498" y="1658012"/>
          <a:ext cx="8470963" cy="4005098"/>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p:cNvSpPr>
            <a:spLocks noGrp="1"/>
          </p:cNvSpPr>
          <p:nvPr>
            <p:ph type="ctrTitle"/>
          </p:nvPr>
        </p:nvSpPr>
        <p:spPr>
          <a:xfrm>
            <a:off x="285748" y="85745"/>
            <a:ext cx="7859011" cy="701675"/>
          </a:xfrm>
          <a:prstGeom prst="rect">
            <a:avLst/>
          </a:prstGeom>
        </p:spPr>
        <p:txBody>
          <a:bodyPr/>
          <a:lstStyle>
            <a:lvl1pPr algn="l">
              <a:defRPr sz="3500" b="1" i="0" baseline="0">
                <a:solidFill>
                  <a:schemeClr val="tx1">
                    <a:lumMod val="75000"/>
                    <a:lumOff val="25000"/>
                  </a:schemeClr>
                </a:solidFill>
                <a:latin typeface="Trebuchet MS"/>
                <a:cs typeface="Trebuchet MS"/>
              </a:defRPr>
            </a:lvl1pPr>
          </a:lstStyle>
          <a:p>
            <a:pPr lvl="0"/>
            <a:r>
              <a:rPr lang="en-GB" sz="2000" dirty="0">
                <a:solidFill>
                  <a:srgbClr val="7030A0"/>
                </a:solidFill>
              </a:rPr>
              <a:t>SUMMARY: VACCINE BATCH RELEASE 2018 – 2022:</a:t>
            </a:r>
            <a:br>
              <a:rPr lang="en-GB" sz="2000" dirty="0">
                <a:solidFill>
                  <a:srgbClr val="7030A0"/>
                </a:solidFill>
              </a:rPr>
            </a:br>
            <a:r>
              <a:rPr lang="en-GB" sz="1600" dirty="0">
                <a:solidFill>
                  <a:srgbClr val="7030A0"/>
                </a:solidFill>
              </a:rPr>
              <a:t>All parameters </a:t>
            </a:r>
            <a:r>
              <a:rPr lang="en-GB" sz="1600" dirty="0">
                <a:solidFill>
                  <a:srgbClr val="96004B"/>
                </a:solidFill>
              </a:rPr>
              <a:t>excellent</a:t>
            </a:r>
            <a:endParaRPr lang="en-US" sz="1600" dirty="0">
              <a:solidFill>
                <a:srgbClr val="96004B"/>
              </a:solidFill>
            </a:endParaRPr>
          </a:p>
        </p:txBody>
      </p:sp>
      <p:sp>
        <p:nvSpPr>
          <p:cNvPr id="2" name="TextBox 1"/>
          <p:cNvSpPr txBox="1"/>
          <p:nvPr/>
        </p:nvSpPr>
        <p:spPr>
          <a:xfrm>
            <a:off x="190280" y="5963611"/>
            <a:ext cx="866718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62626">
                    <a:lumMod val="75000"/>
                    <a:lumOff val="25000"/>
                  </a:srgbClr>
                </a:solidFill>
                <a:effectLst/>
                <a:uLnTx/>
                <a:uFillTx/>
                <a:latin typeface="Trebuchet MS"/>
                <a:ea typeface="+mn-ea"/>
                <a:cs typeface="+mn-cs"/>
              </a:rPr>
              <a:t>Q11 How would you rate the VMD in terms of ...Scale of 1 to 5, 1=Very poor, 5=Excellent. Bases on chart exclude “don’t know” and “not applicable” </a:t>
            </a:r>
            <a:endParaRPr kumimoji="0" lang="en-GB" sz="1200" b="0" i="0" u="none" strike="noStrike" kern="1200" cap="none" spc="0" normalizeH="0" baseline="0" noProof="0" dirty="0">
              <a:ln>
                <a:noFill/>
              </a:ln>
              <a:solidFill>
                <a:srgbClr val="262626"/>
              </a:solidFill>
              <a:effectLst/>
              <a:uLnTx/>
              <a:uFillTx/>
              <a:latin typeface="Trebuchet MS"/>
              <a:ea typeface="+mn-ea"/>
              <a:cs typeface="+mn-cs"/>
            </a:endParaRPr>
          </a:p>
        </p:txBody>
      </p:sp>
      <p:sp>
        <p:nvSpPr>
          <p:cNvPr id="5" name="TextBox 4"/>
          <p:cNvSpPr txBox="1"/>
          <p:nvPr/>
        </p:nvSpPr>
        <p:spPr>
          <a:xfrm>
            <a:off x="285748" y="1194890"/>
            <a:ext cx="8571714" cy="369332"/>
          </a:xfrm>
          <a:prstGeom prst="rect">
            <a:avLst/>
          </a:prstGeom>
          <a:noFill/>
          <a:ln>
            <a:solidFill>
              <a:schemeClr val="accent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Trebuchet MS"/>
                <a:ea typeface="+mn-ea"/>
                <a:cs typeface="+mn-cs"/>
              </a:rPr>
              <a:t>% rating 4 or 5, ranked by % change 2018 - 2022</a:t>
            </a:r>
          </a:p>
        </p:txBody>
      </p:sp>
      <p:graphicFrame>
        <p:nvGraphicFramePr>
          <p:cNvPr id="3" name="Table 6">
            <a:extLst>
              <a:ext uri="{FF2B5EF4-FFF2-40B4-BE49-F238E27FC236}">
                <a16:creationId xmlns:a16="http://schemas.microsoft.com/office/drawing/2014/main" id="{3DD35BA9-7E8F-4C09-802B-A44FA618FECA}"/>
              </a:ext>
            </a:extLst>
          </p:cNvPr>
          <p:cNvGraphicFramePr>
            <a:graphicFrameLocks noGrp="1"/>
          </p:cNvGraphicFramePr>
          <p:nvPr/>
        </p:nvGraphicFramePr>
        <p:xfrm>
          <a:off x="285748" y="1743958"/>
          <a:ext cx="2857502" cy="3456030"/>
        </p:xfrm>
        <a:graphic>
          <a:graphicData uri="http://schemas.openxmlformats.org/drawingml/2006/table">
            <a:tbl>
              <a:tblPr firstRow="1" bandRow="1">
                <a:tableStyleId>{5C22544A-7EE6-4342-B048-85BDC9FD1C3A}</a:tableStyleId>
              </a:tblPr>
              <a:tblGrid>
                <a:gridCol w="2857502">
                  <a:extLst>
                    <a:ext uri="{9D8B030D-6E8A-4147-A177-3AD203B41FA5}">
                      <a16:colId xmlns:a16="http://schemas.microsoft.com/office/drawing/2014/main" val="556640257"/>
                    </a:ext>
                  </a:extLst>
                </a:gridCol>
              </a:tblGrid>
              <a:tr h="691206">
                <a:tc>
                  <a:txBody>
                    <a:bodyPr/>
                    <a:lstStyle/>
                    <a:p>
                      <a:pPr algn="ctr"/>
                      <a:r>
                        <a:rPr lang="en-US" dirty="0"/>
                        <a:t>Parameter</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404672"/>
                  </a:ext>
                </a:extLst>
              </a:tr>
              <a:tr h="691206">
                <a:tc>
                  <a:txBody>
                    <a:bodyPr/>
                    <a:lstStyle/>
                    <a:p>
                      <a:pPr algn="ctr" fontAlgn="b"/>
                      <a:r>
                        <a:rPr lang="en-US" sz="1400" b="1" u="none" strike="noStrike" dirty="0">
                          <a:solidFill>
                            <a:schemeClr val="tx1"/>
                          </a:solidFill>
                          <a:effectLst/>
                        </a:rPr>
                        <a:t>Quality of issued documentation </a:t>
                      </a:r>
                      <a:endParaRPr lang="en-US" sz="1400" b="1" i="0" u="none" strike="noStrike" dirty="0">
                        <a:solidFill>
                          <a:schemeClr val="tx1"/>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0357578"/>
                  </a:ext>
                </a:extLst>
              </a:tr>
              <a:tr h="691206">
                <a:tc>
                  <a:txBody>
                    <a:bodyPr/>
                    <a:lstStyle/>
                    <a:p>
                      <a:pPr algn="ctr" fontAlgn="b"/>
                      <a:r>
                        <a:rPr lang="en-GB" sz="1400" b="1" u="none" strike="noStrike" dirty="0">
                          <a:solidFill>
                            <a:schemeClr val="tx1"/>
                          </a:solidFill>
                          <a:effectLst/>
                        </a:rPr>
                        <a:t>Advice provided </a:t>
                      </a:r>
                      <a:endParaRPr lang="en-GB" sz="1400" b="1" i="0" u="none" strike="noStrike" dirty="0">
                        <a:solidFill>
                          <a:schemeClr val="tx1"/>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709958"/>
                  </a:ext>
                </a:extLst>
              </a:tr>
              <a:tr h="691206">
                <a:tc>
                  <a:txBody>
                    <a:bodyPr/>
                    <a:lstStyle/>
                    <a:p>
                      <a:pPr algn="ctr" fontAlgn="b"/>
                      <a:r>
                        <a:rPr lang="en-US" sz="1400" b="1" u="none" strike="noStrike" dirty="0">
                          <a:solidFill>
                            <a:schemeClr val="tx1"/>
                          </a:solidFill>
                          <a:effectLst/>
                        </a:rPr>
                        <a:t>Overall level of service </a:t>
                      </a:r>
                      <a:endParaRPr lang="en-US" sz="1400" b="1" i="0" u="none" strike="noStrike" dirty="0">
                        <a:solidFill>
                          <a:schemeClr val="tx1"/>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961221"/>
                  </a:ext>
                </a:extLst>
              </a:tr>
              <a:tr h="691206">
                <a:tc>
                  <a:txBody>
                    <a:bodyPr/>
                    <a:lstStyle/>
                    <a:p>
                      <a:pPr algn="ctr" fontAlgn="b"/>
                      <a:r>
                        <a:rPr lang="en-US" sz="1400" b="1" u="none" strike="noStrike" dirty="0">
                          <a:solidFill>
                            <a:schemeClr val="tx1"/>
                          </a:solidFill>
                          <a:effectLst/>
                        </a:rPr>
                        <a:t>Timescales for the process </a:t>
                      </a:r>
                      <a:endParaRPr lang="en-US" sz="1400" b="1" i="0" u="none" strike="noStrike" dirty="0">
                        <a:solidFill>
                          <a:schemeClr val="tx1"/>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4060214"/>
                  </a:ext>
                </a:extLst>
              </a:tr>
            </a:tbl>
          </a:graphicData>
        </a:graphic>
      </p:graphicFrame>
      <p:graphicFrame>
        <p:nvGraphicFramePr>
          <p:cNvPr id="7" name="Table 6">
            <a:extLst>
              <a:ext uri="{FF2B5EF4-FFF2-40B4-BE49-F238E27FC236}">
                <a16:creationId xmlns:a16="http://schemas.microsoft.com/office/drawing/2014/main" id="{EB32E7F3-4E06-4147-AAB3-B406D42B85AB}"/>
              </a:ext>
            </a:extLst>
          </p:cNvPr>
          <p:cNvGraphicFramePr>
            <a:graphicFrameLocks noGrp="1"/>
          </p:cNvGraphicFramePr>
          <p:nvPr/>
        </p:nvGraphicFramePr>
        <p:xfrm>
          <a:off x="5605414" y="1734433"/>
          <a:ext cx="3327662" cy="3456030"/>
        </p:xfrm>
        <a:graphic>
          <a:graphicData uri="http://schemas.openxmlformats.org/drawingml/2006/table">
            <a:tbl>
              <a:tblPr firstRow="1" bandRow="1">
                <a:tableStyleId>{5C22544A-7EE6-4342-B048-85BDC9FD1C3A}</a:tableStyleId>
              </a:tblPr>
              <a:tblGrid>
                <a:gridCol w="3327662">
                  <a:extLst>
                    <a:ext uri="{9D8B030D-6E8A-4147-A177-3AD203B41FA5}">
                      <a16:colId xmlns:a16="http://schemas.microsoft.com/office/drawing/2014/main" val="556640257"/>
                    </a:ext>
                  </a:extLst>
                </a:gridCol>
              </a:tblGrid>
              <a:tr h="69120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Parameter rating 2022</a:t>
                      </a:r>
                      <a:endParaRPr lang="en-GB" dirty="0"/>
                    </a:p>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404672"/>
                  </a:ext>
                </a:extLst>
              </a:tr>
              <a:tr h="691206">
                <a:tc>
                  <a:txBody>
                    <a:bodyPr/>
                    <a:lstStyle/>
                    <a:p>
                      <a:pPr algn="ctr" fontAlgn="b"/>
                      <a:r>
                        <a:rPr lang="en-US" sz="1400" b="1" i="0" u="none" strike="noStrike" dirty="0">
                          <a:solidFill>
                            <a:srgbClr val="FF0000"/>
                          </a:solidFill>
                          <a:effectLst/>
                          <a:latin typeface="+mj-lt"/>
                        </a:rPr>
                        <a:t>Excellent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0357578"/>
                  </a:ext>
                </a:extLst>
              </a:tr>
              <a:tr h="691206">
                <a:tc>
                  <a:txBody>
                    <a:bodyPr/>
                    <a:lstStyle/>
                    <a:p>
                      <a:pPr algn="ctr" fontAlgn="b"/>
                      <a:r>
                        <a:rPr lang="en-GB" sz="1400" b="1" i="0" u="none" strike="noStrike" dirty="0">
                          <a:solidFill>
                            <a:srgbClr val="FF0000"/>
                          </a:solidFill>
                          <a:effectLst/>
                          <a:latin typeface="+mj-lt"/>
                        </a:rPr>
                        <a:t>Excellent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709958"/>
                  </a:ext>
                </a:extLst>
              </a:tr>
              <a:tr h="691206">
                <a:tc>
                  <a:txBody>
                    <a:bodyPr/>
                    <a:lstStyle/>
                    <a:p>
                      <a:pPr algn="ctr" fontAlgn="b"/>
                      <a:r>
                        <a:rPr lang="en-US" sz="1400" b="1" i="0" u="none" strike="noStrike" dirty="0">
                          <a:solidFill>
                            <a:srgbClr val="FF0000"/>
                          </a:solidFill>
                          <a:effectLst/>
                          <a:latin typeface="+mj-lt"/>
                        </a:rPr>
                        <a:t>Excellent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961221"/>
                  </a:ext>
                </a:extLst>
              </a:tr>
              <a:tr h="691206">
                <a:tc>
                  <a:txBody>
                    <a:bodyPr/>
                    <a:lstStyle/>
                    <a:p>
                      <a:pPr algn="ctr" fontAlgn="b"/>
                      <a:r>
                        <a:rPr lang="en-US" sz="1400" b="1" i="0" u="none" strike="noStrike" dirty="0">
                          <a:solidFill>
                            <a:srgbClr val="FF0000"/>
                          </a:solidFill>
                          <a:effectLst/>
                          <a:latin typeface="+mj-lt"/>
                        </a:rPr>
                        <a:t>Excellent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4060214"/>
                  </a:ext>
                </a:extLst>
              </a:tr>
            </a:tbl>
          </a:graphicData>
        </a:graphic>
      </p:graphicFrame>
    </p:spTree>
    <p:extLst>
      <p:ext uri="{BB962C8B-B14F-4D97-AF65-F5344CB8AC3E}">
        <p14:creationId xmlns:p14="http://schemas.microsoft.com/office/powerpoint/2010/main" val="1098415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6004B"/>
        </a:solidFill>
        <a:effectLst/>
      </p:bgPr>
    </p:bg>
    <p:spTree>
      <p:nvGrpSpPr>
        <p:cNvPr id="1" name=""/>
        <p:cNvGrpSpPr/>
        <p:nvPr/>
      </p:nvGrpSpPr>
      <p:grpSpPr>
        <a:xfrm>
          <a:off x="0" y="0"/>
          <a:ext cx="0" cy="0"/>
          <a:chOff x="0" y="0"/>
          <a:chExt cx="0" cy="0"/>
        </a:xfrm>
      </p:grpSpPr>
      <p:sp>
        <p:nvSpPr>
          <p:cNvPr id="3" name="TextBox 2"/>
          <p:cNvSpPr txBox="1"/>
          <p:nvPr/>
        </p:nvSpPr>
        <p:spPr>
          <a:xfrm>
            <a:off x="337457" y="2275088"/>
            <a:ext cx="8092168" cy="1077218"/>
          </a:xfrm>
          <a:prstGeom prst="rect">
            <a:avLst/>
          </a:prstGeom>
          <a:noFill/>
        </p:spPr>
        <p:txBody>
          <a:bodyPr wrap="square" rtlCol="0">
            <a:spAutoFit/>
          </a:bodyPr>
          <a:lstStyle/>
          <a:p>
            <a:pPr algn="ctr"/>
            <a:r>
              <a:rPr lang="en-GB" sz="3200" b="1" cap="all" dirty="0">
                <a:solidFill>
                  <a:schemeClr val="bg1"/>
                </a:solidFill>
              </a:rPr>
              <a:t>Pharmacovigilance  </a:t>
            </a:r>
          </a:p>
          <a:p>
            <a:pPr algn="ctr"/>
            <a:r>
              <a:rPr lang="en-GB" sz="3200" b="1" dirty="0">
                <a:solidFill>
                  <a:schemeClr val="bg1"/>
                </a:solidFill>
              </a:rPr>
              <a:t>(n=21 or less)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 y="158026"/>
            <a:ext cx="7675836" cy="701675"/>
          </a:xfrm>
        </p:spPr>
        <p:txBody>
          <a:bodyPr/>
          <a:lstStyle/>
          <a:p>
            <a:r>
              <a:rPr lang="en-GB" sz="2000" dirty="0">
                <a:solidFill>
                  <a:srgbClr val="7030A0"/>
                </a:solidFill>
              </a:rPr>
              <a:t>SUMMARY: PHARMACOVIGILANCE 2022:</a:t>
            </a:r>
            <a:br>
              <a:rPr lang="en-GB" sz="2000" dirty="0">
                <a:solidFill>
                  <a:srgbClr val="7030A0"/>
                </a:solidFill>
              </a:rPr>
            </a:br>
            <a:r>
              <a:rPr lang="en-GB" sz="1600" dirty="0">
                <a:solidFill>
                  <a:srgbClr val="96004B"/>
                </a:solidFill>
              </a:rPr>
              <a:t>Excellent</a:t>
            </a:r>
            <a:r>
              <a:rPr lang="en-GB" sz="1600" dirty="0">
                <a:solidFill>
                  <a:srgbClr val="7030A0"/>
                </a:solidFill>
              </a:rPr>
              <a:t> on all parameters</a:t>
            </a:r>
            <a:endParaRPr lang="en-GB" dirty="0">
              <a:solidFill>
                <a:srgbClr val="7030A0"/>
              </a:solidFill>
            </a:endParaRPr>
          </a:p>
        </p:txBody>
      </p:sp>
      <p:graphicFrame>
        <p:nvGraphicFramePr>
          <p:cNvPr id="3" name="Diagram 2"/>
          <p:cNvGraphicFramePr/>
          <p:nvPr/>
        </p:nvGraphicFramePr>
        <p:xfrm>
          <a:off x="285750" y="1939968"/>
          <a:ext cx="8432581" cy="4382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85750" y="1334899"/>
            <a:ext cx="3876525" cy="400110"/>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96004B"/>
                </a:solidFill>
                <a:effectLst/>
                <a:uLnTx/>
                <a:uFillTx/>
                <a:latin typeface="Trebuchet MS"/>
                <a:ea typeface="+mn-ea"/>
                <a:cs typeface="+mn-cs"/>
              </a:rPr>
              <a:t>Overall level of service</a:t>
            </a:r>
          </a:p>
        </p:txBody>
      </p:sp>
      <p:sp>
        <p:nvSpPr>
          <p:cNvPr id="6" name="Rounded Rectangle 5"/>
          <p:cNvSpPr/>
          <p:nvPr/>
        </p:nvSpPr>
        <p:spPr>
          <a:xfrm>
            <a:off x="4477585" y="1075042"/>
            <a:ext cx="4240745" cy="723031"/>
          </a:xfrm>
          <a:prstGeom prst="roundRect">
            <a:avLst>
              <a:gd name="adj" fmla="val 10000"/>
            </a:avLst>
          </a:prstGeom>
          <a:blipFill rotWithShape="0">
            <a:blip r:embed="rId7"/>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857678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386498" y="1658011"/>
          <a:ext cx="8470963" cy="4305599"/>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p:cNvSpPr>
            <a:spLocks noGrp="1"/>
          </p:cNvSpPr>
          <p:nvPr>
            <p:ph type="ctrTitle"/>
          </p:nvPr>
        </p:nvSpPr>
        <p:spPr>
          <a:xfrm>
            <a:off x="285748" y="85745"/>
            <a:ext cx="7859011" cy="701675"/>
          </a:xfrm>
          <a:prstGeom prst="rect">
            <a:avLst/>
          </a:prstGeom>
        </p:spPr>
        <p:txBody>
          <a:bodyPr/>
          <a:lstStyle>
            <a:lvl1pPr algn="l">
              <a:defRPr sz="3500" b="1" i="0" baseline="0">
                <a:solidFill>
                  <a:schemeClr val="tx1">
                    <a:lumMod val="75000"/>
                    <a:lumOff val="25000"/>
                  </a:schemeClr>
                </a:solidFill>
                <a:latin typeface="Trebuchet MS"/>
                <a:cs typeface="Trebuchet MS"/>
              </a:defRPr>
            </a:lvl1pPr>
          </a:lstStyle>
          <a:p>
            <a:pPr lvl="0"/>
            <a:r>
              <a:rPr lang="en-GB" sz="2000" dirty="0">
                <a:solidFill>
                  <a:srgbClr val="7030A0"/>
                </a:solidFill>
              </a:rPr>
              <a:t>SUMMARY: PHARMACOVIGILANCE 2018 – 2022:</a:t>
            </a:r>
            <a:br>
              <a:rPr lang="en-GB" sz="2000" dirty="0">
                <a:solidFill>
                  <a:srgbClr val="7030A0"/>
                </a:solidFill>
              </a:rPr>
            </a:br>
            <a:r>
              <a:rPr lang="en-GB" sz="1600" dirty="0">
                <a:solidFill>
                  <a:srgbClr val="7030A0"/>
                </a:solidFill>
              </a:rPr>
              <a:t>All parameters </a:t>
            </a:r>
            <a:r>
              <a:rPr lang="en-GB" sz="1600" dirty="0">
                <a:solidFill>
                  <a:srgbClr val="96004B"/>
                </a:solidFill>
              </a:rPr>
              <a:t>excellent </a:t>
            </a:r>
            <a:r>
              <a:rPr lang="en-GB" sz="1600" dirty="0">
                <a:solidFill>
                  <a:srgbClr val="7030A0"/>
                </a:solidFill>
              </a:rPr>
              <a:t>and improved</a:t>
            </a:r>
            <a:endParaRPr lang="en-US" sz="1600" dirty="0">
              <a:solidFill>
                <a:srgbClr val="7030A0"/>
              </a:solidFill>
            </a:endParaRPr>
          </a:p>
        </p:txBody>
      </p:sp>
      <p:sp>
        <p:nvSpPr>
          <p:cNvPr id="2" name="TextBox 1"/>
          <p:cNvSpPr txBox="1"/>
          <p:nvPr/>
        </p:nvSpPr>
        <p:spPr>
          <a:xfrm>
            <a:off x="190280" y="5963611"/>
            <a:ext cx="866718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62626">
                    <a:lumMod val="75000"/>
                    <a:lumOff val="25000"/>
                  </a:srgbClr>
                </a:solidFill>
                <a:effectLst/>
                <a:uLnTx/>
                <a:uFillTx/>
                <a:latin typeface="Trebuchet MS"/>
                <a:ea typeface="+mn-ea"/>
                <a:cs typeface="+mn-cs"/>
              </a:rPr>
              <a:t>Q11 How would you rate the VMD in terms of ...Scale of 1 to 5, 1=Very poor, 5=Excellent. Bases on chart exclude “don’t know” and “not applicable” </a:t>
            </a:r>
            <a:endParaRPr kumimoji="0" lang="en-GB" sz="1200" b="0" i="0" u="none" strike="noStrike" kern="1200" cap="none" spc="0" normalizeH="0" baseline="0" noProof="0" dirty="0">
              <a:ln>
                <a:noFill/>
              </a:ln>
              <a:solidFill>
                <a:srgbClr val="262626"/>
              </a:solidFill>
              <a:effectLst/>
              <a:uLnTx/>
              <a:uFillTx/>
              <a:latin typeface="Trebuchet MS"/>
              <a:ea typeface="+mn-ea"/>
              <a:cs typeface="+mn-cs"/>
            </a:endParaRPr>
          </a:p>
        </p:txBody>
      </p:sp>
      <p:sp>
        <p:nvSpPr>
          <p:cNvPr id="5" name="TextBox 4"/>
          <p:cNvSpPr txBox="1"/>
          <p:nvPr/>
        </p:nvSpPr>
        <p:spPr>
          <a:xfrm>
            <a:off x="285748" y="1194890"/>
            <a:ext cx="8571714" cy="369332"/>
          </a:xfrm>
          <a:prstGeom prst="rect">
            <a:avLst/>
          </a:prstGeom>
          <a:noFill/>
          <a:ln>
            <a:solidFill>
              <a:schemeClr val="accent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Trebuchet MS"/>
                <a:ea typeface="+mn-ea"/>
                <a:cs typeface="+mn-cs"/>
              </a:rPr>
              <a:t>% rating 4 or 5, ranked by % change 2018 - 2022</a:t>
            </a:r>
          </a:p>
        </p:txBody>
      </p:sp>
      <p:graphicFrame>
        <p:nvGraphicFramePr>
          <p:cNvPr id="3" name="Table 6">
            <a:extLst>
              <a:ext uri="{FF2B5EF4-FFF2-40B4-BE49-F238E27FC236}">
                <a16:creationId xmlns:a16="http://schemas.microsoft.com/office/drawing/2014/main" id="{3DD35BA9-7E8F-4C09-802B-A44FA618FECA}"/>
              </a:ext>
            </a:extLst>
          </p:cNvPr>
          <p:cNvGraphicFramePr>
            <a:graphicFrameLocks noGrp="1"/>
          </p:cNvGraphicFramePr>
          <p:nvPr/>
        </p:nvGraphicFramePr>
        <p:xfrm>
          <a:off x="280939" y="1743959"/>
          <a:ext cx="3071861" cy="3919150"/>
        </p:xfrm>
        <a:graphic>
          <a:graphicData uri="http://schemas.openxmlformats.org/drawingml/2006/table">
            <a:tbl>
              <a:tblPr firstRow="1" bandRow="1">
                <a:tableStyleId>{5C22544A-7EE6-4342-B048-85BDC9FD1C3A}</a:tableStyleId>
              </a:tblPr>
              <a:tblGrid>
                <a:gridCol w="3071861">
                  <a:extLst>
                    <a:ext uri="{9D8B030D-6E8A-4147-A177-3AD203B41FA5}">
                      <a16:colId xmlns:a16="http://schemas.microsoft.com/office/drawing/2014/main" val="556640257"/>
                    </a:ext>
                  </a:extLst>
                </a:gridCol>
              </a:tblGrid>
              <a:tr h="649846">
                <a:tc>
                  <a:txBody>
                    <a:bodyPr/>
                    <a:lstStyle/>
                    <a:p>
                      <a:pPr algn="ctr"/>
                      <a:r>
                        <a:rPr lang="en-US" dirty="0"/>
                        <a:t>Parameter</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404672"/>
                  </a:ext>
                </a:extLst>
              </a:tr>
              <a:tr h="585109">
                <a:tc>
                  <a:txBody>
                    <a:bodyPr/>
                    <a:lstStyle/>
                    <a:p>
                      <a:pPr algn="ctr" fontAlgn="b"/>
                      <a:r>
                        <a:rPr lang="en-US" sz="1400" b="0" u="none" strike="noStrike" dirty="0">
                          <a:solidFill>
                            <a:srgbClr val="000000"/>
                          </a:solidFill>
                          <a:effectLst/>
                        </a:rPr>
                        <a:t>Consistency of approach between assessors </a:t>
                      </a:r>
                      <a:endParaRPr lang="en-US"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0357578"/>
                  </a:ext>
                </a:extLst>
              </a:tr>
              <a:tr h="585109">
                <a:tc>
                  <a:txBody>
                    <a:bodyPr/>
                    <a:lstStyle/>
                    <a:p>
                      <a:pPr algn="ctr" fontAlgn="b"/>
                      <a:r>
                        <a:rPr lang="en-US" sz="1400" b="0" u="none" strike="noStrike" dirty="0">
                          <a:solidFill>
                            <a:srgbClr val="000000"/>
                          </a:solidFill>
                          <a:effectLst/>
                        </a:rPr>
                        <a:t>Pragmatism/willingness to listen to a reasonable alternative view</a:t>
                      </a:r>
                      <a:endParaRPr lang="en-US"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6519009"/>
                  </a:ext>
                </a:extLst>
              </a:tr>
              <a:tr h="585109">
                <a:tc>
                  <a:txBody>
                    <a:bodyPr/>
                    <a:lstStyle/>
                    <a:p>
                      <a:pPr algn="ctr" fontAlgn="b"/>
                      <a:r>
                        <a:rPr lang="en-US" sz="1400" b="0" u="none" strike="noStrike" dirty="0">
                          <a:solidFill>
                            <a:srgbClr val="000000"/>
                          </a:solidFill>
                          <a:effectLst/>
                        </a:rPr>
                        <a:t>Relevance of questions asked by PSUR assessors </a:t>
                      </a:r>
                      <a:endParaRPr lang="en-US"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0169990"/>
                  </a:ext>
                </a:extLst>
              </a:tr>
              <a:tr h="453502">
                <a:tc>
                  <a:txBody>
                    <a:bodyPr/>
                    <a:lstStyle/>
                    <a:p>
                      <a:pPr algn="ctr" fontAlgn="b"/>
                      <a:r>
                        <a:rPr lang="en-US" sz="1400" b="0" u="none" strike="noStrike" dirty="0">
                          <a:solidFill>
                            <a:srgbClr val="000000"/>
                          </a:solidFill>
                          <a:effectLst/>
                        </a:rPr>
                        <a:t>Relevance of questions relating to Adverse Event reports </a:t>
                      </a:r>
                      <a:endParaRPr lang="en-US"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709958"/>
                  </a:ext>
                </a:extLst>
              </a:tr>
              <a:tr h="453502">
                <a:tc>
                  <a:txBody>
                    <a:bodyPr/>
                    <a:lstStyle/>
                    <a:p>
                      <a:pPr algn="ctr" fontAlgn="b"/>
                      <a:r>
                        <a:rPr lang="en-US" sz="1400" b="0" u="none" strike="noStrike" dirty="0">
                          <a:solidFill>
                            <a:srgbClr val="000000"/>
                          </a:solidFill>
                          <a:effectLst/>
                        </a:rPr>
                        <a:t>Knowledge of staff responding to enquiries</a:t>
                      </a:r>
                      <a:endParaRPr lang="en-US"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961221"/>
                  </a:ext>
                </a:extLst>
              </a:tr>
              <a:tr h="606973">
                <a:tc>
                  <a:txBody>
                    <a:bodyPr/>
                    <a:lstStyle/>
                    <a:p>
                      <a:pPr algn="ctr" fontAlgn="b"/>
                      <a:r>
                        <a:rPr lang="en-US" sz="1400" b="0" u="none" strike="noStrike" dirty="0">
                          <a:solidFill>
                            <a:srgbClr val="000000"/>
                          </a:solidFill>
                          <a:effectLst/>
                        </a:rPr>
                        <a:t>Helpfulness of the staff </a:t>
                      </a:r>
                      <a:endParaRPr lang="en-US"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4060214"/>
                  </a:ext>
                </a:extLst>
              </a:tr>
            </a:tbl>
          </a:graphicData>
        </a:graphic>
      </p:graphicFrame>
      <p:graphicFrame>
        <p:nvGraphicFramePr>
          <p:cNvPr id="7" name="Table 6">
            <a:extLst>
              <a:ext uri="{FF2B5EF4-FFF2-40B4-BE49-F238E27FC236}">
                <a16:creationId xmlns:a16="http://schemas.microsoft.com/office/drawing/2014/main" id="{9C583542-EEFF-4519-8ACC-7923871D8913}"/>
              </a:ext>
            </a:extLst>
          </p:cNvPr>
          <p:cNvGraphicFramePr>
            <a:graphicFrameLocks noGrp="1"/>
          </p:cNvGraphicFramePr>
          <p:nvPr/>
        </p:nvGraphicFramePr>
        <p:xfrm>
          <a:off x="5776864" y="1724910"/>
          <a:ext cx="3071861" cy="3818642"/>
        </p:xfrm>
        <a:graphic>
          <a:graphicData uri="http://schemas.openxmlformats.org/drawingml/2006/table">
            <a:tbl>
              <a:tblPr firstRow="1" bandRow="1">
                <a:tableStyleId>{5C22544A-7EE6-4342-B048-85BDC9FD1C3A}</a:tableStyleId>
              </a:tblPr>
              <a:tblGrid>
                <a:gridCol w="3071861">
                  <a:extLst>
                    <a:ext uri="{9D8B030D-6E8A-4147-A177-3AD203B41FA5}">
                      <a16:colId xmlns:a16="http://schemas.microsoft.com/office/drawing/2014/main" val="556640257"/>
                    </a:ext>
                  </a:extLst>
                </a:gridCol>
              </a:tblGrid>
              <a:tr h="68827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Parameter rating 2022</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404672"/>
                  </a:ext>
                </a:extLst>
              </a:tr>
              <a:tr h="521728">
                <a:tc>
                  <a:txBody>
                    <a:bodyPr/>
                    <a:lstStyle/>
                    <a:p>
                      <a:pPr algn="ctr" fontAlgn="b"/>
                      <a:r>
                        <a:rPr lang="en-US" sz="1400" b="0" i="0" u="none" strike="noStrike" dirty="0">
                          <a:solidFill>
                            <a:srgbClr val="FF0000"/>
                          </a:solidFill>
                          <a:effectLst/>
                          <a:latin typeface="+mj-lt"/>
                        </a:rPr>
                        <a:t>Excellent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0357578"/>
                  </a:ext>
                </a:extLst>
              </a:tr>
              <a:tr h="521728">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kern="1200" dirty="0">
                          <a:solidFill>
                            <a:srgbClr val="FF0000"/>
                          </a:solidFill>
                          <a:effectLst/>
                          <a:latin typeface="+mn-lt"/>
                          <a:ea typeface="+mn-ea"/>
                          <a:cs typeface="+mn-cs"/>
                        </a:rPr>
                        <a:t>Excellent</a:t>
                      </a:r>
                    </a:p>
                    <a:p>
                      <a:pPr algn="ctr" fontAlgn="b"/>
                      <a:endParaRPr lang="en-US" sz="1400" b="0" i="0" u="none" strike="noStrike" dirty="0">
                        <a:solidFill>
                          <a:srgbClr val="FF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6519009"/>
                  </a:ext>
                </a:extLst>
              </a:tr>
              <a:tr h="521728">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kern="1200" dirty="0">
                          <a:solidFill>
                            <a:srgbClr val="FF0000"/>
                          </a:solidFill>
                          <a:effectLst/>
                          <a:latin typeface="+mn-lt"/>
                          <a:ea typeface="+mn-ea"/>
                          <a:cs typeface="+mn-cs"/>
                        </a:rPr>
                        <a:t>Excellent</a:t>
                      </a:r>
                    </a:p>
                    <a:p>
                      <a:pPr algn="ctr" fontAlgn="b"/>
                      <a:endParaRPr lang="en-US" sz="1400" b="0" i="0" u="none" strike="noStrike" dirty="0">
                        <a:solidFill>
                          <a:srgbClr val="FF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0169990"/>
                  </a:ext>
                </a:extLst>
              </a:tr>
              <a:tr h="521728">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kern="1200" dirty="0">
                          <a:solidFill>
                            <a:srgbClr val="FF0000"/>
                          </a:solidFill>
                          <a:effectLst/>
                          <a:latin typeface="+mn-lt"/>
                          <a:ea typeface="+mn-ea"/>
                          <a:cs typeface="+mn-cs"/>
                        </a:rPr>
                        <a:t>Excellent</a:t>
                      </a:r>
                    </a:p>
                    <a:p>
                      <a:pPr algn="ctr" fontAlgn="b"/>
                      <a:endParaRPr lang="en-US" sz="1400" b="0" i="0" u="none" strike="noStrike" dirty="0">
                        <a:solidFill>
                          <a:srgbClr val="FF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709958"/>
                  </a:ext>
                </a:extLst>
              </a:tr>
              <a:tr h="521728">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kern="1200" dirty="0">
                          <a:solidFill>
                            <a:srgbClr val="FF0000"/>
                          </a:solidFill>
                          <a:effectLst/>
                          <a:latin typeface="+mn-lt"/>
                          <a:ea typeface="+mn-ea"/>
                          <a:cs typeface="+mn-cs"/>
                        </a:rPr>
                        <a:t>Excellent</a:t>
                      </a:r>
                    </a:p>
                    <a:p>
                      <a:pPr algn="ctr" fontAlgn="b"/>
                      <a:endParaRPr lang="en-US" sz="1400" b="0" i="0" u="none" strike="noStrike" dirty="0">
                        <a:solidFill>
                          <a:srgbClr val="FF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961221"/>
                  </a:ext>
                </a:extLst>
              </a:tr>
              <a:tr h="521728">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kern="1200" dirty="0">
                          <a:solidFill>
                            <a:srgbClr val="FF0000"/>
                          </a:solidFill>
                          <a:effectLst/>
                          <a:latin typeface="+mn-lt"/>
                          <a:ea typeface="+mn-ea"/>
                          <a:cs typeface="+mn-cs"/>
                        </a:rPr>
                        <a:t>Excellent</a:t>
                      </a:r>
                    </a:p>
                    <a:p>
                      <a:pPr algn="ctr" fontAlgn="b"/>
                      <a:endParaRPr lang="en-US" sz="1400" b="0" i="0" u="none" strike="noStrike" dirty="0">
                        <a:solidFill>
                          <a:srgbClr val="FF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4060214"/>
                  </a:ext>
                </a:extLst>
              </a:tr>
            </a:tbl>
          </a:graphicData>
        </a:graphic>
      </p:graphicFrame>
    </p:spTree>
    <p:extLst>
      <p:ext uri="{BB962C8B-B14F-4D97-AF65-F5344CB8AC3E}">
        <p14:creationId xmlns:p14="http://schemas.microsoft.com/office/powerpoint/2010/main" val="17702380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386498" y="1658011"/>
          <a:ext cx="8470963" cy="4305599"/>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p:cNvSpPr>
            <a:spLocks noGrp="1"/>
          </p:cNvSpPr>
          <p:nvPr>
            <p:ph type="ctrTitle"/>
          </p:nvPr>
        </p:nvSpPr>
        <p:spPr>
          <a:xfrm>
            <a:off x="285748" y="85745"/>
            <a:ext cx="7859011" cy="701675"/>
          </a:xfrm>
          <a:prstGeom prst="rect">
            <a:avLst/>
          </a:prstGeom>
        </p:spPr>
        <p:txBody>
          <a:bodyPr/>
          <a:lstStyle>
            <a:lvl1pPr algn="l">
              <a:defRPr sz="3500" b="1" i="0" baseline="0">
                <a:solidFill>
                  <a:schemeClr val="tx1">
                    <a:lumMod val="75000"/>
                    <a:lumOff val="25000"/>
                  </a:schemeClr>
                </a:solidFill>
                <a:latin typeface="Trebuchet MS"/>
                <a:cs typeface="Trebuchet MS"/>
              </a:defRPr>
            </a:lvl1pPr>
          </a:lstStyle>
          <a:p>
            <a:pPr lvl="0"/>
            <a:r>
              <a:rPr lang="en-GB" sz="2000" dirty="0">
                <a:solidFill>
                  <a:srgbClr val="7030A0"/>
                </a:solidFill>
              </a:rPr>
              <a:t>SUMMARY: PHARMACOVIGILANCE 2018 – 2022:</a:t>
            </a:r>
            <a:br>
              <a:rPr lang="en-GB" sz="2000" dirty="0">
                <a:solidFill>
                  <a:srgbClr val="7030A0"/>
                </a:solidFill>
              </a:rPr>
            </a:br>
            <a:r>
              <a:rPr lang="en-GB" sz="1600" dirty="0">
                <a:solidFill>
                  <a:srgbClr val="7030A0"/>
                </a:solidFill>
              </a:rPr>
              <a:t>All parameters </a:t>
            </a:r>
            <a:r>
              <a:rPr lang="en-GB" sz="1600" dirty="0">
                <a:solidFill>
                  <a:srgbClr val="96004B"/>
                </a:solidFill>
              </a:rPr>
              <a:t>excellent </a:t>
            </a:r>
            <a:r>
              <a:rPr lang="en-GB" sz="1600" dirty="0">
                <a:solidFill>
                  <a:srgbClr val="7030A0"/>
                </a:solidFill>
              </a:rPr>
              <a:t>and improved</a:t>
            </a:r>
            <a:endParaRPr lang="en-US" sz="1600" dirty="0">
              <a:solidFill>
                <a:srgbClr val="7030A0"/>
              </a:solidFill>
            </a:endParaRPr>
          </a:p>
        </p:txBody>
      </p:sp>
      <p:sp>
        <p:nvSpPr>
          <p:cNvPr id="2" name="TextBox 1"/>
          <p:cNvSpPr txBox="1"/>
          <p:nvPr/>
        </p:nvSpPr>
        <p:spPr>
          <a:xfrm>
            <a:off x="190280" y="5963611"/>
            <a:ext cx="866718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62626">
                    <a:lumMod val="75000"/>
                    <a:lumOff val="25000"/>
                  </a:srgbClr>
                </a:solidFill>
                <a:effectLst/>
                <a:uLnTx/>
                <a:uFillTx/>
                <a:latin typeface="Trebuchet MS"/>
                <a:ea typeface="+mn-ea"/>
                <a:cs typeface="+mn-cs"/>
              </a:rPr>
              <a:t>Q11 How would you rate the VMD in terms of ...Scale of 1 to 5, 1=Very poor, 5=Excellent. Bases on chart exclude “don’t know” and “not applicable” </a:t>
            </a:r>
            <a:endParaRPr kumimoji="0" lang="en-GB" sz="1200" b="0" i="0" u="none" strike="noStrike" kern="1200" cap="none" spc="0" normalizeH="0" baseline="0" noProof="0" dirty="0">
              <a:ln>
                <a:noFill/>
              </a:ln>
              <a:solidFill>
                <a:srgbClr val="262626"/>
              </a:solidFill>
              <a:effectLst/>
              <a:uLnTx/>
              <a:uFillTx/>
              <a:latin typeface="Trebuchet MS"/>
              <a:ea typeface="+mn-ea"/>
              <a:cs typeface="+mn-cs"/>
            </a:endParaRPr>
          </a:p>
        </p:txBody>
      </p:sp>
      <p:sp>
        <p:nvSpPr>
          <p:cNvPr id="5" name="TextBox 4"/>
          <p:cNvSpPr txBox="1"/>
          <p:nvPr/>
        </p:nvSpPr>
        <p:spPr>
          <a:xfrm>
            <a:off x="285748" y="1194890"/>
            <a:ext cx="8571714" cy="369332"/>
          </a:xfrm>
          <a:prstGeom prst="rect">
            <a:avLst/>
          </a:prstGeom>
          <a:noFill/>
          <a:ln>
            <a:solidFill>
              <a:schemeClr val="accent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Trebuchet MS"/>
                <a:ea typeface="+mn-ea"/>
                <a:cs typeface="+mn-cs"/>
              </a:rPr>
              <a:t>% rating 4 or 5, ranked by % change 2018 - 2022</a:t>
            </a:r>
          </a:p>
        </p:txBody>
      </p:sp>
      <p:graphicFrame>
        <p:nvGraphicFramePr>
          <p:cNvPr id="3" name="Table 6">
            <a:extLst>
              <a:ext uri="{FF2B5EF4-FFF2-40B4-BE49-F238E27FC236}">
                <a16:creationId xmlns:a16="http://schemas.microsoft.com/office/drawing/2014/main" id="{3DD35BA9-7E8F-4C09-802B-A44FA618FECA}"/>
              </a:ext>
            </a:extLst>
          </p:cNvPr>
          <p:cNvGraphicFramePr>
            <a:graphicFrameLocks noGrp="1"/>
          </p:cNvGraphicFramePr>
          <p:nvPr/>
        </p:nvGraphicFramePr>
        <p:xfrm>
          <a:off x="299989" y="1743959"/>
          <a:ext cx="3081386" cy="4005704"/>
        </p:xfrm>
        <a:graphic>
          <a:graphicData uri="http://schemas.openxmlformats.org/drawingml/2006/table">
            <a:tbl>
              <a:tblPr firstRow="1" bandRow="1">
                <a:tableStyleId>{5C22544A-7EE6-4342-B048-85BDC9FD1C3A}</a:tableStyleId>
              </a:tblPr>
              <a:tblGrid>
                <a:gridCol w="3081386">
                  <a:extLst>
                    <a:ext uri="{9D8B030D-6E8A-4147-A177-3AD203B41FA5}">
                      <a16:colId xmlns:a16="http://schemas.microsoft.com/office/drawing/2014/main" val="556640257"/>
                    </a:ext>
                  </a:extLst>
                </a:gridCol>
              </a:tblGrid>
              <a:tr h="559879">
                <a:tc>
                  <a:txBody>
                    <a:bodyPr/>
                    <a:lstStyle/>
                    <a:p>
                      <a:pPr algn="ctr"/>
                      <a:r>
                        <a:rPr lang="en-US" dirty="0"/>
                        <a:t>Parameter</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404672"/>
                  </a:ext>
                </a:extLst>
              </a:tr>
              <a:tr h="559879">
                <a:tc>
                  <a:txBody>
                    <a:bodyPr/>
                    <a:lstStyle/>
                    <a:p>
                      <a:pPr algn="ctr" fontAlgn="b"/>
                      <a:r>
                        <a:rPr lang="en-GB" sz="1400" b="0" u="none" strike="noStrike" dirty="0">
                          <a:solidFill>
                            <a:srgbClr val="000000"/>
                          </a:solidFill>
                          <a:effectLst/>
                        </a:rPr>
                        <a:t>Approachability</a:t>
                      </a:r>
                      <a:endParaRPr lang="en-GB"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0357578"/>
                  </a:ext>
                </a:extLst>
              </a:tr>
              <a:tr h="559879">
                <a:tc>
                  <a:txBody>
                    <a:bodyPr/>
                    <a:lstStyle/>
                    <a:p>
                      <a:pPr algn="ctr" fontAlgn="b"/>
                      <a:r>
                        <a:rPr lang="en-US" sz="1400" b="0" u="none" strike="noStrike" dirty="0">
                          <a:solidFill>
                            <a:srgbClr val="000000"/>
                          </a:solidFill>
                          <a:effectLst/>
                        </a:rPr>
                        <a:t>Relevance of questions asked by assessors during applications/renewals</a:t>
                      </a:r>
                      <a:endParaRPr lang="en-US"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4060214"/>
                  </a:ext>
                </a:extLst>
              </a:tr>
              <a:tr h="559879">
                <a:tc>
                  <a:txBody>
                    <a:bodyPr/>
                    <a:lstStyle/>
                    <a:p>
                      <a:pPr algn="ctr" fontAlgn="b"/>
                      <a:r>
                        <a:rPr lang="en-US" sz="1400" b="0" u="none" strike="noStrike" dirty="0">
                          <a:solidFill>
                            <a:srgbClr val="000000"/>
                          </a:solidFill>
                          <a:effectLst/>
                        </a:rPr>
                        <a:t>Overall level of service</a:t>
                      </a:r>
                      <a:endParaRPr lang="en-US"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8210580"/>
                  </a:ext>
                </a:extLst>
              </a:tr>
              <a:tr h="559879">
                <a:tc>
                  <a:txBody>
                    <a:bodyPr/>
                    <a:lstStyle/>
                    <a:p>
                      <a:pPr algn="ctr" fontAlgn="b"/>
                      <a:r>
                        <a:rPr lang="en-US" sz="1400" b="0" u="none" strike="noStrike" dirty="0">
                          <a:solidFill>
                            <a:srgbClr val="000000"/>
                          </a:solidFill>
                          <a:effectLst/>
                        </a:rPr>
                        <a:t>Usefulness of advice</a:t>
                      </a:r>
                      <a:endParaRPr lang="en-US"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38574"/>
                  </a:ext>
                </a:extLst>
              </a:tr>
              <a:tr h="559879">
                <a:tc>
                  <a:txBody>
                    <a:bodyPr/>
                    <a:lstStyle/>
                    <a:p>
                      <a:pPr algn="ctr" fontAlgn="b"/>
                      <a:r>
                        <a:rPr lang="en-US" sz="1400" b="0" u="none" strike="noStrike" dirty="0">
                          <a:solidFill>
                            <a:srgbClr val="000000"/>
                          </a:solidFill>
                          <a:effectLst/>
                        </a:rPr>
                        <a:t>Speed of response to enquiries</a:t>
                      </a:r>
                      <a:endParaRPr lang="en-US"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1704288"/>
                  </a:ext>
                </a:extLst>
              </a:tr>
              <a:tr h="559879">
                <a:tc>
                  <a:txBody>
                    <a:bodyPr/>
                    <a:lstStyle/>
                    <a:p>
                      <a:pPr algn="ctr" fontAlgn="b"/>
                      <a:r>
                        <a:rPr lang="en-US" sz="1400" b="0" u="none" strike="noStrike" dirty="0">
                          <a:solidFill>
                            <a:srgbClr val="000000"/>
                          </a:solidFill>
                          <a:effectLst/>
                        </a:rPr>
                        <a:t>Ease of identifying the correct person to speak to in this area</a:t>
                      </a:r>
                      <a:endParaRPr lang="en-US"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5407954"/>
                  </a:ext>
                </a:extLst>
              </a:tr>
            </a:tbl>
          </a:graphicData>
        </a:graphic>
      </p:graphicFrame>
      <p:graphicFrame>
        <p:nvGraphicFramePr>
          <p:cNvPr id="7" name="Table 6">
            <a:extLst>
              <a:ext uri="{FF2B5EF4-FFF2-40B4-BE49-F238E27FC236}">
                <a16:creationId xmlns:a16="http://schemas.microsoft.com/office/drawing/2014/main" id="{5D8FDAB5-26D4-4FCC-9F6D-4A9143AD4618}"/>
              </a:ext>
            </a:extLst>
          </p:cNvPr>
          <p:cNvGraphicFramePr>
            <a:graphicFrameLocks noGrp="1"/>
          </p:cNvGraphicFramePr>
          <p:nvPr/>
        </p:nvGraphicFramePr>
        <p:xfrm>
          <a:off x="6000750" y="1724909"/>
          <a:ext cx="2847975" cy="4015680"/>
        </p:xfrm>
        <a:graphic>
          <a:graphicData uri="http://schemas.openxmlformats.org/drawingml/2006/table">
            <a:tbl>
              <a:tblPr firstRow="1" bandRow="1">
                <a:tableStyleId>{5C22544A-7EE6-4342-B048-85BDC9FD1C3A}</a:tableStyleId>
              </a:tblPr>
              <a:tblGrid>
                <a:gridCol w="2847975">
                  <a:extLst>
                    <a:ext uri="{9D8B030D-6E8A-4147-A177-3AD203B41FA5}">
                      <a16:colId xmlns:a16="http://schemas.microsoft.com/office/drawing/2014/main" val="556640257"/>
                    </a:ext>
                  </a:extLst>
                </a:gridCol>
              </a:tblGrid>
              <a:tr h="5626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Parameter rating 2022</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404672"/>
                  </a:ext>
                </a:extLst>
              </a:tr>
              <a:tr h="562600">
                <a:tc>
                  <a:txBody>
                    <a:bodyPr/>
                    <a:lstStyle/>
                    <a:p>
                      <a:pPr algn="ctr" fontAlgn="b"/>
                      <a:r>
                        <a:rPr lang="en-US" sz="1400" b="0" i="0" u="none" strike="noStrike" dirty="0">
                          <a:solidFill>
                            <a:srgbClr val="FF0000"/>
                          </a:solidFill>
                          <a:effectLst/>
                          <a:latin typeface="+mj-lt"/>
                        </a:rPr>
                        <a:t>Excellent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0357578"/>
                  </a:ext>
                </a:extLst>
              </a:tr>
              <a:tr h="562600">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kern="1200" dirty="0">
                          <a:solidFill>
                            <a:srgbClr val="FF0000"/>
                          </a:solidFill>
                          <a:effectLst/>
                          <a:latin typeface="+mn-lt"/>
                          <a:ea typeface="+mn-ea"/>
                          <a:cs typeface="+mn-cs"/>
                        </a:rPr>
                        <a:t>Excellent</a:t>
                      </a:r>
                    </a:p>
                    <a:p>
                      <a:pPr algn="ctr" fontAlgn="b"/>
                      <a:endParaRPr lang="en-US" sz="1400" b="0" i="0" u="none" strike="noStrike" dirty="0">
                        <a:solidFill>
                          <a:srgbClr val="FF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6519009"/>
                  </a:ext>
                </a:extLst>
              </a:tr>
              <a:tr h="562600">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kern="1200" dirty="0">
                          <a:solidFill>
                            <a:srgbClr val="FF0000"/>
                          </a:solidFill>
                          <a:effectLst/>
                          <a:latin typeface="+mn-lt"/>
                          <a:ea typeface="+mn-ea"/>
                          <a:cs typeface="+mn-cs"/>
                        </a:rPr>
                        <a:t>Excellent</a:t>
                      </a:r>
                    </a:p>
                    <a:p>
                      <a:pPr algn="ctr" fontAlgn="b"/>
                      <a:endParaRPr lang="en-US" sz="1400" b="0" i="0" u="none" strike="noStrike" dirty="0">
                        <a:solidFill>
                          <a:srgbClr val="FF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0169990"/>
                  </a:ext>
                </a:extLst>
              </a:tr>
              <a:tr h="562600">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kern="1200" dirty="0">
                          <a:solidFill>
                            <a:srgbClr val="FF0000"/>
                          </a:solidFill>
                          <a:effectLst/>
                          <a:latin typeface="+mn-lt"/>
                          <a:ea typeface="+mn-ea"/>
                          <a:cs typeface="+mn-cs"/>
                        </a:rPr>
                        <a:t>Excellent</a:t>
                      </a:r>
                    </a:p>
                    <a:p>
                      <a:pPr algn="ctr" fontAlgn="b"/>
                      <a:endParaRPr lang="en-US" sz="1400" b="0" i="0" u="none" strike="noStrike" dirty="0">
                        <a:solidFill>
                          <a:srgbClr val="FF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709958"/>
                  </a:ext>
                </a:extLst>
              </a:tr>
              <a:tr h="562600">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kern="1200" dirty="0">
                          <a:solidFill>
                            <a:srgbClr val="FF0000"/>
                          </a:solidFill>
                          <a:effectLst/>
                          <a:latin typeface="+mn-lt"/>
                          <a:ea typeface="+mn-ea"/>
                          <a:cs typeface="+mn-cs"/>
                        </a:rPr>
                        <a:t>Excellent</a:t>
                      </a:r>
                    </a:p>
                    <a:p>
                      <a:pPr algn="ctr" fontAlgn="b"/>
                      <a:endParaRPr lang="en-US" sz="1400" b="0" i="0" u="none" strike="noStrike" dirty="0">
                        <a:solidFill>
                          <a:srgbClr val="FF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961221"/>
                  </a:ext>
                </a:extLst>
              </a:tr>
              <a:tr h="562600">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kern="1200" dirty="0">
                          <a:solidFill>
                            <a:srgbClr val="FF0000"/>
                          </a:solidFill>
                          <a:effectLst/>
                          <a:latin typeface="+mn-lt"/>
                          <a:ea typeface="+mn-ea"/>
                          <a:cs typeface="+mn-cs"/>
                        </a:rPr>
                        <a:t>Excellent</a:t>
                      </a:r>
                    </a:p>
                    <a:p>
                      <a:pPr algn="ctr" fontAlgn="b"/>
                      <a:endParaRPr lang="en-US"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4060214"/>
                  </a:ext>
                </a:extLst>
              </a:tr>
            </a:tbl>
          </a:graphicData>
        </a:graphic>
      </p:graphicFrame>
    </p:spTree>
    <p:extLst>
      <p:ext uri="{BB962C8B-B14F-4D97-AF65-F5344CB8AC3E}">
        <p14:creationId xmlns:p14="http://schemas.microsoft.com/office/powerpoint/2010/main" val="2847152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6004B"/>
        </a:solidFill>
        <a:effectLst/>
      </p:bgPr>
    </p:bg>
    <p:spTree>
      <p:nvGrpSpPr>
        <p:cNvPr id="1" name=""/>
        <p:cNvGrpSpPr/>
        <p:nvPr/>
      </p:nvGrpSpPr>
      <p:grpSpPr>
        <a:xfrm>
          <a:off x="0" y="0"/>
          <a:ext cx="0" cy="0"/>
          <a:chOff x="0" y="0"/>
          <a:chExt cx="0" cy="0"/>
        </a:xfrm>
      </p:grpSpPr>
      <p:sp>
        <p:nvSpPr>
          <p:cNvPr id="3" name="TextBox 2"/>
          <p:cNvSpPr txBox="1"/>
          <p:nvPr/>
        </p:nvSpPr>
        <p:spPr>
          <a:xfrm>
            <a:off x="337456" y="2275088"/>
            <a:ext cx="8240935" cy="1077218"/>
          </a:xfrm>
          <a:prstGeom prst="rect">
            <a:avLst/>
          </a:prstGeom>
          <a:noFill/>
        </p:spPr>
        <p:txBody>
          <a:bodyPr wrap="square" rtlCol="0">
            <a:spAutoFit/>
          </a:bodyPr>
          <a:lstStyle/>
          <a:p>
            <a:pPr algn="ctr"/>
            <a:r>
              <a:rPr lang="en-GB" sz="3200" b="1" cap="all" dirty="0">
                <a:solidFill>
                  <a:schemeClr val="bg1"/>
                </a:solidFill>
              </a:rPr>
              <a:t>Quality Defect Reporting and Batch recall </a:t>
            </a:r>
            <a:r>
              <a:rPr lang="en-GB" sz="3200" b="1" dirty="0">
                <a:solidFill>
                  <a:schemeClr val="bg1"/>
                </a:solidFill>
              </a:rPr>
              <a:t>(n=14 or less)</a:t>
            </a:r>
          </a:p>
        </p:txBody>
      </p:sp>
      <p:sp>
        <p:nvSpPr>
          <p:cNvPr id="4" name="TextBox 3"/>
          <p:cNvSpPr txBox="1"/>
          <p:nvPr/>
        </p:nvSpPr>
        <p:spPr>
          <a:xfrm>
            <a:off x="6984129" y="6369309"/>
            <a:ext cx="1947969" cy="369332"/>
          </a:xfrm>
          <a:prstGeom prst="rect">
            <a:avLst/>
          </a:prstGeom>
          <a:solidFill>
            <a:schemeClr val="bg1"/>
          </a:solidFill>
          <a:ln>
            <a:solidFill>
              <a:schemeClr val="accent1"/>
            </a:solidFill>
          </a:ln>
        </p:spPr>
        <p:txBody>
          <a:bodyPr wrap="none" rtlCol="0">
            <a:spAutoFit/>
          </a:bodyPr>
          <a:lstStyle/>
          <a:p>
            <a:r>
              <a:rPr lang="en-GB" dirty="0">
                <a:solidFill>
                  <a:srgbClr val="FF0000"/>
                </a:solidFill>
              </a:rPr>
              <a:t>Caution low base</a:t>
            </a:r>
          </a:p>
        </p:txBody>
      </p:sp>
    </p:spTree>
    <p:extLst>
      <p:ext uri="{BB962C8B-B14F-4D97-AF65-F5344CB8AC3E}">
        <p14:creationId xmlns:p14="http://schemas.microsoft.com/office/powerpoint/2010/main" val="172357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49" y="236856"/>
            <a:ext cx="7763098" cy="701675"/>
          </a:xfrm>
        </p:spPr>
        <p:txBody>
          <a:bodyPr/>
          <a:lstStyle/>
          <a:p>
            <a:r>
              <a:rPr lang="en-GB" sz="2000" cap="all" dirty="0">
                <a:solidFill>
                  <a:srgbClr val="96004B"/>
                </a:solidFill>
              </a:rPr>
              <a:t>Objectives: </a:t>
            </a:r>
            <a:r>
              <a:rPr lang="en-GB" sz="1600" cap="all" dirty="0">
                <a:solidFill>
                  <a:srgbClr val="96004B"/>
                </a:solidFill>
              </a:rPr>
              <a:t>PHASE 1</a:t>
            </a:r>
            <a:br>
              <a:rPr lang="en-GB" sz="1600" cap="all" dirty="0">
                <a:solidFill>
                  <a:srgbClr val="96004B"/>
                </a:solidFill>
              </a:rPr>
            </a:br>
            <a:r>
              <a:rPr lang="en-GB" sz="1600" dirty="0">
                <a:solidFill>
                  <a:srgbClr val="96004B"/>
                </a:solidFill>
              </a:rPr>
              <a:t>Qualitative research</a:t>
            </a:r>
            <a:endParaRPr lang="en-GB" sz="2000" dirty="0">
              <a:solidFill>
                <a:srgbClr val="96004B"/>
              </a:solidFill>
            </a:endParaRPr>
          </a:p>
        </p:txBody>
      </p:sp>
      <p:graphicFrame>
        <p:nvGraphicFramePr>
          <p:cNvPr id="4" name="Diagram 3"/>
          <p:cNvGraphicFramePr/>
          <p:nvPr/>
        </p:nvGraphicFramePr>
        <p:xfrm>
          <a:off x="285750" y="1105787"/>
          <a:ext cx="8561388" cy="5199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 y="236856"/>
            <a:ext cx="7675836" cy="701675"/>
          </a:xfrm>
        </p:spPr>
        <p:txBody>
          <a:bodyPr/>
          <a:lstStyle/>
          <a:p>
            <a:r>
              <a:rPr lang="en-GB" sz="2000" dirty="0">
                <a:solidFill>
                  <a:srgbClr val="7030A0"/>
                </a:solidFill>
              </a:rPr>
              <a:t>SUMMARY: QUALITY DEFECTS RECALL 2022:</a:t>
            </a:r>
            <a:r>
              <a:rPr lang="en-GB" dirty="0">
                <a:solidFill>
                  <a:srgbClr val="7030A0"/>
                </a:solidFill>
              </a:rPr>
              <a:t> </a:t>
            </a:r>
            <a:br>
              <a:rPr lang="en-GB" dirty="0">
                <a:solidFill>
                  <a:srgbClr val="7030A0"/>
                </a:solidFill>
              </a:rPr>
            </a:br>
            <a:r>
              <a:rPr lang="en-GB" sz="1600" dirty="0">
                <a:solidFill>
                  <a:srgbClr val="7030A0"/>
                </a:solidFill>
              </a:rPr>
              <a:t>All parameters </a:t>
            </a:r>
            <a:r>
              <a:rPr lang="en-GB" sz="1600" dirty="0">
                <a:solidFill>
                  <a:srgbClr val="96004B"/>
                </a:solidFill>
              </a:rPr>
              <a:t>excellent</a:t>
            </a:r>
          </a:p>
        </p:txBody>
      </p:sp>
      <p:graphicFrame>
        <p:nvGraphicFramePr>
          <p:cNvPr id="3" name="Diagram 2"/>
          <p:cNvGraphicFramePr/>
          <p:nvPr/>
        </p:nvGraphicFramePr>
        <p:xfrm>
          <a:off x="285750" y="1939968"/>
          <a:ext cx="8432581" cy="4382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85750" y="1334899"/>
            <a:ext cx="3876525" cy="400110"/>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96004B"/>
                </a:solidFill>
                <a:effectLst/>
                <a:uLnTx/>
                <a:uFillTx/>
                <a:latin typeface="Trebuchet MS"/>
                <a:ea typeface="+mn-ea"/>
                <a:cs typeface="+mn-cs"/>
              </a:rPr>
              <a:t>Overall level of service</a:t>
            </a:r>
          </a:p>
        </p:txBody>
      </p:sp>
      <p:sp>
        <p:nvSpPr>
          <p:cNvPr id="6" name="Rounded Rectangle 5"/>
          <p:cNvSpPr/>
          <p:nvPr/>
        </p:nvSpPr>
        <p:spPr>
          <a:xfrm>
            <a:off x="4572000" y="1135117"/>
            <a:ext cx="3773662" cy="644686"/>
          </a:xfrm>
          <a:prstGeom prst="roundRect">
            <a:avLst>
              <a:gd name="adj" fmla="val 10000"/>
            </a:avLst>
          </a:prstGeom>
          <a:blipFill rotWithShape="0">
            <a:blip r:embed="rId7"/>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TextBox 6"/>
          <p:cNvSpPr txBox="1"/>
          <p:nvPr/>
        </p:nvSpPr>
        <p:spPr>
          <a:xfrm>
            <a:off x="6984129" y="6369309"/>
            <a:ext cx="1947969" cy="369332"/>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Trebuchet MS"/>
                <a:ea typeface="+mn-ea"/>
                <a:cs typeface="+mn-cs"/>
              </a:rPr>
              <a:t>Caution low base</a:t>
            </a:r>
          </a:p>
        </p:txBody>
      </p:sp>
    </p:spTree>
    <p:extLst>
      <p:ext uri="{BB962C8B-B14F-4D97-AF65-F5344CB8AC3E}">
        <p14:creationId xmlns:p14="http://schemas.microsoft.com/office/powerpoint/2010/main" val="36757834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 y="236856"/>
            <a:ext cx="7675836" cy="701675"/>
          </a:xfrm>
        </p:spPr>
        <p:txBody>
          <a:bodyPr/>
          <a:lstStyle/>
          <a:p>
            <a:r>
              <a:rPr lang="en-GB" sz="2000" dirty="0">
                <a:solidFill>
                  <a:srgbClr val="7030A0"/>
                </a:solidFill>
              </a:rPr>
              <a:t>SUMMARY: BATCH RECALL 2022:</a:t>
            </a:r>
            <a:r>
              <a:rPr lang="en-GB" dirty="0">
                <a:solidFill>
                  <a:srgbClr val="7030A0"/>
                </a:solidFill>
              </a:rPr>
              <a:t> </a:t>
            </a:r>
            <a:br>
              <a:rPr lang="en-GB" dirty="0">
                <a:solidFill>
                  <a:srgbClr val="7030A0"/>
                </a:solidFill>
              </a:rPr>
            </a:br>
            <a:r>
              <a:rPr lang="en-GB" sz="1600" dirty="0">
                <a:solidFill>
                  <a:srgbClr val="7030A0"/>
                </a:solidFill>
              </a:rPr>
              <a:t>All parameters </a:t>
            </a:r>
            <a:r>
              <a:rPr lang="en-GB" sz="1600" dirty="0">
                <a:solidFill>
                  <a:srgbClr val="96004B"/>
                </a:solidFill>
              </a:rPr>
              <a:t>excellent</a:t>
            </a:r>
          </a:p>
        </p:txBody>
      </p:sp>
      <p:graphicFrame>
        <p:nvGraphicFramePr>
          <p:cNvPr id="3" name="Diagram 2"/>
          <p:cNvGraphicFramePr/>
          <p:nvPr/>
        </p:nvGraphicFramePr>
        <p:xfrm>
          <a:off x="285750" y="1939968"/>
          <a:ext cx="8432581" cy="4382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85750" y="1334899"/>
            <a:ext cx="3876525" cy="400110"/>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96004B"/>
                </a:solidFill>
                <a:effectLst/>
                <a:uLnTx/>
                <a:uFillTx/>
                <a:latin typeface="Trebuchet MS"/>
                <a:ea typeface="+mn-ea"/>
                <a:cs typeface="+mn-cs"/>
              </a:rPr>
              <a:t>Overall level of service</a:t>
            </a:r>
          </a:p>
        </p:txBody>
      </p:sp>
      <p:sp>
        <p:nvSpPr>
          <p:cNvPr id="6" name="Rounded Rectangle 5"/>
          <p:cNvSpPr/>
          <p:nvPr/>
        </p:nvSpPr>
        <p:spPr>
          <a:xfrm>
            <a:off x="4572000" y="1135117"/>
            <a:ext cx="3773662" cy="644686"/>
          </a:xfrm>
          <a:prstGeom prst="roundRect">
            <a:avLst>
              <a:gd name="adj" fmla="val 10000"/>
            </a:avLst>
          </a:prstGeom>
          <a:blipFill rotWithShape="0">
            <a:blip r:embed="rId7"/>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TextBox 6"/>
          <p:cNvSpPr txBox="1"/>
          <p:nvPr/>
        </p:nvSpPr>
        <p:spPr>
          <a:xfrm>
            <a:off x="6984129" y="6369309"/>
            <a:ext cx="1947969" cy="369332"/>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Trebuchet MS"/>
                <a:ea typeface="+mn-ea"/>
                <a:cs typeface="+mn-cs"/>
              </a:rPr>
              <a:t>Caution low base</a:t>
            </a:r>
          </a:p>
        </p:txBody>
      </p:sp>
    </p:spTree>
    <p:extLst>
      <p:ext uri="{BB962C8B-B14F-4D97-AF65-F5344CB8AC3E}">
        <p14:creationId xmlns:p14="http://schemas.microsoft.com/office/powerpoint/2010/main" val="1953993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386498" y="1658011"/>
          <a:ext cx="8470963" cy="4305599"/>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p:cNvSpPr>
            <a:spLocks noGrp="1"/>
          </p:cNvSpPr>
          <p:nvPr>
            <p:ph type="ctrTitle"/>
          </p:nvPr>
        </p:nvSpPr>
        <p:spPr>
          <a:xfrm>
            <a:off x="285748" y="85745"/>
            <a:ext cx="7859011" cy="701675"/>
          </a:xfrm>
          <a:prstGeom prst="rect">
            <a:avLst/>
          </a:prstGeom>
        </p:spPr>
        <p:txBody>
          <a:bodyPr/>
          <a:lstStyle>
            <a:lvl1pPr algn="l">
              <a:defRPr sz="3500" b="1" i="0" baseline="0">
                <a:solidFill>
                  <a:schemeClr val="tx1">
                    <a:lumMod val="75000"/>
                    <a:lumOff val="25000"/>
                  </a:schemeClr>
                </a:solidFill>
                <a:latin typeface="Trebuchet MS"/>
                <a:cs typeface="Trebuchet MS"/>
              </a:defRPr>
            </a:lvl1pPr>
          </a:lstStyle>
          <a:p>
            <a:pPr lvl="0"/>
            <a:r>
              <a:rPr lang="en-GB" sz="2000" dirty="0">
                <a:solidFill>
                  <a:srgbClr val="7030A0"/>
                </a:solidFill>
              </a:rPr>
              <a:t>SUMMARY: BATCH RECALL 2018 – 2022:</a:t>
            </a:r>
            <a:br>
              <a:rPr lang="en-GB" sz="2000" dirty="0">
                <a:solidFill>
                  <a:srgbClr val="7030A0"/>
                </a:solidFill>
              </a:rPr>
            </a:br>
            <a:r>
              <a:rPr lang="en-US" sz="1600" dirty="0">
                <a:solidFill>
                  <a:srgbClr val="96004B"/>
                </a:solidFill>
              </a:rPr>
              <a:t>Excellent</a:t>
            </a:r>
            <a:r>
              <a:rPr lang="en-US" sz="1600" dirty="0">
                <a:solidFill>
                  <a:srgbClr val="7030A0"/>
                </a:solidFill>
              </a:rPr>
              <a:t> performance maintained</a:t>
            </a:r>
          </a:p>
        </p:txBody>
      </p:sp>
      <p:sp>
        <p:nvSpPr>
          <p:cNvPr id="2" name="TextBox 1"/>
          <p:cNvSpPr txBox="1"/>
          <p:nvPr/>
        </p:nvSpPr>
        <p:spPr>
          <a:xfrm>
            <a:off x="190280" y="5963611"/>
            <a:ext cx="866718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62626">
                    <a:lumMod val="75000"/>
                    <a:lumOff val="25000"/>
                  </a:srgbClr>
                </a:solidFill>
                <a:effectLst/>
                <a:uLnTx/>
                <a:uFillTx/>
                <a:latin typeface="Trebuchet MS"/>
                <a:ea typeface="+mn-ea"/>
                <a:cs typeface="+mn-cs"/>
              </a:rPr>
              <a:t>Q11 How would you rate the VMD in terms of ...Scale of 1 to 5, 1=Very poor, 5=Excellent. Bases on chart exclude “don’t know” and “not applicable” </a:t>
            </a:r>
            <a:endParaRPr kumimoji="0" lang="en-GB" sz="1200" b="0" i="0" u="none" strike="noStrike" kern="1200" cap="none" spc="0" normalizeH="0" baseline="0" noProof="0" dirty="0">
              <a:ln>
                <a:noFill/>
              </a:ln>
              <a:solidFill>
                <a:srgbClr val="262626"/>
              </a:solidFill>
              <a:effectLst/>
              <a:uLnTx/>
              <a:uFillTx/>
              <a:latin typeface="Trebuchet MS"/>
              <a:ea typeface="+mn-ea"/>
              <a:cs typeface="+mn-cs"/>
            </a:endParaRPr>
          </a:p>
        </p:txBody>
      </p:sp>
      <p:sp>
        <p:nvSpPr>
          <p:cNvPr id="5" name="TextBox 4"/>
          <p:cNvSpPr txBox="1"/>
          <p:nvPr/>
        </p:nvSpPr>
        <p:spPr>
          <a:xfrm>
            <a:off x="285748" y="1194890"/>
            <a:ext cx="8571714" cy="369332"/>
          </a:xfrm>
          <a:prstGeom prst="rect">
            <a:avLst/>
          </a:prstGeom>
          <a:noFill/>
          <a:ln>
            <a:solidFill>
              <a:schemeClr val="accent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Trebuchet MS"/>
                <a:ea typeface="+mn-ea"/>
                <a:cs typeface="+mn-cs"/>
              </a:rPr>
              <a:t>% rating 4 or 5, ranked by % change 2018 - 2022</a:t>
            </a:r>
          </a:p>
        </p:txBody>
      </p:sp>
      <p:graphicFrame>
        <p:nvGraphicFramePr>
          <p:cNvPr id="3" name="Table 6">
            <a:extLst>
              <a:ext uri="{FF2B5EF4-FFF2-40B4-BE49-F238E27FC236}">
                <a16:creationId xmlns:a16="http://schemas.microsoft.com/office/drawing/2014/main" id="{3DD35BA9-7E8F-4C09-802B-A44FA618FECA}"/>
              </a:ext>
            </a:extLst>
          </p:cNvPr>
          <p:cNvGraphicFramePr>
            <a:graphicFrameLocks noGrp="1"/>
          </p:cNvGraphicFramePr>
          <p:nvPr/>
        </p:nvGraphicFramePr>
        <p:xfrm>
          <a:off x="328564" y="1743959"/>
          <a:ext cx="3086198" cy="3082916"/>
        </p:xfrm>
        <a:graphic>
          <a:graphicData uri="http://schemas.openxmlformats.org/drawingml/2006/table">
            <a:tbl>
              <a:tblPr firstRow="1" bandRow="1">
                <a:tableStyleId>{5C22544A-7EE6-4342-B048-85BDC9FD1C3A}</a:tableStyleId>
              </a:tblPr>
              <a:tblGrid>
                <a:gridCol w="3086198">
                  <a:extLst>
                    <a:ext uri="{9D8B030D-6E8A-4147-A177-3AD203B41FA5}">
                      <a16:colId xmlns:a16="http://schemas.microsoft.com/office/drawing/2014/main" val="556640257"/>
                    </a:ext>
                  </a:extLst>
                </a:gridCol>
              </a:tblGrid>
              <a:tr h="1541458">
                <a:tc>
                  <a:txBody>
                    <a:bodyPr/>
                    <a:lstStyle/>
                    <a:p>
                      <a:pPr algn="ctr"/>
                      <a:r>
                        <a:rPr lang="en-US" dirty="0"/>
                        <a:t>Parameter</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404672"/>
                  </a:ext>
                </a:extLst>
              </a:tr>
              <a:tr h="1541458">
                <a:tc>
                  <a:txBody>
                    <a:bodyPr/>
                    <a:lstStyle/>
                    <a:p>
                      <a:pPr algn="ctr" fontAlgn="b"/>
                      <a:r>
                        <a:rPr lang="en-US" sz="1400" b="0" u="none" strike="noStrike" dirty="0">
                          <a:solidFill>
                            <a:srgbClr val="000000"/>
                          </a:solidFill>
                          <a:effectLst/>
                        </a:rPr>
                        <a:t>The clarity of the VMD's product and batch recall procedure </a:t>
                      </a:r>
                      <a:endParaRPr lang="en-GB"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0357578"/>
                  </a:ext>
                </a:extLst>
              </a:tr>
            </a:tbl>
          </a:graphicData>
        </a:graphic>
      </p:graphicFrame>
      <p:graphicFrame>
        <p:nvGraphicFramePr>
          <p:cNvPr id="7" name="Table 6">
            <a:extLst>
              <a:ext uri="{FF2B5EF4-FFF2-40B4-BE49-F238E27FC236}">
                <a16:creationId xmlns:a16="http://schemas.microsoft.com/office/drawing/2014/main" id="{5825881F-0EA5-4E92-BA10-889303559C04}"/>
              </a:ext>
            </a:extLst>
          </p:cNvPr>
          <p:cNvGraphicFramePr>
            <a:graphicFrameLocks noGrp="1"/>
          </p:cNvGraphicFramePr>
          <p:nvPr/>
        </p:nvGraphicFramePr>
        <p:xfrm>
          <a:off x="6086474" y="1734434"/>
          <a:ext cx="2789451" cy="3082916"/>
        </p:xfrm>
        <a:graphic>
          <a:graphicData uri="http://schemas.openxmlformats.org/drawingml/2006/table">
            <a:tbl>
              <a:tblPr firstRow="1" bandRow="1">
                <a:tableStyleId>{5C22544A-7EE6-4342-B048-85BDC9FD1C3A}</a:tableStyleId>
              </a:tblPr>
              <a:tblGrid>
                <a:gridCol w="2789451">
                  <a:extLst>
                    <a:ext uri="{9D8B030D-6E8A-4147-A177-3AD203B41FA5}">
                      <a16:colId xmlns:a16="http://schemas.microsoft.com/office/drawing/2014/main" val="556640257"/>
                    </a:ext>
                  </a:extLst>
                </a:gridCol>
              </a:tblGrid>
              <a:tr h="154145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Parameter rating 2022</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404672"/>
                  </a:ext>
                </a:extLst>
              </a:tr>
              <a:tr h="1541458">
                <a:tc>
                  <a:txBody>
                    <a:bodyPr/>
                    <a:lstStyle/>
                    <a:p>
                      <a:pPr algn="ctr" fontAlgn="b"/>
                      <a:r>
                        <a:rPr lang="en-US" sz="1400" b="0" i="0" u="none" strike="noStrike" dirty="0">
                          <a:solidFill>
                            <a:srgbClr val="FF0000"/>
                          </a:solidFill>
                          <a:effectLst/>
                          <a:latin typeface="+mj-lt"/>
                        </a:rPr>
                        <a:t>Excellent</a:t>
                      </a:r>
                      <a:endParaRPr lang="en-GB" sz="1400" b="0" i="0" u="none" strike="noStrike" dirty="0">
                        <a:solidFill>
                          <a:srgbClr val="FF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0357578"/>
                  </a:ext>
                </a:extLst>
              </a:tr>
            </a:tbl>
          </a:graphicData>
        </a:graphic>
      </p:graphicFrame>
    </p:spTree>
    <p:extLst>
      <p:ext uri="{BB962C8B-B14F-4D97-AF65-F5344CB8AC3E}">
        <p14:creationId xmlns:p14="http://schemas.microsoft.com/office/powerpoint/2010/main" val="21367186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96004B"/>
        </a:solidFill>
        <a:effectLst/>
      </p:bgPr>
    </p:bg>
    <p:spTree>
      <p:nvGrpSpPr>
        <p:cNvPr id="1" name=""/>
        <p:cNvGrpSpPr/>
        <p:nvPr/>
      </p:nvGrpSpPr>
      <p:grpSpPr>
        <a:xfrm>
          <a:off x="0" y="0"/>
          <a:ext cx="0" cy="0"/>
          <a:chOff x="0" y="0"/>
          <a:chExt cx="0" cy="0"/>
        </a:xfrm>
      </p:grpSpPr>
      <p:sp>
        <p:nvSpPr>
          <p:cNvPr id="3" name="TextBox 2"/>
          <p:cNvSpPr txBox="1"/>
          <p:nvPr/>
        </p:nvSpPr>
        <p:spPr>
          <a:xfrm>
            <a:off x="337457" y="2275088"/>
            <a:ext cx="6424850" cy="584775"/>
          </a:xfrm>
          <a:prstGeom prst="rect">
            <a:avLst/>
          </a:prstGeom>
          <a:noFill/>
        </p:spPr>
        <p:txBody>
          <a:bodyPr wrap="square" rtlCol="0">
            <a:spAutoFit/>
          </a:bodyPr>
          <a:lstStyle/>
          <a:p>
            <a:pPr algn="ctr"/>
            <a:r>
              <a:rPr lang="en-GB" sz="3200" b="1" cap="all" dirty="0">
                <a:solidFill>
                  <a:schemeClr val="bg1"/>
                </a:solidFill>
              </a:rPr>
              <a:t>GMP or GDP inspections</a:t>
            </a:r>
          </a:p>
        </p:txBody>
      </p:sp>
      <p:sp>
        <p:nvSpPr>
          <p:cNvPr id="4" name="TextBox 3"/>
          <p:cNvSpPr txBox="1"/>
          <p:nvPr/>
        </p:nvSpPr>
        <p:spPr>
          <a:xfrm>
            <a:off x="413657" y="5066848"/>
            <a:ext cx="8244568" cy="830997"/>
          </a:xfrm>
          <a:prstGeom prst="rect">
            <a:avLst/>
          </a:prstGeom>
          <a:noFill/>
        </p:spPr>
        <p:txBody>
          <a:bodyPr wrap="square" rtlCol="0">
            <a:spAutoFit/>
          </a:bodyPr>
          <a:lstStyle/>
          <a:p>
            <a:pPr algn="ctr"/>
            <a:r>
              <a:rPr lang="en-GB" sz="1600" b="1" dirty="0">
                <a:solidFill>
                  <a:schemeClr val="bg1"/>
                </a:solidFill>
              </a:rPr>
              <a:t>Thinking now of Good Manufacturing Practice (GMP) or Wholesale Dealer (GDP) inspections performed by the VMD's inspectors including Schedule 6 inspections (Small Animal Exemption scheme, now called Exemptions for Small Pet Animals): </a:t>
            </a:r>
            <a:endParaRPr lang="en-GB" sz="1600" dirty="0">
              <a:solidFill>
                <a:schemeClr val="bg1"/>
              </a:solidFill>
            </a:endParaRPr>
          </a:p>
        </p:txBody>
      </p:sp>
    </p:spTree>
    <p:extLst>
      <p:ext uri="{BB962C8B-B14F-4D97-AF65-F5344CB8AC3E}">
        <p14:creationId xmlns:p14="http://schemas.microsoft.com/office/powerpoint/2010/main" val="14176916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 y="63430"/>
            <a:ext cx="7675836" cy="701675"/>
          </a:xfrm>
        </p:spPr>
        <p:txBody>
          <a:bodyPr/>
          <a:lstStyle/>
          <a:p>
            <a:r>
              <a:rPr lang="en-GB" sz="2000" dirty="0">
                <a:solidFill>
                  <a:srgbClr val="7030A0"/>
                </a:solidFill>
              </a:rPr>
              <a:t>SUMMARY: GMP &amp; GDP INSPECTIONS 2022:</a:t>
            </a:r>
            <a:br>
              <a:rPr lang="en-GB" sz="2000" dirty="0">
                <a:solidFill>
                  <a:srgbClr val="7030A0"/>
                </a:solidFill>
              </a:rPr>
            </a:br>
            <a:r>
              <a:rPr lang="en-GB" sz="1600" dirty="0">
                <a:solidFill>
                  <a:srgbClr val="7030A0"/>
                </a:solidFill>
              </a:rPr>
              <a:t>All parameters </a:t>
            </a:r>
            <a:r>
              <a:rPr lang="en-GB" sz="1600" dirty="0">
                <a:solidFill>
                  <a:srgbClr val="96004B"/>
                </a:solidFill>
              </a:rPr>
              <a:t>excellent</a:t>
            </a:r>
            <a:endParaRPr lang="en-GB" sz="2000" dirty="0"/>
          </a:p>
        </p:txBody>
      </p:sp>
      <p:graphicFrame>
        <p:nvGraphicFramePr>
          <p:cNvPr id="3" name="Diagram 2"/>
          <p:cNvGraphicFramePr/>
          <p:nvPr/>
        </p:nvGraphicFramePr>
        <p:xfrm>
          <a:off x="285750" y="1939968"/>
          <a:ext cx="8432581" cy="4382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85750" y="1334899"/>
            <a:ext cx="3876525" cy="400110"/>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96004B"/>
                </a:solidFill>
                <a:effectLst/>
                <a:uLnTx/>
                <a:uFillTx/>
                <a:latin typeface="Trebuchet MS"/>
                <a:ea typeface="+mn-ea"/>
                <a:cs typeface="+mn-cs"/>
              </a:rPr>
              <a:t>Overall level of service</a:t>
            </a:r>
          </a:p>
        </p:txBody>
      </p:sp>
      <p:sp>
        <p:nvSpPr>
          <p:cNvPr id="6" name="Rounded Rectangle 5"/>
          <p:cNvSpPr/>
          <p:nvPr/>
        </p:nvSpPr>
        <p:spPr>
          <a:xfrm>
            <a:off x="4572000" y="1064659"/>
            <a:ext cx="3773662" cy="796478"/>
          </a:xfrm>
          <a:prstGeom prst="roundRect">
            <a:avLst>
              <a:gd name="adj" fmla="val 10000"/>
            </a:avLst>
          </a:prstGeom>
          <a:blipFill rotWithShape="0">
            <a:blip r:embed="rId7"/>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4610410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386498" y="1658011"/>
          <a:ext cx="8470963" cy="4305599"/>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p:cNvSpPr>
            <a:spLocks noGrp="1"/>
          </p:cNvSpPr>
          <p:nvPr>
            <p:ph type="ctrTitle"/>
          </p:nvPr>
        </p:nvSpPr>
        <p:spPr>
          <a:xfrm>
            <a:off x="285748" y="85745"/>
            <a:ext cx="7859011" cy="701675"/>
          </a:xfrm>
          <a:prstGeom prst="rect">
            <a:avLst/>
          </a:prstGeom>
        </p:spPr>
        <p:txBody>
          <a:bodyPr/>
          <a:lstStyle>
            <a:lvl1pPr algn="l">
              <a:defRPr sz="3500" b="1" i="0" baseline="0">
                <a:solidFill>
                  <a:schemeClr val="tx1">
                    <a:lumMod val="75000"/>
                    <a:lumOff val="25000"/>
                  </a:schemeClr>
                </a:solidFill>
                <a:latin typeface="Trebuchet MS"/>
                <a:cs typeface="Trebuchet MS"/>
              </a:defRPr>
            </a:lvl1pPr>
          </a:lstStyle>
          <a:p>
            <a:pPr lvl="0"/>
            <a:r>
              <a:rPr lang="en-GB" sz="2000" dirty="0">
                <a:solidFill>
                  <a:srgbClr val="7030A0"/>
                </a:solidFill>
              </a:rPr>
              <a:t>SUMMARY: </a:t>
            </a:r>
            <a:r>
              <a:rPr lang="en-US" sz="2000" dirty="0">
                <a:solidFill>
                  <a:srgbClr val="7030A0"/>
                </a:solidFill>
              </a:rPr>
              <a:t>GMP / GDP INSPECTIONS 2018 – 2022:</a:t>
            </a:r>
            <a:br>
              <a:rPr lang="en-US" sz="2000" dirty="0">
                <a:solidFill>
                  <a:srgbClr val="7030A0"/>
                </a:solidFill>
              </a:rPr>
            </a:br>
            <a:r>
              <a:rPr lang="en-US" sz="1600" dirty="0">
                <a:solidFill>
                  <a:srgbClr val="96004B"/>
                </a:solidFill>
              </a:rPr>
              <a:t>Excellent</a:t>
            </a:r>
            <a:r>
              <a:rPr lang="en-US" sz="1600" dirty="0">
                <a:solidFill>
                  <a:srgbClr val="7030A0"/>
                </a:solidFill>
              </a:rPr>
              <a:t> performance maintained</a:t>
            </a:r>
            <a:br>
              <a:rPr lang="en-US" sz="1600" dirty="0">
                <a:solidFill>
                  <a:srgbClr val="7030A0"/>
                </a:solidFill>
              </a:rPr>
            </a:br>
            <a:endParaRPr lang="en-US" sz="1600" dirty="0">
              <a:solidFill>
                <a:srgbClr val="7030A0"/>
              </a:solidFill>
            </a:endParaRPr>
          </a:p>
        </p:txBody>
      </p:sp>
      <p:sp>
        <p:nvSpPr>
          <p:cNvPr id="2" name="TextBox 1"/>
          <p:cNvSpPr txBox="1"/>
          <p:nvPr/>
        </p:nvSpPr>
        <p:spPr>
          <a:xfrm>
            <a:off x="190280" y="5963611"/>
            <a:ext cx="866718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62626">
                    <a:lumMod val="75000"/>
                    <a:lumOff val="25000"/>
                  </a:srgbClr>
                </a:solidFill>
                <a:effectLst/>
                <a:uLnTx/>
                <a:uFillTx/>
                <a:latin typeface="Trebuchet MS"/>
                <a:ea typeface="+mn-ea"/>
                <a:cs typeface="+mn-cs"/>
              </a:rPr>
              <a:t>Q11 How would you rate the VMD in terms of ...Scale of 1 to 5, 1=Very poor, 5=Excellent. Bases on chart exclude “don’t know” and “not applicable” </a:t>
            </a:r>
            <a:endParaRPr kumimoji="0" lang="en-GB" sz="1200" b="0" i="0" u="none" strike="noStrike" kern="1200" cap="none" spc="0" normalizeH="0" baseline="0" noProof="0" dirty="0">
              <a:ln>
                <a:noFill/>
              </a:ln>
              <a:solidFill>
                <a:srgbClr val="262626"/>
              </a:solidFill>
              <a:effectLst/>
              <a:uLnTx/>
              <a:uFillTx/>
              <a:latin typeface="Trebuchet MS"/>
              <a:ea typeface="+mn-ea"/>
              <a:cs typeface="+mn-cs"/>
            </a:endParaRPr>
          </a:p>
        </p:txBody>
      </p:sp>
      <p:sp>
        <p:nvSpPr>
          <p:cNvPr id="5" name="TextBox 4"/>
          <p:cNvSpPr txBox="1"/>
          <p:nvPr/>
        </p:nvSpPr>
        <p:spPr>
          <a:xfrm>
            <a:off x="285748" y="1194890"/>
            <a:ext cx="8571714" cy="369332"/>
          </a:xfrm>
          <a:prstGeom prst="rect">
            <a:avLst/>
          </a:prstGeom>
          <a:noFill/>
          <a:ln>
            <a:solidFill>
              <a:schemeClr val="accent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Trebuchet MS"/>
                <a:ea typeface="+mn-ea"/>
                <a:cs typeface="+mn-cs"/>
              </a:rPr>
              <a:t>% rating 4 or 5, ranked by % change 2018 - 2022</a:t>
            </a:r>
          </a:p>
        </p:txBody>
      </p:sp>
      <p:graphicFrame>
        <p:nvGraphicFramePr>
          <p:cNvPr id="3" name="Table 6">
            <a:extLst>
              <a:ext uri="{FF2B5EF4-FFF2-40B4-BE49-F238E27FC236}">
                <a16:creationId xmlns:a16="http://schemas.microsoft.com/office/drawing/2014/main" id="{3DD35BA9-7E8F-4C09-802B-A44FA618FECA}"/>
              </a:ext>
            </a:extLst>
          </p:cNvPr>
          <p:cNvGraphicFramePr>
            <a:graphicFrameLocks noGrp="1"/>
          </p:cNvGraphicFramePr>
          <p:nvPr/>
        </p:nvGraphicFramePr>
        <p:xfrm>
          <a:off x="285748" y="1743960"/>
          <a:ext cx="2695577" cy="3919149"/>
        </p:xfrm>
        <a:graphic>
          <a:graphicData uri="http://schemas.openxmlformats.org/drawingml/2006/table">
            <a:tbl>
              <a:tblPr firstRow="1" bandRow="1">
                <a:tableStyleId>{5C22544A-7EE6-4342-B048-85BDC9FD1C3A}</a:tableStyleId>
              </a:tblPr>
              <a:tblGrid>
                <a:gridCol w="2695577">
                  <a:extLst>
                    <a:ext uri="{9D8B030D-6E8A-4147-A177-3AD203B41FA5}">
                      <a16:colId xmlns:a16="http://schemas.microsoft.com/office/drawing/2014/main" val="556640257"/>
                    </a:ext>
                  </a:extLst>
                </a:gridCol>
              </a:tblGrid>
              <a:tr h="435461">
                <a:tc>
                  <a:txBody>
                    <a:bodyPr/>
                    <a:lstStyle/>
                    <a:p>
                      <a:pPr algn="ctr"/>
                      <a:r>
                        <a:rPr lang="en-US" dirty="0"/>
                        <a:t>Parameter</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404672"/>
                  </a:ext>
                </a:extLst>
              </a:tr>
              <a:tr h="435461">
                <a:tc>
                  <a:txBody>
                    <a:bodyPr/>
                    <a:lstStyle/>
                    <a:p>
                      <a:pPr algn="ctr" fontAlgn="b"/>
                      <a:r>
                        <a:rPr lang="en-US" sz="1400" b="0" u="none" strike="noStrike" dirty="0">
                          <a:solidFill>
                            <a:srgbClr val="000000"/>
                          </a:solidFill>
                          <a:effectLst/>
                        </a:rPr>
                        <a:t>Conduct of the inspection</a:t>
                      </a:r>
                      <a:endParaRPr lang="en-US"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0357578"/>
                  </a:ext>
                </a:extLst>
              </a:tr>
              <a:tr h="435461">
                <a:tc>
                  <a:txBody>
                    <a:bodyPr/>
                    <a:lstStyle/>
                    <a:p>
                      <a:pPr algn="ctr" fontAlgn="b"/>
                      <a:r>
                        <a:rPr lang="en-GB" sz="1400" b="0" u="none" strike="noStrike" dirty="0">
                          <a:solidFill>
                            <a:srgbClr val="000000"/>
                          </a:solidFill>
                          <a:effectLst/>
                        </a:rPr>
                        <a:t>The advice provide</a:t>
                      </a:r>
                      <a:endParaRPr lang="en-GB"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5843646"/>
                  </a:ext>
                </a:extLst>
              </a:tr>
              <a:tr h="435461">
                <a:tc>
                  <a:txBody>
                    <a:bodyPr/>
                    <a:lstStyle/>
                    <a:p>
                      <a:pPr algn="ctr" fontAlgn="b"/>
                      <a:r>
                        <a:rPr lang="en-US" sz="1400" b="0" u="none" strike="noStrike" dirty="0">
                          <a:solidFill>
                            <a:srgbClr val="000000"/>
                          </a:solidFill>
                          <a:effectLst/>
                        </a:rPr>
                        <a:t>Timescale for the process</a:t>
                      </a:r>
                      <a:endParaRPr lang="en-US"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3065302"/>
                  </a:ext>
                </a:extLst>
              </a:tr>
              <a:tr h="435461">
                <a:tc>
                  <a:txBody>
                    <a:bodyPr/>
                    <a:lstStyle/>
                    <a:p>
                      <a:pPr algn="ctr" fontAlgn="b"/>
                      <a:r>
                        <a:rPr lang="en-US" sz="1400" b="0" u="none" strike="noStrike" dirty="0">
                          <a:solidFill>
                            <a:srgbClr val="000000"/>
                          </a:solidFill>
                          <a:effectLst/>
                        </a:rPr>
                        <a:t>Quality of the inspection report</a:t>
                      </a:r>
                      <a:endParaRPr lang="en-US"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3644210"/>
                  </a:ext>
                </a:extLst>
              </a:tr>
              <a:tr h="435461">
                <a:tc>
                  <a:txBody>
                    <a:bodyPr/>
                    <a:lstStyle/>
                    <a:p>
                      <a:pPr algn="ctr" fontAlgn="b"/>
                      <a:r>
                        <a:rPr lang="en-US" sz="1400" b="0" u="none" strike="noStrike" dirty="0">
                          <a:solidFill>
                            <a:srgbClr val="000000"/>
                          </a:solidFill>
                          <a:effectLst/>
                        </a:rPr>
                        <a:t>Clarity of the issues identified</a:t>
                      </a:r>
                      <a:endParaRPr lang="en-US"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1915769"/>
                  </a:ext>
                </a:extLst>
              </a:tr>
              <a:tr h="435461">
                <a:tc>
                  <a:txBody>
                    <a:bodyPr/>
                    <a:lstStyle/>
                    <a:p>
                      <a:pPr algn="ctr" fontAlgn="b"/>
                      <a:r>
                        <a:rPr lang="en-US" sz="1400" b="0" u="none" strike="noStrike" dirty="0">
                          <a:solidFill>
                            <a:srgbClr val="000000"/>
                          </a:solidFill>
                          <a:effectLst/>
                        </a:rPr>
                        <a:t>Quality of the issued documentation</a:t>
                      </a:r>
                      <a:endParaRPr lang="en-US"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8836303"/>
                  </a:ext>
                </a:extLst>
              </a:tr>
              <a:tr h="435461">
                <a:tc>
                  <a:txBody>
                    <a:bodyPr/>
                    <a:lstStyle/>
                    <a:p>
                      <a:pPr algn="ctr" fontAlgn="b"/>
                      <a:r>
                        <a:rPr lang="en-US" sz="1400" b="0" u="none" strike="noStrike" dirty="0">
                          <a:solidFill>
                            <a:srgbClr val="000000"/>
                          </a:solidFill>
                          <a:effectLst/>
                        </a:rPr>
                        <a:t>Overall level of service</a:t>
                      </a:r>
                      <a:endParaRPr lang="en-US"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224268"/>
                  </a:ext>
                </a:extLst>
              </a:tr>
              <a:tr h="435461">
                <a:tc>
                  <a:txBody>
                    <a:bodyPr/>
                    <a:lstStyle/>
                    <a:p>
                      <a:pPr algn="ctr" fontAlgn="b"/>
                      <a:r>
                        <a:rPr lang="en-GB" sz="1400" b="0" u="none" strike="noStrike" dirty="0">
                          <a:solidFill>
                            <a:srgbClr val="000000"/>
                          </a:solidFill>
                          <a:effectLst/>
                        </a:rPr>
                        <a:t>Organisational aspects</a:t>
                      </a:r>
                      <a:endParaRPr lang="en-GB"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2447309"/>
                  </a:ext>
                </a:extLst>
              </a:tr>
            </a:tbl>
          </a:graphicData>
        </a:graphic>
      </p:graphicFrame>
      <p:graphicFrame>
        <p:nvGraphicFramePr>
          <p:cNvPr id="7" name="Table 6">
            <a:extLst>
              <a:ext uri="{FF2B5EF4-FFF2-40B4-BE49-F238E27FC236}">
                <a16:creationId xmlns:a16="http://schemas.microsoft.com/office/drawing/2014/main" id="{C370024D-D5CE-473B-9DDD-F6DA604E9BA5}"/>
              </a:ext>
            </a:extLst>
          </p:cNvPr>
          <p:cNvGraphicFramePr>
            <a:graphicFrameLocks noGrp="1"/>
          </p:cNvGraphicFramePr>
          <p:nvPr/>
        </p:nvGraphicFramePr>
        <p:xfrm>
          <a:off x="5876925" y="1743959"/>
          <a:ext cx="3008526" cy="3809116"/>
        </p:xfrm>
        <a:graphic>
          <a:graphicData uri="http://schemas.openxmlformats.org/drawingml/2006/table">
            <a:tbl>
              <a:tblPr firstRow="1" bandRow="1">
                <a:tableStyleId>{5C22544A-7EE6-4342-B048-85BDC9FD1C3A}</a:tableStyleId>
              </a:tblPr>
              <a:tblGrid>
                <a:gridCol w="3008526">
                  <a:extLst>
                    <a:ext uri="{9D8B030D-6E8A-4147-A177-3AD203B41FA5}">
                      <a16:colId xmlns:a16="http://schemas.microsoft.com/office/drawing/2014/main" val="556640257"/>
                    </a:ext>
                  </a:extLst>
                </a:gridCol>
              </a:tblGrid>
              <a:tr h="40161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Parameter rating 2022</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404672"/>
                  </a:ext>
                </a:extLst>
              </a:tr>
              <a:tr h="596188">
                <a:tc>
                  <a:txBody>
                    <a:bodyPr/>
                    <a:lstStyle/>
                    <a:p>
                      <a:pPr algn="ctr" fontAlgn="b"/>
                      <a:r>
                        <a:rPr lang="en-US" sz="1400" b="0" i="0" u="none" strike="noStrike" dirty="0">
                          <a:solidFill>
                            <a:srgbClr val="FF0000"/>
                          </a:solidFill>
                          <a:effectLst/>
                          <a:latin typeface="+mj-lt"/>
                        </a:rPr>
                        <a:t>Excellent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0357578"/>
                  </a:ext>
                </a:extLst>
              </a:tr>
              <a:tr h="401616">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rebuchet MS"/>
                          <a:ea typeface="+mn-ea"/>
                          <a:cs typeface="+mn-cs"/>
                        </a:rPr>
                        <a:t>Excellent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5843646"/>
                  </a:ext>
                </a:extLst>
              </a:tr>
              <a:tr h="401616">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rebuchet MS"/>
                          <a:ea typeface="+mn-ea"/>
                          <a:cs typeface="+mn-cs"/>
                        </a:rPr>
                        <a:t>Excellent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3065302"/>
                  </a:ext>
                </a:extLst>
              </a:tr>
              <a:tr h="401616">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rebuchet MS"/>
                          <a:ea typeface="+mn-ea"/>
                          <a:cs typeface="+mn-cs"/>
                        </a:rPr>
                        <a:t>Excellent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3644210"/>
                  </a:ext>
                </a:extLst>
              </a:tr>
              <a:tr h="401616">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rebuchet MS"/>
                          <a:ea typeface="+mn-ea"/>
                          <a:cs typeface="+mn-cs"/>
                        </a:rPr>
                        <a:t>Excellent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1915769"/>
                  </a:ext>
                </a:extLst>
              </a:tr>
              <a:tr h="401616">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rebuchet MS"/>
                          <a:ea typeface="+mn-ea"/>
                          <a:cs typeface="+mn-cs"/>
                        </a:rPr>
                        <a:t>Excellent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8836303"/>
                  </a:ext>
                </a:extLst>
              </a:tr>
              <a:tr h="401616">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rebuchet MS"/>
                          <a:ea typeface="+mn-ea"/>
                          <a:cs typeface="+mn-cs"/>
                        </a:rPr>
                        <a:t>Excellent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224268"/>
                  </a:ext>
                </a:extLst>
              </a:tr>
              <a:tr h="401616">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Trebuchet MS"/>
                          <a:ea typeface="+mn-ea"/>
                          <a:cs typeface="+mn-cs"/>
                        </a:rPr>
                        <a:t>Excellent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2447309"/>
                  </a:ext>
                </a:extLst>
              </a:tr>
            </a:tbl>
          </a:graphicData>
        </a:graphic>
      </p:graphicFrame>
    </p:spTree>
    <p:extLst>
      <p:ext uri="{BB962C8B-B14F-4D97-AF65-F5344CB8AC3E}">
        <p14:creationId xmlns:p14="http://schemas.microsoft.com/office/powerpoint/2010/main" val="3634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96004B"/>
        </a:solidFill>
        <a:effectLst/>
      </p:bgPr>
    </p:bg>
    <p:spTree>
      <p:nvGrpSpPr>
        <p:cNvPr id="1" name=""/>
        <p:cNvGrpSpPr/>
        <p:nvPr/>
      </p:nvGrpSpPr>
      <p:grpSpPr>
        <a:xfrm>
          <a:off x="0" y="0"/>
          <a:ext cx="0" cy="0"/>
          <a:chOff x="0" y="0"/>
          <a:chExt cx="0" cy="0"/>
        </a:xfrm>
      </p:grpSpPr>
      <p:sp>
        <p:nvSpPr>
          <p:cNvPr id="3" name="TextBox 2"/>
          <p:cNvSpPr txBox="1"/>
          <p:nvPr/>
        </p:nvSpPr>
        <p:spPr>
          <a:xfrm>
            <a:off x="337457" y="2275087"/>
            <a:ext cx="8473168" cy="584775"/>
          </a:xfrm>
          <a:prstGeom prst="rect">
            <a:avLst/>
          </a:prstGeom>
          <a:noFill/>
        </p:spPr>
        <p:txBody>
          <a:bodyPr wrap="square" rtlCol="0">
            <a:spAutoFit/>
          </a:bodyPr>
          <a:lstStyle/>
          <a:p>
            <a:pPr algn="ctr"/>
            <a:r>
              <a:rPr lang="en-GB" sz="3200" b="1" cap="all" dirty="0">
                <a:solidFill>
                  <a:schemeClr val="bg1"/>
                </a:solidFill>
              </a:rPr>
              <a:t>Enforcement</a:t>
            </a:r>
          </a:p>
        </p:txBody>
      </p:sp>
      <p:sp>
        <p:nvSpPr>
          <p:cNvPr id="4" name="TextBox 3"/>
          <p:cNvSpPr txBox="1"/>
          <p:nvPr/>
        </p:nvSpPr>
        <p:spPr>
          <a:xfrm>
            <a:off x="838200" y="4686300"/>
            <a:ext cx="7591425" cy="584775"/>
          </a:xfrm>
          <a:prstGeom prst="rect">
            <a:avLst/>
          </a:prstGeom>
          <a:noFill/>
        </p:spPr>
        <p:txBody>
          <a:bodyPr wrap="square" rtlCol="0">
            <a:spAutoFit/>
          </a:bodyPr>
          <a:lstStyle/>
          <a:p>
            <a:pPr algn="ctr"/>
            <a:r>
              <a:rPr lang="en-GB" sz="1600" b="1" dirty="0">
                <a:solidFill>
                  <a:schemeClr val="bg1"/>
                </a:solidFill>
              </a:rPr>
              <a:t>Enforcement is the department which is responsible for dealing </a:t>
            </a:r>
          </a:p>
          <a:p>
            <a:pPr algn="ctr"/>
            <a:r>
              <a:rPr lang="en-GB" sz="1600" b="1" dirty="0">
                <a:solidFill>
                  <a:schemeClr val="bg1"/>
                </a:solidFill>
              </a:rPr>
              <a:t>with illegal sales or use of veterinary medicines</a:t>
            </a:r>
          </a:p>
        </p:txBody>
      </p:sp>
      <p:sp>
        <p:nvSpPr>
          <p:cNvPr id="6" name="TextBox 5"/>
          <p:cNvSpPr txBox="1"/>
          <p:nvPr/>
        </p:nvSpPr>
        <p:spPr>
          <a:xfrm>
            <a:off x="6984129" y="6369309"/>
            <a:ext cx="1947969" cy="369332"/>
          </a:xfrm>
          <a:prstGeom prst="rect">
            <a:avLst/>
          </a:prstGeom>
          <a:solidFill>
            <a:schemeClr val="bg1"/>
          </a:solidFill>
          <a:ln>
            <a:solidFill>
              <a:schemeClr val="accent1"/>
            </a:solidFill>
          </a:ln>
        </p:spPr>
        <p:txBody>
          <a:bodyPr wrap="none" rtlCol="0">
            <a:spAutoFit/>
          </a:bodyPr>
          <a:lstStyle/>
          <a:p>
            <a:r>
              <a:rPr lang="en-GB" dirty="0">
                <a:solidFill>
                  <a:srgbClr val="FF0000"/>
                </a:solidFill>
              </a:rPr>
              <a:t>Caution low base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 y="158026"/>
            <a:ext cx="7675836" cy="701675"/>
          </a:xfrm>
        </p:spPr>
        <p:txBody>
          <a:bodyPr/>
          <a:lstStyle/>
          <a:p>
            <a:r>
              <a:rPr lang="en-GB" sz="2000" dirty="0">
                <a:solidFill>
                  <a:srgbClr val="7030A0"/>
                </a:solidFill>
              </a:rPr>
              <a:t>SUMMARY: ENFORCEMENT 2022:</a:t>
            </a:r>
            <a:br>
              <a:rPr lang="en-GB" sz="2000" dirty="0">
                <a:solidFill>
                  <a:srgbClr val="7030A0"/>
                </a:solidFill>
              </a:rPr>
            </a:br>
            <a:r>
              <a:rPr lang="en-GB" sz="1600" dirty="0">
                <a:solidFill>
                  <a:srgbClr val="96004B"/>
                </a:solidFill>
              </a:rPr>
              <a:t>Review</a:t>
            </a:r>
            <a:r>
              <a:rPr lang="en-GB" sz="1600" dirty="0">
                <a:solidFill>
                  <a:srgbClr val="7030A0"/>
                </a:solidFill>
              </a:rPr>
              <a:t>, although at least satisfactory for 82%</a:t>
            </a:r>
            <a:endParaRPr lang="en-GB" sz="3200" dirty="0">
              <a:solidFill>
                <a:srgbClr val="7030A0"/>
              </a:solidFill>
            </a:endParaRPr>
          </a:p>
        </p:txBody>
      </p:sp>
      <p:sp>
        <p:nvSpPr>
          <p:cNvPr id="4" name="TextBox 3"/>
          <p:cNvSpPr txBox="1"/>
          <p:nvPr/>
        </p:nvSpPr>
        <p:spPr>
          <a:xfrm>
            <a:off x="285750" y="2801137"/>
            <a:ext cx="3876525" cy="400110"/>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96004B"/>
                </a:solidFill>
                <a:effectLst/>
                <a:uLnTx/>
                <a:uFillTx/>
                <a:latin typeface="Trebuchet MS"/>
                <a:ea typeface="+mn-ea"/>
                <a:cs typeface="+mn-cs"/>
              </a:rPr>
              <a:t>Overall level of satisfaction</a:t>
            </a:r>
          </a:p>
        </p:txBody>
      </p:sp>
      <p:grpSp>
        <p:nvGrpSpPr>
          <p:cNvPr id="8" name="Group 7"/>
          <p:cNvGrpSpPr/>
          <p:nvPr/>
        </p:nvGrpSpPr>
        <p:grpSpPr>
          <a:xfrm>
            <a:off x="4605265" y="2584317"/>
            <a:ext cx="3356321" cy="664228"/>
            <a:chOff x="2777506" y="4628599"/>
            <a:chExt cx="3356321" cy="664228"/>
          </a:xfrm>
        </p:grpSpPr>
        <p:pic>
          <p:nvPicPr>
            <p:cNvPr id="9" name="Picture 2" descr="C:\Users\mogannon\AppData\Local\Microsoft\Windows\INetCache\IE\8QXCPA9C\1070px-Golden_star.svg[1].png"/>
            <p:cNvPicPr>
              <a:picLocks noChangeAspect="1" noChangeArrowheads="1"/>
            </p:cNvPicPr>
            <p:nvPr/>
          </p:nvPicPr>
          <p:blipFill>
            <a:blip r:embed="rId2"/>
            <a:srcRect/>
            <a:stretch>
              <a:fillRect/>
            </a:stretch>
          </p:blipFill>
          <p:spPr bwMode="auto">
            <a:xfrm>
              <a:off x="2777506" y="4628599"/>
              <a:ext cx="682182" cy="652855"/>
            </a:xfrm>
            <a:prstGeom prst="rect">
              <a:avLst/>
            </a:prstGeom>
            <a:noFill/>
          </p:spPr>
        </p:pic>
        <p:pic>
          <p:nvPicPr>
            <p:cNvPr id="10" name="Picture 2" descr="C:\Users\mogannon\AppData\Local\Microsoft\Windows\INetCache\IE\8QXCPA9C\1070px-Golden_star.svg[1].png"/>
            <p:cNvPicPr>
              <a:picLocks noChangeAspect="1" noChangeArrowheads="1"/>
            </p:cNvPicPr>
            <p:nvPr/>
          </p:nvPicPr>
          <p:blipFill>
            <a:blip r:embed="rId2"/>
            <a:srcRect/>
            <a:stretch>
              <a:fillRect/>
            </a:stretch>
          </p:blipFill>
          <p:spPr bwMode="auto">
            <a:xfrm>
              <a:off x="3459688" y="4639972"/>
              <a:ext cx="682182" cy="652855"/>
            </a:xfrm>
            <a:prstGeom prst="rect">
              <a:avLst/>
            </a:prstGeom>
            <a:noFill/>
          </p:spPr>
        </p:pic>
        <p:pic>
          <p:nvPicPr>
            <p:cNvPr id="11" name="Picture 2" descr="C:\Users\mogannon\AppData\Local\Microsoft\Windows\INetCache\IE\8QXCPA9C\1070px-Golden_star.svg[1].png"/>
            <p:cNvPicPr>
              <a:picLocks noChangeAspect="1" noChangeArrowheads="1"/>
            </p:cNvPicPr>
            <p:nvPr/>
          </p:nvPicPr>
          <p:blipFill>
            <a:blip r:embed="rId2"/>
            <a:srcRect/>
            <a:stretch>
              <a:fillRect/>
            </a:stretch>
          </p:blipFill>
          <p:spPr bwMode="auto">
            <a:xfrm>
              <a:off x="4141870" y="4639972"/>
              <a:ext cx="682182" cy="652855"/>
            </a:xfrm>
            <a:prstGeom prst="rect">
              <a:avLst/>
            </a:prstGeom>
            <a:noFill/>
          </p:spPr>
        </p:pic>
        <p:pic>
          <p:nvPicPr>
            <p:cNvPr id="12" name="Picture 2" descr="C:\Users\mogannon\AppData\Local\Microsoft\Windows\INetCache\IE\PY58JYXO\501px-Silver_star[1].png"/>
            <p:cNvPicPr>
              <a:picLocks noChangeAspect="1" noChangeArrowheads="1"/>
            </p:cNvPicPr>
            <p:nvPr/>
          </p:nvPicPr>
          <p:blipFill>
            <a:blip r:embed="rId3"/>
            <a:srcRect/>
            <a:stretch>
              <a:fillRect/>
            </a:stretch>
          </p:blipFill>
          <p:spPr bwMode="auto">
            <a:xfrm>
              <a:off x="4823133" y="4639971"/>
              <a:ext cx="669548" cy="641483"/>
            </a:xfrm>
            <a:prstGeom prst="rect">
              <a:avLst/>
            </a:prstGeom>
            <a:noFill/>
          </p:spPr>
        </p:pic>
        <p:pic>
          <p:nvPicPr>
            <p:cNvPr id="13" name="Picture 2" descr="C:\Users\mogannon\AppData\Local\Microsoft\Windows\INetCache\IE\PY58JYXO\501px-Silver_star[1].png"/>
            <p:cNvPicPr>
              <a:picLocks noChangeAspect="1" noChangeArrowheads="1"/>
            </p:cNvPicPr>
            <p:nvPr/>
          </p:nvPicPr>
          <p:blipFill>
            <a:blip r:embed="rId3"/>
            <a:srcRect/>
            <a:stretch>
              <a:fillRect/>
            </a:stretch>
          </p:blipFill>
          <p:spPr bwMode="auto">
            <a:xfrm>
              <a:off x="5464279" y="4634711"/>
              <a:ext cx="669548" cy="641483"/>
            </a:xfrm>
            <a:prstGeom prst="rect">
              <a:avLst/>
            </a:prstGeom>
            <a:noFill/>
          </p:spPr>
        </p:pic>
      </p:grpSp>
      <p:sp>
        <p:nvSpPr>
          <p:cNvPr id="14" name="TextBox 13"/>
          <p:cNvSpPr txBox="1"/>
          <p:nvPr/>
        </p:nvSpPr>
        <p:spPr>
          <a:xfrm>
            <a:off x="6731891" y="6274722"/>
            <a:ext cx="2018501" cy="369332"/>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Trebuchet MS"/>
                <a:ea typeface="+mn-ea"/>
                <a:cs typeface="+mn-cs"/>
              </a:rPr>
              <a:t>Caution low base</a:t>
            </a:r>
          </a:p>
        </p:txBody>
      </p:sp>
    </p:spTree>
    <p:extLst>
      <p:ext uri="{BB962C8B-B14F-4D97-AF65-F5344CB8AC3E}">
        <p14:creationId xmlns:p14="http://schemas.microsoft.com/office/powerpoint/2010/main" val="2912238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386498" y="1658012"/>
          <a:ext cx="8470963" cy="4005098"/>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p:cNvSpPr>
            <a:spLocks noGrp="1"/>
          </p:cNvSpPr>
          <p:nvPr>
            <p:ph type="ctrTitle"/>
          </p:nvPr>
        </p:nvSpPr>
        <p:spPr>
          <a:xfrm>
            <a:off x="285748" y="85745"/>
            <a:ext cx="7859011" cy="701675"/>
          </a:xfrm>
          <a:prstGeom prst="rect">
            <a:avLst/>
          </a:prstGeom>
        </p:spPr>
        <p:txBody>
          <a:bodyPr/>
          <a:lstStyle>
            <a:lvl1pPr algn="l">
              <a:defRPr sz="3500" b="1" i="0" baseline="0">
                <a:solidFill>
                  <a:schemeClr val="tx1">
                    <a:lumMod val="75000"/>
                    <a:lumOff val="25000"/>
                  </a:schemeClr>
                </a:solidFill>
                <a:latin typeface="Trebuchet MS"/>
                <a:cs typeface="Trebuchet MS"/>
              </a:defRPr>
            </a:lvl1pPr>
          </a:lstStyle>
          <a:p>
            <a:pPr lvl="0"/>
            <a:r>
              <a:rPr lang="en-GB" sz="2000" dirty="0">
                <a:solidFill>
                  <a:srgbClr val="7030A0"/>
                </a:solidFill>
              </a:rPr>
              <a:t>SUMMARY: ENFORCEMENT 2018 - 2022:</a:t>
            </a:r>
            <a:br>
              <a:rPr lang="en-GB" sz="2000" dirty="0">
                <a:solidFill>
                  <a:srgbClr val="7030A0"/>
                </a:solidFill>
              </a:rPr>
            </a:br>
            <a:r>
              <a:rPr lang="en-GB" sz="1600" dirty="0">
                <a:solidFill>
                  <a:srgbClr val="7030A0"/>
                </a:solidFill>
              </a:rPr>
              <a:t>Overall level of service remains in </a:t>
            </a:r>
            <a:r>
              <a:rPr lang="en-GB" sz="1600" dirty="0">
                <a:solidFill>
                  <a:srgbClr val="96004B"/>
                </a:solidFill>
              </a:rPr>
              <a:t>review</a:t>
            </a:r>
            <a:endParaRPr lang="en-US" sz="1600" dirty="0">
              <a:solidFill>
                <a:srgbClr val="96004B"/>
              </a:solidFill>
            </a:endParaRPr>
          </a:p>
        </p:txBody>
      </p:sp>
      <p:sp>
        <p:nvSpPr>
          <p:cNvPr id="2" name="TextBox 1"/>
          <p:cNvSpPr txBox="1"/>
          <p:nvPr/>
        </p:nvSpPr>
        <p:spPr>
          <a:xfrm>
            <a:off x="190280" y="5963611"/>
            <a:ext cx="866718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62626">
                    <a:lumMod val="75000"/>
                    <a:lumOff val="25000"/>
                  </a:srgbClr>
                </a:solidFill>
                <a:effectLst/>
                <a:uLnTx/>
                <a:uFillTx/>
                <a:latin typeface="Trebuchet MS"/>
                <a:ea typeface="+mn-ea"/>
                <a:cs typeface="+mn-cs"/>
              </a:rPr>
              <a:t>Q36 How would you rate the VMD in terms of ...Scale of 1 to 5, 1=Very poor, 5=Excellent. Bases on chart exclude “don’t know” and “not applicable” </a:t>
            </a:r>
            <a:endParaRPr kumimoji="0" lang="en-GB" sz="1200" b="0" i="0" u="none" strike="noStrike" kern="1200" cap="none" spc="0" normalizeH="0" baseline="0" noProof="0" dirty="0">
              <a:ln>
                <a:noFill/>
              </a:ln>
              <a:solidFill>
                <a:srgbClr val="262626"/>
              </a:solidFill>
              <a:effectLst/>
              <a:uLnTx/>
              <a:uFillTx/>
              <a:latin typeface="Trebuchet MS"/>
              <a:ea typeface="+mn-ea"/>
              <a:cs typeface="+mn-cs"/>
            </a:endParaRPr>
          </a:p>
        </p:txBody>
      </p:sp>
      <p:sp>
        <p:nvSpPr>
          <p:cNvPr id="5" name="TextBox 4"/>
          <p:cNvSpPr txBox="1"/>
          <p:nvPr/>
        </p:nvSpPr>
        <p:spPr>
          <a:xfrm>
            <a:off x="285748" y="1194890"/>
            <a:ext cx="8571714" cy="369332"/>
          </a:xfrm>
          <a:prstGeom prst="rect">
            <a:avLst/>
          </a:prstGeom>
          <a:noFill/>
          <a:ln>
            <a:solidFill>
              <a:schemeClr val="accent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Trebuchet MS"/>
                <a:ea typeface="+mn-ea"/>
                <a:cs typeface="+mn-cs"/>
              </a:rPr>
              <a:t>% rating 4 or 5, ranked by % change 2018 - 2022</a:t>
            </a:r>
          </a:p>
        </p:txBody>
      </p:sp>
      <p:graphicFrame>
        <p:nvGraphicFramePr>
          <p:cNvPr id="3" name="Table 6">
            <a:extLst>
              <a:ext uri="{FF2B5EF4-FFF2-40B4-BE49-F238E27FC236}">
                <a16:creationId xmlns:a16="http://schemas.microsoft.com/office/drawing/2014/main" id="{3DD35BA9-7E8F-4C09-802B-A44FA618FECA}"/>
              </a:ext>
            </a:extLst>
          </p:cNvPr>
          <p:cNvGraphicFramePr>
            <a:graphicFrameLocks noGrp="1"/>
          </p:cNvGraphicFramePr>
          <p:nvPr/>
        </p:nvGraphicFramePr>
        <p:xfrm>
          <a:off x="285748" y="1743958"/>
          <a:ext cx="2990852" cy="3456030"/>
        </p:xfrm>
        <a:graphic>
          <a:graphicData uri="http://schemas.openxmlformats.org/drawingml/2006/table">
            <a:tbl>
              <a:tblPr firstRow="1" bandRow="1">
                <a:tableStyleId>{5C22544A-7EE6-4342-B048-85BDC9FD1C3A}</a:tableStyleId>
              </a:tblPr>
              <a:tblGrid>
                <a:gridCol w="2990852">
                  <a:extLst>
                    <a:ext uri="{9D8B030D-6E8A-4147-A177-3AD203B41FA5}">
                      <a16:colId xmlns:a16="http://schemas.microsoft.com/office/drawing/2014/main" val="556640257"/>
                    </a:ext>
                  </a:extLst>
                </a:gridCol>
              </a:tblGrid>
              <a:tr h="1728015">
                <a:tc>
                  <a:txBody>
                    <a:bodyPr/>
                    <a:lstStyle/>
                    <a:p>
                      <a:pPr algn="ctr"/>
                      <a:r>
                        <a:rPr lang="en-US" dirty="0"/>
                        <a:t>Parameter</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404672"/>
                  </a:ext>
                </a:extLst>
              </a:tr>
              <a:tr h="1728015">
                <a:tc>
                  <a:txBody>
                    <a:bodyPr/>
                    <a:lstStyle/>
                    <a:p>
                      <a:pPr algn="ctr" fontAlgn="b"/>
                      <a:r>
                        <a:rPr lang="en-US" sz="1400" b="0" u="none" strike="noStrike" dirty="0">
                          <a:solidFill>
                            <a:schemeClr val="tx1"/>
                          </a:solidFill>
                          <a:effectLst/>
                        </a:rPr>
                        <a:t>Overall level of service</a:t>
                      </a:r>
                      <a:endParaRPr lang="en-US" sz="1400" b="0" i="0" u="none" strike="noStrike" dirty="0">
                        <a:solidFill>
                          <a:schemeClr val="tx1"/>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0357578"/>
                  </a:ext>
                </a:extLst>
              </a:tr>
            </a:tbl>
          </a:graphicData>
        </a:graphic>
      </p:graphicFrame>
      <p:graphicFrame>
        <p:nvGraphicFramePr>
          <p:cNvPr id="7" name="Table 6">
            <a:extLst>
              <a:ext uri="{FF2B5EF4-FFF2-40B4-BE49-F238E27FC236}">
                <a16:creationId xmlns:a16="http://schemas.microsoft.com/office/drawing/2014/main" id="{4DA9CE7B-31CE-4C0F-A5B6-84922E1F8CFB}"/>
              </a:ext>
            </a:extLst>
          </p:cNvPr>
          <p:cNvGraphicFramePr>
            <a:graphicFrameLocks noGrp="1"/>
          </p:cNvGraphicFramePr>
          <p:nvPr/>
        </p:nvGraphicFramePr>
        <p:xfrm>
          <a:off x="5876923" y="1743958"/>
          <a:ext cx="2990852" cy="3456030"/>
        </p:xfrm>
        <a:graphic>
          <a:graphicData uri="http://schemas.openxmlformats.org/drawingml/2006/table">
            <a:tbl>
              <a:tblPr firstRow="1" bandRow="1">
                <a:tableStyleId>{5C22544A-7EE6-4342-B048-85BDC9FD1C3A}</a:tableStyleId>
              </a:tblPr>
              <a:tblGrid>
                <a:gridCol w="2990852">
                  <a:extLst>
                    <a:ext uri="{9D8B030D-6E8A-4147-A177-3AD203B41FA5}">
                      <a16:colId xmlns:a16="http://schemas.microsoft.com/office/drawing/2014/main" val="556640257"/>
                    </a:ext>
                  </a:extLst>
                </a:gridCol>
              </a:tblGrid>
              <a:tr h="172801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Parameter rating 2022</a:t>
                      </a:r>
                      <a:endParaRPr lang="en-GB" dirty="0"/>
                    </a:p>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404672"/>
                  </a:ext>
                </a:extLst>
              </a:tr>
              <a:tr h="1728015">
                <a:tc>
                  <a:txBody>
                    <a:bodyPr/>
                    <a:lstStyle/>
                    <a:p>
                      <a:pPr algn="ctr" fontAlgn="b"/>
                      <a:r>
                        <a:rPr lang="en-US" sz="1400" b="0" u="none" strike="noStrike" dirty="0">
                          <a:solidFill>
                            <a:schemeClr val="accent3">
                              <a:lumMod val="50000"/>
                            </a:schemeClr>
                          </a:solidFill>
                          <a:effectLst/>
                        </a:rPr>
                        <a:t>Review</a:t>
                      </a:r>
                      <a:endParaRPr lang="en-US" sz="1400" b="0" i="0" u="none" strike="noStrike" dirty="0">
                        <a:solidFill>
                          <a:schemeClr val="accent3">
                            <a:lumMod val="50000"/>
                          </a:schemeClr>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0357578"/>
                  </a:ext>
                </a:extLst>
              </a:tr>
            </a:tbl>
          </a:graphicData>
        </a:graphic>
      </p:graphicFrame>
    </p:spTree>
    <p:extLst>
      <p:ext uri="{BB962C8B-B14F-4D97-AF65-F5344CB8AC3E}">
        <p14:creationId xmlns:p14="http://schemas.microsoft.com/office/powerpoint/2010/main" val="42482956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96004B"/>
        </a:solidFill>
        <a:effectLst/>
      </p:bgPr>
    </p:bg>
    <p:spTree>
      <p:nvGrpSpPr>
        <p:cNvPr id="1" name=""/>
        <p:cNvGrpSpPr/>
        <p:nvPr/>
      </p:nvGrpSpPr>
      <p:grpSpPr>
        <a:xfrm>
          <a:off x="0" y="0"/>
          <a:ext cx="0" cy="0"/>
          <a:chOff x="0" y="0"/>
          <a:chExt cx="0" cy="0"/>
        </a:xfrm>
      </p:grpSpPr>
      <p:sp>
        <p:nvSpPr>
          <p:cNvPr id="3" name="TextBox 2"/>
          <p:cNvSpPr txBox="1"/>
          <p:nvPr/>
        </p:nvSpPr>
        <p:spPr>
          <a:xfrm>
            <a:off x="337456" y="2275088"/>
            <a:ext cx="8482693" cy="584775"/>
          </a:xfrm>
          <a:prstGeom prst="rect">
            <a:avLst/>
          </a:prstGeom>
          <a:noFill/>
        </p:spPr>
        <p:txBody>
          <a:bodyPr wrap="square" rtlCol="0">
            <a:spAutoFit/>
          </a:bodyPr>
          <a:lstStyle/>
          <a:p>
            <a:pPr algn="ctr"/>
            <a:r>
              <a:rPr lang="en-GB" sz="3200" b="1" cap="all" dirty="0">
                <a:solidFill>
                  <a:schemeClr val="bg1"/>
                </a:solidFill>
              </a:rPr>
              <a:t>Communications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A2295-0707-405A-926F-3C9D1CABD8A3}"/>
              </a:ext>
            </a:extLst>
          </p:cNvPr>
          <p:cNvSpPr>
            <a:spLocks noGrp="1"/>
          </p:cNvSpPr>
          <p:nvPr>
            <p:ph type="ctrTitle"/>
          </p:nvPr>
        </p:nvSpPr>
        <p:spPr/>
        <p:txBody>
          <a:bodyPr/>
          <a:lstStyle/>
          <a:p>
            <a:r>
              <a:rPr lang="en-US" sz="2000" dirty="0"/>
              <a:t>METHODOLOGY: </a:t>
            </a:r>
            <a:r>
              <a:rPr lang="en-US" sz="1600" dirty="0"/>
              <a:t>PHASE 1</a:t>
            </a:r>
            <a:endParaRPr lang="en-GB" sz="2000" dirty="0"/>
          </a:p>
        </p:txBody>
      </p:sp>
      <p:sp>
        <p:nvSpPr>
          <p:cNvPr id="3" name="Text Placeholder 2">
            <a:extLst>
              <a:ext uri="{FF2B5EF4-FFF2-40B4-BE49-F238E27FC236}">
                <a16:creationId xmlns:a16="http://schemas.microsoft.com/office/drawing/2014/main" id="{8A839B81-AF17-419B-83EB-CB294E648FB4}"/>
              </a:ext>
            </a:extLst>
          </p:cNvPr>
          <p:cNvSpPr>
            <a:spLocks noGrp="1"/>
          </p:cNvSpPr>
          <p:nvPr>
            <p:ph type="body" sz="quarter" idx="10"/>
          </p:nvPr>
        </p:nvSpPr>
        <p:spPr>
          <a:xfrm>
            <a:off x="285750" y="1131683"/>
            <a:ext cx="8561388" cy="5106155"/>
          </a:xfrm>
        </p:spPr>
        <p:txBody>
          <a:bodyPr/>
          <a:lstStyle/>
          <a:p>
            <a:pPr marL="0" indent="0">
              <a:lnSpc>
                <a:spcPct val="107000"/>
              </a:lnSpc>
              <a:spcAft>
                <a:spcPts val="800"/>
              </a:spcAft>
              <a:buNone/>
            </a:pPr>
            <a:endParaRPr lang="en-US" b="1" dirty="0">
              <a:solidFill>
                <a:srgbClr val="96004B"/>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mj-lt"/>
                <a:ea typeface="Calibri" panose="020F0502020204030204" pitchFamily="34" charset="0"/>
                <a:cs typeface="Times New Roman" panose="02020603050405020304" pitchFamily="18" charset="0"/>
              </a:rPr>
              <a:t>Eight in-depth interviews were undertaken, by Zoom, in Q3 2021. </a:t>
            </a:r>
          </a:p>
          <a:p>
            <a:pPr>
              <a:lnSpc>
                <a:spcPct val="107000"/>
              </a:lnSpc>
              <a:spcAft>
                <a:spcPts val="800"/>
              </a:spcAft>
            </a:pPr>
            <a:endParaRPr lang="en-US" sz="18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US" sz="1800" dirty="0">
                <a:latin typeface="+mj-lt"/>
                <a:ea typeface="Calibri" panose="020F0502020204030204" pitchFamily="34" charset="0"/>
                <a:cs typeface="Times New Roman" panose="02020603050405020304" pitchFamily="18" charset="0"/>
              </a:rPr>
              <a:t>Although invitations to take part in the qualitative research were sent to a broad cross-section of customers, the resultant sample of UK-based Regulatory Affairs personnel, comprised mainly companies who:</a:t>
            </a:r>
          </a:p>
          <a:p>
            <a:pPr lvl="1">
              <a:lnSpc>
                <a:spcPct val="107000"/>
              </a:lnSpc>
              <a:spcAft>
                <a:spcPts val="800"/>
              </a:spcAft>
            </a:pPr>
            <a:r>
              <a:rPr lang="en-US" sz="1800" dirty="0">
                <a:latin typeface="+mj-lt"/>
                <a:ea typeface="Calibri" panose="020F0502020204030204" pitchFamily="34" charset="0"/>
                <a:cs typeface="Times New Roman" panose="02020603050405020304" pitchFamily="18" charset="0"/>
              </a:rPr>
              <a:t>Were members of NOAH</a:t>
            </a:r>
          </a:p>
          <a:p>
            <a:pPr lvl="1">
              <a:lnSpc>
                <a:spcPct val="107000"/>
              </a:lnSpc>
              <a:spcAft>
                <a:spcPts val="800"/>
              </a:spcAft>
            </a:pPr>
            <a:r>
              <a:rPr lang="en-US" sz="1800" dirty="0">
                <a:latin typeface="+mj-lt"/>
                <a:ea typeface="Calibri" panose="020F0502020204030204" pitchFamily="34" charset="0"/>
                <a:cs typeface="Times New Roman" panose="02020603050405020304" pitchFamily="18" charset="0"/>
              </a:rPr>
              <a:t>Had 50+ Marketing Authorisations </a:t>
            </a:r>
            <a:endParaRPr lang="en-US" sz="1800" dirty="0">
              <a:effectLst/>
              <a:latin typeface="+mj-lt"/>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2275665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 y="250504"/>
            <a:ext cx="7152280" cy="701675"/>
          </a:xfrm>
        </p:spPr>
        <p:txBody>
          <a:bodyPr/>
          <a:lstStyle/>
          <a:p>
            <a:r>
              <a:rPr lang="en-GB" sz="2000" cap="all" dirty="0">
                <a:solidFill>
                  <a:srgbClr val="7030A0"/>
                </a:solidFill>
              </a:rPr>
              <a:t>Communications: CHARTER ON ENQUIRIES</a:t>
            </a:r>
            <a:endParaRPr lang="en-GB" sz="2000" dirty="0">
              <a:solidFill>
                <a:srgbClr val="7030A0"/>
              </a:solidFill>
            </a:endParaRPr>
          </a:p>
        </p:txBody>
      </p:sp>
      <p:sp>
        <p:nvSpPr>
          <p:cNvPr id="3" name="Title 1"/>
          <p:cNvSpPr txBox="1">
            <a:spLocks/>
          </p:cNvSpPr>
          <p:nvPr/>
        </p:nvSpPr>
        <p:spPr>
          <a:xfrm>
            <a:off x="404037" y="1213514"/>
            <a:ext cx="8389089" cy="4932106"/>
          </a:xfrm>
          <a:prstGeom prst="rect">
            <a:avLst/>
          </a:prstGeom>
          <a:ln>
            <a:solidFill>
              <a:srgbClr val="96004B"/>
            </a:solidFill>
          </a:ln>
        </p:spPr>
        <p:txBody>
          <a:bodyPr/>
          <a:lstStyle>
            <a:lvl1pPr algn="l">
              <a:defRPr b="1" i="0" baseline="0">
                <a:latin typeface="Trebuchet MS"/>
                <a:cs typeface="Trebuchet MS"/>
              </a:defRPr>
            </a:lvl1pPr>
          </a:lstStyle>
          <a:p>
            <a:endParaRPr kumimoji="0" lang="en-US" sz="1600" b="0" i="0" u="none" strike="noStrike" kern="1200" cap="none" spc="0" normalizeH="0" baseline="0" noProof="0" dirty="0">
              <a:ln>
                <a:noFill/>
              </a:ln>
              <a:solidFill>
                <a:srgbClr val="0070C0"/>
              </a:solidFill>
              <a:effectLst/>
              <a:uLnTx/>
              <a:uFillTx/>
            </a:endParaRPr>
          </a:p>
        </p:txBody>
      </p:sp>
      <p:sp>
        <p:nvSpPr>
          <p:cNvPr id="8" name="TextBox 7">
            <a:extLst>
              <a:ext uri="{FF2B5EF4-FFF2-40B4-BE49-F238E27FC236}">
                <a16:creationId xmlns:a16="http://schemas.microsoft.com/office/drawing/2014/main" id="{97F85874-5814-4241-AE7C-443E5A67BCFE}"/>
              </a:ext>
            </a:extLst>
          </p:cNvPr>
          <p:cNvSpPr txBox="1"/>
          <p:nvPr/>
        </p:nvSpPr>
        <p:spPr>
          <a:xfrm>
            <a:off x="668215" y="1408846"/>
            <a:ext cx="7807570" cy="4524315"/>
          </a:xfrm>
          <a:prstGeom prst="rect">
            <a:avLst/>
          </a:prstGeom>
          <a:solidFill>
            <a:schemeClr val="accent1"/>
          </a:solidFill>
        </p:spPr>
        <p:txBody>
          <a:bodyPr wrap="square">
            <a:spAutoFit/>
          </a:bodyPr>
          <a:lstStyle/>
          <a:p>
            <a:r>
              <a:rPr lang="en-US" sz="1200" dirty="0">
                <a:solidFill>
                  <a:schemeClr val="bg1"/>
                </a:solidFill>
              </a:rPr>
              <a:t>VMD's Service Standards for enquiries</a:t>
            </a:r>
          </a:p>
          <a:p>
            <a:endParaRPr lang="en-US" sz="1200" dirty="0">
              <a:solidFill>
                <a:schemeClr val="bg1"/>
              </a:solidFill>
            </a:endParaRPr>
          </a:p>
          <a:p>
            <a:r>
              <a:rPr lang="en-US" sz="1200" dirty="0">
                <a:solidFill>
                  <a:schemeClr val="bg1"/>
                </a:solidFill>
              </a:rPr>
              <a:t>Enquiries and requests for information </a:t>
            </a:r>
          </a:p>
          <a:p>
            <a:endParaRPr lang="en-US" sz="1200" dirty="0">
              <a:solidFill>
                <a:schemeClr val="bg1"/>
              </a:solidFill>
            </a:endParaRPr>
          </a:p>
          <a:p>
            <a:r>
              <a:rPr lang="en-US" sz="1200" dirty="0">
                <a:solidFill>
                  <a:schemeClr val="bg1"/>
                </a:solidFill>
              </a:rPr>
              <a:t>We aim to:</a:t>
            </a:r>
          </a:p>
          <a:p>
            <a:r>
              <a:rPr lang="en-US" sz="1200" dirty="0">
                <a:solidFill>
                  <a:schemeClr val="bg1"/>
                </a:solidFill>
              </a:rPr>
              <a:t>•	respond to enquiries and complaints within 15 working days </a:t>
            </a:r>
          </a:p>
          <a:p>
            <a:r>
              <a:rPr lang="en-US" sz="1200" dirty="0">
                <a:solidFill>
                  <a:schemeClr val="bg1"/>
                </a:solidFill>
              </a:rPr>
              <a:t>•	reply to Freedom of Information requests within 20 working days</a:t>
            </a:r>
          </a:p>
          <a:p>
            <a:endParaRPr lang="en-US" sz="1200" dirty="0">
              <a:solidFill>
                <a:schemeClr val="bg1"/>
              </a:solidFill>
            </a:endParaRPr>
          </a:p>
          <a:p>
            <a:r>
              <a:rPr lang="en-US" sz="1200" dirty="0">
                <a:solidFill>
                  <a:schemeClr val="bg1"/>
                </a:solidFill>
              </a:rPr>
              <a:t>Sometimes we may need longer to respond, for example if you are asking for complex information or if we need to involve a third party. If we are unable to respond within these timescales, we will let you know.</a:t>
            </a:r>
          </a:p>
          <a:p>
            <a:endParaRPr lang="en-US" sz="1200" dirty="0">
              <a:solidFill>
                <a:schemeClr val="bg1"/>
              </a:solidFill>
            </a:endParaRPr>
          </a:p>
          <a:p>
            <a:r>
              <a:rPr lang="en-US" sz="1200" dirty="0">
                <a:solidFill>
                  <a:schemeClr val="bg1"/>
                </a:solidFill>
              </a:rPr>
              <a:t>We will always try to answer your telephone calls promptly and respond to questions arising from them within 5 working days. If we cannot provide a complete answer within that time, we will let you know why.</a:t>
            </a:r>
          </a:p>
          <a:p>
            <a:endParaRPr lang="en-US" sz="1200" dirty="0">
              <a:solidFill>
                <a:schemeClr val="bg1"/>
              </a:solidFill>
            </a:endParaRPr>
          </a:p>
          <a:p>
            <a:r>
              <a:rPr lang="en-US" sz="1200" dirty="0">
                <a:solidFill>
                  <a:schemeClr val="bg1"/>
                </a:solidFill>
              </a:rPr>
              <a:t>Where the first person you speak to cannot answer your query, we will ensure that someone who can deal with it calls you back, within 2 working days.</a:t>
            </a:r>
          </a:p>
          <a:p>
            <a:endParaRPr lang="en-US" sz="1200" dirty="0">
              <a:solidFill>
                <a:schemeClr val="bg1"/>
              </a:solidFill>
            </a:endParaRPr>
          </a:p>
          <a:p>
            <a:r>
              <a:rPr lang="en-US" sz="1200" dirty="0">
                <a:solidFill>
                  <a:schemeClr val="bg1"/>
                </a:solidFill>
              </a:rPr>
              <a:t>If we are away from the office when you call us, we will ensure that you are told:</a:t>
            </a:r>
          </a:p>
          <a:p>
            <a:endParaRPr lang="en-US" sz="1200" dirty="0">
              <a:solidFill>
                <a:schemeClr val="bg1"/>
              </a:solidFill>
            </a:endParaRPr>
          </a:p>
          <a:p>
            <a:r>
              <a:rPr lang="en-US" sz="1200" dirty="0">
                <a:solidFill>
                  <a:schemeClr val="bg1"/>
                </a:solidFill>
              </a:rPr>
              <a:t>    * when we will be back; and</a:t>
            </a:r>
          </a:p>
          <a:p>
            <a:r>
              <a:rPr lang="en-US" sz="1200" dirty="0">
                <a:solidFill>
                  <a:schemeClr val="bg1"/>
                </a:solidFill>
              </a:rPr>
              <a:t>    * who you can contact in our absence.</a:t>
            </a:r>
          </a:p>
          <a:p>
            <a:endParaRPr lang="en-US" sz="1200" dirty="0">
              <a:solidFill>
                <a:schemeClr val="bg1"/>
              </a:solidFill>
            </a:endParaRPr>
          </a:p>
          <a:p>
            <a:r>
              <a:rPr lang="en-US" sz="1200" dirty="0">
                <a:solidFill>
                  <a:schemeClr val="bg1"/>
                </a:solidFill>
              </a:rPr>
              <a:t>When you leave a message, we will call you back, or ensure that someone able to deal with your query calls you, within two working days of our return to the office.</a:t>
            </a:r>
            <a:endParaRPr lang="en-US" dirty="0"/>
          </a:p>
        </p:txBody>
      </p:sp>
    </p:spTree>
    <p:extLst>
      <p:ext uri="{BB962C8B-B14F-4D97-AF65-F5344CB8AC3E}">
        <p14:creationId xmlns:p14="http://schemas.microsoft.com/office/powerpoint/2010/main" val="9923037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 y="236856"/>
            <a:ext cx="7675836" cy="701675"/>
          </a:xfrm>
        </p:spPr>
        <p:txBody>
          <a:bodyPr/>
          <a:lstStyle/>
          <a:p>
            <a:r>
              <a:rPr lang="en-GB" sz="2000" dirty="0">
                <a:solidFill>
                  <a:srgbClr val="7030A0"/>
                </a:solidFill>
              </a:rPr>
              <a:t>SUMMARY: COMMUNICATIONS INFORMATION SHARING ACTIVITIES 2022: </a:t>
            </a:r>
            <a:r>
              <a:rPr lang="en-GB" sz="1600" dirty="0">
                <a:solidFill>
                  <a:srgbClr val="96004B"/>
                </a:solidFill>
              </a:rPr>
              <a:t>Excellent </a:t>
            </a:r>
            <a:r>
              <a:rPr lang="en-GB" sz="1600" dirty="0">
                <a:solidFill>
                  <a:srgbClr val="7030A0"/>
                </a:solidFill>
              </a:rPr>
              <a:t>across all parameters</a:t>
            </a:r>
            <a:endParaRPr lang="en-GB" sz="2000" dirty="0">
              <a:solidFill>
                <a:srgbClr val="7030A0"/>
              </a:solidFill>
            </a:endParaRPr>
          </a:p>
        </p:txBody>
      </p:sp>
      <p:graphicFrame>
        <p:nvGraphicFramePr>
          <p:cNvPr id="3" name="Diagram 2"/>
          <p:cNvGraphicFramePr/>
          <p:nvPr/>
        </p:nvGraphicFramePr>
        <p:xfrm>
          <a:off x="285750" y="1939968"/>
          <a:ext cx="8432581" cy="4382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85750" y="1077724"/>
            <a:ext cx="3876525" cy="646331"/>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96004B"/>
                </a:solidFill>
                <a:effectLst/>
                <a:uLnTx/>
                <a:uFillTx/>
                <a:latin typeface="Trebuchet MS"/>
                <a:ea typeface="+mn-ea"/>
                <a:cs typeface="+mn-cs"/>
              </a:rPr>
              <a:t>Overall usefulness of the information sharing activities </a:t>
            </a:r>
          </a:p>
        </p:txBody>
      </p:sp>
      <p:sp>
        <p:nvSpPr>
          <p:cNvPr id="6" name="Rounded Rectangle 5"/>
          <p:cNvSpPr/>
          <p:nvPr/>
        </p:nvSpPr>
        <p:spPr>
          <a:xfrm>
            <a:off x="4572000" y="1064659"/>
            <a:ext cx="3773662" cy="796478"/>
          </a:xfrm>
          <a:prstGeom prst="roundRect">
            <a:avLst>
              <a:gd name="adj" fmla="val 10000"/>
            </a:avLst>
          </a:prstGeom>
          <a:blipFill rotWithShape="0">
            <a:blip r:embed="rId7"/>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625779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 y="236856"/>
            <a:ext cx="7675836" cy="701675"/>
          </a:xfrm>
        </p:spPr>
        <p:txBody>
          <a:bodyPr/>
          <a:lstStyle/>
          <a:p>
            <a:r>
              <a:rPr lang="en-GB" sz="2000" dirty="0">
                <a:solidFill>
                  <a:srgbClr val="7030A0"/>
                </a:solidFill>
              </a:rPr>
              <a:t>SUMMARY: COMMUNICATIONS WEBSITE 2022:</a:t>
            </a:r>
            <a:br>
              <a:rPr lang="en-GB" sz="2000" dirty="0">
                <a:solidFill>
                  <a:srgbClr val="7030A0"/>
                </a:solidFill>
              </a:rPr>
            </a:br>
            <a:r>
              <a:rPr lang="en-GB" sz="1600" dirty="0">
                <a:solidFill>
                  <a:srgbClr val="96004B"/>
                </a:solidFill>
              </a:rPr>
              <a:t>Excellent</a:t>
            </a:r>
            <a:r>
              <a:rPr lang="en-GB" sz="1600" dirty="0">
                <a:solidFill>
                  <a:srgbClr val="7030A0"/>
                </a:solidFill>
              </a:rPr>
              <a:t> on all except ease of navigation (review)</a:t>
            </a:r>
            <a:endParaRPr lang="en-GB" sz="2000" dirty="0">
              <a:solidFill>
                <a:srgbClr val="7030A0"/>
              </a:solidFill>
            </a:endParaRPr>
          </a:p>
        </p:txBody>
      </p:sp>
      <p:graphicFrame>
        <p:nvGraphicFramePr>
          <p:cNvPr id="3" name="Diagram 2"/>
          <p:cNvGraphicFramePr/>
          <p:nvPr/>
        </p:nvGraphicFramePr>
        <p:xfrm>
          <a:off x="355709" y="1984133"/>
          <a:ext cx="8432581" cy="4382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85750" y="1077724"/>
            <a:ext cx="3876525" cy="646331"/>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96004B"/>
                </a:solidFill>
                <a:effectLst/>
                <a:uLnTx/>
                <a:uFillTx/>
                <a:latin typeface="Trebuchet MS"/>
                <a:ea typeface="+mn-ea"/>
                <a:cs typeface="+mn-cs"/>
              </a:rPr>
              <a:t>Overall level of satisfaction with the VMD's material on GOV.UK </a:t>
            </a:r>
            <a:endParaRPr kumimoji="0" lang="en-GB" sz="1800" b="1" i="0" u="none" strike="noStrike" kern="1200" cap="none" spc="0" normalizeH="0" baseline="0" noProof="0" dirty="0">
              <a:ln>
                <a:noFill/>
              </a:ln>
              <a:solidFill>
                <a:srgbClr val="96004B"/>
              </a:solidFill>
              <a:effectLst/>
              <a:uLnTx/>
              <a:uFillTx/>
              <a:latin typeface="Trebuchet MS"/>
              <a:ea typeface="+mn-ea"/>
              <a:cs typeface="+mn-cs"/>
            </a:endParaRPr>
          </a:p>
        </p:txBody>
      </p:sp>
      <p:sp>
        <p:nvSpPr>
          <p:cNvPr id="6" name="Rounded Rectangle 5"/>
          <p:cNvSpPr/>
          <p:nvPr/>
        </p:nvSpPr>
        <p:spPr>
          <a:xfrm>
            <a:off x="4572000" y="1064659"/>
            <a:ext cx="3773662" cy="796478"/>
          </a:xfrm>
          <a:prstGeom prst="roundRect">
            <a:avLst>
              <a:gd name="adj" fmla="val 10000"/>
            </a:avLst>
          </a:prstGeom>
          <a:blipFill rotWithShape="0">
            <a:blip r:embed="rId7"/>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6489168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386498" y="1658012"/>
          <a:ext cx="8470963" cy="4005098"/>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p:cNvSpPr>
            <a:spLocks noGrp="1"/>
          </p:cNvSpPr>
          <p:nvPr>
            <p:ph type="ctrTitle"/>
          </p:nvPr>
        </p:nvSpPr>
        <p:spPr>
          <a:xfrm>
            <a:off x="285748" y="200025"/>
            <a:ext cx="7859011" cy="701675"/>
          </a:xfrm>
          <a:prstGeom prst="rect">
            <a:avLst/>
          </a:prstGeom>
        </p:spPr>
        <p:txBody>
          <a:bodyPr/>
          <a:lstStyle>
            <a:lvl1pPr algn="l">
              <a:defRPr sz="3500" b="1" i="0" baseline="0">
                <a:solidFill>
                  <a:schemeClr val="tx1">
                    <a:lumMod val="75000"/>
                    <a:lumOff val="25000"/>
                  </a:schemeClr>
                </a:solidFill>
                <a:latin typeface="Trebuchet MS"/>
                <a:cs typeface="Trebuchet MS"/>
              </a:defRPr>
            </a:lvl1pPr>
          </a:lstStyle>
          <a:p>
            <a:pPr lvl="0"/>
            <a:r>
              <a:rPr lang="en-GB" sz="2000" dirty="0">
                <a:solidFill>
                  <a:srgbClr val="7030A0"/>
                </a:solidFill>
              </a:rPr>
              <a:t>SUMMARY: COMMUNICATIONS: WEBSITE 2018 – 2022:</a:t>
            </a:r>
            <a:br>
              <a:rPr lang="en-GB" sz="1800" dirty="0">
                <a:solidFill>
                  <a:srgbClr val="7030A0"/>
                </a:solidFill>
              </a:rPr>
            </a:br>
            <a:r>
              <a:rPr lang="en-GB" sz="1800" dirty="0">
                <a:solidFill>
                  <a:srgbClr val="7030A0"/>
                </a:solidFill>
              </a:rPr>
              <a:t>All parameters </a:t>
            </a:r>
            <a:r>
              <a:rPr lang="en-GB" sz="1600" dirty="0">
                <a:solidFill>
                  <a:srgbClr val="96004B"/>
                </a:solidFill>
              </a:rPr>
              <a:t>excellent</a:t>
            </a:r>
            <a:r>
              <a:rPr lang="en-GB" sz="1600" dirty="0">
                <a:solidFill>
                  <a:srgbClr val="7030A0"/>
                </a:solidFill>
              </a:rPr>
              <a:t> with the exception for navigation which was </a:t>
            </a:r>
            <a:r>
              <a:rPr lang="en-GB" sz="1600" dirty="0">
                <a:solidFill>
                  <a:srgbClr val="96004B"/>
                </a:solidFill>
              </a:rPr>
              <a:t>good</a:t>
            </a:r>
            <a:endParaRPr lang="en-US" sz="1600" dirty="0">
              <a:solidFill>
                <a:srgbClr val="96004B"/>
              </a:solidFill>
            </a:endParaRPr>
          </a:p>
        </p:txBody>
      </p:sp>
      <p:sp>
        <p:nvSpPr>
          <p:cNvPr id="2" name="TextBox 1"/>
          <p:cNvSpPr txBox="1"/>
          <p:nvPr/>
        </p:nvSpPr>
        <p:spPr>
          <a:xfrm>
            <a:off x="190280" y="5963611"/>
            <a:ext cx="866718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62626">
                    <a:lumMod val="75000"/>
                    <a:lumOff val="25000"/>
                  </a:srgbClr>
                </a:solidFill>
                <a:effectLst/>
                <a:uLnTx/>
                <a:uFillTx/>
                <a:latin typeface="Trebuchet MS"/>
                <a:ea typeface="+mn-ea"/>
                <a:cs typeface="+mn-cs"/>
              </a:rPr>
              <a:t>Q36 How would you rate the VMD in terms of ...Scale of 1 to 5, 1=Very poor, 5=Excellent. Bases on chart exclude “don’t know” and “not applicable” </a:t>
            </a:r>
            <a:endParaRPr kumimoji="0" lang="en-GB" sz="1200" b="0" i="0" u="none" strike="noStrike" kern="1200" cap="none" spc="0" normalizeH="0" baseline="0" noProof="0" dirty="0">
              <a:ln>
                <a:noFill/>
              </a:ln>
              <a:solidFill>
                <a:srgbClr val="262626"/>
              </a:solidFill>
              <a:effectLst/>
              <a:uLnTx/>
              <a:uFillTx/>
              <a:latin typeface="Trebuchet MS"/>
              <a:ea typeface="+mn-ea"/>
              <a:cs typeface="+mn-cs"/>
            </a:endParaRPr>
          </a:p>
        </p:txBody>
      </p:sp>
      <p:sp>
        <p:nvSpPr>
          <p:cNvPr id="5" name="TextBox 4"/>
          <p:cNvSpPr txBox="1"/>
          <p:nvPr/>
        </p:nvSpPr>
        <p:spPr>
          <a:xfrm>
            <a:off x="285748" y="1194890"/>
            <a:ext cx="8571714" cy="369332"/>
          </a:xfrm>
          <a:prstGeom prst="rect">
            <a:avLst/>
          </a:prstGeom>
          <a:noFill/>
          <a:ln>
            <a:solidFill>
              <a:schemeClr val="accent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Trebuchet MS"/>
                <a:ea typeface="+mn-ea"/>
                <a:cs typeface="+mn-cs"/>
              </a:rPr>
              <a:t>% rating 4 or 5, ranked by % change 2018 - 2022</a:t>
            </a:r>
          </a:p>
        </p:txBody>
      </p:sp>
      <p:graphicFrame>
        <p:nvGraphicFramePr>
          <p:cNvPr id="3" name="Table 6">
            <a:extLst>
              <a:ext uri="{FF2B5EF4-FFF2-40B4-BE49-F238E27FC236}">
                <a16:creationId xmlns:a16="http://schemas.microsoft.com/office/drawing/2014/main" id="{3DD35BA9-7E8F-4C09-802B-A44FA618FECA}"/>
              </a:ext>
            </a:extLst>
          </p:cNvPr>
          <p:cNvGraphicFramePr>
            <a:graphicFrameLocks noGrp="1"/>
          </p:cNvGraphicFramePr>
          <p:nvPr/>
        </p:nvGraphicFramePr>
        <p:xfrm>
          <a:off x="285748" y="1743958"/>
          <a:ext cx="2971802" cy="3442850"/>
        </p:xfrm>
        <a:graphic>
          <a:graphicData uri="http://schemas.openxmlformats.org/drawingml/2006/table">
            <a:tbl>
              <a:tblPr firstRow="1" bandRow="1">
                <a:tableStyleId>{5C22544A-7EE6-4342-B048-85BDC9FD1C3A}</a:tableStyleId>
              </a:tblPr>
              <a:tblGrid>
                <a:gridCol w="2971802">
                  <a:extLst>
                    <a:ext uri="{9D8B030D-6E8A-4147-A177-3AD203B41FA5}">
                      <a16:colId xmlns:a16="http://schemas.microsoft.com/office/drawing/2014/main" val="556640257"/>
                    </a:ext>
                  </a:extLst>
                </a:gridCol>
              </a:tblGrid>
              <a:tr h="748198">
                <a:tc>
                  <a:txBody>
                    <a:bodyPr/>
                    <a:lstStyle/>
                    <a:p>
                      <a:pPr algn="ctr"/>
                      <a:r>
                        <a:rPr lang="en-US" dirty="0"/>
                        <a:t>Parameter</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404672"/>
                  </a:ext>
                </a:extLst>
              </a:tr>
              <a:tr h="673663">
                <a:tc>
                  <a:txBody>
                    <a:bodyPr/>
                    <a:lstStyle/>
                    <a:p>
                      <a:pPr algn="ctr" fontAlgn="b"/>
                      <a:r>
                        <a:rPr lang="en-US" sz="1400" b="0" u="none" strike="noStrike" dirty="0">
                          <a:solidFill>
                            <a:srgbClr val="000000"/>
                          </a:solidFill>
                          <a:effectLst/>
                        </a:rPr>
                        <a:t>Accuracy of information on the website</a:t>
                      </a:r>
                      <a:endParaRPr lang="en-US"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0357578"/>
                  </a:ext>
                </a:extLst>
              </a:tr>
              <a:tr h="673663">
                <a:tc>
                  <a:txBody>
                    <a:bodyPr/>
                    <a:lstStyle/>
                    <a:p>
                      <a:pPr algn="ctr" fontAlgn="b"/>
                      <a:r>
                        <a:rPr lang="en-GB" sz="1400" b="0" u="none" strike="noStrike" dirty="0">
                          <a:solidFill>
                            <a:srgbClr val="000000"/>
                          </a:solidFill>
                          <a:effectLst/>
                        </a:rPr>
                        <a:t>Usefulness</a:t>
                      </a:r>
                      <a:endParaRPr lang="en-GB"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5264281"/>
                  </a:ext>
                </a:extLst>
              </a:tr>
              <a:tr h="673663">
                <a:tc>
                  <a:txBody>
                    <a:bodyPr/>
                    <a:lstStyle/>
                    <a:p>
                      <a:pPr algn="ctr" fontAlgn="b"/>
                      <a:r>
                        <a:rPr lang="en-US" sz="1400" b="0" u="none" strike="noStrike" dirty="0">
                          <a:solidFill>
                            <a:srgbClr val="000000"/>
                          </a:solidFill>
                          <a:effectLst/>
                        </a:rPr>
                        <a:t>Being up to date </a:t>
                      </a:r>
                      <a:endParaRPr lang="en-US"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7382342"/>
                  </a:ext>
                </a:extLst>
              </a:tr>
              <a:tr h="673663">
                <a:tc>
                  <a:txBody>
                    <a:bodyPr/>
                    <a:lstStyle/>
                    <a:p>
                      <a:pPr algn="ctr" fontAlgn="b"/>
                      <a:r>
                        <a:rPr lang="en-US" sz="1400" b="0" u="none" strike="noStrike" dirty="0">
                          <a:solidFill>
                            <a:srgbClr val="000000"/>
                          </a:solidFill>
                          <a:effectLst/>
                        </a:rPr>
                        <a:t>Ease of finding what you are looking for</a:t>
                      </a:r>
                      <a:endParaRPr lang="en-US"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2336575"/>
                  </a:ext>
                </a:extLst>
              </a:tr>
            </a:tbl>
          </a:graphicData>
        </a:graphic>
      </p:graphicFrame>
      <p:graphicFrame>
        <p:nvGraphicFramePr>
          <p:cNvPr id="7" name="Table 6">
            <a:extLst>
              <a:ext uri="{FF2B5EF4-FFF2-40B4-BE49-F238E27FC236}">
                <a16:creationId xmlns:a16="http://schemas.microsoft.com/office/drawing/2014/main" id="{5715C826-1239-47F1-9F05-F92207D7DB43}"/>
              </a:ext>
            </a:extLst>
          </p:cNvPr>
          <p:cNvGraphicFramePr>
            <a:graphicFrameLocks noGrp="1"/>
          </p:cNvGraphicFramePr>
          <p:nvPr/>
        </p:nvGraphicFramePr>
        <p:xfrm>
          <a:off x="5924548" y="1743958"/>
          <a:ext cx="2971802" cy="3442850"/>
        </p:xfrm>
        <a:graphic>
          <a:graphicData uri="http://schemas.openxmlformats.org/drawingml/2006/table">
            <a:tbl>
              <a:tblPr firstRow="1" bandRow="1">
                <a:tableStyleId>{5C22544A-7EE6-4342-B048-85BDC9FD1C3A}</a:tableStyleId>
              </a:tblPr>
              <a:tblGrid>
                <a:gridCol w="2971802">
                  <a:extLst>
                    <a:ext uri="{9D8B030D-6E8A-4147-A177-3AD203B41FA5}">
                      <a16:colId xmlns:a16="http://schemas.microsoft.com/office/drawing/2014/main" val="556640257"/>
                    </a:ext>
                  </a:extLst>
                </a:gridCol>
              </a:tblGrid>
              <a:tr h="74819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Parameter rating 2022</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404672"/>
                  </a:ext>
                </a:extLst>
              </a:tr>
              <a:tr h="673663">
                <a:tc>
                  <a:txBody>
                    <a:bodyPr/>
                    <a:lstStyle/>
                    <a:p>
                      <a:pPr algn="ctr" fontAlgn="b"/>
                      <a:r>
                        <a:rPr lang="en-US" sz="1400" b="0" i="0" u="none" strike="noStrike" dirty="0">
                          <a:solidFill>
                            <a:srgbClr val="FF0000"/>
                          </a:solidFill>
                          <a:effectLst/>
                          <a:latin typeface="+mj-lt"/>
                        </a:rPr>
                        <a:t>Excellent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0357578"/>
                  </a:ext>
                </a:extLst>
              </a:tr>
              <a:tr h="67366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kern="1200" dirty="0">
                          <a:solidFill>
                            <a:srgbClr val="FF0000"/>
                          </a:solidFill>
                          <a:effectLst/>
                          <a:latin typeface="+mn-lt"/>
                          <a:ea typeface="+mn-ea"/>
                          <a:cs typeface="+mn-cs"/>
                        </a:rPr>
                        <a:t>Excellent</a:t>
                      </a:r>
                    </a:p>
                    <a:p>
                      <a:pPr algn="ctr" fontAlgn="b"/>
                      <a:endParaRPr lang="en-GB" sz="1400" b="0" i="0" u="none" strike="noStrike" dirty="0">
                        <a:solidFill>
                          <a:srgbClr val="FF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5264281"/>
                  </a:ext>
                </a:extLst>
              </a:tr>
              <a:tr h="67366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0" i="0" u="none" strike="noStrike" kern="1200" dirty="0">
                          <a:solidFill>
                            <a:srgbClr val="FF0000"/>
                          </a:solidFill>
                          <a:effectLst/>
                          <a:latin typeface="+mn-lt"/>
                          <a:ea typeface="+mn-ea"/>
                          <a:cs typeface="+mn-cs"/>
                        </a:rPr>
                        <a:t>Excellent</a:t>
                      </a:r>
                    </a:p>
                    <a:p>
                      <a:pPr algn="ctr" fontAlgn="b"/>
                      <a:endParaRPr lang="en-US" sz="1400" b="0" i="0" u="none" strike="noStrike" dirty="0">
                        <a:solidFill>
                          <a:srgbClr val="FF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7382342"/>
                  </a:ext>
                </a:extLst>
              </a:tr>
              <a:tr h="673663">
                <a:tc>
                  <a:txBody>
                    <a:bodyPr/>
                    <a:lstStyle/>
                    <a:p>
                      <a:pPr algn="ctr" fontAlgn="b"/>
                      <a:r>
                        <a:rPr lang="en-US" sz="1400" b="0" i="0" u="none" strike="noStrike" dirty="0">
                          <a:solidFill>
                            <a:srgbClr val="000000"/>
                          </a:solidFill>
                          <a:effectLst/>
                          <a:latin typeface="+mj-lt"/>
                        </a:rPr>
                        <a:t>Good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2336575"/>
                  </a:ext>
                </a:extLst>
              </a:tr>
            </a:tbl>
          </a:graphicData>
        </a:graphic>
      </p:graphicFrame>
    </p:spTree>
    <p:extLst>
      <p:ext uri="{BB962C8B-B14F-4D97-AF65-F5344CB8AC3E}">
        <p14:creationId xmlns:p14="http://schemas.microsoft.com/office/powerpoint/2010/main" val="22265912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96004B"/>
        </a:solidFill>
        <a:effectLst/>
      </p:bgPr>
    </p:bg>
    <p:spTree>
      <p:nvGrpSpPr>
        <p:cNvPr id="1" name=""/>
        <p:cNvGrpSpPr/>
        <p:nvPr/>
      </p:nvGrpSpPr>
      <p:grpSpPr>
        <a:xfrm>
          <a:off x="0" y="0"/>
          <a:ext cx="0" cy="0"/>
          <a:chOff x="0" y="0"/>
          <a:chExt cx="0" cy="0"/>
        </a:xfrm>
      </p:grpSpPr>
      <p:sp>
        <p:nvSpPr>
          <p:cNvPr id="3" name="TextBox 2"/>
          <p:cNvSpPr txBox="1"/>
          <p:nvPr/>
        </p:nvSpPr>
        <p:spPr>
          <a:xfrm>
            <a:off x="337456" y="2275087"/>
            <a:ext cx="8425543" cy="584775"/>
          </a:xfrm>
          <a:prstGeom prst="rect">
            <a:avLst/>
          </a:prstGeom>
          <a:noFill/>
        </p:spPr>
        <p:txBody>
          <a:bodyPr wrap="square" rtlCol="0">
            <a:spAutoFit/>
          </a:bodyPr>
          <a:lstStyle/>
          <a:p>
            <a:pPr algn="ctr"/>
            <a:r>
              <a:rPr lang="en-GB" sz="3200" b="1" cap="all" dirty="0">
                <a:solidFill>
                  <a:schemeClr val="bg1"/>
                </a:solidFill>
              </a:rPr>
              <a:t>Finance </a:t>
            </a:r>
            <a:r>
              <a:rPr lang="en-GB" sz="3200" b="1" dirty="0">
                <a:solidFill>
                  <a:schemeClr val="bg1"/>
                </a:solidFill>
              </a:rPr>
              <a:t>(n=17)</a:t>
            </a:r>
            <a:endParaRPr lang="en-GB" sz="3200" b="1" dirty="0">
              <a:solidFill>
                <a:schemeClr val="bg1"/>
              </a:solidFill>
              <a:highlight>
                <a:srgbClr val="FFFF00"/>
              </a:highlight>
            </a:endParaRPr>
          </a:p>
        </p:txBody>
      </p:sp>
      <p:sp>
        <p:nvSpPr>
          <p:cNvPr id="2" name="TextBox 1">
            <a:extLst>
              <a:ext uri="{FF2B5EF4-FFF2-40B4-BE49-F238E27FC236}">
                <a16:creationId xmlns:a16="http://schemas.microsoft.com/office/drawing/2014/main" id="{2661C495-7A71-49FE-93DA-7574AEB3062E}"/>
              </a:ext>
            </a:extLst>
          </p:cNvPr>
          <p:cNvSpPr txBox="1"/>
          <p:nvPr/>
        </p:nvSpPr>
        <p:spPr>
          <a:xfrm>
            <a:off x="3771900" y="2676525"/>
            <a:ext cx="2133918" cy="707886"/>
          </a:xfrm>
          <a:prstGeom prst="rect">
            <a:avLst/>
          </a:prstGeom>
          <a:noFill/>
        </p:spPr>
        <p:txBody>
          <a:bodyPr wrap="none" rtlCol="0">
            <a:spAutoFit/>
          </a:bodyPr>
          <a:lstStyle/>
          <a:p>
            <a:r>
              <a:rPr lang="en-US" sz="4000" dirty="0">
                <a:solidFill>
                  <a:srgbClr val="96004B"/>
                </a:solidFill>
              </a:rPr>
              <a:t>FINANCE</a:t>
            </a:r>
            <a:endParaRPr lang="en-GB" sz="4000" dirty="0">
              <a:solidFill>
                <a:srgbClr val="96004B"/>
              </a:solidFill>
            </a:endParaRPr>
          </a:p>
        </p:txBody>
      </p:sp>
    </p:spTree>
    <p:extLst>
      <p:ext uri="{BB962C8B-B14F-4D97-AF65-F5344CB8AC3E}">
        <p14:creationId xmlns:p14="http://schemas.microsoft.com/office/powerpoint/2010/main" val="30613544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 y="236856"/>
            <a:ext cx="7675836" cy="701675"/>
          </a:xfrm>
        </p:spPr>
        <p:txBody>
          <a:bodyPr/>
          <a:lstStyle/>
          <a:p>
            <a:r>
              <a:rPr lang="en-GB" sz="2000" dirty="0">
                <a:solidFill>
                  <a:srgbClr val="7030A0"/>
                </a:solidFill>
              </a:rPr>
              <a:t>SUMMARY: FINANCE 2022: </a:t>
            </a:r>
            <a:br>
              <a:rPr lang="en-GB" sz="2000" dirty="0">
                <a:solidFill>
                  <a:srgbClr val="7030A0"/>
                </a:solidFill>
              </a:rPr>
            </a:br>
            <a:r>
              <a:rPr lang="en-GB" sz="1600" dirty="0">
                <a:solidFill>
                  <a:srgbClr val="7030A0"/>
                </a:solidFill>
              </a:rPr>
              <a:t>Mostly </a:t>
            </a:r>
            <a:r>
              <a:rPr lang="en-GB" sz="1600" dirty="0">
                <a:solidFill>
                  <a:srgbClr val="96004B"/>
                </a:solidFill>
              </a:rPr>
              <a:t>excellent</a:t>
            </a:r>
            <a:endParaRPr lang="en-GB" sz="1600" dirty="0"/>
          </a:p>
        </p:txBody>
      </p:sp>
      <p:graphicFrame>
        <p:nvGraphicFramePr>
          <p:cNvPr id="3" name="Diagram 2"/>
          <p:cNvGraphicFramePr/>
          <p:nvPr/>
        </p:nvGraphicFramePr>
        <p:xfrm>
          <a:off x="285750" y="1939968"/>
          <a:ext cx="8432581" cy="4382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85750" y="1334899"/>
            <a:ext cx="3876525" cy="400110"/>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96004B"/>
                </a:solidFill>
                <a:effectLst/>
                <a:uLnTx/>
                <a:uFillTx/>
                <a:latin typeface="Trebuchet MS"/>
                <a:ea typeface="+mn-ea"/>
                <a:cs typeface="+mn-cs"/>
              </a:rPr>
              <a:t>Overall level of service</a:t>
            </a:r>
          </a:p>
        </p:txBody>
      </p:sp>
      <p:sp>
        <p:nvSpPr>
          <p:cNvPr id="6" name="Rounded Rectangle 5"/>
          <p:cNvSpPr/>
          <p:nvPr/>
        </p:nvSpPr>
        <p:spPr>
          <a:xfrm>
            <a:off x="4572000" y="1064659"/>
            <a:ext cx="3773662" cy="796478"/>
          </a:xfrm>
          <a:prstGeom prst="roundRect">
            <a:avLst>
              <a:gd name="adj" fmla="val 10000"/>
            </a:avLst>
          </a:prstGeom>
          <a:blipFill rotWithShape="0">
            <a:blip r:embed="rId7"/>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9403236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3790951" y="1733550"/>
          <a:ext cx="2552702" cy="4162757"/>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p:cNvSpPr>
            <a:spLocks noGrp="1"/>
          </p:cNvSpPr>
          <p:nvPr>
            <p:ph type="ctrTitle"/>
          </p:nvPr>
        </p:nvSpPr>
        <p:spPr>
          <a:xfrm>
            <a:off x="277860" y="58554"/>
            <a:ext cx="7751716" cy="701675"/>
          </a:xfrm>
          <a:prstGeom prst="rect">
            <a:avLst/>
          </a:prstGeom>
        </p:spPr>
        <p:txBody>
          <a:bodyPr/>
          <a:lstStyle>
            <a:lvl1pPr algn="l">
              <a:defRPr sz="3500" b="1" i="0" baseline="0">
                <a:solidFill>
                  <a:schemeClr val="tx1">
                    <a:lumMod val="75000"/>
                    <a:lumOff val="25000"/>
                  </a:schemeClr>
                </a:solidFill>
                <a:latin typeface="Trebuchet MS"/>
                <a:cs typeface="Trebuchet MS"/>
              </a:defRPr>
            </a:lvl1pPr>
          </a:lstStyle>
          <a:p>
            <a:r>
              <a:rPr lang="en-US" sz="2000" dirty="0">
                <a:solidFill>
                  <a:srgbClr val="7030A0"/>
                </a:solidFill>
              </a:rPr>
              <a:t>SUMMARY: FINANCE 2018 – 2022</a:t>
            </a:r>
            <a:br>
              <a:rPr lang="en-US" sz="2000" dirty="0">
                <a:solidFill>
                  <a:srgbClr val="96004B"/>
                </a:solidFill>
              </a:rPr>
            </a:br>
            <a:r>
              <a:rPr lang="en-US" sz="1600" dirty="0">
                <a:solidFill>
                  <a:srgbClr val="7030A0"/>
                </a:solidFill>
              </a:rPr>
              <a:t>Some decrease in satisfaction, although all but transparency and ease of identifying the correct person, remain </a:t>
            </a:r>
            <a:r>
              <a:rPr lang="en-US" sz="1600" dirty="0">
                <a:solidFill>
                  <a:srgbClr val="96004B"/>
                </a:solidFill>
              </a:rPr>
              <a:t>excellent</a:t>
            </a:r>
            <a:br>
              <a:rPr lang="en-GB" sz="1800" dirty="0"/>
            </a:br>
            <a:endParaRPr lang="en-US" sz="1800" dirty="0"/>
          </a:p>
        </p:txBody>
      </p:sp>
      <p:sp>
        <p:nvSpPr>
          <p:cNvPr id="8" name="TextBox 7"/>
          <p:cNvSpPr txBox="1"/>
          <p:nvPr/>
        </p:nvSpPr>
        <p:spPr>
          <a:xfrm>
            <a:off x="190280" y="5963611"/>
            <a:ext cx="866718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62626">
                    <a:lumMod val="75000"/>
                    <a:lumOff val="25000"/>
                  </a:srgbClr>
                </a:solidFill>
                <a:effectLst/>
                <a:uLnTx/>
                <a:uFillTx/>
                <a:latin typeface="Trebuchet MS"/>
                <a:ea typeface="+mn-ea"/>
                <a:cs typeface="+mn-cs"/>
              </a:rPr>
              <a:t>Q46 We would now like to ask you about the Finance department and fees. How would you rate the finance department in terms of ...Scale of 1 to 5, 1=Very poor, 5=Excellent. Bases on chart exclude “don’t know” and “not applicable” </a:t>
            </a:r>
          </a:p>
        </p:txBody>
      </p:sp>
      <p:sp>
        <p:nvSpPr>
          <p:cNvPr id="7" name="TextBox 6"/>
          <p:cNvSpPr txBox="1"/>
          <p:nvPr/>
        </p:nvSpPr>
        <p:spPr>
          <a:xfrm>
            <a:off x="277859" y="1219200"/>
            <a:ext cx="8579603" cy="369332"/>
          </a:xfrm>
          <a:prstGeom prst="rect">
            <a:avLst/>
          </a:prstGeom>
          <a:noFill/>
          <a:ln>
            <a:solidFill>
              <a:schemeClr val="accent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Trebuchet MS"/>
                <a:ea typeface="+mn-ea"/>
                <a:cs typeface="+mn-cs"/>
              </a:rPr>
              <a:t>% rating 4 or 5, ranked by % change 2018 - 2022</a:t>
            </a:r>
          </a:p>
        </p:txBody>
      </p:sp>
      <p:graphicFrame>
        <p:nvGraphicFramePr>
          <p:cNvPr id="2" name="Table 2">
            <a:extLst>
              <a:ext uri="{FF2B5EF4-FFF2-40B4-BE49-F238E27FC236}">
                <a16:creationId xmlns:a16="http://schemas.microsoft.com/office/drawing/2014/main" id="{2F29D4E7-AF28-4044-BB59-48F3980222C1}"/>
              </a:ext>
            </a:extLst>
          </p:cNvPr>
          <p:cNvGraphicFramePr>
            <a:graphicFrameLocks noGrp="1"/>
          </p:cNvGraphicFramePr>
          <p:nvPr/>
        </p:nvGraphicFramePr>
        <p:xfrm>
          <a:off x="277860" y="1714974"/>
          <a:ext cx="2522490" cy="4028560"/>
        </p:xfrm>
        <a:graphic>
          <a:graphicData uri="http://schemas.openxmlformats.org/drawingml/2006/table">
            <a:tbl>
              <a:tblPr firstRow="1" bandRow="1">
                <a:tableStyleId>{5C22544A-7EE6-4342-B048-85BDC9FD1C3A}</a:tableStyleId>
              </a:tblPr>
              <a:tblGrid>
                <a:gridCol w="2522490">
                  <a:extLst>
                    <a:ext uri="{9D8B030D-6E8A-4147-A177-3AD203B41FA5}">
                      <a16:colId xmlns:a16="http://schemas.microsoft.com/office/drawing/2014/main" val="516306213"/>
                    </a:ext>
                  </a:extLst>
                </a:gridCol>
              </a:tblGrid>
              <a:tr h="455950">
                <a:tc>
                  <a:txBody>
                    <a:bodyPr/>
                    <a:lstStyle/>
                    <a:p>
                      <a:pPr algn="ctr"/>
                      <a:r>
                        <a:rPr lang="en-GB" dirty="0"/>
                        <a:t>Parameter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8522385"/>
                  </a:ext>
                </a:extLst>
              </a:tr>
              <a:tr h="455950">
                <a:tc>
                  <a:txBody>
                    <a:bodyPr/>
                    <a:lstStyle/>
                    <a:p>
                      <a:pPr algn="ctr" fontAlgn="b"/>
                      <a:r>
                        <a:rPr lang="en-US" sz="1400" b="0" u="none" strike="noStrike" dirty="0">
                          <a:solidFill>
                            <a:srgbClr val="000000"/>
                          </a:solidFill>
                          <a:effectLst/>
                        </a:rPr>
                        <a:t>Overall level of service </a:t>
                      </a:r>
                      <a:endParaRPr lang="en-US"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5253831"/>
                  </a:ext>
                </a:extLst>
              </a:tr>
              <a:tr h="455950">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US" sz="1400" b="0" u="none" strike="noStrike" dirty="0">
                          <a:solidFill>
                            <a:srgbClr val="000000"/>
                          </a:solidFill>
                          <a:effectLst/>
                        </a:rPr>
                        <a:t>Knowledge of staff responding to enquiries </a:t>
                      </a:r>
                    </a:p>
                    <a:p>
                      <a:pPr algn="ctr" fontAlgn="b"/>
                      <a:endParaRPr lang="en-US"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5122448"/>
                  </a:ext>
                </a:extLst>
              </a:tr>
              <a:tr h="455950">
                <a:tc>
                  <a:txBody>
                    <a:bodyPr/>
                    <a:lstStyle/>
                    <a:p>
                      <a:pPr algn="ctr" fontAlgn="b"/>
                      <a:r>
                        <a:rPr lang="en-US" sz="1400" b="0" u="none" strike="noStrike" dirty="0">
                          <a:solidFill>
                            <a:srgbClr val="000000"/>
                          </a:solidFill>
                          <a:effectLst/>
                        </a:rPr>
                        <a:t>How easy is it to identify the correct person to speak to in this area</a:t>
                      </a:r>
                      <a:endParaRPr lang="en-US"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7905112"/>
                  </a:ext>
                </a:extLst>
              </a:tr>
              <a:tr h="455950">
                <a:tc>
                  <a:txBody>
                    <a:bodyPr/>
                    <a:lstStyle/>
                    <a:p>
                      <a:pPr algn="ctr" fontAlgn="b"/>
                      <a:r>
                        <a:rPr lang="en-GB" sz="1400" b="0" u="none" strike="noStrike" dirty="0">
                          <a:solidFill>
                            <a:srgbClr val="000000"/>
                          </a:solidFill>
                          <a:effectLst/>
                        </a:rPr>
                        <a:t>Helpfulness of staff </a:t>
                      </a:r>
                      <a:endParaRPr lang="en-GB"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5931252"/>
                  </a:ext>
                </a:extLst>
              </a:tr>
              <a:tr h="455950">
                <a:tc>
                  <a:txBody>
                    <a:bodyPr/>
                    <a:lstStyle/>
                    <a:p>
                      <a:pPr algn="ctr" fontAlgn="b"/>
                      <a:r>
                        <a:rPr lang="en-GB" sz="1400" b="0" u="none" strike="noStrike" dirty="0">
                          <a:solidFill>
                            <a:srgbClr val="000000"/>
                          </a:solidFill>
                          <a:effectLst/>
                        </a:rPr>
                        <a:t>Approachability</a:t>
                      </a:r>
                      <a:endParaRPr lang="en-GB"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8598851"/>
                  </a:ext>
                </a:extLst>
              </a:tr>
              <a:tr h="455950">
                <a:tc>
                  <a:txBody>
                    <a:bodyPr/>
                    <a:lstStyle/>
                    <a:p>
                      <a:pPr algn="ctr" fontAlgn="b"/>
                      <a:r>
                        <a:rPr lang="en-US" sz="1400" b="0" u="none" strike="noStrike" dirty="0">
                          <a:solidFill>
                            <a:srgbClr val="000000"/>
                          </a:solidFill>
                          <a:effectLst/>
                        </a:rPr>
                        <a:t>Speed of response to enquiries </a:t>
                      </a:r>
                      <a:endParaRPr lang="en-US"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7459183"/>
                  </a:ext>
                </a:extLst>
              </a:tr>
              <a:tr h="455950">
                <a:tc>
                  <a:txBody>
                    <a:bodyPr/>
                    <a:lstStyle/>
                    <a:p>
                      <a:pPr algn="ctr" fontAlgn="b"/>
                      <a:r>
                        <a:rPr lang="en-US" sz="1400" b="0" u="none" strike="noStrike" dirty="0">
                          <a:solidFill>
                            <a:srgbClr val="000000"/>
                          </a:solidFill>
                          <a:effectLst/>
                        </a:rPr>
                        <a:t>Transparency of fee structure for all applications </a:t>
                      </a:r>
                      <a:endParaRPr lang="en-US" sz="14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0626137"/>
                  </a:ext>
                </a:extLst>
              </a:tr>
            </a:tbl>
          </a:graphicData>
        </a:graphic>
      </p:graphicFrame>
      <p:graphicFrame>
        <p:nvGraphicFramePr>
          <p:cNvPr id="9" name="Table 2">
            <a:extLst>
              <a:ext uri="{FF2B5EF4-FFF2-40B4-BE49-F238E27FC236}">
                <a16:creationId xmlns:a16="http://schemas.microsoft.com/office/drawing/2014/main" id="{994FF16D-061A-41EB-A8C6-8990D139395C}"/>
              </a:ext>
            </a:extLst>
          </p:cNvPr>
          <p:cNvGraphicFramePr>
            <a:graphicFrameLocks noGrp="1"/>
          </p:cNvGraphicFramePr>
          <p:nvPr/>
        </p:nvGraphicFramePr>
        <p:xfrm>
          <a:off x="6010275" y="1686398"/>
          <a:ext cx="2838450" cy="4057136"/>
        </p:xfrm>
        <a:graphic>
          <a:graphicData uri="http://schemas.openxmlformats.org/drawingml/2006/table">
            <a:tbl>
              <a:tblPr firstRow="1" bandRow="1">
                <a:tableStyleId>{5C22544A-7EE6-4342-B048-85BDC9FD1C3A}</a:tableStyleId>
              </a:tblPr>
              <a:tblGrid>
                <a:gridCol w="2838450">
                  <a:extLst>
                    <a:ext uri="{9D8B030D-6E8A-4147-A177-3AD203B41FA5}">
                      <a16:colId xmlns:a16="http://schemas.microsoft.com/office/drawing/2014/main" val="516306213"/>
                    </a:ext>
                  </a:extLst>
                </a:gridCol>
              </a:tblGrid>
              <a:tr h="50714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Parameter rating 2022</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8522385"/>
                  </a:ext>
                </a:extLst>
              </a:tr>
              <a:tr h="507142">
                <a:tc>
                  <a:txBody>
                    <a:bodyPr/>
                    <a:lstStyle/>
                    <a:p>
                      <a:pPr algn="ctr" fontAlgn="b"/>
                      <a:r>
                        <a:rPr lang="en-US" sz="1400" b="0" i="0" u="none" strike="noStrike" dirty="0">
                          <a:solidFill>
                            <a:srgbClr val="FF0000"/>
                          </a:solidFill>
                          <a:effectLst/>
                          <a:latin typeface="+mj-lt"/>
                        </a:rPr>
                        <a:t>Excellent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5253831"/>
                  </a:ext>
                </a:extLst>
              </a:tr>
              <a:tr h="507142">
                <a:tc>
                  <a:txBody>
                    <a:bodyPr/>
                    <a:lstStyle/>
                    <a:p>
                      <a:pPr algn="ctr" fontAlgn="b"/>
                      <a:r>
                        <a:rPr lang="en-US" sz="1400" b="0" i="0" u="none" strike="noStrike" dirty="0">
                          <a:solidFill>
                            <a:srgbClr val="FF0000"/>
                          </a:solidFill>
                          <a:effectLst/>
                          <a:latin typeface="+mj-lt"/>
                        </a:rPr>
                        <a:t>Excellent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5122448"/>
                  </a:ext>
                </a:extLst>
              </a:tr>
              <a:tr h="507142">
                <a:tc>
                  <a:txBody>
                    <a:bodyPr/>
                    <a:lstStyle/>
                    <a:p>
                      <a:pPr algn="ctr" fontAlgn="b"/>
                      <a:r>
                        <a:rPr lang="en-US" sz="1400" b="0" i="0" u="none" strike="noStrike" dirty="0">
                          <a:solidFill>
                            <a:srgbClr val="000000"/>
                          </a:solidFill>
                          <a:effectLst/>
                          <a:latin typeface="+mj-lt"/>
                        </a:rPr>
                        <a:t>Good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7905112"/>
                  </a:ext>
                </a:extLst>
              </a:tr>
              <a:tr h="507142">
                <a:tc>
                  <a:txBody>
                    <a:bodyPr/>
                    <a:lstStyle/>
                    <a:p>
                      <a:pPr algn="ctr" fontAlgn="b"/>
                      <a:r>
                        <a:rPr lang="en-GB" sz="1400" b="0" i="0" u="none" strike="noStrike" dirty="0">
                          <a:solidFill>
                            <a:srgbClr val="FF0000"/>
                          </a:solidFill>
                          <a:effectLst/>
                          <a:latin typeface="+mj-lt"/>
                        </a:rPr>
                        <a:t>Excellent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5931252"/>
                  </a:ext>
                </a:extLst>
              </a:tr>
              <a:tr h="507142">
                <a:tc>
                  <a:txBody>
                    <a:bodyPr/>
                    <a:lstStyle/>
                    <a:p>
                      <a:pPr algn="ctr" fontAlgn="b"/>
                      <a:r>
                        <a:rPr lang="en-GB" sz="1400" b="0" i="0" u="none" strike="noStrike" dirty="0">
                          <a:solidFill>
                            <a:srgbClr val="FF0000"/>
                          </a:solidFill>
                          <a:effectLst/>
                          <a:latin typeface="+mj-lt"/>
                        </a:rPr>
                        <a:t>Excellent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8598851"/>
                  </a:ext>
                </a:extLst>
              </a:tr>
              <a:tr h="507142">
                <a:tc>
                  <a:txBody>
                    <a:bodyPr/>
                    <a:lstStyle/>
                    <a:p>
                      <a:pPr algn="ctr" fontAlgn="b"/>
                      <a:r>
                        <a:rPr lang="en-US" sz="1400" b="0" i="0" u="none" strike="noStrike" dirty="0">
                          <a:solidFill>
                            <a:srgbClr val="FF0000"/>
                          </a:solidFill>
                          <a:effectLst/>
                          <a:latin typeface="+mj-lt"/>
                        </a:rPr>
                        <a:t>Excellent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7459183"/>
                  </a:ext>
                </a:extLst>
              </a:tr>
              <a:tr h="507142">
                <a:tc>
                  <a:txBody>
                    <a:bodyPr/>
                    <a:lstStyle/>
                    <a:p>
                      <a:pPr algn="ctr" fontAlgn="b"/>
                      <a:r>
                        <a:rPr lang="en-US" sz="1400" b="0" i="0" u="none" strike="noStrike" dirty="0">
                          <a:solidFill>
                            <a:srgbClr val="000000"/>
                          </a:solidFill>
                          <a:effectLst/>
                          <a:latin typeface="+mj-lt"/>
                        </a:rPr>
                        <a:t>Good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0626137"/>
                  </a:ext>
                </a:extLst>
              </a:tr>
            </a:tbl>
          </a:graphicData>
        </a:graphic>
      </p:graphicFrame>
    </p:spTree>
    <p:extLst>
      <p:ext uri="{BB962C8B-B14F-4D97-AF65-F5344CB8AC3E}">
        <p14:creationId xmlns:p14="http://schemas.microsoft.com/office/powerpoint/2010/main" val="28579198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96004B"/>
        </a:solidFill>
        <a:effectLst/>
      </p:bgPr>
    </p:bg>
    <p:spTree>
      <p:nvGrpSpPr>
        <p:cNvPr id="1" name=""/>
        <p:cNvGrpSpPr/>
        <p:nvPr/>
      </p:nvGrpSpPr>
      <p:grpSpPr>
        <a:xfrm>
          <a:off x="0" y="0"/>
          <a:ext cx="0" cy="0"/>
          <a:chOff x="0" y="0"/>
          <a:chExt cx="0" cy="0"/>
        </a:xfrm>
      </p:grpSpPr>
      <p:sp>
        <p:nvSpPr>
          <p:cNvPr id="3" name="TextBox 2"/>
          <p:cNvSpPr txBox="1"/>
          <p:nvPr/>
        </p:nvSpPr>
        <p:spPr>
          <a:xfrm>
            <a:off x="337457" y="2275088"/>
            <a:ext cx="8168368" cy="584775"/>
          </a:xfrm>
          <a:prstGeom prst="rect">
            <a:avLst/>
          </a:prstGeom>
          <a:noFill/>
        </p:spPr>
        <p:txBody>
          <a:bodyPr wrap="square" rtlCol="0">
            <a:spAutoFit/>
          </a:bodyPr>
          <a:lstStyle/>
          <a:p>
            <a:pPr algn="ctr"/>
            <a:r>
              <a:rPr lang="en-GB" sz="3200" b="1" dirty="0">
                <a:solidFill>
                  <a:schemeClr val="bg1"/>
                </a:solidFill>
              </a:rPr>
              <a:t>PARALLEL APPLICATONS</a:t>
            </a:r>
          </a:p>
        </p:txBody>
      </p:sp>
      <p:sp>
        <p:nvSpPr>
          <p:cNvPr id="4" name="TextBox 3"/>
          <p:cNvSpPr txBox="1"/>
          <p:nvPr/>
        </p:nvSpPr>
        <p:spPr>
          <a:xfrm>
            <a:off x="6657974" y="6371773"/>
            <a:ext cx="2257425" cy="338554"/>
          </a:xfrm>
          <a:prstGeom prst="rect">
            <a:avLst/>
          </a:prstGeom>
          <a:solidFill>
            <a:schemeClr val="bg1"/>
          </a:solidFill>
        </p:spPr>
        <p:txBody>
          <a:bodyPr wrap="square" rtlCol="0">
            <a:spAutoFit/>
          </a:bodyPr>
          <a:lstStyle/>
          <a:p>
            <a:r>
              <a:rPr lang="en-GB" sz="1600" dirty="0">
                <a:solidFill>
                  <a:srgbClr val="FF0000"/>
                </a:solidFill>
              </a:rPr>
              <a:t>CAUTION LOW BASE</a:t>
            </a:r>
          </a:p>
        </p:txBody>
      </p:sp>
      <p:sp>
        <p:nvSpPr>
          <p:cNvPr id="2" name="TextBox 1">
            <a:extLst>
              <a:ext uri="{FF2B5EF4-FFF2-40B4-BE49-F238E27FC236}">
                <a16:creationId xmlns:a16="http://schemas.microsoft.com/office/drawing/2014/main" id="{F8ADB2AF-9963-4A9F-ABE1-3848D2D0A777}"/>
              </a:ext>
            </a:extLst>
          </p:cNvPr>
          <p:cNvSpPr txBox="1"/>
          <p:nvPr/>
        </p:nvSpPr>
        <p:spPr>
          <a:xfrm>
            <a:off x="546755" y="3501076"/>
            <a:ext cx="7677486" cy="1200329"/>
          </a:xfrm>
          <a:prstGeom prst="rect">
            <a:avLst/>
          </a:prstGeom>
          <a:noFill/>
        </p:spPr>
        <p:txBody>
          <a:bodyPr wrap="none" rtlCol="0">
            <a:spAutoFit/>
          </a:bodyPr>
          <a:lstStyle/>
          <a:p>
            <a:pPr algn="ctr"/>
            <a:r>
              <a:rPr lang="en-GB" dirty="0">
                <a:solidFill>
                  <a:schemeClr val="bg1"/>
                </a:solidFill>
              </a:rPr>
              <a:t>Parallel applications are those which are submitted simultaneously for </a:t>
            </a:r>
          </a:p>
          <a:p>
            <a:pPr marL="285750" indent="-285750" algn="ctr">
              <a:buFont typeface="Arial" panose="020B0604020202020204" pitchFamily="34" charset="0"/>
              <a:buChar char="•"/>
            </a:pPr>
            <a:r>
              <a:rPr lang="en-GB" dirty="0">
                <a:solidFill>
                  <a:schemeClr val="bg1"/>
                </a:solidFill>
              </a:rPr>
              <a:t>GB and NI national</a:t>
            </a:r>
          </a:p>
          <a:p>
            <a:pPr marL="285750" indent="-285750" algn="ctr">
              <a:buFont typeface="Arial" panose="020B0604020202020204" pitchFamily="34" charset="0"/>
              <a:buChar char="•"/>
            </a:pPr>
            <a:r>
              <a:rPr lang="en-GB" dirty="0">
                <a:solidFill>
                  <a:schemeClr val="bg1"/>
                </a:solidFill>
              </a:rPr>
              <a:t>GB and NI-DCP</a:t>
            </a:r>
          </a:p>
          <a:p>
            <a:pPr marL="285750" indent="-285750" algn="ctr">
              <a:buFont typeface="Arial" panose="020B0604020202020204" pitchFamily="34" charset="0"/>
              <a:buChar char="•"/>
            </a:pPr>
            <a:r>
              <a:rPr lang="en-GB" dirty="0">
                <a:solidFill>
                  <a:schemeClr val="bg1"/>
                </a:solidFill>
              </a:rPr>
              <a:t>GB and Centralised (CAP)</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D1A8B-5A73-459C-ABDD-F00C44A7C877}"/>
              </a:ext>
            </a:extLst>
          </p:cNvPr>
          <p:cNvSpPr>
            <a:spLocks noGrp="1"/>
          </p:cNvSpPr>
          <p:nvPr>
            <p:ph type="ctrTitle"/>
          </p:nvPr>
        </p:nvSpPr>
        <p:spPr/>
        <p:txBody>
          <a:bodyPr/>
          <a:lstStyle/>
          <a:p>
            <a:r>
              <a:rPr lang="en-GB" sz="2000" dirty="0">
                <a:solidFill>
                  <a:srgbClr val="7030A0"/>
                </a:solidFill>
              </a:rPr>
              <a:t>SUMMARY: PARALLEL APPLICATIONS 2022:</a:t>
            </a:r>
          </a:p>
        </p:txBody>
      </p:sp>
      <p:graphicFrame>
        <p:nvGraphicFramePr>
          <p:cNvPr id="4" name="Diagram 3">
            <a:extLst>
              <a:ext uri="{FF2B5EF4-FFF2-40B4-BE49-F238E27FC236}">
                <a16:creationId xmlns:a16="http://schemas.microsoft.com/office/drawing/2014/main" id="{1E440A56-3AFC-4C3A-B264-00430113086F}"/>
              </a:ext>
            </a:extLst>
          </p:cNvPr>
          <p:cNvGraphicFramePr/>
          <p:nvPr>
            <p:extLst>
              <p:ext uri="{D42A27DB-BD31-4B8C-83A1-F6EECF244321}">
                <p14:modId xmlns:p14="http://schemas.microsoft.com/office/powerpoint/2010/main" val="3193156725"/>
              </p:ext>
            </p:extLst>
          </p:nvPr>
        </p:nvGraphicFramePr>
        <p:xfrm>
          <a:off x="285750" y="1362075"/>
          <a:ext cx="8561388" cy="4848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39076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96004B"/>
        </a:solidFill>
        <a:effectLst/>
      </p:bgPr>
    </p:bg>
    <p:spTree>
      <p:nvGrpSpPr>
        <p:cNvPr id="1" name=""/>
        <p:cNvGrpSpPr/>
        <p:nvPr/>
      </p:nvGrpSpPr>
      <p:grpSpPr>
        <a:xfrm>
          <a:off x="0" y="0"/>
          <a:ext cx="0" cy="0"/>
          <a:chOff x="0" y="0"/>
          <a:chExt cx="0" cy="0"/>
        </a:xfrm>
      </p:grpSpPr>
      <p:sp>
        <p:nvSpPr>
          <p:cNvPr id="3" name="TextBox 2"/>
          <p:cNvSpPr txBox="1"/>
          <p:nvPr/>
        </p:nvSpPr>
        <p:spPr>
          <a:xfrm>
            <a:off x="337456" y="2275088"/>
            <a:ext cx="8444594" cy="3600986"/>
          </a:xfrm>
          <a:prstGeom prst="rect">
            <a:avLst/>
          </a:prstGeom>
          <a:solidFill>
            <a:srgbClr val="96004B"/>
          </a:solidFill>
        </p:spPr>
        <p:txBody>
          <a:bodyPr wrap="square" rtlCol="0">
            <a:spAutoFit/>
          </a:bodyPr>
          <a:lstStyle/>
          <a:p>
            <a:pPr algn="ctr"/>
            <a:endParaRPr lang="en-GB" sz="2000" b="1" dirty="0">
              <a:solidFill>
                <a:schemeClr val="bg1"/>
              </a:solidFill>
            </a:endParaRPr>
          </a:p>
          <a:p>
            <a:pPr algn="ctr"/>
            <a:r>
              <a:rPr lang="en-GB" sz="3200" b="1" dirty="0">
                <a:solidFill>
                  <a:schemeClr val="bg1"/>
                </a:solidFill>
              </a:rPr>
              <a:t>INTERNATIONAL: JOINT REVIEWS</a:t>
            </a:r>
          </a:p>
          <a:p>
            <a:pPr algn="ctr"/>
            <a:endParaRPr lang="en-GB" sz="1600" b="1" dirty="0">
              <a:solidFill>
                <a:schemeClr val="bg1"/>
              </a:solidFill>
            </a:endParaRPr>
          </a:p>
          <a:p>
            <a:pPr algn="ctr"/>
            <a:endParaRPr lang="en-GB" sz="1600" b="1" dirty="0">
              <a:solidFill>
                <a:schemeClr val="bg1"/>
              </a:solidFill>
            </a:endParaRPr>
          </a:p>
          <a:p>
            <a:pPr algn="ctr"/>
            <a:endParaRPr lang="en-GB" sz="1600" b="1" dirty="0">
              <a:solidFill>
                <a:schemeClr val="bg1"/>
              </a:solidFill>
            </a:endParaRPr>
          </a:p>
          <a:p>
            <a:pPr algn="ctr"/>
            <a:endParaRPr lang="en-GB" sz="1600" b="1" dirty="0">
              <a:solidFill>
                <a:schemeClr val="bg1"/>
              </a:solidFill>
            </a:endParaRPr>
          </a:p>
          <a:p>
            <a:pPr algn="ctr"/>
            <a:endParaRPr lang="en-GB" sz="1600" b="1" dirty="0">
              <a:solidFill>
                <a:schemeClr val="bg1"/>
              </a:solidFill>
            </a:endParaRPr>
          </a:p>
          <a:p>
            <a:pPr algn="ctr"/>
            <a:endParaRPr lang="en-GB" sz="1600" b="1" dirty="0">
              <a:solidFill>
                <a:schemeClr val="bg1"/>
              </a:solidFill>
            </a:endParaRPr>
          </a:p>
          <a:p>
            <a:pPr algn="ctr"/>
            <a:r>
              <a:rPr lang="en-GB" sz="1600" b="1" dirty="0">
                <a:solidFill>
                  <a:schemeClr val="bg1"/>
                </a:solidFill>
              </a:rPr>
              <a:t>The VMD currently offers the possibility of joint reviews with Canada and is developing similar arrangements with other global regulators. </a:t>
            </a:r>
          </a:p>
          <a:p>
            <a:pPr algn="ctr"/>
            <a:endParaRPr lang="en-GB" sz="1600" b="1" dirty="0">
              <a:solidFill>
                <a:schemeClr val="bg1"/>
              </a:solidFill>
            </a:endParaRPr>
          </a:p>
          <a:p>
            <a:pPr algn="ctr"/>
            <a:r>
              <a:rPr lang="en-GB" sz="1600" b="1" dirty="0">
                <a:solidFill>
                  <a:schemeClr val="bg1"/>
                </a:solidFill>
              </a:rPr>
              <a:t>The VMD is also in regular contact with the regulatory agencies of USA, New Zealand, Australia and Canada and are interested in developing further opportunities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18E2A4-97BC-47CA-90A1-0AE2675ED161}"/>
              </a:ext>
            </a:extLst>
          </p:cNvPr>
          <p:cNvSpPr/>
          <p:nvPr/>
        </p:nvSpPr>
        <p:spPr>
          <a:xfrm>
            <a:off x="285750" y="1387011"/>
            <a:ext cx="8601395" cy="4808305"/>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6004B"/>
                </a:solidFill>
                <a:effectLst/>
                <a:uLnTx/>
                <a:uFillTx/>
                <a:latin typeface="Trebuchet MS"/>
                <a:ea typeface="+mn-ea"/>
                <a:cs typeface="+mn-cs"/>
              </a:rPr>
              <a:t>Industry has a very high level of satisfaction with VMD.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6004B"/>
              </a:solidFill>
              <a:effectLst/>
              <a:uLnTx/>
              <a:uFillTx/>
              <a:latin typeface="Trebuchet MS"/>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6004B"/>
                </a:solidFill>
                <a:effectLst/>
                <a:uLnTx/>
                <a:uFillTx/>
                <a:latin typeface="Trebuchet MS"/>
                <a:ea typeface="+mn-ea"/>
                <a:cs typeface="+mn-cs"/>
              </a:rPr>
              <a:t>Industry recognises that these are challenging times and feels that the VMD has risen to the challenge.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96004B"/>
              </a:solidFill>
              <a:effectLst/>
              <a:uLnTx/>
              <a:uFillTx/>
              <a:latin typeface="Trebuchet MS"/>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96004B"/>
                </a:solidFill>
                <a:effectLst/>
                <a:uLnTx/>
                <a:uFillTx/>
                <a:latin typeface="Trebuchet MS"/>
                <a:ea typeface="+mn-ea"/>
                <a:cs typeface="+mn-cs"/>
              </a:rPr>
              <a:t>The VMD is seen as helpful, pragmatic and / or collaborative.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958C9"/>
              </a:solidFill>
              <a:effectLst/>
              <a:uLnTx/>
              <a:uFillTx/>
              <a:latin typeface="Trebuchet MS"/>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958C9"/>
                </a:solidFill>
                <a:effectLst/>
                <a:uLnTx/>
                <a:uFillTx/>
                <a:latin typeface="Trebuchet MS"/>
                <a:ea typeface="+mn-ea"/>
                <a:cs typeface="+mn-cs"/>
              </a:rPr>
              <a:t>“They [VMD] have dealt with a difficult time…you do get that feeling of collaboration and working together as a partnership [mutual respect]”</a:t>
            </a:r>
            <a:endParaRPr kumimoji="0" lang="en-GB" sz="1800" b="0" i="0" u="none" strike="noStrike" kern="1200" cap="none" spc="0" normalizeH="0" baseline="0" noProof="0" dirty="0">
              <a:ln>
                <a:noFill/>
              </a:ln>
              <a:solidFill>
                <a:srgbClr val="4958C9"/>
              </a:solidFill>
              <a:effectLst/>
              <a:uLnTx/>
              <a:uFillTx/>
              <a:latin typeface="Trebuchet MS"/>
              <a:ea typeface="+mn-ea"/>
              <a:cs typeface="+mn-cs"/>
            </a:endParaRPr>
          </a:p>
        </p:txBody>
      </p:sp>
      <p:sp>
        <p:nvSpPr>
          <p:cNvPr id="3" name="Title 1">
            <a:extLst>
              <a:ext uri="{FF2B5EF4-FFF2-40B4-BE49-F238E27FC236}">
                <a16:creationId xmlns:a16="http://schemas.microsoft.com/office/drawing/2014/main" id="{F1DEC019-7AA2-4A6D-8886-114C272D911C}"/>
              </a:ext>
            </a:extLst>
          </p:cNvPr>
          <p:cNvSpPr>
            <a:spLocks noGrp="1"/>
          </p:cNvSpPr>
          <p:nvPr>
            <p:ph type="ctrTitle"/>
          </p:nvPr>
        </p:nvSpPr>
        <p:spPr>
          <a:xfrm>
            <a:off x="285749" y="236856"/>
            <a:ext cx="7763098" cy="701675"/>
          </a:xfrm>
        </p:spPr>
        <p:txBody>
          <a:bodyPr/>
          <a:lstStyle/>
          <a:p>
            <a:r>
              <a:rPr lang="en-GB" sz="2000" cap="all" dirty="0">
                <a:solidFill>
                  <a:srgbClr val="7030A0"/>
                </a:solidFill>
              </a:rPr>
              <a:t>SUMMARY: </a:t>
            </a:r>
            <a:r>
              <a:rPr lang="en-GB" sz="1600" cap="all" dirty="0">
                <a:solidFill>
                  <a:srgbClr val="7030A0"/>
                </a:solidFill>
              </a:rPr>
              <a:t>PHASE 1</a:t>
            </a:r>
            <a:br>
              <a:rPr lang="en-GB" sz="1600" cap="all" dirty="0">
                <a:solidFill>
                  <a:srgbClr val="7030A0"/>
                </a:solidFill>
              </a:rPr>
            </a:br>
            <a:r>
              <a:rPr lang="en-GB" sz="1600" dirty="0">
                <a:solidFill>
                  <a:srgbClr val="7030A0"/>
                </a:solidFill>
              </a:rPr>
              <a:t>A very high level of satisfaction with vmd</a:t>
            </a:r>
            <a:endParaRPr lang="en-GB" sz="2000" dirty="0">
              <a:solidFill>
                <a:srgbClr val="7030A0"/>
              </a:solidFill>
            </a:endParaRPr>
          </a:p>
        </p:txBody>
      </p:sp>
    </p:spTree>
    <p:extLst>
      <p:ext uri="{BB962C8B-B14F-4D97-AF65-F5344CB8AC3E}">
        <p14:creationId xmlns:p14="http://schemas.microsoft.com/office/powerpoint/2010/main" val="14310490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1F4AC-BA37-4737-92B1-D89B10D8C104}"/>
              </a:ext>
            </a:extLst>
          </p:cNvPr>
          <p:cNvSpPr>
            <a:spLocks noGrp="1"/>
          </p:cNvSpPr>
          <p:nvPr>
            <p:ph type="ctrTitle"/>
          </p:nvPr>
        </p:nvSpPr>
        <p:spPr/>
        <p:txBody>
          <a:bodyPr/>
          <a:lstStyle/>
          <a:p>
            <a:r>
              <a:rPr lang="en-GB" sz="2000" dirty="0">
                <a:solidFill>
                  <a:srgbClr val="7030A0"/>
                </a:solidFill>
              </a:rPr>
              <a:t>SUMMARY: INTERNATIONAL JOINT REVIEWS 2022</a:t>
            </a:r>
          </a:p>
        </p:txBody>
      </p:sp>
      <p:graphicFrame>
        <p:nvGraphicFramePr>
          <p:cNvPr id="4" name="Diagram 3">
            <a:extLst>
              <a:ext uri="{FF2B5EF4-FFF2-40B4-BE49-F238E27FC236}">
                <a16:creationId xmlns:a16="http://schemas.microsoft.com/office/drawing/2014/main" id="{DB3999F4-02B1-4EF4-9FE8-A0B209C6A8BD}"/>
              </a:ext>
            </a:extLst>
          </p:cNvPr>
          <p:cNvGraphicFramePr/>
          <p:nvPr>
            <p:extLst>
              <p:ext uri="{D42A27DB-BD31-4B8C-83A1-F6EECF244321}">
                <p14:modId xmlns:p14="http://schemas.microsoft.com/office/powerpoint/2010/main" val="1438740539"/>
              </p:ext>
            </p:extLst>
          </p:nvPr>
        </p:nvGraphicFramePr>
        <p:xfrm>
          <a:off x="285750" y="1362075"/>
          <a:ext cx="856138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3814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96004B"/>
        </a:solidFill>
        <a:effectLst/>
      </p:bgPr>
    </p:bg>
    <p:spTree>
      <p:nvGrpSpPr>
        <p:cNvPr id="1" name=""/>
        <p:cNvGrpSpPr/>
        <p:nvPr/>
      </p:nvGrpSpPr>
      <p:grpSpPr>
        <a:xfrm>
          <a:off x="0" y="0"/>
          <a:ext cx="0" cy="0"/>
          <a:chOff x="0" y="0"/>
          <a:chExt cx="0" cy="0"/>
        </a:xfrm>
      </p:grpSpPr>
      <p:sp>
        <p:nvSpPr>
          <p:cNvPr id="3" name="TextBox 2"/>
          <p:cNvSpPr txBox="1"/>
          <p:nvPr/>
        </p:nvSpPr>
        <p:spPr>
          <a:xfrm>
            <a:off x="337457" y="2275088"/>
            <a:ext cx="8454118" cy="267765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rebuchet MS"/>
                <a:ea typeface="+mn-ea"/>
                <a:cs typeface="+mn-cs"/>
              </a:rPr>
              <a:t>INTERNATIONAL: </a:t>
            </a:r>
            <a:r>
              <a:rPr kumimoji="0" lang="en-GB" sz="3200" b="1" i="0" u="none" strike="noStrike" kern="1200" cap="all" spc="0" normalizeH="0" noProof="0" dirty="0">
                <a:ln>
                  <a:noFill/>
                </a:ln>
                <a:solidFill>
                  <a:prstClr val="white"/>
                </a:solidFill>
                <a:effectLst/>
                <a:uLnTx/>
                <a:uFillTx/>
                <a:latin typeface="Trebuchet MS"/>
                <a:ea typeface="+mn-ea"/>
                <a:cs typeface="+mn-cs"/>
              </a:rPr>
              <a:t>Reputation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3200" b="1" dirty="0">
              <a:solidFill>
                <a:prstClr val="white"/>
              </a:solidFill>
              <a:latin typeface="Trebuchet M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prstClr val="white"/>
              </a:solidFill>
              <a:effectLst/>
              <a:uLnTx/>
              <a:uFillTx/>
              <a:latin typeface="Trebuchet M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1" dirty="0">
              <a:solidFill>
                <a:prstClr val="white"/>
              </a:solidFill>
              <a:latin typeface="Trebuchet M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1" dirty="0">
              <a:solidFill>
                <a:prstClr val="white"/>
              </a:solidFill>
              <a:latin typeface="Trebuchet M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Trebuchet MS"/>
              </a:rPr>
              <a:t>All who have interacted with another national authority within the </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Trebuchet MS"/>
              </a:rPr>
              <a:t>last 2 years</a:t>
            </a:r>
            <a:endParaRPr kumimoji="0" lang="en-GB" b="1" i="0" u="none" strike="noStrike" kern="1200" cap="none" spc="0" normalizeH="0" baseline="0" noProof="0" dirty="0">
              <a:ln>
                <a:noFill/>
              </a:ln>
              <a:solidFill>
                <a:prstClr val="white"/>
              </a:solidFill>
              <a:effectLst/>
              <a:uLnTx/>
              <a:uFillTx/>
              <a:latin typeface="Trebuchet MS"/>
              <a:ea typeface="+mn-ea"/>
              <a:cs typeface="+mn-cs"/>
            </a:endParaRPr>
          </a:p>
        </p:txBody>
      </p:sp>
    </p:spTree>
    <p:extLst>
      <p:ext uri="{BB962C8B-B14F-4D97-AF65-F5344CB8AC3E}">
        <p14:creationId xmlns:p14="http://schemas.microsoft.com/office/powerpoint/2010/main" val="8540378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1F4AC-BA37-4737-92B1-D89B10D8C104}"/>
              </a:ext>
            </a:extLst>
          </p:cNvPr>
          <p:cNvSpPr>
            <a:spLocks noGrp="1"/>
          </p:cNvSpPr>
          <p:nvPr>
            <p:ph type="ctrTitle"/>
          </p:nvPr>
        </p:nvSpPr>
        <p:spPr/>
        <p:txBody>
          <a:bodyPr/>
          <a:lstStyle/>
          <a:p>
            <a:r>
              <a:rPr lang="en-GB" sz="2000" dirty="0">
                <a:solidFill>
                  <a:srgbClr val="7030A0"/>
                </a:solidFill>
              </a:rPr>
              <a:t>SUMMARY: INTERNATIONAL REPUTATION 2022</a:t>
            </a:r>
          </a:p>
        </p:txBody>
      </p:sp>
      <p:graphicFrame>
        <p:nvGraphicFramePr>
          <p:cNvPr id="4" name="Diagram 3">
            <a:extLst>
              <a:ext uri="{FF2B5EF4-FFF2-40B4-BE49-F238E27FC236}">
                <a16:creationId xmlns:a16="http://schemas.microsoft.com/office/drawing/2014/main" id="{DB3999F4-02B1-4EF4-9FE8-A0B209C6A8BD}"/>
              </a:ext>
            </a:extLst>
          </p:cNvPr>
          <p:cNvGraphicFramePr/>
          <p:nvPr>
            <p:extLst>
              <p:ext uri="{D42A27DB-BD31-4B8C-83A1-F6EECF244321}">
                <p14:modId xmlns:p14="http://schemas.microsoft.com/office/powerpoint/2010/main" val="1726824815"/>
              </p:ext>
            </p:extLst>
          </p:nvPr>
        </p:nvGraphicFramePr>
        <p:xfrm>
          <a:off x="285750" y="1362075"/>
          <a:ext cx="856138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53570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96004B"/>
        </a:solidFill>
        <a:effectLst/>
      </p:bgPr>
    </p:bg>
    <p:spTree>
      <p:nvGrpSpPr>
        <p:cNvPr id="1" name=""/>
        <p:cNvGrpSpPr/>
        <p:nvPr/>
      </p:nvGrpSpPr>
      <p:grpSpPr>
        <a:xfrm>
          <a:off x="0" y="0"/>
          <a:ext cx="0" cy="0"/>
          <a:chOff x="0" y="0"/>
          <a:chExt cx="0" cy="0"/>
        </a:xfrm>
      </p:grpSpPr>
      <p:sp>
        <p:nvSpPr>
          <p:cNvPr id="3" name="TextBox 2"/>
          <p:cNvSpPr txBox="1"/>
          <p:nvPr/>
        </p:nvSpPr>
        <p:spPr>
          <a:xfrm>
            <a:off x="228600" y="2275088"/>
            <a:ext cx="8467725" cy="584775"/>
          </a:xfrm>
          <a:prstGeom prst="rect">
            <a:avLst/>
          </a:prstGeom>
          <a:noFill/>
        </p:spPr>
        <p:txBody>
          <a:bodyPr wrap="square" rtlCol="0">
            <a:spAutoFit/>
          </a:bodyPr>
          <a:lstStyle/>
          <a:p>
            <a:pPr algn="ctr"/>
            <a:r>
              <a:rPr lang="en-GB" sz="3200" b="1" cap="all" dirty="0">
                <a:solidFill>
                  <a:schemeClr val="bg1"/>
                </a:solidFill>
              </a:rPr>
              <a:t>Overall satisfaction with VMD</a:t>
            </a:r>
          </a:p>
        </p:txBody>
      </p:sp>
    </p:spTree>
    <p:extLst>
      <p:ext uri="{BB962C8B-B14F-4D97-AF65-F5344CB8AC3E}">
        <p14:creationId xmlns:p14="http://schemas.microsoft.com/office/powerpoint/2010/main" val="4460329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E505-3C03-4BB7-84BF-ED937B06F171}"/>
              </a:ext>
            </a:extLst>
          </p:cNvPr>
          <p:cNvSpPr>
            <a:spLocks noGrp="1"/>
          </p:cNvSpPr>
          <p:nvPr>
            <p:ph type="ctrTitle"/>
          </p:nvPr>
        </p:nvSpPr>
        <p:spPr>
          <a:xfrm>
            <a:off x="285750" y="236856"/>
            <a:ext cx="7867650" cy="701675"/>
          </a:xfrm>
        </p:spPr>
        <p:txBody>
          <a:bodyPr/>
          <a:lstStyle/>
          <a:p>
            <a:r>
              <a:rPr lang="en-GB" sz="2000" dirty="0">
                <a:solidFill>
                  <a:srgbClr val="7030A0"/>
                </a:solidFill>
              </a:rPr>
              <a:t>SUMMARY</a:t>
            </a:r>
            <a:r>
              <a:rPr lang="en-GB" sz="1600" cap="all" dirty="0">
                <a:solidFill>
                  <a:srgbClr val="7030A0"/>
                </a:solidFill>
              </a:rPr>
              <a:t>: </a:t>
            </a:r>
            <a:br>
              <a:rPr lang="en-GB" sz="1600" cap="all" dirty="0">
                <a:solidFill>
                  <a:srgbClr val="7030A0"/>
                </a:solidFill>
              </a:rPr>
            </a:br>
            <a:r>
              <a:rPr lang="en-GB" sz="2000" cap="all" dirty="0">
                <a:solidFill>
                  <a:srgbClr val="7030A0"/>
                </a:solidFill>
              </a:rPr>
              <a:t>Overall level of satisfaction with the vmd 2022</a:t>
            </a:r>
          </a:p>
        </p:txBody>
      </p:sp>
      <p:graphicFrame>
        <p:nvGraphicFramePr>
          <p:cNvPr id="4" name="Diagram 3">
            <a:extLst>
              <a:ext uri="{FF2B5EF4-FFF2-40B4-BE49-F238E27FC236}">
                <a16:creationId xmlns:a16="http://schemas.microsoft.com/office/drawing/2014/main" id="{EE420E5E-FB76-4501-8684-8B812B4E90A5}"/>
              </a:ext>
            </a:extLst>
          </p:cNvPr>
          <p:cNvGraphicFramePr/>
          <p:nvPr>
            <p:extLst>
              <p:ext uri="{D42A27DB-BD31-4B8C-83A1-F6EECF244321}">
                <p14:modId xmlns:p14="http://schemas.microsoft.com/office/powerpoint/2010/main" val="3444560326"/>
              </p:ext>
            </p:extLst>
          </p:nvPr>
        </p:nvGraphicFramePr>
        <p:xfrm>
          <a:off x="285750" y="1362075"/>
          <a:ext cx="8561388"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86824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3709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A2295-0707-405A-926F-3C9D1CABD8A3}"/>
              </a:ext>
            </a:extLst>
          </p:cNvPr>
          <p:cNvSpPr>
            <a:spLocks noGrp="1"/>
          </p:cNvSpPr>
          <p:nvPr>
            <p:ph type="ctrTitle"/>
          </p:nvPr>
        </p:nvSpPr>
        <p:spPr/>
        <p:txBody>
          <a:bodyPr/>
          <a:lstStyle/>
          <a:p>
            <a:r>
              <a:rPr lang="en-US" sz="1800" dirty="0">
                <a:solidFill>
                  <a:srgbClr val="7030A0"/>
                </a:solidFill>
              </a:rPr>
              <a:t>SUMMARY PHASE 1: </a:t>
            </a:r>
            <a:r>
              <a:rPr lang="en-US" sz="1600" dirty="0">
                <a:solidFill>
                  <a:srgbClr val="7030A0"/>
                </a:solidFill>
              </a:rPr>
              <a:t>STRENGTHS OF VMD</a:t>
            </a:r>
            <a:br>
              <a:rPr lang="en-US" sz="1800" dirty="0">
                <a:solidFill>
                  <a:srgbClr val="7030A0"/>
                </a:solidFill>
              </a:rPr>
            </a:br>
            <a:endParaRPr lang="en-GB" dirty="0">
              <a:solidFill>
                <a:srgbClr val="7030A0"/>
              </a:solidFill>
            </a:endParaRPr>
          </a:p>
        </p:txBody>
      </p:sp>
      <p:sp>
        <p:nvSpPr>
          <p:cNvPr id="3" name="Text Placeholder 2">
            <a:extLst>
              <a:ext uri="{FF2B5EF4-FFF2-40B4-BE49-F238E27FC236}">
                <a16:creationId xmlns:a16="http://schemas.microsoft.com/office/drawing/2014/main" id="{8A839B81-AF17-419B-83EB-CB294E648FB4}"/>
              </a:ext>
            </a:extLst>
          </p:cNvPr>
          <p:cNvSpPr>
            <a:spLocks noGrp="1"/>
          </p:cNvSpPr>
          <p:nvPr>
            <p:ph type="body" sz="quarter" idx="10"/>
          </p:nvPr>
        </p:nvSpPr>
        <p:spPr>
          <a:xfrm>
            <a:off x="285750" y="1131683"/>
            <a:ext cx="8561388" cy="5106155"/>
          </a:xfrm>
        </p:spPr>
        <p:txBody>
          <a:bodyPr/>
          <a:lstStyle/>
          <a:p>
            <a:pPr marL="0" indent="0">
              <a:lnSpc>
                <a:spcPct val="107000"/>
              </a:lnSpc>
              <a:spcAft>
                <a:spcPts val="800"/>
              </a:spcAft>
              <a:buNone/>
            </a:pPr>
            <a:endParaRPr lang="en-US" b="1" dirty="0">
              <a:solidFill>
                <a:srgbClr val="96004B"/>
              </a:solidFill>
              <a:effectLst/>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r>
              <a:rPr lang="en-US" b="1" dirty="0">
                <a:solidFill>
                  <a:srgbClr val="96004B"/>
                </a:solidFill>
                <a:effectLst/>
                <a:latin typeface="+mj-lt"/>
                <a:ea typeface="Calibri" panose="020F0502020204030204" pitchFamily="34" charset="0"/>
                <a:cs typeface="Times New Roman" panose="02020603050405020304" pitchFamily="18" charset="0"/>
              </a:rPr>
              <a:t>Strengths of the VMD</a:t>
            </a:r>
          </a:p>
          <a:p>
            <a:pPr>
              <a:lnSpc>
                <a:spcPct val="107000"/>
              </a:lnSpc>
              <a:spcAft>
                <a:spcPts val="800"/>
              </a:spcAft>
            </a:pPr>
            <a:r>
              <a:rPr lang="en-US" dirty="0">
                <a:effectLst/>
                <a:latin typeface="+mj-lt"/>
                <a:ea typeface="Calibri" panose="020F0502020204030204" pitchFamily="34" charset="0"/>
                <a:cs typeface="Times New Roman" panose="02020603050405020304" pitchFamily="18" charset="0"/>
              </a:rPr>
              <a:t>The key strengths of the VMD centred on:</a:t>
            </a:r>
            <a:endParaRPr lang="en-GB" dirty="0">
              <a:effectLst/>
              <a:latin typeface="+mj-lt"/>
              <a:ea typeface="Calibri" panose="020F0502020204030204" pitchFamily="34" charset="0"/>
              <a:cs typeface="Times New Roman" panose="02020603050405020304" pitchFamily="18" charset="0"/>
            </a:endParaRPr>
          </a:p>
          <a:p>
            <a:pPr lvl="1">
              <a:lnSpc>
                <a:spcPct val="107000"/>
              </a:lnSpc>
              <a:spcAft>
                <a:spcPts val="800"/>
              </a:spcAft>
            </a:pPr>
            <a:r>
              <a:rPr lang="en-US" dirty="0">
                <a:effectLst/>
                <a:latin typeface="+mj-lt"/>
                <a:ea typeface="Calibri" panose="020F0502020204030204" pitchFamily="34" charset="0"/>
                <a:cs typeface="Times New Roman" panose="02020603050405020304" pitchFamily="18" charset="0"/>
              </a:rPr>
              <a:t>Interpersonal skills, attitudes and behaviours</a:t>
            </a:r>
            <a:endParaRPr lang="en-GB" dirty="0">
              <a:effectLst/>
              <a:latin typeface="+mj-lt"/>
              <a:ea typeface="Calibri" panose="020F0502020204030204" pitchFamily="34" charset="0"/>
              <a:cs typeface="Times New Roman" panose="02020603050405020304" pitchFamily="18" charset="0"/>
            </a:endParaRPr>
          </a:p>
          <a:p>
            <a:pPr lvl="1">
              <a:lnSpc>
                <a:spcPct val="107000"/>
              </a:lnSpc>
              <a:spcAft>
                <a:spcPts val="800"/>
              </a:spcAft>
            </a:pPr>
            <a:r>
              <a:rPr lang="en-US" dirty="0">
                <a:effectLst/>
                <a:latin typeface="+mj-lt"/>
                <a:ea typeface="Calibri" panose="020F0502020204030204" pitchFamily="34" charset="0"/>
                <a:cs typeface="Times New Roman" panose="02020603050405020304" pitchFamily="18" charset="0"/>
              </a:rPr>
              <a:t>Expertise</a:t>
            </a:r>
            <a:endParaRPr lang="en-GB" dirty="0">
              <a:effectLst/>
              <a:latin typeface="+mj-lt"/>
              <a:ea typeface="Calibri" panose="020F0502020204030204" pitchFamily="34" charset="0"/>
              <a:cs typeface="Times New Roman" panose="02020603050405020304" pitchFamily="18" charset="0"/>
            </a:endParaRPr>
          </a:p>
          <a:p>
            <a:pPr lvl="1">
              <a:lnSpc>
                <a:spcPct val="107000"/>
              </a:lnSpc>
              <a:spcAft>
                <a:spcPts val="800"/>
              </a:spcAft>
            </a:pPr>
            <a:r>
              <a:rPr lang="en-US" dirty="0">
                <a:effectLst/>
                <a:latin typeface="+mj-lt"/>
                <a:ea typeface="Calibri" panose="020F0502020204030204" pitchFamily="34" charset="0"/>
                <a:cs typeface="Times New Roman" panose="02020603050405020304" pitchFamily="18" charset="0"/>
              </a:rPr>
              <a:t>Communication</a:t>
            </a:r>
          </a:p>
          <a:p>
            <a:pPr lvl="1">
              <a:lnSpc>
                <a:spcPct val="107000"/>
              </a:lnSpc>
              <a:spcAft>
                <a:spcPts val="800"/>
              </a:spcAft>
            </a:pPr>
            <a:r>
              <a:rPr lang="en-US" dirty="0">
                <a:latin typeface="+mj-lt"/>
                <a:ea typeface="Calibri" panose="020F0502020204030204" pitchFamily="34" charset="0"/>
                <a:cs typeface="Times New Roman" panose="02020603050405020304" pitchFamily="18" charset="0"/>
              </a:rPr>
              <a:t>The VMDS (although further improvements would be welcomed)</a:t>
            </a:r>
            <a:endParaRPr lang="en-GB" dirty="0">
              <a:effectLst/>
              <a:latin typeface="+mj-lt"/>
              <a:ea typeface="Calibri" panose="020F0502020204030204" pitchFamily="34" charset="0"/>
              <a:cs typeface="Times New Roman" panose="02020603050405020304" pitchFamily="18" charset="0"/>
            </a:endParaRPr>
          </a:p>
          <a:p>
            <a:pPr marL="400050" lvl="1" indent="0">
              <a:lnSpc>
                <a:spcPct val="107000"/>
              </a:lnSpc>
              <a:spcAft>
                <a:spcPts val="800"/>
              </a:spcAft>
              <a:buNone/>
            </a:pPr>
            <a:r>
              <a:rPr lang="en-US" dirty="0">
                <a:effectLst/>
                <a:latin typeface="+mj-lt"/>
                <a:ea typeface="Calibri" panose="020F0502020204030204" pitchFamily="34" charset="0"/>
                <a:cs typeface="Times New Roman" panose="02020603050405020304" pitchFamily="18" charset="0"/>
              </a:rPr>
              <a:t> The value of the VMD collaborating with </a:t>
            </a:r>
            <a:r>
              <a:rPr lang="en-US" dirty="0">
                <a:latin typeface="+mj-lt"/>
                <a:ea typeface="Calibri" panose="020F0502020204030204" pitchFamily="34" charset="0"/>
                <a:cs typeface="Times New Roman" panose="02020603050405020304" pitchFamily="18" charset="0"/>
              </a:rPr>
              <a:t>the </a:t>
            </a:r>
            <a:r>
              <a:rPr lang="en-US" dirty="0">
                <a:effectLst/>
                <a:latin typeface="+mj-lt"/>
                <a:ea typeface="Calibri" panose="020F0502020204030204" pitchFamily="34" charset="0"/>
                <a:cs typeface="Times New Roman" panose="02020603050405020304" pitchFamily="18" charset="0"/>
              </a:rPr>
              <a:t>current list non-EU Regulators was debated. This was, however, outside their remit for many.</a:t>
            </a:r>
            <a:endParaRPr lang="en-GB" dirty="0">
              <a:effectLst/>
              <a:latin typeface="+mj-lt"/>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079719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A2295-0707-405A-926F-3C9D1CABD8A3}"/>
              </a:ext>
            </a:extLst>
          </p:cNvPr>
          <p:cNvSpPr>
            <a:spLocks noGrp="1"/>
          </p:cNvSpPr>
          <p:nvPr>
            <p:ph type="ctrTitle"/>
          </p:nvPr>
        </p:nvSpPr>
        <p:spPr/>
        <p:txBody>
          <a:bodyPr/>
          <a:lstStyle/>
          <a:p>
            <a:r>
              <a:rPr lang="en-US" sz="2000" dirty="0">
                <a:solidFill>
                  <a:srgbClr val="7030A0"/>
                </a:solidFill>
              </a:rPr>
              <a:t>SUMMARY PHASE 1</a:t>
            </a:r>
            <a:r>
              <a:rPr lang="en-US" sz="1800" dirty="0">
                <a:solidFill>
                  <a:srgbClr val="7030A0"/>
                </a:solidFill>
              </a:rPr>
              <a:t>: </a:t>
            </a:r>
            <a:r>
              <a:rPr lang="en-US" sz="1600" dirty="0">
                <a:solidFill>
                  <a:srgbClr val="7030A0"/>
                </a:solidFill>
              </a:rPr>
              <a:t>AREAS FOR IMPROVEMENT</a:t>
            </a:r>
            <a:endParaRPr lang="en-GB" sz="1800" dirty="0">
              <a:solidFill>
                <a:srgbClr val="7030A0"/>
              </a:solidFill>
            </a:endParaRPr>
          </a:p>
        </p:txBody>
      </p:sp>
      <p:sp>
        <p:nvSpPr>
          <p:cNvPr id="3" name="Text Placeholder 2">
            <a:extLst>
              <a:ext uri="{FF2B5EF4-FFF2-40B4-BE49-F238E27FC236}">
                <a16:creationId xmlns:a16="http://schemas.microsoft.com/office/drawing/2014/main" id="{8A839B81-AF17-419B-83EB-CB294E648FB4}"/>
              </a:ext>
            </a:extLst>
          </p:cNvPr>
          <p:cNvSpPr>
            <a:spLocks noGrp="1"/>
          </p:cNvSpPr>
          <p:nvPr>
            <p:ph type="body" sz="quarter" idx="10"/>
          </p:nvPr>
        </p:nvSpPr>
        <p:spPr>
          <a:xfrm>
            <a:off x="285750" y="1362075"/>
            <a:ext cx="8561388" cy="4558891"/>
          </a:xfrm>
        </p:spPr>
        <p:txBody>
          <a:bodyPr/>
          <a:lstStyle/>
          <a:p>
            <a:pPr marL="0" indent="0">
              <a:lnSpc>
                <a:spcPct val="107000"/>
              </a:lnSpc>
              <a:spcAft>
                <a:spcPts val="800"/>
              </a:spcAft>
              <a:buNone/>
            </a:pPr>
            <a:r>
              <a:rPr lang="en-US" b="1" dirty="0">
                <a:solidFill>
                  <a:srgbClr val="96004B"/>
                </a:solidFill>
                <a:effectLst/>
                <a:latin typeface="+mj-lt"/>
                <a:ea typeface="Calibri" panose="020F0502020204030204" pitchFamily="34" charset="0"/>
                <a:cs typeface="Times New Roman" panose="02020603050405020304" pitchFamily="18" charset="0"/>
              </a:rPr>
              <a:t>VMD areas for improvement</a:t>
            </a:r>
            <a:endParaRPr lang="en-GB" b="1" dirty="0">
              <a:solidFill>
                <a:srgbClr val="96004B"/>
              </a:solidFill>
              <a:effectLst/>
              <a:latin typeface="+mj-lt"/>
              <a:ea typeface="Calibri" panose="020F0502020204030204" pitchFamily="34" charset="0"/>
              <a:cs typeface="Times New Roman" panose="02020603050405020304" pitchFamily="18" charset="0"/>
            </a:endParaRPr>
          </a:p>
          <a:p>
            <a:pPr marL="0" indent="0">
              <a:buNone/>
            </a:pPr>
            <a:r>
              <a:rPr lang="en-US" dirty="0">
                <a:effectLst/>
                <a:latin typeface="+mj-lt"/>
                <a:ea typeface="Calibri" panose="020F0502020204030204" pitchFamily="34" charset="0"/>
                <a:cs typeface="Times New Roman" panose="02020603050405020304" pitchFamily="18" charset="0"/>
              </a:rPr>
              <a:t>The key areas for improvement centred on:</a:t>
            </a:r>
          </a:p>
          <a:p>
            <a:pPr lvl="1" indent="-342900"/>
            <a:r>
              <a:rPr lang="en-US" dirty="0">
                <a:latin typeface="+mj-lt"/>
                <a:ea typeface="Calibri" panose="020F0502020204030204" pitchFamily="34" charset="0"/>
                <a:cs typeface="Times New Roman" panose="02020603050405020304" pitchFamily="18" charset="0"/>
              </a:rPr>
              <a:t>Lack of information in relation to the air gap and the NI Protocol</a:t>
            </a:r>
            <a:endParaRPr lang="en-GB" dirty="0">
              <a:effectLst/>
              <a:latin typeface="+mj-lt"/>
              <a:ea typeface="Calibri" panose="020F0502020204030204" pitchFamily="34" charset="0"/>
              <a:cs typeface="Times New Roman" panose="02020603050405020304" pitchFamily="18" charset="0"/>
            </a:endParaRPr>
          </a:p>
          <a:p>
            <a:pPr lvl="1" indent="-342900"/>
            <a:r>
              <a:rPr lang="en-US" dirty="0">
                <a:effectLst/>
                <a:latin typeface="+mj-lt"/>
                <a:ea typeface="Calibri" panose="020F0502020204030204" pitchFamily="34" charset="0"/>
                <a:cs typeface="Times New Roman" panose="02020603050405020304" pitchFamily="18" charset="0"/>
              </a:rPr>
              <a:t>Modifications to the VMDS</a:t>
            </a:r>
          </a:p>
          <a:p>
            <a:pPr lvl="1" indent="-342900"/>
            <a:r>
              <a:rPr lang="en-US" dirty="0">
                <a:effectLst/>
                <a:latin typeface="+mj-lt"/>
                <a:ea typeface="Calibri" panose="020F0502020204030204" pitchFamily="34" charset="0"/>
                <a:cs typeface="Times New Roman" panose="02020603050405020304" pitchFamily="18" charset="0"/>
              </a:rPr>
              <a:t>Adherence to  / visibility on timelines when applying in parallel</a:t>
            </a:r>
            <a:endParaRPr lang="en-GB" dirty="0">
              <a:effectLst/>
              <a:latin typeface="+mj-lt"/>
              <a:ea typeface="Calibri" panose="020F0502020204030204" pitchFamily="34" charset="0"/>
              <a:cs typeface="Times New Roman" panose="02020603050405020304" pitchFamily="18" charset="0"/>
            </a:endParaRPr>
          </a:p>
          <a:p>
            <a:pPr lvl="1" indent="-342900"/>
            <a:r>
              <a:rPr lang="en-US" dirty="0">
                <a:effectLst/>
                <a:latin typeface="+mj-lt"/>
                <a:ea typeface="Calibri" panose="020F0502020204030204" pitchFamily="34" charset="0"/>
                <a:cs typeface="Times New Roman" panose="02020603050405020304" pitchFamily="18" charset="0"/>
              </a:rPr>
              <a:t>Inconsistencies in advice</a:t>
            </a:r>
            <a:endParaRPr lang="en-GB" dirty="0">
              <a:effectLst/>
              <a:latin typeface="+mj-lt"/>
              <a:ea typeface="Calibri" panose="020F0502020204030204" pitchFamily="34" charset="0"/>
              <a:cs typeface="Times New Roman" panose="02020603050405020304" pitchFamily="18" charset="0"/>
            </a:endParaRPr>
          </a:p>
          <a:p>
            <a:pPr lvl="1" indent="-342900"/>
            <a:r>
              <a:rPr lang="en-US" dirty="0">
                <a:effectLst/>
                <a:latin typeface="+mj-lt"/>
                <a:ea typeface="Calibri" panose="020F0502020204030204" pitchFamily="34" charset="0"/>
                <a:cs typeface="Times New Roman" panose="02020603050405020304" pitchFamily="18" charset="0"/>
              </a:rPr>
              <a:t>Duplication of fees (NI) </a:t>
            </a:r>
            <a:endParaRPr lang="en-GB" dirty="0">
              <a:effectLst/>
              <a:latin typeface="+mj-lt"/>
              <a:ea typeface="Calibri" panose="020F0502020204030204" pitchFamily="34" charset="0"/>
              <a:cs typeface="Times New Roman" panose="02020603050405020304" pitchFamily="18" charset="0"/>
            </a:endParaRPr>
          </a:p>
          <a:p>
            <a:pPr lvl="1" indent="-342900"/>
            <a:r>
              <a:rPr lang="en-US" dirty="0">
                <a:effectLst/>
                <a:latin typeface="+mj-lt"/>
                <a:ea typeface="Calibri" panose="020F0502020204030204" pitchFamily="34" charset="0"/>
                <a:cs typeface="Times New Roman" panose="02020603050405020304" pitchFamily="18" charset="0"/>
              </a:rPr>
              <a:t>Duplication of emails during multiple batch release</a:t>
            </a:r>
            <a:endParaRPr lang="en-GB" dirty="0">
              <a:effectLst/>
              <a:latin typeface="+mj-lt"/>
              <a:ea typeface="Calibri" panose="020F0502020204030204" pitchFamily="34" charset="0"/>
              <a:cs typeface="Times New Roman" panose="02020603050405020304" pitchFamily="18" charset="0"/>
            </a:endParaRPr>
          </a:p>
          <a:p>
            <a:pPr lvl="1" indent="-342900"/>
            <a:r>
              <a:rPr lang="en-US" dirty="0">
                <a:effectLst/>
                <a:latin typeface="+mj-lt"/>
                <a:ea typeface="Calibri" panose="020F0502020204030204" pitchFamily="34" charset="0"/>
                <a:cs typeface="Times New Roman" panose="02020603050405020304" pitchFamily="18" charset="0"/>
              </a:rPr>
              <a:t>Duplication of efforts in relation to the QRD</a:t>
            </a:r>
            <a:endParaRPr lang="en-GB" dirty="0">
              <a:effectLst/>
              <a:latin typeface="+mj-lt"/>
              <a:ea typeface="Calibri" panose="020F0502020204030204" pitchFamily="34" charset="0"/>
              <a:cs typeface="Times New Roman" panose="02020603050405020304" pitchFamily="18" charset="0"/>
            </a:endParaRPr>
          </a:p>
          <a:p>
            <a:pPr lvl="1" indent="-342900"/>
            <a:r>
              <a:rPr lang="en-US" dirty="0">
                <a:effectLst/>
                <a:latin typeface="+mj-lt"/>
                <a:ea typeface="Calibri" panose="020F0502020204030204" pitchFamily="34" charset="0"/>
                <a:cs typeface="Times New Roman" panose="02020603050405020304" pitchFamily="18" charset="0"/>
              </a:rPr>
              <a:t>Gold plating resulting in delays / additional work</a:t>
            </a:r>
            <a:endParaRPr lang="en-GB" dirty="0">
              <a:effectLst/>
              <a:latin typeface="+mj-lt"/>
              <a:ea typeface="Calibri" panose="020F0502020204030204" pitchFamily="34" charset="0"/>
              <a:cs typeface="Times New Roman" panose="02020603050405020304" pitchFamily="18" charset="0"/>
            </a:endParaRPr>
          </a:p>
          <a:p>
            <a:pPr lvl="1" indent="-342900"/>
            <a:r>
              <a:rPr lang="en-US" dirty="0">
                <a:effectLst/>
                <a:latin typeface="+mj-lt"/>
                <a:ea typeface="Calibri" panose="020F0502020204030204" pitchFamily="34" charset="0"/>
                <a:cs typeface="Times New Roman" panose="02020603050405020304" pitchFamily="18" charset="0"/>
              </a:rPr>
              <a:t>Hampering UK access to novel products through lack of creativity / flexibility in relation to assessing novel products and / or granting an ATC</a:t>
            </a:r>
          </a:p>
          <a:p>
            <a:endParaRPr lang="en-GB" dirty="0"/>
          </a:p>
        </p:txBody>
      </p:sp>
    </p:spTree>
    <p:extLst>
      <p:ext uri="{BB962C8B-B14F-4D97-AF65-F5344CB8AC3E}">
        <p14:creationId xmlns:p14="http://schemas.microsoft.com/office/powerpoint/2010/main" val="1638993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1C36A-0312-4FA7-A811-602C15C8D4F6}"/>
              </a:ext>
            </a:extLst>
          </p:cNvPr>
          <p:cNvSpPr>
            <a:spLocks noGrp="1"/>
          </p:cNvSpPr>
          <p:nvPr>
            <p:ph type="ctrTitle"/>
          </p:nvPr>
        </p:nvSpPr>
        <p:spPr/>
        <p:txBody>
          <a:bodyPr/>
          <a:lstStyle/>
          <a:p>
            <a:r>
              <a:rPr lang="en-US" sz="2000" dirty="0">
                <a:solidFill>
                  <a:srgbClr val="7030A0"/>
                </a:solidFill>
              </a:rPr>
              <a:t>SUMMARY PHASE 1: </a:t>
            </a:r>
            <a:r>
              <a:rPr lang="en-US" sz="1600" dirty="0">
                <a:solidFill>
                  <a:srgbClr val="7030A0"/>
                </a:solidFill>
              </a:rPr>
              <a:t>CUSTOMER PRIORITIES</a:t>
            </a:r>
            <a:endParaRPr lang="en-GB" dirty="0">
              <a:solidFill>
                <a:srgbClr val="7030A0"/>
              </a:solidFill>
            </a:endParaRPr>
          </a:p>
        </p:txBody>
      </p:sp>
      <p:sp>
        <p:nvSpPr>
          <p:cNvPr id="3" name="Text Placeholder 2">
            <a:extLst>
              <a:ext uri="{FF2B5EF4-FFF2-40B4-BE49-F238E27FC236}">
                <a16:creationId xmlns:a16="http://schemas.microsoft.com/office/drawing/2014/main" id="{F38A5AF9-4EA6-4B69-A629-AE2D173D0FE1}"/>
              </a:ext>
            </a:extLst>
          </p:cNvPr>
          <p:cNvSpPr>
            <a:spLocks noGrp="1"/>
          </p:cNvSpPr>
          <p:nvPr>
            <p:ph type="body" sz="quarter" idx="10"/>
          </p:nvPr>
        </p:nvSpPr>
        <p:spPr>
          <a:xfrm>
            <a:off x="285750" y="1186005"/>
            <a:ext cx="8561388" cy="4934138"/>
          </a:xfrm>
        </p:spPr>
        <p:txBody>
          <a:bodyPr/>
          <a:lstStyle/>
          <a:p>
            <a:pPr marL="0" indent="0">
              <a:buNone/>
            </a:pPr>
            <a:r>
              <a:rPr lang="en-US" b="1" dirty="0">
                <a:solidFill>
                  <a:srgbClr val="96004B"/>
                </a:solidFill>
              </a:rPr>
              <a:t>Priorities</a:t>
            </a:r>
          </a:p>
          <a:p>
            <a:pPr marL="0" indent="0">
              <a:buNone/>
            </a:pPr>
            <a:endParaRPr lang="en-US" dirty="0"/>
          </a:p>
          <a:p>
            <a:pPr marL="0" indent="0">
              <a:buNone/>
            </a:pPr>
            <a:r>
              <a:rPr lang="en-US" dirty="0"/>
              <a:t>Moving forward, industry felt that the key priorities for the CEO in the short term should include:</a:t>
            </a:r>
          </a:p>
          <a:p>
            <a:pPr lvl="1"/>
            <a:r>
              <a:rPr lang="en-US" dirty="0"/>
              <a:t>Managing and communicating in relation to the air gap – considered urgent</a:t>
            </a:r>
          </a:p>
          <a:p>
            <a:pPr lvl="1"/>
            <a:r>
              <a:rPr lang="en-US" dirty="0"/>
              <a:t>Managing and communicating on the NI Protocol</a:t>
            </a:r>
          </a:p>
          <a:p>
            <a:pPr lvl="1"/>
            <a:r>
              <a:rPr lang="en-US" dirty="0"/>
              <a:t>Seeking Virgin Plastics tax exemption</a:t>
            </a:r>
          </a:p>
          <a:p>
            <a:pPr lvl="1"/>
            <a:r>
              <a:rPr lang="en-US" dirty="0"/>
              <a:t>Managing staff changes</a:t>
            </a:r>
          </a:p>
          <a:p>
            <a:pPr lvl="1"/>
            <a:endParaRPr lang="en-US" dirty="0"/>
          </a:p>
          <a:p>
            <a:r>
              <a:rPr lang="en-US" dirty="0"/>
              <a:t>In the medium to long term, industry felt that the VMD should prioritise:</a:t>
            </a:r>
          </a:p>
          <a:p>
            <a:pPr lvl="1"/>
            <a:r>
              <a:rPr lang="en-US" dirty="0"/>
              <a:t>The availability of medicines</a:t>
            </a:r>
          </a:p>
          <a:p>
            <a:pPr lvl="1"/>
            <a:r>
              <a:rPr lang="en-US" dirty="0"/>
              <a:t>Collaboration opportunities with more / different non-EU Regulators</a:t>
            </a:r>
          </a:p>
          <a:p>
            <a:pPr lvl="1"/>
            <a:r>
              <a:rPr lang="en-US" dirty="0"/>
              <a:t>Decreasing the administrative burden</a:t>
            </a:r>
            <a:endParaRPr lang="en-GB" dirty="0"/>
          </a:p>
        </p:txBody>
      </p:sp>
    </p:spTree>
    <p:extLst>
      <p:ext uri="{BB962C8B-B14F-4D97-AF65-F5344CB8AC3E}">
        <p14:creationId xmlns:p14="http://schemas.microsoft.com/office/powerpoint/2010/main" val="2371596741"/>
      </p:ext>
    </p:extLst>
  </p:cSld>
  <p:clrMapOvr>
    <a:masterClrMapping/>
  </p:clrMapOvr>
</p:sld>
</file>

<file path=ppt/theme/theme1.xml><?xml version="1.0" encoding="utf-8"?>
<a:theme xmlns:a="http://schemas.openxmlformats.org/drawingml/2006/main" name="Office Theme">
  <a:themeElements>
    <a:clrScheme name="MoG&amp;A">
      <a:dk1>
        <a:srgbClr val="262626"/>
      </a:dk1>
      <a:lt1>
        <a:sysClr val="window" lastClr="FFFFFF"/>
      </a:lt1>
      <a:dk2>
        <a:srgbClr val="262626"/>
      </a:dk2>
      <a:lt2>
        <a:srgbClr val="EEECE1"/>
      </a:lt2>
      <a:accent1>
        <a:srgbClr val="96004B"/>
      </a:accent1>
      <a:accent2>
        <a:srgbClr val="7F7F7F"/>
      </a:accent2>
      <a:accent3>
        <a:srgbClr val="A8D5FA"/>
      </a:accent3>
      <a:accent4>
        <a:srgbClr val="905265"/>
      </a:accent4>
      <a:accent5>
        <a:srgbClr val="4958C9"/>
      </a:accent5>
      <a:accent6>
        <a:srgbClr val="FAC08F"/>
      </a:accent6>
      <a:hlink>
        <a:srgbClr val="057AFB"/>
      </a:hlink>
      <a:folHlink>
        <a:srgbClr val="800080"/>
      </a:folHlink>
    </a:clrScheme>
    <a:fontScheme name="MoG&amp;A">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MoG&amp;A">
      <a:dk1>
        <a:srgbClr val="262626"/>
      </a:dk1>
      <a:lt1>
        <a:sysClr val="window" lastClr="FFFFFF"/>
      </a:lt1>
      <a:dk2>
        <a:srgbClr val="262626"/>
      </a:dk2>
      <a:lt2>
        <a:srgbClr val="EEECE1"/>
      </a:lt2>
      <a:accent1>
        <a:srgbClr val="96004B"/>
      </a:accent1>
      <a:accent2>
        <a:srgbClr val="7F7F7F"/>
      </a:accent2>
      <a:accent3>
        <a:srgbClr val="A8D5FA"/>
      </a:accent3>
      <a:accent4>
        <a:srgbClr val="905265"/>
      </a:accent4>
      <a:accent5>
        <a:srgbClr val="4958C9"/>
      </a:accent5>
      <a:accent6>
        <a:srgbClr val="FAC08F"/>
      </a:accent6>
      <a:hlink>
        <a:srgbClr val="057AFB"/>
      </a:hlink>
      <a:folHlink>
        <a:srgbClr val="800080"/>
      </a:folHlink>
    </a:clrScheme>
    <a:fontScheme name="MoG&amp;A">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23843</TotalTime>
  <Words>4590</Words>
  <Application>Microsoft Office PowerPoint</Application>
  <PresentationFormat>On-screen Show (4:3)</PresentationFormat>
  <Paragraphs>629</Paragraphs>
  <Slides>65</Slides>
  <Notes>35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65</vt:i4>
      </vt:variant>
    </vt:vector>
  </HeadingPairs>
  <TitlesOfParts>
    <vt:vector size="71" baseType="lpstr">
      <vt:lpstr>Arial</vt:lpstr>
      <vt:lpstr>Calibri</vt:lpstr>
      <vt:lpstr>Trebuchet MS</vt:lpstr>
      <vt:lpstr>Wingdings</vt:lpstr>
      <vt:lpstr>Office Theme</vt:lpstr>
      <vt:lpstr>1_Office Theme</vt:lpstr>
      <vt:lpstr>VMD Pharmaceutical Industry Customer Satisfaction Survey </vt:lpstr>
      <vt:lpstr>BACKGROUND</vt:lpstr>
      <vt:lpstr>BACKGROUND</vt:lpstr>
      <vt:lpstr>Objectives: PHASE 1 Qualitative research</vt:lpstr>
      <vt:lpstr>METHODOLOGY: PHASE 1</vt:lpstr>
      <vt:lpstr>SUMMARY: PHASE 1 A very high level of satisfaction with vmd</vt:lpstr>
      <vt:lpstr>SUMMARY PHASE 1: STRENGTHS OF VMD </vt:lpstr>
      <vt:lpstr>SUMMARY PHASE 1: AREAS FOR IMPROVEMENT</vt:lpstr>
      <vt:lpstr>SUMMARY PHASE 1: CUSTOMER PRIORITIES</vt:lpstr>
      <vt:lpstr>SUMMARY PHASE 1: IMAGE If the VMD were a type of car: It would mostly likely be a Skoda or Volvo</vt:lpstr>
      <vt:lpstr>OBJECTIVES: PHASE 2 Online survey</vt:lpstr>
      <vt:lpstr>Methodology: phase 2</vt:lpstr>
      <vt:lpstr>Rating scales and scores</vt:lpstr>
      <vt:lpstr>Analysis scoring system used</vt:lpstr>
      <vt:lpstr>SUMMARY: All teams 2022:  Overall level of service was excellent for nearly all teams  (80%+ of respondents rating the overall level of service as 4/5 (good) or 5/5 (excellent)</vt:lpstr>
      <vt:lpstr>PowerPoint Presentation</vt:lpstr>
      <vt:lpstr>SUMMARY: Application Management 2022:  Two thirds of parameters rated excellent</vt:lpstr>
      <vt:lpstr>SUMMARY: APPLICATION MANAGEMENT 2018 - 2022:  Fluctuations, but mainly excellent performance</vt:lpstr>
      <vt:lpstr>PowerPoint Presentation</vt:lpstr>
      <vt:lpstr>Summary: Validation 2022:  All parameters excellent </vt:lpstr>
      <vt:lpstr>SUMMARY: VALIDATION 2018 - 2022:  Fluctuations, but maintained excellent performance on all parameters</vt:lpstr>
      <vt:lpstr>PowerPoint Presentation</vt:lpstr>
      <vt:lpstr>SUMMARY: PLS 2022:  At least good on all parameters</vt:lpstr>
      <vt:lpstr>SUMMARY: PLS 2018 - 2022:  Fluctuations, but maintained a good performance on all parameters, increasing to excellent in terms of overall usefulness</vt:lpstr>
      <vt:lpstr>PowerPoint Presentation</vt:lpstr>
      <vt:lpstr>SUMMARY: Pharmaceuticals 2022: Excellent on all parameters</vt:lpstr>
      <vt:lpstr>SUMMARY: PHARMACEUTICALS 2018 – 2022: Excellent on all parameters with some improvement </vt:lpstr>
      <vt:lpstr>SUMMARY: PHARMACEUTICALS 2018 – 2022: Excellent on all parameters despite a decrease on some </vt:lpstr>
      <vt:lpstr>PowerPoint Presentation</vt:lpstr>
      <vt:lpstr>SUMMARY: BIOLOGICALS 2022:  All parameters at least good with several, excellent</vt:lpstr>
      <vt:lpstr>SUMMARY: BIOLOGICALS 2018 – 2022: All parameters at least good despite some decreases </vt:lpstr>
      <vt:lpstr>PowerPoint Presentation</vt:lpstr>
      <vt:lpstr>SUMMARY: VACCINE BATCH RELEASE 2022:</vt:lpstr>
      <vt:lpstr>SUMMARY: VACCINE BATCH RELEASE 2018 – 2022: All parameters excellent</vt:lpstr>
      <vt:lpstr>PowerPoint Presentation</vt:lpstr>
      <vt:lpstr>SUMMARY: PHARMACOVIGILANCE 2022: Excellent on all parameters</vt:lpstr>
      <vt:lpstr>SUMMARY: PHARMACOVIGILANCE 2018 – 2022: All parameters excellent and improved</vt:lpstr>
      <vt:lpstr>SUMMARY: PHARMACOVIGILANCE 2018 – 2022: All parameters excellent and improved</vt:lpstr>
      <vt:lpstr>PowerPoint Presentation</vt:lpstr>
      <vt:lpstr>SUMMARY: QUALITY DEFECTS RECALL 2022:  All parameters excellent</vt:lpstr>
      <vt:lpstr>SUMMARY: BATCH RECALL 2022:  All parameters excellent</vt:lpstr>
      <vt:lpstr>SUMMARY: BATCH RECALL 2018 – 2022: Excellent performance maintained</vt:lpstr>
      <vt:lpstr>PowerPoint Presentation</vt:lpstr>
      <vt:lpstr>SUMMARY: GMP &amp; GDP INSPECTIONS 2022: All parameters excellent</vt:lpstr>
      <vt:lpstr>SUMMARY: GMP / GDP INSPECTIONS 2018 – 2022: Excellent performance maintained </vt:lpstr>
      <vt:lpstr>PowerPoint Presentation</vt:lpstr>
      <vt:lpstr>SUMMARY: ENFORCEMENT 2022: Review, although at least satisfactory for 82%</vt:lpstr>
      <vt:lpstr>SUMMARY: ENFORCEMENT 2018 - 2022: Overall level of service remains in review</vt:lpstr>
      <vt:lpstr>PowerPoint Presentation</vt:lpstr>
      <vt:lpstr>Communications: CHARTER ON ENQUIRIES</vt:lpstr>
      <vt:lpstr>SUMMARY: COMMUNICATIONS INFORMATION SHARING ACTIVITIES 2022: Excellent across all parameters</vt:lpstr>
      <vt:lpstr>SUMMARY: COMMUNICATIONS WEBSITE 2022: Excellent on all except ease of navigation (review)</vt:lpstr>
      <vt:lpstr>SUMMARY: COMMUNICATIONS: WEBSITE 2018 – 2022: All parameters excellent with the exception for navigation which was good</vt:lpstr>
      <vt:lpstr>PowerPoint Presentation</vt:lpstr>
      <vt:lpstr>SUMMARY: FINANCE 2022:  Mostly excellent</vt:lpstr>
      <vt:lpstr>SUMMARY: FINANCE 2018 – 2022 Some decrease in satisfaction, although all but transparency and ease of identifying the correct person, remain excellent </vt:lpstr>
      <vt:lpstr>PowerPoint Presentation</vt:lpstr>
      <vt:lpstr>SUMMARY: PARALLEL APPLICATIONS 2022:</vt:lpstr>
      <vt:lpstr>PowerPoint Presentation</vt:lpstr>
      <vt:lpstr>SUMMARY: INTERNATIONAL JOINT REVIEWS 2022</vt:lpstr>
      <vt:lpstr>PowerPoint Presentation</vt:lpstr>
      <vt:lpstr>SUMMARY: INTERNATIONAL REPUTATION 2022</vt:lpstr>
      <vt:lpstr>PowerPoint Presentation</vt:lpstr>
      <vt:lpstr>SUMMARY:  Overall level of satisfaction with the vmd 2022</vt:lpstr>
      <vt:lpstr>PowerPoint Presentation</vt:lpstr>
    </vt:vector>
  </TitlesOfParts>
  <Company>TMA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KateEsmarch</dc:creator>
  <cp:lastModifiedBy>mo gannon</cp:lastModifiedBy>
  <cp:revision>2898</cp:revision>
  <cp:lastPrinted>2022-04-20T14:18:17Z</cp:lastPrinted>
  <dcterms:created xsi:type="dcterms:W3CDTF">2011-10-03T16:01:51Z</dcterms:created>
  <dcterms:modified xsi:type="dcterms:W3CDTF">2022-04-27T15:13:07Z</dcterms:modified>
</cp:coreProperties>
</file>