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307" r:id="rId2"/>
    <p:sldId id="301" r:id="rId3"/>
    <p:sldId id="308" r:id="rId4"/>
    <p:sldId id="272" r:id="rId5"/>
    <p:sldId id="273" r:id="rId6"/>
    <p:sldId id="274" r:id="rId7"/>
    <p:sldId id="258" r:id="rId8"/>
    <p:sldId id="260" r:id="rId9"/>
    <p:sldId id="262" r:id="rId10"/>
    <p:sldId id="275" r:id="rId11"/>
    <p:sldId id="315" r:id="rId12"/>
    <p:sldId id="265" r:id="rId13"/>
    <p:sldId id="320" r:id="rId14"/>
    <p:sldId id="321" r:id="rId15"/>
    <p:sldId id="268" r:id="rId16"/>
    <p:sldId id="296" r:id="rId17"/>
    <p:sldId id="276" r:id="rId18"/>
    <p:sldId id="319" r:id="rId19"/>
    <p:sldId id="318" r:id="rId20"/>
    <p:sldId id="306" r:id="rId21"/>
    <p:sldId id="270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s Steven - NCTPHQ" initials="ES-N" lastIdx="78" clrIdx="0">
    <p:extLst/>
  </p:cmAuthor>
  <p:cmAuthor id="2" name="Benton Shannen - NCTPHQ" initials="BS-N" lastIdx="2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53"/>
    <a:srgbClr val="003F76"/>
    <a:srgbClr val="E1E000"/>
    <a:srgbClr val="E6E6E6"/>
    <a:srgbClr val="009245"/>
    <a:srgbClr val="E4BF65"/>
    <a:srgbClr val="D2A84A"/>
    <a:srgbClr val="C9C9C9"/>
    <a:srgbClr val="97999B"/>
    <a:srgbClr val="00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66623" autoAdjust="0"/>
  </p:normalViewPr>
  <p:slideViewPr>
    <p:cSldViewPr snapToGrid="0">
      <p:cViewPr varScale="1">
        <p:scale>
          <a:sx n="110" d="100"/>
          <a:sy n="110" d="100"/>
        </p:scale>
        <p:origin x="-432" y="-11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A0EE-525F-49F3-98D6-E83441C95957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822A0-FE07-425B-903D-D3CD465A0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4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F6AD-4FDE-44FF-B296-D9FDD0CCA817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1EB9-D45F-4DAC-B451-5A8BA2232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9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5099"/>
            <a:ext cx="12192000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0832" y="213679"/>
            <a:ext cx="11089006" cy="746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1150" y="1431925"/>
            <a:ext cx="11088688" cy="413067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6" name="Picture 2" descr="C:\Users\66020\AppData\Local\Microsoft\Windows\Temporary Internet Files\Content.Outlook\8H4309XT\03-CTP-Logo-Standard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50" y="5796746"/>
            <a:ext cx="1561022" cy="6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138E1-2D02-4ED9-A48C-DD7684B3AD82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74F40-8FDD-4881-A183-FFB6045A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138E1-2D02-4ED9-A48C-DD7684B3AD82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74F40-8FDD-4881-A183-FFB6045A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138E1-2D02-4ED9-A48C-DD7684B3AD82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74F40-8FDD-4881-A183-FFB6045A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3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0832" y="213679"/>
            <a:ext cx="11089006" cy="746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1150" y="1431925"/>
            <a:ext cx="11088688" cy="413067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6" name="Picture 2" descr="C:\Users\66020\AppData\Local\Microsoft\Windows\Temporary Internet Files\Content.Outlook\8H4309XT\03-CTP-Logo-Standar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50" y="5796746"/>
            <a:ext cx="1561022" cy="6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foot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15099"/>
            <a:ext cx="12192000" cy="3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2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295467" y="6593375"/>
            <a:ext cx="9601067" cy="1231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cap="all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b="1" kern="0" dirty="0">
                <a:solidFill>
                  <a:schemeClr val="bg1">
                    <a:lumMod val="65000"/>
                  </a:schemeClr>
                </a:solidFill>
              </a:rPr>
              <a:t>NaCTSO © Crown Copyright </a:t>
            </a:r>
            <a:r>
              <a:rPr lang="en-GB" sz="800" b="1" kern="0" dirty="0" smtClean="0">
                <a:solidFill>
                  <a:schemeClr val="bg1">
                    <a:lumMod val="65000"/>
                  </a:schemeClr>
                </a:solidFill>
              </a:rPr>
              <a:t>2019.</a:t>
            </a:r>
            <a:r>
              <a:rPr lang="en-GB" sz="800" b="1" kern="0" dirty="0">
                <a:solidFill>
                  <a:schemeClr val="bg1">
                    <a:lumMod val="65000"/>
                  </a:schemeClr>
                </a:solidFill>
              </a:rPr>
              <a:t>  No unauthorised distribution or reproduction.  All rights reserved </a:t>
            </a:r>
            <a:r>
              <a:rPr lang="en-US" sz="800" b="1" kern="0" dirty="0">
                <a:solidFill>
                  <a:schemeClr val="bg1">
                    <a:lumMod val="65000"/>
                  </a:schemeClr>
                </a:solidFill>
              </a:rPr>
              <a:t>– OFFICIAL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20688"/>
            <a:ext cx="3075610" cy="45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20688"/>
            <a:ext cx="3075610" cy="458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295467" y="6593375"/>
            <a:ext cx="9601067" cy="12311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 cap="all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b="1" kern="0" dirty="0">
                <a:solidFill>
                  <a:schemeClr val="bg1">
                    <a:lumMod val="65000"/>
                  </a:schemeClr>
                </a:solidFill>
              </a:rPr>
              <a:t>NaCTSO © Crown Copyright </a:t>
            </a:r>
            <a:r>
              <a:rPr lang="en-GB" sz="800" b="1" kern="0" dirty="0" smtClean="0">
                <a:solidFill>
                  <a:schemeClr val="bg1">
                    <a:lumMod val="65000"/>
                  </a:schemeClr>
                </a:solidFill>
              </a:rPr>
              <a:t>2019.</a:t>
            </a:r>
            <a:r>
              <a:rPr lang="en-GB" sz="800" b="1" kern="0" dirty="0">
                <a:solidFill>
                  <a:schemeClr val="bg1">
                    <a:lumMod val="65000"/>
                  </a:schemeClr>
                </a:solidFill>
              </a:rPr>
              <a:t>  No unauthorised distribution or reproduction.  All rights reserved </a:t>
            </a:r>
            <a:r>
              <a:rPr lang="en-US" sz="800" b="1" kern="0" dirty="0">
                <a:solidFill>
                  <a:schemeClr val="bg1">
                    <a:lumMod val="65000"/>
                  </a:schemeClr>
                </a:solidFill>
              </a:rPr>
              <a:t>– OFFICIAL</a:t>
            </a:r>
          </a:p>
        </p:txBody>
      </p:sp>
      <p:pic>
        <p:nvPicPr>
          <p:cNvPr id="10" name="Picture 9" descr="NaCTSO-logo-ro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1" y="5930330"/>
            <a:ext cx="1263160" cy="467567"/>
          </a:xfrm>
          <a:prstGeom prst="rect">
            <a:avLst/>
          </a:prstGeom>
        </p:spPr>
      </p:pic>
      <p:pic>
        <p:nvPicPr>
          <p:cNvPr id="12" name="Picture 2" descr="C:\Users\66020\AppData\Local\Microsoft\Windows\Temporary Internet Files\Content.Outlook\8H4309XT\03-CTP-Logo-Standard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50" y="5796746"/>
            <a:ext cx="1561022" cy="6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6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4275" y="2529840"/>
            <a:ext cx="6902450" cy="777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2" name="Picture 2" descr="C:\Users\66020\AppData\Local\Microsoft\Windows\Temporary Internet Files\Content.Outlook\8H4309XT\03-CTP-Logo-Standar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3" y="4986038"/>
            <a:ext cx="2561358" cy="11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40" y="4565407"/>
            <a:ext cx="294894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138E1-2D02-4ED9-A48C-DD7684B3AD82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74F40-8FDD-4881-A183-FFB6045A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divider2w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16" y="-3583"/>
            <a:ext cx="1226891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0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66020\AppData\Local\Microsoft\Windows\Temporary Internet Files\Content.Outlook\8H4309XT\03-CTP-Logo-Standar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59" y="5544955"/>
            <a:ext cx="1561022" cy="66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2720"/>
            <a:ext cx="12192000" cy="335280"/>
          </a:xfrm>
          <a:prstGeom prst="rect">
            <a:avLst/>
          </a:prstGeom>
          <a:gradFill flip="none" rotWithShape="1">
            <a:gsLst>
              <a:gs pos="0">
                <a:srgbClr val="008553">
                  <a:shade val="67500"/>
                  <a:satMod val="115000"/>
                  <a:alpha val="0"/>
                </a:srgbClr>
              </a:gs>
              <a:gs pos="100000">
                <a:srgbClr val="00855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1907520" y="0"/>
            <a:ext cx="284480" cy="6858000"/>
          </a:xfrm>
          <a:prstGeom prst="rect">
            <a:avLst/>
          </a:prstGeom>
          <a:gradFill flip="none" rotWithShape="1">
            <a:gsLst>
              <a:gs pos="100000">
                <a:srgbClr val="008553">
                  <a:shade val="67500"/>
                  <a:satMod val="115000"/>
                  <a:alpha val="0"/>
                </a:srgbClr>
              </a:gs>
              <a:gs pos="0">
                <a:srgbClr val="00855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37694" y="447359"/>
            <a:ext cx="11317425" cy="746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rgbClr val="003F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2" y="5342929"/>
            <a:ext cx="1609808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6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138E1-2D02-4ED9-A48C-DD7684B3AD82}" type="datetimeFigureOut">
              <a:rPr lang="en-GB" smtClean="0"/>
              <a:t>30/05/22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B74F40-8FDD-4881-A183-FFB6045A1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8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hyperlink" Target="https://www.resus.org.uk/covid-19-resources/covid-19-resources-general-public/resuscitation-council-uk-statement-covid-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hyperlink" Target="https://www.nhs.uk/conditions/post-traumatic-stress-disorder-pts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ja.org.uk/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://www.citizenaid.org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protectuk.police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6406" y="2085889"/>
            <a:ext cx="11317425" cy="224596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8800" b="1" dirty="0" smtClean="0">
                <a:solidFill>
                  <a:srgbClr val="008553"/>
                </a:solidFill>
              </a:rPr>
              <a:t>FIRST AID </a:t>
            </a:r>
          </a:p>
          <a:p>
            <a:pPr marL="0" indent="0" algn="ctr">
              <a:buNone/>
            </a:pPr>
            <a:r>
              <a:rPr lang="en-GB" sz="5400" b="1" dirty="0" smtClean="0">
                <a:solidFill>
                  <a:schemeClr val="tx1"/>
                </a:solidFill>
              </a:rPr>
              <a:t>DURING A TERRORIST ATTACK</a:t>
            </a:r>
            <a:endParaRPr lang="en-GB" sz="5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8553"/>
                </a:solidFill>
              </a:rPr>
              <a:t>Prioritisation</a:t>
            </a:r>
            <a:r>
              <a:rPr lang="en-GB" dirty="0" smtClean="0">
                <a:solidFill>
                  <a:srgbClr val="008553"/>
                </a:solidFill>
              </a:rPr>
              <a:t> of Casualties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23" y="1184890"/>
            <a:ext cx="10547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types of casualty that should be a priority for receiving first aid: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23" y="2445985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523" y="3380083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932" y="2293255"/>
            <a:ext cx="1041389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have major bleeding, such as a severed limb, open wound or where there is substantial blood loss.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are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unresponsive with absent or abnormal breathing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endParaRPr lang="en-GB" sz="2400" b="1" dirty="0" smtClean="0">
              <a:solidFill>
                <a:srgbClr val="008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ONLY HELP ONE CASUALTY AT A TIME</a:t>
            </a:r>
            <a:endParaRPr lang="en-GB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5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Stop Major Bleeding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432" y="1733671"/>
            <a:ext cx="8026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Cover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injury and press firmly, directly over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wound.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a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tourniquet, but only if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bleeding is on the arm or leg and cannot be stopped with firm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pressure. 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applied, windlass tourniquets should not be removed.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Tourniquets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improvised by wrapping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belt, necktie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scarf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wound and twisting until the bleeding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slows.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432" y="1753724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432" y="2922012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0432" y="4514731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77" y="1098038"/>
            <a:ext cx="10307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bandages or any clean cloth material such as a </a:t>
            </a: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t-shirt or a jacket 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28" y="2304485"/>
            <a:ext cx="2844285" cy="233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6450" y="475658"/>
            <a:ext cx="11317425" cy="746442"/>
          </a:xfrm>
        </p:spPr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Check Breathing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5705" y="1635847"/>
            <a:ext cx="8306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casualty is not responding (talking or making any motions), then check they are breathing. Their chest will rise and fall. Gently tilting their head backwards may help them breath.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casualty is breathing yet not responding, gently roll them onto their side and tilt their head back. This will help them breath on their own.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recheck that any large bleeds are controlled.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450" y="2077344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450" y="3672799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450" y="4917499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05" y="1194478"/>
            <a:ext cx="711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sure they are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breathing</a:t>
            </a:r>
            <a:endParaRPr lang="en-GB" sz="2400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2581344"/>
            <a:ext cx="26035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Resuscitation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7694" y="1199872"/>
            <a:ext cx="1131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 casualty is NOT responsive and NOT breathing then perform chest compressions and mouth to mouth.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6056" y="2266036"/>
            <a:ext cx="7562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 the chest 30 times and then, if willing to do so, give 2 mouth to mouth breaths whilst pinching their nose.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the cycle of 30 compressions and 2 breaths until you unable to continue or the emergency services take over from you.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526" y="2549784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526" y="4076699"/>
            <a:ext cx="504000" cy="504000"/>
          </a:xfrm>
          <a:prstGeom prst="rect">
            <a:avLst/>
          </a:prstGeom>
          <a:solidFill>
            <a:srgbClr val="008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31" y="2460383"/>
            <a:ext cx="2901470" cy="193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Resuscitation - during COVID-19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7694" y="1199872"/>
            <a:ext cx="11317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If the casualty is NOT responsive and NOT breathing then perform chest compressions only.</a:t>
            </a:r>
          </a:p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694" y="4200693"/>
            <a:ext cx="812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 the chest at a rate of 100 – 120 chest compressions per minute until you are unable to continue or the emergency services take over from you.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31" y="2460383"/>
            <a:ext cx="2901470" cy="1936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7694" y="2146285"/>
            <a:ext cx="81266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risk of COVID-19 transmission, the Resuscitation Council UK advises rescuers to place a cloth/towel over the mouth and nose of the injured and attempt chest compressions only. </a:t>
            </a:r>
          </a:p>
          <a:p>
            <a:pPr>
              <a:buClr>
                <a:srgbClr val="008553"/>
              </a:buClr>
              <a:buSzPct val="100000"/>
            </a:pPr>
            <a:endParaRPr lang="en-GB" sz="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1600" dirty="0" smtClean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Resuscitation Council UK advice found here</a:t>
            </a:r>
            <a:endParaRPr lang="en-GB" sz="1600" dirty="0" smtClean="0">
              <a:solidFill>
                <a:srgbClr val="008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The First Responders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694" y="1193801"/>
            <a:ext cx="11591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emergency services response may take time to arrive depending on the type of incident and the dangers that are present.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Armed police may be the first emergency service responders to attend.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prioritise dealing with any attackers over administering first aid.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they instruct you to leave the area then you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so.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HINDER THEIR RESPONSE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5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Armed Police </a:t>
            </a:r>
            <a:r>
              <a:rPr lang="en-GB" dirty="0">
                <a:solidFill>
                  <a:srgbClr val="008553"/>
                </a:solidFill>
              </a:rPr>
              <a:t>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694" y="1107278"/>
            <a:ext cx="7008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Armed police officers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responding to this incident may: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dressed differently from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usual appearance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uniform police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unable to distinguish you from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attacker.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Question you, and treat you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firmly.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Only evacuate you or provide medical assistance when it is safe to do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73" y="1107278"/>
            <a:ext cx="4184073" cy="418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Emergency Services Response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694" y="1193801"/>
            <a:ext cx="77358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service personnel may be wearing enhanced protective equipment, such as body armour and helmets.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Tell them what you have done, as this will help them understand what further treatment may be required.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ask you to help them.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may remove injured people from the scene before any treatment.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26" t="20097" r="37431" b="27661"/>
          <a:stretch/>
        </p:blipFill>
        <p:spPr>
          <a:xfrm>
            <a:off x="8065119" y="1110468"/>
            <a:ext cx="3690000" cy="2083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4" descr="https://naru.org.uk/wp-content/uploads/2019/09/MTA-Exercise-Aug2019-CC_-8-1200x708.jpg?_t=1567510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98" y="3358431"/>
            <a:ext cx="3679021" cy="2083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3205281" y="5262880"/>
            <a:ext cx="496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have passed on your contact details</a:t>
            </a:r>
            <a:r>
              <a:rPr lang="en-GB" sz="2400" dirty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9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98654" y="498159"/>
            <a:ext cx="11317425" cy="7464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 baseline="0">
                <a:solidFill>
                  <a:srgbClr val="003F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8553"/>
                </a:solidFill>
              </a:rPr>
              <a:t>How to be </a:t>
            </a:r>
            <a:r>
              <a:rPr lang="en-GB" dirty="0" smtClean="0">
                <a:solidFill>
                  <a:srgbClr val="008553"/>
                </a:solidFill>
              </a:rPr>
              <a:t>prepared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54" y="1310478"/>
            <a:ext cx="1109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life saving pieces of kit which can help to save lives include: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944" y="1340421"/>
            <a:ext cx="1838146" cy="2180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8654" y="2150487"/>
            <a:ext cx="864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8553"/>
              </a:buClr>
              <a:buSzPct val="100000"/>
              <a:buBlip>
                <a:blip r:embed="rId3"/>
              </a:buBlip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External Defibrillators (AEDs)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 life saving device that can help to save the life of someone experiencing a sudden cardiac arrest.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654" y="3425375"/>
            <a:ext cx="8645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008553"/>
              </a:buClr>
              <a:buSzPct val="100000"/>
              <a:buBlip>
                <a:blip r:embed="rId3"/>
              </a:buBlip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 Trauma (PAcT) First Aid Kits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support the treatment of those who have major bleeding, such as a severed limb, open wound or where there is substantial blood loss 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those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unresponsive with absent or abnormal breathing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Clr>
                <a:srgbClr val="008553"/>
              </a:buClr>
              <a:buSzPct val="100000"/>
              <a:buBlip>
                <a:blip r:embed="rId3"/>
              </a:buBlip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44" y="3648680"/>
            <a:ext cx="1838146" cy="186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0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654" y="1373910"/>
            <a:ext cx="1113643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Anyone can perform first aid.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not need any formal training to be able to administer first aid.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is in place to support the actions of individuals acting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the benefit of society or intervening to help someone in 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Action Responsibility and Heroism Act 2015 (England &amp; Wales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800" b="1" dirty="0" smtClean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WHAT YOU WOULD LIKE SOMEONE TO DO FOR YOU IF YOU WERE INJURED.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8654" y="498159"/>
            <a:ext cx="11317425" cy="7464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 baseline="0">
                <a:solidFill>
                  <a:srgbClr val="003F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8553"/>
                </a:solidFill>
              </a:rPr>
              <a:t>How to be </a:t>
            </a:r>
            <a:r>
              <a:rPr lang="en-GB" dirty="0" smtClean="0">
                <a:solidFill>
                  <a:srgbClr val="008553"/>
                </a:solidFill>
              </a:rPr>
              <a:t>prepared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9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Learning Objectives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79425" y="1219200"/>
            <a:ext cx="11712575" cy="42211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of this module, you will have an improved awareness of the:</a:t>
            </a:r>
          </a:p>
          <a:p>
            <a:pPr marL="0" indent="0">
              <a:lnSpc>
                <a:spcPct val="100000"/>
              </a:lnSpc>
              <a:buClr>
                <a:srgbClr val="008553"/>
              </a:buClr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550977" y="1990477"/>
            <a:ext cx="797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Stay safe guidance – Run, Hide, Tell </a:t>
            </a: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the scene</a:t>
            </a: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Ways to assess and prioritise treatment of the injured </a:t>
            </a: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used to administer first aid </a:t>
            </a: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services response</a:t>
            </a: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be prepared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support for first aid </a:t>
            </a:r>
          </a:p>
        </p:txBody>
      </p:sp>
      <p:sp>
        <p:nvSpPr>
          <p:cNvPr id="5" name="TextBox 4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7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648" y="2284574"/>
            <a:ext cx="1140549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lnSpc>
                <a:spcPct val="11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lvl="2" indent="-457200">
              <a:lnSpc>
                <a:spcPct val="11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Feeling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on edge</a:t>
            </a:r>
          </a:p>
          <a:p>
            <a:pPr lvl="2" indent="-457200">
              <a:lnSpc>
                <a:spcPct val="11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more watchful</a:t>
            </a:r>
          </a:p>
          <a:p>
            <a:pPr lvl="2" indent="-457200">
              <a:lnSpc>
                <a:spcPct val="11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Avoidance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people and/or places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buClr>
                <a:srgbClr val="008553"/>
              </a:buClr>
              <a:buSzPct val="10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buClr>
                <a:srgbClr val="008553"/>
              </a:buClr>
              <a:buSzPct val="10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information see </a:t>
            </a:r>
            <a:r>
              <a:rPr lang="en-GB" sz="2000" dirty="0">
                <a:hlinkClick r:id="rId3"/>
              </a:rPr>
              <a:t>https://www.nhs.uk/conditions/post-traumatic-stress-disorder-ptsd</a:t>
            </a:r>
            <a:r>
              <a:rPr lang="en-GB" sz="2000" dirty="0" smtClean="0">
                <a:hlinkClick r:id="rId3"/>
              </a:rPr>
              <a:t>/</a:t>
            </a:r>
            <a:r>
              <a:rPr lang="en-GB" sz="2000" dirty="0" smtClean="0"/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48" y="1337689"/>
            <a:ext cx="1086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terrorist attack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may experience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following, which should subside over time:</a:t>
            </a:r>
            <a:endParaRPr lang="en-GB" sz="3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6648" y="475359"/>
            <a:ext cx="11317425" cy="7464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200" b="1" kern="1200" baseline="0">
                <a:solidFill>
                  <a:srgbClr val="003F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8553"/>
                </a:solidFill>
              </a:rPr>
              <a:t>Post Incident </a:t>
            </a:r>
            <a:r>
              <a:rPr lang="en-GB" dirty="0" smtClean="0">
                <a:solidFill>
                  <a:srgbClr val="008553"/>
                </a:solidFill>
              </a:rPr>
              <a:t>Support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2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Further Support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880" y="1151086"/>
            <a:ext cx="11591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first aid educational training, guidance and products are provided by the following organisations: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9851" y="2682865"/>
            <a:ext cx="2472048" cy="2448596"/>
            <a:chOff x="2150324" y="2669932"/>
            <a:chExt cx="2472048" cy="24485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234" y="2669932"/>
              <a:ext cx="2226302" cy="907045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150324" y="3641200"/>
              <a:ext cx="24720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Accredited First Aid training and suppliers of first aid products.</a:t>
              </a:r>
            </a:p>
            <a:p>
              <a:r>
                <a:rPr lang="en-GB" dirty="0">
                  <a:hlinkClick r:id="rId3"/>
                </a:rPr>
                <a:t>https://www.sja.org.uk/</a:t>
              </a:r>
              <a:r>
                <a:rPr lang="en-GB" dirty="0"/>
                <a:t> 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406" y="2852065"/>
            <a:ext cx="3439627" cy="2187555"/>
            <a:chOff x="4186472" y="2227247"/>
            <a:chExt cx="3439627" cy="21875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806" t="22454" r="60543" b="67624"/>
            <a:stretch/>
          </p:blipFill>
          <p:spPr>
            <a:xfrm>
              <a:off x="4609165" y="2227247"/>
              <a:ext cx="2594243" cy="50333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86472" y="2937474"/>
              <a:ext cx="34396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Free information on how to stay safe and treat casualties before the 999 services arrive. Suppliers of first aid products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en-GB" dirty="0">
                  <a:hlinkClick r:id="rId5"/>
                </a:rPr>
                <a:t>www.citizenaid.org</a:t>
              </a:r>
              <a:r>
                <a:rPr lang="en-GB" dirty="0"/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480" y="1030098"/>
            <a:ext cx="6920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b="1" dirty="0">
              <a:solidFill>
                <a:srgbClr val="008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261" y="2872510"/>
            <a:ext cx="916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find out more about Counter Terrorism First Aid, visit us at 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www.protectuk.police.uk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First Aid During a Terrorist Attack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7694" y="1347806"/>
            <a:ext cx="11088688" cy="371372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first aid during a terrorist attack could be very dangerous, yet could improve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chances of survival for 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 injured person.</a:t>
            </a:r>
          </a:p>
          <a:p>
            <a:pPr marL="0" indent="0">
              <a:buNone/>
            </a:pPr>
            <a:endParaRPr lang="en-GB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awareness product informs the wider implications individuals should consider before </a:t>
            </a: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 aid is given during a terrorist attack.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guidance on how to treat casualties is available from St John Ambulance and CitizenAID. Links to this information can be found at the end of this product.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0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91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r="1813" b="95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5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Run, Hide, Tell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650" y="1487770"/>
            <a:ext cx="1092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8553"/>
              </a:buClr>
              <a:buSzPct val="100000"/>
            </a:pPr>
            <a:r>
              <a:rPr lang="en-GB" sz="2400" b="1" dirty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Run, Hide, Tell must be the first consideration during a terrorist </a:t>
            </a:r>
            <a:r>
              <a:rPr lang="en-GB" sz="2400" b="1" dirty="0" smtClean="0">
                <a:solidFill>
                  <a:srgbClr val="0085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attack.</a:t>
            </a:r>
            <a:endParaRPr lang="en-GB" sz="2400" b="1" dirty="0">
              <a:solidFill>
                <a:srgbClr val="008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421" y="2477084"/>
            <a:ext cx="116068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Administering first aid to others should only be considered if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not injured yourself </a:t>
            </a:r>
          </a:p>
          <a:p>
            <a:pPr marL="914400" lvl="1" indent="-457200">
              <a:lnSpc>
                <a:spcPct val="15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injured person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unable to help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</a:p>
          <a:p>
            <a:pPr marL="914400" lvl="1" indent="-457200">
              <a:lnSpc>
                <a:spcPct val="150000"/>
              </a:lnSpc>
              <a:buClr>
                <a:srgbClr val="008553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 and able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help others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650" y="1250602"/>
            <a:ext cx="10937188" cy="936000"/>
            <a:chOff x="317601" y="2073523"/>
            <a:chExt cx="10937188" cy="936000"/>
          </a:xfrm>
        </p:grpSpPr>
        <p:sp>
          <p:nvSpPr>
            <p:cNvPr id="12" name="Rectangle 11"/>
            <p:cNvSpPr/>
            <p:nvPr/>
          </p:nvSpPr>
          <p:spPr>
            <a:xfrm rot="5400000">
              <a:off x="5711605" y="-3191759"/>
              <a:ext cx="149179" cy="10694052"/>
            </a:xfrm>
            <a:prstGeom prst="rect">
              <a:avLst/>
            </a:prstGeom>
            <a:pattFill prst="wdUpDiag">
              <a:fgClr>
                <a:srgbClr val="E1E000"/>
              </a:fgClr>
              <a:bgClr>
                <a:schemeClr val="bg1"/>
              </a:bgClr>
            </a:patt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711605" y="-2412093"/>
              <a:ext cx="149179" cy="10694052"/>
            </a:xfrm>
            <a:prstGeom prst="rect">
              <a:avLst/>
            </a:prstGeom>
            <a:pattFill prst="wdUpDiag">
              <a:fgClr>
                <a:srgbClr val="E1E000"/>
              </a:fgClr>
              <a:bgClr>
                <a:schemeClr val="bg1"/>
              </a:bgClr>
            </a:patt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317601" y="2073523"/>
              <a:ext cx="149179" cy="936000"/>
            </a:xfrm>
            <a:prstGeom prst="rect">
              <a:avLst/>
            </a:prstGeom>
            <a:pattFill prst="wdUpDiag">
              <a:fgClr>
                <a:srgbClr val="E1E000"/>
              </a:fgClr>
              <a:bgClr>
                <a:schemeClr val="bg1"/>
              </a:bgClr>
            </a:patt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11105610" y="2073523"/>
              <a:ext cx="149179" cy="936000"/>
            </a:xfrm>
            <a:prstGeom prst="rect">
              <a:avLst/>
            </a:prstGeom>
            <a:pattFill prst="wdUpDiag">
              <a:fgClr>
                <a:srgbClr val="E1E000"/>
              </a:fgClr>
              <a:bgClr>
                <a:schemeClr val="bg1"/>
              </a:bgClr>
            </a:patt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7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Assessment of the Scene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13" y="1193801"/>
            <a:ext cx="11429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immediate area of the attack MUST be assumed to be unsafe, even if you think the attacker(s) have left.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should remain vigilant at all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times as the attacker(s)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 return at any time.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of your surroundings, and think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an escape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should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attacker(s) return,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know where to go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become a victim yourself.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553"/>
                </a:solidFill>
              </a:rPr>
              <a:t>Assessment of Casualties </a:t>
            </a:r>
            <a:endParaRPr lang="en-GB" dirty="0">
              <a:solidFill>
                <a:srgbClr val="00855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694" y="1119373"/>
            <a:ext cx="112093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are not injured yourself before you attempt first aid on another, as your own injury may impede your effectiveness.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Those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life threatening injuries should be treated first.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 all casualties will require immediate first aid, those with minor injuries or experiencing shock and confusion should be directed to a safe place.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necessary, consider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injured person to a place of safety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08553"/>
              </a:buClr>
              <a:buSzPct val="100000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553"/>
              </a:buClr>
              <a:buSzPct val="100000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they are trapped, do not attempt to move them as this may cause further injury.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00000">
            <a:off x="2055092" y="2112818"/>
            <a:ext cx="69852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WITHDRAWN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6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1288</Words>
  <Application>Microsoft Macintosh PowerPoint</Application>
  <PresentationFormat>Custom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Steve.Edwards2@met.police.uk</dc:creator>
  <cp:lastModifiedBy>Kevin Johnson</cp:lastModifiedBy>
  <cp:revision>250</cp:revision>
  <dcterms:created xsi:type="dcterms:W3CDTF">2020-04-08T09:20:26Z</dcterms:created>
  <dcterms:modified xsi:type="dcterms:W3CDTF">2022-05-30T14:50:05Z</dcterms:modified>
</cp:coreProperties>
</file>