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Lst>
  <p:notesMasterIdLst>
    <p:notesMasterId r:id="rId60"/>
  </p:notesMasterIdLst>
  <p:handoutMasterIdLst>
    <p:handoutMasterId r:id="rId61"/>
  </p:handoutMasterIdLst>
  <p:sldIdLst>
    <p:sldId id="407" r:id="rId5"/>
    <p:sldId id="408" r:id="rId6"/>
    <p:sldId id="384" r:id="rId7"/>
    <p:sldId id="409" r:id="rId8"/>
    <p:sldId id="363" r:id="rId9"/>
    <p:sldId id="364" r:id="rId10"/>
    <p:sldId id="365" r:id="rId11"/>
    <p:sldId id="366" r:id="rId12"/>
    <p:sldId id="410" r:id="rId13"/>
    <p:sldId id="314" r:id="rId14"/>
    <p:sldId id="315" r:id="rId15"/>
    <p:sldId id="316" r:id="rId16"/>
    <p:sldId id="318" r:id="rId17"/>
    <p:sldId id="387" r:id="rId18"/>
    <p:sldId id="311" r:id="rId19"/>
    <p:sldId id="312" r:id="rId20"/>
    <p:sldId id="319" r:id="rId21"/>
    <p:sldId id="324" r:id="rId22"/>
    <p:sldId id="321" r:id="rId23"/>
    <p:sldId id="313" r:id="rId24"/>
    <p:sldId id="322" r:id="rId25"/>
    <p:sldId id="323" r:id="rId26"/>
    <p:sldId id="411" r:id="rId27"/>
    <p:sldId id="388" r:id="rId28"/>
    <p:sldId id="389" r:id="rId29"/>
    <p:sldId id="320" r:id="rId30"/>
    <p:sldId id="390" r:id="rId31"/>
    <p:sldId id="391" r:id="rId32"/>
    <p:sldId id="317" r:id="rId33"/>
    <p:sldId id="392" r:id="rId34"/>
    <p:sldId id="393" r:id="rId35"/>
    <p:sldId id="394" r:id="rId36"/>
    <p:sldId id="395" r:id="rId37"/>
    <p:sldId id="396" r:id="rId38"/>
    <p:sldId id="412" r:id="rId39"/>
    <p:sldId id="398" r:id="rId40"/>
    <p:sldId id="264" r:id="rId41"/>
    <p:sldId id="265" r:id="rId42"/>
    <p:sldId id="266" r:id="rId43"/>
    <p:sldId id="267" r:id="rId44"/>
    <p:sldId id="413" r:id="rId45"/>
    <p:sldId id="268" r:id="rId46"/>
    <p:sldId id="269" r:id="rId47"/>
    <p:sldId id="270" r:id="rId48"/>
    <p:sldId id="271" r:id="rId49"/>
    <p:sldId id="273" r:id="rId50"/>
    <p:sldId id="257" r:id="rId51"/>
    <p:sldId id="400" r:id="rId52"/>
    <p:sldId id="401" r:id="rId53"/>
    <p:sldId id="402" r:id="rId54"/>
    <p:sldId id="403" r:id="rId55"/>
    <p:sldId id="405" r:id="rId56"/>
    <p:sldId id="406" r:id="rId57"/>
    <p:sldId id="414" r:id="rId58"/>
    <p:sldId id="272" r:id="rId59"/>
  </p:sldIdLst>
  <p:sldSz cx="12192000" cy="6858000"/>
  <p:notesSz cx="6669088" cy="9872663"/>
  <p:defaultTextStyle>
    <a:defPPr>
      <a:defRPr lang="en-GB"/>
    </a:defPPr>
    <a:lvl1pPr algn="r" rtl="0" fontAlgn="base">
      <a:spcBef>
        <a:spcPct val="50000"/>
      </a:spcBef>
      <a:spcAft>
        <a:spcPct val="0"/>
      </a:spcAft>
      <a:defRPr sz="1600" kern="1200">
        <a:solidFill>
          <a:schemeClr val="tx1"/>
        </a:solidFill>
        <a:latin typeface="Arial" charset="0"/>
        <a:ea typeface="+mn-ea"/>
        <a:cs typeface="+mn-cs"/>
      </a:defRPr>
    </a:lvl1pPr>
    <a:lvl2pPr marL="609585" algn="r" rtl="0" fontAlgn="base">
      <a:spcBef>
        <a:spcPct val="50000"/>
      </a:spcBef>
      <a:spcAft>
        <a:spcPct val="0"/>
      </a:spcAft>
      <a:defRPr sz="1600" kern="1200">
        <a:solidFill>
          <a:schemeClr val="tx1"/>
        </a:solidFill>
        <a:latin typeface="Arial" charset="0"/>
        <a:ea typeface="+mn-ea"/>
        <a:cs typeface="+mn-cs"/>
      </a:defRPr>
    </a:lvl2pPr>
    <a:lvl3pPr marL="1219170" algn="r" rtl="0" fontAlgn="base">
      <a:spcBef>
        <a:spcPct val="50000"/>
      </a:spcBef>
      <a:spcAft>
        <a:spcPct val="0"/>
      </a:spcAft>
      <a:defRPr sz="1600" kern="1200">
        <a:solidFill>
          <a:schemeClr val="tx1"/>
        </a:solidFill>
        <a:latin typeface="Arial" charset="0"/>
        <a:ea typeface="+mn-ea"/>
        <a:cs typeface="+mn-cs"/>
      </a:defRPr>
    </a:lvl3pPr>
    <a:lvl4pPr marL="1828754" algn="r" rtl="0" fontAlgn="base">
      <a:spcBef>
        <a:spcPct val="50000"/>
      </a:spcBef>
      <a:spcAft>
        <a:spcPct val="0"/>
      </a:spcAft>
      <a:defRPr sz="1600" kern="1200">
        <a:solidFill>
          <a:schemeClr val="tx1"/>
        </a:solidFill>
        <a:latin typeface="Arial" charset="0"/>
        <a:ea typeface="+mn-ea"/>
        <a:cs typeface="+mn-cs"/>
      </a:defRPr>
    </a:lvl4pPr>
    <a:lvl5pPr marL="2438339" algn="r" rtl="0" fontAlgn="base">
      <a:spcBef>
        <a:spcPct val="50000"/>
      </a:spcBef>
      <a:spcAft>
        <a:spcPct val="0"/>
      </a:spcAft>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Arial" charset="0"/>
        <a:ea typeface="+mn-ea"/>
        <a:cs typeface="+mn-cs"/>
      </a:defRPr>
    </a:lvl6pPr>
    <a:lvl7pPr marL="3657509" algn="l" defTabSz="1219170" rtl="0" eaLnBrk="1" latinLnBrk="0" hangingPunct="1">
      <a:defRPr sz="1600" kern="1200">
        <a:solidFill>
          <a:schemeClr val="tx1"/>
        </a:solidFill>
        <a:latin typeface="Arial" charset="0"/>
        <a:ea typeface="+mn-ea"/>
        <a:cs typeface="+mn-cs"/>
      </a:defRPr>
    </a:lvl7pPr>
    <a:lvl8pPr marL="4267093" algn="l" defTabSz="1219170" rtl="0" eaLnBrk="1" latinLnBrk="0" hangingPunct="1">
      <a:defRPr sz="1600" kern="1200">
        <a:solidFill>
          <a:schemeClr val="tx1"/>
        </a:solidFill>
        <a:latin typeface="Arial" charset="0"/>
        <a:ea typeface="+mn-ea"/>
        <a:cs typeface="+mn-cs"/>
      </a:defRPr>
    </a:lvl8pPr>
    <a:lvl9pPr marL="4876678" algn="l" defTabSz="1219170" rtl="0" eaLnBrk="1" latinLnBrk="0" hangingPunct="1">
      <a:defRPr sz="16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70ABD734-D868-453C-936F-2ADFBA1A043B}">
          <p14:sldIdLst>
            <p14:sldId id="407"/>
            <p14:sldId id="408"/>
            <p14:sldId id="384"/>
            <p14:sldId id="409"/>
            <p14:sldId id="363"/>
            <p14:sldId id="364"/>
            <p14:sldId id="365"/>
            <p14:sldId id="366"/>
            <p14:sldId id="410"/>
            <p14:sldId id="314"/>
            <p14:sldId id="315"/>
            <p14:sldId id="316"/>
            <p14:sldId id="318"/>
            <p14:sldId id="387"/>
            <p14:sldId id="311"/>
            <p14:sldId id="312"/>
            <p14:sldId id="319"/>
            <p14:sldId id="324"/>
            <p14:sldId id="321"/>
            <p14:sldId id="313"/>
            <p14:sldId id="322"/>
            <p14:sldId id="323"/>
            <p14:sldId id="411"/>
            <p14:sldId id="388"/>
            <p14:sldId id="389"/>
            <p14:sldId id="320"/>
            <p14:sldId id="390"/>
            <p14:sldId id="391"/>
            <p14:sldId id="317"/>
            <p14:sldId id="392"/>
            <p14:sldId id="393"/>
            <p14:sldId id="394"/>
            <p14:sldId id="395"/>
            <p14:sldId id="396"/>
            <p14:sldId id="412"/>
            <p14:sldId id="398"/>
            <p14:sldId id="264"/>
            <p14:sldId id="265"/>
            <p14:sldId id="266"/>
            <p14:sldId id="267"/>
            <p14:sldId id="413"/>
            <p14:sldId id="268"/>
            <p14:sldId id="269"/>
            <p14:sldId id="270"/>
            <p14:sldId id="271"/>
            <p14:sldId id="273"/>
            <p14:sldId id="257"/>
            <p14:sldId id="400"/>
            <p14:sldId id="401"/>
            <p14:sldId id="402"/>
            <p14:sldId id="403"/>
            <p14:sldId id="405"/>
            <p14:sldId id="406"/>
            <p14:sldId id="414"/>
          </p14:sldIdLst>
        </p14:section>
        <p14:section name="Copyright slide options" id="{4C756C86-5F60-4B57-8103-877754F20ED6}">
          <p14:sldIdLst>
            <p14:sldId id="272"/>
          </p14:sldIdLst>
        </p14:section>
      </p14:sectionLst>
    </p:ext>
    <p:ext uri="{EFAFB233-063F-42B5-8137-9DF3F51BA10A}">
      <p15:sldGuideLst xmlns:p15="http://schemas.microsoft.com/office/powerpoint/2012/main">
        <p15:guide id="6" pos="3840" userDrawn="1">
          <p15:clr>
            <a:srgbClr val="A4A3A4"/>
          </p15:clr>
        </p15:guide>
        <p15:guide id="7" orient="horz" pos="216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sworth, Rachel" initials="BR" lastIdx="2" clrIdx="0">
    <p:extLst>
      <p:ext uri="{19B8F6BF-5375-455C-9EA6-DF929625EA0E}">
        <p15:presenceInfo xmlns:p15="http://schemas.microsoft.com/office/powerpoint/2012/main" userId="S::rachel.bosworth@mhra.gov.uk::f91a610c-550f-4302-b43c-0546b308e751" providerId="AD"/>
      </p:ext>
    </p:extLst>
  </p:cmAuthor>
  <p:cmAuthor id="2" name="Queen, Andrew (1)" initials="QA(" lastIdx="13" clrIdx="1">
    <p:extLst>
      <p:ext uri="{19B8F6BF-5375-455C-9EA6-DF929625EA0E}">
        <p15:presenceInfo xmlns:p15="http://schemas.microsoft.com/office/powerpoint/2012/main" userId="S::Andrew.Queen@mhra.gov.uk::e175e746-6654-42eb-83ba-071ddc39fdf7" providerId="AD"/>
      </p:ext>
    </p:extLst>
  </p:cmAuthor>
  <p:cmAuthor id="3" name="Cooke, Lucy (1)" initials="CL(" lastIdx="19" clrIdx="2">
    <p:extLst>
      <p:ext uri="{19B8F6BF-5375-455C-9EA6-DF929625EA0E}">
        <p15:presenceInfo xmlns:p15="http://schemas.microsoft.com/office/powerpoint/2012/main" userId="S::Lucy.Cooke@mhra.gov.uk::48617e61-131e-4bc2-b5f4-b827931036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E"/>
    <a:srgbClr val="006652"/>
    <a:srgbClr val="00AD93"/>
    <a:srgbClr val="92CECE"/>
    <a:srgbClr val="000000"/>
    <a:srgbClr val="99D1D7"/>
    <a:srgbClr val="ACCDEE"/>
    <a:srgbClr val="86C9D0"/>
    <a:srgbClr val="B1D0ED"/>
    <a:srgbClr val="8DCC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838969-5048-464D-A3FA-8C23D7C06AB0}" v="6" dt="2022-05-20T09:47:35.192"/>
    <p1510:client id="{93480DD2-9DB7-4D98-8D41-33194EB48933}" v="153" dt="2022-05-20T17:57:04.118"/>
    <p1510:client id="{CC0E45E5-0400-6D7D-C17D-C23966D28DCC}" v="119" dt="2022-05-23T09:54:31.017"/>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95300" autoAdjust="0"/>
  </p:normalViewPr>
  <p:slideViewPr>
    <p:cSldViewPr snapToGrid="0">
      <p:cViewPr varScale="1">
        <p:scale>
          <a:sx n="100" d="100"/>
          <a:sy n="100" d="100"/>
        </p:scale>
        <p:origin x="114" y="192"/>
      </p:cViewPr>
      <p:guideLst>
        <p:guide pos="3840"/>
        <p:guide orient="horz" pos="2160"/>
      </p:guideLst>
    </p:cSldViewPr>
  </p:slideViewPr>
  <p:outlineViewPr>
    <p:cViewPr>
      <p:scale>
        <a:sx n="33" d="100"/>
        <a:sy n="33" d="100"/>
      </p:scale>
      <p:origin x="0" y="-3756"/>
    </p:cViewPr>
  </p:outlineViewPr>
  <p:notesTextViewPr>
    <p:cViewPr>
      <p:scale>
        <a:sx n="3" d="2"/>
        <a:sy n="3" d="2"/>
      </p:scale>
      <p:origin x="0" y="0"/>
    </p:cViewPr>
  </p:notesTextViewPr>
  <p:notesViewPr>
    <p:cSldViewPr snapToGrid="0">
      <p:cViewPr>
        <p:scale>
          <a:sx n="1" d="2"/>
          <a:sy n="1" d="2"/>
        </p:scale>
        <p:origin x="4578" y="852"/>
      </p:cViewPr>
      <p:guideLst>
        <p:guide orient="horz" pos="3110"/>
        <p:guide pos="21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05-20T10:14:59.586" idx="16">
    <p:pos x="5463" y="449"/>
    <p:text>Amended to include title</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a:lvl1pPr>
          </a:lstStyle>
          <a:p>
            <a:endParaRPr lang="en-GB" altLang="en-US" dirty="0"/>
          </a:p>
        </p:txBody>
      </p:sp>
      <p:sp>
        <p:nvSpPr>
          <p:cNvPr id="48131" name="Rectangle 3"/>
          <p:cNvSpPr>
            <a:spLocks noGrp="1" noChangeArrowheads="1"/>
          </p:cNvSpPr>
          <p:nvPr>
            <p:ph type="dt" sz="quarter" idx="1"/>
          </p:nvPr>
        </p:nvSpPr>
        <p:spPr bwMode="auto">
          <a:xfrm>
            <a:off x="3777607" y="1"/>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a:lvl1pPr>
          </a:lstStyle>
          <a:p>
            <a:endParaRPr lang="en-GB" altLang="en-US" dirty="0"/>
          </a:p>
        </p:txBody>
      </p:sp>
      <p:sp>
        <p:nvSpPr>
          <p:cNvPr id="48132" name="Rectangle 4"/>
          <p:cNvSpPr>
            <a:spLocks noGrp="1" noChangeArrowheads="1"/>
          </p:cNvSpPr>
          <p:nvPr>
            <p:ph type="ftr" sz="quarter" idx="2"/>
          </p:nvPr>
        </p:nvSpPr>
        <p:spPr bwMode="auto">
          <a:xfrm>
            <a:off x="0" y="9377317"/>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a:lvl1pPr>
          </a:lstStyle>
          <a:p>
            <a:endParaRPr lang="en-GB" altLang="en-US" dirty="0"/>
          </a:p>
        </p:txBody>
      </p:sp>
      <p:sp>
        <p:nvSpPr>
          <p:cNvPr id="48133" name="Rectangle 5"/>
          <p:cNvSpPr>
            <a:spLocks noGrp="1" noChangeArrowheads="1"/>
          </p:cNvSpPr>
          <p:nvPr>
            <p:ph type="sldNum" sz="quarter" idx="3"/>
          </p:nvPr>
        </p:nvSpPr>
        <p:spPr bwMode="auto">
          <a:xfrm>
            <a:off x="3777607" y="9377317"/>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a:lvl1pPr>
          </a:lstStyle>
          <a:p>
            <a:fld id="{D806C498-9DFE-4255-8F56-5AC4F1C8FF7A}" type="slidenum">
              <a:rPr lang="en-GB" altLang="en-US"/>
              <a:pPr/>
              <a:t>‹#›</a:t>
            </a:fld>
            <a:endParaRPr lang="en-GB" altLang="en-US" dirty="0"/>
          </a:p>
        </p:txBody>
      </p:sp>
    </p:spTree>
    <p:extLst>
      <p:ext uri="{BB962C8B-B14F-4D97-AF65-F5344CB8AC3E}">
        <p14:creationId xmlns:p14="http://schemas.microsoft.com/office/powerpoint/2010/main" val="3073085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a:lvl1pPr>
          </a:lstStyle>
          <a:p>
            <a:endParaRPr lang="en-GB" altLang="en-US" dirty="0"/>
          </a:p>
        </p:txBody>
      </p:sp>
      <p:sp>
        <p:nvSpPr>
          <p:cNvPr id="11267" name="Rectangle 3"/>
          <p:cNvSpPr>
            <a:spLocks noGrp="1" noChangeArrowheads="1"/>
          </p:cNvSpPr>
          <p:nvPr>
            <p:ph type="dt" idx="1"/>
          </p:nvPr>
        </p:nvSpPr>
        <p:spPr bwMode="auto">
          <a:xfrm>
            <a:off x="3777607" y="1"/>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a:lvl1pPr>
          </a:lstStyle>
          <a:p>
            <a:endParaRPr lang="en-GB" altLang="en-US" dirty="0"/>
          </a:p>
        </p:txBody>
      </p:sp>
      <p:sp>
        <p:nvSpPr>
          <p:cNvPr id="11268" name="Rectangle 4"/>
          <p:cNvSpPr>
            <a:spLocks noGrp="1" noRot="1" noChangeAspect="1" noChangeArrowheads="1" noTextEdit="1"/>
          </p:cNvSpPr>
          <p:nvPr>
            <p:ph type="sldImg" idx="2"/>
          </p:nvPr>
        </p:nvSpPr>
        <p:spPr bwMode="auto">
          <a:xfrm>
            <a:off x="42863" y="739775"/>
            <a:ext cx="6583362"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66909" y="4689515"/>
            <a:ext cx="533527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70" name="Rectangle 6"/>
          <p:cNvSpPr>
            <a:spLocks noGrp="1" noChangeArrowheads="1"/>
          </p:cNvSpPr>
          <p:nvPr>
            <p:ph type="ftr" sz="quarter" idx="4"/>
          </p:nvPr>
        </p:nvSpPr>
        <p:spPr bwMode="auto">
          <a:xfrm>
            <a:off x="0" y="9377317"/>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a:lvl1pPr>
          </a:lstStyle>
          <a:p>
            <a:endParaRPr lang="en-GB" altLang="en-US" dirty="0"/>
          </a:p>
        </p:txBody>
      </p:sp>
      <p:sp>
        <p:nvSpPr>
          <p:cNvPr id="11271" name="Rectangle 7"/>
          <p:cNvSpPr>
            <a:spLocks noGrp="1" noChangeArrowheads="1"/>
          </p:cNvSpPr>
          <p:nvPr>
            <p:ph type="sldNum" sz="quarter" idx="5"/>
          </p:nvPr>
        </p:nvSpPr>
        <p:spPr bwMode="auto">
          <a:xfrm>
            <a:off x="3777607" y="9377317"/>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a:lvl1pPr>
          </a:lstStyle>
          <a:p>
            <a:fld id="{CB50E474-593A-4520-8A81-08F0A9153282}" type="slidenum">
              <a:rPr lang="en-GB" altLang="en-US"/>
              <a:pPr/>
              <a:t>‹#›</a:t>
            </a:fld>
            <a:endParaRPr lang="en-GB" altLang="en-US" dirty="0"/>
          </a:p>
        </p:txBody>
      </p:sp>
    </p:spTree>
    <p:extLst>
      <p:ext uri="{BB962C8B-B14F-4D97-AF65-F5344CB8AC3E}">
        <p14:creationId xmlns:p14="http://schemas.microsoft.com/office/powerpoint/2010/main" val="10274922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Arial" charset="0"/>
        <a:ea typeface="+mn-ea"/>
        <a:cs typeface="+mn-cs"/>
      </a:defRPr>
    </a:lvl1pPr>
    <a:lvl2pPr marL="609585" algn="l" rtl="0" fontAlgn="base">
      <a:spcBef>
        <a:spcPct val="30000"/>
      </a:spcBef>
      <a:spcAft>
        <a:spcPct val="0"/>
      </a:spcAft>
      <a:defRPr sz="1600" kern="1200">
        <a:solidFill>
          <a:schemeClr val="tx1"/>
        </a:solidFill>
        <a:latin typeface="Arial" charset="0"/>
        <a:ea typeface="+mn-ea"/>
        <a:cs typeface="+mn-cs"/>
      </a:defRPr>
    </a:lvl2pPr>
    <a:lvl3pPr marL="1219170" algn="l" rtl="0" fontAlgn="base">
      <a:spcBef>
        <a:spcPct val="30000"/>
      </a:spcBef>
      <a:spcAft>
        <a:spcPct val="0"/>
      </a:spcAft>
      <a:defRPr sz="1600" kern="1200">
        <a:solidFill>
          <a:schemeClr val="tx1"/>
        </a:solidFill>
        <a:latin typeface="Arial" charset="0"/>
        <a:ea typeface="+mn-ea"/>
        <a:cs typeface="+mn-cs"/>
      </a:defRPr>
    </a:lvl3pPr>
    <a:lvl4pPr marL="1828754" algn="l" rtl="0" fontAlgn="base">
      <a:spcBef>
        <a:spcPct val="30000"/>
      </a:spcBef>
      <a:spcAft>
        <a:spcPct val="0"/>
      </a:spcAft>
      <a:defRPr sz="1600" kern="1200">
        <a:solidFill>
          <a:schemeClr val="tx1"/>
        </a:solidFill>
        <a:latin typeface="Arial" charset="0"/>
        <a:ea typeface="+mn-ea"/>
        <a:cs typeface="+mn-cs"/>
      </a:defRPr>
    </a:lvl4pPr>
    <a:lvl5pPr marL="2438339" algn="l" rtl="0" fontAlgn="base">
      <a:spcBef>
        <a:spcPct val="30000"/>
      </a:spcBef>
      <a:spcAft>
        <a:spcPct val="0"/>
      </a:spcAft>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23</a:t>
            </a:fld>
            <a:endParaRPr lang="en-GB" altLang="en-US"/>
          </a:p>
        </p:txBody>
      </p:sp>
    </p:spTree>
    <p:extLst>
      <p:ext uri="{BB962C8B-B14F-4D97-AF65-F5344CB8AC3E}">
        <p14:creationId xmlns:p14="http://schemas.microsoft.com/office/powerpoint/2010/main" val="1454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26</a:t>
            </a:fld>
            <a:endParaRPr lang="en-GB" altLang="en-US"/>
          </a:p>
        </p:txBody>
      </p:sp>
    </p:spTree>
    <p:extLst>
      <p:ext uri="{BB962C8B-B14F-4D97-AF65-F5344CB8AC3E}">
        <p14:creationId xmlns:p14="http://schemas.microsoft.com/office/powerpoint/2010/main" val="351649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a:p>
            <a:endParaRPr lang="en-GB"/>
          </a:p>
        </p:txBody>
      </p:sp>
      <p:sp>
        <p:nvSpPr>
          <p:cNvPr id="4" name="Slide Number Placeholder 3"/>
          <p:cNvSpPr>
            <a:spLocks noGrp="1"/>
          </p:cNvSpPr>
          <p:nvPr>
            <p:ph type="sldNum" sz="quarter" idx="10"/>
          </p:nvPr>
        </p:nvSpPr>
        <p:spPr/>
        <p:txBody>
          <a:bodyPr/>
          <a:lstStyle/>
          <a:p>
            <a:fld id="{CB50E474-593A-4520-8A81-08F0A9153282}" type="slidenum">
              <a:rPr lang="en-GB" altLang="en-US" smtClean="0"/>
              <a:pPr/>
              <a:t>57</a:t>
            </a:fld>
            <a:endParaRPr lang="en-GB" altLang="en-US"/>
          </a:p>
        </p:txBody>
      </p:sp>
    </p:spTree>
    <p:extLst>
      <p:ext uri="{BB962C8B-B14F-4D97-AF65-F5344CB8AC3E}">
        <p14:creationId xmlns:p14="http://schemas.microsoft.com/office/powerpoint/2010/main" val="274377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a:p>
            <a:endParaRPr lang="en-GB"/>
          </a:p>
        </p:txBody>
      </p:sp>
      <p:sp>
        <p:nvSpPr>
          <p:cNvPr id="4" name="Slide Number Placeholder 3"/>
          <p:cNvSpPr>
            <a:spLocks noGrp="1"/>
          </p:cNvSpPr>
          <p:nvPr>
            <p:ph type="sldNum" sz="quarter" idx="10"/>
          </p:nvPr>
        </p:nvSpPr>
        <p:spPr/>
        <p:txBody>
          <a:bodyPr/>
          <a:lstStyle/>
          <a:p>
            <a:fld id="{CB50E474-593A-4520-8A81-08F0A9153282}" type="slidenum">
              <a:rPr lang="en-GB" altLang="en-US" smtClean="0"/>
              <a:pPr/>
              <a:t>58</a:t>
            </a:fld>
            <a:endParaRPr lang="en-GB" altLang="en-US"/>
          </a:p>
        </p:txBody>
      </p:sp>
    </p:spTree>
    <p:extLst>
      <p:ext uri="{BB962C8B-B14F-4D97-AF65-F5344CB8AC3E}">
        <p14:creationId xmlns:p14="http://schemas.microsoft.com/office/powerpoint/2010/main" val="43897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60</a:t>
            </a:fld>
            <a:endParaRPr lang="en-GB" altLang="en-US" dirty="0"/>
          </a:p>
        </p:txBody>
      </p:sp>
    </p:spTree>
    <p:extLst>
      <p:ext uri="{BB962C8B-B14F-4D97-AF65-F5344CB8AC3E}">
        <p14:creationId xmlns:p14="http://schemas.microsoft.com/office/powerpoint/2010/main" val="2214086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Standar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0A9067-9F2E-4D18-BB48-017276114DD3}"/>
              </a:ext>
            </a:extLst>
          </p:cNvPr>
          <p:cNvSpPr/>
          <p:nvPr userDrawn="1"/>
        </p:nvSpPr>
        <p:spPr bwMode="auto">
          <a:xfrm>
            <a:off x="0" y="6236895"/>
            <a:ext cx="12191999" cy="62316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pic>
        <p:nvPicPr>
          <p:cNvPr id="4" name="Picture 3" descr="Two people looking at a map&#10;&#10;Description automatically generated with low confidence">
            <a:extLst>
              <a:ext uri="{FF2B5EF4-FFF2-40B4-BE49-F238E27FC236}">
                <a16:creationId xmlns:a16="http://schemas.microsoft.com/office/drawing/2014/main" id="{D56AC259-55B7-CA45-A89F-2E78B442D2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8257" y="530381"/>
            <a:ext cx="8943743" cy="6327619"/>
          </a:xfrm>
          <a:prstGeom prst="rect">
            <a:avLst/>
          </a:prstGeom>
        </p:spPr>
      </p:pic>
      <p:sp>
        <p:nvSpPr>
          <p:cNvPr id="3074" name="Rectangle 2"/>
          <p:cNvSpPr>
            <a:spLocks noGrp="1" noChangeArrowheads="1"/>
          </p:cNvSpPr>
          <p:nvPr>
            <p:ph type="ctrTitle"/>
          </p:nvPr>
        </p:nvSpPr>
        <p:spPr>
          <a:xfrm>
            <a:off x="678074" y="2168525"/>
            <a:ext cx="8297652" cy="779851"/>
          </a:xfrm>
        </p:spPr>
        <p:txBody>
          <a:bodyPr/>
          <a:lstStyle>
            <a:lvl1pPr>
              <a:lnSpc>
                <a:spcPct val="85000"/>
              </a:lnSpc>
              <a:defRPr sz="5000">
                <a:solidFill>
                  <a:srgbClr val="006652"/>
                </a:solidFill>
              </a:defRPr>
            </a:lvl1pPr>
          </a:lstStyle>
          <a:p>
            <a:pPr lvl="0"/>
            <a:r>
              <a:rPr lang="en-US" altLang="en-US" noProof="0" dirty="0"/>
              <a:t>Click to edit Master title style</a:t>
            </a:r>
            <a:endParaRPr lang="en-GB" altLang="en-US" noProof="0" dirty="0"/>
          </a:p>
        </p:txBody>
      </p:sp>
      <p:sp>
        <p:nvSpPr>
          <p:cNvPr id="3075" name="Rectangle 3"/>
          <p:cNvSpPr>
            <a:spLocks noGrp="1" noChangeArrowheads="1"/>
          </p:cNvSpPr>
          <p:nvPr>
            <p:ph type="subTitle" idx="1"/>
          </p:nvPr>
        </p:nvSpPr>
        <p:spPr>
          <a:xfrm>
            <a:off x="688238" y="2958054"/>
            <a:ext cx="6941288" cy="536181"/>
          </a:xfrm>
          <a:prstGeom prst="rect">
            <a:avLst/>
          </a:prstGeom>
        </p:spPr>
        <p:txBody>
          <a:bodyPr wrap="none" anchor="t" anchorCtr="0"/>
          <a:lstStyle>
            <a:lvl1pPr>
              <a:defRPr sz="3200">
                <a:solidFill>
                  <a:schemeClr val="tx1"/>
                </a:solidFill>
              </a:defRPr>
            </a:lvl1pPr>
          </a:lstStyle>
          <a:p>
            <a:pPr lvl="0"/>
            <a:r>
              <a:rPr lang="en-US" altLang="en-US" noProof="0" dirty="0"/>
              <a:t>Click to edit Master subtitle style</a:t>
            </a:r>
            <a:endParaRPr lang="en-GB" altLang="en-US" noProof="0" dirty="0"/>
          </a:p>
        </p:txBody>
      </p:sp>
      <p:pic>
        <p:nvPicPr>
          <p:cNvPr id="1026" name="Picture 2" descr="G:\Communications\Content hub\Branding\Agency logos\DETAILED AW\Agency_3268_AW.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325" y="549275"/>
            <a:ext cx="3812974" cy="974725"/>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2">
            <a:extLst>
              <a:ext uri="{FF2B5EF4-FFF2-40B4-BE49-F238E27FC236}">
                <a16:creationId xmlns:a16="http://schemas.microsoft.com/office/drawing/2014/main" id="{4F0E3D21-B0AE-4EC9-9F88-91ACC06F9EB3}"/>
              </a:ext>
            </a:extLst>
          </p:cNvPr>
          <p:cNvSpPr>
            <a:spLocks noGrp="1"/>
          </p:cNvSpPr>
          <p:nvPr>
            <p:ph type="ftr" sz="quarter" idx="10"/>
          </p:nvPr>
        </p:nvSpPr>
        <p:spPr>
          <a:xfrm>
            <a:off x="628970" y="6308725"/>
            <a:ext cx="3945683" cy="558953"/>
          </a:xfrm>
        </p:spPr>
        <p:txBody>
          <a:bodyPr/>
          <a:lstStyle>
            <a:lvl1pPr algn="l">
              <a:defRPr>
                <a:solidFill>
                  <a:schemeClr val="tx2">
                    <a:lumMod val="50000"/>
                  </a:schemeClr>
                </a:solidFill>
              </a:defRPr>
            </a:lvl1pPr>
          </a:lstStyle>
          <a:p>
            <a:r>
              <a:rPr lang="en-US"/>
              <a:t>OFFICIAL-SENSITIVE</a:t>
            </a:r>
            <a:endParaRPr lang="en-US" dirty="0"/>
          </a:p>
        </p:txBody>
      </p:sp>
      <p:sp>
        <p:nvSpPr>
          <p:cNvPr id="11" name="Text Placeholder 9">
            <a:extLst>
              <a:ext uri="{FF2B5EF4-FFF2-40B4-BE49-F238E27FC236}">
                <a16:creationId xmlns:a16="http://schemas.microsoft.com/office/drawing/2014/main" id="{F3B85848-CC7D-4367-BBA6-8458C07326D5}"/>
              </a:ext>
            </a:extLst>
          </p:cNvPr>
          <p:cNvSpPr>
            <a:spLocks noGrp="1"/>
          </p:cNvSpPr>
          <p:nvPr>
            <p:ph type="body" sz="quarter" idx="14" hasCustomPrompt="1"/>
          </p:nvPr>
        </p:nvSpPr>
        <p:spPr>
          <a:xfrm>
            <a:off x="695324" y="3945039"/>
            <a:ext cx="4500563" cy="3370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[Presenter name(s)]</a:t>
            </a:r>
            <a:br>
              <a:rPr lang="en-US" dirty="0"/>
            </a:br>
            <a:endParaRPr lang="en-GB" dirty="0"/>
          </a:p>
        </p:txBody>
      </p:sp>
      <p:sp>
        <p:nvSpPr>
          <p:cNvPr id="12" name="Text Placeholder 9">
            <a:extLst>
              <a:ext uri="{FF2B5EF4-FFF2-40B4-BE49-F238E27FC236}">
                <a16:creationId xmlns:a16="http://schemas.microsoft.com/office/drawing/2014/main" id="{E360B9F4-E1FF-4D57-9DD3-3587F8568B99}"/>
              </a:ext>
            </a:extLst>
          </p:cNvPr>
          <p:cNvSpPr>
            <a:spLocks noGrp="1"/>
          </p:cNvSpPr>
          <p:nvPr>
            <p:ph type="body" sz="quarter" idx="15" hasCustomPrompt="1"/>
          </p:nvPr>
        </p:nvSpPr>
        <p:spPr>
          <a:xfrm>
            <a:off x="695325" y="4326861"/>
            <a:ext cx="2677603" cy="295080"/>
          </a:xfrm>
          <a:prstGeom prst="rect">
            <a:avLst/>
          </a:prstGeom>
        </p:spPr>
        <p:txBody>
          <a:bodyPr/>
          <a:lstStyle>
            <a:lvl1pPr>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[Date as 1 May 2022]</a:t>
            </a:r>
            <a:endParaRPr lang="en-GB" dirty="0"/>
          </a:p>
        </p:txBody>
      </p:sp>
    </p:spTree>
    <p:extLst>
      <p:ext uri="{BB962C8B-B14F-4D97-AF65-F5344CB8AC3E}">
        <p14:creationId xmlns:p14="http://schemas.microsoft.com/office/powerpoint/2010/main" val="47799078"/>
      </p:ext>
    </p:extLst>
  </p:cSld>
  <p:clrMapOvr>
    <a:masterClrMapping/>
  </p:clrMapOvr>
  <p:extLst>
    <p:ext uri="{DCECCB84-F9BA-43D5-87BE-67443E8EF086}">
      <p15:sldGuideLst xmlns:p15="http://schemas.microsoft.com/office/powerpoint/2012/main">
        <p15:guide id="11" pos="5654" userDrawn="1">
          <p15:clr>
            <a:srgbClr val="FBAE40"/>
          </p15:clr>
        </p15:guide>
        <p15:guide id="12" orient="horz" pos="2205" userDrawn="1">
          <p15:clr>
            <a:srgbClr val="FBAE40"/>
          </p15:clr>
        </p15:guide>
        <p15:guide id="13" orient="horz" pos="2478" userDrawn="1">
          <p15:clr>
            <a:srgbClr val="FBAE40"/>
          </p15:clr>
        </p15:guide>
        <p15:guide id="14" pos="438" userDrawn="1">
          <p15:clr>
            <a:srgbClr val="FBAE40"/>
          </p15:clr>
        </p15:guide>
        <p15:guide id="15" pos="4815" userDrawn="1">
          <p15:clr>
            <a:srgbClr val="FBAE40"/>
          </p15:clr>
        </p15:guide>
        <p15:guide id="16"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righ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96000" y="0"/>
            <a:ext cx="5400676" cy="5882639"/>
          </a:xfrm>
          <a:prstGeom prst="rect">
            <a:avLst/>
          </a:prstGeo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5121BC7F-23DF-434F-8B78-B6C20B332053}"/>
              </a:ext>
            </a:extLst>
          </p:cNvPr>
          <p:cNvSpPr>
            <a:spLocks noGrp="1"/>
          </p:cNvSpPr>
          <p:nvPr>
            <p:ph type="title"/>
          </p:nvPr>
        </p:nvSpPr>
        <p:spPr>
          <a:xfrm>
            <a:off x="695324" y="548217"/>
            <a:ext cx="5221289" cy="719139"/>
          </a:xfrm>
        </p:spPr>
        <p:txBody>
          <a:bodyPr/>
          <a:lstStyle>
            <a:lvl1pPr>
              <a:defRPr>
                <a:solidFill>
                  <a:schemeClr val="tx1"/>
                </a:solidFill>
              </a:defRPr>
            </a:lvl1p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7CAD7AB7-DBAB-634F-9D5F-6A13112EEA53}"/>
              </a:ext>
            </a:extLst>
          </p:cNvPr>
          <p:cNvSpPr>
            <a:spLocks noGrp="1"/>
          </p:cNvSpPr>
          <p:nvPr>
            <p:ph sz="quarter" idx="11"/>
          </p:nvPr>
        </p:nvSpPr>
        <p:spPr>
          <a:xfrm>
            <a:off x="695324" y="1526451"/>
            <a:ext cx="5221289" cy="4356824"/>
          </a:xfrm>
        </p:spPr>
        <p:txBody>
          <a:bodyPr/>
          <a:lstStyle/>
          <a:p>
            <a:pPr lvl="0"/>
            <a:r>
              <a:rPr lang="en-US" altLang="en-US" dirty="0"/>
              <a:t>Click to edit Master text styles</a:t>
            </a:r>
          </a:p>
          <a:p>
            <a:pPr lvl="1"/>
            <a:r>
              <a:rPr lang="en-US" altLang="en-US" dirty="0"/>
              <a:t>Second level</a:t>
            </a:r>
          </a:p>
          <a:p>
            <a:pPr lvl="3"/>
            <a:r>
              <a:rPr lang="en-US" altLang="en-US" dirty="0"/>
              <a:t>Third level</a:t>
            </a:r>
          </a:p>
          <a:p>
            <a:pPr lvl="4"/>
            <a:r>
              <a:rPr lang="en-US" altLang="en-US" dirty="0"/>
              <a:t>Fourth level</a:t>
            </a:r>
          </a:p>
        </p:txBody>
      </p:sp>
      <p:sp>
        <p:nvSpPr>
          <p:cNvPr id="11" name="Footer Placeholder 2">
            <a:extLst>
              <a:ext uri="{FF2B5EF4-FFF2-40B4-BE49-F238E27FC236}">
                <a16:creationId xmlns:a16="http://schemas.microsoft.com/office/drawing/2014/main" id="{DF4C5FA8-AE3D-C343-B763-321B5B4F3A05}"/>
              </a:ext>
            </a:extLst>
          </p:cNvPr>
          <p:cNvSpPr>
            <a:spLocks noGrp="1"/>
          </p:cNvSpPr>
          <p:nvPr>
            <p:ph type="ftr" sz="quarter" idx="3"/>
          </p:nvPr>
        </p:nvSpPr>
        <p:spPr>
          <a:xfrm>
            <a:off x="616230" y="6305560"/>
            <a:ext cx="4114800" cy="548217"/>
          </a:xfrm>
          <a:prstGeom prst="rect">
            <a:avLst/>
          </a:prstGeom>
        </p:spPr>
        <p:txBody>
          <a:bodyPr vert="horz" lIns="91440" tIns="45720" rIns="91440" bIns="45720" rtlCol="0" anchor="ctr"/>
          <a:lstStyle>
            <a:lvl1pPr algn="l">
              <a:defRPr sz="1200">
                <a:solidFill>
                  <a:schemeClr val="bg1"/>
                </a:solidFill>
              </a:defRPr>
            </a:lvl1pPr>
          </a:lstStyle>
          <a:p>
            <a:r>
              <a:rPr lang="en-US"/>
              <a:t>OFFICIAL-SENSITIVE</a:t>
            </a:r>
            <a:endParaRPr lang="en-US" dirty="0"/>
          </a:p>
        </p:txBody>
      </p:sp>
    </p:spTree>
    <p:extLst>
      <p:ext uri="{BB962C8B-B14F-4D97-AF65-F5344CB8AC3E}">
        <p14:creationId xmlns:p14="http://schemas.microsoft.com/office/powerpoint/2010/main" val="339300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left">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0B917A01-DB72-D34C-93E4-23F420CFA0D5}"/>
              </a:ext>
            </a:extLst>
          </p:cNvPr>
          <p:cNvSpPr>
            <a:spLocks noGrp="1"/>
          </p:cNvSpPr>
          <p:nvPr>
            <p:ph type="pic" sz="quarter" idx="12"/>
          </p:nvPr>
        </p:nvSpPr>
        <p:spPr>
          <a:xfrm>
            <a:off x="695324" y="0"/>
            <a:ext cx="5400675" cy="5882639"/>
          </a:xfrm>
          <a:prstGeom prst="rect">
            <a:avLst/>
          </a:prstGeo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5121BC7F-23DF-434F-8B78-B6C20B332053}"/>
              </a:ext>
            </a:extLst>
          </p:cNvPr>
          <p:cNvSpPr>
            <a:spLocks noGrp="1"/>
          </p:cNvSpPr>
          <p:nvPr>
            <p:ph type="title"/>
          </p:nvPr>
        </p:nvSpPr>
        <p:spPr>
          <a:xfrm>
            <a:off x="6275388" y="548217"/>
            <a:ext cx="5292196" cy="719139"/>
          </a:xfrm>
        </p:spPr>
        <p:txBody>
          <a:bodyPr/>
          <a:lstStyle>
            <a:lvl1pPr>
              <a:defRPr>
                <a:solidFill>
                  <a:schemeClr val="tx1"/>
                </a:solidFill>
              </a:defRPr>
            </a:lvl1p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370DB645-9162-244F-BD10-278B9F35C399}"/>
              </a:ext>
            </a:extLst>
          </p:cNvPr>
          <p:cNvSpPr>
            <a:spLocks noGrp="1"/>
          </p:cNvSpPr>
          <p:nvPr>
            <p:ph sz="quarter" idx="13"/>
          </p:nvPr>
        </p:nvSpPr>
        <p:spPr>
          <a:xfrm>
            <a:off x="6275388" y="1514475"/>
            <a:ext cx="5292725" cy="4368800"/>
          </a:xfrm>
        </p:spPr>
        <p:txBody>
          <a:bodyPr/>
          <a:lstStyle/>
          <a:p>
            <a:pPr lvl="0"/>
            <a:r>
              <a:rPr lang="en-US" altLang="en-US" dirty="0"/>
              <a:t>Click to edit Master text styles</a:t>
            </a:r>
          </a:p>
          <a:p>
            <a:pPr lvl="1"/>
            <a:r>
              <a:rPr lang="en-US" altLang="en-US" dirty="0"/>
              <a:t>Second level</a:t>
            </a:r>
          </a:p>
          <a:p>
            <a:pPr lvl="3"/>
            <a:r>
              <a:rPr lang="en-US" altLang="en-US" dirty="0"/>
              <a:t>Third level</a:t>
            </a:r>
          </a:p>
          <a:p>
            <a:pPr lvl="4"/>
            <a:r>
              <a:rPr lang="en-US" altLang="en-US" dirty="0"/>
              <a:t>Fourth level</a:t>
            </a:r>
          </a:p>
        </p:txBody>
      </p:sp>
      <p:sp>
        <p:nvSpPr>
          <p:cNvPr id="11" name="Footer Placeholder 2">
            <a:extLst>
              <a:ext uri="{FF2B5EF4-FFF2-40B4-BE49-F238E27FC236}">
                <a16:creationId xmlns:a16="http://schemas.microsoft.com/office/drawing/2014/main" id="{31AF4F86-41BE-BE45-ACFD-E3C38FB2732D}"/>
              </a:ext>
            </a:extLst>
          </p:cNvPr>
          <p:cNvSpPr>
            <a:spLocks noGrp="1"/>
          </p:cNvSpPr>
          <p:nvPr>
            <p:ph type="ftr" sz="quarter" idx="3"/>
          </p:nvPr>
        </p:nvSpPr>
        <p:spPr>
          <a:xfrm>
            <a:off x="621447" y="6310313"/>
            <a:ext cx="4114800" cy="547687"/>
          </a:xfrm>
          <a:prstGeom prst="rect">
            <a:avLst/>
          </a:prstGeom>
        </p:spPr>
        <p:txBody>
          <a:bodyPr vert="horz" lIns="91440" tIns="45720" rIns="91440" bIns="45720" rtlCol="0" anchor="ctr"/>
          <a:lstStyle>
            <a:lvl1pPr algn="l">
              <a:defRPr sz="1200">
                <a:solidFill>
                  <a:schemeClr val="bg1"/>
                </a:solidFill>
              </a:defRPr>
            </a:lvl1pPr>
          </a:lstStyle>
          <a:p>
            <a:r>
              <a:rPr lang="en-US"/>
              <a:t>OFFICIAL-SENSITIVE</a:t>
            </a:r>
            <a:endParaRPr lang="en-US" dirty="0"/>
          </a:p>
        </p:txBody>
      </p:sp>
    </p:spTree>
    <p:extLst>
      <p:ext uri="{BB962C8B-B14F-4D97-AF65-F5344CB8AC3E}">
        <p14:creationId xmlns:p14="http://schemas.microsoft.com/office/powerpoint/2010/main" val="83138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bleed Pic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192001" cy="6305551"/>
          </a:xfrm>
          <a:prstGeom prst="rect">
            <a:avLst/>
          </a:prstGeom>
        </p:spPr>
        <p:txBody>
          <a:bodyPr/>
          <a:lstStyle/>
          <a:p>
            <a:r>
              <a:rPr lang="en-US"/>
              <a:t>Click icon to add picture</a:t>
            </a:r>
            <a:endParaRPr lang="en-GB" dirty="0"/>
          </a:p>
        </p:txBody>
      </p:sp>
      <p:sp>
        <p:nvSpPr>
          <p:cNvPr id="5" name="Footer Placeholder 2">
            <a:extLst>
              <a:ext uri="{FF2B5EF4-FFF2-40B4-BE49-F238E27FC236}">
                <a16:creationId xmlns:a16="http://schemas.microsoft.com/office/drawing/2014/main" id="{A8E55814-6346-2B4A-94A6-D5226B5D9772}"/>
              </a:ext>
            </a:extLst>
          </p:cNvPr>
          <p:cNvSpPr>
            <a:spLocks noGrp="1"/>
          </p:cNvSpPr>
          <p:nvPr>
            <p:ph type="ftr" sz="quarter" idx="3"/>
          </p:nvPr>
        </p:nvSpPr>
        <p:spPr>
          <a:xfrm>
            <a:off x="617691" y="6305554"/>
            <a:ext cx="4114800" cy="552444"/>
          </a:xfrm>
          <a:prstGeom prst="rect">
            <a:avLst/>
          </a:prstGeom>
        </p:spPr>
        <p:txBody>
          <a:bodyPr vert="horz" lIns="91440" tIns="45720" rIns="91440" bIns="45720" rtlCol="0" anchor="ctr"/>
          <a:lstStyle>
            <a:lvl1pPr algn="l">
              <a:defRPr sz="1200">
                <a:solidFill>
                  <a:schemeClr val="bg1"/>
                </a:solidFill>
              </a:defRPr>
            </a:lvl1pPr>
          </a:lstStyle>
          <a:p>
            <a:r>
              <a:rPr lang="en-US"/>
              <a:t>OFFICIAL-SENSITIVE</a:t>
            </a:r>
            <a:endParaRPr lang="en-US" dirty="0"/>
          </a:p>
        </p:txBody>
      </p:sp>
    </p:spTree>
    <p:extLst>
      <p:ext uri="{BB962C8B-B14F-4D97-AF65-F5344CB8AC3E}">
        <p14:creationId xmlns:p14="http://schemas.microsoft.com/office/powerpoint/2010/main" val="216142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r image and title ">
    <p:spTree>
      <p:nvGrpSpPr>
        <p:cNvPr id="1" name=""/>
        <p:cNvGrpSpPr/>
        <p:nvPr/>
      </p:nvGrpSpPr>
      <p:grpSpPr>
        <a:xfrm>
          <a:off x="0" y="0"/>
          <a:ext cx="0" cy="0"/>
          <a:chOff x="0" y="0"/>
          <a:chExt cx="0" cy="0"/>
        </a:xfrm>
      </p:grpSpPr>
      <p:sp>
        <p:nvSpPr>
          <p:cNvPr id="6" name="Picture Placeholder 3"/>
          <p:cNvSpPr>
            <a:spLocks noGrp="1"/>
          </p:cNvSpPr>
          <p:nvPr>
            <p:ph type="pic" sz="quarter" idx="12"/>
          </p:nvPr>
        </p:nvSpPr>
        <p:spPr>
          <a:xfrm>
            <a:off x="695325" y="1524000"/>
            <a:ext cx="10801350" cy="4362450"/>
          </a:xfrm>
          <a:prstGeom prst="rect">
            <a:avLst/>
          </a:prstGeom>
        </p:spPr>
        <p:txBody>
          <a:bodyPr/>
          <a:lstStyle/>
          <a:p>
            <a:r>
              <a:rPr lang="en-US" dirty="0"/>
              <a:t>Click icon to add picture</a:t>
            </a:r>
            <a:endParaRPr lang="en-GB" dirty="0"/>
          </a:p>
        </p:txBody>
      </p:sp>
      <p:sp>
        <p:nvSpPr>
          <p:cNvPr id="3" name="Title 2">
            <a:extLst>
              <a:ext uri="{FF2B5EF4-FFF2-40B4-BE49-F238E27FC236}">
                <a16:creationId xmlns:a16="http://schemas.microsoft.com/office/drawing/2014/main" id="{AA44572F-A825-0546-B2DA-8386EC10D912}"/>
              </a:ext>
            </a:extLst>
          </p:cNvPr>
          <p:cNvSpPr>
            <a:spLocks noGrp="1"/>
          </p:cNvSpPr>
          <p:nvPr>
            <p:ph type="title"/>
          </p:nvPr>
        </p:nvSpPr>
        <p:spPr/>
        <p:txBody>
          <a:bodyPr/>
          <a:lstStyle/>
          <a:p>
            <a:r>
              <a:rPr lang="en-US" dirty="0"/>
              <a:t>Click to edit Master title style</a:t>
            </a:r>
            <a:endParaRPr lang="en-GB" dirty="0"/>
          </a:p>
        </p:txBody>
      </p:sp>
      <p:sp>
        <p:nvSpPr>
          <p:cNvPr id="5" name="Footer Placeholder 2">
            <a:extLst>
              <a:ext uri="{FF2B5EF4-FFF2-40B4-BE49-F238E27FC236}">
                <a16:creationId xmlns:a16="http://schemas.microsoft.com/office/drawing/2014/main" id="{5897700E-2561-B949-BB51-1915AC83D161}"/>
              </a:ext>
            </a:extLst>
          </p:cNvPr>
          <p:cNvSpPr>
            <a:spLocks noGrp="1"/>
          </p:cNvSpPr>
          <p:nvPr>
            <p:ph type="ftr" sz="quarter" idx="3"/>
          </p:nvPr>
        </p:nvSpPr>
        <p:spPr>
          <a:xfrm>
            <a:off x="617691" y="6309783"/>
            <a:ext cx="4114800" cy="548217"/>
          </a:xfrm>
          <a:prstGeom prst="rect">
            <a:avLst/>
          </a:prstGeom>
        </p:spPr>
        <p:txBody>
          <a:bodyPr vert="horz" lIns="91440" tIns="45720" rIns="91440" bIns="45720" rtlCol="0" anchor="ctr"/>
          <a:lstStyle>
            <a:lvl1pPr algn="l">
              <a:defRPr sz="1200">
                <a:solidFill>
                  <a:schemeClr val="bg1"/>
                </a:solidFill>
              </a:defRPr>
            </a:lvl1pPr>
          </a:lstStyle>
          <a:p>
            <a:r>
              <a:rPr lang="en-US"/>
              <a:t>OFFICIAL-SENSITIVE</a:t>
            </a:r>
            <a:endParaRPr lang="en-US" dirty="0"/>
          </a:p>
        </p:txBody>
      </p:sp>
    </p:spTree>
    <p:extLst>
      <p:ext uri="{BB962C8B-B14F-4D97-AF65-F5344CB8AC3E}">
        <p14:creationId xmlns:p14="http://schemas.microsoft.com/office/powerpoint/2010/main" val="2926266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pan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D47D75A-3AD0-534E-AD32-FA5685BBB091}"/>
              </a:ext>
            </a:extLst>
          </p:cNvPr>
          <p:cNvSpPr>
            <a:spLocks noGrp="1"/>
          </p:cNvSpPr>
          <p:nvPr>
            <p:ph sz="quarter" idx="15"/>
          </p:nvPr>
        </p:nvSpPr>
        <p:spPr>
          <a:xfrm>
            <a:off x="695325" y="1524000"/>
            <a:ext cx="7327241" cy="4362450"/>
          </a:xfrm>
        </p:spPr>
        <p:txBody>
          <a:bodyPr/>
          <a:lstStyle/>
          <a:p>
            <a:pPr lvl="0"/>
            <a:r>
              <a:rPr lang="en-US" altLang="en-US" dirty="0"/>
              <a:t>Click to edit Master text styles</a:t>
            </a:r>
          </a:p>
          <a:p>
            <a:pPr lvl="1"/>
            <a:r>
              <a:rPr lang="en-US" altLang="en-US" dirty="0"/>
              <a:t>Second level</a:t>
            </a:r>
          </a:p>
          <a:p>
            <a:pPr lvl="3"/>
            <a:r>
              <a:rPr lang="en-US" altLang="en-US" dirty="0"/>
              <a:t>Third level</a:t>
            </a:r>
          </a:p>
          <a:p>
            <a:pPr lvl="4"/>
            <a:r>
              <a:rPr lang="en-US" altLang="en-US" dirty="0"/>
              <a:t>Fourth level</a:t>
            </a:r>
          </a:p>
        </p:txBody>
      </p:sp>
      <p:sp>
        <p:nvSpPr>
          <p:cNvPr id="3" name="Title 2">
            <a:extLst>
              <a:ext uri="{FF2B5EF4-FFF2-40B4-BE49-F238E27FC236}">
                <a16:creationId xmlns:a16="http://schemas.microsoft.com/office/drawing/2014/main" id="{AA44572F-A825-0546-B2DA-8386EC10D912}"/>
              </a:ext>
            </a:extLst>
          </p:cNvPr>
          <p:cNvSpPr>
            <a:spLocks noGrp="1"/>
          </p:cNvSpPr>
          <p:nvPr>
            <p:ph type="title"/>
          </p:nvPr>
        </p:nvSpPr>
        <p:spPr/>
        <p:txBody>
          <a:bodyPr/>
          <a:lstStyle/>
          <a:p>
            <a:r>
              <a:rPr lang="en-US"/>
              <a:t>Click to edit Master title style</a:t>
            </a:r>
            <a:endParaRPr lang="en-GB"/>
          </a:p>
        </p:txBody>
      </p:sp>
      <p:sp>
        <p:nvSpPr>
          <p:cNvPr id="10" name="Content Placeholder 9">
            <a:extLst>
              <a:ext uri="{FF2B5EF4-FFF2-40B4-BE49-F238E27FC236}">
                <a16:creationId xmlns:a16="http://schemas.microsoft.com/office/drawing/2014/main" id="{80C88726-E7C9-1B4B-8A0F-FEDD563CE1AF}"/>
              </a:ext>
            </a:extLst>
          </p:cNvPr>
          <p:cNvSpPr>
            <a:spLocks noGrp="1"/>
          </p:cNvSpPr>
          <p:nvPr>
            <p:ph sz="quarter" idx="14"/>
          </p:nvPr>
        </p:nvSpPr>
        <p:spPr>
          <a:xfrm>
            <a:off x="8739188" y="1524000"/>
            <a:ext cx="2781299" cy="4362450"/>
          </a:xfrm>
        </p:spPr>
        <p:txBody>
          <a:bodyPr/>
          <a:lstStyle>
            <a:lvl1pPr>
              <a:defRPr sz="1800"/>
            </a:lvl1pPr>
            <a:lvl2pPr>
              <a:buNone/>
              <a:defRPr lang="en-US" altLang="en-US" sz="1800" dirty="0" smtClean="0">
                <a:solidFill>
                  <a:schemeClr val="tx1"/>
                </a:solidFill>
                <a:latin typeface="+mn-lt"/>
              </a:defRPr>
            </a:lvl2pPr>
          </a:lstStyle>
          <a:p>
            <a:pPr lvl="0"/>
            <a:r>
              <a:rPr lang="en-US" altLang="en-US" dirty="0"/>
              <a:t>Click to edit Master text styles</a:t>
            </a:r>
          </a:p>
          <a:p>
            <a:pPr lvl="1"/>
            <a:r>
              <a:rPr lang="en-US" altLang="en-US" dirty="0"/>
              <a:t>Second level</a:t>
            </a:r>
          </a:p>
          <a:p>
            <a:pPr lvl="3"/>
            <a:r>
              <a:rPr lang="en-US" altLang="en-US" dirty="0"/>
              <a:t>Third level</a:t>
            </a:r>
          </a:p>
          <a:p>
            <a:pPr lvl="4"/>
            <a:r>
              <a:rPr lang="en-US" altLang="en-US" dirty="0"/>
              <a:t>Fourth level</a:t>
            </a:r>
          </a:p>
        </p:txBody>
      </p:sp>
      <p:sp>
        <p:nvSpPr>
          <p:cNvPr id="12" name="Footer Placeholder 2">
            <a:extLst>
              <a:ext uri="{FF2B5EF4-FFF2-40B4-BE49-F238E27FC236}">
                <a16:creationId xmlns:a16="http://schemas.microsoft.com/office/drawing/2014/main" id="{DBF5FB60-9831-E64C-8DE8-2E3D6C0D6467}"/>
              </a:ext>
            </a:extLst>
          </p:cNvPr>
          <p:cNvSpPr>
            <a:spLocks noGrp="1"/>
          </p:cNvSpPr>
          <p:nvPr>
            <p:ph type="ftr" sz="quarter" idx="3"/>
          </p:nvPr>
        </p:nvSpPr>
        <p:spPr>
          <a:xfrm>
            <a:off x="617691" y="6308728"/>
            <a:ext cx="3595758" cy="549271"/>
          </a:xfrm>
          <a:prstGeom prst="rect">
            <a:avLst/>
          </a:prstGeom>
        </p:spPr>
        <p:txBody>
          <a:bodyPr vert="horz" lIns="91440" tIns="45720" rIns="91440" bIns="45720" rtlCol="0" anchor="ctr"/>
          <a:lstStyle>
            <a:lvl1pPr algn="l">
              <a:defRPr sz="1200">
                <a:solidFill>
                  <a:schemeClr val="bg1"/>
                </a:solidFill>
              </a:defRPr>
            </a:lvl1pPr>
          </a:lstStyle>
          <a:p>
            <a:r>
              <a:rPr lang="en-US" dirty="0"/>
              <a:t>OFFICIAL-SENSITIVE</a:t>
            </a:r>
          </a:p>
        </p:txBody>
      </p:sp>
      <p:sp>
        <p:nvSpPr>
          <p:cNvPr id="13" name="Rectangle 12">
            <a:extLst>
              <a:ext uri="{FF2B5EF4-FFF2-40B4-BE49-F238E27FC236}">
                <a16:creationId xmlns:a16="http://schemas.microsoft.com/office/drawing/2014/main" id="{5DBFD9C4-88AF-EF4A-847A-30E4CA2702DA}"/>
              </a:ext>
            </a:extLst>
          </p:cNvPr>
          <p:cNvSpPr>
            <a:spLocks noChangeArrowheads="1"/>
          </p:cNvSpPr>
          <p:nvPr/>
        </p:nvSpPr>
        <p:spPr bwMode="auto">
          <a:xfrm>
            <a:off x="0" y="6308728"/>
            <a:ext cx="12192000" cy="92868"/>
          </a:xfrm>
          <a:prstGeom prst="rect">
            <a:avLst/>
          </a:prstGeom>
          <a:solidFill>
            <a:schemeClr val="accent1"/>
          </a:solidFill>
          <a:ln>
            <a:noFill/>
          </a:ln>
        </p:spPr>
        <p:txBody>
          <a:bodyPr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endParaRPr lang="en-US" altLang="en-US" sz="1333" dirty="0">
              <a:solidFill>
                <a:srgbClr val="FFFFFF"/>
              </a:solidFill>
              <a:cs typeface="Arial" charset="0"/>
            </a:endParaRPr>
          </a:p>
        </p:txBody>
      </p:sp>
    </p:spTree>
    <p:extLst>
      <p:ext uri="{BB962C8B-B14F-4D97-AF65-F5344CB8AC3E}">
        <p14:creationId xmlns:p14="http://schemas.microsoft.com/office/powerpoint/2010/main" val="19273685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breaker">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ACB5-A354-9941-B8F4-3482C2C6D464}"/>
              </a:ext>
            </a:extLst>
          </p:cNvPr>
          <p:cNvSpPr>
            <a:spLocks noGrp="1"/>
          </p:cNvSpPr>
          <p:nvPr>
            <p:ph type="title"/>
          </p:nvPr>
        </p:nvSpPr>
        <p:spPr>
          <a:xfrm>
            <a:off x="695324" y="2186235"/>
            <a:ext cx="10801351" cy="719139"/>
          </a:xfrm>
        </p:spPr>
        <p:txBody>
          <a:bodyPr/>
          <a:lstStyle>
            <a:lvl1pPr>
              <a:defRPr sz="5000">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831AC051-5070-7749-B169-E019523F0A4F}"/>
              </a:ext>
            </a:extLst>
          </p:cNvPr>
          <p:cNvSpPr>
            <a:spLocks noGrp="1"/>
          </p:cNvSpPr>
          <p:nvPr>
            <p:ph type="body" sz="quarter" idx="10" hasCustomPrompt="1"/>
          </p:nvPr>
        </p:nvSpPr>
        <p:spPr>
          <a:xfrm>
            <a:off x="695325" y="3179763"/>
            <a:ext cx="5221288" cy="519112"/>
          </a:xfrm>
        </p:spPr>
        <p:txBody>
          <a:bodyPr/>
          <a:lstStyle>
            <a:lvl1pPr>
              <a:defRPr sz="3000">
                <a:solidFill>
                  <a:schemeClr val="bg1"/>
                </a:solidFill>
              </a:defRPr>
            </a:lvl1pPr>
            <a:lvl2pPr>
              <a:buNone/>
              <a:defRPr sz="3000">
                <a:solidFill>
                  <a:schemeClr val="bg1"/>
                </a:solidFill>
              </a:defRPr>
            </a:lvl2pPr>
          </a:lstStyle>
          <a:p>
            <a:pPr lvl="0"/>
            <a:r>
              <a:rPr lang="en-GB" dirty="0"/>
              <a:t>Subtitle</a:t>
            </a:r>
          </a:p>
        </p:txBody>
      </p:sp>
      <p:sp>
        <p:nvSpPr>
          <p:cNvPr id="5" name="Picture Placeholder 2">
            <a:extLst>
              <a:ext uri="{FF2B5EF4-FFF2-40B4-BE49-F238E27FC236}">
                <a16:creationId xmlns:a16="http://schemas.microsoft.com/office/drawing/2014/main" id="{53BBFC72-79B4-F046-97D3-12646F0565C0}"/>
              </a:ext>
            </a:extLst>
          </p:cNvPr>
          <p:cNvSpPr>
            <a:spLocks noGrp="1"/>
          </p:cNvSpPr>
          <p:nvPr>
            <p:ph type="pic" sz="quarter" idx="11"/>
          </p:nvPr>
        </p:nvSpPr>
        <p:spPr>
          <a:xfrm>
            <a:off x="-1" y="0"/>
            <a:ext cx="12192001" cy="6305551"/>
          </a:xfrm>
          <a:prstGeom prst="rect">
            <a:avLst/>
          </a:prstGeom>
        </p:spPr>
        <p:txBody>
          <a:bodyPr/>
          <a:lstStyle/>
          <a:p>
            <a:r>
              <a:rPr lang="en-US" dirty="0"/>
              <a:t>Click icon to add picture</a:t>
            </a:r>
            <a:endParaRPr lang="en-GB" dirty="0"/>
          </a:p>
        </p:txBody>
      </p:sp>
      <p:sp>
        <p:nvSpPr>
          <p:cNvPr id="8" name="Footer Placeholder 2">
            <a:extLst>
              <a:ext uri="{FF2B5EF4-FFF2-40B4-BE49-F238E27FC236}">
                <a16:creationId xmlns:a16="http://schemas.microsoft.com/office/drawing/2014/main" id="{505865A7-D913-3043-B8DD-DC42CA0B47DD}"/>
              </a:ext>
            </a:extLst>
          </p:cNvPr>
          <p:cNvSpPr>
            <a:spLocks noGrp="1"/>
          </p:cNvSpPr>
          <p:nvPr>
            <p:ph type="ftr" sz="quarter" idx="3"/>
          </p:nvPr>
        </p:nvSpPr>
        <p:spPr>
          <a:xfrm>
            <a:off x="616230" y="6310313"/>
            <a:ext cx="4114800" cy="547687"/>
          </a:xfrm>
          <a:prstGeom prst="rect">
            <a:avLst/>
          </a:prstGeom>
        </p:spPr>
        <p:txBody>
          <a:bodyPr vert="horz" lIns="91440" tIns="45720" rIns="91440" bIns="45720" rtlCol="0" anchor="ctr"/>
          <a:lstStyle>
            <a:lvl1pPr algn="l">
              <a:defRPr sz="1200">
                <a:solidFill>
                  <a:schemeClr val="bg1"/>
                </a:solidFill>
              </a:defRPr>
            </a:lvl1pPr>
          </a:lstStyle>
          <a:p>
            <a:r>
              <a:rPr lang="en-US"/>
              <a:t>OFFICIAL-SENSITIVE</a:t>
            </a:r>
            <a:endParaRPr lang="en-US" dirty="0"/>
          </a:p>
        </p:txBody>
      </p:sp>
    </p:spTree>
    <p:extLst>
      <p:ext uri="{BB962C8B-B14F-4D97-AF65-F5344CB8AC3E}">
        <p14:creationId xmlns:p14="http://schemas.microsoft.com/office/powerpoint/2010/main" val="1476155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our break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ACB5-A354-9941-B8F4-3482C2C6D464}"/>
              </a:ext>
            </a:extLst>
          </p:cNvPr>
          <p:cNvSpPr>
            <a:spLocks noGrp="1"/>
          </p:cNvSpPr>
          <p:nvPr>
            <p:ph type="title"/>
          </p:nvPr>
        </p:nvSpPr>
        <p:spPr>
          <a:xfrm>
            <a:off x="670984" y="2186235"/>
            <a:ext cx="8843952" cy="719139"/>
          </a:xfrm>
        </p:spPr>
        <p:txBody>
          <a:bodyPr/>
          <a:lstStyle>
            <a:lvl1pPr>
              <a:defRPr sz="5000">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831AC051-5070-7749-B169-E019523F0A4F}"/>
              </a:ext>
            </a:extLst>
          </p:cNvPr>
          <p:cNvSpPr>
            <a:spLocks noGrp="1"/>
          </p:cNvSpPr>
          <p:nvPr>
            <p:ph type="body" sz="quarter" idx="10" hasCustomPrompt="1"/>
          </p:nvPr>
        </p:nvSpPr>
        <p:spPr>
          <a:xfrm>
            <a:off x="671513" y="3179763"/>
            <a:ext cx="6919912" cy="519112"/>
          </a:xfrm>
        </p:spPr>
        <p:txBody>
          <a:bodyPr/>
          <a:lstStyle>
            <a:lvl1pPr>
              <a:defRPr sz="3000">
                <a:solidFill>
                  <a:schemeClr val="bg1"/>
                </a:solidFill>
              </a:defRPr>
            </a:lvl1pPr>
            <a:lvl2pPr>
              <a:buNone/>
              <a:defRPr sz="3000">
                <a:solidFill>
                  <a:schemeClr val="bg1"/>
                </a:solidFill>
              </a:defRPr>
            </a:lvl2pPr>
          </a:lstStyle>
          <a:p>
            <a:pPr lvl="0"/>
            <a:r>
              <a:rPr lang="en-GB" dirty="0"/>
              <a:t>Subtitle</a:t>
            </a:r>
          </a:p>
        </p:txBody>
      </p:sp>
      <p:sp>
        <p:nvSpPr>
          <p:cNvPr id="8" name="Footer Placeholder 2">
            <a:extLst>
              <a:ext uri="{FF2B5EF4-FFF2-40B4-BE49-F238E27FC236}">
                <a16:creationId xmlns:a16="http://schemas.microsoft.com/office/drawing/2014/main" id="{B352F3BB-BD14-A843-93E3-D8166AFDDB1B}"/>
              </a:ext>
            </a:extLst>
          </p:cNvPr>
          <p:cNvSpPr>
            <a:spLocks noGrp="1"/>
          </p:cNvSpPr>
          <p:nvPr>
            <p:ph type="ftr" sz="quarter" idx="3"/>
          </p:nvPr>
        </p:nvSpPr>
        <p:spPr>
          <a:xfrm>
            <a:off x="633491" y="6310313"/>
            <a:ext cx="4114800" cy="547687"/>
          </a:xfrm>
          <a:prstGeom prst="rect">
            <a:avLst/>
          </a:prstGeom>
        </p:spPr>
        <p:txBody>
          <a:bodyPr vert="horz" lIns="91440" tIns="45720" rIns="91440" bIns="45720" rtlCol="0" anchor="ctr"/>
          <a:lstStyle>
            <a:lvl1pPr algn="l">
              <a:defRPr sz="1200">
                <a:solidFill>
                  <a:schemeClr val="bg1"/>
                </a:solidFill>
              </a:defRPr>
            </a:lvl1pPr>
          </a:lstStyle>
          <a:p>
            <a:r>
              <a:rPr lang="en-US"/>
              <a:t>OFFICIAL-SENSITIVE</a:t>
            </a:r>
            <a:endParaRPr lang="en-US" dirty="0"/>
          </a:p>
        </p:txBody>
      </p:sp>
      <p:pic>
        <p:nvPicPr>
          <p:cNvPr id="9" name="Picture 8" descr="A picture containing clock, light&#10;&#10;Description automatically generated">
            <a:extLst>
              <a:ext uri="{FF2B5EF4-FFF2-40B4-BE49-F238E27FC236}">
                <a16:creationId xmlns:a16="http://schemas.microsoft.com/office/drawing/2014/main" id="{E22BCDC1-A05D-6C4E-96F2-C87E28170285}"/>
              </a:ext>
            </a:extLst>
          </p:cNvPr>
          <p:cNvPicPr>
            <a:picLocks noChangeAspect="1"/>
          </p:cNvPicPr>
          <p:nvPr/>
        </p:nvPicPr>
        <p:blipFill rotWithShape="1">
          <a:blip r:embed="rId2">
            <a:extLst>
              <a:ext uri="{28A0092B-C50C-407E-A947-70E740481C1C}">
                <a14:useLocalDpi xmlns:a14="http://schemas.microsoft.com/office/drawing/2010/main" val="0"/>
              </a:ext>
            </a:extLst>
          </a:blip>
          <a:srcRect l="-594" t="716" r="49035" b="47513"/>
          <a:stretch/>
        </p:blipFill>
        <p:spPr>
          <a:xfrm>
            <a:off x="2773681" y="183515"/>
            <a:ext cx="9418320" cy="6674485"/>
          </a:xfrm>
          <a:prstGeom prst="rect">
            <a:avLst/>
          </a:prstGeom>
        </p:spPr>
      </p:pic>
      <p:pic>
        <p:nvPicPr>
          <p:cNvPr id="7" name="Picture 6" descr="A picture containing clock, light&#10;&#10;Description automatically generated">
            <a:extLst>
              <a:ext uri="{FF2B5EF4-FFF2-40B4-BE49-F238E27FC236}">
                <a16:creationId xmlns:a16="http://schemas.microsoft.com/office/drawing/2014/main" id="{613D9E23-C4AA-4CB3-A119-285570D3C5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4" t="716" r="49035" b="47513"/>
          <a:stretch/>
        </p:blipFill>
        <p:spPr>
          <a:xfrm>
            <a:off x="2773681" y="183515"/>
            <a:ext cx="9418320" cy="6674485"/>
          </a:xfrm>
          <a:prstGeom prst="rect">
            <a:avLst/>
          </a:prstGeom>
        </p:spPr>
      </p:pic>
    </p:spTree>
    <p:extLst>
      <p:ext uri="{BB962C8B-B14F-4D97-AF65-F5344CB8AC3E}">
        <p14:creationId xmlns:p14="http://schemas.microsoft.com/office/powerpoint/2010/main" val="3003769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_colour 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5324" y="548217"/>
            <a:ext cx="10801351" cy="719139"/>
          </a:xfrm>
        </p:spPr>
        <p:txBody>
          <a:bodyPr/>
          <a:lstStyle>
            <a:lvl1pPr>
              <a:defRPr sz="3000" baseline="0">
                <a:solidFill>
                  <a:schemeClr val="bg1"/>
                </a:solidFill>
              </a:defRPr>
            </a:lvl1pPr>
          </a:lstStyle>
          <a:p>
            <a:r>
              <a:rPr lang="en-US" dirty="0"/>
              <a:t>Click to edit Master title style</a:t>
            </a:r>
            <a:endParaRPr lang="en-GB" dirty="0"/>
          </a:p>
        </p:txBody>
      </p:sp>
      <p:sp>
        <p:nvSpPr>
          <p:cNvPr id="6" name="Text Placeholder 5">
            <a:extLst>
              <a:ext uri="{FF2B5EF4-FFF2-40B4-BE49-F238E27FC236}">
                <a16:creationId xmlns:a16="http://schemas.microsoft.com/office/drawing/2014/main" id="{B24B4203-4A93-714B-99DE-C021CCDC2758}"/>
              </a:ext>
            </a:extLst>
          </p:cNvPr>
          <p:cNvSpPr>
            <a:spLocks noGrp="1"/>
          </p:cNvSpPr>
          <p:nvPr>
            <p:ph type="body" sz="quarter" idx="10"/>
          </p:nvPr>
        </p:nvSpPr>
        <p:spPr>
          <a:xfrm>
            <a:off x="695325" y="1527175"/>
            <a:ext cx="10801350" cy="4356100"/>
          </a:xfrm>
        </p:spPr>
        <p:txBody>
          <a:bodyPr/>
          <a:lstStyle>
            <a:lvl1pPr>
              <a:defRPr>
                <a:solidFill>
                  <a:schemeClr val="bg1"/>
                </a:solidFill>
              </a:defRPr>
            </a:lvl1pPr>
            <a:lvl2pPr>
              <a:defRPr>
                <a:solidFill>
                  <a:schemeClr val="bg1"/>
                </a:solidFill>
              </a:defRPr>
            </a:lvl2pPr>
            <a:lvl4pPr>
              <a:defRPr>
                <a:solidFill>
                  <a:schemeClr val="bg1"/>
                </a:solidFill>
              </a:defRPr>
            </a:lvl4pPr>
            <a:lvl5pPr>
              <a:defRPr>
                <a:solidFill>
                  <a:schemeClr val="bg1"/>
                </a:solidFill>
              </a:defRPr>
            </a:lvl5pPr>
          </a:lstStyle>
          <a:p>
            <a:pPr lvl="0"/>
            <a:r>
              <a:rPr lang="en-US" altLang="en-US" dirty="0"/>
              <a:t>Click to edit Master text styles</a:t>
            </a:r>
          </a:p>
          <a:p>
            <a:pPr lvl="1"/>
            <a:r>
              <a:rPr lang="en-US" altLang="en-US" dirty="0"/>
              <a:t>Second level</a:t>
            </a:r>
          </a:p>
          <a:p>
            <a:pPr lvl="3"/>
            <a:r>
              <a:rPr lang="en-US" altLang="en-US" dirty="0"/>
              <a:t>Third level</a:t>
            </a:r>
          </a:p>
          <a:p>
            <a:pPr lvl="4"/>
            <a:r>
              <a:rPr lang="en-US" altLang="en-US" dirty="0"/>
              <a:t>Fourth level</a:t>
            </a:r>
          </a:p>
        </p:txBody>
      </p:sp>
      <p:sp>
        <p:nvSpPr>
          <p:cNvPr id="7" name="Footer Placeholder 6">
            <a:extLst>
              <a:ext uri="{FF2B5EF4-FFF2-40B4-BE49-F238E27FC236}">
                <a16:creationId xmlns:a16="http://schemas.microsoft.com/office/drawing/2014/main" id="{E1098953-3124-F042-AAE2-2432A372B47F}"/>
              </a:ext>
            </a:extLst>
          </p:cNvPr>
          <p:cNvSpPr>
            <a:spLocks noGrp="1"/>
          </p:cNvSpPr>
          <p:nvPr>
            <p:ph type="ftr" sz="quarter" idx="11"/>
          </p:nvPr>
        </p:nvSpPr>
        <p:spPr>
          <a:xfrm>
            <a:off x="626317" y="6310313"/>
            <a:ext cx="4114800" cy="547687"/>
          </a:xfrm>
        </p:spPr>
        <p:txBody>
          <a:bodyPr/>
          <a:lstStyle/>
          <a:p>
            <a:r>
              <a:rPr lang="en-US"/>
              <a:t>OFFICIAL-SENSITIVE</a:t>
            </a:r>
            <a:endParaRPr lang="en-US" dirty="0"/>
          </a:p>
        </p:txBody>
      </p:sp>
    </p:spTree>
    <p:extLst>
      <p:ext uri="{BB962C8B-B14F-4D97-AF65-F5344CB8AC3E}">
        <p14:creationId xmlns:p14="http://schemas.microsoft.com/office/powerpoint/2010/main" val="4074381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DF53B5-580D-4369-AE9F-E35E9BD47E3B}"/>
              </a:ext>
            </a:extLst>
          </p:cNvPr>
          <p:cNvSpPr/>
          <p:nvPr/>
        </p:nvSpPr>
        <p:spPr bwMode="auto">
          <a:xfrm>
            <a:off x="0" y="6236895"/>
            <a:ext cx="12191999" cy="62316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13" name="Footer Placeholder 2">
            <a:extLst>
              <a:ext uri="{FF2B5EF4-FFF2-40B4-BE49-F238E27FC236}">
                <a16:creationId xmlns:a16="http://schemas.microsoft.com/office/drawing/2014/main" id="{4EA69D94-24CF-422E-BD8F-67BAB23A9583}"/>
              </a:ext>
            </a:extLst>
          </p:cNvPr>
          <p:cNvSpPr>
            <a:spLocks noGrp="1"/>
          </p:cNvSpPr>
          <p:nvPr>
            <p:ph type="ftr" sz="quarter" idx="10"/>
          </p:nvPr>
        </p:nvSpPr>
        <p:spPr>
          <a:xfrm>
            <a:off x="626317" y="6310313"/>
            <a:ext cx="3945683" cy="547687"/>
          </a:xfrm>
        </p:spPr>
        <p:txBody>
          <a:bodyPr/>
          <a:lstStyle>
            <a:lvl1pPr algn="l">
              <a:defRPr>
                <a:solidFill>
                  <a:schemeClr val="tx2">
                    <a:lumMod val="50000"/>
                  </a:schemeClr>
                </a:solidFill>
              </a:defRPr>
            </a:lvl1pPr>
          </a:lstStyle>
          <a:p>
            <a:r>
              <a:rPr lang="en-US"/>
              <a:t>OFFICIAL-SENSITIVE</a:t>
            </a:r>
            <a:endParaRPr lang="en-US" dirty="0"/>
          </a:p>
        </p:txBody>
      </p:sp>
      <p:pic>
        <p:nvPicPr>
          <p:cNvPr id="12" name="Picture 11" descr="A picture containing clock, light&#10;&#10;Description automatically generated">
            <a:extLst>
              <a:ext uri="{FF2B5EF4-FFF2-40B4-BE49-F238E27FC236}">
                <a16:creationId xmlns:a16="http://schemas.microsoft.com/office/drawing/2014/main" id="{5242A37E-5ABD-A44B-9073-CD216FAFFD48}"/>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2891" r="57915" b="36285"/>
          <a:stretch/>
        </p:blipFill>
        <p:spPr>
          <a:xfrm>
            <a:off x="5090572" y="-369374"/>
            <a:ext cx="7101428" cy="7243846"/>
          </a:xfrm>
          <a:prstGeom prst="rect">
            <a:avLst/>
          </a:prstGeom>
        </p:spPr>
      </p:pic>
      <p:sp>
        <p:nvSpPr>
          <p:cNvPr id="14" name="Text Placeholder 9">
            <a:extLst>
              <a:ext uri="{FF2B5EF4-FFF2-40B4-BE49-F238E27FC236}">
                <a16:creationId xmlns:a16="http://schemas.microsoft.com/office/drawing/2014/main" id="{9471B769-37A4-44F8-BF05-8907EC0DA8F2}"/>
              </a:ext>
            </a:extLst>
          </p:cNvPr>
          <p:cNvSpPr>
            <a:spLocks noGrp="1"/>
          </p:cNvSpPr>
          <p:nvPr>
            <p:ph type="body" sz="quarter" idx="14" hasCustomPrompt="1"/>
          </p:nvPr>
        </p:nvSpPr>
        <p:spPr>
          <a:xfrm>
            <a:off x="695324" y="3945039"/>
            <a:ext cx="4500563" cy="3370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[Presenter name(s)]</a:t>
            </a:r>
            <a:br>
              <a:rPr lang="en-US" dirty="0"/>
            </a:br>
            <a:endParaRPr lang="en-GB" dirty="0"/>
          </a:p>
        </p:txBody>
      </p:sp>
      <p:sp>
        <p:nvSpPr>
          <p:cNvPr id="15" name="Text Placeholder 9">
            <a:extLst>
              <a:ext uri="{FF2B5EF4-FFF2-40B4-BE49-F238E27FC236}">
                <a16:creationId xmlns:a16="http://schemas.microsoft.com/office/drawing/2014/main" id="{64D96B22-1563-4AF0-87F8-31E853821102}"/>
              </a:ext>
            </a:extLst>
          </p:cNvPr>
          <p:cNvSpPr>
            <a:spLocks noGrp="1"/>
          </p:cNvSpPr>
          <p:nvPr>
            <p:ph type="body" sz="quarter" idx="15" hasCustomPrompt="1"/>
          </p:nvPr>
        </p:nvSpPr>
        <p:spPr>
          <a:xfrm>
            <a:off x="695325" y="4326861"/>
            <a:ext cx="4500562" cy="29508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US" dirty="0"/>
              <a:t>[Contact email address]</a:t>
            </a:r>
            <a:endParaRPr lang="en-GB" dirty="0"/>
          </a:p>
        </p:txBody>
      </p:sp>
      <p:pic>
        <p:nvPicPr>
          <p:cNvPr id="16" name="Picture 2" descr="G:\Communications\Content hub\Branding\Agency logos\DETAILED AW\Agency_3268_AW.png">
            <a:extLst>
              <a:ext uri="{FF2B5EF4-FFF2-40B4-BE49-F238E27FC236}">
                <a16:creationId xmlns:a16="http://schemas.microsoft.com/office/drawing/2014/main" id="{403A5EB2-ECA6-4968-9E0F-9671FD84956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325" y="549275"/>
            <a:ext cx="3812974" cy="9747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
            <a:extLst>
              <a:ext uri="{FF2B5EF4-FFF2-40B4-BE49-F238E27FC236}">
                <a16:creationId xmlns:a16="http://schemas.microsoft.com/office/drawing/2014/main" id="{700F5920-D3FF-4AA7-82D1-C49BF66C9B81}"/>
              </a:ext>
            </a:extLst>
          </p:cNvPr>
          <p:cNvSpPr>
            <a:spLocks noGrp="1" noChangeArrowheads="1"/>
          </p:cNvSpPr>
          <p:nvPr>
            <p:ph type="ctrTitle" hasCustomPrompt="1"/>
          </p:nvPr>
        </p:nvSpPr>
        <p:spPr>
          <a:xfrm>
            <a:off x="678074" y="2168525"/>
            <a:ext cx="8297652" cy="779851"/>
          </a:xfrm>
        </p:spPr>
        <p:txBody>
          <a:bodyPr/>
          <a:lstStyle>
            <a:lvl1pPr>
              <a:lnSpc>
                <a:spcPct val="85000"/>
              </a:lnSpc>
              <a:defRPr sz="5000">
                <a:solidFill>
                  <a:srgbClr val="006652"/>
                </a:solidFill>
              </a:defRPr>
            </a:lvl1pPr>
          </a:lstStyle>
          <a:p>
            <a:pPr lvl="0"/>
            <a:r>
              <a:rPr lang="en-US" altLang="en-US" noProof="0" dirty="0"/>
              <a:t>Click to edit (e.g., Thank you)</a:t>
            </a:r>
            <a:endParaRPr lang="en-GB" altLang="en-US" noProof="0" dirty="0"/>
          </a:p>
        </p:txBody>
      </p:sp>
      <p:sp>
        <p:nvSpPr>
          <p:cNvPr id="19" name="Rectangle 3">
            <a:extLst>
              <a:ext uri="{FF2B5EF4-FFF2-40B4-BE49-F238E27FC236}">
                <a16:creationId xmlns:a16="http://schemas.microsoft.com/office/drawing/2014/main" id="{9307793B-B97F-498F-9251-43709E113133}"/>
              </a:ext>
            </a:extLst>
          </p:cNvPr>
          <p:cNvSpPr>
            <a:spLocks noGrp="1" noChangeArrowheads="1"/>
          </p:cNvSpPr>
          <p:nvPr>
            <p:ph type="subTitle" idx="1" hasCustomPrompt="1"/>
          </p:nvPr>
        </p:nvSpPr>
        <p:spPr>
          <a:xfrm>
            <a:off x="688238" y="2958054"/>
            <a:ext cx="6941288" cy="536181"/>
          </a:xfrm>
          <a:prstGeom prst="rect">
            <a:avLst/>
          </a:prstGeom>
        </p:spPr>
        <p:txBody>
          <a:bodyPr wrap="none" anchor="t" anchorCtr="0"/>
          <a:lstStyle>
            <a:lvl1pPr>
              <a:defRPr sz="3200">
                <a:solidFill>
                  <a:schemeClr val="tx1"/>
                </a:solidFill>
              </a:defRPr>
            </a:lvl1pPr>
          </a:lstStyle>
          <a:p>
            <a:pPr lvl="0"/>
            <a:r>
              <a:rPr lang="en-US" altLang="en-US" noProof="0" dirty="0"/>
              <a:t>Click to edit (e.g., Questions and comments)</a:t>
            </a:r>
            <a:endParaRPr lang="en-GB" altLang="en-US" noProof="0" dirty="0"/>
          </a:p>
        </p:txBody>
      </p:sp>
    </p:spTree>
    <p:extLst>
      <p:ext uri="{BB962C8B-B14F-4D97-AF65-F5344CB8AC3E}">
        <p14:creationId xmlns:p14="http://schemas.microsoft.com/office/powerpoint/2010/main" val="3647867504"/>
      </p:ext>
    </p:extLst>
  </p:cSld>
  <p:clrMapOvr>
    <a:masterClrMapping/>
  </p:clrMapOvr>
  <p:extLst>
    <p:ext uri="{DCECCB84-F9BA-43D5-87BE-67443E8EF086}">
      <p15:sldGuideLst xmlns:p15="http://schemas.microsoft.com/office/powerpoint/2012/main">
        <p15:guide id="6" pos="438">
          <p15:clr>
            <a:srgbClr val="FBAE40"/>
          </p15:clr>
        </p15:guide>
        <p15:guide id="7" pos="7242">
          <p15:clr>
            <a:srgbClr val="FBAE40"/>
          </p15:clr>
        </p15:guide>
        <p15:guide id="8" orient="horz" pos="34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 3 images">
    <p:spTree>
      <p:nvGrpSpPr>
        <p:cNvPr id="1" name=""/>
        <p:cNvGrpSpPr/>
        <p:nvPr/>
      </p:nvGrpSpPr>
      <p:grpSpPr>
        <a:xfrm>
          <a:off x="0" y="0"/>
          <a:ext cx="0" cy="0"/>
          <a:chOff x="0" y="0"/>
          <a:chExt cx="0" cy="0"/>
        </a:xfrm>
      </p:grpSpPr>
      <p:sp>
        <p:nvSpPr>
          <p:cNvPr id="3074" name="Rectangle 2"/>
          <p:cNvSpPr>
            <a:spLocks noGrp="1" noChangeArrowheads="1"/>
          </p:cNvSpPr>
          <p:nvPr userDrawn="1">
            <p:ph type="ctrTitle"/>
          </p:nvPr>
        </p:nvSpPr>
        <p:spPr>
          <a:xfrm>
            <a:off x="647700" y="1725023"/>
            <a:ext cx="10896600" cy="730250"/>
          </a:xfrm>
        </p:spPr>
        <p:txBody>
          <a:bodyPr wrap="square"/>
          <a:lstStyle>
            <a:lvl1pPr>
              <a:lnSpc>
                <a:spcPct val="85000"/>
              </a:lnSpc>
              <a:defRPr sz="4400">
                <a:solidFill>
                  <a:schemeClr val="tx1"/>
                </a:solidFill>
              </a:defRPr>
            </a:lvl1pPr>
          </a:lstStyle>
          <a:p>
            <a:pPr lvl="0"/>
            <a:r>
              <a:rPr lang="en-US" altLang="en-US" noProof="0"/>
              <a:t>Click to edit Master title style</a:t>
            </a:r>
            <a:endParaRPr lang="en-GB" altLang="en-US" noProof="0"/>
          </a:p>
        </p:txBody>
      </p:sp>
      <p:sp>
        <p:nvSpPr>
          <p:cNvPr id="3075" name="Rectangle 3"/>
          <p:cNvSpPr>
            <a:spLocks noGrp="1" noChangeArrowheads="1"/>
          </p:cNvSpPr>
          <p:nvPr userDrawn="1">
            <p:ph type="subTitle" idx="1"/>
          </p:nvPr>
        </p:nvSpPr>
        <p:spPr>
          <a:xfrm>
            <a:off x="647700" y="2549388"/>
            <a:ext cx="10896600" cy="549814"/>
          </a:xfrm>
        </p:spPr>
        <p:txBody>
          <a:bodyPr wrap="none" anchor="t" anchorCtr="0"/>
          <a:lstStyle>
            <a:lvl1pPr>
              <a:defRPr sz="2400">
                <a:solidFill>
                  <a:schemeClr val="tx1"/>
                </a:solidFill>
              </a:defRPr>
            </a:lvl1pPr>
          </a:lstStyle>
          <a:p>
            <a:pPr lvl="0"/>
            <a:r>
              <a:rPr lang="en-US" altLang="en-US" noProof="0"/>
              <a:t>Click to edit Master subtitle style</a:t>
            </a:r>
            <a:endParaRPr lang="en-GB" altLang="en-US" noProof="0"/>
          </a:p>
        </p:txBody>
      </p:sp>
      <p:pic>
        <p:nvPicPr>
          <p:cNvPr id="2" name="Picture 1" descr="Generic imagery of medicines and medical devic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3239827"/>
            <a:ext cx="12192000" cy="2709023"/>
          </a:xfrm>
          <a:prstGeom prst="rect">
            <a:avLst/>
          </a:prstGeom>
        </p:spPr>
      </p:pic>
      <p:pic>
        <p:nvPicPr>
          <p:cNvPr id="6" name="Picture 5" descr="Medicines and Healthcare products Regulatory Agency (MHRA) logo">
            <a:extLst>
              <a:ext uri="{FF2B5EF4-FFF2-40B4-BE49-F238E27FC236}">
                <a16:creationId xmlns:a16="http://schemas.microsoft.com/office/drawing/2014/main" id="{2648BA1A-7CF3-4191-9C38-DCFF7A6491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587" y="351251"/>
            <a:ext cx="3293035" cy="1098747"/>
          </a:xfrm>
          <a:prstGeom prst="rect">
            <a:avLst/>
          </a:prstGeom>
        </p:spPr>
      </p:pic>
      <p:pic>
        <p:nvPicPr>
          <p:cNvPr id="8" name="Picture 7" descr="Medicines and Healthcare products Regulatory Agency logo">
            <a:extLst>
              <a:ext uri="{FF2B5EF4-FFF2-40B4-BE49-F238E27FC236}">
                <a16:creationId xmlns:a16="http://schemas.microsoft.com/office/drawing/2014/main" id="{A42B0320-38D2-4A0C-9A8A-24049977D5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985" y="6127062"/>
            <a:ext cx="5612191" cy="351977"/>
          </a:xfrm>
          <a:prstGeom prst="rect">
            <a:avLst/>
          </a:prstGeom>
        </p:spPr>
      </p:pic>
    </p:spTree>
    <p:extLst>
      <p:ext uri="{BB962C8B-B14F-4D97-AF65-F5344CB8AC3E}">
        <p14:creationId xmlns:p14="http://schemas.microsoft.com/office/powerpoint/2010/main" val="16893395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slide: Long 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0B69D0-CC05-4D13-9A52-AA0BC1712C93}"/>
              </a:ext>
            </a:extLst>
          </p:cNvPr>
          <p:cNvSpPr/>
          <p:nvPr/>
        </p:nvSpPr>
        <p:spPr bwMode="auto">
          <a:xfrm>
            <a:off x="0" y="6236895"/>
            <a:ext cx="12191999" cy="62316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13" name="Footer Placeholder 2">
            <a:extLst>
              <a:ext uri="{FF2B5EF4-FFF2-40B4-BE49-F238E27FC236}">
                <a16:creationId xmlns:a16="http://schemas.microsoft.com/office/drawing/2014/main" id="{4D445E4E-1ED8-42E0-A4BC-E976AC5A91FE}"/>
              </a:ext>
            </a:extLst>
          </p:cNvPr>
          <p:cNvSpPr>
            <a:spLocks noGrp="1"/>
          </p:cNvSpPr>
          <p:nvPr>
            <p:ph type="ftr" sz="quarter" idx="10"/>
          </p:nvPr>
        </p:nvSpPr>
        <p:spPr>
          <a:xfrm>
            <a:off x="628970" y="6310313"/>
            <a:ext cx="3945683" cy="547687"/>
          </a:xfrm>
        </p:spPr>
        <p:txBody>
          <a:bodyPr/>
          <a:lstStyle>
            <a:lvl1pPr algn="l">
              <a:defRPr>
                <a:solidFill>
                  <a:schemeClr val="tx2">
                    <a:lumMod val="50000"/>
                  </a:schemeClr>
                </a:solidFill>
              </a:defRPr>
            </a:lvl1pPr>
          </a:lstStyle>
          <a:p>
            <a:r>
              <a:rPr lang="en-US"/>
              <a:t>OFFICIAL-SENSITIVE</a:t>
            </a:r>
            <a:endParaRPr lang="en-US" dirty="0"/>
          </a:p>
        </p:txBody>
      </p:sp>
      <p:pic>
        <p:nvPicPr>
          <p:cNvPr id="4" name="Picture 3" descr="Two people looking at a map&#10;&#10;Description automatically generated with low confidence">
            <a:extLst>
              <a:ext uri="{FF2B5EF4-FFF2-40B4-BE49-F238E27FC236}">
                <a16:creationId xmlns:a16="http://schemas.microsoft.com/office/drawing/2014/main" id="{D56AC259-55B7-CA45-A89F-2E78B442D2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90" r="8490"/>
          <a:stretch/>
        </p:blipFill>
        <p:spPr>
          <a:xfrm>
            <a:off x="5298909" y="1981200"/>
            <a:ext cx="6893090" cy="4876800"/>
          </a:xfrm>
          <a:prstGeom prst="rect">
            <a:avLst/>
          </a:prstGeom>
        </p:spPr>
      </p:pic>
      <p:sp>
        <p:nvSpPr>
          <p:cNvPr id="3074" name="Rectangle 2"/>
          <p:cNvSpPr>
            <a:spLocks noGrp="1" noChangeArrowheads="1"/>
          </p:cNvSpPr>
          <p:nvPr>
            <p:ph type="ctrTitle" hasCustomPrompt="1"/>
          </p:nvPr>
        </p:nvSpPr>
        <p:spPr>
          <a:xfrm>
            <a:off x="695325" y="2168525"/>
            <a:ext cx="9225052" cy="2106663"/>
          </a:xfrm>
        </p:spPr>
        <p:txBody>
          <a:bodyPr anchor="t"/>
          <a:lstStyle>
            <a:lvl1pPr>
              <a:lnSpc>
                <a:spcPct val="85000"/>
              </a:lnSpc>
              <a:defRPr sz="5000">
                <a:solidFill>
                  <a:srgbClr val="006652"/>
                </a:solidFill>
              </a:defRPr>
            </a:lvl1pPr>
          </a:lstStyle>
          <a:p>
            <a:pPr lvl="0"/>
            <a:r>
              <a:rPr lang="en-GB" altLang="en-US" noProof="0" dirty="0"/>
              <a:t>Click to add longer titles</a:t>
            </a:r>
          </a:p>
        </p:txBody>
      </p:sp>
      <p:sp>
        <p:nvSpPr>
          <p:cNvPr id="3075" name="Rectangle 3"/>
          <p:cNvSpPr>
            <a:spLocks noGrp="1" noChangeArrowheads="1"/>
          </p:cNvSpPr>
          <p:nvPr>
            <p:ph type="subTitle" idx="1"/>
          </p:nvPr>
        </p:nvSpPr>
        <p:spPr>
          <a:xfrm>
            <a:off x="695325" y="4290537"/>
            <a:ext cx="6661149" cy="536181"/>
          </a:xfrm>
          <a:prstGeom prst="rect">
            <a:avLst/>
          </a:prstGeom>
        </p:spPr>
        <p:txBody>
          <a:bodyPr wrap="none" anchor="t" anchorCtr="0"/>
          <a:lstStyle>
            <a:lvl1pPr>
              <a:defRPr sz="3200">
                <a:solidFill>
                  <a:schemeClr val="tx1"/>
                </a:solidFill>
              </a:defRPr>
            </a:lvl1pPr>
          </a:lstStyle>
          <a:p>
            <a:pPr lvl="0"/>
            <a:r>
              <a:rPr lang="en-US" altLang="en-US" noProof="0" dirty="0"/>
              <a:t>Click to edit Master subtitle style</a:t>
            </a:r>
            <a:endParaRPr lang="en-GB" altLang="en-US" noProof="0" dirty="0"/>
          </a:p>
        </p:txBody>
      </p:sp>
      <p:sp>
        <p:nvSpPr>
          <p:cNvPr id="11" name="Text Placeholder 9">
            <a:extLst>
              <a:ext uri="{FF2B5EF4-FFF2-40B4-BE49-F238E27FC236}">
                <a16:creationId xmlns:a16="http://schemas.microsoft.com/office/drawing/2014/main" id="{6DC4AE3F-A513-4FA4-A219-0063881AC278}"/>
              </a:ext>
            </a:extLst>
          </p:cNvPr>
          <p:cNvSpPr>
            <a:spLocks noGrp="1"/>
          </p:cNvSpPr>
          <p:nvPr>
            <p:ph type="body" sz="quarter" idx="14" hasCustomPrompt="1"/>
          </p:nvPr>
        </p:nvSpPr>
        <p:spPr>
          <a:xfrm>
            <a:off x="695325" y="5320055"/>
            <a:ext cx="4500563" cy="3370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[Presenter name(s)]</a:t>
            </a:r>
            <a:br>
              <a:rPr lang="en-US" dirty="0"/>
            </a:br>
            <a:endParaRPr lang="en-GB" dirty="0"/>
          </a:p>
        </p:txBody>
      </p:sp>
      <p:sp>
        <p:nvSpPr>
          <p:cNvPr id="12" name="Text Placeholder 9">
            <a:extLst>
              <a:ext uri="{FF2B5EF4-FFF2-40B4-BE49-F238E27FC236}">
                <a16:creationId xmlns:a16="http://schemas.microsoft.com/office/drawing/2014/main" id="{CE227095-3E9F-4B4F-880E-634F7D323057}"/>
              </a:ext>
            </a:extLst>
          </p:cNvPr>
          <p:cNvSpPr>
            <a:spLocks noGrp="1"/>
          </p:cNvSpPr>
          <p:nvPr>
            <p:ph type="body" sz="quarter" idx="15" hasCustomPrompt="1"/>
          </p:nvPr>
        </p:nvSpPr>
        <p:spPr>
          <a:xfrm>
            <a:off x="695326" y="5701877"/>
            <a:ext cx="2677603" cy="295080"/>
          </a:xfrm>
          <a:prstGeom prst="rect">
            <a:avLst/>
          </a:prstGeom>
        </p:spPr>
        <p:txBody>
          <a:bodyPr/>
          <a:lstStyle>
            <a:lvl1pPr>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[Date as 1 May 2022]</a:t>
            </a:r>
            <a:endParaRPr lang="en-GB" dirty="0"/>
          </a:p>
        </p:txBody>
      </p:sp>
      <p:pic>
        <p:nvPicPr>
          <p:cNvPr id="16" name="Picture 2" descr="G:\Communications\Content hub\Branding\Agency logos\DETAILED AW\Agency_3268_AW.png">
            <a:extLst>
              <a:ext uri="{FF2B5EF4-FFF2-40B4-BE49-F238E27FC236}">
                <a16:creationId xmlns:a16="http://schemas.microsoft.com/office/drawing/2014/main" id="{C33C9EAD-DB80-427B-BAE7-790874902CA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325" y="549275"/>
            <a:ext cx="3812974" cy="97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695801"/>
      </p:ext>
    </p:extLst>
  </p:cSld>
  <p:clrMapOvr>
    <a:masterClrMapping/>
  </p:clrMapOvr>
  <p:extLst>
    <p:ext uri="{DCECCB84-F9BA-43D5-87BE-67443E8EF086}">
      <p15:sldGuideLst xmlns:p15="http://schemas.microsoft.com/office/powerpoint/2012/main">
        <p15:guide id="5" orient="horz" pos="345">
          <p15:clr>
            <a:srgbClr val="FBAE40"/>
          </p15:clr>
        </p15:guide>
        <p15:guide id="8" pos="438" userDrawn="1">
          <p15:clr>
            <a:srgbClr val="FBAE40"/>
          </p15:clr>
        </p15:guide>
        <p15:guide id="9" pos="6788" userDrawn="1">
          <p15:clr>
            <a:srgbClr val="FBAE40"/>
          </p15:clr>
        </p15:guide>
        <p15:guide id="10" pos="463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3773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619250"/>
            <a:ext cx="515196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619250"/>
            <a:ext cx="515408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325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No photo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DF53B5-580D-4369-AE9F-E35E9BD47E3B}"/>
              </a:ext>
            </a:extLst>
          </p:cNvPr>
          <p:cNvSpPr/>
          <p:nvPr/>
        </p:nvSpPr>
        <p:spPr bwMode="auto">
          <a:xfrm>
            <a:off x="0" y="6236895"/>
            <a:ext cx="12191999" cy="62316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13" name="Footer Placeholder 2">
            <a:extLst>
              <a:ext uri="{FF2B5EF4-FFF2-40B4-BE49-F238E27FC236}">
                <a16:creationId xmlns:a16="http://schemas.microsoft.com/office/drawing/2014/main" id="{4EA69D94-24CF-422E-BD8F-67BAB23A9583}"/>
              </a:ext>
            </a:extLst>
          </p:cNvPr>
          <p:cNvSpPr>
            <a:spLocks noGrp="1"/>
          </p:cNvSpPr>
          <p:nvPr>
            <p:ph type="ftr" sz="quarter" idx="10"/>
          </p:nvPr>
        </p:nvSpPr>
        <p:spPr>
          <a:xfrm>
            <a:off x="626317" y="6310313"/>
            <a:ext cx="3945683" cy="547687"/>
          </a:xfrm>
        </p:spPr>
        <p:txBody>
          <a:bodyPr/>
          <a:lstStyle>
            <a:lvl1pPr algn="l">
              <a:defRPr>
                <a:solidFill>
                  <a:schemeClr val="tx2">
                    <a:lumMod val="50000"/>
                  </a:schemeClr>
                </a:solidFill>
              </a:defRPr>
            </a:lvl1pPr>
          </a:lstStyle>
          <a:p>
            <a:r>
              <a:rPr lang="en-US"/>
              <a:t>OFFICIAL-SENSITIVE</a:t>
            </a:r>
            <a:endParaRPr lang="en-US" dirty="0"/>
          </a:p>
        </p:txBody>
      </p:sp>
      <p:pic>
        <p:nvPicPr>
          <p:cNvPr id="12" name="Picture 11" descr="A picture containing clock, light&#10;&#10;Description automatically generated">
            <a:extLst>
              <a:ext uri="{FF2B5EF4-FFF2-40B4-BE49-F238E27FC236}">
                <a16:creationId xmlns:a16="http://schemas.microsoft.com/office/drawing/2014/main" id="{5242A37E-5ABD-A44B-9073-CD216FAFFD48}"/>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2891" r="57915" b="36285"/>
          <a:stretch/>
        </p:blipFill>
        <p:spPr>
          <a:xfrm>
            <a:off x="5090572" y="-369374"/>
            <a:ext cx="7101428" cy="7243846"/>
          </a:xfrm>
          <a:prstGeom prst="rect">
            <a:avLst/>
          </a:prstGeom>
        </p:spPr>
      </p:pic>
      <p:sp>
        <p:nvSpPr>
          <p:cNvPr id="14" name="Text Placeholder 9">
            <a:extLst>
              <a:ext uri="{FF2B5EF4-FFF2-40B4-BE49-F238E27FC236}">
                <a16:creationId xmlns:a16="http://schemas.microsoft.com/office/drawing/2014/main" id="{9471B769-37A4-44F8-BF05-8907EC0DA8F2}"/>
              </a:ext>
            </a:extLst>
          </p:cNvPr>
          <p:cNvSpPr>
            <a:spLocks noGrp="1"/>
          </p:cNvSpPr>
          <p:nvPr>
            <p:ph type="body" sz="quarter" idx="14" hasCustomPrompt="1"/>
          </p:nvPr>
        </p:nvSpPr>
        <p:spPr>
          <a:xfrm>
            <a:off x="695324" y="3945039"/>
            <a:ext cx="4500563" cy="3370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[Presenter name(s)]</a:t>
            </a:r>
            <a:br>
              <a:rPr lang="en-US" dirty="0"/>
            </a:br>
            <a:endParaRPr lang="en-GB" dirty="0"/>
          </a:p>
        </p:txBody>
      </p:sp>
      <p:sp>
        <p:nvSpPr>
          <p:cNvPr id="15" name="Text Placeholder 9">
            <a:extLst>
              <a:ext uri="{FF2B5EF4-FFF2-40B4-BE49-F238E27FC236}">
                <a16:creationId xmlns:a16="http://schemas.microsoft.com/office/drawing/2014/main" id="{64D96B22-1563-4AF0-87F8-31E853821102}"/>
              </a:ext>
            </a:extLst>
          </p:cNvPr>
          <p:cNvSpPr>
            <a:spLocks noGrp="1"/>
          </p:cNvSpPr>
          <p:nvPr>
            <p:ph type="body" sz="quarter" idx="15" hasCustomPrompt="1"/>
          </p:nvPr>
        </p:nvSpPr>
        <p:spPr>
          <a:xfrm>
            <a:off x="695325" y="4326861"/>
            <a:ext cx="2677603" cy="295080"/>
          </a:xfrm>
          <a:prstGeom prst="rect">
            <a:avLst/>
          </a:prstGeom>
        </p:spPr>
        <p:txBody>
          <a:bodyPr/>
          <a:lstStyle>
            <a:lvl1pPr>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[Date as 1 May 2022]</a:t>
            </a:r>
            <a:endParaRPr lang="en-GB" dirty="0"/>
          </a:p>
        </p:txBody>
      </p:sp>
      <p:pic>
        <p:nvPicPr>
          <p:cNvPr id="16" name="Picture 2" descr="G:\Communications\Content hub\Branding\Agency logos\DETAILED AW\Agency_3268_AW.png">
            <a:extLst>
              <a:ext uri="{FF2B5EF4-FFF2-40B4-BE49-F238E27FC236}">
                <a16:creationId xmlns:a16="http://schemas.microsoft.com/office/drawing/2014/main" id="{403A5EB2-ECA6-4968-9E0F-9671FD84956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325" y="549275"/>
            <a:ext cx="3812974" cy="9747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
            <a:extLst>
              <a:ext uri="{FF2B5EF4-FFF2-40B4-BE49-F238E27FC236}">
                <a16:creationId xmlns:a16="http://schemas.microsoft.com/office/drawing/2014/main" id="{700F5920-D3FF-4AA7-82D1-C49BF66C9B81}"/>
              </a:ext>
            </a:extLst>
          </p:cNvPr>
          <p:cNvSpPr>
            <a:spLocks noGrp="1" noChangeArrowheads="1"/>
          </p:cNvSpPr>
          <p:nvPr>
            <p:ph type="ctrTitle"/>
          </p:nvPr>
        </p:nvSpPr>
        <p:spPr>
          <a:xfrm>
            <a:off x="678074" y="2168525"/>
            <a:ext cx="8297652" cy="779851"/>
          </a:xfrm>
        </p:spPr>
        <p:txBody>
          <a:bodyPr/>
          <a:lstStyle>
            <a:lvl1pPr>
              <a:lnSpc>
                <a:spcPct val="85000"/>
              </a:lnSpc>
              <a:defRPr sz="5000">
                <a:solidFill>
                  <a:srgbClr val="006652"/>
                </a:solidFill>
              </a:defRPr>
            </a:lvl1pPr>
          </a:lstStyle>
          <a:p>
            <a:pPr lvl="0"/>
            <a:r>
              <a:rPr lang="en-US" altLang="en-US" noProof="0" dirty="0"/>
              <a:t>Click to edit Master title style</a:t>
            </a:r>
            <a:endParaRPr lang="en-GB" altLang="en-US" noProof="0" dirty="0"/>
          </a:p>
        </p:txBody>
      </p:sp>
      <p:sp>
        <p:nvSpPr>
          <p:cNvPr id="19" name="Rectangle 3">
            <a:extLst>
              <a:ext uri="{FF2B5EF4-FFF2-40B4-BE49-F238E27FC236}">
                <a16:creationId xmlns:a16="http://schemas.microsoft.com/office/drawing/2014/main" id="{9307793B-B97F-498F-9251-43709E113133}"/>
              </a:ext>
            </a:extLst>
          </p:cNvPr>
          <p:cNvSpPr>
            <a:spLocks noGrp="1" noChangeArrowheads="1"/>
          </p:cNvSpPr>
          <p:nvPr>
            <p:ph type="subTitle" idx="1"/>
          </p:nvPr>
        </p:nvSpPr>
        <p:spPr>
          <a:xfrm>
            <a:off x="688238" y="2958054"/>
            <a:ext cx="6941288" cy="536181"/>
          </a:xfrm>
          <a:prstGeom prst="rect">
            <a:avLst/>
          </a:prstGeom>
        </p:spPr>
        <p:txBody>
          <a:bodyPr wrap="none" anchor="t" anchorCtr="0"/>
          <a:lstStyle>
            <a:lvl1pPr>
              <a:defRPr sz="3200">
                <a:solidFill>
                  <a:schemeClr val="tx1"/>
                </a:solidFill>
              </a:defRPr>
            </a:lvl1pPr>
          </a:lstStyle>
          <a:p>
            <a:pPr lvl="0"/>
            <a:r>
              <a:rPr lang="en-US" altLang="en-US" noProof="0" dirty="0"/>
              <a:t>Click to edit Master subtitle style</a:t>
            </a:r>
            <a:endParaRPr lang="en-GB" altLang="en-US" noProof="0" dirty="0"/>
          </a:p>
        </p:txBody>
      </p:sp>
    </p:spTree>
    <p:extLst>
      <p:ext uri="{BB962C8B-B14F-4D97-AF65-F5344CB8AC3E}">
        <p14:creationId xmlns:p14="http://schemas.microsoft.com/office/powerpoint/2010/main" val="3771302925"/>
      </p:ext>
    </p:extLst>
  </p:cSld>
  <p:clrMapOvr>
    <a:masterClrMapping/>
  </p:clrMapOvr>
  <p:extLst>
    <p:ext uri="{DCECCB84-F9BA-43D5-87BE-67443E8EF086}">
      <p15:sldGuideLst xmlns:p15="http://schemas.microsoft.com/office/powerpoint/2012/main">
        <p15:guide id="6" pos="438" userDrawn="1">
          <p15:clr>
            <a:srgbClr val="FBAE40"/>
          </p15:clr>
        </p15:guide>
        <p15:guide id="7" pos="7242" userDrawn="1">
          <p15:clr>
            <a:srgbClr val="FBAE40"/>
          </p15:clr>
        </p15:guide>
        <p15:guide id="8" orient="horz" pos="3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Editable photos">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E9681850-F488-604E-85CB-54EFC356ED1E}"/>
              </a:ext>
            </a:extLst>
          </p:cNvPr>
          <p:cNvSpPr>
            <a:spLocks noGrp="1"/>
          </p:cNvSpPr>
          <p:nvPr>
            <p:ph type="pic" sz="quarter" idx="12"/>
          </p:nvPr>
        </p:nvSpPr>
        <p:spPr bwMode="auto">
          <a:xfrm>
            <a:off x="8761752" y="2361446"/>
            <a:ext cx="3430247" cy="3966173"/>
          </a:xfrm>
          <a:custGeom>
            <a:avLst/>
            <a:gdLst>
              <a:gd name="connsiteX0" fmla="*/ 2242835 w 4501239"/>
              <a:gd name="connsiteY0" fmla="*/ 0 h 5175777"/>
              <a:gd name="connsiteX1" fmla="*/ 4501239 w 4501239"/>
              <a:gd name="connsiteY1" fmla="*/ 1333756 h 5175777"/>
              <a:gd name="connsiteX2" fmla="*/ 4501239 w 4501239"/>
              <a:gd name="connsiteY2" fmla="*/ 5175777 h 5175777"/>
              <a:gd name="connsiteX3" fmla="*/ 0 w 4501239"/>
              <a:gd name="connsiteY3" fmla="*/ 5175777 h 5175777"/>
              <a:gd name="connsiteX4" fmla="*/ 0 w 4501239"/>
              <a:gd name="connsiteY4" fmla="*/ 1324561 h 5175777"/>
              <a:gd name="connsiteX0" fmla="*/ 2242835 w 4516229"/>
              <a:gd name="connsiteY0" fmla="*/ 0 h 5175777"/>
              <a:gd name="connsiteX1" fmla="*/ 4501239 w 4516229"/>
              <a:gd name="connsiteY1" fmla="*/ 1333756 h 5175777"/>
              <a:gd name="connsiteX2" fmla="*/ 4516229 w 4516229"/>
              <a:gd name="connsiteY2" fmla="*/ 3781691 h 5175777"/>
              <a:gd name="connsiteX3" fmla="*/ 0 w 4516229"/>
              <a:gd name="connsiteY3" fmla="*/ 5175777 h 5175777"/>
              <a:gd name="connsiteX4" fmla="*/ 0 w 4516229"/>
              <a:gd name="connsiteY4" fmla="*/ 1324561 h 5175777"/>
              <a:gd name="connsiteX5" fmla="*/ 2242835 w 4516229"/>
              <a:gd name="connsiteY5" fmla="*/ 0 h 5175777"/>
              <a:gd name="connsiteX0" fmla="*/ 2242835 w 4516229"/>
              <a:gd name="connsiteY0" fmla="*/ 0 h 5194286"/>
              <a:gd name="connsiteX1" fmla="*/ 4501239 w 4516229"/>
              <a:gd name="connsiteY1" fmla="*/ 1333756 h 5194286"/>
              <a:gd name="connsiteX2" fmla="*/ 4516229 w 4516229"/>
              <a:gd name="connsiteY2" fmla="*/ 3781691 h 5194286"/>
              <a:gd name="connsiteX3" fmla="*/ 2027862 w 4516229"/>
              <a:gd name="connsiteY3" fmla="*/ 5194286 h 5194286"/>
              <a:gd name="connsiteX4" fmla="*/ 0 w 4516229"/>
              <a:gd name="connsiteY4" fmla="*/ 5175777 h 5194286"/>
              <a:gd name="connsiteX5" fmla="*/ 0 w 4516229"/>
              <a:gd name="connsiteY5" fmla="*/ 1324561 h 5194286"/>
              <a:gd name="connsiteX6" fmla="*/ 2242835 w 4516229"/>
              <a:gd name="connsiteY6" fmla="*/ 0 h 5194286"/>
              <a:gd name="connsiteX0" fmla="*/ 2242835 w 4516229"/>
              <a:gd name="connsiteY0" fmla="*/ 0 h 5194286"/>
              <a:gd name="connsiteX1" fmla="*/ 4501239 w 4516229"/>
              <a:gd name="connsiteY1" fmla="*/ 1333756 h 5194286"/>
              <a:gd name="connsiteX2" fmla="*/ 4516229 w 4516229"/>
              <a:gd name="connsiteY2" fmla="*/ 3781691 h 5194286"/>
              <a:gd name="connsiteX3" fmla="*/ 2027862 w 4516229"/>
              <a:gd name="connsiteY3" fmla="*/ 5194286 h 5194286"/>
              <a:gd name="connsiteX4" fmla="*/ 0 w 4516229"/>
              <a:gd name="connsiteY4" fmla="*/ 3871633 h 5194286"/>
              <a:gd name="connsiteX5" fmla="*/ 0 w 4516229"/>
              <a:gd name="connsiteY5" fmla="*/ 1324561 h 5194286"/>
              <a:gd name="connsiteX6" fmla="*/ 2242835 w 4516229"/>
              <a:gd name="connsiteY6" fmla="*/ 0 h 5194286"/>
              <a:gd name="connsiteX0" fmla="*/ 2242835 w 4516229"/>
              <a:gd name="connsiteY0" fmla="*/ 0 h 3871633"/>
              <a:gd name="connsiteX1" fmla="*/ 4501239 w 4516229"/>
              <a:gd name="connsiteY1" fmla="*/ 1333756 h 3871633"/>
              <a:gd name="connsiteX2" fmla="*/ 4516229 w 4516229"/>
              <a:gd name="connsiteY2" fmla="*/ 3781691 h 3871633"/>
              <a:gd name="connsiteX3" fmla="*/ 2222734 w 4516229"/>
              <a:gd name="connsiteY3" fmla="*/ 232542 h 3871633"/>
              <a:gd name="connsiteX4" fmla="*/ 0 w 4516229"/>
              <a:gd name="connsiteY4" fmla="*/ 3871633 h 3871633"/>
              <a:gd name="connsiteX5" fmla="*/ 0 w 4516229"/>
              <a:gd name="connsiteY5" fmla="*/ 1324561 h 3871633"/>
              <a:gd name="connsiteX6" fmla="*/ 2242835 w 4516229"/>
              <a:gd name="connsiteY6" fmla="*/ 0 h 3871633"/>
              <a:gd name="connsiteX0" fmla="*/ 2242835 w 4516229"/>
              <a:gd name="connsiteY0" fmla="*/ 0 h 5134325"/>
              <a:gd name="connsiteX1" fmla="*/ 4501239 w 4516229"/>
              <a:gd name="connsiteY1" fmla="*/ 1333756 h 5134325"/>
              <a:gd name="connsiteX2" fmla="*/ 4516229 w 4516229"/>
              <a:gd name="connsiteY2" fmla="*/ 3781691 h 5134325"/>
              <a:gd name="connsiteX3" fmla="*/ 2177764 w 4516229"/>
              <a:gd name="connsiteY3" fmla="*/ 5134325 h 5134325"/>
              <a:gd name="connsiteX4" fmla="*/ 0 w 4516229"/>
              <a:gd name="connsiteY4" fmla="*/ 3871633 h 5134325"/>
              <a:gd name="connsiteX5" fmla="*/ 0 w 4516229"/>
              <a:gd name="connsiteY5" fmla="*/ 1324561 h 5134325"/>
              <a:gd name="connsiteX6" fmla="*/ 2242835 w 4516229"/>
              <a:gd name="connsiteY6" fmla="*/ 0 h 5134325"/>
              <a:gd name="connsiteX0" fmla="*/ 2242835 w 4516229"/>
              <a:gd name="connsiteY0" fmla="*/ 0 h 5194286"/>
              <a:gd name="connsiteX1" fmla="*/ 4501239 w 4516229"/>
              <a:gd name="connsiteY1" fmla="*/ 1333756 h 5194286"/>
              <a:gd name="connsiteX2" fmla="*/ 4516229 w 4516229"/>
              <a:gd name="connsiteY2" fmla="*/ 3781691 h 5194286"/>
              <a:gd name="connsiteX3" fmla="*/ 2222735 w 4516229"/>
              <a:gd name="connsiteY3" fmla="*/ 5194286 h 5194286"/>
              <a:gd name="connsiteX4" fmla="*/ 0 w 4516229"/>
              <a:gd name="connsiteY4" fmla="*/ 3871633 h 5194286"/>
              <a:gd name="connsiteX5" fmla="*/ 0 w 4516229"/>
              <a:gd name="connsiteY5" fmla="*/ 1324561 h 5194286"/>
              <a:gd name="connsiteX6" fmla="*/ 2242835 w 4516229"/>
              <a:gd name="connsiteY6" fmla="*/ 0 h 5194286"/>
              <a:gd name="connsiteX0" fmla="*/ 2242835 w 4501903"/>
              <a:gd name="connsiteY0" fmla="*/ 0 h 5194286"/>
              <a:gd name="connsiteX1" fmla="*/ 4501239 w 4501903"/>
              <a:gd name="connsiteY1" fmla="*/ 1333756 h 5194286"/>
              <a:gd name="connsiteX2" fmla="*/ 4486248 w 4501903"/>
              <a:gd name="connsiteY2" fmla="*/ 3856642 h 5194286"/>
              <a:gd name="connsiteX3" fmla="*/ 2222735 w 4501903"/>
              <a:gd name="connsiteY3" fmla="*/ 5194286 h 5194286"/>
              <a:gd name="connsiteX4" fmla="*/ 0 w 4501903"/>
              <a:gd name="connsiteY4" fmla="*/ 3871633 h 5194286"/>
              <a:gd name="connsiteX5" fmla="*/ 0 w 4501903"/>
              <a:gd name="connsiteY5" fmla="*/ 1324561 h 5194286"/>
              <a:gd name="connsiteX6" fmla="*/ 2242835 w 4501903"/>
              <a:gd name="connsiteY6" fmla="*/ 0 h 5194286"/>
              <a:gd name="connsiteX0" fmla="*/ 2242835 w 4501903"/>
              <a:gd name="connsiteY0" fmla="*/ 0 h 5194286"/>
              <a:gd name="connsiteX1" fmla="*/ 4501239 w 4501903"/>
              <a:gd name="connsiteY1" fmla="*/ 1333756 h 5194286"/>
              <a:gd name="connsiteX2" fmla="*/ 4486248 w 4501903"/>
              <a:gd name="connsiteY2" fmla="*/ 3856642 h 5194286"/>
              <a:gd name="connsiteX3" fmla="*/ 2222735 w 4501903"/>
              <a:gd name="connsiteY3" fmla="*/ 5194286 h 5194286"/>
              <a:gd name="connsiteX4" fmla="*/ 449705 w 4501903"/>
              <a:gd name="connsiteY4" fmla="*/ 3901614 h 5194286"/>
              <a:gd name="connsiteX5" fmla="*/ 0 w 4501903"/>
              <a:gd name="connsiteY5" fmla="*/ 1324561 h 5194286"/>
              <a:gd name="connsiteX6" fmla="*/ 2242835 w 4501903"/>
              <a:gd name="connsiteY6" fmla="*/ 0 h 5194286"/>
              <a:gd name="connsiteX0" fmla="*/ 2242835 w 4501903"/>
              <a:gd name="connsiteY0" fmla="*/ 0 h 5194286"/>
              <a:gd name="connsiteX1" fmla="*/ 4501239 w 4501903"/>
              <a:gd name="connsiteY1" fmla="*/ 1333756 h 5194286"/>
              <a:gd name="connsiteX2" fmla="*/ 4486248 w 4501903"/>
              <a:gd name="connsiteY2" fmla="*/ 3856642 h 5194286"/>
              <a:gd name="connsiteX3" fmla="*/ 2222735 w 4501903"/>
              <a:gd name="connsiteY3" fmla="*/ 5194286 h 5194286"/>
              <a:gd name="connsiteX4" fmla="*/ 14990 w 4501903"/>
              <a:gd name="connsiteY4" fmla="*/ 3841654 h 5194286"/>
              <a:gd name="connsiteX5" fmla="*/ 0 w 4501903"/>
              <a:gd name="connsiteY5" fmla="*/ 1324561 h 5194286"/>
              <a:gd name="connsiteX6" fmla="*/ 2242835 w 4501903"/>
              <a:gd name="connsiteY6" fmla="*/ 0 h 5194286"/>
              <a:gd name="connsiteX0" fmla="*/ 2242835 w 4501260"/>
              <a:gd name="connsiteY0" fmla="*/ 0 h 5194286"/>
              <a:gd name="connsiteX1" fmla="*/ 4501239 w 4501260"/>
              <a:gd name="connsiteY1" fmla="*/ 1333756 h 5194286"/>
              <a:gd name="connsiteX2" fmla="*/ 3631809 w 4501260"/>
              <a:gd name="connsiteY2" fmla="*/ 3496878 h 5194286"/>
              <a:gd name="connsiteX3" fmla="*/ 2222735 w 4501260"/>
              <a:gd name="connsiteY3" fmla="*/ 5194286 h 5194286"/>
              <a:gd name="connsiteX4" fmla="*/ 14990 w 4501260"/>
              <a:gd name="connsiteY4" fmla="*/ 3841654 h 5194286"/>
              <a:gd name="connsiteX5" fmla="*/ 0 w 4501260"/>
              <a:gd name="connsiteY5" fmla="*/ 1324561 h 5194286"/>
              <a:gd name="connsiteX6" fmla="*/ 2242835 w 4501260"/>
              <a:gd name="connsiteY6" fmla="*/ 0 h 5194286"/>
              <a:gd name="connsiteX0" fmla="*/ 2242835 w 4502681"/>
              <a:gd name="connsiteY0" fmla="*/ 0 h 5194286"/>
              <a:gd name="connsiteX1" fmla="*/ 4501239 w 4502681"/>
              <a:gd name="connsiteY1" fmla="*/ 1333756 h 5194286"/>
              <a:gd name="connsiteX2" fmla="*/ 4501238 w 4502681"/>
              <a:gd name="connsiteY2" fmla="*/ 3841651 h 5194286"/>
              <a:gd name="connsiteX3" fmla="*/ 2222735 w 4502681"/>
              <a:gd name="connsiteY3" fmla="*/ 5194286 h 5194286"/>
              <a:gd name="connsiteX4" fmla="*/ 14990 w 4502681"/>
              <a:gd name="connsiteY4" fmla="*/ 3841654 h 5194286"/>
              <a:gd name="connsiteX5" fmla="*/ 0 w 4502681"/>
              <a:gd name="connsiteY5" fmla="*/ 1324561 h 5194286"/>
              <a:gd name="connsiteX6" fmla="*/ 2242835 w 4502681"/>
              <a:gd name="connsiteY6" fmla="*/ 0 h 5194286"/>
              <a:gd name="connsiteX0" fmla="*/ 2242835 w 4501915"/>
              <a:gd name="connsiteY0" fmla="*/ 0 h 5194286"/>
              <a:gd name="connsiteX1" fmla="*/ 4501239 w 4501915"/>
              <a:gd name="connsiteY1" fmla="*/ 1333756 h 5194286"/>
              <a:gd name="connsiteX2" fmla="*/ 4501238 w 4501915"/>
              <a:gd name="connsiteY2" fmla="*/ 3841651 h 5194286"/>
              <a:gd name="connsiteX3" fmla="*/ 2222735 w 4501915"/>
              <a:gd name="connsiteY3" fmla="*/ 5194286 h 5194286"/>
              <a:gd name="connsiteX4" fmla="*/ 14990 w 4501915"/>
              <a:gd name="connsiteY4" fmla="*/ 3841654 h 5194286"/>
              <a:gd name="connsiteX5" fmla="*/ 0 w 4501915"/>
              <a:gd name="connsiteY5" fmla="*/ 1324561 h 5194286"/>
              <a:gd name="connsiteX6" fmla="*/ 2242835 w 4501915"/>
              <a:gd name="connsiteY6" fmla="*/ 0 h 5194286"/>
              <a:gd name="connsiteX0" fmla="*/ 2242835 w 4501380"/>
              <a:gd name="connsiteY0" fmla="*/ 0 h 5194286"/>
              <a:gd name="connsiteX1" fmla="*/ 4501239 w 4501380"/>
              <a:gd name="connsiteY1" fmla="*/ 1333756 h 5194286"/>
              <a:gd name="connsiteX2" fmla="*/ 4397543 w 4501380"/>
              <a:gd name="connsiteY2" fmla="*/ 3653115 h 5194286"/>
              <a:gd name="connsiteX3" fmla="*/ 2222735 w 4501380"/>
              <a:gd name="connsiteY3" fmla="*/ 5194286 h 5194286"/>
              <a:gd name="connsiteX4" fmla="*/ 14990 w 4501380"/>
              <a:gd name="connsiteY4" fmla="*/ 3841654 h 5194286"/>
              <a:gd name="connsiteX5" fmla="*/ 0 w 4501380"/>
              <a:gd name="connsiteY5" fmla="*/ 1324561 h 5194286"/>
              <a:gd name="connsiteX6" fmla="*/ 2242835 w 4501380"/>
              <a:gd name="connsiteY6" fmla="*/ 0 h 5194286"/>
              <a:gd name="connsiteX0" fmla="*/ 2242835 w 4503125"/>
              <a:gd name="connsiteY0" fmla="*/ 0 h 5194286"/>
              <a:gd name="connsiteX1" fmla="*/ 4501239 w 4503125"/>
              <a:gd name="connsiteY1" fmla="*/ 1333756 h 5194286"/>
              <a:gd name="connsiteX2" fmla="*/ 4397543 w 4503125"/>
              <a:gd name="connsiteY2" fmla="*/ 3653115 h 5194286"/>
              <a:gd name="connsiteX3" fmla="*/ 2222735 w 4503125"/>
              <a:gd name="connsiteY3" fmla="*/ 5194286 h 5194286"/>
              <a:gd name="connsiteX4" fmla="*/ 14990 w 4503125"/>
              <a:gd name="connsiteY4" fmla="*/ 3841654 h 5194286"/>
              <a:gd name="connsiteX5" fmla="*/ 0 w 4503125"/>
              <a:gd name="connsiteY5" fmla="*/ 1324561 h 5194286"/>
              <a:gd name="connsiteX6" fmla="*/ 2242835 w 4503125"/>
              <a:gd name="connsiteY6" fmla="*/ 0 h 5194286"/>
              <a:gd name="connsiteX0" fmla="*/ 2242835 w 4552139"/>
              <a:gd name="connsiteY0" fmla="*/ 0 h 5194286"/>
              <a:gd name="connsiteX1" fmla="*/ 4501239 w 4552139"/>
              <a:gd name="connsiteY1" fmla="*/ 1333756 h 5194286"/>
              <a:gd name="connsiteX2" fmla="*/ 4501238 w 4552139"/>
              <a:gd name="connsiteY2" fmla="*/ 3851078 h 5194286"/>
              <a:gd name="connsiteX3" fmla="*/ 2222735 w 4552139"/>
              <a:gd name="connsiteY3" fmla="*/ 5194286 h 5194286"/>
              <a:gd name="connsiteX4" fmla="*/ 14990 w 4552139"/>
              <a:gd name="connsiteY4" fmla="*/ 3841654 h 5194286"/>
              <a:gd name="connsiteX5" fmla="*/ 0 w 4552139"/>
              <a:gd name="connsiteY5" fmla="*/ 1324561 h 5194286"/>
              <a:gd name="connsiteX6" fmla="*/ 2242835 w 4552139"/>
              <a:gd name="connsiteY6" fmla="*/ 0 h 5194286"/>
              <a:gd name="connsiteX0" fmla="*/ 2242835 w 4502258"/>
              <a:gd name="connsiteY0" fmla="*/ 0 h 5194286"/>
              <a:gd name="connsiteX1" fmla="*/ 4501239 w 4502258"/>
              <a:gd name="connsiteY1" fmla="*/ 1333756 h 5194286"/>
              <a:gd name="connsiteX2" fmla="*/ 4501238 w 4502258"/>
              <a:gd name="connsiteY2" fmla="*/ 3851078 h 5194286"/>
              <a:gd name="connsiteX3" fmla="*/ 2222735 w 4502258"/>
              <a:gd name="connsiteY3" fmla="*/ 5194286 h 5194286"/>
              <a:gd name="connsiteX4" fmla="*/ 14990 w 4502258"/>
              <a:gd name="connsiteY4" fmla="*/ 3841654 h 5194286"/>
              <a:gd name="connsiteX5" fmla="*/ 0 w 4502258"/>
              <a:gd name="connsiteY5" fmla="*/ 1324561 h 5194286"/>
              <a:gd name="connsiteX6" fmla="*/ 2242835 w 4502258"/>
              <a:gd name="connsiteY6" fmla="*/ 0 h 5194286"/>
              <a:gd name="connsiteX0" fmla="*/ 2242835 w 4506296"/>
              <a:gd name="connsiteY0" fmla="*/ 0 h 5194286"/>
              <a:gd name="connsiteX1" fmla="*/ 4501239 w 4506296"/>
              <a:gd name="connsiteY1" fmla="*/ 1333756 h 5194286"/>
              <a:gd name="connsiteX2" fmla="*/ 4501238 w 4506296"/>
              <a:gd name="connsiteY2" fmla="*/ 3851078 h 5194286"/>
              <a:gd name="connsiteX3" fmla="*/ 2222735 w 4506296"/>
              <a:gd name="connsiteY3" fmla="*/ 5194286 h 5194286"/>
              <a:gd name="connsiteX4" fmla="*/ 14990 w 4506296"/>
              <a:gd name="connsiteY4" fmla="*/ 3841654 h 5194286"/>
              <a:gd name="connsiteX5" fmla="*/ 0 w 4506296"/>
              <a:gd name="connsiteY5" fmla="*/ 1324561 h 5194286"/>
              <a:gd name="connsiteX6" fmla="*/ 2242835 w 4506296"/>
              <a:gd name="connsiteY6" fmla="*/ 0 h 5194286"/>
              <a:gd name="connsiteX0" fmla="*/ 2228951 w 4492412"/>
              <a:gd name="connsiteY0" fmla="*/ 0 h 5194286"/>
              <a:gd name="connsiteX1" fmla="*/ 4487355 w 4492412"/>
              <a:gd name="connsiteY1" fmla="*/ 1333756 h 5194286"/>
              <a:gd name="connsiteX2" fmla="*/ 4487354 w 4492412"/>
              <a:gd name="connsiteY2" fmla="*/ 3851078 h 5194286"/>
              <a:gd name="connsiteX3" fmla="*/ 2208851 w 4492412"/>
              <a:gd name="connsiteY3" fmla="*/ 5194286 h 5194286"/>
              <a:gd name="connsiteX4" fmla="*/ 1106 w 4492412"/>
              <a:gd name="connsiteY4" fmla="*/ 3841654 h 5194286"/>
              <a:gd name="connsiteX5" fmla="*/ 4970 w 4492412"/>
              <a:gd name="connsiteY5" fmla="*/ 1333988 h 5194286"/>
              <a:gd name="connsiteX6" fmla="*/ 2228951 w 4492412"/>
              <a:gd name="connsiteY6" fmla="*/ 0 h 51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2412" h="5194286">
                <a:moveTo>
                  <a:pt x="2228951" y="0"/>
                </a:moveTo>
                <a:lnTo>
                  <a:pt x="4487355" y="1333756"/>
                </a:lnTo>
                <a:cubicBezTo>
                  <a:pt x="4492352" y="2149734"/>
                  <a:pt x="4495646" y="3066780"/>
                  <a:pt x="4487354" y="3851078"/>
                </a:cubicBezTo>
                <a:cubicBezTo>
                  <a:pt x="4307472" y="3907215"/>
                  <a:pt x="2388733" y="5138149"/>
                  <a:pt x="2208851" y="5194286"/>
                </a:cubicBezTo>
                <a:lnTo>
                  <a:pt x="1106" y="3841654"/>
                </a:lnTo>
                <a:cubicBezTo>
                  <a:pt x="-3891" y="3002623"/>
                  <a:pt x="9967" y="2173019"/>
                  <a:pt x="4970" y="1333988"/>
                </a:cubicBezTo>
                <a:lnTo>
                  <a:pt x="2228951" y="0"/>
                </a:lnTo>
                <a:close/>
              </a:path>
            </a:pathLst>
          </a:custGeom>
          <a:noFill/>
          <a:ln>
            <a:noFill/>
          </a:ln>
          <a:effectLst/>
        </p:spPr>
        <p:txBody>
          <a:bodyPr wrap="square">
            <a:noAutofit/>
          </a:bodyPr>
          <a:lstStyle/>
          <a:p>
            <a:r>
              <a:rPr lang="en-US"/>
              <a:t>Click icon to add picture</a:t>
            </a:r>
          </a:p>
        </p:txBody>
      </p:sp>
      <p:sp>
        <p:nvSpPr>
          <p:cNvPr id="55" name="Picture Placeholder 54">
            <a:extLst>
              <a:ext uri="{FF2B5EF4-FFF2-40B4-BE49-F238E27FC236}">
                <a16:creationId xmlns:a16="http://schemas.microsoft.com/office/drawing/2014/main" id="{E3086C8C-F063-734D-909A-8A107BC2FE9F}"/>
              </a:ext>
            </a:extLst>
          </p:cNvPr>
          <p:cNvSpPr>
            <a:spLocks noGrp="1"/>
          </p:cNvSpPr>
          <p:nvPr>
            <p:ph type="pic" sz="quarter" idx="13"/>
          </p:nvPr>
        </p:nvSpPr>
        <p:spPr bwMode="auto">
          <a:xfrm>
            <a:off x="6757261" y="3624064"/>
            <a:ext cx="2796952" cy="3233936"/>
          </a:xfrm>
          <a:custGeom>
            <a:avLst/>
            <a:gdLst>
              <a:gd name="connsiteX0" fmla="*/ 2242835 w 4501239"/>
              <a:gd name="connsiteY0" fmla="*/ 0 h 5175777"/>
              <a:gd name="connsiteX1" fmla="*/ 4501239 w 4501239"/>
              <a:gd name="connsiteY1" fmla="*/ 1333756 h 5175777"/>
              <a:gd name="connsiteX2" fmla="*/ 4501239 w 4501239"/>
              <a:gd name="connsiteY2" fmla="*/ 5175777 h 5175777"/>
              <a:gd name="connsiteX3" fmla="*/ 0 w 4501239"/>
              <a:gd name="connsiteY3" fmla="*/ 5175777 h 5175777"/>
              <a:gd name="connsiteX4" fmla="*/ 0 w 4501239"/>
              <a:gd name="connsiteY4" fmla="*/ 1324561 h 5175777"/>
              <a:gd name="connsiteX0" fmla="*/ 2242835 w 4516229"/>
              <a:gd name="connsiteY0" fmla="*/ 0 h 5175777"/>
              <a:gd name="connsiteX1" fmla="*/ 4501239 w 4516229"/>
              <a:gd name="connsiteY1" fmla="*/ 1333756 h 5175777"/>
              <a:gd name="connsiteX2" fmla="*/ 4516229 w 4516229"/>
              <a:gd name="connsiteY2" fmla="*/ 3781691 h 5175777"/>
              <a:gd name="connsiteX3" fmla="*/ 0 w 4516229"/>
              <a:gd name="connsiteY3" fmla="*/ 5175777 h 5175777"/>
              <a:gd name="connsiteX4" fmla="*/ 0 w 4516229"/>
              <a:gd name="connsiteY4" fmla="*/ 1324561 h 5175777"/>
              <a:gd name="connsiteX5" fmla="*/ 2242835 w 4516229"/>
              <a:gd name="connsiteY5" fmla="*/ 0 h 5175777"/>
              <a:gd name="connsiteX0" fmla="*/ 2242835 w 4516229"/>
              <a:gd name="connsiteY0" fmla="*/ 0 h 5194286"/>
              <a:gd name="connsiteX1" fmla="*/ 4501239 w 4516229"/>
              <a:gd name="connsiteY1" fmla="*/ 1333756 h 5194286"/>
              <a:gd name="connsiteX2" fmla="*/ 4516229 w 4516229"/>
              <a:gd name="connsiteY2" fmla="*/ 3781691 h 5194286"/>
              <a:gd name="connsiteX3" fmla="*/ 2027862 w 4516229"/>
              <a:gd name="connsiteY3" fmla="*/ 5194286 h 5194286"/>
              <a:gd name="connsiteX4" fmla="*/ 0 w 4516229"/>
              <a:gd name="connsiteY4" fmla="*/ 5175777 h 5194286"/>
              <a:gd name="connsiteX5" fmla="*/ 0 w 4516229"/>
              <a:gd name="connsiteY5" fmla="*/ 1324561 h 5194286"/>
              <a:gd name="connsiteX6" fmla="*/ 2242835 w 4516229"/>
              <a:gd name="connsiteY6" fmla="*/ 0 h 5194286"/>
              <a:gd name="connsiteX0" fmla="*/ 2242835 w 4516229"/>
              <a:gd name="connsiteY0" fmla="*/ 0 h 5194286"/>
              <a:gd name="connsiteX1" fmla="*/ 4501239 w 4516229"/>
              <a:gd name="connsiteY1" fmla="*/ 1333756 h 5194286"/>
              <a:gd name="connsiteX2" fmla="*/ 4516229 w 4516229"/>
              <a:gd name="connsiteY2" fmla="*/ 3781691 h 5194286"/>
              <a:gd name="connsiteX3" fmla="*/ 2027862 w 4516229"/>
              <a:gd name="connsiteY3" fmla="*/ 5194286 h 5194286"/>
              <a:gd name="connsiteX4" fmla="*/ 0 w 4516229"/>
              <a:gd name="connsiteY4" fmla="*/ 3871633 h 5194286"/>
              <a:gd name="connsiteX5" fmla="*/ 0 w 4516229"/>
              <a:gd name="connsiteY5" fmla="*/ 1324561 h 5194286"/>
              <a:gd name="connsiteX6" fmla="*/ 2242835 w 4516229"/>
              <a:gd name="connsiteY6" fmla="*/ 0 h 5194286"/>
              <a:gd name="connsiteX0" fmla="*/ 2242835 w 4516229"/>
              <a:gd name="connsiteY0" fmla="*/ 0 h 3871633"/>
              <a:gd name="connsiteX1" fmla="*/ 4501239 w 4516229"/>
              <a:gd name="connsiteY1" fmla="*/ 1333756 h 3871633"/>
              <a:gd name="connsiteX2" fmla="*/ 4516229 w 4516229"/>
              <a:gd name="connsiteY2" fmla="*/ 3781691 h 3871633"/>
              <a:gd name="connsiteX3" fmla="*/ 2222734 w 4516229"/>
              <a:gd name="connsiteY3" fmla="*/ 232542 h 3871633"/>
              <a:gd name="connsiteX4" fmla="*/ 0 w 4516229"/>
              <a:gd name="connsiteY4" fmla="*/ 3871633 h 3871633"/>
              <a:gd name="connsiteX5" fmla="*/ 0 w 4516229"/>
              <a:gd name="connsiteY5" fmla="*/ 1324561 h 3871633"/>
              <a:gd name="connsiteX6" fmla="*/ 2242835 w 4516229"/>
              <a:gd name="connsiteY6" fmla="*/ 0 h 3871633"/>
              <a:gd name="connsiteX0" fmla="*/ 2242835 w 4516229"/>
              <a:gd name="connsiteY0" fmla="*/ 0 h 5134325"/>
              <a:gd name="connsiteX1" fmla="*/ 4501239 w 4516229"/>
              <a:gd name="connsiteY1" fmla="*/ 1333756 h 5134325"/>
              <a:gd name="connsiteX2" fmla="*/ 4516229 w 4516229"/>
              <a:gd name="connsiteY2" fmla="*/ 3781691 h 5134325"/>
              <a:gd name="connsiteX3" fmla="*/ 2177764 w 4516229"/>
              <a:gd name="connsiteY3" fmla="*/ 5134325 h 5134325"/>
              <a:gd name="connsiteX4" fmla="*/ 0 w 4516229"/>
              <a:gd name="connsiteY4" fmla="*/ 3871633 h 5134325"/>
              <a:gd name="connsiteX5" fmla="*/ 0 w 4516229"/>
              <a:gd name="connsiteY5" fmla="*/ 1324561 h 5134325"/>
              <a:gd name="connsiteX6" fmla="*/ 2242835 w 4516229"/>
              <a:gd name="connsiteY6" fmla="*/ 0 h 5134325"/>
              <a:gd name="connsiteX0" fmla="*/ 2242835 w 4516229"/>
              <a:gd name="connsiteY0" fmla="*/ 0 h 5194286"/>
              <a:gd name="connsiteX1" fmla="*/ 4501239 w 4516229"/>
              <a:gd name="connsiteY1" fmla="*/ 1333756 h 5194286"/>
              <a:gd name="connsiteX2" fmla="*/ 4516229 w 4516229"/>
              <a:gd name="connsiteY2" fmla="*/ 3781691 h 5194286"/>
              <a:gd name="connsiteX3" fmla="*/ 2222735 w 4516229"/>
              <a:gd name="connsiteY3" fmla="*/ 5194286 h 5194286"/>
              <a:gd name="connsiteX4" fmla="*/ 0 w 4516229"/>
              <a:gd name="connsiteY4" fmla="*/ 3871633 h 5194286"/>
              <a:gd name="connsiteX5" fmla="*/ 0 w 4516229"/>
              <a:gd name="connsiteY5" fmla="*/ 1324561 h 5194286"/>
              <a:gd name="connsiteX6" fmla="*/ 2242835 w 4516229"/>
              <a:gd name="connsiteY6" fmla="*/ 0 h 5194286"/>
              <a:gd name="connsiteX0" fmla="*/ 2242835 w 4501903"/>
              <a:gd name="connsiteY0" fmla="*/ 0 h 5194286"/>
              <a:gd name="connsiteX1" fmla="*/ 4501239 w 4501903"/>
              <a:gd name="connsiteY1" fmla="*/ 1333756 h 5194286"/>
              <a:gd name="connsiteX2" fmla="*/ 4486248 w 4501903"/>
              <a:gd name="connsiteY2" fmla="*/ 3856642 h 5194286"/>
              <a:gd name="connsiteX3" fmla="*/ 2222735 w 4501903"/>
              <a:gd name="connsiteY3" fmla="*/ 5194286 h 5194286"/>
              <a:gd name="connsiteX4" fmla="*/ 0 w 4501903"/>
              <a:gd name="connsiteY4" fmla="*/ 3871633 h 5194286"/>
              <a:gd name="connsiteX5" fmla="*/ 0 w 4501903"/>
              <a:gd name="connsiteY5" fmla="*/ 1324561 h 5194286"/>
              <a:gd name="connsiteX6" fmla="*/ 2242835 w 4501903"/>
              <a:gd name="connsiteY6" fmla="*/ 0 h 5194286"/>
              <a:gd name="connsiteX0" fmla="*/ 2242835 w 4501903"/>
              <a:gd name="connsiteY0" fmla="*/ 0 h 5194286"/>
              <a:gd name="connsiteX1" fmla="*/ 4501239 w 4501903"/>
              <a:gd name="connsiteY1" fmla="*/ 1333756 h 5194286"/>
              <a:gd name="connsiteX2" fmla="*/ 4486248 w 4501903"/>
              <a:gd name="connsiteY2" fmla="*/ 3856642 h 5194286"/>
              <a:gd name="connsiteX3" fmla="*/ 2222735 w 4501903"/>
              <a:gd name="connsiteY3" fmla="*/ 5194286 h 5194286"/>
              <a:gd name="connsiteX4" fmla="*/ 449705 w 4501903"/>
              <a:gd name="connsiteY4" fmla="*/ 3901614 h 5194286"/>
              <a:gd name="connsiteX5" fmla="*/ 0 w 4501903"/>
              <a:gd name="connsiteY5" fmla="*/ 1324561 h 5194286"/>
              <a:gd name="connsiteX6" fmla="*/ 2242835 w 4501903"/>
              <a:gd name="connsiteY6" fmla="*/ 0 h 5194286"/>
              <a:gd name="connsiteX0" fmla="*/ 2242835 w 4501903"/>
              <a:gd name="connsiteY0" fmla="*/ 0 h 5194286"/>
              <a:gd name="connsiteX1" fmla="*/ 4501239 w 4501903"/>
              <a:gd name="connsiteY1" fmla="*/ 1333756 h 5194286"/>
              <a:gd name="connsiteX2" fmla="*/ 4486248 w 4501903"/>
              <a:gd name="connsiteY2" fmla="*/ 3856642 h 5194286"/>
              <a:gd name="connsiteX3" fmla="*/ 2222735 w 4501903"/>
              <a:gd name="connsiteY3" fmla="*/ 5194286 h 5194286"/>
              <a:gd name="connsiteX4" fmla="*/ 14990 w 4501903"/>
              <a:gd name="connsiteY4" fmla="*/ 3841654 h 5194286"/>
              <a:gd name="connsiteX5" fmla="*/ 0 w 4501903"/>
              <a:gd name="connsiteY5" fmla="*/ 1324561 h 5194286"/>
              <a:gd name="connsiteX6" fmla="*/ 2242835 w 4501903"/>
              <a:gd name="connsiteY6" fmla="*/ 0 h 5194286"/>
              <a:gd name="connsiteX0" fmla="*/ 2242835 w 4501260"/>
              <a:gd name="connsiteY0" fmla="*/ 0 h 5194286"/>
              <a:gd name="connsiteX1" fmla="*/ 4501239 w 4501260"/>
              <a:gd name="connsiteY1" fmla="*/ 1333756 h 5194286"/>
              <a:gd name="connsiteX2" fmla="*/ 3631809 w 4501260"/>
              <a:gd name="connsiteY2" fmla="*/ 3496878 h 5194286"/>
              <a:gd name="connsiteX3" fmla="*/ 2222735 w 4501260"/>
              <a:gd name="connsiteY3" fmla="*/ 5194286 h 5194286"/>
              <a:gd name="connsiteX4" fmla="*/ 14990 w 4501260"/>
              <a:gd name="connsiteY4" fmla="*/ 3841654 h 5194286"/>
              <a:gd name="connsiteX5" fmla="*/ 0 w 4501260"/>
              <a:gd name="connsiteY5" fmla="*/ 1324561 h 5194286"/>
              <a:gd name="connsiteX6" fmla="*/ 2242835 w 4501260"/>
              <a:gd name="connsiteY6" fmla="*/ 0 h 5194286"/>
              <a:gd name="connsiteX0" fmla="*/ 2242835 w 4502681"/>
              <a:gd name="connsiteY0" fmla="*/ 0 h 5194286"/>
              <a:gd name="connsiteX1" fmla="*/ 4501239 w 4502681"/>
              <a:gd name="connsiteY1" fmla="*/ 1333756 h 5194286"/>
              <a:gd name="connsiteX2" fmla="*/ 4501238 w 4502681"/>
              <a:gd name="connsiteY2" fmla="*/ 3841651 h 5194286"/>
              <a:gd name="connsiteX3" fmla="*/ 2222735 w 4502681"/>
              <a:gd name="connsiteY3" fmla="*/ 5194286 h 5194286"/>
              <a:gd name="connsiteX4" fmla="*/ 14990 w 4502681"/>
              <a:gd name="connsiteY4" fmla="*/ 3841654 h 5194286"/>
              <a:gd name="connsiteX5" fmla="*/ 0 w 4502681"/>
              <a:gd name="connsiteY5" fmla="*/ 1324561 h 5194286"/>
              <a:gd name="connsiteX6" fmla="*/ 2242835 w 4502681"/>
              <a:gd name="connsiteY6" fmla="*/ 0 h 5194286"/>
              <a:gd name="connsiteX0" fmla="*/ 2242835 w 4501915"/>
              <a:gd name="connsiteY0" fmla="*/ 0 h 5194286"/>
              <a:gd name="connsiteX1" fmla="*/ 4501239 w 4501915"/>
              <a:gd name="connsiteY1" fmla="*/ 1333756 h 5194286"/>
              <a:gd name="connsiteX2" fmla="*/ 4501238 w 4501915"/>
              <a:gd name="connsiteY2" fmla="*/ 3841651 h 5194286"/>
              <a:gd name="connsiteX3" fmla="*/ 2222735 w 4501915"/>
              <a:gd name="connsiteY3" fmla="*/ 5194286 h 5194286"/>
              <a:gd name="connsiteX4" fmla="*/ 14990 w 4501915"/>
              <a:gd name="connsiteY4" fmla="*/ 3841654 h 5194286"/>
              <a:gd name="connsiteX5" fmla="*/ 0 w 4501915"/>
              <a:gd name="connsiteY5" fmla="*/ 1324561 h 5194286"/>
              <a:gd name="connsiteX6" fmla="*/ 2242835 w 4501915"/>
              <a:gd name="connsiteY6" fmla="*/ 0 h 5194286"/>
              <a:gd name="connsiteX0" fmla="*/ 2242835 w 4501380"/>
              <a:gd name="connsiteY0" fmla="*/ 0 h 5194286"/>
              <a:gd name="connsiteX1" fmla="*/ 4501239 w 4501380"/>
              <a:gd name="connsiteY1" fmla="*/ 1333756 h 5194286"/>
              <a:gd name="connsiteX2" fmla="*/ 4397543 w 4501380"/>
              <a:gd name="connsiteY2" fmla="*/ 3653115 h 5194286"/>
              <a:gd name="connsiteX3" fmla="*/ 2222735 w 4501380"/>
              <a:gd name="connsiteY3" fmla="*/ 5194286 h 5194286"/>
              <a:gd name="connsiteX4" fmla="*/ 14990 w 4501380"/>
              <a:gd name="connsiteY4" fmla="*/ 3841654 h 5194286"/>
              <a:gd name="connsiteX5" fmla="*/ 0 w 4501380"/>
              <a:gd name="connsiteY5" fmla="*/ 1324561 h 5194286"/>
              <a:gd name="connsiteX6" fmla="*/ 2242835 w 4501380"/>
              <a:gd name="connsiteY6" fmla="*/ 0 h 5194286"/>
              <a:gd name="connsiteX0" fmla="*/ 2242835 w 4503125"/>
              <a:gd name="connsiteY0" fmla="*/ 0 h 5194286"/>
              <a:gd name="connsiteX1" fmla="*/ 4501239 w 4503125"/>
              <a:gd name="connsiteY1" fmla="*/ 1333756 h 5194286"/>
              <a:gd name="connsiteX2" fmla="*/ 4397543 w 4503125"/>
              <a:gd name="connsiteY2" fmla="*/ 3653115 h 5194286"/>
              <a:gd name="connsiteX3" fmla="*/ 2222735 w 4503125"/>
              <a:gd name="connsiteY3" fmla="*/ 5194286 h 5194286"/>
              <a:gd name="connsiteX4" fmla="*/ 14990 w 4503125"/>
              <a:gd name="connsiteY4" fmla="*/ 3841654 h 5194286"/>
              <a:gd name="connsiteX5" fmla="*/ 0 w 4503125"/>
              <a:gd name="connsiteY5" fmla="*/ 1324561 h 5194286"/>
              <a:gd name="connsiteX6" fmla="*/ 2242835 w 4503125"/>
              <a:gd name="connsiteY6" fmla="*/ 0 h 5194286"/>
              <a:gd name="connsiteX0" fmla="*/ 2242835 w 4552139"/>
              <a:gd name="connsiteY0" fmla="*/ 0 h 5194286"/>
              <a:gd name="connsiteX1" fmla="*/ 4501239 w 4552139"/>
              <a:gd name="connsiteY1" fmla="*/ 1333756 h 5194286"/>
              <a:gd name="connsiteX2" fmla="*/ 4501238 w 4552139"/>
              <a:gd name="connsiteY2" fmla="*/ 3851078 h 5194286"/>
              <a:gd name="connsiteX3" fmla="*/ 2222735 w 4552139"/>
              <a:gd name="connsiteY3" fmla="*/ 5194286 h 5194286"/>
              <a:gd name="connsiteX4" fmla="*/ 14990 w 4552139"/>
              <a:gd name="connsiteY4" fmla="*/ 3841654 h 5194286"/>
              <a:gd name="connsiteX5" fmla="*/ 0 w 4552139"/>
              <a:gd name="connsiteY5" fmla="*/ 1324561 h 5194286"/>
              <a:gd name="connsiteX6" fmla="*/ 2242835 w 4552139"/>
              <a:gd name="connsiteY6" fmla="*/ 0 h 5194286"/>
              <a:gd name="connsiteX0" fmla="*/ 2242835 w 4502258"/>
              <a:gd name="connsiteY0" fmla="*/ 0 h 5194286"/>
              <a:gd name="connsiteX1" fmla="*/ 4501239 w 4502258"/>
              <a:gd name="connsiteY1" fmla="*/ 1333756 h 5194286"/>
              <a:gd name="connsiteX2" fmla="*/ 4501238 w 4502258"/>
              <a:gd name="connsiteY2" fmla="*/ 3851078 h 5194286"/>
              <a:gd name="connsiteX3" fmla="*/ 2222735 w 4502258"/>
              <a:gd name="connsiteY3" fmla="*/ 5194286 h 5194286"/>
              <a:gd name="connsiteX4" fmla="*/ 14990 w 4502258"/>
              <a:gd name="connsiteY4" fmla="*/ 3841654 h 5194286"/>
              <a:gd name="connsiteX5" fmla="*/ 0 w 4502258"/>
              <a:gd name="connsiteY5" fmla="*/ 1324561 h 5194286"/>
              <a:gd name="connsiteX6" fmla="*/ 2242835 w 4502258"/>
              <a:gd name="connsiteY6" fmla="*/ 0 h 5194286"/>
              <a:gd name="connsiteX0" fmla="*/ 2242835 w 4506296"/>
              <a:gd name="connsiteY0" fmla="*/ 0 h 5194286"/>
              <a:gd name="connsiteX1" fmla="*/ 4501239 w 4506296"/>
              <a:gd name="connsiteY1" fmla="*/ 1333756 h 5194286"/>
              <a:gd name="connsiteX2" fmla="*/ 4501238 w 4506296"/>
              <a:gd name="connsiteY2" fmla="*/ 3851078 h 5194286"/>
              <a:gd name="connsiteX3" fmla="*/ 2222735 w 4506296"/>
              <a:gd name="connsiteY3" fmla="*/ 5194286 h 5194286"/>
              <a:gd name="connsiteX4" fmla="*/ 14990 w 4506296"/>
              <a:gd name="connsiteY4" fmla="*/ 3841654 h 5194286"/>
              <a:gd name="connsiteX5" fmla="*/ 0 w 4506296"/>
              <a:gd name="connsiteY5" fmla="*/ 1324561 h 5194286"/>
              <a:gd name="connsiteX6" fmla="*/ 2242835 w 4506296"/>
              <a:gd name="connsiteY6" fmla="*/ 0 h 5194286"/>
              <a:gd name="connsiteX0" fmla="*/ 2228951 w 4492412"/>
              <a:gd name="connsiteY0" fmla="*/ 0 h 5194286"/>
              <a:gd name="connsiteX1" fmla="*/ 4487355 w 4492412"/>
              <a:gd name="connsiteY1" fmla="*/ 1333756 h 5194286"/>
              <a:gd name="connsiteX2" fmla="*/ 4487354 w 4492412"/>
              <a:gd name="connsiteY2" fmla="*/ 3851078 h 5194286"/>
              <a:gd name="connsiteX3" fmla="*/ 2208851 w 4492412"/>
              <a:gd name="connsiteY3" fmla="*/ 5194286 h 5194286"/>
              <a:gd name="connsiteX4" fmla="*/ 1106 w 4492412"/>
              <a:gd name="connsiteY4" fmla="*/ 3841654 h 5194286"/>
              <a:gd name="connsiteX5" fmla="*/ 4970 w 4492412"/>
              <a:gd name="connsiteY5" fmla="*/ 1333988 h 5194286"/>
              <a:gd name="connsiteX6" fmla="*/ 2228951 w 4492412"/>
              <a:gd name="connsiteY6" fmla="*/ 0 h 51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2412" h="5194286">
                <a:moveTo>
                  <a:pt x="2228951" y="0"/>
                </a:moveTo>
                <a:lnTo>
                  <a:pt x="4487355" y="1333756"/>
                </a:lnTo>
                <a:cubicBezTo>
                  <a:pt x="4492352" y="2149734"/>
                  <a:pt x="4495646" y="3066780"/>
                  <a:pt x="4487354" y="3851078"/>
                </a:cubicBezTo>
                <a:cubicBezTo>
                  <a:pt x="4307472" y="3907215"/>
                  <a:pt x="2388733" y="5138149"/>
                  <a:pt x="2208851" y="5194286"/>
                </a:cubicBezTo>
                <a:lnTo>
                  <a:pt x="1106" y="3841654"/>
                </a:lnTo>
                <a:cubicBezTo>
                  <a:pt x="-3891" y="3002623"/>
                  <a:pt x="9967" y="2173019"/>
                  <a:pt x="4970" y="1333988"/>
                </a:cubicBezTo>
                <a:lnTo>
                  <a:pt x="2228951" y="0"/>
                </a:lnTo>
                <a:close/>
              </a:path>
            </a:pathLst>
          </a:custGeom>
          <a:noFill/>
          <a:ln>
            <a:noFill/>
          </a:ln>
          <a:effectLst/>
        </p:spPr>
        <p:txBody>
          <a:bodyPr wrap="square">
            <a:noAutofit/>
          </a:bodyPr>
          <a:lstStyle/>
          <a:p>
            <a:r>
              <a:rPr lang="en-US"/>
              <a:t>Click icon to add picture</a:t>
            </a:r>
          </a:p>
        </p:txBody>
      </p:sp>
      <p:sp>
        <p:nvSpPr>
          <p:cNvPr id="12" name="Freeform 11">
            <a:extLst>
              <a:ext uri="{FF2B5EF4-FFF2-40B4-BE49-F238E27FC236}">
                <a16:creationId xmlns:a16="http://schemas.microsoft.com/office/drawing/2014/main" id="{FE9F1052-7C28-F444-93A9-2A59F2DCBC1D}"/>
              </a:ext>
            </a:extLst>
          </p:cNvPr>
          <p:cNvSpPr/>
          <p:nvPr/>
        </p:nvSpPr>
        <p:spPr bwMode="auto">
          <a:xfrm>
            <a:off x="7746006" y="5094250"/>
            <a:ext cx="3105337" cy="1765338"/>
          </a:xfrm>
          <a:custGeom>
            <a:avLst/>
            <a:gdLst>
              <a:gd name="connsiteX0" fmla="*/ 1447970 w 2895940"/>
              <a:gd name="connsiteY0" fmla="*/ 0 h 1646299"/>
              <a:gd name="connsiteX1" fmla="*/ 2895940 w 2895940"/>
              <a:gd name="connsiteY1" fmla="*/ 809213 h 1646299"/>
              <a:gd name="connsiteX2" fmla="*/ 2895940 w 2895940"/>
              <a:gd name="connsiteY2" fmla="*/ 1646299 h 1646299"/>
              <a:gd name="connsiteX3" fmla="*/ 0 w 2895940"/>
              <a:gd name="connsiteY3" fmla="*/ 1646299 h 1646299"/>
              <a:gd name="connsiteX4" fmla="*/ 0 w 2895940"/>
              <a:gd name="connsiteY4" fmla="*/ 809213 h 1646299"/>
              <a:gd name="connsiteX5" fmla="*/ 1447970 w 2895940"/>
              <a:gd name="connsiteY5" fmla="*/ 0 h 164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940" h="1646299">
                <a:moveTo>
                  <a:pt x="1447970" y="0"/>
                </a:moveTo>
                <a:lnTo>
                  <a:pt x="2895940" y="809213"/>
                </a:lnTo>
                <a:lnTo>
                  <a:pt x="2895940" y="1646299"/>
                </a:lnTo>
                <a:lnTo>
                  <a:pt x="0" y="1646299"/>
                </a:lnTo>
                <a:lnTo>
                  <a:pt x="0" y="809213"/>
                </a:lnTo>
                <a:lnTo>
                  <a:pt x="1447970" y="0"/>
                </a:lnTo>
                <a:close/>
              </a:path>
            </a:pathLst>
          </a:custGeom>
          <a:gradFill>
            <a:gsLst>
              <a:gs pos="0">
                <a:schemeClr val="accent2"/>
              </a:gs>
              <a:gs pos="100000">
                <a:schemeClr val="accent3">
                  <a:alpha val="61648"/>
                </a:schemeClr>
              </a:gs>
            </a:gsLst>
            <a:lin ang="2700000" scaled="1"/>
          </a:gradFill>
          <a:ln>
            <a:noFill/>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09FB3828-7BB2-4D37-909C-91D5E87DC8EC}"/>
              </a:ext>
            </a:extLst>
          </p:cNvPr>
          <p:cNvSpPr/>
          <p:nvPr/>
        </p:nvSpPr>
        <p:spPr bwMode="auto">
          <a:xfrm>
            <a:off x="0" y="6236895"/>
            <a:ext cx="12191999" cy="62316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15" name="Footer Placeholder 2">
            <a:extLst>
              <a:ext uri="{FF2B5EF4-FFF2-40B4-BE49-F238E27FC236}">
                <a16:creationId xmlns:a16="http://schemas.microsoft.com/office/drawing/2014/main" id="{79200218-D618-415F-82E9-51DF8D295E76}"/>
              </a:ext>
            </a:extLst>
          </p:cNvPr>
          <p:cNvSpPr>
            <a:spLocks noGrp="1"/>
          </p:cNvSpPr>
          <p:nvPr>
            <p:ph type="ftr" sz="quarter" idx="10"/>
          </p:nvPr>
        </p:nvSpPr>
        <p:spPr>
          <a:xfrm>
            <a:off x="628970" y="6310313"/>
            <a:ext cx="3945683" cy="547687"/>
          </a:xfrm>
        </p:spPr>
        <p:txBody>
          <a:bodyPr/>
          <a:lstStyle>
            <a:lvl1pPr algn="l">
              <a:defRPr>
                <a:solidFill>
                  <a:schemeClr val="tx2">
                    <a:lumMod val="50000"/>
                  </a:schemeClr>
                </a:solidFill>
              </a:defRPr>
            </a:lvl1pPr>
          </a:lstStyle>
          <a:p>
            <a:r>
              <a:rPr lang="en-US" dirty="0"/>
              <a:t>OFFICIAL-SENSITIVE</a:t>
            </a:r>
          </a:p>
        </p:txBody>
      </p:sp>
      <p:pic>
        <p:nvPicPr>
          <p:cNvPr id="5" name="Picture 4" descr="A picture containing clock, light&#10;&#10;Description automatically generated">
            <a:extLst>
              <a:ext uri="{FF2B5EF4-FFF2-40B4-BE49-F238E27FC236}">
                <a16:creationId xmlns:a16="http://schemas.microsoft.com/office/drawing/2014/main" id="{730F63B4-13DF-0040-B0A8-E84FE84C298F}"/>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891" r="57915" b="36285"/>
          <a:stretch/>
        </p:blipFill>
        <p:spPr>
          <a:xfrm>
            <a:off x="5090572" y="-385846"/>
            <a:ext cx="7101428" cy="7243846"/>
          </a:xfrm>
          <a:prstGeom prst="rect">
            <a:avLst/>
          </a:prstGeom>
        </p:spPr>
      </p:pic>
      <p:sp>
        <p:nvSpPr>
          <p:cNvPr id="16" name="Text Placeholder 9">
            <a:extLst>
              <a:ext uri="{FF2B5EF4-FFF2-40B4-BE49-F238E27FC236}">
                <a16:creationId xmlns:a16="http://schemas.microsoft.com/office/drawing/2014/main" id="{0A483074-1B26-4B41-81C5-9C1B3573197F}"/>
              </a:ext>
            </a:extLst>
          </p:cNvPr>
          <p:cNvSpPr>
            <a:spLocks noGrp="1"/>
          </p:cNvSpPr>
          <p:nvPr>
            <p:ph type="body" sz="quarter" idx="14" hasCustomPrompt="1"/>
          </p:nvPr>
        </p:nvSpPr>
        <p:spPr>
          <a:xfrm>
            <a:off x="695324" y="3945039"/>
            <a:ext cx="4500563" cy="3370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[Presenter name(s)]</a:t>
            </a:r>
            <a:br>
              <a:rPr lang="en-US" dirty="0"/>
            </a:br>
            <a:endParaRPr lang="en-GB" dirty="0"/>
          </a:p>
        </p:txBody>
      </p:sp>
      <p:sp>
        <p:nvSpPr>
          <p:cNvPr id="17" name="Text Placeholder 9">
            <a:extLst>
              <a:ext uri="{FF2B5EF4-FFF2-40B4-BE49-F238E27FC236}">
                <a16:creationId xmlns:a16="http://schemas.microsoft.com/office/drawing/2014/main" id="{A9593C7E-F186-4F00-A442-DE78E1ECFCE9}"/>
              </a:ext>
            </a:extLst>
          </p:cNvPr>
          <p:cNvSpPr>
            <a:spLocks noGrp="1"/>
          </p:cNvSpPr>
          <p:nvPr>
            <p:ph type="body" sz="quarter" idx="15" hasCustomPrompt="1"/>
          </p:nvPr>
        </p:nvSpPr>
        <p:spPr>
          <a:xfrm>
            <a:off x="695325" y="4326861"/>
            <a:ext cx="2677603" cy="295080"/>
          </a:xfrm>
          <a:prstGeom prst="rect">
            <a:avLst/>
          </a:prstGeom>
        </p:spPr>
        <p:txBody>
          <a:bodyPr/>
          <a:lstStyle>
            <a:lvl1pPr>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[Date as 1 May 2022]</a:t>
            </a:r>
            <a:endParaRPr lang="en-GB" dirty="0"/>
          </a:p>
        </p:txBody>
      </p:sp>
      <p:pic>
        <p:nvPicPr>
          <p:cNvPr id="18" name="Picture 2" descr="G:\Communications\Content hub\Branding\Agency logos\DETAILED AW\Agency_3268_AW.png">
            <a:extLst>
              <a:ext uri="{FF2B5EF4-FFF2-40B4-BE49-F238E27FC236}">
                <a16:creationId xmlns:a16="http://schemas.microsoft.com/office/drawing/2014/main" id="{0198FF6E-15E8-42BA-9F0B-3EA0566B0F5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325" y="549275"/>
            <a:ext cx="3812974" cy="974725"/>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1">
            <a:extLst>
              <a:ext uri="{FF2B5EF4-FFF2-40B4-BE49-F238E27FC236}">
                <a16:creationId xmlns:a16="http://schemas.microsoft.com/office/drawing/2014/main" id="{B00AFCAA-4EFC-4F84-8DB1-E5935E54AD07}"/>
              </a:ext>
            </a:extLst>
          </p:cNvPr>
          <p:cNvSpPr/>
          <p:nvPr userDrawn="1"/>
        </p:nvSpPr>
        <p:spPr bwMode="auto">
          <a:xfrm>
            <a:off x="7746006" y="5094250"/>
            <a:ext cx="3105337" cy="1765338"/>
          </a:xfrm>
          <a:custGeom>
            <a:avLst/>
            <a:gdLst>
              <a:gd name="connsiteX0" fmla="*/ 1447970 w 2895940"/>
              <a:gd name="connsiteY0" fmla="*/ 0 h 1646299"/>
              <a:gd name="connsiteX1" fmla="*/ 2895940 w 2895940"/>
              <a:gd name="connsiteY1" fmla="*/ 809213 h 1646299"/>
              <a:gd name="connsiteX2" fmla="*/ 2895940 w 2895940"/>
              <a:gd name="connsiteY2" fmla="*/ 1646299 h 1646299"/>
              <a:gd name="connsiteX3" fmla="*/ 0 w 2895940"/>
              <a:gd name="connsiteY3" fmla="*/ 1646299 h 1646299"/>
              <a:gd name="connsiteX4" fmla="*/ 0 w 2895940"/>
              <a:gd name="connsiteY4" fmla="*/ 809213 h 1646299"/>
              <a:gd name="connsiteX5" fmla="*/ 1447970 w 2895940"/>
              <a:gd name="connsiteY5" fmla="*/ 0 h 164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940" h="1646299">
                <a:moveTo>
                  <a:pt x="1447970" y="0"/>
                </a:moveTo>
                <a:lnTo>
                  <a:pt x="2895940" y="809213"/>
                </a:lnTo>
                <a:lnTo>
                  <a:pt x="2895940" y="1646299"/>
                </a:lnTo>
                <a:lnTo>
                  <a:pt x="0" y="1646299"/>
                </a:lnTo>
                <a:lnTo>
                  <a:pt x="0" y="809213"/>
                </a:lnTo>
                <a:lnTo>
                  <a:pt x="1447970" y="0"/>
                </a:lnTo>
                <a:close/>
              </a:path>
            </a:pathLst>
          </a:custGeom>
          <a:gradFill>
            <a:gsLst>
              <a:gs pos="0">
                <a:schemeClr val="accent2"/>
              </a:gs>
              <a:gs pos="100000">
                <a:schemeClr val="accent3">
                  <a:alpha val="61648"/>
                </a:schemeClr>
              </a:gs>
            </a:gsLst>
            <a:lin ang="2700000" scaled="1"/>
          </a:gradFill>
          <a:ln>
            <a:noFill/>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21" name="Rectangle 2">
            <a:extLst>
              <a:ext uri="{FF2B5EF4-FFF2-40B4-BE49-F238E27FC236}">
                <a16:creationId xmlns:a16="http://schemas.microsoft.com/office/drawing/2014/main" id="{AD490589-E6EA-45A7-8050-7BD3D793EB5D}"/>
              </a:ext>
            </a:extLst>
          </p:cNvPr>
          <p:cNvSpPr>
            <a:spLocks noGrp="1" noChangeArrowheads="1"/>
          </p:cNvSpPr>
          <p:nvPr>
            <p:ph type="ctrTitle"/>
          </p:nvPr>
        </p:nvSpPr>
        <p:spPr>
          <a:xfrm>
            <a:off x="678074" y="2168525"/>
            <a:ext cx="8297652" cy="779851"/>
          </a:xfrm>
        </p:spPr>
        <p:txBody>
          <a:bodyPr/>
          <a:lstStyle>
            <a:lvl1pPr>
              <a:lnSpc>
                <a:spcPct val="85000"/>
              </a:lnSpc>
              <a:defRPr sz="5000">
                <a:solidFill>
                  <a:srgbClr val="006652"/>
                </a:solidFill>
              </a:defRPr>
            </a:lvl1pPr>
          </a:lstStyle>
          <a:p>
            <a:pPr lvl="0"/>
            <a:r>
              <a:rPr lang="en-US" altLang="en-US" noProof="0" dirty="0"/>
              <a:t>Click to edit Master title style</a:t>
            </a:r>
            <a:endParaRPr lang="en-GB" altLang="en-US" noProof="0" dirty="0"/>
          </a:p>
        </p:txBody>
      </p:sp>
      <p:sp>
        <p:nvSpPr>
          <p:cNvPr id="22" name="Rectangle 3">
            <a:extLst>
              <a:ext uri="{FF2B5EF4-FFF2-40B4-BE49-F238E27FC236}">
                <a16:creationId xmlns:a16="http://schemas.microsoft.com/office/drawing/2014/main" id="{DDCCEA09-5006-49DC-B9E7-6D505E95E93F}"/>
              </a:ext>
            </a:extLst>
          </p:cNvPr>
          <p:cNvSpPr>
            <a:spLocks noGrp="1" noChangeArrowheads="1"/>
          </p:cNvSpPr>
          <p:nvPr>
            <p:ph type="subTitle" idx="1"/>
          </p:nvPr>
        </p:nvSpPr>
        <p:spPr>
          <a:xfrm>
            <a:off x="688238" y="2958054"/>
            <a:ext cx="6941288" cy="536181"/>
          </a:xfrm>
          <a:prstGeom prst="rect">
            <a:avLst/>
          </a:prstGeom>
        </p:spPr>
        <p:txBody>
          <a:bodyPr wrap="none" anchor="t" anchorCtr="0"/>
          <a:lstStyle>
            <a:lvl1pPr>
              <a:defRPr sz="3200">
                <a:solidFill>
                  <a:schemeClr val="tx1"/>
                </a:solidFill>
              </a:defRPr>
            </a:lvl1pPr>
          </a:lstStyle>
          <a:p>
            <a:pPr lvl="0"/>
            <a:r>
              <a:rPr lang="en-US" altLang="en-US" noProof="0" dirty="0"/>
              <a:t>Click to edit Master subtitle style</a:t>
            </a:r>
            <a:endParaRPr lang="en-GB" altLang="en-US" noProof="0" dirty="0"/>
          </a:p>
        </p:txBody>
      </p:sp>
    </p:spTree>
    <p:extLst>
      <p:ext uri="{BB962C8B-B14F-4D97-AF65-F5344CB8AC3E}">
        <p14:creationId xmlns:p14="http://schemas.microsoft.com/office/powerpoint/2010/main" val="1439214399"/>
      </p:ext>
    </p:extLst>
  </p:cSld>
  <p:clrMapOvr>
    <a:masterClrMapping/>
  </p:clrMapOvr>
  <p:extLst>
    <p:ext uri="{DCECCB84-F9BA-43D5-87BE-67443E8EF086}">
      <p15:sldGuideLst xmlns:p15="http://schemas.microsoft.com/office/powerpoint/2012/main">
        <p15:guide id="6" pos="438" userDrawn="1">
          <p15:clr>
            <a:srgbClr val="FBAE40"/>
          </p15:clr>
        </p15:guide>
        <p15:guide id="7" pos="7242" userDrawn="1">
          <p15:clr>
            <a:srgbClr val="FBAE40"/>
          </p15:clr>
        </p15:guide>
        <p15:guide id="8" orient="horz" pos="34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95324" y="548217"/>
            <a:ext cx="10801351" cy="719139"/>
          </a:xfrm>
        </p:spPr>
        <p:txBody>
          <a:bodyPr/>
          <a:lstStyle>
            <a:lvl1pPr>
              <a:defRPr sz="3000" baseline="0"/>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24B4203-4A93-714B-99DE-C021CCDC2758}"/>
              </a:ext>
            </a:extLst>
          </p:cNvPr>
          <p:cNvSpPr>
            <a:spLocks noGrp="1"/>
          </p:cNvSpPr>
          <p:nvPr>
            <p:ph type="body" sz="quarter" idx="10"/>
          </p:nvPr>
        </p:nvSpPr>
        <p:spPr>
          <a:xfrm>
            <a:off x="695325" y="1527175"/>
            <a:ext cx="10801350" cy="4356100"/>
          </a:xfrm>
        </p:spPr>
        <p:txBody>
          <a:bodyPr/>
          <a:lstStyle/>
          <a:p>
            <a:pPr lvl="0"/>
            <a:r>
              <a:rPr lang="en-US" altLang="en-US" dirty="0"/>
              <a:t>Click to edit Master text styles</a:t>
            </a:r>
          </a:p>
          <a:p>
            <a:pPr lvl="1"/>
            <a:r>
              <a:rPr lang="en-US" altLang="en-US" dirty="0"/>
              <a:t>Second level</a:t>
            </a:r>
          </a:p>
          <a:p>
            <a:pPr lvl="3"/>
            <a:r>
              <a:rPr lang="en-US" altLang="en-US" dirty="0"/>
              <a:t>Third level</a:t>
            </a:r>
          </a:p>
          <a:p>
            <a:pPr lvl="4"/>
            <a:r>
              <a:rPr lang="en-US" altLang="en-US" dirty="0"/>
              <a:t>Fourth level</a:t>
            </a:r>
          </a:p>
        </p:txBody>
      </p:sp>
      <p:sp>
        <p:nvSpPr>
          <p:cNvPr id="7" name="Footer Placeholder 6">
            <a:extLst>
              <a:ext uri="{FF2B5EF4-FFF2-40B4-BE49-F238E27FC236}">
                <a16:creationId xmlns:a16="http://schemas.microsoft.com/office/drawing/2014/main" id="{E1098953-3124-F042-AAE2-2432A372B47F}"/>
              </a:ext>
            </a:extLst>
          </p:cNvPr>
          <p:cNvSpPr>
            <a:spLocks noGrp="1"/>
          </p:cNvSpPr>
          <p:nvPr>
            <p:ph type="ftr" sz="quarter" idx="11"/>
          </p:nvPr>
        </p:nvSpPr>
        <p:spPr/>
        <p:txBody>
          <a:bodyPr/>
          <a:lstStyle/>
          <a:p>
            <a:r>
              <a:rPr lang="en-US" dirty="0"/>
              <a:t>OFFICIAL-SENSITIVE</a:t>
            </a:r>
          </a:p>
        </p:txBody>
      </p:sp>
    </p:spTree>
    <p:extLst>
      <p:ext uri="{BB962C8B-B14F-4D97-AF65-F5344CB8AC3E}">
        <p14:creationId xmlns:p14="http://schemas.microsoft.com/office/powerpoint/2010/main" val="317129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a:xfrm>
            <a:off x="695324" y="548217"/>
            <a:ext cx="10801351" cy="719139"/>
          </a:xfrm>
        </p:spPr>
        <p:txBody>
          <a:bodyPr/>
          <a:lstStyle>
            <a:lvl1pPr>
              <a:defRPr sz="3000" baseline="0"/>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24B4203-4A93-714B-99DE-C021CCDC2758}"/>
              </a:ext>
            </a:extLst>
          </p:cNvPr>
          <p:cNvSpPr>
            <a:spLocks noGrp="1"/>
          </p:cNvSpPr>
          <p:nvPr>
            <p:ph type="body" sz="quarter" idx="10"/>
          </p:nvPr>
        </p:nvSpPr>
        <p:spPr>
          <a:xfrm>
            <a:off x="695325" y="1527175"/>
            <a:ext cx="5221288" cy="4356100"/>
          </a:xfrm>
        </p:spPr>
        <p:txBody>
          <a:bodyPr/>
          <a:lstStyle/>
          <a:p>
            <a:pPr lvl="0"/>
            <a:r>
              <a:rPr lang="en-US" altLang="en-US" dirty="0"/>
              <a:t>Click to edit Master text styles</a:t>
            </a:r>
          </a:p>
          <a:p>
            <a:pPr lvl="1"/>
            <a:r>
              <a:rPr lang="en-US" altLang="en-US" dirty="0"/>
              <a:t>Second level</a:t>
            </a:r>
          </a:p>
          <a:p>
            <a:pPr lvl="3"/>
            <a:r>
              <a:rPr lang="en-US" altLang="en-US" dirty="0"/>
              <a:t>Third level</a:t>
            </a:r>
          </a:p>
          <a:p>
            <a:pPr lvl="4"/>
            <a:r>
              <a:rPr lang="en-US" altLang="en-US" dirty="0"/>
              <a:t>Fourth level</a:t>
            </a:r>
          </a:p>
        </p:txBody>
      </p:sp>
      <p:sp>
        <p:nvSpPr>
          <p:cNvPr id="7" name="Footer Placeholder 6">
            <a:extLst>
              <a:ext uri="{FF2B5EF4-FFF2-40B4-BE49-F238E27FC236}">
                <a16:creationId xmlns:a16="http://schemas.microsoft.com/office/drawing/2014/main" id="{E1098953-3124-F042-AAE2-2432A372B47F}"/>
              </a:ext>
            </a:extLst>
          </p:cNvPr>
          <p:cNvSpPr>
            <a:spLocks noGrp="1"/>
          </p:cNvSpPr>
          <p:nvPr>
            <p:ph type="ftr" sz="quarter" idx="11"/>
          </p:nvPr>
        </p:nvSpPr>
        <p:spPr/>
        <p:txBody>
          <a:bodyPr/>
          <a:lstStyle/>
          <a:p>
            <a:r>
              <a:rPr lang="en-US"/>
              <a:t>OFFICIAL-SENSITIVE</a:t>
            </a:r>
            <a:endParaRPr lang="en-US" dirty="0"/>
          </a:p>
        </p:txBody>
      </p:sp>
      <p:sp>
        <p:nvSpPr>
          <p:cNvPr id="5" name="Text Placeholder 5">
            <a:extLst>
              <a:ext uri="{FF2B5EF4-FFF2-40B4-BE49-F238E27FC236}">
                <a16:creationId xmlns:a16="http://schemas.microsoft.com/office/drawing/2014/main" id="{DD653329-5860-9249-B3D3-1FC690AE89B9}"/>
              </a:ext>
            </a:extLst>
          </p:cNvPr>
          <p:cNvSpPr>
            <a:spLocks noGrp="1"/>
          </p:cNvSpPr>
          <p:nvPr>
            <p:ph type="body" sz="quarter" idx="12"/>
          </p:nvPr>
        </p:nvSpPr>
        <p:spPr>
          <a:xfrm>
            <a:off x="6275388" y="1527175"/>
            <a:ext cx="5221288" cy="4356100"/>
          </a:xfrm>
        </p:spPr>
        <p:txBody>
          <a:bodyPr/>
          <a:lstStyle/>
          <a:p>
            <a:pPr lvl="0"/>
            <a:r>
              <a:rPr lang="en-US" altLang="en-US" dirty="0"/>
              <a:t>Click to edit Master text styles</a:t>
            </a:r>
          </a:p>
          <a:p>
            <a:pPr lvl="1"/>
            <a:r>
              <a:rPr lang="en-US" altLang="en-US" dirty="0"/>
              <a:t>Second level</a:t>
            </a:r>
          </a:p>
          <a:p>
            <a:pPr lvl="3"/>
            <a:r>
              <a:rPr lang="en-US" altLang="en-US" dirty="0"/>
              <a:t>Third level</a:t>
            </a:r>
          </a:p>
          <a:p>
            <a:pPr lvl="4"/>
            <a:r>
              <a:rPr lang="en-US" altLang="en-US" dirty="0"/>
              <a:t>Fourth level</a:t>
            </a:r>
          </a:p>
        </p:txBody>
      </p:sp>
    </p:spTree>
    <p:extLst>
      <p:ext uri="{BB962C8B-B14F-4D97-AF65-F5344CB8AC3E}">
        <p14:creationId xmlns:p14="http://schemas.microsoft.com/office/powerpoint/2010/main" val="400914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4" y="548217"/>
            <a:ext cx="10801351" cy="719139"/>
          </a:xfrm>
        </p:spPr>
        <p:txBody>
          <a:bodyPr/>
          <a:lstStyle>
            <a:lvl1pPr>
              <a:defRPr sz="3000" baseline="0"/>
            </a:lvl1pPr>
          </a:lstStyle>
          <a:p>
            <a:r>
              <a:rPr lang="en-US"/>
              <a:t>Click to edit Master title style</a:t>
            </a:r>
            <a:endParaRPr lang="en-GB" dirty="0"/>
          </a:p>
        </p:txBody>
      </p:sp>
      <p:sp>
        <p:nvSpPr>
          <p:cNvPr id="7" name="Footer Placeholder 6">
            <a:extLst>
              <a:ext uri="{FF2B5EF4-FFF2-40B4-BE49-F238E27FC236}">
                <a16:creationId xmlns:a16="http://schemas.microsoft.com/office/drawing/2014/main" id="{E1098953-3124-F042-AAE2-2432A372B47F}"/>
              </a:ext>
            </a:extLst>
          </p:cNvPr>
          <p:cNvSpPr>
            <a:spLocks noGrp="1"/>
          </p:cNvSpPr>
          <p:nvPr>
            <p:ph type="ftr" sz="quarter" idx="11"/>
          </p:nvPr>
        </p:nvSpPr>
        <p:spPr/>
        <p:txBody>
          <a:bodyPr/>
          <a:lstStyle/>
          <a:p>
            <a:r>
              <a:rPr lang="en-US"/>
              <a:t>OFFICIAL-SENSITIVE</a:t>
            </a:r>
            <a:endParaRPr lang="en-US" dirty="0"/>
          </a:p>
        </p:txBody>
      </p:sp>
      <p:sp>
        <p:nvSpPr>
          <p:cNvPr id="8" name="Content Placeholder 3">
            <a:extLst>
              <a:ext uri="{FF2B5EF4-FFF2-40B4-BE49-F238E27FC236}">
                <a16:creationId xmlns:a16="http://schemas.microsoft.com/office/drawing/2014/main" id="{77D9A592-EB6F-EA45-BA1F-B1D9AB012BBC}"/>
              </a:ext>
            </a:extLst>
          </p:cNvPr>
          <p:cNvSpPr>
            <a:spLocks noGrp="1"/>
          </p:cNvSpPr>
          <p:nvPr>
            <p:ph sz="quarter" idx="14"/>
          </p:nvPr>
        </p:nvSpPr>
        <p:spPr>
          <a:xfrm>
            <a:off x="695325" y="1527175"/>
            <a:ext cx="10801350" cy="4356100"/>
          </a:xfrm>
        </p:spPr>
        <p:txBody>
          <a:bodyPr/>
          <a:lstStyle/>
          <a:p>
            <a:pPr lvl="0"/>
            <a:r>
              <a:rPr lang="en-US" altLang="en-US" dirty="0"/>
              <a:t>Click to edit Master text styles</a:t>
            </a:r>
          </a:p>
          <a:p>
            <a:pPr lvl="1"/>
            <a:r>
              <a:rPr lang="en-US" altLang="en-US" dirty="0"/>
              <a:t>Second level</a:t>
            </a:r>
          </a:p>
          <a:p>
            <a:pPr lvl="3"/>
            <a:r>
              <a:rPr lang="en-US" altLang="en-US" dirty="0"/>
              <a:t>Third level</a:t>
            </a:r>
          </a:p>
          <a:p>
            <a:pPr lvl="4"/>
            <a:r>
              <a:rPr lang="en-US" altLang="en-US" dirty="0"/>
              <a:t>Fourth level</a:t>
            </a:r>
          </a:p>
        </p:txBody>
      </p:sp>
    </p:spTree>
    <p:extLst>
      <p:ext uri="{BB962C8B-B14F-4D97-AF65-F5344CB8AC3E}">
        <p14:creationId xmlns:p14="http://schemas.microsoft.com/office/powerpoint/2010/main" val="3985441185"/>
      </p:ext>
    </p:extLst>
  </p:cSld>
  <p:clrMapOvr>
    <a:masterClrMapping/>
  </p:clrMapOvr>
  <p:extLst>
    <p:ext uri="{DCECCB84-F9BA-43D5-87BE-67443E8EF086}">
      <p15:sldGuideLst xmlns:p15="http://schemas.microsoft.com/office/powerpoint/2012/main">
        <p15:guide id="1" pos="3840" userDrawn="1">
          <p15:clr>
            <a:srgbClr val="FBAE40"/>
          </p15:clr>
        </p15:guide>
        <p15:guide id="2" pos="3727" userDrawn="1">
          <p15:clr>
            <a:srgbClr val="FBAE40"/>
          </p15:clr>
        </p15:guide>
        <p15:guide id="3" pos="395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4" y="548217"/>
            <a:ext cx="10801351" cy="719139"/>
          </a:xfrm>
        </p:spPr>
        <p:txBody>
          <a:bodyPr/>
          <a:lstStyle>
            <a:lvl1pPr>
              <a:defRPr sz="3000" baseline="0"/>
            </a:lvl1pPr>
          </a:lstStyle>
          <a:p>
            <a:r>
              <a:rPr lang="en-US"/>
              <a:t>Click to edit Master title style</a:t>
            </a:r>
            <a:endParaRPr lang="en-GB" dirty="0"/>
          </a:p>
        </p:txBody>
      </p:sp>
      <p:sp>
        <p:nvSpPr>
          <p:cNvPr id="7" name="Footer Placeholder 6">
            <a:extLst>
              <a:ext uri="{FF2B5EF4-FFF2-40B4-BE49-F238E27FC236}">
                <a16:creationId xmlns:a16="http://schemas.microsoft.com/office/drawing/2014/main" id="{E1098953-3124-F042-AAE2-2432A372B47F}"/>
              </a:ext>
            </a:extLst>
          </p:cNvPr>
          <p:cNvSpPr>
            <a:spLocks noGrp="1"/>
          </p:cNvSpPr>
          <p:nvPr>
            <p:ph type="ftr" sz="quarter" idx="11"/>
          </p:nvPr>
        </p:nvSpPr>
        <p:spPr/>
        <p:txBody>
          <a:bodyPr/>
          <a:lstStyle/>
          <a:p>
            <a:r>
              <a:rPr lang="en-US"/>
              <a:t>OFFICIAL-SENSITIVE</a:t>
            </a:r>
            <a:endParaRPr lang="en-US" dirty="0"/>
          </a:p>
        </p:txBody>
      </p:sp>
      <p:sp>
        <p:nvSpPr>
          <p:cNvPr id="4" name="Content Placeholder 3">
            <a:extLst>
              <a:ext uri="{FF2B5EF4-FFF2-40B4-BE49-F238E27FC236}">
                <a16:creationId xmlns:a16="http://schemas.microsoft.com/office/drawing/2014/main" id="{AA84C830-9F9F-8145-BFB1-86F3F50D055A}"/>
              </a:ext>
            </a:extLst>
          </p:cNvPr>
          <p:cNvSpPr>
            <a:spLocks noGrp="1"/>
          </p:cNvSpPr>
          <p:nvPr>
            <p:ph sz="quarter" idx="13"/>
          </p:nvPr>
        </p:nvSpPr>
        <p:spPr>
          <a:xfrm>
            <a:off x="6275388" y="1527175"/>
            <a:ext cx="5221287" cy="4356100"/>
          </a:xfrm>
        </p:spPr>
        <p:txBody>
          <a:bodyPr/>
          <a:lstStyle/>
          <a:p>
            <a:pPr lvl="0"/>
            <a:r>
              <a:rPr lang="en-US" altLang="en-US" dirty="0"/>
              <a:t>Click to edit Master text styles</a:t>
            </a:r>
          </a:p>
          <a:p>
            <a:pPr lvl="1"/>
            <a:r>
              <a:rPr lang="en-US" altLang="en-US" dirty="0"/>
              <a:t>Second level</a:t>
            </a:r>
          </a:p>
          <a:p>
            <a:pPr lvl="3"/>
            <a:r>
              <a:rPr lang="en-US" altLang="en-US" dirty="0"/>
              <a:t>Third level</a:t>
            </a:r>
          </a:p>
          <a:p>
            <a:pPr lvl="4"/>
            <a:r>
              <a:rPr lang="en-US" altLang="en-US" dirty="0"/>
              <a:t>Fourth level</a:t>
            </a:r>
          </a:p>
        </p:txBody>
      </p:sp>
      <p:sp>
        <p:nvSpPr>
          <p:cNvPr id="8" name="Content Placeholder 3">
            <a:extLst>
              <a:ext uri="{FF2B5EF4-FFF2-40B4-BE49-F238E27FC236}">
                <a16:creationId xmlns:a16="http://schemas.microsoft.com/office/drawing/2014/main" id="{77D9A592-EB6F-EA45-BA1F-B1D9AB012BBC}"/>
              </a:ext>
            </a:extLst>
          </p:cNvPr>
          <p:cNvSpPr>
            <a:spLocks noGrp="1"/>
          </p:cNvSpPr>
          <p:nvPr>
            <p:ph sz="quarter" idx="14"/>
          </p:nvPr>
        </p:nvSpPr>
        <p:spPr>
          <a:xfrm>
            <a:off x="695325" y="1527175"/>
            <a:ext cx="5221288" cy="4356100"/>
          </a:xfrm>
        </p:spPr>
        <p:txBody>
          <a:bodyPr/>
          <a:lstStyle/>
          <a:p>
            <a:pPr lvl="0"/>
            <a:r>
              <a:rPr lang="en-US" altLang="en-US" dirty="0"/>
              <a:t>Click to edit Master text styles</a:t>
            </a:r>
          </a:p>
          <a:p>
            <a:pPr lvl="1"/>
            <a:r>
              <a:rPr lang="en-US" altLang="en-US" dirty="0"/>
              <a:t>Second level</a:t>
            </a:r>
          </a:p>
          <a:p>
            <a:pPr lvl="3"/>
            <a:r>
              <a:rPr lang="en-US" altLang="en-US" dirty="0"/>
              <a:t>Third level</a:t>
            </a:r>
          </a:p>
          <a:p>
            <a:pPr lvl="4"/>
            <a:r>
              <a:rPr lang="en-US" altLang="en-US" dirty="0"/>
              <a:t>Fourth level</a:t>
            </a:r>
          </a:p>
        </p:txBody>
      </p:sp>
    </p:spTree>
    <p:extLst>
      <p:ext uri="{BB962C8B-B14F-4D97-AF65-F5344CB8AC3E}">
        <p14:creationId xmlns:p14="http://schemas.microsoft.com/office/powerpoint/2010/main" val="2541463271"/>
      </p:ext>
    </p:extLst>
  </p:cSld>
  <p:clrMapOvr>
    <a:masterClrMapping/>
  </p:clrMapOvr>
  <p:extLst>
    <p:ext uri="{DCECCB84-F9BA-43D5-87BE-67443E8EF086}">
      <p15:sldGuideLst xmlns:p15="http://schemas.microsoft.com/office/powerpoint/2012/main">
        <p15:guide id="1" pos="3840">
          <p15:clr>
            <a:srgbClr val="FBAE40"/>
          </p15:clr>
        </p15:guide>
        <p15:guide id="2" pos="3727">
          <p15:clr>
            <a:srgbClr val="FBAE40"/>
          </p15:clr>
        </p15:guide>
        <p15:guide id="3" pos="39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5324" y="548217"/>
            <a:ext cx="10879455" cy="719139"/>
          </a:xfrm>
        </p:spPr>
        <p:txBody>
          <a:bodyPr/>
          <a:lstStyle>
            <a:lvl1pPr>
              <a:defRPr sz="3000" baseline="0"/>
            </a:lvl1pPr>
          </a:lstStyle>
          <a:p>
            <a:r>
              <a:rPr lang="en-US" dirty="0"/>
              <a:t>Click to edit Master title style</a:t>
            </a:r>
            <a:endParaRPr lang="en-GB" dirty="0"/>
          </a:p>
        </p:txBody>
      </p:sp>
      <p:sp>
        <p:nvSpPr>
          <p:cNvPr id="6" name="Footer Placeholder 2">
            <a:extLst>
              <a:ext uri="{FF2B5EF4-FFF2-40B4-BE49-F238E27FC236}">
                <a16:creationId xmlns:a16="http://schemas.microsoft.com/office/drawing/2014/main" id="{70BE3BE6-B2E8-EF42-800A-D4AD4D4A7067}"/>
              </a:ext>
            </a:extLst>
          </p:cNvPr>
          <p:cNvSpPr>
            <a:spLocks noGrp="1"/>
          </p:cNvSpPr>
          <p:nvPr>
            <p:ph type="ftr" sz="quarter" idx="3"/>
          </p:nvPr>
        </p:nvSpPr>
        <p:spPr>
          <a:xfrm>
            <a:off x="616230" y="6309783"/>
            <a:ext cx="4114800" cy="548217"/>
          </a:xfrm>
          <a:prstGeom prst="rect">
            <a:avLst/>
          </a:prstGeom>
        </p:spPr>
        <p:txBody>
          <a:bodyPr vert="horz" lIns="91440" tIns="45720" rIns="91440" bIns="45720" rtlCol="0" anchor="ctr"/>
          <a:lstStyle>
            <a:lvl1pPr algn="l">
              <a:defRPr sz="1200">
                <a:solidFill>
                  <a:schemeClr val="bg1"/>
                </a:solidFill>
              </a:defRPr>
            </a:lvl1pPr>
          </a:lstStyle>
          <a:p>
            <a:r>
              <a:rPr lang="en-US"/>
              <a:t>OFFICIAL-SENSITIVE</a:t>
            </a:r>
            <a:endParaRPr lang="en-US" dirty="0"/>
          </a:p>
        </p:txBody>
      </p:sp>
    </p:spTree>
    <p:extLst>
      <p:ext uri="{BB962C8B-B14F-4D97-AF65-F5344CB8AC3E}">
        <p14:creationId xmlns:p14="http://schemas.microsoft.com/office/powerpoint/2010/main" val="322260831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title"/>
          </p:nvPr>
        </p:nvSpPr>
        <p:spPr bwMode="auto">
          <a:xfrm>
            <a:off x="695325" y="548217"/>
            <a:ext cx="10801350" cy="71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dirty="0"/>
          </a:p>
        </p:txBody>
      </p:sp>
      <p:sp>
        <p:nvSpPr>
          <p:cNvPr id="8" name="Rectangle 7"/>
          <p:cNvSpPr>
            <a:spLocks noChangeArrowheads="1"/>
          </p:cNvSpPr>
          <p:nvPr/>
        </p:nvSpPr>
        <p:spPr bwMode="auto">
          <a:xfrm>
            <a:off x="0" y="6308727"/>
            <a:ext cx="12192000" cy="550863"/>
          </a:xfrm>
          <a:prstGeom prst="rect">
            <a:avLst/>
          </a:prstGeom>
          <a:solidFill>
            <a:schemeClr val="accent1"/>
          </a:solidFill>
          <a:ln>
            <a:noFill/>
          </a:ln>
        </p:spPr>
        <p:txBody>
          <a:bodyPr anchor="ct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endParaRPr lang="en-US" altLang="en-US" sz="1333" dirty="0">
              <a:solidFill>
                <a:srgbClr val="FFFFFF"/>
              </a:solidFill>
              <a:cs typeface="Arial" charset="0"/>
            </a:endParaRPr>
          </a:p>
        </p:txBody>
      </p:sp>
      <p:sp>
        <p:nvSpPr>
          <p:cNvPr id="1039" name="Text Box 15"/>
          <p:cNvSpPr txBox="1">
            <a:spLocks noChangeArrowheads="1"/>
          </p:cNvSpPr>
          <p:nvPr/>
        </p:nvSpPr>
        <p:spPr bwMode="auto">
          <a:xfrm>
            <a:off x="11567584" y="6308727"/>
            <a:ext cx="624416"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0000" tIns="0" rIns="0" bIns="0" anchor="ctr"/>
          <a:lstStyle/>
          <a:p>
            <a:pPr algn="l"/>
            <a:fld id="{166BB1DC-219A-4E7B-874B-530C91748C51}" type="slidenum">
              <a:rPr lang="en-GB" altLang="en-US" sz="1400">
                <a:solidFill>
                  <a:schemeClr val="bg1"/>
                </a:solidFill>
              </a:rPr>
              <a:pPr algn="l"/>
              <a:t>‹#›</a:t>
            </a:fld>
            <a:endParaRPr lang="en-GB" altLang="en-US" sz="1400" dirty="0">
              <a:solidFill>
                <a:schemeClr val="bg1"/>
              </a:solidFill>
            </a:endParaRPr>
          </a:p>
        </p:txBody>
      </p:sp>
      <p:sp>
        <p:nvSpPr>
          <p:cNvPr id="6" name="Rectangle 9"/>
          <p:cNvSpPr>
            <a:spLocks noGrp="1" noChangeArrowheads="1"/>
          </p:cNvSpPr>
          <p:nvPr>
            <p:ph type="body" idx="1"/>
          </p:nvPr>
        </p:nvSpPr>
        <p:spPr bwMode="auto">
          <a:xfrm>
            <a:off x="695325" y="1526451"/>
            <a:ext cx="10801350" cy="435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3"/>
            <a:r>
              <a:rPr lang="en-US" altLang="en-US" dirty="0"/>
              <a:t>Third level</a:t>
            </a:r>
          </a:p>
          <a:p>
            <a:pPr lvl="4"/>
            <a:r>
              <a:rPr lang="en-US" altLang="en-US" dirty="0"/>
              <a:t>Fourth level</a:t>
            </a:r>
          </a:p>
        </p:txBody>
      </p:sp>
      <p:sp>
        <p:nvSpPr>
          <p:cNvPr id="3" name="Footer Placeholder 2">
            <a:extLst>
              <a:ext uri="{FF2B5EF4-FFF2-40B4-BE49-F238E27FC236}">
                <a16:creationId xmlns:a16="http://schemas.microsoft.com/office/drawing/2014/main" id="{BCEEEACC-2A98-9048-91AA-BE43B4B98D14}"/>
              </a:ext>
            </a:extLst>
          </p:cNvPr>
          <p:cNvSpPr>
            <a:spLocks noGrp="1"/>
          </p:cNvSpPr>
          <p:nvPr>
            <p:ph type="ftr" sz="quarter" idx="3"/>
          </p:nvPr>
        </p:nvSpPr>
        <p:spPr>
          <a:xfrm>
            <a:off x="616230" y="6308727"/>
            <a:ext cx="4114800" cy="549273"/>
          </a:xfrm>
          <a:prstGeom prst="rect">
            <a:avLst/>
          </a:prstGeom>
        </p:spPr>
        <p:txBody>
          <a:bodyPr vert="horz" lIns="91440" tIns="45720" rIns="91440" bIns="45720" rtlCol="0" anchor="ctr"/>
          <a:lstStyle>
            <a:lvl1pPr algn="l">
              <a:defRPr sz="1200" b="1">
                <a:solidFill>
                  <a:schemeClr val="bg1"/>
                </a:solidFill>
              </a:defRPr>
            </a:lvl1pPr>
          </a:lstStyle>
          <a:p>
            <a:r>
              <a:rPr lang="en-US"/>
              <a:t>OFFICIAL-SENSITIVE</a:t>
            </a:r>
            <a:endParaRPr lang="en-US" dirty="0"/>
          </a:p>
        </p:txBody>
      </p:sp>
    </p:spTree>
    <p:extLst>
      <p:ext uri="{BB962C8B-B14F-4D97-AF65-F5344CB8AC3E}">
        <p14:creationId xmlns:p14="http://schemas.microsoft.com/office/powerpoint/2010/main" val="239639067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85"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4" r:id="rId18"/>
    <p:sldLayoutId id="2147483786" r:id="rId19"/>
    <p:sldLayoutId id="2147483787" r:id="rId20"/>
    <p:sldLayoutId id="2147483788" r:id="rId21"/>
  </p:sldLayoutIdLst>
  <p:hf hdr="0" dt="0"/>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800">
          <a:solidFill>
            <a:schemeClr val="tx1"/>
          </a:solidFill>
          <a:latin typeface="Arial" charset="0"/>
        </a:defRPr>
      </a:lvl2pPr>
      <a:lvl3pPr algn="l" rtl="0" eaLnBrk="1" fontAlgn="base" hangingPunct="1">
        <a:spcBef>
          <a:spcPct val="0"/>
        </a:spcBef>
        <a:spcAft>
          <a:spcPct val="0"/>
        </a:spcAft>
        <a:defRPr sz="4800">
          <a:solidFill>
            <a:schemeClr val="tx1"/>
          </a:solidFill>
          <a:latin typeface="Arial" charset="0"/>
        </a:defRPr>
      </a:lvl3pPr>
      <a:lvl4pPr algn="l" rtl="0" eaLnBrk="1" fontAlgn="base" hangingPunct="1">
        <a:spcBef>
          <a:spcPct val="0"/>
        </a:spcBef>
        <a:spcAft>
          <a:spcPct val="0"/>
        </a:spcAft>
        <a:defRPr sz="4800">
          <a:solidFill>
            <a:schemeClr val="tx1"/>
          </a:solidFill>
          <a:latin typeface="Arial" charset="0"/>
        </a:defRPr>
      </a:lvl4pPr>
      <a:lvl5pPr algn="l" rtl="0" eaLnBrk="1" fontAlgn="base" hangingPunct="1">
        <a:spcBef>
          <a:spcPct val="0"/>
        </a:spcBef>
        <a:spcAft>
          <a:spcPct val="0"/>
        </a:spcAft>
        <a:defRPr sz="4800">
          <a:solidFill>
            <a:schemeClr val="tx1"/>
          </a:solidFill>
          <a:latin typeface="Arial" charset="0"/>
        </a:defRPr>
      </a:lvl5pPr>
      <a:lvl6pPr marL="609585" algn="l" rtl="0" eaLnBrk="1" fontAlgn="base" hangingPunct="1">
        <a:spcBef>
          <a:spcPct val="0"/>
        </a:spcBef>
        <a:spcAft>
          <a:spcPct val="0"/>
        </a:spcAft>
        <a:defRPr sz="4800">
          <a:solidFill>
            <a:schemeClr val="tx1"/>
          </a:solidFill>
          <a:latin typeface="Arial" charset="0"/>
        </a:defRPr>
      </a:lvl6pPr>
      <a:lvl7pPr marL="1219170" algn="l" rtl="0" eaLnBrk="1" fontAlgn="base" hangingPunct="1">
        <a:spcBef>
          <a:spcPct val="0"/>
        </a:spcBef>
        <a:spcAft>
          <a:spcPct val="0"/>
        </a:spcAft>
        <a:defRPr sz="4800">
          <a:solidFill>
            <a:schemeClr val="tx1"/>
          </a:solidFill>
          <a:latin typeface="Arial" charset="0"/>
        </a:defRPr>
      </a:lvl7pPr>
      <a:lvl8pPr marL="1828754" algn="l" rtl="0" eaLnBrk="1" fontAlgn="base" hangingPunct="1">
        <a:spcBef>
          <a:spcPct val="0"/>
        </a:spcBef>
        <a:spcAft>
          <a:spcPct val="0"/>
        </a:spcAft>
        <a:defRPr sz="4800">
          <a:solidFill>
            <a:schemeClr val="tx1"/>
          </a:solidFill>
          <a:latin typeface="Arial" charset="0"/>
        </a:defRPr>
      </a:lvl8pPr>
      <a:lvl9pPr marL="2438339" algn="l" rtl="0" eaLnBrk="1" fontAlgn="base" hangingPunct="1">
        <a:spcBef>
          <a:spcPct val="0"/>
        </a:spcBef>
        <a:spcAft>
          <a:spcPct val="0"/>
        </a:spcAft>
        <a:defRPr sz="4800">
          <a:solidFill>
            <a:schemeClr val="tx1"/>
          </a:solidFill>
          <a:latin typeface="Arial" charset="0"/>
        </a:defRPr>
      </a:lvl9pPr>
    </p:titleStyle>
    <p:bodyStyle>
      <a:lvl1pPr marL="0" indent="0" algn="l" rtl="0" eaLnBrk="1" fontAlgn="base" hangingPunct="1">
        <a:spcBef>
          <a:spcPct val="20000"/>
        </a:spcBef>
        <a:spcAft>
          <a:spcPct val="0"/>
        </a:spcAft>
        <a:buFont typeface="Arial" panose="020B0604020202020204" pitchFamily="34" charset="0"/>
        <a:buNone/>
        <a:defRPr sz="2000" baseline="0">
          <a:solidFill>
            <a:schemeClr val="tx1"/>
          </a:solidFill>
          <a:latin typeface="+mn-lt"/>
          <a:ea typeface="+mn-ea"/>
          <a:cs typeface="+mn-cs"/>
        </a:defRPr>
      </a:lvl1pPr>
      <a:lvl2pPr marL="311150" indent="-311150" algn="l" rtl="0" eaLnBrk="1" fontAlgn="base" hangingPunct="1">
        <a:spcBef>
          <a:spcPct val="20000"/>
        </a:spcBef>
        <a:spcAft>
          <a:spcPct val="0"/>
        </a:spcAft>
        <a:buClr>
          <a:srgbClr val="006652"/>
        </a:buClr>
        <a:buFont typeface="Arial" panose="020B0604020202020204" pitchFamily="34" charset="0"/>
        <a:buChar char="•"/>
        <a:tabLst/>
        <a:defRPr sz="1800">
          <a:solidFill>
            <a:schemeClr val="tx1"/>
          </a:solidFill>
          <a:latin typeface="+mn-lt"/>
        </a:defRPr>
      </a:lvl2pPr>
      <a:lvl3pPr marL="311150" indent="-311150" algn="l" rtl="0" eaLnBrk="1" fontAlgn="base" hangingPunct="1">
        <a:spcBef>
          <a:spcPct val="20000"/>
        </a:spcBef>
        <a:spcAft>
          <a:spcPct val="0"/>
        </a:spcAft>
        <a:buFont typeface="Arial" panose="020B0604020202020204" pitchFamily="34" charset="0"/>
        <a:buChar char="−"/>
        <a:tabLst/>
        <a:defRPr sz="1800">
          <a:solidFill>
            <a:schemeClr val="tx1"/>
          </a:solidFill>
          <a:latin typeface="+mn-lt"/>
        </a:defRPr>
      </a:lvl3pPr>
      <a:lvl4pPr marL="573750" indent="-285750" algn="l" rtl="0" eaLnBrk="1" fontAlgn="base" hangingPunct="1">
        <a:spcBef>
          <a:spcPts val="432"/>
        </a:spcBef>
        <a:spcAft>
          <a:spcPct val="0"/>
        </a:spcAft>
        <a:buClrTx/>
        <a:buFont typeface="Arial" panose="020B0604020202020204" pitchFamily="34" charset="0"/>
        <a:buChar char="•"/>
        <a:tabLst/>
        <a:defRPr sz="1600">
          <a:solidFill>
            <a:schemeClr val="tx1"/>
          </a:solidFill>
          <a:latin typeface="+mn-lt"/>
        </a:defRPr>
      </a:lvl4pPr>
      <a:lvl5pPr marL="801688" indent="-266700" algn="l" rtl="0" eaLnBrk="1" fontAlgn="base" hangingPunct="1">
        <a:spcBef>
          <a:spcPct val="20000"/>
        </a:spcBef>
        <a:spcAft>
          <a:spcPct val="0"/>
        </a:spcAft>
        <a:buFont typeface="Arial" panose="020B0604020202020204" pitchFamily="34" charset="0"/>
        <a:buChar char="−"/>
        <a:tabLst/>
        <a:defRPr sz="1600">
          <a:solidFill>
            <a:schemeClr val="tx1"/>
          </a:solidFill>
          <a:latin typeface="+mn-lt"/>
        </a:defRPr>
      </a:lvl5pPr>
      <a:lvl6pPr marL="1786422" indent="0" algn="l" rtl="0" eaLnBrk="1" fontAlgn="base" hangingPunct="1">
        <a:spcBef>
          <a:spcPct val="20000"/>
        </a:spcBef>
        <a:spcAft>
          <a:spcPct val="0"/>
        </a:spcAft>
        <a:buFont typeface="Arial" charset="0"/>
        <a:buNone/>
        <a:defRPr sz="2133">
          <a:solidFill>
            <a:schemeClr val="tx1"/>
          </a:solidFill>
          <a:latin typeface="+mn-lt"/>
        </a:defRPr>
      </a:lvl6pPr>
      <a:lvl7pPr marL="2713499" indent="-317492" algn="l" rtl="0" eaLnBrk="1" fontAlgn="base" hangingPunct="1">
        <a:spcBef>
          <a:spcPct val="20000"/>
        </a:spcBef>
        <a:spcAft>
          <a:spcPct val="0"/>
        </a:spcAft>
        <a:buFont typeface="Arial" charset="0"/>
        <a:buChar char="–"/>
        <a:defRPr sz="2133">
          <a:solidFill>
            <a:schemeClr val="tx1"/>
          </a:solidFill>
          <a:latin typeface="+mn-lt"/>
        </a:defRPr>
      </a:lvl7pPr>
      <a:lvl8pPr marL="3323084" indent="-317492" algn="l" rtl="0" eaLnBrk="1" fontAlgn="base" hangingPunct="1">
        <a:spcBef>
          <a:spcPct val="20000"/>
        </a:spcBef>
        <a:spcAft>
          <a:spcPct val="0"/>
        </a:spcAft>
        <a:buFont typeface="Arial" charset="0"/>
        <a:buChar char="–"/>
        <a:defRPr sz="2133">
          <a:solidFill>
            <a:schemeClr val="tx1"/>
          </a:solidFill>
          <a:latin typeface="+mn-lt"/>
        </a:defRPr>
      </a:lvl8pPr>
      <a:lvl9pPr marL="3932668" indent="-317492" algn="l" rtl="0" eaLnBrk="1" fontAlgn="base" hangingPunct="1">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4" pos="438" userDrawn="1">
          <p15:clr>
            <a:srgbClr val="F26B43"/>
          </p15:clr>
        </p15:guide>
        <p15:guide id="15" orient="horz" pos="346" userDrawn="1">
          <p15:clr>
            <a:srgbClr val="F26B43"/>
          </p15:clr>
        </p15:guide>
        <p15:guide id="16" orient="horz" pos="3975" userDrawn="1">
          <p15:clr>
            <a:srgbClr val="F26B43"/>
          </p15:clr>
        </p15:guide>
        <p15:guide id="17" orient="horz" pos="799" userDrawn="1">
          <p15:clr>
            <a:srgbClr val="F26B43"/>
          </p15:clr>
        </p15:guide>
        <p15:guide id="18" pos="7242" userDrawn="1">
          <p15:clr>
            <a:srgbClr val="F26B43"/>
          </p15:clr>
        </p15:guide>
        <p15:guide id="19" orient="horz" pos="960" userDrawn="1">
          <p15:clr>
            <a:srgbClr val="F26B43"/>
          </p15:clr>
        </p15:guide>
        <p15:guide id="20" orient="horz" pos="3708" userDrawn="1">
          <p15:clr>
            <a:srgbClr val="F26B43"/>
          </p15:clr>
        </p15:guide>
        <p15:guide id="21" pos="5654" userDrawn="1">
          <p15:clr>
            <a:srgbClr val="F26B43"/>
          </p15:clr>
        </p15:guide>
        <p15:guide id="22" orient="horz" pos="2478" userDrawn="1">
          <p15:clr>
            <a:srgbClr val="F26B43"/>
          </p15:clr>
        </p15:guide>
        <p15:guide id="23" orient="horz" pos="2205" userDrawn="1">
          <p15:clr>
            <a:srgbClr val="F26B43"/>
          </p15:clr>
        </p15:guide>
        <p15:guide id="24" orient="horz" pos="2341" userDrawn="1">
          <p15:clr>
            <a:srgbClr val="F26B43"/>
          </p15:clr>
        </p15:guide>
        <p15:guide id="25" pos="4815" userDrawn="1">
          <p15:clr>
            <a:srgbClr val="F26B43"/>
          </p15:clr>
        </p15:guide>
        <p15:guide id="26" pos="3840" userDrawn="1">
          <p15:clr>
            <a:srgbClr val="F26B43"/>
          </p15:clr>
        </p15:guide>
        <p15:guide id="27" orient="horz" pos="1366" userDrawn="1">
          <p15:clr>
            <a:srgbClr val="F26B43"/>
          </p15:clr>
        </p15:guide>
        <p15:guide id="28" pos="3727" userDrawn="1">
          <p15:clr>
            <a:srgbClr val="F26B43"/>
          </p15:clr>
        </p15:guide>
        <p15:guide id="29" pos="39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hyperlink" Target="mailto:submissions@mhra.gov.uk" TargetMode="Externa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ssets.publishing.service.gov.uk/government/uploads/system/uploads/attachment_data/file/368314/Pre-submission_checklist.pdf" TargetMode="External"/><Relationship Id="rId1" Type="http://schemas.openxmlformats.org/officeDocument/2006/relationships/slideLayout" Target="../slideLayouts/slideLayout20.xml"/><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s://www.gov.uk/government/publications/electronic-application-form-and-cover-letter-tool" TargetMode="Externa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v.uk/guidance/handling-of-active-substance-master-files-and-certificates-of-suitability--2"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68316/SPC_template.doc"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373505/The_supply_of_unlicensed_medicinal_products__specials_.pdf" TargetMode="Externa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hyperlink" Target="https://www.gov.uk/government/publications/notification-of-intent-to-import-an-unlicensed-medicinal-product" TargetMode="Externa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hyperlink" Target="https://www.gov.uk/government/publications/repeal-of-wholesale-dealer-licence-exemption-for-pharmacists" TargetMode="Externa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hyperlink" Target="mailto:DHSCmedicinesupplyteam@dhsc.gov.uk" TargetMode="External"/><Relationship Id="rId2" Type="http://schemas.openxmlformats.org/officeDocument/2006/relationships/hyperlink" Target="mailto:info@mhra.gov.uk" TargetMode="Externa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hyperlink" Target="http://www.nationalarchives.gov.uk/doc/open-government-licence/"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hyperlink" Target="mailto:psi@nationalarchives.gsi.gov.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C3552F-4A79-43B8-B298-92D288A1C376}"/>
              </a:ext>
            </a:extLst>
          </p:cNvPr>
          <p:cNvSpPr>
            <a:spLocks noGrp="1"/>
          </p:cNvSpPr>
          <p:nvPr>
            <p:ph type="ftr" sz="quarter" idx="10"/>
          </p:nvPr>
        </p:nvSpPr>
        <p:spPr/>
        <p:txBody>
          <a:bodyPr/>
          <a:lstStyle/>
          <a:p>
            <a:r>
              <a:rPr lang="en-US"/>
              <a:t>OFFICIAL-SENSITIVE</a:t>
            </a:r>
            <a:endParaRPr lang="en-US" dirty="0"/>
          </a:p>
        </p:txBody>
      </p:sp>
      <p:sp>
        <p:nvSpPr>
          <p:cNvPr id="3" name="Title 2">
            <a:extLst>
              <a:ext uri="{FF2B5EF4-FFF2-40B4-BE49-F238E27FC236}">
                <a16:creationId xmlns:a16="http://schemas.microsoft.com/office/drawing/2014/main" id="{5B2D6D8E-59E0-47C9-8016-CACD42C1757B}"/>
              </a:ext>
            </a:extLst>
          </p:cNvPr>
          <p:cNvSpPr>
            <a:spLocks noGrp="1"/>
          </p:cNvSpPr>
          <p:nvPr>
            <p:ph type="ctrTitle"/>
          </p:nvPr>
        </p:nvSpPr>
        <p:spPr/>
        <p:txBody>
          <a:bodyPr/>
          <a:lstStyle/>
          <a:p>
            <a:r>
              <a:rPr lang="en-GB" dirty="0"/>
              <a:t>Hormone replacement therapy supply workshop</a:t>
            </a:r>
          </a:p>
        </p:txBody>
      </p:sp>
      <p:sp>
        <p:nvSpPr>
          <p:cNvPr id="4" name="Subtitle 3">
            <a:extLst>
              <a:ext uri="{FF2B5EF4-FFF2-40B4-BE49-F238E27FC236}">
                <a16:creationId xmlns:a16="http://schemas.microsoft.com/office/drawing/2014/main" id="{E6E190A8-5AA2-459B-A4FE-5A975CECB0A3}"/>
              </a:ext>
            </a:extLst>
          </p:cNvPr>
          <p:cNvSpPr>
            <a:spLocks noGrp="1"/>
          </p:cNvSpPr>
          <p:nvPr>
            <p:ph type="subTitle" idx="1"/>
          </p:nvPr>
        </p:nvSpPr>
        <p:spPr/>
        <p:txBody>
          <a:bodyPr/>
          <a:lstStyle/>
          <a:p>
            <a:r>
              <a:rPr lang="en-GB" dirty="0"/>
              <a:t>Regulatory processes</a:t>
            </a:r>
          </a:p>
        </p:txBody>
      </p:sp>
      <p:sp>
        <p:nvSpPr>
          <p:cNvPr id="6" name="Text Placeholder 5">
            <a:extLst>
              <a:ext uri="{FF2B5EF4-FFF2-40B4-BE49-F238E27FC236}">
                <a16:creationId xmlns:a16="http://schemas.microsoft.com/office/drawing/2014/main" id="{54BE3734-2A10-4749-B449-7FFBDC7F11CB}"/>
              </a:ext>
            </a:extLst>
          </p:cNvPr>
          <p:cNvSpPr>
            <a:spLocks noGrp="1"/>
          </p:cNvSpPr>
          <p:nvPr>
            <p:ph type="body" sz="quarter" idx="15"/>
          </p:nvPr>
        </p:nvSpPr>
        <p:spPr/>
        <p:txBody>
          <a:bodyPr/>
          <a:lstStyle/>
          <a:p>
            <a:r>
              <a:rPr lang="en-GB" dirty="0"/>
              <a:t>16 May 2022</a:t>
            </a:r>
          </a:p>
        </p:txBody>
      </p:sp>
    </p:spTree>
    <p:extLst>
      <p:ext uri="{BB962C8B-B14F-4D97-AF65-F5344CB8AC3E}">
        <p14:creationId xmlns:p14="http://schemas.microsoft.com/office/powerpoint/2010/main" val="1269227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EBF4-C7FF-41AB-80C9-4DE9905DE3F0}"/>
              </a:ext>
            </a:extLst>
          </p:cNvPr>
          <p:cNvSpPr>
            <a:spLocks noGrp="1"/>
          </p:cNvSpPr>
          <p:nvPr>
            <p:ph type="title"/>
          </p:nvPr>
        </p:nvSpPr>
        <p:spPr>
          <a:xfrm>
            <a:off x="695324" y="548217"/>
            <a:ext cx="10801351" cy="719139"/>
          </a:xfrm>
        </p:spPr>
        <p:txBody>
          <a:bodyPr/>
          <a:lstStyle/>
          <a:p>
            <a:r>
              <a:rPr lang="en-US" altLang="en-US" dirty="0"/>
              <a:t>Expedited assessment of marketing </a:t>
            </a:r>
            <a:r>
              <a:rPr lang="en-US" altLang="en-US" dirty="0" err="1"/>
              <a:t>authorisation</a:t>
            </a:r>
            <a:r>
              <a:rPr lang="en-US" altLang="en-US" dirty="0"/>
              <a:t> applications</a:t>
            </a:r>
            <a:endParaRPr lang="en-GB" b="1" dirty="0"/>
          </a:p>
        </p:txBody>
      </p:sp>
      <p:sp>
        <p:nvSpPr>
          <p:cNvPr id="3" name="Content Placeholder 2">
            <a:extLst>
              <a:ext uri="{FF2B5EF4-FFF2-40B4-BE49-F238E27FC236}">
                <a16:creationId xmlns:a16="http://schemas.microsoft.com/office/drawing/2014/main" id="{6CC21449-201A-4094-8C68-500DF6E2964E}"/>
              </a:ext>
            </a:extLst>
          </p:cNvPr>
          <p:cNvSpPr>
            <a:spLocks noGrp="1"/>
          </p:cNvSpPr>
          <p:nvPr>
            <p:ph idx="1"/>
          </p:nvPr>
        </p:nvSpPr>
        <p:spPr>
          <a:xfrm>
            <a:off x="695325" y="1559501"/>
            <a:ext cx="10801350" cy="4356188"/>
          </a:xfrm>
        </p:spPr>
        <p:txBody>
          <a:bodyPr/>
          <a:lstStyle/>
          <a:p>
            <a:pPr marL="342900" indent="-342900">
              <a:spcBef>
                <a:spcPts val="1800"/>
              </a:spcBef>
              <a:buClr>
                <a:schemeClr val="accent1"/>
              </a:buClr>
              <a:buFont typeface="Arial" panose="020B0604020202020204" pitchFamily="34" charset="0"/>
              <a:buChar char="•"/>
            </a:pPr>
            <a:r>
              <a:rPr lang="en-GB" dirty="0"/>
              <a:t>An overview of the process for fast tracking an application</a:t>
            </a:r>
          </a:p>
          <a:p>
            <a:pPr marL="342900" indent="-342900">
              <a:spcBef>
                <a:spcPts val="1800"/>
              </a:spcBef>
              <a:buClr>
                <a:schemeClr val="accent1"/>
              </a:buClr>
              <a:buFont typeface="Arial" panose="020B0604020202020204" pitchFamily="34" charset="0"/>
              <a:buChar char="•"/>
            </a:pPr>
            <a:r>
              <a:rPr lang="en-GB" dirty="0"/>
              <a:t>Steps to facilitate the fast tracking of an application</a:t>
            </a:r>
          </a:p>
          <a:p>
            <a:pPr marL="342900" indent="-342900">
              <a:spcBef>
                <a:spcPts val="1800"/>
              </a:spcBef>
              <a:buClr>
                <a:schemeClr val="accent1"/>
              </a:buClr>
              <a:buFont typeface="Arial" panose="020B0604020202020204" pitchFamily="34" charset="0"/>
              <a:buChar char="•"/>
            </a:pPr>
            <a:r>
              <a:rPr lang="en-GB" dirty="0"/>
              <a:t>Timeframe for assessing fast tracked marketing authorisations</a:t>
            </a:r>
          </a:p>
          <a:p>
            <a:pPr marL="342900" indent="-342900">
              <a:spcBef>
                <a:spcPts val="1800"/>
              </a:spcBef>
              <a:buClr>
                <a:schemeClr val="accent1"/>
              </a:buClr>
              <a:buFont typeface="Arial" panose="020B0604020202020204" pitchFamily="34" charset="0"/>
              <a:buChar char="•"/>
            </a:pPr>
            <a:r>
              <a:rPr lang="en-GB" dirty="0"/>
              <a:t>Any questions</a:t>
            </a:r>
          </a:p>
        </p:txBody>
      </p:sp>
    </p:spTree>
    <p:extLst>
      <p:ext uri="{BB962C8B-B14F-4D97-AF65-F5344CB8AC3E}">
        <p14:creationId xmlns:p14="http://schemas.microsoft.com/office/powerpoint/2010/main" val="368669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988D-16DE-4062-AE3F-2FC96EC6DBFD}"/>
              </a:ext>
            </a:extLst>
          </p:cNvPr>
          <p:cNvSpPr>
            <a:spLocks noGrp="1"/>
          </p:cNvSpPr>
          <p:nvPr>
            <p:ph type="title"/>
          </p:nvPr>
        </p:nvSpPr>
        <p:spPr/>
        <p:txBody>
          <a:bodyPr/>
          <a:lstStyle/>
          <a:p>
            <a:r>
              <a:rPr lang="en-GB" dirty="0"/>
              <a:t>An overview of the process for fast tracking an application</a:t>
            </a:r>
          </a:p>
        </p:txBody>
      </p:sp>
      <p:sp>
        <p:nvSpPr>
          <p:cNvPr id="5" name="Text Placeholder 2">
            <a:extLst>
              <a:ext uri="{FF2B5EF4-FFF2-40B4-BE49-F238E27FC236}">
                <a16:creationId xmlns:a16="http://schemas.microsoft.com/office/drawing/2014/main" id="{2C04A855-EF09-42F2-A91E-5C371D855388}"/>
              </a:ext>
            </a:extLst>
          </p:cNvPr>
          <p:cNvSpPr txBox="1">
            <a:spLocks/>
          </p:cNvSpPr>
          <p:nvPr/>
        </p:nvSpPr>
        <p:spPr>
          <a:xfrm>
            <a:off x="695325" y="1527175"/>
            <a:ext cx="10801350" cy="4356100"/>
          </a:xfrm>
          <a:prstGeom prst="rect">
            <a:avLst/>
          </a:prstGeom>
        </p:spPr>
        <p:txBody>
          <a:bodyPr lIns="91440" tIns="45720" rIns="91440" bIns="45720" anchor="t"/>
          <a:lstStyle>
            <a:lvl1pPr marL="0" indent="0" algn="l" rtl="0" eaLnBrk="1" fontAlgn="base" hangingPunct="1">
              <a:spcBef>
                <a:spcPct val="20000"/>
              </a:spcBef>
              <a:spcAft>
                <a:spcPct val="0"/>
              </a:spcAft>
              <a:buFont typeface="Arial" panose="020B0604020202020204" pitchFamily="34" charset="0"/>
              <a:buNone/>
              <a:defRPr sz="2000" baseline="0">
                <a:solidFill>
                  <a:schemeClr val="tx1"/>
                </a:solidFill>
                <a:latin typeface="+mn-lt"/>
                <a:ea typeface="+mn-ea"/>
                <a:cs typeface="+mn-cs"/>
              </a:defRPr>
            </a:lvl1pPr>
            <a:lvl2pPr marL="311150" indent="-311150" algn="l" rtl="0" eaLnBrk="1" fontAlgn="base" hangingPunct="1">
              <a:spcBef>
                <a:spcPct val="20000"/>
              </a:spcBef>
              <a:spcAft>
                <a:spcPct val="0"/>
              </a:spcAft>
              <a:buClr>
                <a:srgbClr val="006652"/>
              </a:buClr>
              <a:buFont typeface="Arial" panose="020B0604020202020204" pitchFamily="34" charset="0"/>
              <a:buChar char="•"/>
              <a:tabLst/>
              <a:defRPr sz="1800">
                <a:solidFill>
                  <a:schemeClr val="tx1"/>
                </a:solidFill>
                <a:latin typeface="+mn-lt"/>
              </a:defRPr>
            </a:lvl2pPr>
            <a:lvl3pPr marL="311150" indent="-311150" algn="l" rtl="0" eaLnBrk="1" fontAlgn="base" hangingPunct="1">
              <a:spcBef>
                <a:spcPct val="20000"/>
              </a:spcBef>
              <a:spcAft>
                <a:spcPct val="0"/>
              </a:spcAft>
              <a:buFont typeface="Arial" panose="020B0604020202020204" pitchFamily="34" charset="0"/>
              <a:buChar char="−"/>
              <a:tabLst/>
              <a:defRPr sz="1800">
                <a:solidFill>
                  <a:schemeClr val="tx1"/>
                </a:solidFill>
                <a:latin typeface="+mn-lt"/>
              </a:defRPr>
            </a:lvl3pPr>
            <a:lvl4pPr marL="573750" indent="-285750" algn="l" rtl="0" eaLnBrk="1" fontAlgn="base" hangingPunct="1">
              <a:spcBef>
                <a:spcPts val="432"/>
              </a:spcBef>
              <a:spcAft>
                <a:spcPct val="0"/>
              </a:spcAft>
              <a:buClrTx/>
              <a:buFont typeface="Arial" panose="020B0604020202020204" pitchFamily="34" charset="0"/>
              <a:buChar char="•"/>
              <a:tabLst/>
              <a:defRPr sz="1600">
                <a:solidFill>
                  <a:schemeClr val="tx1"/>
                </a:solidFill>
                <a:latin typeface="+mn-lt"/>
              </a:defRPr>
            </a:lvl4pPr>
            <a:lvl5pPr marL="801688" indent="-266700" algn="l" rtl="0" eaLnBrk="1" fontAlgn="base" hangingPunct="1">
              <a:spcBef>
                <a:spcPct val="20000"/>
              </a:spcBef>
              <a:spcAft>
                <a:spcPct val="0"/>
              </a:spcAft>
              <a:buFont typeface="Arial" panose="020B0604020202020204" pitchFamily="34" charset="0"/>
              <a:buChar char="−"/>
              <a:tabLst/>
              <a:defRPr sz="1600">
                <a:solidFill>
                  <a:schemeClr val="tx1"/>
                </a:solidFill>
                <a:latin typeface="+mn-lt"/>
              </a:defRPr>
            </a:lvl5pPr>
            <a:lvl6pPr marL="1786422" indent="0" algn="l" rtl="0" eaLnBrk="1" fontAlgn="base" hangingPunct="1">
              <a:spcBef>
                <a:spcPct val="20000"/>
              </a:spcBef>
              <a:spcAft>
                <a:spcPct val="0"/>
              </a:spcAft>
              <a:buFont typeface="Arial" charset="0"/>
              <a:buNone/>
              <a:defRPr sz="2133">
                <a:solidFill>
                  <a:schemeClr val="tx1"/>
                </a:solidFill>
                <a:latin typeface="+mn-lt"/>
              </a:defRPr>
            </a:lvl6pPr>
            <a:lvl7pPr marL="2713499" indent="-317492" algn="l" rtl="0" eaLnBrk="1" fontAlgn="base" hangingPunct="1">
              <a:spcBef>
                <a:spcPct val="20000"/>
              </a:spcBef>
              <a:spcAft>
                <a:spcPct val="0"/>
              </a:spcAft>
              <a:buFont typeface="Arial" charset="0"/>
              <a:buChar char="–"/>
              <a:defRPr sz="2133">
                <a:solidFill>
                  <a:schemeClr val="tx1"/>
                </a:solidFill>
                <a:latin typeface="+mn-lt"/>
              </a:defRPr>
            </a:lvl7pPr>
            <a:lvl8pPr marL="3323084" indent="-317492" algn="l" rtl="0" eaLnBrk="1" fontAlgn="base" hangingPunct="1">
              <a:spcBef>
                <a:spcPct val="20000"/>
              </a:spcBef>
              <a:spcAft>
                <a:spcPct val="0"/>
              </a:spcAft>
              <a:buFont typeface="Arial" charset="0"/>
              <a:buChar char="–"/>
              <a:defRPr sz="2133">
                <a:solidFill>
                  <a:schemeClr val="tx1"/>
                </a:solidFill>
                <a:latin typeface="+mn-lt"/>
              </a:defRPr>
            </a:lvl8pPr>
            <a:lvl9pPr marL="3932668" indent="-317492" algn="l" rtl="0" eaLnBrk="1" fontAlgn="base" hangingPunct="1">
              <a:spcBef>
                <a:spcPct val="20000"/>
              </a:spcBef>
              <a:spcAft>
                <a:spcPct val="0"/>
              </a:spcAft>
              <a:buFont typeface="Arial" charset="0"/>
              <a:buChar char="–"/>
              <a:defRPr sz="2133">
                <a:solidFill>
                  <a:schemeClr val="tx1"/>
                </a:solidFill>
                <a:latin typeface="+mn-lt"/>
              </a:defRPr>
            </a:lvl9pPr>
          </a:lstStyle>
          <a:p>
            <a:pPr>
              <a:spcBef>
                <a:spcPts val="1800"/>
              </a:spcBef>
            </a:pPr>
            <a:r>
              <a:rPr lang="en-GB" kern="0" dirty="0"/>
              <a:t>The MHRA can fast track marketing authorisation applications:</a:t>
            </a:r>
          </a:p>
          <a:p>
            <a:pPr marL="342900" indent="-342900">
              <a:spcBef>
                <a:spcPts val="1800"/>
              </a:spcBef>
              <a:buClr>
                <a:schemeClr val="accent1"/>
              </a:buClr>
              <a:buFont typeface="Arial" panose="020B0604020202020204" pitchFamily="34" charset="0"/>
              <a:buChar char="•"/>
            </a:pPr>
            <a:r>
              <a:rPr lang="en-GB" kern="0" dirty="0"/>
              <a:t>if there is compelling evidence of benefit in a public health emergency </a:t>
            </a:r>
          </a:p>
          <a:p>
            <a:pPr>
              <a:spcBef>
                <a:spcPts val="1800"/>
              </a:spcBef>
            </a:pPr>
            <a:r>
              <a:rPr lang="en-GB" kern="0" dirty="0"/>
              <a:t>or </a:t>
            </a:r>
          </a:p>
          <a:p>
            <a:pPr marL="342900" indent="-342900">
              <a:spcBef>
                <a:spcPts val="1800"/>
              </a:spcBef>
              <a:buClr>
                <a:schemeClr val="accent1"/>
              </a:buClr>
              <a:buFont typeface="Arial" panose="020B0604020202020204" pitchFamily="34" charset="0"/>
              <a:buChar char="•"/>
            </a:pPr>
            <a:r>
              <a:rPr lang="en-GB" kern="0" dirty="0"/>
              <a:t>if there is a shortage of supply of an essential medicine that has been verified by the Department of Health and Social Care (DHSC).</a:t>
            </a:r>
          </a:p>
          <a:p>
            <a:pPr>
              <a:spcBef>
                <a:spcPts val="1800"/>
              </a:spcBef>
            </a:pPr>
            <a:endParaRPr lang="en-GB" kern="0" dirty="0">
              <a:solidFill>
                <a:schemeClr val="accent1"/>
              </a:solidFill>
              <a:cs typeface="Arial"/>
            </a:endParaRPr>
          </a:p>
        </p:txBody>
      </p:sp>
    </p:spTree>
    <p:extLst>
      <p:ext uri="{BB962C8B-B14F-4D97-AF65-F5344CB8AC3E}">
        <p14:creationId xmlns:p14="http://schemas.microsoft.com/office/powerpoint/2010/main" val="185964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6374-5FF2-429A-B385-4C2077AFECCB}"/>
              </a:ext>
            </a:extLst>
          </p:cNvPr>
          <p:cNvSpPr>
            <a:spLocks noGrp="1"/>
          </p:cNvSpPr>
          <p:nvPr>
            <p:ph type="title"/>
          </p:nvPr>
        </p:nvSpPr>
        <p:spPr/>
        <p:txBody>
          <a:bodyPr/>
          <a:lstStyle/>
          <a:p>
            <a:r>
              <a:rPr lang="en-GB" b="1">
                <a:solidFill>
                  <a:srgbClr val="001C71"/>
                </a:solidFill>
              </a:rPr>
              <a:t>An overview of the process for fast tracking an application</a:t>
            </a:r>
            <a:endParaRPr lang="en-GB">
              <a:solidFill>
                <a:srgbClr val="001C71"/>
              </a:solidFill>
            </a:endParaRPr>
          </a:p>
        </p:txBody>
      </p:sp>
      <p:sp>
        <p:nvSpPr>
          <p:cNvPr id="3" name="Content Placeholder 2">
            <a:extLst>
              <a:ext uri="{FF2B5EF4-FFF2-40B4-BE49-F238E27FC236}">
                <a16:creationId xmlns:a16="http://schemas.microsoft.com/office/drawing/2014/main" id="{43E290BB-5707-4EEE-A092-EB1BE65952E7}"/>
              </a:ext>
            </a:extLst>
          </p:cNvPr>
          <p:cNvSpPr>
            <a:spLocks noGrp="1"/>
          </p:cNvSpPr>
          <p:nvPr>
            <p:ph idx="1"/>
          </p:nvPr>
        </p:nvSpPr>
        <p:spPr>
          <a:xfrm>
            <a:off x="838200" y="1714076"/>
            <a:ext cx="10509251" cy="4318000"/>
          </a:xfrm>
        </p:spPr>
        <p:txBody>
          <a:bodyPr/>
          <a:lstStyle/>
          <a:p>
            <a:pPr lvl="0" eaLnBrk="0" hangingPunct="0">
              <a:spcBef>
                <a:spcPct val="0"/>
              </a:spcBef>
            </a:pPr>
            <a:r>
              <a:rPr lang="en-US" altLang="en-US" sz="2400" dirty="0">
                <a:solidFill>
                  <a:srgbClr val="001C71"/>
                </a:solidFill>
              </a:rPr>
              <a:t>The letter should include:</a:t>
            </a:r>
          </a:p>
          <a:p>
            <a:pPr marL="342900" lvl="0" indent="-342900" eaLnBrk="0" hangingPunct="0">
              <a:spcBef>
                <a:spcPct val="0"/>
              </a:spcBef>
              <a:buFont typeface="Arial" panose="020B0604020202020204" pitchFamily="34" charset="0"/>
              <a:buChar char="•"/>
            </a:pPr>
            <a:r>
              <a:rPr lang="en-US" altLang="en-US" sz="2400" dirty="0">
                <a:solidFill>
                  <a:srgbClr val="001C71"/>
                </a:solidFill>
              </a:rPr>
              <a:t>the justification for fast tracking</a:t>
            </a:r>
          </a:p>
          <a:p>
            <a:pPr marL="342900" lvl="0" indent="-342900" eaLnBrk="0" hangingPunct="0">
              <a:spcBef>
                <a:spcPct val="0"/>
              </a:spcBef>
              <a:buFont typeface="Arial" panose="020B0604020202020204" pitchFamily="34" charset="0"/>
              <a:buChar char="•"/>
            </a:pPr>
            <a:r>
              <a:rPr lang="en-US" altLang="en-US" sz="2400" dirty="0">
                <a:solidFill>
                  <a:srgbClr val="001C71"/>
                </a:solidFill>
              </a:rPr>
              <a:t>a brief description of the major clinical properties of the product</a:t>
            </a:r>
          </a:p>
          <a:p>
            <a:pPr marL="342900" lvl="0" indent="-342900" eaLnBrk="0" hangingPunct="0">
              <a:spcBef>
                <a:spcPct val="0"/>
              </a:spcBef>
              <a:buFont typeface="Arial" panose="020B0604020202020204" pitchFamily="34" charset="0"/>
              <a:buChar char="•"/>
            </a:pPr>
            <a:r>
              <a:rPr lang="en-US" altLang="en-US" sz="2400" dirty="0">
                <a:solidFill>
                  <a:srgbClr val="001C71"/>
                </a:solidFill>
              </a:rPr>
              <a:t>evidence supporting the claimed benefits of the product for the proposed indication(s)</a:t>
            </a:r>
          </a:p>
          <a:p>
            <a:pPr lvl="0" eaLnBrk="0" hangingPunct="0">
              <a:spcBef>
                <a:spcPct val="0"/>
              </a:spcBef>
              <a:buFontTx/>
              <a:buChar char="•"/>
            </a:pPr>
            <a:endParaRPr lang="en-US" altLang="en-US" sz="2400" dirty="0">
              <a:solidFill>
                <a:srgbClr val="001C71"/>
              </a:solidFill>
            </a:endParaRPr>
          </a:p>
          <a:p>
            <a:pPr eaLnBrk="0" hangingPunct="0">
              <a:spcBef>
                <a:spcPct val="0"/>
              </a:spcBef>
            </a:pPr>
            <a:r>
              <a:rPr lang="en-US" altLang="en-US" sz="2400" dirty="0">
                <a:solidFill>
                  <a:srgbClr val="001C71"/>
                </a:solidFill>
              </a:rPr>
              <a:t>If you want to fast track your application because of a shortage of supply we recommend you discuss this with DHSC.  The MHRA will also liaise with DHSC to verify the need</a:t>
            </a:r>
            <a:endParaRPr lang="en-US" altLang="en-US" sz="2400" dirty="0">
              <a:solidFill>
                <a:srgbClr val="001C71"/>
              </a:solidFill>
              <a:cs typeface="Arial"/>
            </a:endParaRPr>
          </a:p>
          <a:p>
            <a:pPr lvl="0" eaLnBrk="0" hangingPunct="0">
              <a:spcBef>
                <a:spcPct val="0"/>
              </a:spcBef>
            </a:pPr>
            <a:endParaRPr lang="en-US" altLang="en-US" sz="2400" dirty="0">
              <a:solidFill>
                <a:srgbClr val="001C71"/>
              </a:solidFill>
            </a:endParaRPr>
          </a:p>
          <a:p>
            <a:pPr lvl="0" eaLnBrk="0" hangingPunct="0">
              <a:spcBef>
                <a:spcPct val="0"/>
              </a:spcBef>
            </a:pPr>
            <a:r>
              <a:rPr lang="en-US" altLang="en-US" sz="2400" dirty="0">
                <a:solidFill>
                  <a:srgbClr val="001C71"/>
                </a:solidFill>
              </a:rPr>
              <a:t>No additional fee for fast-tracking marketing authorisation applications.</a:t>
            </a:r>
          </a:p>
          <a:p>
            <a:endParaRPr lang="en-GB" dirty="0"/>
          </a:p>
        </p:txBody>
      </p:sp>
    </p:spTree>
    <p:extLst>
      <p:ext uri="{BB962C8B-B14F-4D97-AF65-F5344CB8AC3E}">
        <p14:creationId xmlns:p14="http://schemas.microsoft.com/office/powerpoint/2010/main" val="3996529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863-2D4A-4CA2-B752-AECA92326261}"/>
              </a:ext>
            </a:extLst>
          </p:cNvPr>
          <p:cNvSpPr>
            <a:spLocks noGrp="1"/>
          </p:cNvSpPr>
          <p:nvPr>
            <p:ph type="title"/>
          </p:nvPr>
        </p:nvSpPr>
        <p:spPr/>
        <p:txBody>
          <a:bodyPr/>
          <a:lstStyle/>
          <a:p>
            <a:r>
              <a:rPr lang="en-GB" dirty="0"/>
              <a:t>Steps to facilitate the fast tracking of an application</a:t>
            </a:r>
          </a:p>
        </p:txBody>
      </p:sp>
      <p:sp>
        <p:nvSpPr>
          <p:cNvPr id="3" name="Content Placeholder 2">
            <a:extLst>
              <a:ext uri="{FF2B5EF4-FFF2-40B4-BE49-F238E27FC236}">
                <a16:creationId xmlns:a16="http://schemas.microsoft.com/office/drawing/2014/main" id="{026BCCF9-EDCB-467F-9DD1-D424687B096C}"/>
              </a:ext>
            </a:extLst>
          </p:cNvPr>
          <p:cNvSpPr>
            <a:spLocks noGrp="1"/>
          </p:cNvSpPr>
          <p:nvPr>
            <p:ph idx="1"/>
          </p:nvPr>
        </p:nvSpPr>
        <p:spPr>
          <a:xfrm>
            <a:off x="838199" y="1788583"/>
            <a:ext cx="10509251" cy="4318000"/>
          </a:xfrm>
        </p:spPr>
        <p:txBody>
          <a:bodyPr/>
          <a:lstStyle/>
          <a:p>
            <a:pPr>
              <a:spcBef>
                <a:spcPts val="1800"/>
              </a:spcBef>
            </a:pPr>
            <a:r>
              <a:rPr lang="en-GB" dirty="0"/>
              <a:t>The applicant should avoid the pit falls that result in the rejection of a submission as this can considerably delay assessment:</a:t>
            </a:r>
          </a:p>
          <a:p>
            <a:pPr marL="342900" lvl="0" indent="-342900" eaLnBrk="0" hangingPunct="0">
              <a:spcBef>
                <a:spcPts val="1800"/>
              </a:spcBef>
              <a:buClr>
                <a:schemeClr val="accent1"/>
              </a:buClr>
              <a:buFont typeface="Arial" panose="020B0604020202020204" pitchFamily="34" charset="0"/>
              <a:buChar char="•"/>
            </a:pPr>
            <a:r>
              <a:rPr lang="en-US" altLang="en-US" dirty="0"/>
              <a:t>All UK and Great Britain (England, Scotland and Wales) national applications should be submitted through the </a:t>
            </a:r>
            <a:r>
              <a:rPr lang="en-US" altLang="en-US" b="1" dirty="0"/>
              <a:t>MHRA Submissions Portal</a:t>
            </a:r>
            <a:r>
              <a:rPr lang="en-US" altLang="en-US" dirty="0"/>
              <a:t>. Questions about the Submissions Portal, you should email </a:t>
            </a:r>
            <a:r>
              <a:rPr lang="en-US" altLang="en-US" b="1" dirty="0">
                <a:solidFill>
                  <a:schemeClr val="accent1"/>
                </a:solidFill>
                <a:hlinkClick r:id="rId2">
                  <a:extLst>
                    <a:ext uri="{A12FA001-AC4F-418D-AE19-62706E023703}">
                      <ahyp:hlinkClr xmlns:ahyp="http://schemas.microsoft.com/office/drawing/2018/hyperlinkcolor" val="tx"/>
                    </a:ext>
                  </a:extLst>
                </a:hlinkClick>
              </a:rPr>
              <a:t>submissions@mhra.gov.uk</a:t>
            </a:r>
            <a:r>
              <a:rPr lang="en-US" altLang="en-US" b="1" dirty="0"/>
              <a:t>.</a:t>
            </a:r>
          </a:p>
          <a:p>
            <a:pPr marL="342900" lvl="0" indent="-342900">
              <a:spcBef>
                <a:spcPts val="1800"/>
              </a:spcBef>
              <a:buClr>
                <a:schemeClr val="accent1"/>
              </a:buClr>
              <a:buFont typeface="Arial" panose="020B0604020202020204" pitchFamily="34" charset="0"/>
              <a:buChar char="•"/>
            </a:pPr>
            <a:endParaRPr lang="en-US" altLang="en-US" dirty="0">
              <a:solidFill>
                <a:schemeClr val="accent1"/>
              </a:solidFill>
              <a:cs typeface="Arial"/>
            </a:endParaRPr>
          </a:p>
          <a:p>
            <a:endParaRPr lang="en-GB" sz="2400" dirty="0"/>
          </a:p>
          <a:p>
            <a:endParaRPr lang="en-GB" sz="2400" dirty="0"/>
          </a:p>
        </p:txBody>
      </p:sp>
    </p:spTree>
    <p:extLst>
      <p:ext uri="{BB962C8B-B14F-4D97-AF65-F5344CB8AC3E}">
        <p14:creationId xmlns:p14="http://schemas.microsoft.com/office/powerpoint/2010/main" val="396337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r>
              <a:rPr lang="en-GB" dirty="0"/>
              <a:t>Steps to facilitate the fast tracking of an application</a:t>
            </a:r>
            <a:endParaRPr lang="en-US" altLang="en-US" dirty="0"/>
          </a:p>
        </p:txBody>
      </p:sp>
      <p:sp>
        <p:nvSpPr>
          <p:cNvPr id="4104" name="Rectangle 8"/>
          <p:cNvSpPr>
            <a:spLocks noGrp="1" noChangeArrowheads="1"/>
          </p:cNvSpPr>
          <p:nvPr>
            <p:ph type="body" idx="1"/>
          </p:nvPr>
        </p:nvSpPr>
        <p:spPr/>
        <p:txBody>
          <a:bodyPr/>
          <a:lstStyle/>
          <a:p>
            <a:r>
              <a:rPr lang="en-US" altLang="en-US" dirty="0"/>
              <a:t>Recommended to use the </a:t>
            </a:r>
            <a:r>
              <a:rPr lang="en-US" altLang="en-US" b="1" dirty="0">
                <a:solidFill>
                  <a:schemeClr val="accent1"/>
                </a:solidFill>
                <a:hlinkClick r:id="rId2">
                  <a:extLst>
                    <a:ext uri="{A12FA001-AC4F-418D-AE19-62706E023703}">
                      <ahyp:hlinkClr xmlns:ahyp="http://schemas.microsoft.com/office/drawing/2018/hyperlinkcolor" val="tx"/>
                    </a:ext>
                  </a:extLst>
                </a:hlinkClick>
              </a:rPr>
              <a:t>pre-submission checklist</a:t>
            </a:r>
            <a:r>
              <a:rPr lang="en-US" altLang="en-US" b="1" dirty="0">
                <a:solidFill>
                  <a:schemeClr val="accent1"/>
                </a:solidFill>
              </a:rPr>
              <a:t> </a:t>
            </a:r>
            <a:r>
              <a:rPr lang="en-US" altLang="en-US" dirty="0"/>
              <a:t>(PDF, 129KB, 7 pages) to help you with your application. </a:t>
            </a:r>
          </a:p>
          <a:p>
            <a:endParaRPr lang="en-US" altLang="en-US" sz="2400" dirty="0">
              <a:solidFill>
                <a:srgbClr val="0B0C0C"/>
              </a:solidFill>
            </a:endParaRPr>
          </a:p>
          <a:p>
            <a:pPr marL="701675" lvl="1" indent="-342900"/>
            <a:endParaRPr lang="en-US" altLang="en-US" dirty="0"/>
          </a:p>
        </p:txBody>
      </p:sp>
      <p:pic>
        <p:nvPicPr>
          <p:cNvPr id="2" name="Picture 1">
            <a:extLst>
              <a:ext uri="{FF2B5EF4-FFF2-40B4-BE49-F238E27FC236}">
                <a16:creationId xmlns:a16="http://schemas.microsoft.com/office/drawing/2014/main" id="{E1DA54CE-B27B-472A-8709-33E33FF083BA}"/>
              </a:ext>
            </a:extLst>
          </p:cNvPr>
          <p:cNvPicPr>
            <a:picLocks noChangeAspect="1"/>
          </p:cNvPicPr>
          <p:nvPr/>
        </p:nvPicPr>
        <p:blipFill rotWithShape="1">
          <a:blip r:embed="rId3"/>
          <a:srcRect l="63750" t="11866" r="12736" b="38258"/>
          <a:stretch/>
        </p:blipFill>
        <p:spPr>
          <a:xfrm>
            <a:off x="691977" y="2505503"/>
            <a:ext cx="4136441" cy="3672875"/>
          </a:xfrm>
          <a:prstGeom prst="rect">
            <a:avLst/>
          </a:prstGeom>
          <a:ln>
            <a:solidFill>
              <a:schemeClr val="accent1"/>
            </a:solidFill>
          </a:ln>
        </p:spPr>
      </p:pic>
      <p:pic>
        <p:nvPicPr>
          <p:cNvPr id="4" name="Picture 3">
            <a:extLst>
              <a:ext uri="{FF2B5EF4-FFF2-40B4-BE49-F238E27FC236}">
                <a16:creationId xmlns:a16="http://schemas.microsoft.com/office/drawing/2014/main" id="{BCF4F594-E206-44AB-8F0C-D5F965B3435D}"/>
              </a:ext>
            </a:extLst>
          </p:cNvPr>
          <p:cNvPicPr>
            <a:picLocks noChangeAspect="1"/>
          </p:cNvPicPr>
          <p:nvPr/>
        </p:nvPicPr>
        <p:blipFill>
          <a:blip r:embed="rId4"/>
          <a:stretch>
            <a:fillRect/>
          </a:stretch>
        </p:blipFill>
        <p:spPr>
          <a:xfrm>
            <a:off x="5240538" y="2438109"/>
            <a:ext cx="2785545" cy="3740269"/>
          </a:xfrm>
          <a:prstGeom prst="rect">
            <a:avLst/>
          </a:prstGeom>
          <a:ln>
            <a:solidFill>
              <a:schemeClr val="accent1"/>
            </a:solidFill>
          </a:ln>
        </p:spPr>
      </p:pic>
      <p:pic>
        <p:nvPicPr>
          <p:cNvPr id="5" name="Picture 4">
            <a:extLst>
              <a:ext uri="{FF2B5EF4-FFF2-40B4-BE49-F238E27FC236}">
                <a16:creationId xmlns:a16="http://schemas.microsoft.com/office/drawing/2014/main" id="{134867C7-ED63-4E25-9240-47CDFE66D935}"/>
              </a:ext>
            </a:extLst>
          </p:cNvPr>
          <p:cNvPicPr>
            <a:picLocks noChangeAspect="1"/>
          </p:cNvPicPr>
          <p:nvPr/>
        </p:nvPicPr>
        <p:blipFill>
          <a:blip r:embed="rId5"/>
          <a:stretch>
            <a:fillRect/>
          </a:stretch>
        </p:blipFill>
        <p:spPr>
          <a:xfrm>
            <a:off x="8438203" y="2365855"/>
            <a:ext cx="2909248" cy="3812523"/>
          </a:xfrm>
          <a:prstGeom prst="rect">
            <a:avLst/>
          </a:prstGeom>
          <a:ln>
            <a:solidFill>
              <a:schemeClr val="accent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r>
              <a:rPr lang="en-GB" dirty="0"/>
              <a:t>Steps to facilitate the fast tracking of an application</a:t>
            </a:r>
            <a:endParaRPr lang="en-US" altLang="en-US" dirty="0"/>
          </a:p>
        </p:txBody>
      </p:sp>
      <p:sp>
        <p:nvSpPr>
          <p:cNvPr id="4104" name="Rectangle 8"/>
          <p:cNvSpPr>
            <a:spLocks noGrp="1" noChangeArrowheads="1"/>
          </p:cNvSpPr>
          <p:nvPr>
            <p:ph type="body" idx="1"/>
          </p:nvPr>
        </p:nvSpPr>
        <p:spPr/>
        <p:txBody>
          <a:bodyPr/>
          <a:lstStyle/>
          <a:p>
            <a:r>
              <a:rPr lang="en-US" altLang="en-US" dirty="0"/>
              <a:t>You are also recommended to use </a:t>
            </a:r>
            <a:r>
              <a:rPr lang="en-US" altLang="en-US" b="1" dirty="0">
                <a:hlinkClick r:id="rId2">
                  <a:extLst>
                    <a:ext uri="{A12FA001-AC4F-418D-AE19-62706E023703}">
                      <ahyp:hlinkClr xmlns:ahyp="http://schemas.microsoft.com/office/drawing/2018/hyperlinkcolor" val="tx"/>
                    </a:ext>
                  </a:extLst>
                </a:hlinkClick>
              </a:rPr>
              <a:t>our </a:t>
            </a:r>
            <a:r>
              <a:rPr lang="en-US" altLang="en-US" b="1" dirty="0" err="1">
                <a:hlinkClick r:id="rId2">
                  <a:extLst>
                    <a:ext uri="{A12FA001-AC4F-418D-AE19-62706E023703}">
                      <ahyp:hlinkClr xmlns:ahyp="http://schemas.microsoft.com/office/drawing/2018/hyperlinkcolor" val="tx"/>
                    </a:ext>
                  </a:extLst>
                </a:hlinkClick>
              </a:rPr>
              <a:t>eAF</a:t>
            </a:r>
            <a:r>
              <a:rPr lang="en-US" altLang="en-US" b="1" dirty="0">
                <a:hlinkClick r:id="rId2">
                  <a:extLst>
                    <a:ext uri="{A12FA001-AC4F-418D-AE19-62706E023703}">
                      <ahyp:hlinkClr xmlns:ahyp="http://schemas.microsoft.com/office/drawing/2018/hyperlinkcolor" val="tx"/>
                    </a:ext>
                  </a:extLst>
                </a:hlinkClick>
              </a:rPr>
              <a:t> and cover letter tool</a:t>
            </a:r>
            <a:r>
              <a:rPr lang="en-US" altLang="en-US" b="1" dirty="0"/>
              <a:t> </a:t>
            </a:r>
            <a:r>
              <a:rPr lang="en-US" altLang="en-US" dirty="0"/>
              <a:t>to determine what information you need to include in your application to ensure it passes validation. </a:t>
            </a:r>
          </a:p>
          <a:p>
            <a:endParaRPr lang="en-US" altLang="en-US" sz="2400" dirty="0">
              <a:solidFill>
                <a:srgbClr val="0B0C0C"/>
              </a:solidFill>
            </a:endParaRPr>
          </a:p>
          <a:p>
            <a:pPr lvl="0"/>
            <a:endParaRPr lang="en-US" altLang="en-US" sz="2400" dirty="0">
              <a:solidFill>
                <a:srgbClr val="0B0C0C"/>
              </a:solidFill>
            </a:endParaRPr>
          </a:p>
          <a:p>
            <a:pPr marL="342900" indent="-342900">
              <a:buFont typeface="Arial" panose="020B0604020202020204" pitchFamily="34" charset="0"/>
              <a:buChar char="•"/>
            </a:pPr>
            <a:endParaRPr lang="en-US" altLang="en-US" dirty="0"/>
          </a:p>
        </p:txBody>
      </p:sp>
      <p:pic>
        <p:nvPicPr>
          <p:cNvPr id="2" name="Picture 1">
            <a:extLst>
              <a:ext uri="{FF2B5EF4-FFF2-40B4-BE49-F238E27FC236}">
                <a16:creationId xmlns:a16="http://schemas.microsoft.com/office/drawing/2014/main" id="{F3F50A6B-78B7-4C7D-99FC-C4E00002F175}"/>
              </a:ext>
            </a:extLst>
          </p:cNvPr>
          <p:cNvPicPr>
            <a:picLocks noChangeAspect="1"/>
          </p:cNvPicPr>
          <p:nvPr/>
        </p:nvPicPr>
        <p:blipFill>
          <a:blip r:embed="rId3"/>
          <a:stretch>
            <a:fillRect/>
          </a:stretch>
        </p:blipFill>
        <p:spPr>
          <a:xfrm>
            <a:off x="7089345" y="2508063"/>
            <a:ext cx="3772759" cy="3633671"/>
          </a:xfrm>
          <a:prstGeom prst="rect">
            <a:avLst/>
          </a:prstGeom>
          <a:ln>
            <a:solidFill>
              <a:schemeClr val="accent1"/>
            </a:solidFill>
          </a:ln>
        </p:spPr>
      </p:pic>
      <p:pic>
        <p:nvPicPr>
          <p:cNvPr id="3" name="Picture 2">
            <a:extLst>
              <a:ext uri="{FF2B5EF4-FFF2-40B4-BE49-F238E27FC236}">
                <a16:creationId xmlns:a16="http://schemas.microsoft.com/office/drawing/2014/main" id="{287C51C2-4718-406B-A380-02FDC9B13B1F}"/>
              </a:ext>
            </a:extLst>
          </p:cNvPr>
          <p:cNvPicPr>
            <a:picLocks noChangeAspect="1"/>
          </p:cNvPicPr>
          <p:nvPr/>
        </p:nvPicPr>
        <p:blipFill rotWithShape="1">
          <a:blip r:embed="rId4"/>
          <a:srcRect l="53412" t="20583" r="6047" b="9203"/>
          <a:stretch/>
        </p:blipFill>
        <p:spPr>
          <a:xfrm>
            <a:off x="990600" y="2606092"/>
            <a:ext cx="4524632" cy="3280358"/>
          </a:xfrm>
          <a:prstGeom prst="rect">
            <a:avLst/>
          </a:prstGeom>
          <a:ln>
            <a:solidFill>
              <a:schemeClr val="accent1"/>
            </a:solidFill>
          </a:ln>
        </p:spPr>
      </p:pic>
    </p:spTree>
    <p:extLst>
      <p:ext uri="{BB962C8B-B14F-4D97-AF65-F5344CB8AC3E}">
        <p14:creationId xmlns:p14="http://schemas.microsoft.com/office/powerpoint/2010/main" val="309031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r>
              <a:rPr lang="en-GB" dirty="0"/>
              <a:t>Steps to facilitate the fast tracking of an application</a:t>
            </a:r>
            <a:endParaRPr lang="en-US" altLang="en-US" dirty="0"/>
          </a:p>
        </p:txBody>
      </p:sp>
      <p:sp>
        <p:nvSpPr>
          <p:cNvPr id="4104" name="Rectangle 8"/>
          <p:cNvSpPr>
            <a:spLocks noGrp="1" noChangeArrowheads="1"/>
          </p:cNvSpPr>
          <p:nvPr>
            <p:ph type="body" idx="1"/>
          </p:nvPr>
        </p:nvSpPr>
        <p:spPr/>
        <p:txBody>
          <a:bodyPr/>
          <a:lstStyle/>
          <a:p>
            <a:pPr lvl="0">
              <a:spcBef>
                <a:spcPts val="1800"/>
              </a:spcBef>
            </a:pPr>
            <a:r>
              <a:rPr lang="en-US" altLang="en-US" dirty="0">
                <a:latin typeface="+mj-lt"/>
              </a:rPr>
              <a:t>We recommend that you use a </a:t>
            </a:r>
            <a:r>
              <a:rPr lang="en-US" altLang="en-US" b="1" dirty="0">
                <a:latin typeface="+mj-lt"/>
              </a:rPr>
              <a:t>validation tool </a:t>
            </a:r>
            <a:r>
              <a:rPr lang="en-US" altLang="en-US" dirty="0">
                <a:latin typeface="+mj-lt"/>
              </a:rPr>
              <a:t>to </a:t>
            </a:r>
            <a:r>
              <a:rPr lang="en-US" altLang="en-US" b="1" dirty="0">
                <a:latin typeface="+mj-lt"/>
              </a:rPr>
              <a:t>check your submission </a:t>
            </a:r>
            <a:r>
              <a:rPr lang="en-US" altLang="en-US" dirty="0">
                <a:latin typeface="+mj-lt"/>
              </a:rPr>
              <a:t>as we will check that eCTD and </a:t>
            </a:r>
            <a:r>
              <a:rPr lang="en-US" altLang="en-US" dirty="0" err="1">
                <a:latin typeface="+mj-lt"/>
              </a:rPr>
              <a:t>NeeS</a:t>
            </a:r>
            <a:r>
              <a:rPr lang="en-US" altLang="en-US" dirty="0">
                <a:latin typeface="+mj-lt"/>
              </a:rPr>
              <a:t> submissions are technically valid using the </a:t>
            </a:r>
            <a:r>
              <a:rPr lang="en-US" altLang="en-US" dirty="0" err="1">
                <a:latin typeface="+mj-lt"/>
              </a:rPr>
              <a:t>Extedo</a:t>
            </a:r>
            <a:r>
              <a:rPr lang="en-US" altLang="en-US" dirty="0">
                <a:latin typeface="+mj-lt"/>
              </a:rPr>
              <a:t> </a:t>
            </a:r>
            <a:r>
              <a:rPr lang="en-US" altLang="en-US" dirty="0" err="1">
                <a:latin typeface="+mj-lt"/>
              </a:rPr>
              <a:t>Eurs</a:t>
            </a:r>
            <a:r>
              <a:rPr lang="en-US" altLang="en-US" dirty="0">
                <a:latin typeface="+mj-lt"/>
              </a:rPr>
              <a:t> is Yours (</a:t>
            </a:r>
            <a:r>
              <a:rPr lang="en-US" altLang="en-US" dirty="0" err="1">
                <a:latin typeface="+mj-lt"/>
              </a:rPr>
              <a:t>EiY</a:t>
            </a:r>
            <a:r>
              <a:rPr lang="en-US" altLang="en-US" dirty="0">
                <a:latin typeface="+mj-lt"/>
              </a:rPr>
              <a:t>) validation tool.</a:t>
            </a:r>
          </a:p>
          <a:p>
            <a:pPr lvl="0">
              <a:spcBef>
                <a:spcPts val="1800"/>
              </a:spcBef>
            </a:pPr>
            <a:endParaRPr lang="en-US" altLang="en-US" b="1" dirty="0">
              <a:latin typeface="+mj-lt"/>
            </a:endParaRPr>
          </a:p>
          <a:p>
            <a:pPr lvl="0"/>
            <a:endParaRPr lang="en-US" altLang="en-US" sz="2000" dirty="0"/>
          </a:p>
          <a:p>
            <a:pPr marL="342900" indent="-342900">
              <a:buFont typeface="Arial" panose="020B0604020202020204" pitchFamily="34" charset="0"/>
              <a:buChar char="•"/>
            </a:pPr>
            <a:endParaRPr lang="en-US" altLang="en-US" dirty="0"/>
          </a:p>
        </p:txBody>
      </p:sp>
    </p:spTree>
    <p:extLst>
      <p:ext uri="{BB962C8B-B14F-4D97-AF65-F5344CB8AC3E}">
        <p14:creationId xmlns:p14="http://schemas.microsoft.com/office/powerpoint/2010/main" val="153457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D27B-6EEE-4218-AD17-605ECD5F8D07}"/>
              </a:ext>
            </a:extLst>
          </p:cNvPr>
          <p:cNvSpPr>
            <a:spLocks noGrp="1"/>
          </p:cNvSpPr>
          <p:nvPr>
            <p:ph type="title"/>
          </p:nvPr>
        </p:nvSpPr>
        <p:spPr/>
        <p:txBody>
          <a:bodyPr/>
          <a:lstStyle/>
          <a:p>
            <a:r>
              <a:rPr lang="en-GB" dirty="0"/>
              <a:t>Steps to facilitate the fast tracking of an application</a:t>
            </a:r>
          </a:p>
        </p:txBody>
      </p:sp>
      <p:sp>
        <p:nvSpPr>
          <p:cNvPr id="5" name="Rectangle 4">
            <a:extLst>
              <a:ext uri="{FF2B5EF4-FFF2-40B4-BE49-F238E27FC236}">
                <a16:creationId xmlns:a16="http://schemas.microsoft.com/office/drawing/2014/main" id="{EAF3C074-D93B-443A-B285-48565E836FB4}"/>
              </a:ext>
            </a:extLst>
          </p:cNvPr>
          <p:cNvSpPr/>
          <p:nvPr/>
        </p:nvSpPr>
        <p:spPr>
          <a:xfrm>
            <a:off x="695325" y="1524000"/>
            <a:ext cx="10801350" cy="1785104"/>
          </a:xfrm>
          <a:prstGeom prst="rect">
            <a:avLst/>
          </a:prstGeom>
        </p:spPr>
        <p:txBody>
          <a:bodyPr wrap="square">
            <a:spAutoFit/>
          </a:bodyPr>
          <a:lstStyle/>
          <a:p>
            <a:pPr lvl="0" algn="l" eaLnBrk="0" hangingPunct="0">
              <a:spcBef>
                <a:spcPts val="1800"/>
              </a:spcBef>
            </a:pPr>
            <a:r>
              <a:rPr lang="en-US" altLang="en-US" sz="2000" b="1" dirty="0">
                <a:latin typeface="+mn-lt"/>
              </a:rPr>
              <a:t>Active substance master files (ASMFs)</a:t>
            </a:r>
          </a:p>
          <a:p>
            <a:pPr lvl="0" algn="l" eaLnBrk="0" hangingPunct="0">
              <a:spcBef>
                <a:spcPts val="1800"/>
              </a:spcBef>
            </a:pPr>
            <a:r>
              <a:rPr lang="en-US" altLang="en-US" sz="2000" dirty="0">
                <a:latin typeface="+mn-lt"/>
              </a:rPr>
              <a:t>ASMFs holders must submit their dossier to the MHRA. </a:t>
            </a:r>
          </a:p>
          <a:p>
            <a:pPr lvl="0" algn="l" eaLnBrk="0" hangingPunct="0">
              <a:spcBef>
                <a:spcPts val="1800"/>
              </a:spcBef>
            </a:pPr>
            <a:r>
              <a:rPr lang="en-US" altLang="en-US" sz="2000" dirty="0">
                <a:latin typeface="+mn-lt"/>
              </a:rPr>
              <a:t>It is the MA applicant’s responsibility to make sure that the ASMF is submitted either before you submit your application or at the same time, as your application will not be valid without it.</a:t>
            </a:r>
          </a:p>
        </p:txBody>
      </p:sp>
    </p:spTree>
    <p:extLst>
      <p:ext uri="{BB962C8B-B14F-4D97-AF65-F5344CB8AC3E}">
        <p14:creationId xmlns:p14="http://schemas.microsoft.com/office/powerpoint/2010/main" val="942655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D27B-6EEE-4218-AD17-605ECD5F8D07}"/>
              </a:ext>
            </a:extLst>
          </p:cNvPr>
          <p:cNvSpPr>
            <a:spLocks noGrp="1"/>
          </p:cNvSpPr>
          <p:nvPr>
            <p:ph type="title"/>
          </p:nvPr>
        </p:nvSpPr>
        <p:spPr/>
        <p:txBody>
          <a:bodyPr/>
          <a:lstStyle/>
          <a:p>
            <a:r>
              <a:rPr lang="en-GB" dirty="0"/>
              <a:t>Steps to facilitate the fast tracking of an application</a:t>
            </a:r>
          </a:p>
        </p:txBody>
      </p:sp>
      <p:sp>
        <p:nvSpPr>
          <p:cNvPr id="5" name="Rectangle 4">
            <a:extLst>
              <a:ext uri="{FF2B5EF4-FFF2-40B4-BE49-F238E27FC236}">
                <a16:creationId xmlns:a16="http://schemas.microsoft.com/office/drawing/2014/main" id="{EAF3C074-D93B-443A-B285-48565E836FB4}"/>
              </a:ext>
            </a:extLst>
          </p:cNvPr>
          <p:cNvSpPr/>
          <p:nvPr/>
        </p:nvSpPr>
        <p:spPr>
          <a:xfrm>
            <a:off x="695325" y="1524000"/>
            <a:ext cx="10801350" cy="2631490"/>
          </a:xfrm>
          <a:prstGeom prst="rect">
            <a:avLst/>
          </a:prstGeom>
        </p:spPr>
        <p:txBody>
          <a:bodyPr wrap="square" lIns="91440" tIns="45720" rIns="91440" bIns="45720" anchor="t">
            <a:spAutoFit/>
          </a:bodyPr>
          <a:lstStyle/>
          <a:p>
            <a:pPr lvl="0" algn="l" eaLnBrk="0" hangingPunct="0">
              <a:spcBef>
                <a:spcPts val="1800"/>
              </a:spcBef>
            </a:pPr>
            <a:r>
              <a:rPr lang="en-US" altLang="en-US" sz="2000" b="1" dirty="0">
                <a:latin typeface="+mj-lt"/>
              </a:rPr>
              <a:t>Active substance master files (ASMFs)</a:t>
            </a:r>
          </a:p>
          <a:p>
            <a:pPr algn="l" eaLnBrk="0" hangingPunct="0">
              <a:spcBef>
                <a:spcPts val="1800"/>
              </a:spcBef>
            </a:pPr>
            <a:r>
              <a:rPr lang="en-US" altLang="en-US" sz="2000" dirty="0">
                <a:latin typeface="+mj-lt"/>
              </a:rPr>
              <a:t>Submission of a new ASMF and any update to an ASMF should be made by the ASMF holder using MHRA Submissions portal. </a:t>
            </a:r>
            <a:endParaRPr lang="en-US" altLang="en-US" sz="2000" dirty="0">
              <a:latin typeface="+mj-lt"/>
              <a:cs typeface="Arial"/>
            </a:endParaRPr>
          </a:p>
          <a:p>
            <a:pPr lvl="0" algn="l" eaLnBrk="0" hangingPunct="0">
              <a:spcBef>
                <a:spcPts val="1800"/>
              </a:spcBef>
            </a:pPr>
            <a:r>
              <a:rPr lang="en-US" altLang="en-US" sz="2000" dirty="0">
                <a:latin typeface="+mj-lt"/>
              </a:rPr>
              <a:t>You can read our guidance about the</a:t>
            </a:r>
            <a:r>
              <a:rPr lang="en-US" altLang="en-US" sz="2000" b="1" dirty="0">
                <a:latin typeface="+mj-lt"/>
              </a:rPr>
              <a:t> </a:t>
            </a:r>
            <a:r>
              <a:rPr lang="en-US" altLang="en-US" sz="2000" b="1" dirty="0">
                <a:solidFill>
                  <a:schemeClr val="accent1"/>
                </a:solidFill>
                <a:latin typeface="+mj-lt"/>
                <a:hlinkClick r:id="rId2">
                  <a:extLst>
                    <a:ext uri="{A12FA001-AC4F-418D-AE19-62706E023703}">
                      <ahyp:hlinkClr xmlns:ahyp="http://schemas.microsoft.com/office/drawing/2018/hyperlinkcolor" val="tx"/>
                    </a:ext>
                  </a:extLst>
                </a:hlinkClick>
              </a:rPr>
              <a:t>submission of ASMFs</a:t>
            </a:r>
            <a:r>
              <a:rPr lang="en-US" altLang="en-US" sz="2000" dirty="0">
                <a:latin typeface="+mj-lt"/>
              </a:rPr>
              <a:t>.</a:t>
            </a:r>
            <a:endParaRPr lang="en-US" altLang="en-US" sz="2000" dirty="0">
              <a:latin typeface="+mj-lt"/>
              <a:cs typeface="Arial"/>
            </a:endParaRPr>
          </a:p>
          <a:p>
            <a:pPr lvl="0" algn="l" eaLnBrk="0" hangingPunct="0">
              <a:spcBef>
                <a:spcPts val="1800"/>
              </a:spcBef>
            </a:pPr>
            <a:r>
              <a:rPr lang="en-US" altLang="en-US" sz="2000" dirty="0">
                <a:latin typeface="+mj-lt"/>
              </a:rPr>
              <a:t>Certificates of Suitability (CEPs) continue to be acceptable in support of UK and GB national </a:t>
            </a:r>
            <a:r>
              <a:rPr lang="en-US" altLang="en-US" sz="2000" dirty="0" err="1">
                <a:latin typeface="+mj-lt"/>
              </a:rPr>
              <a:t>authorisations</a:t>
            </a:r>
            <a:r>
              <a:rPr lang="en-US" altLang="en-US" sz="2000" dirty="0">
                <a:latin typeface="+mj-lt"/>
              </a:rPr>
              <a:t>.</a:t>
            </a:r>
          </a:p>
        </p:txBody>
      </p:sp>
    </p:spTree>
    <p:extLst>
      <p:ext uri="{BB962C8B-B14F-4D97-AF65-F5344CB8AC3E}">
        <p14:creationId xmlns:p14="http://schemas.microsoft.com/office/powerpoint/2010/main" val="2210180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EAEF-9ABE-47F3-97FC-71570075BE3F}"/>
              </a:ext>
            </a:extLst>
          </p:cNvPr>
          <p:cNvSpPr>
            <a:spLocks noGrp="1"/>
          </p:cNvSpPr>
          <p:nvPr>
            <p:ph type="title"/>
          </p:nvPr>
        </p:nvSpPr>
        <p:spPr/>
        <p:txBody>
          <a:bodyPr/>
          <a:lstStyle/>
          <a:p>
            <a:r>
              <a:rPr lang="en-GB" dirty="0"/>
              <a:t>Steps to facilitate the fast tracking of an application</a:t>
            </a:r>
          </a:p>
        </p:txBody>
      </p:sp>
      <p:sp>
        <p:nvSpPr>
          <p:cNvPr id="5" name="Rectangle 4">
            <a:extLst>
              <a:ext uri="{FF2B5EF4-FFF2-40B4-BE49-F238E27FC236}">
                <a16:creationId xmlns:a16="http://schemas.microsoft.com/office/drawing/2014/main" id="{47FC694E-9E37-4E63-BC41-4D559F98D174}"/>
              </a:ext>
            </a:extLst>
          </p:cNvPr>
          <p:cNvSpPr/>
          <p:nvPr/>
        </p:nvSpPr>
        <p:spPr>
          <a:xfrm>
            <a:off x="695325" y="1524000"/>
            <a:ext cx="10801350" cy="3000821"/>
          </a:xfrm>
          <a:prstGeom prst="rect">
            <a:avLst/>
          </a:prstGeom>
        </p:spPr>
        <p:txBody>
          <a:bodyPr wrap="square">
            <a:spAutoFit/>
          </a:bodyPr>
          <a:lstStyle/>
          <a:p>
            <a:pPr lvl="0" algn="l" eaLnBrk="0" hangingPunct="0">
              <a:spcBef>
                <a:spcPts val="1800"/>
              </a:spcBef>
            </a:pPr>
            <a:r>
              <a:rPr lang="en-US" altLang="en-US" sz="2000" b="1" dirty="0">
                <a:latin typeface="+mn-lt"/>
              </a:rPr>
              <a:t>Summary of product characteristics (SmPC)</a:t>
            </a:r>
          </a:p>
          <a:p>
            <a:pPr lvl="0" algn="l" eaLnBrk="0" hangingPunct="0">
              <a:spcBef>
                <a:spcPts val="1800"/>
              </a:spcBef>
            </a:pPr>
            <a:r>
              <a:rPr lang="en-US" altLang="en-US" sz="2000" dirty="0">
                <a:latin typeface="+mn-lt"/>
              </a:rPr>
              <a:t>The summary of product characteristics (SmPC) should be submitted to the MHRA in the correct format using the </a:t>
            </a:r>
            <a:r>
              <a:rPr lang="en-US" altLang="en-US" sz="2000" b="1" dirty="0">
                <a:latin typeface="+mn-lt"/>
                <a:hlinkClick r:id="rId3">
                  <a:extLst>
                    <a:ext uri="{A12FA001-AC4F-418D-AE19-62706E023703}">
                      <ahyp:hlinkClr xmlns:ahyp="http://schemas.microsoft.com/office/drawing/2018/hyperlinkcolor" val="tx"/>
                    </a:ext>
                  </a:extLst>
                </a:hlinkClick>
              </a:rPr>
              <a:t>SPC template</a:t>
            </a:r>
            <a:r>
              <a:rPr lang="en-US" altLang="en-US" sz="2000" b="1" dirty="0">
                <a:latin typeface="+mn-lt"/>
              </a:rPr>
              <a:t> </a:t>
            </a:r>
            <a:r>
              <a:rPr lang="en-US" altLang="en-US" sz="2000" dirty="0">
                <a:latin typeface="+mn-lt"/>
              </a:rPr>
              <a:t>(MS Word Document, 36KB). </a:t>
            </a:r>
          </a:p>
          <a:p>
            <a:pPr lvl="0" algn="l" eaLnBrk="0" hangingPunct="0">
              <a:spcBef>
                <a:spcPts val="1800"/>
              </a:spcBef>
            </a:pPr>
            <a:r>
              <a:rPr lang="en-US" altLang="en-US" sz="2000" dirty="0">
                <a:latin typeface="+mn-lt"/>
              </a:rPr>
              <a:t>If you do not use this template your submission will be rejected. These templates should not be altered in any way, other than inserting the relevant information.</a:t>
            </a:r>
          </a:p>
          <a:p>
            <a:pPr algn="l" eaLnBrk="0" hangingPunct="0">
              <a:spcBef>
                <a:spcPts val="1800"/>
              </a:spcBef>
            </a:pPr>
            <a:r>
              <a:rPr lang="en-GB" sz="2000" dirty="0">
                <a:latin typeface="+mn-lt"/>
              </a:rPr>
              <a:t>Any submission that does not meet the requirements will be rejected.</a:t>
            </a:r>
          </a:p>
          <a:p>
            <a:pPr lvl="0" algn="l" eaLnBrk="0" hangingPunct="0">
              <a:spcBef>
                <a:spcPct val="0"/>
              </a:spcBef>
            </a:pPr>
            <a:endParaRPr lang="en-US" altLang="en-US" sz="2400" dirty="0">
              <a:solidFill>
                <a:srgbClr val="001C71"/>
              </a:solidFill>
              <a:latin typeface="Arial" panose="020B0604020202020204" pitchFamily="34" charset="0"/>
            </a:endParaRPr>
          </a:p>
        </p:txBody>
      </p:sp>
    </p:spTree>
    <p:extLst>
      <p:ext uri="{BB962C8B-B14F-4D97-AF65-F5344CB8AC3E}">
        <p14:creationId xmlns:p14="http://schemas.microsoft.com/office/powerpoint/2010/main" val="393900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3AAB-04FB-4B96-9E9E-8CA15D6F0DD4}"/>
              </a:ext>
            </a:extLst>
          </p:cNvPr>
          <p:cNvSpPr>
            <a:spLocks noGrp="1"/>
          </p:cNvSpPr>
          <p:nvPr>
            <p:ph type="title"/>
          </p:nvPr>
        </p:nvSpPr>
        <p:spPr/>
        <p:txBody>
          <a:bodyPr/>
          <a:lstStyle/>
          <a:p>
            <a:r>
              <a:rPr lang="en-GB" dirty="0"/>
              <a:t>Workshop 1</a:t>
            </a:r>
          </a:p>
        </p:txBody>
      </p:sp>
      <p:sp>
        <p:nvSpPr>
          <p:cNvPr id="3" name="Text Placeholder 2">
            <a:extLst>
              <a:ext uri="{FF2B5EF4-FFF2-40B4-BE49-F238E27FC236}">
                <a16:creationId xmlns:a16="http://schemas.microsoft.com/office/drawing/2014/main" id="{9D3AB51D-0A43-4D7B-9C72-C150BE6CB1FA}"/>
              </a:ext>
            </a:extLst>
          </p:cNvPr>
          <p:cNvSpPr>
            <a:spLocks noGrp="1"/>
          </p:cNvSpPr>
          <p:nvPr>
            <p:ph type="body" sz="quarter" idx="10"/>
          </p:nvPr>
        </p:nvSpPr>
        <p:spPr/>
        <p:txBody>
          <a:bodyPr/>
          <a:lstStyle/>
          <a:p>
            <a:r>
              <a:rPr lang="en-GB" dirty="0"/>
              <a:t>Hormone replacement therapy – Supply - Regulatory</a:t>
            </a:r>
          </a:p>
        </p:txBody>
      </p:sp>
      <p:sp>
        <p:nvSpPr>
          <p:cNvPr id="4" name="Footer Placeholder 3">
            <a:extLst>
              <a:ext uri="{FF2B5EF4-FFF2-40B4-BE49-F238E27FC236}">
                <a16:creationId xmlns:a16="http://schemas.microsoft.com/office/drawing/2014/main" id="{F8D5BCB6-1BDB-4C08-A485-64FB4377C243}"/>
              </a:ext>
            </a:extLst>
          </p:cNvPr>
          <p:cNvSpPr>
            <a:spLocks noGrp="1"/>
          </p:cNvSpPr>
          <p:nvPr>
            <p:ph type="ftr" sz="quarter" idx="3"/>
          </p:nvPr>
        </p:nvSpPr>
        <p:spPr/>
        <p:txBody>
          <a:bodyPr/>
          <a:lstStyle/>
          <a:p>
            <a:r>
              <a:rPr lang="en-US"/>
              <a:t>OFFICIAL-SENSITIVE</a:t>
            </a:r>
            <a:endParaRPr lang="en-US" dirty="0"/>
          </a:p>
        </p:txBody>
      </p:sp>
    </p:spTree>
    <p:extLst>
      <p:ext uri="{BB962C8B-B14F-4D97-AF65-F5344CB8AC3E}">
        <p14:creationId xmlns:p14="http://schemas.microsoft.com/office/powerpoint/2010/main" val="1840031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r>
              <a:rPr lang="en-GB" dirty="0"/>
              <a:t>Steps to facilitate the fast tracking of an application</a:t>
            </a:r>
            <a:endParaRPr lang="en-US" altLang="en-US" dirty="0"/>
          </a:p>
        </p:txBody>
      </p:sp>
      <p:sp>
        <p:nvSpPr>
          <p:cNvPr id="4104" name="Rectangle 8"/>
          <p:cNvSpPr>
            <a:spLocks noGrp="1" noChangeArrowheads="1"/>
          </p:cNvSpPr>
          <p:nvPr>
            <p:ph type="body" idx="1"/>
          </p:nvPr>
        </p:nvSpPr>
        <p:spPr>
          <a:xfrm>
            <a:off x="695325" y="1524000"/>
            <a:ext cx="10801350" cy="4318000"/>
          </a:xfrm>
        </p:spPr>
        <p:txBody>
          <a:bodyPr/>
          <a:lstStyle/>
          <a:p>
            <a:pPr>
              <a:spcBef>
                <a:spcPts val="1800"/>
              </a:spcBef>
            </a:pPr>
            <a:r>
              <a:rPr lang="en-GB" b="1" dirty="0">
                <a:latin typeface="+mj-lt"/>
              </a:rPr>
              <a:t>Rejection</a:t>
            </a:r>
          </a:p>
          <a:p>
            <a:pPr>
              <a:spcBef>
                <a:spcPts val="1800"/>
              </a:spcBef>
            </a:pPr>
            <a:r>
              <a:rPr lang="en-GB" dirty="0">
                <a:latin typeface="+mj-lt"/>
              </a:rPr>
              <a:t>If a submission is rejected, we will email you the reasons for the rejection. You must then </a:t>
            </a:r>
            <a:r>
              <a:rPr lang="en-GB" b="1" dirty="0">
                <a:latin typeface="+mj-lt"/>
              </a:rPr>
              <a:t>resend the entire submission with the errors corrected</a:t>
            </a:r>
            <a:r>
              <a:rPr lang="en-GB" dirty="0">
                <a:latin typeface="+mj-lt"/>
              </a:rPr>
              <a:t>. Do not send the corrected deficiencies by email.</a:t>
            </a:r>
          </a:p>
          <a:p>
            <a:pPr>
              <a:spcBef>
                <a:spcPts val="1800"/>
              </a:spcBef>
            </a:pPr>
            <a:r>
              <a:rPr lang="en-GB" dirty="0">
                <a:latin typeface="+mj-lt"/>
              </a:rPr>
              <a:t>You will not be charged if your submission is rejected for technical reasons.</a:t>
            </a:r>
          </a:p>
          <a:p>
            <a:pPr>
              <a:spcBef>
                <a:spcPts val="1800"/>
              </a:spcBef>
            </a:pPr>
            <a:endParaRPr lang="en-GB" b="1" dirty="0">
              <a:latin typeface="+mj-lt"/>
              <a:cs typeface="Arial"/>
            </a:endParaRPr>
          </a:p>
        </p:txBody>
      </p:sp>
    </p:spTree>
    <p:extLst>
      <p:ext uri="{BB962C8B-B14F-4D97-AF65-F5344CB8AC3E}">
        <p14:creationId xmlns:p14="http://schemas.microsoft.com/office/powerpoint/2010/main" val="106528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6E32-3DE6-4002-8E5E-4EB0C3551C74}"/>
              </a:ext>
            </a:extLst>
          </p:cNvPr>
          <p:cNvSpPr>
            <a:spLocks noGrp="1"/>
          </p:cNvSpPr>
          <p:nvPr>
            <p:ph type="title"/>
          </p:nvPr>
        </p:nvSpPr>
        <p:spPr/>
        <p:txBody>
          <a:bodyPr/>
          <a:lstStyle/>
          <a:p>
            <a:r>
              <a:rPr lang="en-GB" dirty="0"/>
              <a:t>Timeframe for assessing fast tracked marketing authorisations</a:t>
            </a:r>
            <a:br>
              <a:rPr lang="en-GB" b="1" dirty="0"/>
            </a:br>
            <a:endParaRPr lang="en-GB" dirty="0"/>
          </a:p>
        </p:txBody>
      </p:sp>
      <p:sp>
        <p:nvSpPr>
          <p:cNvPr id="5" name="Rectangle 4">
            <a:extLst>
              <a:ext uri="{FF2B5EF4-FFF2-40B4-BE49-F238E27FC236}">
                <a16:creationId xmlns:a16="http://schemas.microsoft.com/office/drawing/2014/main" id="{603D97F1-C929-4C8A-82A9-052A1B9D32FB}"/>
              </a:ext>
            </a:extLst>
          </p:cNvPr>
          <p:cNvSpPr/>
          <p:nvPr/>
        </p:nvSpPr>
        <p:spPr>
          <a:xfrm>
            <a:off x="695325" y="1524000"/>
            <a:ext cx="10509251" cy="3370153"/>
          </a:xfrm>
          <a:prstGeom prst="rect">
            <a:avLst/>
          </a:prstGeom>
        </p:spPr>
        <p:txBody>
          <a:bodyPr wrap="square">
            <a:spAutoFit/>
          </a:bodyPr>
          <a:lstStyle/>
          <a:p>
            <a:pPr lvl="0" algn="l" eaLnBrk="0" hangingPunct="0">
              <a:spcBef>
                <a:spcPts val="1800"/>
              </a:spcBef>
            </a:pPr>
            <a:r>
              <a:rPr lang="en-US" altLang="en-US" sz="2000" dirty="0">
                <a:latin typeface="+mj-lt"/>
              </a:rPr>
              <a:t>The assessment process runs in two phases. </a:t>
            </a:r>
          </a:p>
          <a:p>
            <a:pPr lvl="0" algn="l" eaLnBrk="0" hangingPunct="0">
              <a:spcBef>
                <a:spcPts val="1800"/>
              </a:spcBef>
            </a:pPr>
            <a:r>
              <a:rPr lang="en-US" altLang="en-US" sz="2000" dirty="0">
                <a:latin typeface="+mj-lt"/>
              </a:rPr>
              <a:t>Assessment phase I will be completed as soon as possible after clock start. </a:t>
            </a:r>
          </a:p>
          <a:p>
            <a:pPr lvl="0" algn="l" eaLnBrk="0" hangingPunct="0">
              <a:spcBef>
                <a:spcPts val="1800"/>
              </a:spcBef>
            </a:pPr>
            <a:r>
              <a:rPr lang="en-US" altLang="en-US" sz="2000" dirty="0">
                <a:latin typeface="+mj-lt"/>
              </a:rPr>
              <a:t>Concerns arising from the initial assessment will be raised with the applicant as a letter requesting further information (RFI). </a:t>
            </a:r>
          </a:p>
          <a:p>
            <a:pPr lvl="0" algn="l" eaLnBrk="0" hangingPunct="0">
              <a:spcBef>
                <a:spcPts val="1800"/>
              </a:spcBef>
            </a:pPr>
            <a:r>
              <a:rPr lang="en-US" altLang="en-US" sz="2000" dirty="0">
                <a:latin typeface="+mj-lt"/>
              </a:rPr>
              <a:t>MHRA will seek advice from CHM and/or therapy area experts (specialty expert groups) during the assessment process, as required. </a:t>
            </a:r>
          </a:p>
          <a:p>
            <a:pPr lvl="0" algn="l" eaLnBrk="0" hangingPunct="0">
              <a:spcBef>
                <a:spcPct val="0"/>
              </a:spcBef>
            </a:pPr>
            <a:endParaRPr lang="en-US" altLang="en-US" sz="2400" dirty="0">
              <a:solidFill>
                <a:srgbClr val="001C71"/>
              </a:solidFill>
              <a:latin typeface="GDS Transport"/>
            </a:endParaRPr>
          </a:p>
          <a:p>
            <a:pPr lvl="0" algn="l" eaLnBrk="0" hangingPunct="0">
              <a:spcBef>
                <a:spcPct val="0"/>
              </a:spcBef>
            </a:pPr>
            <a:endParaRPr lang="en-US" altLang="en-US" sz="2400" dirty="0">
              <a:solidFill>
                <a:srgbClr val="0B0C0C"/>
              </a:solidFill>
              <a:latin typeface="GDS Transport"/>
            </a:endParaRPr>
          </a:p>
        </p:txBody>
      </p:sp>
    </p:spTree>
    <p:extLst>
      <p:ext uri="{BB962C8B-B14F-4D97-AF65-F5344CB8AC3E}">
        <p14:creationId xmlns:p14="http://schemas.microsoft.com/office/powerpoint/2010/main" val="1497460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F453F-84B1-40B2-A1D6-AE3ADB2A64B9}"/>
              </a:ext>
            </a:extLst>
          </p:cNvPr>
          <p:cNvSpPr>
            <a:spLocks noGrp="1"/>
          </p:cNvSpPr>
          <p:nvPr>
            <p:ph type="title"/>
          </p:nvPr>
        </p:nvSpPr>
        <p:spPr/>
        <p:txBody>
          <a:bodyPr/>
          <a:lstStyle/>
          <a:p>
            <a:r>
              <a:rPr lang="en-GB" dirty="0"/>
              <a:t>Timeframe for assessing fast tracked marketing authorisations</a:t>
            </a:r>
            <a:br>
              <a:rPr lang="en-GB" b="1" dirty="0">
                <a:solidFill>
                  <a:srgbClr val="001C71"/>
                </a:solidFill>
              </a:rPr>
            </a:br>
            <a:endParaRPr lang="en-GB" dirty="0"/>
          </a:p>
        </p:txBody>
      </p:sp>
      <p:sp>
        <p:nvSpPr>
          <p:cNvPr id="3" name="Content Placeholder 2">
            <a:extLst>
              <a:ext uri="{FF2B5EF4-FFF2-40B4-BE49-F238E27FC236}">
                <a16:creationId xmlns:a16="http://schemas.microsoft.com/office/drawing/2014/main" id="{4A3B837A-9B3C-4527-8F7B-4458848C2477}"/>
              </a:ext>
            </a:extLst>
          </p:cNvPr>
          <p:cNvSpPr>
            <a:spLocks noGrp="1"/>
          </p:cNvSpPr>
          <p:nvPr>
            <p:ph idx="1"/>
          </p:nvPr>
        </p:nvSpPr>
        <p:spPr/>
        <p:txBody>
          <a:bodyPr/>
          <a:lstStyle/>
          <a:p>
            <a:pPr>
              <a:spcBef>
                <a:spcPts val="1800"/>
              </a:spcBef>
            </a:pPr>
            <a:r>
              <a:rPr lang="en-US" altLang="en-US" dirty="0"/>
              <a:t>All concerns must be fully addressed in the clock off period. Requests for extension of the clock off may be granted under exceptions only. </a:t>
            </a:r>
          </a:p>
          <a:p>
            <a:pPr>
              <a:spcBef>
                <a:spcPts val="1800"/>
              </a:spcBef>
            </a:pPr>
            <a:r>
              <a:rPr lang="en-US" altLang="en-US" dirty="0"/>
              <a:t>Applicants may contact the assessment team for discussing issues raised in the RFI letter. You are encouraged to do this where something is unclear to ensure the responses are correct first time. </a:t>
            </a:r>
          </a:p>
          <a:p>
            <a:pPr>
              <a:spcBef>
                <a:spcPts val="1800"/>
              </a:spcBef>
            </a:pPr>
            <a:r>
              <a:rPr lang="en-US" altLang="en-US" dirty="0"/>
              <a:t>Phase II assessment begins on receipt of the applicant’s responses. </a:t>
            </a:r>
          </a:p>
          <a:p>
            <a:pPr>
              <a:spcBef>
                <a:spcPts val="1800"/>
              </a:spcBef>
            </a:pPr>
            <a:r>
              <a:rPr lang="en-GB" dirty="0"/>
              <a:t>The MHRA will assess phase II as fast as we can based on the criticality of the situation with a view to issuing approval of the MA as soon as possible. </a:t>
            </a:r>
          </a:p>
          <a:p>
            <a:endParaRPr lang="en-GB" dirty="0"/>
          </a:p>
        </p:txBody>
      </p:sp>
    </p:spTree>
    <p:extLst>
      <p:ext uri="{BB962C8B-B14F-4D97-AF65-F5344CB8AC3E}">
        <p14:creationId xmlns:p14="http://schemas.microsoft.com/office/powerpoint/2010/main" val="452039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3AAB-04FB-4B96-9E9E-8CA15D6F0DD4}"/>
              </a:ext>
            </a:extLst>
          </p:cNvPr>
          <p:cNvSpPr>
            <a:spLocks noGrp="1"/>
          </p:cNvSpPr>
          <p:nvPr>
            <p:ph type="title"/>
          </p:nvPr>
        </p:nvSpPr>
        <p:spPr/>
        <p:txBody>
          <a:bodyPr/>
          <a:lstStyle/>
          <a:p>
            <a:r>
              <a:rPr lang="en-GB" dirty="0"/>
              <a:t>Assessment of variations and batch specific variations</a:t>
            </a:r>
          </a:p>
        </p:txBody>
      </p:sp>
      <p:sp>
        <p:nvSpPr>
          <p:cNvPr id="4" name="Footer Placeholder 3">
            <a:extLst>
              <a:ext uri="{FF2B5EF4-FFF2-40B4-BE49-F238E27FC236}">
                <a16:creationId xmlns:a16="http://schemas.microsoft.com/office/drawing/2014/main" id="{F8D5BCB6-1BDB-4C08-A485-64FB4377C243}"/>
              </a:ext>
            </a:extLst>
          </p:cNvPr>
          <p:cNvSpPr>
            <a:spLocks noGrp="1"/>
          </p:cNvSpPr>
          <p:nvPr>
            <p:ph type="ftr" sz="quarter" idx="3"/>
          </p:nvPr>
        </p:nvSpPr>
        <p:spPr/>
        <p:txBody>
          <a:bodyPr/>
          <a:lstStyle/>
          <a:p>
            <a:r>
              <a:rPr lang="en-US"/>
              <a:t>OFFICIAL-SENSITIVE</a:t>
            </a:r>
            <a:endParaRPr lang="en-US" dirty="0"/>
          </a:p>
        </p:txBody>
      </p:sp>
      <p:sp>
        <p:nvSpPr>
          <p:cNvPr id="6" name="Text Placeholder 5">
            <a:extLst>
              <a:ext uri="{FF2B5EF4-FFF2-40B4-BE49-F238E27FC236}">
                <a16:creationId xmlns:a16="http://schemas.microsoft.com/office/drawing/2014/main" id="{0D847152-1FED-5552-A2E8-C04A1398521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03245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5D37-9096-4886-A41A-60A0CFCBA718}"/>
              </a:ext>
            </a:extLst>
          </p:cNvPr>
          <p:cNvSpPr>
            <a:spLocks noGrp="1"/>
          </p:cNvSpPr>
          <p:nvPr>
            <p:ph type="title"/>
          </p:nvPr>
        </p:nvSpPr>
        <p:spPr/>
        <p:txBody>
          <a:bodyPr/>
          <a:lstStyle/>
          <a:p>
            <a:r>
              <a:rPr lang="en-US" altLang="en-US" dirty="0"/>
              <a:t>Assessment of variations and batch specific variations</a:t>
            </a:r>
            <a:endParaRPr lang="en-GB" dirty="0"/>
          </a:p>
        </p:txBody>
      </p:sp>
      <p:sp>
        <p:nvSpPr>
          <p:cNvPr id="3" name="Content Placeholder 2">
            <a:extLst>
              <a:ext uri="{FF2B5EF4-FFF2-40B4-BE49-F238E27FC236}">
                <a16:creationId xmlns:a16="http://schemas.microsoft.com/office/drawing/2014/main" id="{87B211D5-84CC-4C36-BDF2-BA9AECCC8DFF}"/>
              </a:ext>
            </a:extLst>
          </p:cNvPr>
          <p:cNvSpPr>
            <a:spLocks noGrp="1"/>
          </p:cNvSpPr>
          <p:nvPr>
            <p:ph idx="1"/>
          </p:nvPr>
        </p:nvSpPr>
        <p:spPr/>
        <p:txBody>
          <a:bodyPr/>
          <a:lstStyle/>
          <a:p>
            <a:pPr marL="342900" indent="-342900">
              <a:spcBef>
                <a:spcPts val="1200"/>
              </a:spcBef>
              <a:buClr>
                <a:schemeClr val="accent1"/>
              </a:buClr>
              <a:buFont typeface="Arial" panose="020B0604020202020204" pitchFamily="34" charset="0"/>
              <a:buChar char="•"/>
            </a:pPr>
            <a:r>
              <a:rPr lang="en-GB" dirty="0"/>
              <a:t>What is a batch specific variation </a:t>
            </a:r>
          </a:p>
          <a:p>
            <a:pPr marL="342900" indent="-342900">
              <a:spcBef>
                <a:spcPts val="1200"/>
              </a:spcBef>
              <a:buClr>
                <a:schemeClr val="accent1"/>
              </a:buClr>
              <a:buFont typeface="Arial" panose="020B0604020202020204" pitchFamily="34" charset="0"/>
              <a:buChar char="•"/>
            </a:pPr>
            <a:r>
              <a:rPr lang="en-GB" dirty="0"/>
              <a:t>Submitting a batch specific variation (BSV)</a:t>
            </a:r>
          </a:p>
          <a:p>
            <a:pPr marL="342900" indent="-342900">
              <a:spcBef>
                <a:spcPts val="1200"/>
              </a:spcBef>
              <a:buClr>
                <a:schemeClr val="accent1"/>
              </a:buClr>
              <a:buFont typeface="Arial" panose="020B0604020202020204" pitchFamily="34" charset="0"/>
              <a:buChar char="•"/>
            </a:pPr>
            <a:r>
              <a:rPr lang="en-GB" dirty="0"/>
              <a:t>Expediting variations including batch specific variations</a:t>
            </a:r>
          </a:p>
          <a:p>
            <a:pPr marL="342900" indent="-342900">
              <a:spcBef>
                <a:spcPts val="1200"/>
              </a:spcBef>
              <a:buClr>
                <a:schemeClr val="accent1"/>
              </a:buClr>
              <a:buFont typeface="Arial" panose="020B0604020202020204" pitchFamily="34" charset="0"/>
              <a:buChar char="•"/>
            </a:pPr>
            <a:r>
              <a:rPr lang="en-GB" dirty="0"/>
              <a:t>Timeframe for assessing all expedited variations</a:t>
            </a:r>
          </a:p>
          <a:p>
            <a:pPr marL="342900" indent="-342900">
              <a:spcBef>
                <a:spcPts val="1200"/>
              </a:spcBef>
              <a:buClr>
                <a:schemeClr val="accent1"/>
              </a:buClr>
              <a:buFont typeface="Arial" panose="020B0604020202020204" pitchFamily="34" charset="0"/>
              <a:buChar char="•"/>
            </a:pPr>
            <a:r>
              <a:rPr lang="en-GB" dirty="0"/>
              <a:t>Any questions</a:t>
            </a:r>
            <a:br>
              <a:rPr lang="en-GB" dirty="0"/>
            </a:br>
            <a:br>
              <a:rPr lang="en-GB" b="1" dirty="0"/>
            </a:br>
            <a:endParaRPr lang="en-GB" dirty="0"/>
          </a:p>
        </p:txBody>
      </p:sp>
    </p:spTree>
    <p:extLst>
      <p:ext uri="{BB962C8B-B14F-4D97-AF65-F5344CB8AC3E}">
        <p14:creationId xmlns:p14="http://schemas.microsoft.com/office/powerpoint/2010/main" val="610492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r>
              <a:rPr lang="en-GB" dirty="0"/>
              <a:t>What is a batch specific variation </a:t>
            </a:r>
            <a:endParaRPr lang="en-US" altLang="en-US" dirty="0"/>
          </a:p>
        </p:txBody>
      </p:sp>
      <p:sp>
        <p:nvSpPr>
          <p:cNvPr id="2" name="Text Placeholder 1">
            <a:extLst>
              <a:ext uri="{FF2B5EF4-FFF2-40B4-BE49-F238E27FC236}">
                <a16:creationId xmlns:a16="http://schemas.microsoft.com/office/drawing/2014/main" id="{F66A4990-2C02-4BCC-BD56-7735A9B736F3}"/>
              </a:ext>
            </a:extLst>
          </p:cNvPr>
          <p:cNvSpPr>
            <a:spLocks noGrp="1" noChangeArrowheads="1"/>
          </p:cNvSpPr>
          <p:nvPr>
            <p:ph type="body" idx="1"/>
          </p:nvPr>
        </p:nvSpPr>
        <p:spPr bwMode="auto">
          <a:xfrm>
            <a:off x="695325" y="1524000"/>
            <a:ext cx="1080135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spcBef>
                <a:spcPct val="0"/>
              </a:spcBef>
              <a:defRPr>
                <a:solidFill>
                  <a:schemeClr val="tx1"/>
                </a:solidFill>
                <a:latin typeface="Arial" panose="020B0604020202020204" pitchFamily="34" charset="0"/>
              </a:defRPr>
            </a:lvl1pPr>
            <a:lvl2pPr algn="l" eaLnBrk="0" hangingPunct="0">
              <a:spcBef>
                <a:spcPct val="0"/>
              </a:spcBef>
              <a:defRPr>
                <a:solidFill>
                  <a:schemeClr val="tx1"/>
                </a:solidFill>
                <a:latin typeface="Arial" panose="020B0604020202020204" pitchFamily="34" charset="0"/>
              </a:defRPr>
            </a:lvl2pPr>
            <a:lvl3pPr algn="l" eaLnBrk="0" hangingPunct="0">
              <a:spcBef>
                <a:spcPct val="0"/>
              </a:spcBef>
              <a:defRPr>
                <a:solidFill>
                  <a:schemeClr val="tx1"/>
                </a:solidFill>
                <a:latin typeface="Arial" panose="020B0604020202020204" pitchFamily="34" charset="0"/>
              </a:defRPr>
            </a:lvl3pPr>
            <a:lvl4pPr algn="l" eaLnBrk="0" hangingPunct="0">
              <a:spcBef>
                <a:spcPct val="0"/>
              </a:spcBef>
              <a:defRPr>
                <a:solidFill>
                  <a:schemeClr val="tx1"/>
                </a:solidFill>
                <a:latin typeface="Arial" panose="020B0604020202020204" pitchFamily="34" charset="0"/>
              </a:defRPr>
            </a:lvl4pPr>
            <a:lvl5pPr algn="l"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1800"/>
              </a:spcBef>
              <a:spcAft>
                <a:spcPct val="0"/>
              </a:spcAft>
              <a:buClrTx/>
              <a:buSzTx/>
              <a:buFontTx/>
              <a:buNone/>
              <a:tabLst/>
            </a:pPr>
            <a:r>
              <a:rPr kumimoji="0" lang="en-US" altLang="en-US" sz="1800" b="0" i="0" u="none" strike="noStrike" cap="none" normalizeH="0" baseline="0" dirty="0">
                <a:ln>
                  <a:noFill/>
                </a:ln>
                <a:effectLst/>
                <a:latin typeface="+mn-lt"/>
              </a:rPr>
              <a:t>All products released to market must comply with the relevant marketing </a:t>
            </a:r>
            <a:r>
              <a:rPr kumimoji="0" lang="en-US" altLang="en-US" sz="1800" b="0" i="0" u="none" strike="noStrike" cap="none" normalizeH="0" baseline="0" dirty="0" err="1">
                <a:ln>
                  <a:noFill/>
                </a:ln>
                <a:effectLst/>
                <a:latin typeface="+mn-lt"/>
              </a:rPr>
              <a:t>authorisation</a:t>
            </a:r>
            <a:r>
              <a:rPr kumimoji="0" lang="en-US" altLang="en-US" sz="1800" b="0" i="0" u="none" strike="noStrike" cap="none" normalizeH="0" baseline="0" dirty="0">
                <a:ln>
                  <a:noFill/>
                </a:ln>
                <a:effectLst/>
                <a:latin typeface="+mn-lt"/>
              </a:rPr>
              <a:t>. </a:t>
            </a:r>
          </a:p>
          <a:p>
            <a:pPr marL="0" marR="0" lvl="0" indent="0" algn="l" defTabSz="914400" rtl="0" eaLnBrk="0" fontAlgn="base" latinLnBrk="0" hangingPunct="0">
              <a:lnSpc>
                <a:spcPct val="100000"/>
              </a:lnSpc>
              <a:spcBef>
                <a:spcPts val="1800"/>
              </a:spcBef>
              <a:spcAft>
                <a:spcPct val="0"/>
              </a:spcAft>
              <a:buClrTx/>
              <a:buSzTx/>
              <a:buFontTx/>
              <a:buNone/>
              <a:tabLst/>
            </a:pPr>
            <a:r>
              <a:rPr kumimoji="0" lang="en-US" altLang="en-US" sz="1800" b="0" i="0" u="none" strike="noStrike" cap="none" normalizeH="0" baseline="0" dirty="0">
                <a:ln>
                  <a:noFill/>
                </a:ln>
                <a:effectLst/>
                <a:latin typeface="+mn-lt"/>
              </a:rPr>
              <a:t>A batch-specific variation is a variation to release a single or small number of batches outside the usual conditions of the marketing </a:t>
            </a:r>
            <a:r>
              <a:rPr kumimoji="0" lang="en-US" altLang="en-US" sz="1800" b="0" i="0" u="none" strike="noStrike" cap="none" normalizeH="0" baseline="0" dirty="0" err="1">
                <a:ln>
                  <a:noFill/>
                </a:ln>
                <a:effectLst/>
                <a:latin typeface="+mn-lt"/>
              </a:rPr>
              <a:t>authorisation</a:t>
            </a:r>
            <a:r>
              <a:rPr kumimoji="0" lang="en-US" altLang="en-US" sz="1800" b="0" i="0" u="none" strike="noStrike" cap="none" normalizeH="0" baseline="0" dirty="0">
                <a:ln>
                  <a:noFill/>
                </a:ln>
                <a:effectLst/>
                <a:latin typeface="+mn-lt"/>
              </a:rPr>
              <a:t>.   </a:t>
            </a:r>
          </a:p>
          <a:p>
            <a:pPr marL="0" marR="0" lvl="0" indent="0" algn="l" defTabSz="914400" rtl="0" eaLnBrk="0" fontAlgn="base" latinLnBrk="0" hangingPunct="0">
              <a:lnSpc>
                <a:spcPct val="100000"/>
              </a:lnSpc>
              <a:spcBef>
                <a:spcPts val="1800"/>
              </a:spcBef>
              <a:spcAft>
                <a:spcPct val="0"/>
              </a:spcAft>
              <a:buClrTx/>
              <a:buSzTx/>
              <a:buFontTx/>
              <a:buNone/>
              <a:tabLst/>
            </a:pPr>
            <a:r>
              <a:rPr kumimoji="0" lang="en-US" altLang="en-US" sz="1800" b="0" i="0" u="none" strike="noStrike" cap="none" normalizeH="0" baseline="0" dirty="0">
                <a:ln>
                  <a:noFill/>
                </a:ln>
                <a:effectLst/>
                <a:latin typeface="+mn-lt"/>
              </a:rPr>
              <a:t>Procedure is intended to be used only in exceptional circumstances where an unexpected or unavoidable situation has arisen (e.g. a production problem) and approval is needed to maintain stock on the market.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0204E"/>
              </a:solidFill>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92D2-623F-471B-854C-AF4AEB6F5E10}"/>
              </a:ext>
            </a:extLst>
          </p:cNvPr>
          <p:cNvSpPr>
            <a:spLocks noGrp="1"/>
          </p:cNvSpPr>
          <p:nvPr>
            <p:ph type="title"/>
          </p:nvPr>
        </p:nvSpPr>
        <p:spPr>
          <a:xfrm>
            <a:off x="695325" y="548218"/>
            <a:ext cx="10801350" cy="720196"/>
          </a:xfrm>
        </p:spPr>
        <p:txBody>
          <a:bodyPr/>
          <a:lstStyle/>
          <a:p>
            <a:r>
              <a:rPr lang="en-GB" dirty="0"/>
              <a:t>What is a batch specific variation? </a:t>
            </a:r>
          </a:p>
        </p:txBody>
      </p:sp>
      <p:graphicFrame>
        <p:nvGraphicFramePr>
          <p:cNvPr id="3" name="Table 4">
            <a:extLst>
              <a:ext uri="{FF2B5EF4-FFF2-40B4-BE49-F238E27FC236}">
                <a16:creationId xmlns:a16="http://schemas.microsoft.com/office/drawing/2014/main" id="{56E317E3-D640-435C-AD63-A8C72674C9DA}"/>
              </a:ext>
            </a:extLst>
          </p:cNvPr>
          <p:cNvGraphicFramePr>
            <a:graphicFrameLocks noGrp="1"/>
          </p:cNvGraphicFramePr>
          <p:nvPr>
            <p:extLst>
              <p:ext uri="{D42A27DB-BD31-4B8C-83A1-F6EECF244321}">
                <p14:modId xmlns:p14="http://schemas.microsoft.com/office/powerpoint/2010/main" val="622479064"/>
              </p:ext>
            </p:extLst>
          </p:nvPr>
        </p:nvGraphicFramePr>
        <p:xfrm>
          <a:off x="695325" y="1524000"/>
          <a:ext cx="10801350" cy="4384312"/>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773466420"/>
                    </a:ext>
                  </a:extLst>
                </a:gridCol>
                <a:gridCol w="3600450">
                  <a:extLst>
                    <a:ext uri="{9D8B030D-6E8A-4147-A177-3AD203B41FA5}">
                      <a16:colId xmlns:a16="http://schemas.microsoft.com/office/drawing/2014/main" val="3129113540"/>
                    </a:ext>
                  </a:extLst>
                </a:gridCol>
                <a:gridCol w="3600450">
                  <a:extLst>
                    <a:ext uri="{9D8B030D-6E8A-4147-A177-3AD203B41FA5}">
                      <a16:colId xmlns:a16="http://schemas.microsoft.com/office/drawing/2014/main" val="180618765"/>
                    </a:ext>
                  </a:extLst>
                </a:gridCol>
              </a:tblGrid>
              <a:tr h="8120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Variation</a:t>
                      </a:r>
                    </a:p>
                    <a:p>
                      <a:pPr algn="ct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Assessment days</a:t>
                      </a:r>
                    </a:p>
                    <a:p>
                      <a:pPr algn="ct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Expedited assessment</a:t>
                      </a:r>
                    </a:p>
                    <a:p>
                      <a:pPr algn="ctr"/>
                      <a:endParaRPr lang="en-GB"/>
                    </a:p>
                  </a:txBody>
                  <a:tcPr/>
                </a:tc>
                <a:extLst>
                  <a:ext uri="{0D108BD9-81ED-4DB2-BD59-A6C34878D82A}">
                    <a16:rowId xmlns:a16="http://schemas.microsoft.com/office/drawing/2014/main" val="2977324083"/>
                  </a:ext>
                </a:extLst>
              </a:tr>
              <a:tr h="8120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Type IA</a:t>
                      </a:r>
                    </a:p>
                  </a:txBody>
                  <a:tcPr/>
                </a:tc>
                <a:tc>
                  <a:txBody>
                    <a:bodyPr/>
                    <a:lstStyle/>
                    <a:p>
                      <a:pPr algn="ctr"/>
                      <a:r>
                        <a:rPr lang="en-GB" sz="2400" dirty="0"/>
                        <a:t>14</a:t>
                      </a:r>
                    </a:p>
                  </a:txBody>
                  <a:tcPr/>
                </a:tc>
                <a:tc>
                  <a:txBody>
                    <a:bodyPr/>
                    <a:lstStyle/>
                    <a:p>
                      <a:pPr algn="ctr"/>
                      <a:r>
                        <a:rPr lang="en-GB" sz="2400" dirty="0"/>
                        <a:t>Not necessary as</a:t>
                      </a:r>
                    </a:p>
                    <a:p>
                      <a:pPr algn="ctr"/>
                      <a:r>
                        <a:rPr lang="en-GB" sz="2400" dirty="0"/>
                        <a:t>“Do and tell”</a:t>
                      </a:r>
                    </a:p>
                  </a:txBody>
                  <a:tcPr/>
                </a:tc>
                <a:extLst>
                  <a:ext uri="{0D108BD9-81ED-4DB2-BD59-A6C34878D82A}">
                    <a16:rowId xmlns:a16="http://schemas.microsoft.com/office/drawing/2014/main" val="2623448274"/>
                  </a:ext>
                </a:extLst>
              </a:tr>
              <a:tr h="6845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Type IB</a:t>
                      </a:r>
                    </a:p>
                  </a:txBody>
                  <a:tcPr/>
                </a:tc>
                <a:tc>
                  <a:txBody>
                    <a:bodyPr/>
                    <a:lstStyle/>
                    <a:p>
                      <a:pPr algn="ctr"/>
                      <a:r>
                        <a:rPr lang="en-GB" sz="2400"/>
                        <a:t>30</a:t>
                      </a:r>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Assessed as quickly as possible based on criticality of situation</a:t>
                      </a:r>
                    </a:p>
                  </a:txBody>
                  <a:tcPr/>
                </a:tc>
                <a:extLst>
                  <a:ext uri="{0D108BD9-81ED-4DB2-BD59-A6C34878D82A}">
                    <a16:rowId xmlns:a16="http://schemas.microsoft.com/office/drawing/2014/main" val="3097152707"/>
                  </a:ext>
                </a:extLst>
              </a:tr>
              <a:tr h="6845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Type II</a:t>
                      </a:r>
                    </a:p>
                  </a:txBody>
                  <a:tcPr/>
                </a:tc>
                <a:tc>
                  <a:txBody>
                    <a:bodyPr/>
                    <a:lstStyle/>
                    <a:p>
                      <a:pPr algn="ctr"/>
                      <a:r>
                        <a:rPr lang="en-GB" sz="2400" dirty="0"/>
                        <a:t>60</a:t>
                      </a:r>
                    </a:p>
                  </a:txBody>
                  <a:tcPr/>
                </a:tc>
                <a:tc vMerge="1">
                  <a:txBody>
                    <a:bodyPr/>
                    <a:lstStyle/>
                    <a:p>
                      <a:endParaRPr lang="en-GB" sz="2400"/>
                    </a:p>
                  </a:txBody>
                  <a:tcPr/>
                </a:tc>
                <a:extLst>
                  <a:ext uri="{0D108BD9-81ED-4DB2-BD59-A6C34878D82A}">
                    <a16:rowId xmlns:a16="http://schemas.microsoft.com/office/drawing/2014/main" val="1900596402"/>
                  </a:ext>
                </a:extLst>
              </a:tr>
              <a:tr h="6845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BSV Type II</a:t>
                      </a:r>
                    </a:p>
                  </a:txBody>
                  <a:tcPr/>
                </a:tc>
                <a:tc>
                  <a:txBody>
                    <a:bodyPr/>
                    <a:lstStyle/>
                    <a:p>
                      <a:pPr algn="ctr"/>
                      <a:r>
                        <a:rPr lang="en-GB" sz="2400" dirty="0"/>
                        <a:t>60</a:t>
                      </a:r>
                    </a:p>
                  </a:txBody>
                  <a:tcPr/>
                </a:tc>
                <a:tc vMerge="1">
                  <a:txBody>
                    <a:bodyPr/>
                    <a:lstStyle/>
                    <a:p>
                      <a:endParaRPr lang="en-GB" sz="2400"/>
                    </a:p>
                  </a:txBody>
                  <a:tcPr/>
                </a:tc>
                <a:extLst>
                  <a:ext uri="{0D108BD9-81ED-4DB2-BD59-A6C34878D82A}">
                    <a16:rowId xmlns:a16="http://schemas.microsoft.com/office/drawing/2014/main" val="3428823882"/>
                  </a:ext>
                </a:extLst>
              </a:tr>
              <a:tr h="684598">
                <a:tc>
                  <a:txBody>
                    <a:bodyPr/>
                    <a:lstStyle/>
                    <a:p>
                      <a:pPr algn="ctr"/>
                      <a:r>
                        <a:rPr lang="en-GB" sz="2400" dirty="0"/>
                        <a:t>Type II complex</a:t>
                      </a:r>
                    </a:p>
                  </a:txBody>
                  <a:tcPr/>
                </a:tc>
                <a:tc>
                  <a:txBody>
                    <a:bodyPr/>
                    <a:lstStyle/>
                    <a:p>
                      <a:pPr algn="ctr"/>
                      <a:r>
                        <a:rPr lang="en-GB" sz="2400" dirty="0"/>
                        <a:t>90</a:t>
                      </a:r>
                    </a:p>
                  </a:txBody>
                  <a:tcPr/>
                </a:tc>
                <a:tc vMerge="1">
                  <a:txBody>
                    <a:bodyPr/>
                    <a:lstStyle/>
                    <a:p>
                      <a:endParaRPr lang="en-GB" sz="2400"/>
                    </a:p>
                  </a:txBody>
                  <a:tcPr/>
                </a:tc>
                <a:extLst>
                  <a:ext uri="{0D108BD9-81ED-4DB2-BD59-A6C34878D82A}">
                    <a16:rowId xmlns:a16="http://schemas.microsoft.com/office/drawing/2014/main" val="2973930530"/>
                  </a:ext>
                </a:extLst>
              </a:tr>
            </a:tbl>
          </a:graphicData>
        </a:graphic>
      </p:graphicFrame>
    </p:spTree>
    <p:extLst>
      <p:ext uri="{BB962C8B-B14F-4D97-AF65-F5344CB8AC3E}">
        <p14:creationId xmlns:p14="http://schemas.microsoft.com/office/powerpoint/2010/main" val="784304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901C-E27C-446B-8408-27A04C908ACF}"/>
              </a:ext>
            </a:extLst>
          </p:cNvPr>
          <p:cNvSpPr>
            <a:spLocks noGrp="1"/>
          </p:cNvSpPr>
          <p:nvPr>
            <p:ph type="title"/>
          </p:nvPr>
        </p:nvSpPr>
        <p:spPr/>
        <p:txBody>
          <a:bodyPr/>
          <a:lstStyle/>
          <a:p>
            <a:r>
              <a:rPr lang="en-GB" dirty="0"/>
              <a:t>What is a batch specific variation? </a:t>
            </a:r>
          </a:p>
        </p:txBody>
      </p:sp>
      <p:sp>
        <p:nvSpPr>
          <p:cNvPr id="4" name="Rectangle 3">
            <a:extLst>
              <a:ext uri="{FF2B5EF4-FFF2-40B4-BE49-F238E27FC236}">
                <a16:creationId xmlns:a16="http://schemas.microsoft.com/office/drawing/2014/main" id="{539D80A9-C581-4C01-A023-704F13EA9275}"/>
              </a:ext>
            </a:extLst>
          </p:cNvPr>
          <p:cNvSpPr/>
          <p:nvPr/>
        </p:nvSpPr>
        <p:spPr>
          <a:xfrm>
            <a:off x="695325" y="1539518"/>
            <a:ext cx="10801350" cy="2400657"/>
          </a:xfrm>
          <a:prstGeom prst="rect">
            <a:avLst/>
          </a:prstGeom>
        </p:spPr>
        <p:txBody>
          <a:bodyPr wrap="square">
            <a:spAutoFit/>
          </a:bodyPr>
          <a:lstStyle/>
          <a:p>
            <a:pPr algn="l">
              <a:spcBef>
                <a:spcPts val="1800"/>
              </a:spcBef>
              <a:buClr>
                <a:schemeClr val="accent1"/>
              </a:buClr>
            </a:pPr>
            <a:r>
              <a:rPr lang="en-GB" sz="2000" b="1" dirty="0"/>
              <a:t>Examples of expedited batch specific variations</a:t>
            </a:r>
          </a:p>
          <a:p>
            <a:pPr marL="457200" indent="-457200" algn="l">
              <a:spcBef>
                <a:spcPts val="1800"/>
              </a:spcBef>
              <a:buClr>
                <a:schemeClr val="accent1"/>
              </a:buClr>
              <a:buFont typeface="+mj-lt"/>
              <a:buAutoNum type="arabicPeriod"/>
            </a:pPr>
            <a:r>
              <a:rPr lang="en-GB" sz="2000" dirty="0"/>
              <a:t>To allow the release of two batches of stock from the French market in order to alleviate an out of stock situation in the UK, arising from unexpected production problem on the packaging line. </a:t>
            </a:r>
          </a:p>
          <a:p>
            <a:pPr marL="457200" indent="-457200" algn="l">
              <a:spcBef>
                <a:spcPts val="1800"/>
              </a:spcBef>
              <a:buClr>
                <a:schemeClr val="accent1"/>
              </a:buClr>
              <a:buFont typeface="+mj-lt"/>
              <a:buAutoNum type="arabicPeriod"/>
            </a:pPr>
            <a:r>
              <a:rPr lang="en-GB" sz="2000" dirty="0"/>
              <a:t>To allow the release of 1 batch of drug product into the UK market, which is Spanish stock (60,034 units), in order to avoid an out of stock situation</a:t>
            </a:r>
          </a:p>
        </p:txBody>
      </p:sp>
    </p:spTree>
    <p:extLst>
      <p:ext uri="{BB962C8B-B14F-4D97-AF65-F5344CB8AC3E}">
        <p14:creationId xmlns:p14="http://schemas.microsoft.com/office/powerpoint/2010/main" val="1648570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901C-E27C-446B-8408-27A04C908ACF}"/>
              </a:ext>
            </a:extLst>
          </p:cNvPr>
          <p:cNvSpPr>
            <a:spLocks noGrp="1"/>
          </p:cNvSpPr>
          <p:nvPr>
            <p:ph type="title"/>
          </p:nvPr>
        </p:nvSpPr>
        <p:spPr/>
        <p:txBody>
          <a:bodyPr/>
          <a:lstStyle/>
          <a:p>
            <a:r>
              <a:rPr lang="en-GB" dirty="0"/>
              <a:t>What is a batch specific variation? </a:t>
            </a:r>
          </a:p>
        </p:txBody>
      </p:sp>
      <p:sp>
        <p:nvSpPr>
          <p:cNvPr id="4" name="Rectangle 3">
            <a:extLst>
              <a:ext uri="{FF2B5EF4-FFF2-40B4-BE49-F238E27FC236}">
                <a16:creationId xmlns:a16="http://schemas.microsoft.com/office/drawing/2014/main" id="{539D80A9-C581-4C01-A023-704F13EA9275}"/>
              </a:ext>
            </a:extLst>
          </p:cNvPr>
          <p:cNvSpPr/>
          <p:nvPr/>
        </p:nvSpPr>
        <p:spPr>
          <a:xfrm>
            <a:off x="695325" y="1539875"/>
            <a:ext cx="10801350" cy="2708434"/>
          </a:xfrm>
          <a:prstGeom prst="rect">
            <a:avLst/>
          </a:prstGeom>
        </p:spPr>
        <p:txBody>
          <a:bodyPr wrap="square">
            <a:spAutoFit/>
          </a:bodyPr>
          <a:lstStyle/>
          <a:p>
            <a:pPr algn="l">
              <a:spcBef>
                <a:spcPts val="1800"/>
              </a:spcBef>
            </a:pPr>
            <a:r>
              <a:rPr lang="en-GB" sz="2000" b="1" dirty="0"/>
              <a:t>Examples of expedited variations</a:t>
            </a:r>
          </a:p>
          <a:p>
            <a:pPr marL="457200" indent="-457200" algn="l">
              <a:spcBef>
                <a:spcPts val="1800"/>
              </a:spcBef>
              <a:buClr>
                <a:schemeClr val="accent1"/>
              </a:buClr>
              <a:buFont typeface="+mj-lt"/>
              <a:buAutoNum type="arabicPeriod"/>
            </a:pPr>
            <a:r>
              <a:rPr lang="en-GB" sz="2000" dirty="0"/>
              <a:t>To release a batch which had exceeded the hold time up-to 37 days of the bulk filled capsules due to the plant shut down. Therefore, blistering could not be completed within the approved hold time of 4 weeks, to maintain supply of this product to the market.</a:t>
            </a:r>
          </a:p>
          <a:p>
            <a:pPr marL="457200" indent="-457200" algn="l">
              <a:spcBef>
                <a:spcPts val="1800"/>
              </a:spcBef>
              <a:buClr>
                <a:schemeClr val="accent1"/>
              </a:buClr>
              <a:buFont typeface="+mj-lt"/>
              <a:buAutoNum type="arabicPeriod"/>
            </a:pPr>
            <a:r>
              <a:rPr lang="en-GB" sz="2000" dirty="0"/>
              <a:t>To add an additional manufacturing site for the drug product to increase production capacity to meet increase demand and mitigate against the risk of an out of stock situation. </a:t>
            </a:r>
          </a:p>
        </p:txBody>
      </p:sp>
    </p:spTree>
    <p:extLst>
      <p:ext uri="{BB962C8B-B14F-4D97-AF65-F5344CB8AC3E}">
        <p14:creationId xmlns:p14="http://schemas.microsoft.com/office/powerpoint/2010/main" val="304143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3CD8C-2849-4EF0-8F34-A31E633EBABD}"/>
              </a:ext>
            </a:extLst>
          </p:cNvPr>
          <p:cNvSpPr>
            <a:spLocks noGrp="1"/>
          </p:cNvSpPr>
          <p:nvPr>
            <p:ph type="title"/>
          </p:nvPr>
        </p:nvSpPr>
        <p:spPr/>
        <p:txBody>
          <a:bodyPr/>
          <a:lstStyle/>
          <a:p>
            <a:r>
              <a:rPr lang="en-GB" dirty="0"/>
              <a:t>Submitting a batch specific variation</a:t>
            </a:r>
            <a:br>
              <a:rPr lang="en-GB" b="1" dirty="0">
                <a:solidFill>
                  <a:srgbClr val="001C71"/>
                </a:solidFill>
              </a:rPr>
            </a:br>
            <a:endParaRPr lang="en-GB" dirty="0">
              <a:solidFill>
                <a:srgbClr val="001C71"/>
              </a:solidFill>
            </a:endParaRPr>
          </a:p>
        </p:txBody>
      </p:sp>
      <p:sp>
        <p:nvSpPr>
          <p:cNvPr id="3" name="Content Placeholder 2">
            <a:extLst>
              <a:ext uri="{FF2B5EF4-FFF2-40B4-BE49-F238E27FC236}">
                <a16:creationId xmlns:a16="http://schemas.microsoft.com/office/drawing/2014/main" id="{8C74DAFB-C5CC-4C34-AD50-F278240A7E14}"/>
              </a:ext>
            </a:extLst>
          </p:cNvPr>
          <p:cNvSpPr>
            <a:spLocks noGrp="1"/>
          </p:cNvSpPr>
          <p:nvPr>
            <p:ph idx="1"/>
          </p:nvPr>
        </p:nvSpPr>
        <p:spPr/>
        <p:txBody>
          <a:bodyPr/>
          <a:lstStyle/>
          <a:p>
            <a:pPr lvl="0" eaLnBrk="0" hangingPunct="0">
              <a:spcBef>
                <a:spcPts val="1800"/>
              </a:spcBef>
            </a:pPr>
            <a:r>
              <a:rPr lang="en-US" altLang="en-US" dirty="0"/>
              <a:t>The MAH should provide evidence that the quality, safety and efficacy of the product are unaffected by the deviation in the batch/batches concerned.</a:t>
            </a:r>
          </a:p>
          <a:p>
            <a:pPr lvl="0" eaLnBrk="0" hangingPunct="0">
              <a:spcBef>
                <a:spcPts val="1800"/>
              </a:spcBef>
            </a:pPr>
            <a:r>
              <a:rPr lang="en-US" altLang="en-US" dirty="0"/>
              <a:t>The change code which matches closest should be selected from the application form.</a:t>
            </a:r>
          </a:p>
          <a:p>
            <a:pPr lvl="0" eaLnBrk="0" hangingPunct="0">
              <a:spcBef>
                <a:spcPts val="1800"/>
              </a:spcBef>
            </a:pPr>
            <a:r>
              <a:rPr lang="en-US" altLang="en-US" dirty="0"/>
              <a:t>All batch specific variations follow normal Type II timelines and fees. </a:t>
            </a:r>
          </a:p>
          <a:p>
            <a:pPr eaLnBrk="0" hangingPunct="0">
              <a:spcBef>
                <a:spcPts val="1800"/>
              </a:spcBef>
            </a:pPr>
            <a:r>
              <a:rPr lang="en-GB" dirty="0"/>
              <a:t>Batch specific variations may be used for products licenced via DCP provided the batches are intended only for release to the UK market.</a:t>
            </a:r>
          </a:p>
          <a:p>
            <a:pPr lvl="0" eaLnBrk="0" hangingPunct="0">
              <a:spcBef>
                <a:spcPct val="0"/>
              </a:spcBef>
            </a:pPr>
            <a:endParaRPr lang="en-US" altLang="en-US" sz="2400" dirty="0">
              <a:solidFill>
                <a:srgbClr val="001C71"/>
              </a:solidFill>
            </a:endParaRPr>
          </a:p>
          <a:p>
            <a:endParaRPr lang="en-GB" dirty="0">
              <a:solidFill>
                <a:srgbClr val="00204E"/>
              </a:solidFill>
            </a:endParaRPr>
          </a:p>
        </p:txBody>
      </p:sp>
    </p:spTree>
    <p:extLst>
      <p:ext uri="{BB962C8B-B14F-4D97-AF65-F5344CB8AC3E}">
        <p14:creationId xmlns:p14="http://schemas.microsoft.com/office/powerpoint/2010/main" val="110533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14293-F18E-4580-9EBE-39414FB199D6}"/>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03174C6D-1E8B-4F75-9348-3539DFD6D431}"/>
              </a:ext>
            </a:extLst>
          </p:cNvPr>
          <p:cNvSpPr>
            <a:spLocks noGrp="1"/>
          </p:cNvSpPr>
          <p:nvPr>
            <p:ph idx="1"/>
          </p:nvPr>
        </p:nvSpPr>
        <p:spPr>
          <a:xfrm>
            <a:off x="753979" y="1524000"/>
            <a:ext cx="10742696" cy="4655303"/>
          </a:xfrm>
        </p:spPr>
        <p:txBody>
          <a:bodyPr/>
          <a:lstStyle/>
          <a:p>
            <a:pPr marL="457200" indent="-457200">
              <a:buClr>
                <a:schemeClr val="accent1"/>
              </a:buClr>
              <a:buFont typeface="+mj-lt"/>
              <a:buAutoNum type="arabicPeriod"/>
            </a:pPr>
            <a:r>
              <a:rPr lang="en-GB" dirty="0"/>
              <a:t>Introduction </a:t>
            </a:r>
          </a:p>
          <a:p>
            <a:pPr marL="457200" indent="-457200">
              <a:buClr>
                <a:schemeClr val="accent1"/>
              </a:buClr>
              <a:buAutoNum type="arabicPeriod"/>
            </a:pPr>
            <a:endParaRPr lang="en-GB" dirty="0">
              <a:cs typeface="Arial"/>
            </a:endParaRPr>
          </a:p>
          <a:p>
            <a:pPr marL="457200" indent="-457200">
              <a:spcBef>
                <a:spcPts val="1800"/>
              </a:spcBef>
              <a:buClr>
                <a:schemeClr val="accent1"/>
              </a:buClr>
              <a:buFont typeface="+mj-lt"/>
              <a:buAutoNum type="arabicPeriod"/>
            </a:pPr>
            <a:r>
              <a:rPr lang="en-GB" dirty="0"/>
              <a:t>Regulatory processes to manage supply disruptions</a:t>
            </a:r>
            <a:endParaRPr lang="en-GB" dirty="0">
              <a:cs typeface="Arial"/>
            </a:endParaRPr>
          </a:p>
          <a:p>
            <a:pPr marL="714375" lvl="1" indent="-266700"/>
            <a:endParaRPr lang="en-GB" dirty="0"/>
          </a:p>
          <a:p>
            <a:pPr marL="714375" lvl="1" indent="-266700">
              <a:buClr>
                <a:schemeClr val="accent1"/>
              </a:buClr>
            </a:pPr>
            <a:endParaRPr lang="en-GB" dirty="0"/>
          </a:p>
          <a:p>
            <a:pPr marL="457200" indent="-457200">
              <a:buClr>
                <a:schemeClr val="accent1"/>
              </a:buClr>
              <a:buFont typeface="+mj-lt"/>
              <a:buAutoNum type="arabicPeriod" startAt="3"/>
            </a:pPr>
            <a:r>
              <a:rPr lang="en-GB" dirty="0"/>
              <a:t>Support to manage supply disruptions for community pharmacies and wholesalers</a:t>
            </a:r>
            <a:endParaRPr lang="en-US" dirty="0">
              <a:cs typeface="Arial"/>
            </a:endParaRPr>
          </a:p>
          <a:p>
            <a:pPr marL="714375" lvl="1" indent="-266700"/>
            <a:endParaRPr lang="en-GB" dirty="0">
              <a:cs typeface="Arial"/>
            </a:endParaRPr>
          </a:p>
          <a:p>
            <a:pPr marL="714375" lvl="1" indent="-266700">
              <a:buClr>
                <a:schemeClr val="accent1"/>
              </a:buClr>
            </a:pPr>
            <a:endParaRPr lang="en-GB" dirty="0"/>
          </a:p>
          <a:p>
            <a:pPr marL="457200" indent="-457200">
              <a:buClr>
                <a:schemeClr val="accent1"/>
              </a:buClr>
              <a:buFont typeface="+mj-lt"/>
              <a:buAutoNum type="arabicPeriod" startAt="3"/>
            </a:pPr>
            <a:r>
              <a:rPr lang="en-GB" dirty="0"/>
              <a:t>Q&amp;A </a:t>
            </a:r>
          </a:p>
          <a:p>
            <a:endParaRPr lang="en-GB" dirty="0">
              <a:solidFill>
                <a:srgbClr val="002060"/>
              </a:solidFill>
            </a:endParaRPr>
          </a:p>
        </p:txBody>
      </p:sp>
    </p:spTree>
    <p:extLst>
      <p:ext uri="{BB962C8B-B14F-4D97-AF65-F5344CB8AC3E}">
        <p14:creationId xmlns:p14="http://schemas.microsoft.com/office/powerpoint/2010/main" val="175878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r>
              <a:rPr lang="en-GB" dirty="0"/>
              <a:t>Expediting variations including batch specific variations</a:t>
            </a:r>
            <a:br>
              <a:rPr lang="en-GB" dirty="0"/>
            </a:br>
            <a:endParaRPr lang="en-US" altLang="en-US" dirty="0"/>
          </a:p>
        </p:txBody>
      </p:sp>
      <p:sp>
        <p:nvSpPr>
          <p:cNvPr id="2" name="Text Placeholder 1">
            <a:extLst>
              <a:ext uri="{FF2B5EF4-FFF2-40B4-BE49-F238E27FC236}">
                <a16:creationId xmlns:a16="http://schemas.microsoft.com/office/drawing/2014/main" id="{F66A4990-2C02-4BCC-BD56-7735A9B736F3}"/>
              </a:ext>
            </a:extLst>
          </p:cNvPr>
          <p:cNvSpPr>
            <a:spLocks noGrp="1" noChangeArrowheads="1"/>
          </p:cNvSpPr>
          <p:nvPr>
            <p:ph type="body" idx="1"/>
          </p:nvPr>
        </p:nvSpPr>
        <p:spPr bwMode="auto">
          <a:xfrm>
            <a:off x="661987" y="1524000"/>
            <a:ext cx="10834688"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spcBef>
                <a:spcPct val="0"/>
              </a:spcBef>
              <a:defRPr>
                <a:solidFill>
                  <a:schemeClr val="tx1"/>
                </a:solidFill>
                <a:latin typeface="Arial" panose="020B0604020202020204" pitchFamily="34" charset="0"/>
              </a:defRPr>
            </a:lvl1pPr>
            <a:lvl2pPr algn="l" eaLnBrk="0" hangingPunct="0">
              <a:spcBef>
                <a:spcPct val="0"/>
              </a:spcBef>
              <a:defRPr>
                <a:solidFill>
                  <a:schemeClr val="tx1"/>
                </a:solidFill>
                <a:latin typeface="Arial" panose="020B0604020202020204" pitchFamily="34" charset="0"/>
              </a:defRPr>
            </a:lvl2pPr>
            <a:lvl3pPr algn="l" eaLnBrk="0" hangingPunct="0">
              <a:spcBef>
                <a:spcPct val="0"/>
              </a:spcBef>
              <a:defRPr>
                <a:solidFill>
                  <a:schemeClr val="tx1"/>
                </a:solidFill>
                <a:latin typeface="Arial" panose="020B0604020202020204" pitchFamily="34" charset="0"/>
              </a:defRPr>
            </a:lvl3pPr>
            <a:lvl4pPr algn="l" eaLnBrk="0" hangingPunct="0">
              <a:spcBef>
                <a:spcPct val="0"/>
              </a:spcBef>
              <a:defRPr>
                <a:solidFill>
                  <a:schemeClr val="tx1"/>
                </a:solidFill>
                <a:latin typeface="Arial" panose="020B0604020202020204" pitchFamily="34" charset="0"/>
              </a:defRPr>
            </a:lvl4pPr>
            <a:lvl5pPr algn="l"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Bef>
                <a:spcPts val="1800"/>
              </a:spcBef>
            </a:pPr>
            <a:r>
              <a:rPr lang="en-GB" dirty="0">
                <a:latin typeface="+mn-lt"/>
              </a:rPr>
              <a:t>Where it is in the interest of public health it is possible to expedite the assessment to help maintain supply levels of the product (for example where there are no alternative suppliers). </a:t>
            </a:r>
          </a:p>
          <a:p>
            <a:pPr>
              <a:spcBef>
                <a:spcPts val="1800"/>
              </a:spcBef>
            </a:pPr>
            <a:r>
              <a:rPr lang="en-GB" dirty="0">
                <a:latin typeface="+mn-lt"/>
              </a:rPr>
              <a:t>The intention is to avoid an adverse impact on public health which would otherwise arise from interruption to supply if the normal assessment timeframe was applied. </a:t>
            </a:r>
          </a:p>
          <a:p>
            <a:pPr>
              <a:spcBef>
                <a:spcPts val="1800"/>
              </a:spcBef>
            </a:pPr>
            <a:r>
              <a:rPr lang="en-GB" dirty="0">
                <a:latin typeface="+mn-lt"/>
              </a:rPr>
              <a:t>In these cases justification is needed as to why the variation application is considered urgent and requires expedited assessment. </a:t>
            </a:r>
          </a:p>
          <a:p>
            <a:endParaRPr lang="en-GB" sz="2400" dirty="0">
              <a:solidFill>
                <a:srgbClr val="00204E"/>
              </a:solidFill>
            </a:endParaRPr>
          </a:p>
        </p:txBody>
      </p:sp>
    </p:spTree>
    <p:extLst>
      <p:ext uri="{BB962C8B-B14F-4D97-AF65-F5344CB8AC3E}">
        <p14:creationId xmlns:p14="http://schemas.microsoft.com/office/powerpoint/2010/main" val="2341389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r>
              <a:rPr lang="en-GB" dirty="0"/>
              <a:t>Expediting variations including batch specific variations</a:t>
            </a:r>
            <a:endParaRPr lang="en-US" altLang="en-US" dirty="0"/>
          </a:p>
        </p:txBody>
      </p:sp>
      <p:sp>
        <p:nvSpPr>
          <p:cNvPr id="2" name="Text Placeholder 1">
            <a:extLst>
              <a:ext uri="{FF2B5EF4-FFF2-40B4-BE49-F238E27FC236}">
                <a16:creationId xmlns:a16="http://schemas.microsoft.com/office/drawing/2014/main" id="{F66A4990-2C02-4BCC-BD56-7735A9B736F3}"/>
              </a:ext>
            </a:extLst>
          </p:cNvPr>
          <p:cNvSpPr>
            <a:spLocks noGrp="1" noChangeArrowheads="1"/>
          </p:cNvSpPr>
          <p:nvPr>
            <p:ph type="body" idx="1"/>
          </p:nvPr>
        </p:nvSpPr>
        <p:spPr bwMode="auto">
          <a:xfrm>
            <a:off x="695325" y="1524000"/>
            <a:ext cx="1080135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eaLnBrk="0" hangingPunct="0">
              <a:spcBef>
                <a:spcPct val="0"/>
              </a:spcBef>
              <a:defRPr>
                <a:solidFill>
                  <a:schemeClr val="tx1"/>
                </a:solidFill>
                <a:latin typeface="Arial" panose="020B0604020202020204" pitchFamily="34" charset="0"/>
              </a:defRPr>
            </a:lvl1pPr>
            <a:lvl2pPr algn="l" eaLnBrk="0" hangingPunct="0">
              <a:spcBef>
                <a:spcPct val="0"/>
              </a:spcBef>
              <a:defRPr>
                <a:solidFill>
                  <a:schemeClr val="tx1"/>
                </a:solidFill>
                <a:latin typeface="Arial" panose="020B0604020202020204" pitchFamily="34" charset="0"/>
              </a:defRPr>
            </a:lvl2pPr>
            <a:lvl3pPr algn="l" eaLnBrk="0" hangingPunct="0">
              <a:spcBef>
                <a:spcPct val="0"/>
              </a:spcBef>
              <a:defRPr>
                <a:solidFill>
                  <a:schemeClr val="tx1"/>
                </a:solidFill>
                <a:latin typeface="Arial" panose="020B0604020202020204" pitchFamily="34" charset="0"/>
              </a:defRPr>
            </a:lvl3pPr>
            <a:lvl4pPr algn="l" eaLnBrk="0" hangingPunct="0">
              <a:spcBef>
                <a:spcPct val="0"/>
              </a:spcBef>
              <a:defRPr>
                <a:solidFill>
                  <a:schemeClr val="tx1"/>
                </a:solidFill>
                <a:latin typeface="Arial" panose="020B0604020202020204" pitchFamily="34" charset="0"/>
              </a:defRPr>
            </a:lvl4pPr>
            <a:lvl5pPr algn="l"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Bef>
                <a:spcPts val="1800"/>
              </a:spcBef>
            </a:pPr>
            <a:r>
              <a:rPr lang="en-GB" dirty="0"/>
              <a:t>In the request we would expect information to be provided on:</a:t>
            </a:r>
          </a:p>
          <a:p>
            <a:pPr marL="342900" indent="-342900">
              <a:spcBef>
                <a:spcPts val="1800"/>
              </a:spcBef>
              <a:buClr>
                <a:schemeClr val="accent1"/>
              </a:buClr>
              <a:buFont typeface="Arial" panose="020B0604020202020204" pitchFamily="34" charset="0"/>
              <a:buChar char="•"/>
            </a:pPr>
            <a:r>
              <a:rPr lang="en-GB" dirty="0"/>
              <a:t>The nature of the non-compliance </a:t>
            </a:r>
          </a:p>
          <a:p>
            <a:pPr marL="342900" indent="-342900">
              <a:spcBef>
                <a:spcPts val="1800"/>
              </a:spcBef>
              <a:buClr>
                <a:schemeClr val="accent1"/>
              </a:buClr>
              <a:buFont typeface="Arial" panose="020B0604020202020204" pitchFamily="34" charset="0"/>
              <a:buChar char="•"/>
            </a:pPr>
            <a:r>
              <a:rPr lang="en-GB" dirty="0"/>
              <a:t>An explanation of the public health impact if there was an interruption to supply including how the product is of major clinical significance</a:t>
            </a:r>
          </a:p>
          <a:p>
            <a:pPr marL="342900" indent="-342900">
              <a:spcBef>
                <a:spcPts val="1800"/>
              </a:spcBef>
              <a:buClr>
                <a:schemeClr val="accent1"/>
              </a:buClr>
              <a:buFont typeface="Arial" panose="020B0604020202020204" pitchFamily="34" charset="0"/>
              <a:buChar char="•"/>
            </a:pPr>
            <a:r>
              <a:rPr lang="en-GB" dirty="0"/>
              <a:t>Information about the supply and demand situation including:</a:t>
            </a:r>
          </a:p>
          <a:p>
            <a:pPr marL="654050" lvl="1" indent="-342900">
              <a:spcBef>
                <a:spcPts val="1800"/>
              </a:spcBef>
            </a:pPr>
            <a:r>
              <a:rPr lang="en-GB" dirty="0">
                <a:ea typeface="+mn-ea"/>
                <a:cs typeface="+mn-cs"/>
              </a:rPr>
              <a:t>actual or potential out of stock situation  </a:t>
            </a:r>
          </a:p>
          <a:p>
            <a:pPr marL="654050" lvl="1" indent="-342900">
              <a:spcBef>
                <a:spcPts val="1800"/>
              </a:spcBef>
            </a:pPr>
            <a:r>
              <a:rPr lang="en-GB" dirty="0">
                <a:ea typeface="+mn-ea"/>
                <a:cs typeface="+mn-cs"/>
              </a:rPr>
              <a:t>prescription volumes or sales demand, </a:t>
            </a:r>
          </a:p>
          <a:p>
            <a:pPr marL="654050" lvl="1" indent="-342900">
              <a:spcBef>
                <a:spcPts val="1800"/>
              </a:spcBef>
            </a:pPr>
            <a:r>
              <a:rPr lang="en-GB" dirty="0">
                <a:ea typeface="+mn-ea"/>
                <a:cs typeface="+mn-cs"/>
              </a:rPr>
              <a:t>current stock levels, including current stock on the market</a:t>
            </a:r>
            <a:endParaRPr lang="en-GB" dirty="0">
              <a:solidFill>
                <a:srgbClr val="00204E"/>
              </a:solidFill>
            </a:endParaRPr>
          </a:p>
        </p:txBody>
      </p:sp>
    </p:spTree>
    <p:extLst>
      <p:ext uri="{BB962C8B-B14F-4D97-AF65-F5344CB8AC3E}">
        <p14:creationId xmlns:p14="http://schemas.microsoft.com/office/powerpoint/2010/main" val="2176730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5AE8-ABC4-4798-9524-166579089B67}"/>
              </a:ext>
            </a:extLst>
          </p:cNvPr>
          <p:cNvSpPr>
            <a:spLocks noGrp="1"/>
          </p:cNvSpPr>
          <p:nvPr>
            <p:ph type="title"/>
          </p:nvPr>
        </p:nvSpPr>
        <p:spPr/>
        <p:txBody>
          <a:bodyPr/>
          <a:lstStyle/>
          <a:p>
            <a:r>
              <a:rPr lang="en-GB" dirty="0">
                <a:latin typeface="+mn-lt"/>
                <a:ea typeface="+mn-ea"/>
                <a:cs typeface="+mn-cs"/>
              </a:rPr>
              <a:t>Expediting</a:t>
            </a:r>
            <a:r>
              <a:rPr lang="en-GB" dirty="0"/>
              <a:t> variations including batch specific variations</a:t>
            </a:r>
          </a:p>
        </p:txBody>
      </p:sp>
      <p:sp>
        <p:nvSpPr>
          <p:cNvPr id="3" name="Content Placeholder 2">
            <a:extLst>
              <a:ext uri="{FF2B5EF4-FFF2-40B4-BE49-F238E27FC236}">
                <a16:creationId xmlns:a16="http://schemas.microsoft.com/office/drawing/2014/main" id="{F9425582-824C-4B2A-97E5-0821DEF6BDC7}"/>
              </a:ext>
            </a:extLst>
          </p:cNvPr>
          <p:cNvSpPr>
            <a:spLocks noGrp="1"/>
          </p:cNvSpPr>
          <p:nvPr>
            <p:ph idx="1"/>
          </p:nvPr>
        </p:nvSpPr>
        <p:spPr>
          <a:xfrm>
            <a:off x="695325" y="1524000"/>
            <a:ext cx="10801350" cy="4318000"/>
          </a:xfrm>
        </p:spPr>
        <p:txBody>
          <a:bodyPr/>
          <a:lstStyle/>
          <a:p>
            <a:pPr lvl="1" eaLnBrk="0" hangingPunct="0">
              <a:spcBef>
                <a:spcPts val="1800"/>
              </a:spcBef>
            </a:pPr>
            <a:r>
              <a:rPr lang="en-GB" sz="2000" dirty="0">
                <a:ea typeface="+mn-ea"/>
                <a:cs typeface="+mn-cs"/>
              </a:rPr>
              <a:t>to know whether the Marketing Authorisation Holder is the only or a major supplier including percentage market share</a:t>
            </a:r>
          </a:p>
          <a:p>
            <a:pPr lvl="1" eaLnBrk="0" hangingPunct="0">
              <a:spcBef>
                <a:spcPts val="1800"/>
              </a:spcBef>
            </a:pPr>
            <a:r>
              <a:rPr lang="en-GB" sz="2000" dirty="0">
                <a:ea typeface="+mn-ea"/>
                <a:cs typeface="+mn-cs"/>
              </a:rPr>
              <a:t>information about the availability of alternative products or presentations</a:t>
            </a:r>
          </a:p>
          <a:p>
            <a:pPr lvl="1" eaLnBrk="0" hangingPunct="0">
              <a:spcBef>
                <a:spcPts val="1800"/>
              </a:spcBef>
            </a:pPr>
            <a:r>
              <a:rPr lang="en-GB" sz="2000" dirty="0">
                <a:ea typeface="+mn-ea"/>
                <a:cs typeface="+mn-cs"/>
              </a:rPr>
              <a:t>number of weeks/months of stock ready to release if the variation is approved</a:t>
            </a:r>
          </a:p>
          <a:p>
            <a:pPr eaLnBrk="0" hangingPunct="0">
              <a:spcBef>
                <a:spcPts val="1800"/>
              </a:spcBef>
            </a:pPr>
            <a:r>
              <a:rPr lang="en-GB" dirty="0"/>
              <a:t>In the case of a potential interruption to supply Marketing Authorisation holders are also obliged to contact DHSC to advise of that risk. Before agreeing to expedite a variation MHRA will usually also discuss the situation with DHSC.</a:t>
            </a:r>
            <a:endParaRPr lang="en-US" altLang="en-US" dirty="0"/>
          </a:p>
          <a:p>
            <a:endParaRPr lang="en-GB" dirty="0">
              <a:solidFill>
                <a:srgbClr val="00204E"/>
              </a:solidFill>
            </a:endParaRPr>
          </a:p>
        </p:txBody>
      </p:sp>
    </p:spTree>
    <p:extLst>
      <p:ext uri="{BB962C8B-B14F-4D97-AF65-F5344CB8AC3E}">
        <p14:creationId xmlns:p14="http://schemas.microsoft.com/office/powerpoint/2010/main" val="3598105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r>
              <a:rPr lang="en-GB" dirty="0"/>
              <a:t>Expediting variations including batch specific variations</a:t>
            </a:r>
            <a:endParaRPr lang="en-US" altLang="en-US" dirty="0"/>
          </a:p>
        </p:txBody>
      </p:sp>
      <p:sp>
        <p:nvSpPr>
          <p:cNvPr id="2" name="Text Placeholder 1">
            <a:extLst>
              <a:ext uri="{FF2B5EF4-FFF2-40B4-BE49-F238E27FC236}">
                <a16:creationId xmlns:a16="http://schemas.microsoft.com/office/drawing/2014/main" id="{F66A4990-2C02-4BCC-BD56-7735A9B736F3}"/>
              </a:ext>
            </a:extLst>
          </p:cNvPr>
          <p:cNvSpPr>
            <a:spLocks noGrp="1" noChangeArrowheads="1"/>
          </p:cNvSpPr>
          <p:nvPr>
            <p:ph type="body" idx="1"/>
          </p:nvPr>
        </p:nvSpPr>
        <p:spPr bwMode="auto">
          <a:xfrm>
            <a:off x="695325" y="1538362"/>
            <a:ext cx="10801350" cy="324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eaLnBrk="0" hangingPunct="0">
              <a:spcBef>
                <a:spcPct val="0"/>
              </a:spcBef>
              <a:defRPr>
                <a:solidFill>
                  <a:schemeClr val="tx1"/>
                </a:solidFill>
                <a:latin typeface="Arial" panose="020B0604020202020204" pitchFamily="34" charset="0"/>
              </a:defRPr>
            </a:lvl1pPr>
            <a:lvl2pPr algn="l" eaLnBrk="0" hangingPunct="0">
              <a:spcBef>
                <a:spcPct val="0"/>
              </a:spcBef>
              <a:defRPr>
                <a:solidFill>
                  <a:schemeClr val="tx1"/>
                </a:solidFill>
                <a:latin typeface="Arial" panose="020B0604020202020204" pitchFamily="34" charset="0"/>
              </a:defRPr>
            </a:lvl2pPr>
            <a:lvl3pPr algn="l" eaLnBrk="0" hangingPunct="0">
              <a:spcBef>
                <a:spcPct val="0"/>
              </a:spcBef>
              <a:defRPr>
                <a:solidFill>
                  <a:schemeClr val="tx1"/>
                </a:solidFill>
                <a:latin typeface="Arial" panose="020B0604020202020204" pitchFamily="34" charset="0"/>
              </a:defRPr>
            </a:lvl3pPr>
            <a:lvl4pPr algn="l" eaLnBrk="0" hangingPunct="0">
              <a:spcBef>
                <a:spcPct val="0"/>
              </a:spcBef>
              <a:defRPr>
                <a:solidFill>
                  <a:schemeClr val="tx1"/>
                </a:solidFill>
                <a:latin typeface="Arial" panose="020B0604020202020204" pitchFamily="34" charset="0"/>
              </a:defRPr>
            </a:lvl4pPr>
            <a:lvl5pPr algn="l"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dirty="0"/>
              <a:t>To help us handle requests for expedited assessment: </a:t>
            </a:r>
          </a:p>
          <a:p>
            <a:pPr marL="342900" indent="-342900">
              <a:spcBef>
                <a:spcPts val="1800"/>
              </a:spcBef>
              <a:buClr>
                <a:schemeClr val="accent1"/>
              </a:buClr>
              <a:buFont typeface="Arial" panose="020B0604020202020204" pitchFamily="34" charset="0"/>
              <a:buChar char="•"/>
            </a:pPr>
            <a:r>
              <a:rPr lang="en-GB" dirty="0">
                <a:latin typeface="Arial"/>
                <a:cs typeface="Arial"/>
              </a:rPr>
              <a:t>Following your submission; if the request is agreed you will be advised of the name of the relevant assessment team manager. </a:t>
            </a:r>
            <a:endParaRPr lang="en-GB" dirty="0">
              <a:cs typeface="Arial"/>
            </a:endParaRPr>
          </a:p>
          <a:p>
            <a:pPr marL="342900" indent="-342900">
              <a:spcBef>
                <a:spcPts val="1800"/>
              </a:spcBef>
              <a:buClr>
                <a:schemeClr val="accent1"/>
              </a:buClr>
              <a:buFont typeface="Arial" panose="020B0604020202020204" pitchFamily="34" charset="0"/>
              <a:buChar char="•"/>
            </a:pPr>
            <a:r>
              <a:rPr lang="en-GB" dirty="0"/>
              <a:t>If submitting the variation via the MHRA Portal or CESP, please give us the </a:t>
            </a:r>
            <a:r>
              <a:rPr lang="en-GB" b="1" dirty="0"/>
              <a:t>reference number </a:t>
            </a:r>
            <a:r>
              <a:rPr lang="en-GB" dirty="0"/>
              <a:t>and the </a:t>
            </a:r>
            <a:r>
              <a:rPr lang="en-GB" b="1" dirty="0"/>
              <a:t>date of submission</a:t>
            </a:r>
            <a:r>
              <a:rPr lang="en-GB" dirty="0"/>
              <a:t> as soon as this information is known as this helps us to locate the submission. </a:t>
            </a:r>
          </a:p>
          <a:p>
            <a:pPr marL="342900" indent="-342900">
              <a:spcBef>
                <a:spcPts val="1800"/>
              </a:spcBef>
              <a:buClr>
                <a:schemeClr val="accent1"/>
              </a:buClr>
              <a:buFont typeface="Arial" panose="020B0604020202020204" pitchFamily="34" charset="0"/>
              <a:buChar char="•"/>
            </a:pPr>
            <a:r>
              <a:rPr lang="en-GB" dirty="0"/>
              <a:t>If you have not already submitted the batch specific variation, please </a:t>
            </a:r>
            <a:r>
              <a:rPr lang="en-GB" b="1" dirty="0"/>
              <a:t>attach a copy of the agreement to expedite</a:t>
            </a:r>
            <a:r>
              <a:rPr lang="en-GB" dirty="0"/>
              <a:t> (usually an e-mail) to the cover letter of your submission.</a:t>
            </a:r>
          </a:p>
        </p:txBody>
      </p:sp>
    </p:spTree>
    <p:extLst>
      <p:ext uri="{BB962C8B-B14F-4D97-AF65-F5344CB8AC3E}">
        <p14:creationId xmlns:p14="http://schemas.microsoft.com/office/powerpoint/2010/main" val="3336617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277A-038F-4180-AB44-4DCB38718145}"/>
              </a:ext>
            </a:extLst>
          </p:cNvPr>
          <p:cNvSpPr>
            <a:spLocks noGrp="1"/>
          </p:cNvSpPr>
          <p:nvPr>
            <p:ph type="title"/>
          </p:nvPr>
        </p:nvSpPr>
        <p:spPr/>
        <p:txBody>
          <a:bodyPr/>
          <a:lstStyle/>
          <a:p>
            <a:r>
              <a:rPr lang="en-GB" dirty="0"/>
              <a:t>Timeframe for assessing all expedited variations</a:t>
            </a:r>
          </a:p>
        </p:txBody>
      </p:sp>
      <p:sp>
        <p:nvSpPr>
          <p:cNvPr id="3" name="Content Placeholder 2">
            <a:extLst>
              <a:ext uri="{FF2B5EF4-FFF2-40B4-BE49-F238E27FC236}">
                <a16:creationId xmlns:a16="http://schemas.microsoft.com/office/drawing/2014/main" id="{39575F01-1222-417E-B48C-F2EE97176908}"/>
              </a:ext>
            </a:extLst>
          </p:cNvPr>
          <p:cNvSpPr>
            <a:spLocks noGrp="1"/>
          </p:cNvSpPr>
          <p:nvPr>
            <p:ph idx="1"/>
          </p:nvPr>
        </p:nvSpPr>
        <p:spPr>
          <a:xfrm>
            <a:off x="695325" y="1524000"/>
            <a:ext cx="10509251" cy="4318000"/>
          </a:xfrm>
        </p:spPr>
        <p:txBody>
          <a:bodyPr/>
          <a:lstStyle/>
          <a:p>
            <a:pPr>
              <a:spcBef>
                <a:spcPts val="1800"/>
              </a:spcBef>
            </a:pPr>
            <a:r>
              <a:rPr lang="en-GB" dirty="0"/>
              <a:t>We aim to validate and begin assessment of any expedited variation on the day of submission or the following day and to determine as soon as possible.  </a:t>
            </a:r>
          </a:p>
          <a:p>
            <a:pPr>
              <a:spcBef>
                <a:spcPts val="1800"/>
              </a:spcBef>
            </a:pPr>
            <a:r>
              <a:rPr lang="en-GB" dirty="0"/>
              <a:t>However it may be that further information is required during the assessment.  </a:t>
            </a:r>
          </a:p>
          <a:p>
            <a:pPr>
              <a:spcBef>
                <a:spcPts val="1800"/>
              </a:spcBef>
            </a:pPr>
            <a:r>
              <a:rPr lang="en-GB" dirty="0"/>
              <a:t>Please also remember that our agreement to expedite any variation does not necessarily mean that we will be able to approve it as submitted and it may even be refused  - but public health issues arising from an interruption to supply will always be taken into account.</a:t>
            </a:r>
          </a:p>
        </p:txBody>
      </p:sp>
    </p:spTree>
    <p:extLst>
      <p:ext uri="{BB962C8B-B14F-4D97-AF65-F5344CB8AC3E}">
        <p14:creationId xmlns:p14="http://schemas.microsoft.com/office/powerpoint/2010/main" val="807727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3AAB-04FB-4B96-9E9E-8CA15D6F0DD4}"/>
              </a:ext>
            </a:extLst>
          </p:cNvPr>
          <p:cNvSpPr>
            <a:spLocks noGrp="1"/>
          </p:cNvSpPr>
          <p:nvPr>
            <p:ph type="title"/>
          </p:nvPr>
        </p:nvSpPr>
        <p:spPr/>
        <p:txBody>
          <a:bodyPr/>
          <a:lstStyle/>
          <a:p>
            <a:r>
              <a:rPr lang="en-GB" dirty="0"/>
              <a:t>The supply of unlicensed medicinal products</a:t>
            </a:r>
          </a:p>
        </p:txBody>
      </p:sp>
      <p:sp>
        <p:nvSpPr>
          <p:cNvPr id="4" name="Footer Placeholder 3">
            <a:extLst>
              <a:ext uri="{FF2B5EF4-FFF2-40B4-BE49-F238E27FC236}">
                <a16:creationId xmlns:a16="http://schemas.microsoft.com/office/drawing/2014/main" id="{F8D5BCB6-1BDB-4C08-A485-64FB4377C243}"/>
              </a:ext>
            </a:extLst>
          </p:cNvPr>
          <p:cNvSpPr>
            <a:spLocks noGrp="1"/>
          </p:cNvSpPr>
          <p:nvPr>
            <p:ph type="ftr" sz="quarter" idx="3"/>
          </p:nvPr>
        </p:nvSpPr>
        <p:spPr/>
        <p:txBody>
          <a:bodyPr/>
          <a:lstStyle/>
          <a:p>
            <a:r>
              <a:rPr lang="en-US"/>
              <a:t>OFFICIAL-SENSITIVE</a:t>
            </a:r>
            <a:endParaRPr lang="en-US" dirty="0"/>
          </a:p>
        </p:txBody>
      </p:sp>
    </p:spTree>
    <p:extLst>
      <p:ext uri="{BB962C8B-B14F-4D97-AF65-F5344CB8AC3E}">
        <p14:creationId xmlns:p14="http://schemas.microsoft.com/office/powerpoint/2010/main" val="2419502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r>
              <a:rPr lang="en-GB" dirty="0"/>
              <a:t>The supply of unlicensed medicinal products</a:t>
            </a:r>
            <a:endParaRPr lang="en-US" altLang="en-US" dirty="0"/>
          </a:p>
        </p:txBody>
      </p:sp>
      <p:sp>
        <p:nvSpPr>
          <p:cNvPr id="4104" name="Rectangle 8"/>
          <p:cNvSpPr>
            <a:spLocks noGrp="1" noChangeArrowheads="1"/>
          </p:cNvSpPr>
          <p:nvPr>
            <p:ph type="body" idx="1"/>
          </p:nvPr>
        </p:nvSpPr>
        <p:spPr>
          <a:xfrm>
            <a:off x="695325" y="1524000"/>
            <a:ext cx="10801350" cy="4362450"/>
          </a:xfrm>
        </p:spPr>
        <p:txBody>
          <a:bodyPr/>
          <a:lstStyle/>
          <a:p>
            <a:pPr marL="47625">
              <a:spcBef>
                <a:spcPts val="1800"/>
              </a:spcBef>
            </a:pPr>
            <a:r>
              <a:rPr lang="en-US" altLang="en-US" b="1" dirty="0"/>
              <a:t>Unlicensed medicines (ULMs)</a:t>
            </a:r>
          </a:p>
          <a:p>
            <a:pPr marL="390525" indent="-342900">
              <a:spcBef>
                <a:spcPts val="1800"/>
              </a:spcBef>
              <a:buClr>
                <a:schemeClr val="accent1"/>
              </a:buClr>
              <a:buFont typeface="Arial" panose="020B0604020202020204" pitchFamily="34" charset="0"/>
              <a:buChar char="•"/>
            </a:pPr>
            <a:r>
              <a:rPr lang="en-US" altLang="en-US" dirty="0"/>
              <a:t>Legal basis</a:t>
            </a:r>
          </a:p>
          <a:p>
            <a:pPr marL="390525" indent="-342900">
              <a:spcBef>
                <a:spcPts val="1800"/>
              </a:spcBef>
              <a:buClr>
                <a:schemeClr val="accent1"/>
              </a:buClr>
              <a:buFont typeface="Arial" panose="020B0604020202020204" pitchFamily="34" charset="0"/>
              <a:buChar char="•"/>
            </a:pPr>
            <a:r>
              <a:rPr lang="en-US" altLang="en-US" dirty="0"/>
              <a:t>MHRA Guidance Note 14</a:t>
            </a:r>
          </a:p>
          <a:p>
            <a:pPr marL="390525" indent="-342900">
              <a:spcBef>
                <a:spcPts val="1800"/>
              </a:spcBef>
              <a:buClr>
                <a:schemeClr val="accent1"/>
              </a:buClr>
              <a:buFont typeface="Arial" panose="020B0604020202020204" pitchFamily="34" charset="0"/>
              <a:buChar char="•"/>
            </a:pPr>
            <a:r>
              <a:rPr lang="en-US" altLang="en-US" dirty="0"/>
              <a:t>UK made ULMs</a:t>
            </a:r>
          </a:p>
          <a:p>
            <a:pPr marL="390525" indent="-342900">
              <a:spcBef>
                <a:spcPts val="1800"/>
              </a:spcBef>
              <a:buClr>
                <a:schemeClr val="accent1"/>
              </a:buClr>
              <a:buFont typeface="Arial" panose="020B0604020202020204" pitchFamily="34" charset="0"/>
              <a:buChar char="•"/>
            </a:pPr>
            <a:r>
              <a:rPr lang="en-US" altLang="en-US" dirty="0"/>
              <a:t>Imported ULMs</a:t>
            </a:r>
          </a:p>
          <a:p>
            <a:pPr marL="701675" lvl="1" indent="-342900">
              <a:spcBef>
                <a:spcPts val="1800"/>
              </a:spcBef>
            </a:pPr>
            <a:r>
              <a:rPr lang="en-US" altLang="en-US" dirty="0"/>
              <a:t>Conditions</a:t>
            </a:r>
          </a:p>
          <a:p>
            <a:pPr marL="701675" lvl="1" indent="-342900">
              <a:spcBef>
                <a:spcPts val="1800"/>
              </a:spcBef>
            </a:pPr>
            <a:r>
              <a:rPr lang="en-US" altLang="en-US" dirty="0"/>
              <a:t>The process</a:t>
            </a:r>
          </a:p>
          <a:p>
            <a:pPr marL="701675" lvl="1" indent="-342900">
              <a:spcBef>
                <a:spcPts val="1800"/>
              </a:spcBef>
            </a:pPr>
            <a:r>
              <a:rPr lang="en-US" altLang="en-US" dirty="0"/>
              <a:t>Notifying MHRA to import ULMs</a:t>
            </a:r>
          </a:p>
          <a:p>
            <a:pPr marL="342900" indent="-342900">
              <a:buFont typeface="Arial" panose="020B0604020202020204" pitchFamily="34" charset="0"/>
              <a:buChar char="•"/>
            </a:pPr>
            <a:endParaRPr lang="en-US" alt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2A7C4EBA-D1DF-4D7C-A532-F45BA938FD23}"/>
              </a:ext>
            </a:extLst>
          </p:cNvPr>
          <p:cNvSpPr>
            <a:spLocks noGrp="1" noChangeArrowheads="1"/>
          </p:cNvSpPr>
          <p:nvPr>
            <p:ph type="title"/>
          </p:nvPr>
        </p:nvSpPr>
        <p:spPr>
          <a:xfrm>
            <a:off x="661987" y="549275"/>
            <a:ext cx="10509251" cy="719138"/>
          </a:xfrm>
          <a:ln/>
        </p:spPr>
        <p:txBody>
          <a:bodyPr/>
          <a:lstStyle/>
          <a:p>
            <a:r>
              <a:rPr lang="en-US" altLang="en-US" dirty="0"/>
              <a:t>Unlicensed medicines (ULMs)</a:t>
            </a:r>
          </a:p>
        </p:txBody>
      </p:sp>
      <p:sp>
        <p:nvSpPr>
          <p:cNvPr id="4" name="Rectangle 8">
            <a:extLst>
              <a:ext uri="{FF2B5EF4-FFF2-40B4-BE49-F238E27FC236}">
                <a16:creationId xmlns:a16="http://schemas.microsoft.com/office/drawing/2014/main" id="{0D95C544-242A-4D1F-B34C-17D0F56D50D5}"/>
              </a:ext>
            </a:extLst>
          </p:cNvPr>
          <p:cNvSpPr txBox="1">
            <a:spLocks noChangeArrowheads="1"/>
          </p:cNvSpPr>
          <p:nvPr/>
        </p:nvSpPr>
        <p:spPr bwMode="auto">
          <a:xfrm>
            <a:off x="695325" y="1439863"/>
            <a:ext cx="11245949"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8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2pPr>
            <a:lvl3pPr marL="620713" indent="-260350" algn="l" rtl="0" eaLnBrk="1" fontAlgn="base" hangingPunct="1">
              <a:spcBef>
                <a:spcPct val="20000"/>
              </a:spcBef>
              <a:spcAft>
                <a:spcPct val="0"/>
              </a:spcAft>
              <a:buFont typeface="Arial" charset="0"/>
              <a:buChar char="–"/>
              <a:defRPr sz="2000">
                <a:solidFill>
                  <a:schemeClr val="tx1"/>
                </a:solidFill>
                <a:latin typeface="+mn-lt"/>
              </a:defRPr>
            </a:lvl3pPr>
            <a:lvl4pPr marL="881063" indent="-258763" algn="l" rtl="0" eaLnBrk="1" fontAlgn="base" hangingPunct="1">
              <a:spcBef>
                <a:spcPct val="20000"/>
              </a:spcBef>
              <a:spcAft>
                <a:spcPct val="0"/>
              </a:spcAft>
              <a:buFont typeface="Arial" charset="0"/>
              <a:buChar char="–"/>
              <a:defRPr sz="1800">
                <a:solidFill>
                  <a:schemeClr val="tx1"/>
                </a:solidFill>
                <a:latin typeface="+mn-lt"/>
              </a:defRPr>
            </a:lvl4pPr>
            <a:lvl5pPr marL="1120775" indent="-238125" algn="l" rtl="0" eaLnBrk="1" fontAlgn="base" hangingPunct="1">
              <a:spcBef>
                <a:spcPct val="20000"/>
              </a:spcBef>
              <a:spcAft>
                <a:spcPct val="0"/>
              </a:spcAft>
              <a:buFont typeface="Arial" charset="0"/>
              <a:buChar char="–"/>
              <a:defRPr sz="1800">
                <a:solidFill>
                  <a:schemeClr val="tx1"/>
                </a:solidFill>
                <a:latin typeface="+mn-lt"/>
              </a:defRPr>
            </a:lvl5pPr>
            <a:lvl6pPr marL="1577975" indent="-238125" algn="l" rtl="0" eaLnBrk="1" fontAlgn="base" hangingPunct="1">
              <a:spcBef>
                <a:spcPct val="20000"/>
              </a:spcBef>
              <a:spcAft>
                <a:spcPct val="0"/>
              </a:spcAft>
              <a:buFont typeface="Arial" charset="0"/>
              <a:buChar char="–"/>
              <a:defRPr sz="1800">
                <a:solidFill>
                  <a:schemeClr val="tx1"/>
                </a:solidFill>
                <a:latin typeface="+mn-lt"/>
              </a:defRPr>
            </a:lvl6pPr>
            <a:lvl7pPr marL="2035175" indent="-238125" algn="l" rtl="0" eaLnBrk="1" fontAlgn="base" hangingPunct="1">
              <a:spcBef>
                <a:spcPct val="20000"/>
              </a:spcBef>
              <a:spcAft>
                <a:spcPct val="0"/>
              </a:spcAft>
              <a:buFont typeface="Arial" charset="0"/>
              <a:buChar char="–"/>
              <a:defRPr sz="1800">
                <a:solidFill>
                  <a:schemeClr val="tx1"/>
                </a:solidFill>
                <a:latin typeface="+mn-lt"/>
              </a:defRPr>
            </a:lvl7pPr>
            <a:lvl8pPr marL="2492375" indent="-238125" algn="l" rtl="0" eaLnBrk="1" fontAlgn="base" hangingPunct="1">
              <a:spcBef>
                <a:spcPct val="20000"/>
              </a:spcBef>
              <a:spcAft>
                <a:spcPct val="0"/>
              </a:spcAft>
              <a:buFont typeface="Arial" charset="0"/>
              <a:buChar char="–"/>
              <a:defRPr sz="1800">
                <a:solidFill>
                  <a:schemeClr val="tx1"/>
                </a:solidFill>
                <a:latin typeface="+mn-lt"/>
              </a:defRPr>
            </a:lvl8pPr>
            <a:lvl9pPr marL="2949575" indent="-238125" algn="l" rtl="0" eaLnBrk="1" fontAlgn="base" hangingPunct="1">
              <a:spcBef>
                <a:spcPct val="20000"/>
              </a:spcBef>
              <a:spcAft>
                <a:spcPct val="0"/>
              </a:spcAft>
              <a:buFont typeface="Arial" charset="0"/>
              <a:buChar char="–"/>
              <a:defRPr sz="1800">
                <a:solidFill>
                  <a:schemeClr val="tx1"/>
                </a:solidFill>
                <a:latin typeface="+mn-lt"/>
              </a:defRPr>
            </a:lvl9pPr>
          </a:lstStyle>
          <a:p>
            <a:pPr>
              <a:spcBef>
                <a:spcPts val="1800"/>
              </a:spcBef>
            </a:pPr>
            <a:r>
              <a:rPr lang="en-GB" sz="2000" dirty="0"/>
              <a:t>Human Medicines Regulations (HMRS 2012)</a:t>
            </a:r>
          </a:p>
          <a:p>
            <a:pPr>
              <a:spcBef>
                <a:spcPts val="1800"/>
              </a:spcBef>
            </a:pPr>
            <a:r>
              <a:rPr lang="en-GB" sz="2000" dirty="0"/>
              <a:t>Reg 46 – A medicinal product must be the subject of a marketing authorisation or product licence before being placed on the market.</a:t>
            </a:r>
          </a:p>
          <a:p>
            <a:pPr>
              <a:spcBef>
                <a:spcPts val="1800"/>
              </a:spcBef>
            </a:pPr>
            <a:r>
              <a:rPr lang="en-GB" sz="2000" dirty="0"/>
              <a:t>Reg 167 – Exemption from the need for a marketing authorisation for a medicinal product.</a:t>
            </a:r>
          </a:p>
          <a:p>
            <a:pPr>
              <a:spcBef>
                <a:spcPts val="1800"/>
              </a:spcBef>
            </a:pPr>
            <a:r>
              <a:rPr lang="en-GB" sz="2000" dirty="0"/>
              <a:t>An </a:t>
            </a:r>
            <a:r>
              <a:rPr lang="en-GB" sz="2000" dirty="0">
                <a:highlight>
                  <a:srgbClr val="FFFF00"/>
                </a:highlight>
              </a:rPr>
              <a:t>unlicensed medicinal </a:t>
            </a:r>
            <a:r>
              <a:rPr lang="en-GB" sz="2000" dirty="0"/>
              <a:t>product should not be supplied where an equivalent licensed medicinal product can meet the special needs of the patient. </a:t>
            </a:r>
          </a:p>
          <a:p>
            <a:pPr>
              <a:spcBef>
                <a:spcPts val="1800"/>
              </a:spcBef>
            </a:pPr>
            <a:r>
              <a:rPr lang="en-GB" sz="2000" dirty="0">
                <a:highlight>
                  <a:srgbClr val="FFFF00"/>
                </a:highlight>
              </a:rPr>
              <a:t>Responsibility</a:t>
            </a:r>
            <a:r>
              <a:rPr lang="en-GB" sz="2000" dirty="0"/>
              <a:t> for deciding whether an individual patient has “special needs” which a licensed product cannot meet should be a matter for the </a:t>
            </a:r>
            <a:r>
              <a:rPr lang="en-GB" sz="2000" dirty="0">
                <a:highlight>
                  <a:srgbClr val="FFFF00"/>
                </a:highlight>
              </a:rPr>
              <a:t>prescriber responsible for the patient’s care</a:t>
            </a:r>
            <a:r>
              <a:rPr lang="en-GB" sz="2000" dirty="0"/>
              <a:t>. </a:t>
            </a:r>
            <a:endParaRPr lang="en-US" altLang="en-US" sz="2000" dirty="0"/>
          </a:p>
        </p:txBody>
      </p:sp>
    </p:spTree>
    <p:extLst>
      <p:ext uri="{BB962C8B-B14F-4D97-AF65-F5344CB8AC3E}">
        <p14:creationId xmlns:p14="http://schemas.microsoft.com/office/powerpoint/2010/main" val="2544222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5F0A5BBD-9116-4DB5-B0A6-E84CB9E33ADB}"/>
              </a:ext>
            </a:extLst>
          </p:cNvPr>
          <p:cNvSpPr>
            <a:spLocks noGrp="1" noChangeArrowheads="1"/>
          </p:cNvSpPr>
          <p:nvPr>
            <p:ph type="title"/>
          </p:nvPr>
        </p:nvSpPr>
        <p:spPr>
          <a:xfrm>
            <a:off x="695325" y="550907"/>
            <a:ext cx="10509251" cy="719138"/>
          </a:xfrm>
          <a:ln/>
        </p:spPr>
        <p:txBody>
          <a:bodyPr/>
          <a:lstStyle/>
          <a:p>
            <a:r>
              <a:rPr lang="en-US" altLang="en-US" dirty="0"/>
              <a:t>Unlicensed medicines (ULMs)</a:t>
            </a:r>
          </a:p>
        </p:txBody>
      </p:sp>
      <p:sp>
        <p:nvSpPr>
          <p:cNvPr id="3" name="Rectangle 8">
            <a:extLst>
              <a:ext uri="{FF2B5EF4-FFF2-40B4-BE49-F238E27FC236}">
                <a16:creationId xmlns:a16="http://schemas.microsoft.com/office/drawing/2014/main" id="{A53D1437-11C2-42A3-B543-A42D95056E5F}"/>
              </a:ext>
            </a:extLst>
          </p:cNvPr>
          <p:cNvSpPr txBox="1">
            <a:spLocks noChangeArrowheads="1"/>
          </p:cNvSpPr>
          <p:nvPr/>
        </p:nvSpPr>
        <p:spPr bwMode="auto">
          <a:xfrm>
            <a:off x="695325" y="1523999"/>
            <a:ext cx="10509251" cy="438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8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2pPr>
            <a:lvl3pPr marL="620713" indent="-260350" algn="l" rtl="0" eaLnBrk="1" fontAlgn="base" hangingPunct="1">
              <a:spcBef>
                <a:spcPct val="20000"/>
              </a:spcBef>
              <a:spcAft>
                <a:spcPct val="0"/>
              </a:spcAft>
              <a:buFont typeface="Arial" charset="0"/>
              <a:buChar char="–"/>
              <a:defRPr sz="2000">
                <a:solidFill>
                  <a:schemeClr val="tx1"/>
                </a:solidFill>
                <a:latin typeface="+mn-lt"/>
              </a:defRPr>
            </a:lvl3pPr>
            <a:lvl4pPr marL="881063" indent="-258763" algn="l" rtl="0" eaLnBrk="1" fontAlgn="base" hangingPunct="1">
              <a:spcBef>
                <a:spcPct val="20000"/>
              </a:spcBef>
              <a:spcAft>
                <a:spcPct val="0"/>
              </a:spcAft>
              <a:buFont typeface="Arial" charset="0"/>
              <a:buChar char="–"/>
              <a:defRPr sz="1800">
                <a:solidFill>
                  <a:schemeClr val="tx1"/>
                </a:solidFill>
                <a:latin typeface="+mn-lt"/>
              </a:defRPr>
            </a:lvl4pPr>
            <a:lvl5pPr marL="1120775" indent="-238125" algn="l" rtl="0" eaLnBrk="1" fontAlgn="base" hangingPunct="1">
              <a:spcBef>
                <a:spcPct val="20000"/>
              </a:spcBef>
              <a:spcAft>
                <a:spcPct val="0"/>
              </a:spcAft>
              <a:buFont typeface="Arial" charset="0"/>
              <a:buChar char="–"/>
              <a:defRPr sz="1800">
                <a:solidFill>
                  <a:schemeClr val="tx1"/>
                </a:solidFill>
                <a:latin typeface="+mn-lt"/>
              </a:defRPr>
            </a:lvl5pPr>
            <a:lvl6pPr marL="1577975" indent="-238125" algn="l" rtl="0" eaLnBrk="1" fontAlgn="base" hangingPunct="1">
              <a:spcBef>
                <a:spcPct val="20000"/>
              </a:spcBef>
              <a:spcAft>
                <a:spcPct val="0"/>
              </a:spcAft>
              <a:buFont typeface="Arial" charset="0"/>
              <a:buChar char="–"/>
              <a:defRPr sz="1800">
                <a:solidFill>
                  <a:schemeClr val="tx1"/>
                </a:solidFill>
                <a:latin typeface="+mn-lt"/>
              </a:defRPr>
            </a:lvl6pPr>
            <a:lvl7pPr marL="2035175" indent="-238125" algn="l" rtl="0" eaLnBrk="1" fontAlgn="base" hangingPunct="1">
              <a:spcBef>
                <a:spcPct val="20000"/>
              </a:spcBef>
              <a:spcAft>
                <a:spcPct val="0"/>
              </a:spcAft>
              <a:buFont typeface="Arial" charset="0"/>
              <a:buChar char="–"/>
              <a:defRPr sz="1800">
                <a:solidFill>
                  <a:schemeClr val="tx1"/>
                </a:solidFill>
                <a:latin typeface="+mn-lt"/>
              </a:defRPr>
            </a:lvl7pPr>
            <a:lvl8pPr marL="2492375" indent="-238125" algn="l" rtl="0" eaLnBrk="1" fontAlgn="base" hangingPunct="1">
              <a:spcBef>
                <a:spcPct val="20000"/>
              </a:spcBef>
              <a:spcAft>
                <a:spcPct val="0"/>
              </a:spcAft>
              <a:buFont typeface="Arial" charset="0"/>
              <a:buChar char="–"/>
              <a:defRPr sz="1800">
                <a:solidFill>
                  <a:schemeClr val="tx1"/>
                </a:solidFill>
                <a:latin typeface="+mn-lt"/>
              </a:defRPr>
            </a:lvl8pPr>
            <a:lvl9pPr marL="2949575" indent="-238125" algn="l" rtl="0" eaLnBrk="1" fontAlgn="base" hangingPunct="1">
              <a:spcBef>
                <a:spcPct val="20000"/>
              </a:spcBef>
              <a:spcAft>
                <a:spcPct val="0"/>
              </a:spcAft>
              <a:buFont typeface="Arial" charset="0"/>
              <a:buChar char="–"/>
              <a:defRPr sz="1800">
                <a:solidFill>
                  <a:schemeClr val="tx1"/>
                </a:solidFill>
                <a:latin typeface="+mn-lt"/>
              </a:defRPr>
            </a:lvl9pPr>
          </a:lstStyle>
          <a:p>
            <a:pPr>
              <a:spcBef>
                <a:spcPts val="1800"/>
              </a:spcBef>
            </a:pPr>
            <a:r>
              <a:rPr lang="en-GB" sz="2000" dirty="0"/>
              <a:t>MHRA Guidance Note 14 – </a:t>
            </a:r>
            <a:r>
              <a:rPr lang="en-GB" sz="2000" i="1" dirty="0"/>
              <a:t>The supply of unlicensed medicinal products (“specials”) </a:t>
            </a:r>
            <a:r>
              <a:rPr lang="en-GB" sz="2000" dirty="0"/>
              <a:t>has comprehensive detailed information on the supply of unlicensed medicinal products in the UK</a:t>
            </a:r>
          </a:p>
          <a:p>
            <a:pPr>
              <a:spcBef>
                <a:spcPts val="1800"/>
              </a:spcBef>
            </a:pPr>
            <a:r>
              <a:rPr lang="en-GB" sz="2000" u="sng" dirty="0">
                <a:hlinkClick r:id="rId2"/>
              </a:rPr>
              <a:t>https://assets.publishing.service.gov.uk/government/uploads/system/uploads/attachment_data/file/373505/The_supply_of_unlicensed_medicinal_products__specials_.pdf</a:t>
            </a:r>
            <a:endParaRPr lang="en-GB" sz="2000" u="sng" dirty="0"/>
          </a:p>
          <a:p>
            <a:pPr>
              <a:spcBef>
                <a:spcPts val="1800"/>
              </a:spcBef>
            </a:pPr>
            <a:r>
              <a:rPr lang="en-US" altLang="en-US" sz="2000" b="1" kern="0" dirty="0">
                <a:highlight>
                  <a:srgbClr val="FFFF00"/>
                </a:highlight>
              </a:rPr>
              <a:t>NOTE: </a:t>
            </a:r>
            <a:r>
              <a:rPr lang="en-US" altLang="en-US" sz="2000" kern="0" dirty="0"/>
              <a:t>Investigational Medicinal Products (IMPs) used </a:t>
            </a:r>
            <a:r>
              <a:rPr lang="en-US" altLang="en-US" sz="2000" b="1" dirty="0"/>
              <a:t>in the context of a clinical trial </a:t>
            </a:r>
            <a:r>
              <a:rPr lang="en-US" altLang="en-US" sz="2000" kern="0" dirty="0"/>
              <a:t>are not subject to Regulation 167</a:t>
            </a:r>
            <a:r>
              <a:rPr lang="en-US" altLang="en-US" kern="0" dirty="0"/>
              <a:t>.</a:t>
            </a:r>
          </a:p>
        </p:txBody>
      </p:sp>
    </p:spTree>
    <p:extLst>
      <p:ext uri="{BB962C8B-B14F-4D97-AF65-F5344CB8AC3E}">
        <p14:creationId xmlns:p14="http://schemas.microsoft.com/office/powerpoint/2010/main" val="2025907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D0CB61C3-B5E3-4D93-B027-E0BFA48A789A}"/>
              </a:ext>
            </a:extLst>
          </p:cNvPr>
          <p:cNvSpPr>
            <a:spLocks noGrp="1" noChangeArrowheads="1"/>
          </p:cNvSpPr>
          <p:nvPr>
            <p:ph type="title"/>
          </p:nvPr>
        </p:nvSpPr>
        <p:spPr>
          <a:xfrm>
            <a:off x="695325" y="549275"/>
            <a:ext cx="10509251" cy="719138"/>
          </a:xfrm>
          <a:ln/>
        </p:spPr>
        <p:txBody>
          <a:bodyPr/>
          <a:lstStyle/>
          <a:p>
            <a:r>
              <a:rPr lang="en-US" altLang="en-US" dirty="0"/>
              <a:t>Unlicensed medicines (ULMs)</a:t>
            </a:r>
          </a:p>
        </p:txBody>
      </p:sp>
      <p:sp>
        <p:nvSpPr>
          <p:cNvPr id="3" name="Rectangle 8">
            <a:extLst>
              <a:ext uri="{FF2B5EF4-FFF2-40B4-BE49-F238E27FC236}">
                <a16:creationId xmlns:a16="http://schemas.microsoft.com/office/drawing/2014/main" id="{F3F8F51F-15C3-4356-B1B9-EFFE89788E77}"/>
              </a:ext>
            </a:extLst>
          </p:cNvPr>
          <p:cNvSpPr txBox="1">
            <a:spLocks noChangeArrowheads="1"/>
          </p:cNvSpPr>
          <p:nvPr/>
        </p:nvSpPr>
        <p:spPr bwMode="auto">
          <a:xfrm>
            <a:off x="695325" y="1524000"/>
            <a:ext cx="10915936"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8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2pPr>
            <a:lvl3pPr marL="620713" indent="-260350" algn="l" rtl="0" eaLnBrk="1" fontAlgn="base" hangingPunct="1">
              <a:spcBef>
                <a:spcPct val="20000"/>
              </a:spcBef>
              <a:spcAft>
                <a:spcPct val="0"/>
              </a:spcAft>
              <a:buFont typeface="Arial" charset="0"/>
              <a:buChar char="–"/>
              <a:defRPr sz="2000">
                <a:solidFill>
                  <a:schemeClr val="tx1"/>
                </a:solidFill>
                <a:latin typeface="+mn-lt"/>
              </a:defRPr>
            </a:lvl3pPr>
            <a:lvl4pPr marL="881063" indent="-258763" algn="l" rtl="0" eaLnBrk="1" fontAlgn="base" hangingPunct="1">
              <a:spcBef>
                <a:spcPct val="20000"/>
              </a:spcBef>
              <a:spcAft>
                <a:spcPct val="0"/>
              </a:spcAft>
              <a:buFont typeface="Arial" charset="0"/>
              <a:buChar char="–"/>
              <a:defRPr sz="1800">
                <a:solidFill>
                  <a:schemeClr val="tx1"/>
                </a:solidFill>
                <a:latin typeface="+mn-lt"/>
              </a:defRPr>
            </a:lvl4pPr>
            <a:lvl5pPr marL="1120775" indent="-238125" algn="l" rtl="0" eaLnBrk="1" fontAlgn="base" hangingPunct="1">
              <a:spcBef>
                <a:spcPct val="20000"/>
              </a:spcBef>
              <a:spcAft>
                <a:spcPct val="0"/>
              </a:spcAft>
              <a:buFont typeface="Arial" charset="0"/>
              <a:buChar char="–"/>
              <a:defRPr sz="1800">
                <a:solidFill>
                  <a:schemeClr val="tx1"/>
                </a:solidFill>
                <a:latin typeface="+mn-lt"/>
              </a:defRPr>
            </a:lvl5pPr>
            <a:lvl6pPr marL="1577975" indent="-238125" algn="l" rtl="0" eaLnBrk="1" fontAlgn="base" hangingPunct="1">
              <a:spcBef>
                <a:spcPct val="20000"/>
              </a:spcBef>
              <a:spcAft>
                <a:spcPct val="0"/>
              </a:spcAft>
              <a:buFont typeface="Arial" charset="0"/>
              <a:buChar char="–"/>
              <a:defRPr sz="1800">
                <a:solidFill>
                  <a:schemeClr val="tx1"/>
                </a:solidFill>
                <a:latin typeface="+mn-lt"/>
              </a:defRPr>
            </a:lvl6pPr>
            <a:lvl7pPr marL="2035175" indent="-238125" algn="l" rtl="0" eaLnBrk="1" fontAlgn="base" hangingPunct="1">
              <a:spcBef>
                <a:spcPct val="20000"/>
              </a:spcBef>
              <a:spcAft>
                <a:spcPct val="0"/>
              </a:spcAft>
              <a:buFont typeface="Arial" charset="0"/>
              <a:buChar char="–"/>
              <a:defRPr sz="1800">
                <a:solidFill>
                  <a:schemeClr val="tx1"/>
                </a:solidFill>
                <a:latin typeface="+mn-lt"/>
              </a:defRPr>
            </a:lvl7pPr>
            <a:lvl8pPr marL="2492375" indent="-238125" algn="l" rtl="0" eaLnBrk="1" fontAlgn="base" hangingPunct="1">
              <a:spcBef>
                <a:spcPct val="20000"/>
              </a:spcBef>
              <a:spcAft>
                <a:spcPct val="0"/>
              </a:spcAft>
              <a:buFont typeface="Arial" charset="0"/>
              <a:buChar char="–"/>
              <a:defRPr sz="1800">
                <a:solidFill>
                  <a:schemeClr val="tx1"/>
                </a:solidFill>
                <a:latin typeface="+mn-lt"/>
              </a:defRPr>
            </a:lvl8pPr>
            <a:lvl9pPr marL="2949575" indent="-238125" algn="l" rtl="0" eaLnBrk="1" fontAlgn="base" hangingPunct="1">
              <a:spcBef>
                <a:spcPct val="20000"/>
              </a:spcBef>
              <a:spcAft>
                <a:spcPct val="0"/>
              </a:spcAft>
              <a:buFont typeface="Arial" charset="0"/>
              <a:buChar char="–"/>
              <a:defRPr sz="1800">
                <a:solidFill>
                  <a:schemeClr val="tx1"/>
                </a:solidFill>
                <a:latin typeface="+mn-lt"/>
              </a:defRPr>
            </a:lvl9pPr>
          </a:lstStyle>
          <a:p>
            <a:pPr>
              <a:spcBef>
                <a:spcPts val="1800"/>
              </a:spcBef>
            </a:pPr>
            <a:r>
              <a:rPr lang="en-US" altLang="en-US" sz="2000" b="1" kern="0" dirty="0"/>
              <a:t>Manufactured in the UK</a:t>
            </a:r>
          </a:p>
          <a:p>
            <a:pPr marL="457200" indent="-457200">
              <a:spcBef>
                <a:spcPts val="1800"/>
              </a:spcBef>
              <a:buClr>
                <a:schemeClr val="accent1"/>
              </a:buClr>
              <a:buFont typeface="Arial" panose="020B0604020202020204" pitchFamily="34" charset="0"/>
              <a:buChar char="•"/>
            </a:pPr>
            <a:r>
              <a:rPr lang="en-GB" sz="2000" dirty="0"/>
              <a:t>Manufacturer’s “Specials” Licence</a:t>
            </a:r>
          </a:p>
          <a:p>
            <a:pPr marL="457200" indent="-457200">
              <a:spcBef>
                <a:spcPts val="1800"/>
              </a:spcBef>
              <a:buClr>
                <a:schemeClr val="accent1"/>
              </a:buClr>
              <a:buFont typeface="Arial" panose="020B0604020202020204" pitchFamily="34" charset="0"/>
              <a:buChar char="•"/>
            </a:pPr>
            <a:r>
              <a:rPr lang="en-GB" sz="2000" dirty="0"/>
              <a:t>Good Manufacturing Practices (GMPs)</a:t>
            </a:r>
          </a:p>
          <a:p>
            <a:pPr marL="457200" indent="-457200">
              <a:spcBef>
                <a:spcPts val="1800"/>
              </a:spcBef>
              <a:buClr>
                <a:schemeClr val="accent1"/>
              </a:buClr>
              <a:buFont typeface="Arial" panose="020B0604020202020204" pitchFamily="34" charset="0"/>
              <a:buChar char="•"/>
            </a:pPr>
            <a:r>
              <a:rPr lang="en-GB" sz="2000" dirty="0"/>
              <a:t>manufacture or assembly is carried out under the supervision of appropriately qualified staff, including a named quality controller and production manager</a:t>
            </a:r>
          </a:p>
          <a:p>
            <a:pPr marL="457200" indent="-457200">
              <a:spcBef>
                <a:spcPts val="1800"/>
              </a:spcBef>
              <a:buClr>
                <a:schemeClr val="accent1"/>
              </a:buClr>
              <a:buFont typeface="Arial" panose="020B0604020202020204" pitchFamily="34" charset="0"/>
              <a:buChar char="•"/>
            </a:pPr>
            <a:r>
              <a:rPr lang="en-GB" sz="2000" dirty="0"/>
              <a:t>Minimum labelling requirements </a:t>
            </a:r>
            <a:r>
              <a:rPr lang="en-GB" sz="2000" dirty="0">
                <a:sym typeface="Wingdings" panose="05000000000000000000" pitchFamily="2" charset="2"/>
              </a:rPr>
              <a:t> must comply with British Pharmacopoeia (BP)</a:t>
            </a:r>
            <a:endParaRPr lang="en-GB" sz="2000" dirty="0"/>
          </a:p>
          <a:p>
            <a:endParaRPr lang="en-US" altLang="en-US" kern="0" dirty="0"/>
          </a:p>
        </p:txBody>
      </p:sp>
    </p:spTree>
    <p:extLst>
      <p:ext uri="{BB962C8B-B14F-4D97-AF65-F5344CB8AC3E}">
        <p14:creationId xmlns:p14="http://schemas.microsoft.com/office/powerpoint/2010/main" val="21470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3AAB-04FB-4B96-9E9E-8CA15D6F0DD4}"/>
              </a:ext>
            </a:extLst>
          </p:cNvPr>
          <p:cNvSpPr>
            <a:spLocks noGrp="1"/>
          </p:cNvSpPr>
          <p:nvPr>
            <p:ph type="title"/>
          </p:nvPr>
        </p:nvSpPr>
        <p:spPr/>
        <p:txBody>
          <a:bodyPr/>
          <a:lstStyle/>
          <a:p>
            <a:r>
              <a:rPr lang="en-GB" dirty="0"/>
              <a:t>Temporary exemptions to labelling requirements </a:t>
            </a:r>
          </a:p>
        </p:txBody>
      </p:sp>
      <p:sp>
        <p:nvSpPr>
          <p:cNvPr id="4" name="Footer Placeholder 3">
            <a:extLst>
              <a:ext uri="{FF2B5EF4-FFF2-40B4-BE49-F238E27FC236}">
                <a16:creationId xmlns:a16="http://schemas.microsoft.com/office/drawing/2014/main" id="{F8D5BCB6-1BDB-4C08-A485-64FB4377C243}"/>
              </a:ext>
            </a:extLst>
          </p:cNvPr>
          <p:cNvSpPr>
            <a:spLocks noGrp="1"/>
          </p:cNvSpPr>
          <p:nvPr>
            <p:ph type="ftr" sz="quarter" idx="3"/>
          </p:nvPr>
        </p:nvSpPr>
        <p:spPr/>
        <p:txBody>
          <a:bodyPr/>
          <a:lstStyle/>
          <a:p>
            <a:r>
              <a:rPr lang="en-US"/>
              <a:t>OFFICIAL-SENSITIVE</a:t>
            </a:r>
            <a:endParaRPr lang="en-US" dirty="0"/>
          </a:p>
        </p:txBody>
      </p:sp>
    </p:spTree>
    <p:extLst>
      <p:ext uri="{BB962C8B-B14F-4D97-AF65-F5344CB8AC3E}">
        <p14:creationId xmlns:p14="http://schemas.microsoft.com/office/powerpoint/2010/main" val="2827861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98375AD6-8FF1-4F35-A56F-32B238CB3904}"/>
              </a:ext>
            </a:extLst>
          </p:cNvPr>
          <p:cNvSpPr>
            <a:spLocks noGrp="1" noChangeArrowheads="1"/>
          </p:cNvSpPr>
          <p:nvPr>
            <p:ph type="title"/>
          </p:nvPr>
        </p:nvSpPr>
        <p:spPr>
          <a:xfrm>
            <a:off x="695325" y="549275"/>
            <a:ext cx="10509251" cy="719138"/>
          </a:xfrm>
          <a:ln/>
        </p:spPr>
        <p:txBody>
          <a:bodyPr/>
          <a:lstStyle/>
          <a:p>
            <a:r>
              <a:rPr lang="en-US" altLang="en-US" dirty="0"/>
              <a:t>Unlicensed medicines (ULMs)</a:t>
            </a:r>
          </a:p>
        </p:txBody>
      </p:sp>
      <p:sp>
        <p:nvSpPr>
          <p:cNvPr id="6" name="Rectangle 8">
            <a:extLst>
              <a:ext uri="{FF2B5EF4-FFF2-40B4-BE49-F238E27FC236}">
                <a16:creationId xmlns:a16="http://schemas.microsoft.com/office/drawing/2014/main" id="{8D2F7E79-1D5F-40FC-BC97-0589E75BAFDC}"/>
              </a:ext>
            </a:extLst>
          </p:cNvPr>
          <p:cNvSpPr txBox="1">
            <a:spLocks noChangeArrowheads="1"/>
          </p:cNvSpPr>
          <p:nvPr/>
        </p:nvSpPr>
        <p:spPr bwMode="auto">
          <a:xfrm>
            <a:off x="695325" y="1455862"/>
            <a:ext cx="10801350"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8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2pPr>
            <a:lvl3pPr marL="620713" indent="-260350" algn="l" rtl="0" eaLnBrk="1" fontAlgn="base" hangingPunct="1">
              <a:spcBef>
                <a:spcPct val="20000"/>
              </a:spcBef>
              <a:spcAft>
                <a:spcPct val="0"/>
              </a:spcAft>
              <a:buFont typeface="Arial" charset="0"/>
              <a:buChar char="–"/>
              <a:defRPr sz="2000">
                <a:solidFill>
                  <a:schemeClr val="tx1"/>
                </a:solidFill>
                <a:latin typeface="+mn-lt"/>
              </a:defRPr>
            </a:lvl3pPr>
            <a:lvl4pPr marL="881063" indent="-258763" algn="l" rtl="0" eaLnBrk="1" fontAlgn="base" hangingPunct="1">
              <a:spcBef>
                <a:spcPct val="20000"/>
              </a:spcBef>
              <a:spcAft>
                <a:spcPct val="0"/>
              </a:spcAft>
              <a:buFont typeface="Arial" charset="0"/>
              <a:buChar char="–"/>
              <a:defRPr sz="1800">
                <a:solidFill>
                  <a:schemeClr val="tx1"/>
                </a:solidFill>
                <a:latin typeface="+mn-lt"/>
              </a:defRPr>
            </a:lvl4pPr>
            <a:lvl5pPr marL="1120775" indent="-238125" algn="l" rtl="0" eaLnBrk="1" fontAlgn="base" hangingPunct="1">
              <a:spcBef>
                <a:spcPct val="20000"/>
              </a:spcBef>
              <a:spcAft>
                <a:spcPct val="0"/>
              </a:spcAft>
              <a:buFont typeface="Arial" charset="0"/>
              <a:buChar char="–"/>
              <a:defRPr sz="1800">
                <a:solidFill>
                  <a:schemeClr val="tx1"/>
                </a:solidFill>
                <a:latin typeface="+mn-lt"/>
              </a:defRPr>
            </a:lvl5pPr>
            <a:lvl6pPr marL="1577975" indent="-238125" algn="l" rtl="0" eaLnBrk="1" fontAlgn="base" hangingPunct="1">
              <a:spcBef>
                <a:spcPct val="20000"/>
              </a:spcBef>
              <a:spcAft>
                <a:spcPct val="0"/>
              </a:spcAft>
              <a:buFont typeface="Arial" charset="0"/>
              <a:buChar char="–"/>
              <a:defRPr sz="1800">
                <a:solidFill>
                  <a:schemeClr val="tx1"/>
                </a:solidFill>
                <a:latin typeface="+mn-lt"/>
              </a:defRPr>
            </a:lvl6pPr>
            <a:lvl7pPr marL="2035175" indent="-238125" algn="l" rtl="0" eaLnBrk="1" fontAlgn="base" hangingPunct="1">
              <a:spcBef>
                <a:spcPct val="20000"/>
              </a:spcBef>
              <a:spcAft>
                <a:spcPct val="0"/>
              </a:spcAft>
              <a:buFont typeface="Arial" charset="0"/>
              <a:buChar char="–"/>
              <a:defRPr sz="1800">
                <a:solidFill>
                  <a:schemeClr val="tx1"/>
                </a:solidFill>
                <a:latin typeface="+mn-lt"/>
              </a:defRPr>
            </a:lvl7pPr>
            <a:lvl8pPr marL="2492375" indent="-238125" algn="l" rtl="0" eaLnBrk="1" fontAlgn="base" hangingPunct="1">
              <a:spcBef>
                <a:spcPct val="20000"/>
              </a:spcBef>
              <a:spcAft>
                <a:spcPct val="0"/>
              </a:spcAft>
              <a:buFont typeface="Arial" charset="0"/>
              <a:buChar char="–"/>
              <a:defRPr sz="1800">
                <a:solidFill>
                  <a:schemeClr val="tx1"/>
                </a:solidFill>
                <a:latin typeface="+mn-lt"/>
              </a:defRPr>
            </a:lvl8pPr>
            <a:lvl9pPr marL="2949575" indent="-238125" algn="l" rtl="0" eaLnBrk="1" fontAlgn="base" hangingPunct="1">
              <a:spcBef>
                <a:spcPct val="20000"/>
              </a:spcBef>
              <a:spcAft>
                <a:spcPct val="0"/>
              </a:spcAft>
              <a:buFont typeface="Arial" charset="0"/>
              <a:buChar char="–"/>
              <a:defRPr sz="1800">
                <a:solidFill>
                  <a:schemeClr val="tx1"/>
                </a:solidFill>
                <a:latin typeface="+mn-lt"/>
              </a:defRPr>
            </a:lvl9pPr>
          </a:lstStyle>
          <a:p>
            <a:pPr>
              <a:spcBef>
                <a:spcPts val="1800"/>
              </a:spcBef>
            </a:pPr>
            <a:r>
              <a:rPr lang="en-US" altLang="en-US" sz="2000" b="1" kern="0" dirty="0"/>
              <a:t>Imported ULMs – Conditions:</a:t>
            </a:r>
          </a:p>
          <a:p>
            <a:pPr marL="514350" indent="-514350">
              <a:spcBef>
                <a:spcPts val="1800"/>
              </a:spcBef>
              <a:buFont typeface="+mj-lt"/>
              <a:buAutoNum type="alphaUcPeriod"/>
            </a:pPr>
            <a:r>
              <a:rPr lang="en-GB" sz="2000" dirty="0"/>
              <a:t>Special need for the product;</a:t>
            </a:r>
          </a:p>
          <a:p>
            <a:pPr marL="514350" indent="-514350">
              <a:spcBef>
                <a:spcPts val="1800"/>
              </a:spcBef>
              <a:buFont typeface="+mj-lt"/>
              <a:buAutoNum type="alphaUcPeriod"/>
            </a:pPr>
            <a:r>
              <a:rPr lang="en-GB" sz="2000" dirty="0"/>
              <a:t>UK importer - needs to be licenced (WDA(h) or MSL);</a:t>
            </a:r>
          </a:p>
          <a:p>
            <a:pPr marL="514350" indent="-514350">
              <a:spcBef>
                <a:spcPts val="1800"/>
              </a:spcBef>
              <a:buFont typeface="+mj-lt"/>
              <a:buAutoNum type="alphaUcPeriod"/>
            </a:pPr>
            <a:r>
              <a:rPr lang="en-GB" sz="2000" dirty="0"/>
              <a:t>The unlicensed product should have been manufactured under UK GMP expectations;</a:t>
            </a:r>
          </a:p>
          <a:p>
            <a:pPr marL="514350" indent="-514350">
              <a:spcBef>
                <a:spcPts val="1800"/>
              </a:spcBef>
              <a:buFont typeface="+mj-lt"/>
              <a:buAutoNum type="alphaUcPeriod"/>
            </a:pPr>
            <a:r>
              <a:rPr lang="en-GB" sz="2000" dirty="0"/>
              <a:t>The MHRA must be notified of the intent to import the ULM;</a:t>
            </a:r>
          </a:p>
          <a:p>
            <a:pPr marL="514350" indent="-514350">
              <a:spcBef>
                <a:spcPts val="1800"/>
              </a:spcBef>
              <a:buFont typeface="+mj-lt"/>
              <a:buAutoNum type="alphaUcPeriod"/>
            </a:pPr>
            <a:r>
              <a:rPr lang="en-GB" sz="2000" dirty="0"/>
              <a:t>The MHRA must not object to the importation of the ULM;</a:t>
            </a:r>
          </a:p>
          <a:p>
            <a:endParaRPr lang="en-GB" dirty="0"/>
          </a:p>
          <a:p>
            <a:endParaRPr lang="en-US" altLang="en-US" b="1" kern="0" dirty="0">
              <a:solidFill>
                <a:srgbClr val="FF0000"/>
              </a:solidFill>
            </a:endParaRPr>
          </a:p>
          <a:p>
            <a:endParaRPr lang="en-US" altLang="en-US" kern="0" dirty="0"/>
          </a:p>
        </p:txBody>
      </p:sp>
    </p:spTree>
    <p:extLst>
      <p:ext uri="{BB962C8B-B14F-4D97-AF65-F5344CB8AC3E}">
        <p14:creationId xmlns:p14="http://schemas.microsoft.com/office/powerpoint/2010/main" val="542872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E58BA-B46C-41E4-A27A-985AB25D36F5}"/>
              </a:ext>
            </a:extLst>
          </p:cNvPr>
          <p:cNvSpPr>
            <a:spLocks noGrp="1"/>
          </p:cNvSpPr>
          <p:nvPr>
            <p:ph type="title"/>
          </p:nvPr>
        </p:nvSpPr>
        <p:spPr/>
        <p:txBody>
          <a:bodyPr/>
          <a:lstStyle/>
          <a:p>
            <a:r>
              <a:rPr lang="en-GB" dirty="0"/>
              <a:t>Unlicensed medicines (ULMs)</a:t>
            </a:r>
          </a:p>
        </p:txBody>
      </p:sp>
      <p:sp>
        <p:nvSpPr>
          <p:cNvPr id="4" name="Content Placeholder 3">
            <a:extLst>
              <a:ext uri="{FF2B5EF4-FFF2-40B4-BE49-F238E27FC236}">
                <a16:creationId xmlns:a16="http://schemas.microsoft.com/office/drawing/2014/main" id="{B5218786-19C4-487A-8FFC-FC3B1F30C155}"/>
              </a:ext>
            </a:extLst>
          </p:cNvPr>
          <p:cNvSpPr>
            <a:spLocks noGrp="1"/>
          </p:cNvSpPr>
          <p:nvPr>
            <p:ph sz="quarter" idx="14"/>
          </p:nvPr>
        </p:nvSpPr>
        <p:spPr>
          <a:noFill/>
        </p:spPr>
        <p:txBody>
          <a:bodyPr anchor="ctr"/>
          <a:lstStyle/>
          <a:p>
            <a:r>
              <a:rPr lang="en-GB" sz="1800" b="1" dirty="0">
                <a:highlight>
                  <a:srgbClr val="FFFF00"/>
                </a:highlight>
              </a:rPr>
              <a:t>MHRA may expedite notifications in the interest of Public Health.</a:t>
            </a:r>
          </a:p>
          <a:p>
            <a:endParaRPr lang="en-GB" dirty="0"/>
          </a:p>
        </p:txBody>
      </p:sp>
      <p:sp>
        <p:nvSpPr>
          <p:cNvPr id="5" name="Footer Placeholder 4">
            <a:extLst>
              <a:ext uri="{FF2B5EF4-FFF2-40B4-BE49-F238E27FC236}">
                <a16:creationId xmlns:a16="http://schemas.microsoft.com/office/drawing/2014/main" id="{04D1E524-387B-4620-9EF8-C435EC0E8394}"/>
              </a:ext>
            </a:extLst>
          </p:cNvPr>
          <p:cNvSpPr>
            <a:spLocks noGrp="1"/>
          </p:cNvSpPr>
          <p:nvPr>
            <p:ph type="ftr" sz="quarter" idx="3"/>
          </p:nvPr>
        </p:nvSpPr>
        <p:spPr/>
        <p:txBody>
          <a:bodyPr/>
          <a:lstStyle/>
          <a:p>
            <a:r>
              <a:rPr lang="en-US"/>
              <a:t>OFFICIAL-SENSITIVE</a:t>
            </a:r>
            <a:endParaRPr lang="en-US" dirty="0"/>
          </a:p>
        </p:txBody>
      </p:sp>
      <p:sp>
        <p:nvSpPr>
          <p:cNvPr id="7" name="Rectangle 8">
            <a:extLst>
              <a:ext uri="{FF2B5EF4-FFF2-40B4-BE49-F238E27FC236}">
                <a16:creationId xmlns:a16="http://schemas.microsoft.com/office/drawing/2014/main" id="{7F210B17-E3EC-4656-B7B8-90654AC707CF}"/>
              </a:ext>
            </a:extLst>
          </p:cNvPr>
          <p:cNvSpPr txBox="1">
            <a:spLocks noChangeArrowheads="1"/>
          </p:cNvSpPr>
          <p:nvPr/>
        </p:nvSpPr>
        <p:spPr bwMode="auto">
          <a:xfrm>
            <a:off x="719137" y="1524000"/>
            <a:ext cx="7624763"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8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2pPr>
            <a:lvl3pPr marL="620713" indent="-260350" algn="l" rtl="0" eaLnBrk="1" fontAlgn="base" hangingPunct="1">
              <a:spcBef>
                <a:spcPct val="20000"/>
              </a:spcBef>
              <a:spcAft>
                <a:spcPct val="0"/>
              </a:spcAft>
              <a:buFont typeface="Arial" charset="0"/>
              <a:buChar char="–"/>
              <a:defRPr sz="2000">
                <a:solidFill>
                  <a:schemeClr val="tx1"/>
                </a:solidFill>
                <a:latin typeface="+mn-lt"/>
              </a:defRPr>
            </a:lvl3pPr>
            <a:lvl4pPr marL="881063" indent="-258763" algn="l" rtl="0" eaLnBrk="1" fontAlgn="base" hangingPunct="1">
              <a:spcBef>
                <a:spcPct val="20000"/>
              </a:spcBef>
              <a:spcAft>
                <a:spcPct val="0"/>
              </a:spcAft>
              <a:buFont typeface="Arial" charset="0"/>
              <a:buChar char="–"/>
              <a:defRPr sz="1800">
                <a:solidFill>
                  <a:schemeClr val="tx1"/>
                </a:solidFill>
                <a:latin typeface="+mn-lt"/>
              </a:defRPr>
            </a:lvl4pPr>
            <a:lvl5pPr marL="1120775" indent="-238125" algn="l" rtl="0" eaLnBrk="1" fontAlgn="base" hangingPunct="1">
              <a:spcBef>
                <a:spcPct val="20000"/>
              </a:spcBef>
              <a:spcAft>
                <a:spcPct val="0"/>
              </a:spcAft>
              <a:buFont typeface="Arial" charset="0"/>
              <a:buChar char="–"/>
              <a:defRPr sz="1800">
                <a:solidFill>
                  <a:schemeClr val="tx1"/>
                </a:solidFill>
                <a:latin typeface="+mn-lt"/>
              </a:defRPr>
            </a:lvl5pPr>
            <a:lvl6pPr marL="1577975" indent="-238125" algn="l" rtl="0" eaLnBrk="1" fontAlgn="base" hangingPunct="1">
              <a:spcBef>
                <a:spcPct val="20000"/>
              </a:spcBef>
              <a:spcAft>
                <a:spcPct val="0"/>
              </a:spcAft>
              <a:buFont typeface="Arial" charset="0"/>
              <a:buChar char="–"/>
              <a:defRPr sz="1800">
                <a:solidFill>
                  <a:schemeClr val="tx1"/>
                </a:solidFill>
                <a:latin typeface="+mn-lt"/>
              </a:defRPr>
            </a:lvl6pPr>
            <a:lvl7pPr marL="2035175" indent="-238125" algn="l" rtl="0" eaLnBrk="1" fontAlgn="base" hangingPunct="1">
              <a:spcBef>
                <a:spcPct val="20000"/>
              </a:spcBef>
              <a:spcAft>
                <a:spcPct val="0"/>
              </a:spcAft>
              <a:buFont typeface="Arial" charset="0"/>
              <a:buChar char="–"/>
              <a:defRPr sz="1800">
                <a:solidFill>
                  <a:schemeClr val="tx1"/>
                </a:solidFill>
                <a:latin typeface="+mn-lt"/>
              </a:defRPr>
            </a:lvl7pPr>
            <a:lvl8pPr marL="2492375" indent="-238125" algn="l" rtl="0" eaLnBrk="1" fontAlgn="base" hangingPunct="1">
              <a:spcBef>
                <a:spcPct val="20000"/>
              </a:spcBef>
              <a:spcAft>
                <a:spcPct val="0"/>
              </a:spcAft>
              <a:buFont typeface="Arial" charset="0"/>
              <a:buChar char="–"/>
              <a:defRPr sz="1800">
                <a:solidFill>
                  <a:schemeClr val="tx1"/>
                </a:solidFill>
                <a:latin typeface="+mn-lt"/>
              </a:defRPr>
            </a:lvl8pPr>
            <a:lvl9pPr marL="2949575" indent="-238125" algn="l" rtl="0" eaLnBrk="1" fontAlgn="base" hangingPunct="1">
              <a:spcBef>
                <a:spcPct val="20000"/>
              </a:spcBef>
              <a:spcAft>
                <a:spcPct val="0"/>
              </a:spcAft>
              <a:buFont typeface="Arial" charset="0"/>
              <a:buChar char="–"/>
              <a:defRPr sz="1800">
                <a:solidFill>
                  <a:schemeClr val="tx1"/>
                </a:solidFill>
                <a:latin typeface="+mn-lt"/>
              </a:defRPr>
            </a:lvl9pPr>
          </a:lstStyle>
          <a:p>
            <a:pPr>
              <a:spcBef>
                <a:spcPts val="1800"/>
              </a:spcBef>
            </a:pPr>
            <a:r>
              <a:rPr lang="en-US" altLang="en-US" sz="2000" b="1" kern="0" dirty="0"/>
              <a:t>Imported ULMs– The process:</a:t>
            </a:r>
          </a:p>
          <a:p>
            <a:pPr marL="457200" indent="-457200">
              <a:spcBef>
                <a:spcPts val="1800"/>
              </a:spcBef>
              <a:buFont typeface="+mj-lt"/>
              <a:buAutoNum type="arabicPeriod"/>
            </a:pPr>
            <a:r>
              <a:rPr lang="en-GB" sz="1800" dirty="0"/>
              <a:t>Submit the notification;</a:t>
            </a:r>
          </a:p>
          <a:p>
            <a:pPr marL="457200" indent="-457200">
              <a:spcBef>
                <a:spcPts val="1800"/>
              </a:spcBef>
              <a:buFont typeface="+mj-lt"/>
              <a:buAutoNum type="arabicPeriod"/>
            </a:pPr>
            <a:r>
              <a:rPr lang="en-GB" sz="1800" dirty="0"/>
              <a:t>MHRA acknowledges the notification within 2 weeks (may go up to 6 weeks in very busy times) and issues an </a:t>
            </a:r>
            <a:r>
              <a:rPr lang="en-GB" sz="1800" b="1" dirty="0"/>
              <a:t>“Acknowledgement Letter” </a:t>
            </a:r>
            <a:r>
              <a:rPr lang="en-GB" sz="1800" dirty="0"/>
              <a:t>– This starts the 28 day clock. No import is allowed until 28 days have passed from the date of the letter or we state otherwise.</a:t>
            </a:r>
          </a:p>
          <a:p>
            <a:pPr marL="457200" indent="-457200">
              <a:spcBef>
                <a:spcPts val="1800"/>
              </a:spcBef>
              <a:buFont typeface="+mj-lt"/>
              <a:buAutoNum type="arabicPeriod"/>
            </a:pPr>
            <a:r>
              <a:rPr lang="en-GB" sz="1800" dirty="0"/>
              <a:t>Within the 28 day period started by point 2 the importer will receive a </a:t>
            </a:r>
            <a:r>
              <a:rPr lang="en-GB" sz="1800" b="1" dirty="0"/>
              <a:t>“Final letter” </a:t>
            </a:r>
            <a:r>
              <a:rPr lang="en-GB" sz="1800" dirty="0"/>
              <a:t>which usually is one of the below:</a:t>
            </a:r>
          </a:p>
          <a:p>
            <a:pPr marL="342900" indent="-342900">
              <a:spcBef>
                <a:spcPts val="1200"/>
              </a:spcBef>
              <a:buFont typeface="+mj-lt"/>
              <a:buAutoNum type="alphaUcPeriod"/>
            </a:pPr>
            <a:r>
              <a:rPr lang="en-GB" sz="1600" dirty="0"/>
              <a:t>No Objection – import from date of the letter allowed;</a:t>
            </a:r>
          </a:p>
          <a:p>
            <a:pPr marL="342900" indent="-342900">
              <a:spcBef>
                <a:spcPts val="1200"/>
              </a:spcBef>
              <a:buFont typeface="+mj-lt"/>
              <a:buAutoNum type="alphaUcPeriod"/>
            </a:pPr>
            <a:r>
              <a:rPr lang="en-GB" sz="1600" dirty="0"/>
              <a:t>No Objection with Reason – import from date of the letter allowed;</a:t>
            </a:r>
          </a:p>
          <a:p>
            <a:pPr marL="342900" indent="-342900">
              <a:spcBef>
                <a:spcPts val="1200"/>
              </a:spcBef>
              <a:buFont typeface="+mj-lt"/>
              <a:buAutoNum type="alphaUcPeriod"/>
            </a:pPr>
            <a:r>
              <a:rPr lang="en-GB" sz="1600" dirty="0"/>
              <a:t>Further Information Requested – No import is allowed until we say otherwise;</a:t>
            </a:r>
          </a:p>
          <a:p>
            <a:pPr marL="342900" indent="-342900">
              <a:spcBef>
                <a:spcPts val="1200"/>
              </a:spcBef>
              <a:buFont typeface="+mj-lt"/>
              <a:buAutoNum type="alphaUcPeriod"/>
            </a:pPr>
            <a:r>
              <a:rPr lang="en-GB" sz="1600" dirty="0"/>
              <a:t>Objection with Reason – No import is allowed.</a:t>
            </a:r>
          </a:p>
          <a:p>
            <a:pPr>
              <a:spcBef>
                <a:spcPts val="1800"/>
              </a:spcBef>
            </a:pPr>
            <a:endParaRPr lang="en-GB" sz="2000" dirty="0"/>
          </a:p>
          <a:p>
            <a:endParaRPr lang="en-GB" dirty="0"/>
          </a:p>
          <a:p>
            <a:endParaRPr lang="en-US" altLang="en-US" b="1" kern="0" dirty="0">
              <a:solidFill>
                <a:srgbClr val="FF0000"/>
              </a:solidFill>
            </a:endParaRPr>
          </a:p>
          <a:p>
            <a:endParaRPr lang="en-US" altLang="en-US" kern="0" dirty="0"/>
          </a:p>
        </p:txBody>
      </p:sp>
    </p:spTree>
    <p:extLst>
      <p:ext uri="{BB962C8B-B14F-4D97-AF65-F5344CB8AC3E}">
        <p14:creationId xmlns:p14="http://schemas.microsoft.com/office/powerpoint/2010/main" val="3763461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52C6ED-CE87-4E18-8CBB-B8200E816DD6}"/>
              </a:ext>
            </a:extLst>
          </p:cNvPr>
          <p:cNvSpPr/>
          <p:nvPr/>
        </p:nvSpPr>
        <p:spPr>
          <a:xfrm>
            <a:off x="695325" y="1524000"/>
            <a:ext cx="10801350" cy="2631490"/>
          </a:xfrm>
          <a:prstGeom prst="rect">
            <a:avLst/>
          </a:prstGeom>
        </p:spPr>
        <p:txBody>
          <a:bodyPr wrap="square">
            <a:spAutoFit/>
          </a:bodyPr>
          <a:lstStyle/>
          <a:p>
            <a:pPr algn="l">
              <a:spcBef>
                <a:spcPts val="1800"/>
              </a:spcBef>
            </a:pPr>
            <a:r>
              <a:rPr lang="en-US" altLang="en-US" sz="2000" b="1" dirty="0">
                <a:highlight>
                  <a:srgbClr val="FFFF00"/>
                </a:highlight>
              </a:rPr>
              <a:t>Notifying MHRA to import ULMs</a:t>
            </a:r>
          </a:p>
          <a:p>
            <a:pPr marL="457200" lvl="0" indent="-457200" algn="l">
              <a:spcBef>
                <a:spcPts val="1800"/>
              </a:spcBef>
              <a:buClr>
                <a:schemeClr val="accent1"/>
              </a:buClr>
              <a:buFont typeface="+mj-lt"/>
              <a:buAutoNum type="arabicPeriod"/>
            </a:pPr>
            <a:r>
              <a:rPr lang="en-GB" sz="2000" dirty="0"/>
              <a:t>Importer and their Licensing status:</a:t>
            </a:r>
          </a:p>
          <a:p>
            <a:pPr marL="342900" lvl="0" indent="-342900" algn="l">
              <a:spcBef>
                <a:spcPts val="1800"/>
              </a:spcBef>
              <a:buClr>
                <a:schemeClr val="accent1"/>
              </a:buClr>
              <a:buFont typeface="Arial" panose="020B0604020202020204" pitchFamily="34" charset="0"/>
              <a:buChar char="•"/>
            </a:pPr>
            <a:r>
              <a:rPr lang="en-GB" sz="2000" dirty="0"/>
              <a:t>if the product is to be imported </a:t>
            </a:r>
            <a:r>
              <a:rPr lang="en-GB" sz="2000" b="1" dirty="0"/>
              <a:t>from an EEA </a:t>
            </a:r>
            <a:r>
              <a:rPr lang="en-GB" sz="2000" dirty="0"/>
              <a:t>member state, the importer will need a valid UK Wholesale Dealer’s Licence (</a:t>
            </a:r>
            <a:r>
              <a:rPr lang="en-GB" sz="2000" b="1" dirty="0"/>
              <a:t>WDA(H)</a:t>
            </a:r>
            <a:r>
              <a:rPr lang="en-GB" sz="2000" dirty="0"/>
              <a:t>);</a:t>
            </a:r>
          </a:p>
          <a:p>
            <a:pPr marL="342900" lvl="0" indent="-342900" algn="l">
              <a:spcBef>
                <a:spcPts val="1800"/>
              </a:spcBef>
              <a:buClr>
                <a:schemeClr val="accent1"/>
              </a:buClr>
              <a:buFont typeface="Arial" panose="020B0604020202020204" pitchFamily="34" charset="0"/>
              <a:buChar char="•"/>
            </a:pPr>
            <a:r>
              <a:rPr lang="en-GB" sz="2000" dirty="0"/>
              <a:t>if the product is to be imported </a:t>
            </a:r>
            <a:r>
              <a:rPr lang="en-GB" sz="2000" b="1" dirty="0"/>
              <a:t>from outside the EEA</a:t>
            </a:r>
            <a:r>
              <a:rPr lang="en-GB" sz="2000" dirty="0"/>
              <a:t>, the importer will need a valid UK Manufacturer’s “Specials” Licence (</a:t>
            </a:r>
            <a:r>
              <a:rPr lang="en-GB" sz="2000" b="1" dirty="0"/>
              <a:t>MSL</a:t>
            </a:r>
            <a:r>
              <a:rPr lang="en-GB" sz="2000" dirty="0"/>
              <a:t>).</a:t>
            </a:r>
          </a:p>
        </p:txBody>
      </p:sp>
      <p:sp>
        <p:nvSpPr>
          <p:cNvPr id="6" name="Rectangle 9">
            <a:extLst>
              <a:ext uri="{FF2B5EF4-FFF2-40B4-BE49-F238E27FC236}">
                <a16:creationId xmlns:a16="http://schemas.microsoft.com/office/drawing/2014/main" id="{668B4BA0-4743-4261-B175-8FD970584701}"/>
              </a:ext>
            </a:extLst>
          </p:cNvPr>
          <p:cNvSpPr>
            <a:spLocks noGrp="1" noChangeArrowheads="1"/>
          </p:cNvSpPr>
          <p:nvPr>
            <p:ph type="title"/>
          </p:nvPr>
        </p:nvSpPr>
        <p:spPr>
          <a:xfrm>
            <a:off x="695325" y="549275"/>
            <a:ext cx="10801350" cy="719138"/>
          </a:xfrm>
          <a:ln/>
        </p:spPr>
        <p:txBody>
          <a:bodyPr/>
          <a:lstStyle/>
          <a:p>
            <a:r>
              <a:rPr lang="en-US" altLang="en-US" dirty="0"/>
              <a:t>Unlicensed medicines (ULMs)</a:t>
            </a:r>
          </a:p>
        </p:txBody>
      </p:sp>
    </p:spTree>
    <p:extLst>
      <p:ext uri="{BB962C8B-B14F-4D97-AF65-F5344CB8AC3E}">
        <p14:creationId xmlns:p14="http://schemas.microsoft.com/office/powerpoint/2010/main" val="2769486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4CE276-ADDE-4856-ABA3-6BD9A18D333F}"/>
              </a:ext>
            </a:extLst>
          </p:cNvPr>
          <p:cNvSpPr/>
          <p:nvPr/>
        </p:nvSpPr>
        <p:spPr>
          <a:xfrm>
            <a:off x="695325" y="1524000"/>
            <a:ext cx="11476234" cy="3400931"/>
          </a:xfrm>
          <a:prstGeom prst="rect">
            <a:avLst/>
          </a:prstGeom>
        </p:spPr>
        <p:txBody>
          <a:bodyPr wrap="square">
            <a:spAutoFit/>
          </a:bodyPr>
          <a:lstStyle/>
          <a:p>
            <a:pPr algn="l">
              <a:spcBef>
                <a:spcPts val="1800"/>
              </a:spcBef>
            </a:pPr>
            <a:r>
              <a:rPr lang="en-US" altLang="en-US" sz="2000" b="1" dirty="0">
                <a:highlight>
                  <a:srgbClr val="FFFF00"/>
                </a:highlight>
              </a:rPr>
              <a:t>Notifying MHRA to import ULMs</a:t>
            </a:r>
          </a:p>
          <a:p>
            <a:pPr marL="457200" lvl="0" indent="-457200" algn="l">
              <a:spcBef>
                <a:spcPts val="1800"/>
              </a:spcBef>
              <a:buClr>
                <a:schemeClr val="accent1"/>
              </a:buClr>
              <a:buFont typeface="+mj-lt"/>
              <a:buAutoNum type="arabicPeriod" startAt="2"/>
            </a:pPr>
            <a:r>
              <a:rPr lang="en-GB" sz="2000" b="1" dirty="0"/>
              <a:t>Name of the exporting country </a:t>
            </a:r>
            <a:endParaRPr lang="en-GB" sz="2000" dirty="0"/>
          </a:p>
          <a:p>
            <a:pPr marL="457200" lvl="0" indent="-457200" algn="l">
              <a:spcBef>
                <a:spcPts val="1800"/>
              </a:spcBef>
              <a:buClr>
                <a:schemeClr val="accent1"/>
              </a:buClr>
              <a:buFont typeface="+mj-lt"/>
              <a:buAutoNum type="arabicPeriod" startAt="2"/>
            </a:pPr>
            <a:r>
              <a:rPr lang="en-GB" sz="2000" b="1" dirty="0"/>
              <a:t>Information about the facilities where the product is manufactured</a:t>
            </a:r>
          </a:p>
          <a:p>
            <a:pPr marL="514350" lvl="0" indent="-514350" algn="l">
              <a:spcBef>
                <a:spcPts val="1800"/>
              </a:spcBef>
              <a:buAutoNum type="alphaLcParenR"/>
            </a:pPr>
            <a:r>
              <a:rPr lang="en-GB" sz="2000" dirty="0"/>
              <a:t>Full address of the facilities where the finished product was manufactured;</a:t>
            </a:r>
          </a:p>
          <a:p>
            <a:pPr marL="514350" lvl="0" indent="-514350" algn="l">
              <a:spcBef>
                <a:spcPts val="1800"/>
              </a:spcBef>
              <a:buAutoNum type="alphaLcParenR" startAt="2"/>
            </a:pPr>
            <a:r>
              <a:rPr lang="en-GB" sz="2000" dirty="0"/>
              <a:t>Evidence of GMP compliance of the manufacturing site of the finished product;</a:t>
            </a:r>
          </a:p>
          <a:p>
            <a:pPr marL="514350" lvl="0" indent="-514350" algn="l">
              <a:spcBef>
                <a:spcPts val="1800"/>
              </a:spcBef>
              <a:buAutoNum type="alphaLcParenR" startAt="2"/>
            </a:pPr>
            <a:r>
              <a:rPr lang="en-GB" sz="2000" dirty="0"/>
              <a:t>Without suitable GMP compliance importation may not be allowed on public health safety grounds. </a:t>
            </a:r>
          </a:p>
        </p:txBody>
      </p:sp>
      <p:sp>
        <p:nvSpPr>
          <p:cNvPr id="3" name="Rectangle 9">
            <a:extLst>
              <a:ext uri="{FF2B5EF4-FFF2-40B4-BE49-F238E27FC236}">
                <a16:creationId xmlns:a16="http://schemas.microsoft.com/office/drawing/2014/main" id="{2A48F7C1-FDC9-4939-8F98-43CC3F6B6B25}"/>
              </a:ext>
            </a:extLst>
          </p:cNvPr>
          <p:cNvSpPr>
            <a:spLocks noGrp="1" noChangeArrowheads="1"/>
          </p:cNvSpPr>
          <p:nvPr>
            <p:ph type="title"/>
          </p:nvPr>
        </p:nvSpPr>
        <p:spPr>
          <a:xfrm>
            <a:off x="695325" y="549275"/>
            <a:ext cx="10509251" cy="719138"/>
          </a:xfrm>
          <a:ln/>
        </p:spPr>
        <p:txBody>
          <a:bodyPr/>
          <a:lstStyle/>
          <a:p>
            <a:r>
              <a:rPr lang="en-US" altLang="en-US" dirty="0"/>
              <a:t>Unlicensed medicines (ULMs)</a:t>
            </a:r>
          </a:p>
        </p:txBody>
      </p:sp>
    </p:spTree>
    <p:extLst>
      <p:ext uri="{BB962C8B-B14F-4D97-AF65-F5344CB8AC3E}">
        <p14:creationId xmlns:p14="http://schemas.microsoft.com/office/powerpoint/2010/main" val="4032349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E42E7D-5ABB-4172-A3B7-884C8F769EE0}"/>
              </a:ext>
            </a:extLst>
          </p:cNvPr>
          <p:cNvSpPr/>
          <p:nvPr/>
        </p:nvSpPr>
        <p:spPr>
          <a:xfrm>
            <a:off x="695325" y="1524000"/>
            <a:ext cx="11476234" cy="4493538"/>
          </a:xfrm>
          <a:prstGeom prst="rect">
            <a:avLst/>
          </a:prstGeom>
        </p:spPr>
        <p:txBody>
          <a:bodyPr wrap="square">
            <a:spAutoFit/>
          </a:bodyPr>
          <a:lstStyle/>
          <a:p>
            <a:pPr algn="l">
              <a:spcBef>
                <a:spcPts val="1800"/>
              </a:spcBef>
            </a:pPr>
            <a:r>
              <a:rPr lang="en-US" altLang="en-US" sz="2000" b="1" dirty="0">
                <a:highlight>
                  <a:srgbClr val="FFFF00"/>
                </a:highlight>
              </a:rPr>
              <a:t>Notifying MHRA to import ULMs</a:t>
            </a:r>
          </a:p>
          <a:p>
            <a:pPr marL="457200" lvl="0" indent="-457200" algn="l">
              <a:spcBef>
                <a:spcPts val="1800"/>
              </a:spcBef>
              <a:buClr>
                <a:schemeClr val="accent1"/>
              </a:buClr>
              <a:buFont typeface="+mj-lt"/>
              <a:buAutoNum type="arabicPeriod" startAt="4"/>
            </a:pPr>
            <a:r>
              <a:rPr lang="en-GB" sz="2000" b="1" dirty="0"/>
              <a:t>Information about the product to be imported</a:t>
            </a:r>
          </a:p>
          <a:p>
            <a:pPr marL="895350" lvl="1" indent="-447675" algn="l">
              <a:spcBef>
                <a:spcPts val="1800"/>
              </a:spcBef>
              <a:buFont typeface="+mj-lt"/>
              <a:buAutoNum type="alphaLcParenR"/>
            </a:pPr>
            <a:r>
              <a:rPr lang="en-GB" sz="1800" dirty="0"/>
              <a:t>Licenced status of the product proposed for import anywhere in the world;</a:t>
            </a:r>
          </a:p>
          <a:p>
            <a:pPr marL="895350" lvl="1" indent="-447675" algn="l">
              <a:spcBef>
                <a:spcPts val="1800"/>
              </a:spcBef>
              <a:buFont typeface="+mj-lt"/>
              <a:buAutoNum type="alphaLcParenR"/>
            </a:pPr>
            <a:r>
              <a:rPr lang="en-GB" sz="1800" dirty="0"/>
              <a:t>Active substance name;</a:t>
            </a:r>
          </a:p>
          <a:p>
            <a:pPr marL="895350" lvl="1" indent="-447675" algn="l">
              <a:spcBef>
                <a:spcPts val="1800"/>
              </a:spcBef>
              <a:buFont typeface="+mj-lt"/>
              <a:buAutoNum type="alphaLcParenR"/>
            </a:pPr>
            <a:r>
              <a:rPr lang="en-GB" sz="1800" dirty="0"/>
              <a:t>Product name (brand and/or generic);</a:t>
            </a:r>
          </a:p>
          <a:p>
            <a:pPr marL="895350" lvl="1" indent="-447675" algn="l">
              <a:spcBef>
                <a:spcPts val="1800"/>
              </a:spcBef>
              <a:buFont typeface="+mj-lt"/>
              <a:buAutoNum type="alphaLcParenR"/>
            </a:pPr>
            <a:r>
              <a:rPr lang="en-GB" sz="1800" dirty="0"/>
              <a:t>Product strength;</a:t>
            </a:r>
          </a:p>
          <a:p>
            <a:pPr marL="895350" lvl="1" indent="-447675" algn="l">
              <a:spcBef>
                <a:spcPts val="1800"/>
              </a:spcBef>
              <a:buFont typeface="+mj-lt"/>
              <a:buAutoNum type="alphaLcParenR"/>
            </a:pPr>
            <a:r>
              <a:rPr lang="en-GB" sz="1800" dirty="0"/>
              <a:t>Product pharmaceutical form;</a:t>
            </a:r>
          </a:p>
          <a:p>
            <a:pPr marL="895350" lvl="1" indent="-447675" algn="l">
              <a:spcBef>
                <a:spcPts val="1800"/>
              </a:spcBef>
              <a:buFont typeface="+mj-lt"/>
              <a:buAutoNum type="alphaLcParenR"/>
            </a:pPr>
            <a:r>
              <a:rPr lang="en-GB" sz="1800" dirty="0"/>
              <a:t>Pack size (number of dosage forms in a pack; for liquids, also provide volume of each container);</a:t>
            </a:r>
          </a:p>
          <a:p>
            <a:pPr marL="895350" lvl="1" indent="-447675" algn="l">
              <a:spcBef>
                <a:spcPts val="1800"/>
              </a:spcBef>
              <a:buFont typeface="+mj-lt"/>
              <a:buAutoNum type="alphaLcParenR"/>
            </a:pPr>
            <a:r>
              <a:rPr lang="en-GB" sz="1800" dirty="0"/>
              <a:t>Number of packs to be imported per notification.</a:t>
            </a:r>
          </a:p>
        </p:txBody>
      </p:sp>
      <p:sp>
        <p:nvSpPr>
          <p:cNvPr id="6" name="Rectangle 9">
            <a:extLst>
              <a:ext uri="{FF2B5EF4-FFF2-40B4-BE49-F238E27FC236}">
                <a16:creationId xmlns:a16="http://schemas.microsoft.com/office/drawing/2014/main" id="{5603F004-054A-4030-95FC-1386E0538E82}"/>
              </a:ext>
            </a:extLst>
          </p:cNvPr>
          <p:cNvSpPr>
            <a:spLocks noGrp="1" noChangeArrowheads="1"/>
          </p:cNvSpPr>
          <p:nvPr>
            <p:ph type="title"/>
          </p:nvPr>
        </p:nvSpPr>
        <p:spPr>
          <a:xfrm>
            <a:off x="695325" y="549275"/>
            <a:ext cx="10509251" cy="719138"/>
          </a:xfrm>
          <a:ln/>
        </p:spPr>
        <p:txBody>
          <a:bodyPr/>
          <a:lstStyle/>
          <a:p>
            <a:r>
              <a:rPr lang="en-US" altLang="en-US" dirty="0"/>
              <a:t>Unlicensed medicines (ULMs)</a:t>
            </a:r>
          </a:p>
        </p:txBody>
      </p:sp>
    </p:spTree>
    <p:extLst>
      <p:ext uri="{BB962C8B-B14F-4D97-AF65-F5344CB8AC3E}">
        <p14:creationId xmlns:p14="http://schemas.microsoft.com/office/powerpoint/2010/main" val="154955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633C06-9659-4C99-AEF6-05544BB30C66}"/>
              </a:ext>
            </a:extLst>
          </p:cNvPr>
          <p:cNvSpPr/>
          <p:nvPr/>
        </p:nvSpPr>
        <p:spPr>
          <a:xfrm>
            <a:off x="695325" y="1524000"/>
            <a:ext cx="10403840" cy="1616533"/>
          </a:xfrm>
          <a:prstGeom prst="rect">
            <a:avLst/>
          </a:prstGeom>
        </p:spPr>
        <p:txBody>
          <a:bodyPr wrap="square" lIns="91440" tIns="45720" rIns="91440" bIns="45720" anchor="t">
            <a:spAutoFit/>
          </a:bodyPr>
          <a:lstStyle/>
          <a:p>
            <a:pPr algn="l">
              <a:lnSpc>
                <a:spcPct val="107000"/>
              </a:lnSpc>
              <a:spcBef>
                <a:spcPts val="1800"/>
              </a:spcBef>
              <a:spcAft>
                <a:spcPts val="0"/>
              </a:spcAft>
            </a:pPr>
            <a:r>
              <a:rPr lang="en-US" altLang="en-US" sz="2000" b="1" dirty="0">
                <a:highlight>
                  <a:srgbClr val="FFFF00"/>
                </a:highlight>
                <a:latin typeface="+mn-lt"/>
              </a:rPr>
              <a:t>Notifying MHRA to import ULMs</a:t>
            </a:r>
          </a:p>
          <a:p>
            <a:pPr algn="l">
              <a:lnSpc>
                <a:spcPct val="107000"/>
              </a:lnSpc>
              <a:spcBef>
                <a:spcPts val="1800"/>
              </a:spcBef>
              <a:spcAft>
                <a:spcPts val="0"/>
              </a:spcAft>
            </a:pPr>
            <a:r>
              <a:rPr lang="en-GB" sz="2000" dirty="0">
                <a:latin typeface="+mn-lt"/>
                <a:ea typeface="Calibri" panose="020F0502020204030204" pitchFamily="34" charset="0"/>
                <a:cs typeface="Times New Roman" panose="02020603050405020304" pitchFamily="18" charset="0"/>
              </a:rPr>
              <a:t>The submission form can be found here: </a:t>
            </a:r>
            <a:r>
              <a:rPr lang="en-GB" sz="2000" u="sng" dirty="0">
                <a:solidFill>
                  <a:srgbClr val="0563C1"/>
                </a:solidFill>
                <a:latin typeface="+mn-lt"/>
                <a:ea typeface="Calibri" panose="020F0502020204030204" pitchFamily="34" charset="0"/>
                <a:cs typeface="Times New Roman" panose="02020603050405020304" pitchFamily="18" charset="0"/>
                <a:hlinkClick r:id="rId2"/>
              </a:rPr>
              <a:t>https://www.gov.uk/government/publications/notification-of-intent-to-import-an-unlicensed-medicinal-product</a:t>
            </a:r>
            <a:r>
              <a:rPr lang="en-GB" sz="2000" u="sng" dirty="0">
                <a:solidFill>
                  <a:srgbClr val="0563C1"/>
                </a:solidFill>
                <a:latin typeface="+mn-lt"/>
                <a:ea typeface="Calibri" panose="020F0502020204030204" pitchFamily="34" charset="0"/>
                <a:cs typeface="Times New Roman" panose="02020603050405020304" pitchFamily="18" charset="0"/>
              </a:rPr>
              <a:t> </a:t>
            </a:r>
            <a:endParaRPr lang="en-GB" sz="2000" dirty="0">
              <a:latin typeface="+mn-lt"/>
              <a:ea typeface="Calibri" panose="020F0502020204030204" pitchFamily="34" charset="0"/>
              <a:cs typeface="Times New Roman" panose="02020603050405020304" pitchFamily="18" charset="0"/>
            </a:endParaRPr>
          </a:p>
        </p:txBody>
      </p:sp>
      <p:sp>
        <p:nvSpPr>
          <p:cNvPr id="6" name="Rectangle 9">
            <a:extLst>
              <a:ext uri="{FF2B5EF4-FFF2-40B4-BE49-F238E27FC236}">
                <a16:creationId xmlns:a16="http://schemas.microsoft.com/office/drawing/2014/main" id="{71DF3C2E-9503-484E-B6AE-4DBF68188579}"/>
              </a:ext>
            </a:extLst>
          </p:cNvPr>
          <p:cNvSpPr>
            <a:spLocks noGrp="1" noChangeArrowheads="1"/>
          </p:cNvSpPr>
          <p:nvPr>
            <p:ph type="title"/>
          </p:nvPr>
        </p:nvSpPr>
        <p:spPr>
          <a:xfrm>
            <a:off x="288216" y="208013"/>
            <a:ext cx="10509251" cy="719138"/>
          </a:xfrm>
          <a:ln/>
        </p:spPr>
        <p:txBody>
          <a:bodyPr/>
          <a:lstStyle/>
          <a:p>
            <a:r>
              <a:rPr lang="en-US" altLang="en-US"/>
              <a:t>Unlicensed medicines (ULMs)</a:t>
            </a:r>
          </a:p>
        </p:txBody>
      </p:sp>
    </p:spTree>
    <p:extLst>
      <p:ext uri="{BB962C8B-B14F-4D97-AF65-F5344CB8AC3E}">
        <p14:creationId xmlns:p14="http://schemas.microsoft.com/office/powerpoint/2010/main" val="2796526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89D897B-95A0-4F15-9F79-DC896ED19C15}"/>
              </a:ext>
            </a:extLst>
          </p:cNvPr>
          <p:cNvGraphicFramePr>
            <a:graphicFrameLocks noGrp="1"/>
          </p:cNvGraphicFramePr>
          <p:nvPr>
            <p:extLst>
              <p:ext uri="{D42A27DB-BD31-4B8C-83A1-F6EECF244321}">
                <p14:modId xmlns:p14="http://schemas.microsoft.com/office/powerpoint/2010/main" val="1500585498"/>
              </p:ext>
            </p:extLst>
          </p:nvPr>
        </p:nvGraphicFramePr>
        <p:xfrm>
          <a:off x="113714" y="1696188"/>
          <a:ext cx="11964571" cy="4582502"/>
        </p:xfrm>
        <a:graphic>
          <a:graphicData uri="http://schemas.openxmlformats.org/drawingml/2006/table">
            <a:tbl>
              <a:tblPr firstRow="1" firstCol="1" bandRow="1">
                <a:tableStyleId>{B301B821-A1FF-4177-AEE7-76D212191A09}</a:tableStyleId>
              </a:tblPr>
              <a:tblGrid>
                <a:gridCol w="1219623">
                  <a:extLst>
                    <a:ext uri="{9D8B030D-6E8A-4147-A177-3AD203B41FA5}">
                      <a16:colId xmlns:a16="http://schemas.microsoft.com/office/drawing/2014/main" val="1369090138"/>
                    </a:ext>
                  </a:extLst>
                </a:gridCol>
                <a:gridCol w="1705285">
                  <a:extLst>
                    <a:ext uri="{9D8B030D-6E8A-4147-A177-3AD203B41FA5}">
                      <a16:colId xmlns:a16="http://schemas.microsoft.com/office/drawing/2014/main" val="4019139225"/>
                    </a:ext>
                  </a:extLst>
                </a:gridCol>
                <a:gridCol w="597876">
                  <a:extLst>
                    <a:ext uri="{9D8B030D-6E8A-4147-A177-3AD203B41FA5}">
                      <a16:colId xmlns:a16="http://schemas.microsoft.com/office/drawing/2014/main" val="2859960384"/>
                    </a:ext>
                  </a:extLst>
                </a:gridCol>
                <a:gridCol w="801859">
                  <a:extLst>
                    <a:ext uri="{9D8B030D-6E8A-4147-A177-3AD203B41FA5}">
                      <a16:colId xmlns:a16="http://schemas.microsoft.com/office/drawing/2014/main" val="1198174673"/>
                    </a:ext>
                  </a:extLst>
                </a:gridCol>
                <a:gridCol w="977705">
                  <a:extLst>
                    <a:ext uri="{9D8B030D-6E8A-4147-A177-3AD203B41FA5}">
                      <a16:colId xmlns:a16="http://schemas.microsoft.com/office/drawing/2014/main" val="2865075785"/>
                    </a:ext>
                  </a:extLst>
                </a:gridCol>
                <a:gridCol w="675249">
                  <a:extLst>
                    <a:ext uri="{9D8B030D-6E8A-4147-A177-3AD203B41FA5}">
                      <a16:colId xmlns:a16="http://schemas.microsoft.com/office/drawing/2014/main" val="129305091"/>
                    </a:ext>
                  </a:extLst>
                </a:gridCol>
                <a:gridCol w="914400">
                  <a:extLst>
                    <a:ext uri="{9D8B030D-6E8A-4147-A177-3AD203B41FA5}">
                      <a16:colId xmlns:a16="http://schemas.microsoft.com/office/drawing/2014/main" val="663207167"/>
                    </a:ext>
                  </a:extLst>
                </a:gridCol>
                <a:gridCol w="977704">
                  <a:extLst>
                    <a:ext uri="{9D8B030D-6E8A-4147-A177-3AD203B41FA5}">
                      <a16:colId xmlns:a16="http://schemas.microsoft.com/office/drawing/2014/main" val="808477480"/>
                    </a:ext>
                  </a:extLst>
                </a:gridCol>
                <a:gridCol w="886265">
                  <a:extLst>
                    <a:ext uri="{9D8B030D-6E8A-4147-A177-3AD203B41FA5}">
                      <a16:colId xmlns:a16="http://schemas.microsoft.com/office/drawing/2014/main" val="1937686654"/>
                    </a:ext>
                  </a:extLst>
                </a:gridCol>
                <a:gridCol w="984738">
                  <a:extLst>
                    <a:ext uri="{9D8B030D-6E8A-4147-A177-3AD203B41FA5}">
                      <a16:colId xmlns:a16="http://schemas.microsoft.com/office/drawing/2014/main" val="2044983998"/>
                    </a:ext>
                  </a:extLst>
                </a:gridCol>
                <a:gridCol w="1723293">
                  <a:extLst>
                    <a:ext uri="{9D8B030D-6E8A-4147-A177-3AD203B41FA5}">
                      <a16:colId xmlns:a16="http://schemas.microsoft.com/office/drawing/2014/main" val="4249486309"/>
                    </a:ext>
                  </a:extLst>
                </a:gridCol>
                <a:gridCol w="500574">
                  <a:extLst>
                    <a:ext uri="{9D8B030D-6E8A-4147-A177-3AD203B41FA5}">
                      <a16:colId xmlns:a16="http://schemas.microsoft.com/office/drawing/2014/main" val="1217297462"/>
                    </a:ext>
                  </a:extLst>
                </a:gridCol>
              </a:tblGrid>
              <a:tr h="871963">
                <a:tc>
                  <a:txBody>
                    <a:bodyPr/>
                    <a:lstStyle/>
                    <a:p>
                      <a:pPr>
                        <a:lnSpc>
                          <a:spcPct val="107000"/>
                        </a:lnSpc>
                        <a:spcAft>
                          <a:spcPts val="800"/>
                        </a:spcAft>
                      </a:pPr>
                      <a:r>
                        <a:rPr lang="en-GB" sz="1200" dirty="0">
                          <a:effectLst/>
                        </a:rPr>
                        <a:t>Unique ref </a:t>
                      </a:r>
                      <a:br>
                        <a:rPr lang="en-GB" sz="1200" dirty="0">
                          <a:effectLst/>
                        </a:rPr>
                      </a:br>
                      <a:r>
                        <a:rPr lang="en-GB" sz="1200" dirty="0">
                          <a:effectLst/>
                        </a:rPr>
                        <a:t>(no more than 16 characters max)</a:t>
                      </a:r>
                      <a:endParaRPr lang="en-GB" sz="1200" dirty="0">
                        <a:solidFill>
                          <a:schemeClr val="bg1"/>
                        </a:solidFill>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rPr>
                        <a:t>Product Code </a:t>
                      </a:r>
                      <a:br>
                        <a:rPr lang="en-GB" sz="1200" dirty="0">
                          <a:effectLst/>
                        </a:rPr>
                      </a:br>
                      <a:r>
                        <a:rPr lang="en-GB" sz="1200" dirty="0">
                          <a:effectLst/>
                        </a:rPr>
                        <a:t>(no more than 16 characters max)</a:t>
                      </a:r>
                      <a:endParaRPr lang="en-GB" sz="1200" dirty="0">
                        <a:solidFill>
                          <a:schemeClr val="bg1"/>
                        </a:solidFill>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a:effectLst/>
                        </a:rPr>
                        <a:t>Quantity (No. of Packs)</a:t>
                      </a:r>
                      <a:endParaRPr lang="en-GB" sz="1200">
                        <a:solidFill>
                          <a:schemeClr val="bg1"/>
                        </a:solidFill>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a:effectLst/>
                        </a:rPr>
                        <a:t>Country Imported From</a:t>
                      </a:r>
                      <a:endParaRPr lang="en-GB" sz="1200">
                        <a:solidFill>
                          <a:schemeClr val="bg1"/>
                        </a:solidFill>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rPr>
                        <a:t>Supplier (if not manufacturer)</a:t>
                      </a:r>
                      <a:endParaRPr lang="en-GB" sz="1200" dirty="0">
                        <a:solidFill>
                          <a:schemeClr val="bg1"/>
                        </a:solidFill>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rPr>
                        <a:t>Country of Manufacture</a:t>
                      </a:r>
                      <a:endParaRPr lang="en-GB" sz="1200" dirty="0">
                        <a:solidFill>
                          <a:schemeClr val="bg1"/>
                        </a:solidFill>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a:effectLst/>
                        </a:rPr>
                        <a:t>Manufacturer</a:t>
                      </a:r>
                      <a:endParaRPr lang="en-GB" sz="1200">
                        <a:solidFill>
                          <a:schemeClr val="bg1"/>
                        </a:solidFill>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a:effectLst/>
                        </a:rPr>
                        <a:t>Generic Name (English INN)</a:t>
                      </a:r>
                      <a:endParaRPr lang="en-GB" sz="1200">
                        <a:solidFill>
                          <a:schemeClr val="bg1"/>
                        </a:solidFill>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a:effectLst/>
                        </a:rPr>
                        <a:t>Brand Name</a:t>
                      </a:r>
                      <a:endParaRPr lang="en-GB" sz="1200">
                        <a:solidFill>
                          <a:schemeClr val="bg1"/>
                        </a:solidFill>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a:effectLst/>
                        </a:rPr>
                        <a:t>Form/Strength</a:t>
                      </a:r>
                      <a:endParaRPr lang="en-GB" sz="1200">
                        <a:solidFill>
                          <a:schemeClr val="bg1"/>
                        </a:solidFill>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a:effectLst/>
                        </a:rPr>
                        <a:t>Pack Size (As no. of items per pack, i.e. tabs, amps, bottles etc.)</a:t>
                      </a:r>
                      <a:endParaRPr lang="en-GB" sz="1200">
                        <a:solidFill>
                          <a:schemeClr val="bg1"/>
                        </a:solidFill>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rPr>
                        <a:t>Special Clinical Need </a:t>
                      </a:r>
                      <a:endParaRPr lang="en-GB" sz="1200" dirty="0">
                        <a:solidFill>
                          <a:schemeClr val="bg1"/>
                        </a:solidFill>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2881767"/>
                  </a:ext>
                </a:extLst>
              </a:tr>
              <a:tr h="3618127">
                <a:tc>
                  <a:txBody>
                    <a:bodyPr/>
                    <a:lstStyle/>
                    <a:p>
                      <a:pPr>
                        <a:lnSpc>
                          <a:spcPct val="107000"/>
                        </a:lnSpc>
                        <a:spcAft>
                          <a:spcPts val="800"/>
                        </a:spcAft>
                      </a:pPr>
                      <a:r>
                        <a:rPr lang="en-GB" sz="1100">
                          <a:effectLst/>
                        </a:rPr>
                        <a:t>This is your reference number that is unique for the individual notification. It cannot be repeated. Ideally these would be numerical and sequential. </a:t>
                      </a:r>
                      <a:endParaRPr lang="en-GB" sz="1100">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kern="1200" dirty="0">
                          <a:effectLst/>
                        </a:rPr>
                        <a:t>A product code should define:</a:t>
                      </a:r>
                    </a:p>
                    <a:p>
                      <a:pPr lvl="0"/>
                      <a:r>
                        <a:rPr lang="en-GB" sz="1100" kern="1200" dirty="0">
                          <a:effectLst/>
                        </a:rPr>
                        <a:t>-Generic name (of drug substance(s))</a:t>
                      </a:r>
                    </a:p>
                    <a:p>
                      <a:pPr lvl="0"/>
                      <a:r>
                        <a:rPr lang="en-GB" sz="1100" kern="1200" dirty="0">
                          <a:effectLst/>
                        </a:rPr>
                        <a:t>-Brand name, strength, </a:t>
                      </a:r>
                    </a:p>
                    <a:p>
                      <a:pPr lvl="0"/>
                      <a:r>
                        <a:rPr lang="en-GB" sz="1100" kern="1200" dirty="0">
                          <a:effectLst/>
                        </a:rPr>
                        <a:t>-pharmaceutical form and pack size (for a single pack, as number of items in pack)</a:t>
                      </a:r>
                    </a:p>
                    <a:p>
                      <a:pPr lvl="0"/>
                      <a:r>
                        <a:rPr lang="en-GB" sz="1100" kern="1200" dirty="0">
                          <a:effectLst/>
                        </a:rPr>
                        <a:t>-Manufacturer name and address</a:t>
                      </a:r>
                    </a:p>
                    <a:p>
                      <a:pPr lvl="0"/>
                      <a:r>
                        <a:rPr lang="en-GB" sz="1100" kern="1200" dirty="0">
                          <a:effectLst/>
                        </a:rPr>
                        <a:t>-Exporting country</a:t>
                      </a:r>
                    </a:p>
                    <a:p>
                      <a:pPr lvl="0"/>
                      <a:endParaRPr lang="en-GB" sz="1100" kern="1200" dirty="0">
                        <a:effectLst/>
                      </a:endParaRPr>
                    </a:p>
                    <a:p>
                      <a:r>
                        <a:rPr lang="en-GB" sz="1100" kern="1200" dirty="0">
                          <a:effectLst/>
                        </a:rPr>
                        <a:t>If any of these differ, a new code will be required. </a:t>
                      </a:r>
                    </a:p>
                    <a:p>
                      <a:r>
                        <a:rPr lang="en-GB" sz="1100" kern="1200" dirty="0">
                          <a:effectLst/>
                        </a:rPr>
                        <a:t>The code must be less than 16 characters in length, including spaces. Please avoid special characters and keep the code alphanumerical.</a:t>
                      </a:r>
                      <a:endParaRPr lang="en-GB" sz="1100" kern="1200" dirty="0">
                        <a:solidFill>
                          <a:schemeClr val="tx1"/>
                        </a:solidFill>
                        <a:effectLst/>
                        <a:latin typeface="+mn-lt"/>
                        <a:ea typeface="+mn-ea"/>
                        <a:cs typeface="+mn-cs"/>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dirty="0">
                          <a:effectLst/>
                        </a:rPr>
                        <a:t>This is the total number of packs (usually 25)</a:t>
                      </a:r>
                      <a:endParaRPr lang="en-GB" sz="1100" dirty="0">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rPr>
                        <a:t>Country where the product is imported from and country where it is licensed</a:t>
                      </a:r>
                      <a:endParaRPr lang="en-GB" sz="1100">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rPr>
                        <a:t>You can list multiple suppliers here but do not forget that all other particulars of the product code must remain the same, ie, same manufacturing sites, strengths, pack sizes, country of import, etc…</a:t>
                      </a:r>
                      <a:endParaRPr lang="en-GB" sz="1100">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rPr>
                        <a:t>Country of the manufacturing site of the product.</a:t>
                      </a:r>
                      <a:endParaRPr lang="en-GB" sz="1100">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dirty="0">
                          <a:effectLst/>
                        </a:rPr>
                        <a:t>Name and full address of the manufacturing site. If this is a new product code you will have to insert the full address.</a:t>
                      </a:r>
                      <a:endParaRPr lang="en-GB" sz="1100" dirty="0">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rPr>
                        <a:t>This is the active substance name. This must be in English and UK versions of them. Please be mindful of incorrect spellings such as final “e”, “f” vs “ph”, adrenaline vs epinephrine, etc…  </a:t>
                      </a:r>
                      <a:endParaRPr lang="en-GB" sz="1100">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rPr>
                        <a:t>The commercial brand name of the product. If there is none, you can use the generic name.</a:t>
                      </a:r>
                      <a:endParaRPr lang="en-GB" sz="1100">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rPr>
                        <a:t>You must include the pharmaceutical dosage form (tablet, capsule, ointment, solution for injection, solution for infusion, eye drops, nasal spray, etc…)</a:t>
                      </a:r>
                      <a:endParaRPr lang="en-GB" sz="1100">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dirty="0">
                          <a:effectLst/>
                        </a:rPr>
                        <a:t>Unitary dosage form – total number of individual dosage forms in a single pack (</a:t>
                      </a:r>
                      <a:r>
                        <a:rPr lang="en-GB" sz="1100" dirty="0" err="1">
                          <a:effectLst/>
                        </a:rPr>
                        <a:t>eg</a:t>
                      </a:r>
                      <a:r>
                        <a:rPr lang="en-GB" sz="1100" dirty="0">
                          <a:effectLst/>
                        </a:rPr>
                        <a:t> 30 tablets)</a:t>
                      </a:r>
                    </a:p>
                    <a:p>
                      <a:pPr>
                        <a:lnSpc>
                          <a:spcPct val="107000"/>
                        </a:lnSpc>
                        <a:spcAft>
                          <a:spcPts val="800"/>
                        </a:spcAft>
                      </a:pPr>
                      <a:r>
                        <a:rPr lang="en-GB" sz="1100" dirty="0">
                          <a:effectLst/>
                        </a:rPr>
                        <a:t> If it is </a:t>
                      </a:r>
                      <a:r>
                        <a:rPr lang="en-GB" sz="1100" u="sng" dirty="0">
                          <a:effectLst/>
                        </a:rPr>
                        <a:t>not </a:t>
                      </a:r>
                      <a:r>
                        <a:rPr lang="en-GB" sz="1100" dirty="0">
                          <a:effectLst/>
                        </a:rPr>
                        <a:t>a unitary dosage form, like a syrup, cream, etc, you need to provide the total volume/weight of a single container and the total number of containers per pack, for </a:t>
                      </a:r>
                      <a:r>
                        <a:rPr lang="en-GB" sz="1100" dirty="0" err="1">
                          <a:effectLst/>
                        </a:rPr>
                        <a:t>eg</a:t>
                      </a:r>
                      <a:r>
                        <a:rPr lang="en-GB" sz="1100" dirty="0">
                          <a:effectLst/>
                        </a:rPr>
                        <a:t>: a pack with a single bottle of 50mL should be expressed as 1x50mL; 6 tubes of 5g of ointment per single pack, should feature as 6x5g </a:t>
                      </a:r>
                      <a:endParaRPr lang="en-GB" sz="1100" dirty="0">
                        <a:effectLst/>
                        <a:latin typeface="+mn-lt"/>
                        <a:ea typeface="Calibri" panose="020F0502020204030204" pitchFamily="34" charset="0"/>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GB" sz="1100" dirty="0">
                        <a:effectLst/>
                        <a:latin typeface="+mn-lt"/>
                        <a:cs typeface="Times New Roman" panose="02020603050405020304" pitchFamily="18" charset="0"/>
                      </a:endParaRPr>
                    </a:p>
                  </a:txBody>
                  <a:tcPr marL="42909" marR="42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0191410"/>
                  </a:ext>
                </a:extLst>
              </a:tr>
            </a:tbl>
          </a:graphicData>
        </a:graphic>
      </p:graphicFrame>
      <p:sp>
        <p:nvSpPr>
          <p:cNvPr id="7" name="Rectangle 9">
            <a:extLst>
              <a:ext uri="{FF2B5EF4-FFF2-40B4-BE49-F238E27FC236}">
                <a16:creationId xmlns:a16="http://schemas.microsoft.com/office/drawing/2014/main" id="{478B9C25-65C1-4232-AA8D-84A13D93BD8E}"/>
              </a:ext>
            </a:extLst>
          </p:cNvPr>
          <p:cNvSpPr>
            <a:spLocks noGrp="1" noChangeArrowheads="1"/>
          </p:cNvSpPr>
          <p:nvPr>
            <p:ph type="title"/>
          </p:nvPr>
        </p:nvSpPr>
        <p:spPr>
          <a:xfrm>
            <a:off x="695325" y="549275"/>
            <a:ext cx="10509251" cy="719138"/>
          </a:xfrm>
          <a:ln/>
        </p:spPr>
        <p:txBody>
          <a:bodyPr/>
          <a:lstStyle/>
          <a:p>
            <a:r>
              <a:rPr lang="en-US" altLang="en-US" dirty="0"/>
              <a:t>Unlicensed medicines (ULMs)</a:t>
            </a:r>
          </a:p>
        </p:txBody>
      </p:sp>
      <p:sp>
        <p:nvSpPr>
          <p:cNvPr id="8" name="Rectangle 7">
            <a:extLst>
              <a:ext uri="{FF2B5EF4-FFF2-40B4-BE49-F238E27FC236}">
                <a16:creationId xmlns:a16="http://schemas.microsoft.com/office/drawing/2014/main" id="{73F7D606-E863-4D67-A5BD-394EEEAFAFBB}"/>
              </a:ext>
            </a:extLst>
          </p:cNvPr>
          <p:cNvSpPr/>
          <p:nvPr/>
        </p:nvSpPr>
        <p:spPr>
          <a:xfrm>
            <a:off x="0" y="1266486"/>
            <a:ext cx="2563522" cy="461665"/>
          </a:xfrm>
          <a:prstGeom prst="rect">
            <a:avLst/>
          </a:prstGeom>
        </p:spPr>
        <p:txBody>
          <a:bodyPr wrap="none">
            <a:spAutoFit/>
          </a:bodyPr>
          <a:lstStyle/>
          <a:p>
            <a:r>
              <a:rPr lang="en-GB" sz="2400" dirty="0">
                <a:ea typeface="Calibri" panose="020F0502020204030204" pitchFamily="34" charset="0"/>
                <a:cs typeface="Times New Roman" panose="02020603050405020304" pitchFamily="18" charset="0"/>
              </a:rPr>
              <a:t>Submission form </a:t>
            </a:r>
            <a:endParaRPr lang="en-GB" sz="2400" dirty="0"/>
          </a:p>
        </p:txBody>
      </p:sp>
    </p:spTree>
    <p:extLst>
      <p:ext uri="{BB962C8B-B14F-4D97-AF65-F5344CB8AC3E}">
        <p14:creationId xmlns:p14="http://schemas.microsoft.com/office/powerpoint/2010/main" val="3070625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r>
              <a:rPr lang="en-US" altLang="en-US" dirty="0"/>
              <a:t>HRT Medicines Shortages – Pharmacy Supplies</a:t>
            </a:r>
          </a:p>
        </p:txBody>
      </p:sp>
      <p:sp>
        <p:nvSpPr>
          <p:cNvPr id="4104" name="Rectangle 8"/>
          <p:cNvSpPr>
            <a:spLocks noGrp="1" noChangeArrowheads="1"/>
          </p:cNvSpPr>
          <p:nvPr>
            <p:ph type="body" idx="1"/>
          </p:nvPr>
        </p:nvSpPr>
        <p:spPr>
          <a:xfrm>
            <a:off x="695325" y="1511212"/>
            <a:ext cx="10801350" cy="4356188"/>
          </a:xfrm>
        </p:spPr>
        <p:txBody>
          <a:bodyPr/>
          <a:lstStyle/>
          <a:p>
            <a:pPr>
              <a:spcBef>
                <a:spcPts val="1800"/>
              </a:spcBef>
            </a:pPr>
            <a:r>
              <a:rPr lang="en-GB" dirty="0"/>
              <a:t>The MHRA guidance on the Repeal of Section 10(7) of the Medicines Act 1968 is available on GOV.UK</a:t>
            </a:r>
          </a:p>
          <a:p>
            <a:pPr>
              <a:spcBef>
                <a:spcPts val="1800"/>
              </a:spcBef>
            </a:pPr>
            <a:r>
              <a:rPr lang="en-GB" u="sng" dirty="0">
                <a:hlinkClick r:id="rId2"/>
              </a:rPr>
              <a:t>https://www.gov.uk/government/publications/repeal-of-wholesale-dealer-licence-exemption-for-pharmacists</a:t>
            </a:r>
            <a:endParaRPr lang="en-GB" dirty="0"/>
          </a:p>
          <a:p>
            <a:pPr>
              <a:spcBef>
                <a:spcPts val="1800"/>
              </a:spcBef>
            </a:pPr>
            <a:r>
              <a:rPr lang="en-US" altLang="en-US" b="1" dirty="0"/>
              <a:t>What was </a:t>
            </a:r>
            <a:r>
              <a:rPr lang="en-US" altLang="en-US" sz="2000" b="1" dirty="0"/>
              <a:t>Section 10(7)? </a:t>
            </a:r>
            <a:r>
              <a:rPr lang="en-US" altLang="en-US" sz="2000" dirty="0"/>
              <a:t>It was that part of the professional exemption for pharmacists (Section 10) that provided for registered pharmacies to supply small quantities of medicines wholesale, without the need for a Wholesale Dealer’s </a:t>
            </a:r>
            <a:r>
              <a:rPr lang="en-US" altLang="en-US" sz="2000" dirty="0" err="1"/>
              <a:t>Licence</a:t>
            </a:r>
            <a:r>
              <a:rPr lang="en-US" altLang="en-US" sz="2000" dirty="0"/>
              <a:t>.</a:t>
            </a:r>
          </a:p>
          <a:p>
            <a:pPr>
              <a:spcBef>
                <a:spcPts val="1800"/>
              </a:spcBef>
            </a:pPr>
            <a:r>
              <a:rPr lang="en-US" altLang="en-US" sz="2000" b="1" dirty="0"/>
              <a:t>Why was it repealed? </a:t>
            </a:r>
            <a:r>
              <a:rPr lang="en-US" dirty="0"/>
              <a:t>It was repealed</a:t>
            </a:r>
            <a:r>
              <a:rPr lang="en-US" b="1" dirty="0"/>
              <a:t> </a:t>
            </a:r>
            <a:r>
              <a:rPr lang="en-US" dirty="0"/>
              <a:t>as part of the consolidation project of the medicines legislation project.</a:t>
            </a:r>
            <a:endParaRPr lang="en-GB" dirty="0"/>
          </a:p>
          <a:p>
            <a:endParaRPr lang="en-US" altLang="en-US" sz="2000"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6D28-9E1E-45CB-B693-26146FF9B30F}"/>
              </a:ext>
            </a:extLst>
          </p:cNvPr>
          <p:cNvSpPr>
            <a:spLocks noGrp="1"/>
          </p:cNvSpPr>
          <p:nvPr>
            <p:ph type="title"/>
          </p:nvPr>
        </p:nvSpPr>
        <p:spPr/>
        <p:txBody>
          <a:bodyPr/>
          <a:lstStyle/>
          <a:p>
            <a:r>
              <a:rPr lang="en-US" altLang="en-US" dirty="0"/>
              <a:t>HRT Medicines Shortages – Pharmacy Supplies</a:t>
            </a:r>
            <a:endParaRPr lang="en-GB" dirty="0"/>
          </a:p>
        </p:txBody>
      </p:sp>
      <p:sp>
        <p:nvSpPr>
          <p:cNvPr id="3" name="Content Placeholder 2">
            <a:extLst>
              <a:ext uri="{FF2B5EF4-FFF2-40B4-BE49-F238E27FC236}">
                <a16:creationId xmlns:a16="http://schemas.microsoft.com/office/drawing/2014/main" id="{070B0ABA-8D4F-4521-8568-3CD66638495B}"/>
              </a:ext>
            </a:extLst>
          </p:cNvPr>
          <p:cNvSpPr>
            <a:spLocks noGrp="1"/>
          </p:cNvSpPr>
          <p:nvPr>
            <p:ph idx="1"/>
          </p:nvPr>
        </p:nvSpPr>
        <p:spPr/>
        <p:txBody>
          <a:bodyPr/>
          <a:lstStyle/>
          <a:p>
            <a:pPr>
              <a:spcBef>
                <a:spcPts val="1800"/>
              </a:spcBef>
            </a:pPr>
            <a:r>
              <a:rPr lang="en-US" altLang="en-US" b="1" dirty="0"/>
              <a:t>What was the issue with the repeal? </a:t>
            </a:r>
            <a:r>
              <a:rPr lang="en-US" altLang="en-US" dirty="0"/>
              <a:t>Pharmacists in registered pharmacies had historically relied on the exemption for the supply of small quantities of medicines to third parties. For example, supply of a medicine from one pharmacy to another if there was a shortage and there was a patient need to fill a prescription.  </a:t>
            </a:r>
          </a:p>
          <a:p>
            <a:pPr>
              <a:spcBef>
                <a:spcPts val="1800"/>
              </a:spcBef>
            </a:pPr>
            <a:r>
              <a:rPr lang="en-US" altLang="en-US" dirty="0"/>
              <a:t>There was significant concern from the pharmacy sector about the repeal and the potential adverse impact. This was evident during the consultation. There was much stakeholder engagement to find a solution.</a:t>
            </a:r>
          </a:p>
          <a:p>
            <a:endParaRPr lang="en-US" altLang="en-US" sz="2400" dirty="0"/>
          </a:p>
          <a:p>
            <a:endParaRPr lang="en-US" altLang="en-US" sz="2400" dirty="0"/>
          </a:p>
          <a:p>
            <a:endParaRPr lang="en-GB" dirty="0"/>
          </a:p>
        </p:txBody>
      </p:sp>
    </p:spTree>
    <p:extLst>
      <p:ext uri="{BB962C8B-B14F-4D97-AF65-F5344CB8AC3E}">
        <p14:creationId xmlns:p14="http://schemas.microsoft.com/office/powerpoint/2010/main" val="850223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2B58-9837-492B-854A-3DEBC53EEFC2}"/>
              </a:ext>
            </a:extLst>
          </p:cNvPr>
          <p:cNvSpPr>
            <a:spLocks noGrp="1"/>
          </p:cNvSpPr>
          <p:nvPr>
            <p:ph type="title"/>
          </p:nvPr>
        </p:nvSpPr>
        <p:spPr/>
        <p:txBody>
          <a:bodyPr/>
          <a:lstStyle/>
          <a:p>
            <a:r>
              <a:rPr lang="en-US" altLang="en-US" dirty="0"/>
              <a:t>HRT Medicines Shortages – Pharmacy Supplies</a:t>
            </a:r>
            <a:endParaRPr lang="en-GB" dirty="0"/>
          </a:p>
        </p:txBody>
      </p:sp>
      <p:sp>
        <p:nvSpPr>
          <p:cNvPr id="3" name="Content Placeholder 2">
            <a:extLst>
              <a:ext uri="{FF2B5EF4-FFF2-40B4-BE49-F238E27FC236}">
                <a16:creationId xmlns:a16="http://schemas.microsoft.com/office/drawing/2014/main" id="{ADA31E9C-5D17-49BF-A3F9-6CA0DAAF14AC}"/>
              </a:ext>
            </a:extLst>
          </p:cNvPr>
          <p:cNvSpPr>
            <a:spLocks noGrp="1"/>
          </p:cNvSpPr>
          <p:nvPr>
            <p:ph idx="1"/>
          </p:nvPr>
        </p:nvSpPr>
        <p:spPr/>
        <p:txBody>
          <a:bodyPr/>
          <a:lstStyle/>
          <a:p>
            <a:pPr>
              <a:spcBef>
                <a:spcPts val="1800"/>
              </a:spcBef>
            </a:pPr>
            <a:r>
              <a:rPr lang="en-US" altLang="en-US" dirty="0"/>
              <a:t>MHRA shared these concerns and did not want the repeal to have a negative impact on the supply of medicines to healthcare professionals (HCPs) and patients. We </a:t>
            </a:r>
            <a:r>
              <a:rPr lang="en-US" altLang="en-US" dirty="0" err="1"/>
              <a:t>recognised</a:t>
            </a:r>
            <a:r>
              <a:rPr lang="en-US" altLang="en-US" dirty="0"/>
              <a:t> the important role that pharmacists played in the healthcare system, ensuring that patients’ timely access to medicines was maintained.</a:t>
            </a:r>
          </a:p>
          <a:p>
            <a:pPr>
              <a:spcBef>
                <a:spcPts val="1800"/>
              </a:spcBef>
            </a:pPr>
            <a:r>
              <a:rPr lang="en-US" altLang="en-US" dirty="0"/>
              <a:t>Working collaboratively with the relevant stakeholders the guidance was developed in 2012 and widely shared by MHRA and others.</a:t>
            </a:r>
          </a:p>
          <a:p>
            <a:pPr lvl="0"/>
            <a:endParaRPr lang="en-GB" dirty="0"/>
          </a:p>
          <a:p>
            <a:pPr lvl="0"/>
            <a:endParaRPr lang="en-GB" dirty="0"/>
          </a:p>
          <a:p>
            <a:endParaRPr lang="en-GB" dirty="0"/>
          </a:p>
        </p:txBody>
      </p:sp>
    </p:spTree>
    <p:extLst>
      <p:ext uri="{BB962C8B-B14F-4D97-AF65-F5344CB8AC3E}">
        <p14:creationId xmlns:p14="http://schemas.microsoft.com/office/powerpoint/2010/main" val="379706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14293-F18E-4580-9EBE-39414FB199D6}"/>
              </a:ext>
            </a:extLst>
          </p:cNvPr>
          <p:cNvSpPr>
            <a:spLocks noGrp="1"/>
          </p:cNvSpPr>
          <p:nvPr>
            <p:ph type="title"/>
          </p:nvPr>
        </p:nvSpPr>
        <p:spPr/>
        <p:txBody>
          <a:bodyPr/>
          <a:lstStyle/>
          <a:p>
            <a:r>
              <a:rPr lang="en-GB" dirty="0"/>
              <a:t>Temporary exemption to labelling requirements</a:t>
            </a:r>
          </a:p>
        </p:txBody>
      </p:sp>
      <p:sp>
        <p:nvSpPr>
          <p:cNvPr id="3" name="Content Placeholder 2">
            <a:extLst>
              <a:ext uri="{FF2B5EF4-FFF2-40B4-BE49-F238E27FC236}">
                <a16:creationId xmlns:a16="http://schemas.microsoft.com/office/drawing/2014/main" id="{03174C6D-1E8B-4F75-9348-3539DFD6D431}"/>
              </a:ext>
            </a:extLst>
          </p:cNvPr>
          <p:cNvSpPr>
            <a:spLocks noGrp="1"/>
          </p:cNvSpPr>
          <p:nvPr>
            <p:ph idx="1"/>
          </p:nvPr>
        </p:nvSpPr>
        <p:spPr>
          <a:xfrm>
            <a:off x="695325" y="1524000"/>
            <a:ext cx="10509251" cy="4318000"/>
          </a:xfrm>
        </p:spPr>
        <p:txBody>
          <a:bodyPr/>
          <a:lstStyle/>
          <a:p>
            <a:pPr>
              <a:spcBef>
                <a:spcPts val="1800"/>
              </a:spcBef>
            </a:pPr>
            <a:r>
              <a:rPr lang="en-GB" b="1" dirty="0"/>
              <a:t>Legal basis: </a:t>
            </a:r>
          </a:p>
          <a:p>
            <a:pPr>
              <a:spcBef>
                <a:spcPts val="1800"/>
              </a:spcBef>
            </a:pPr>
            <a:r>
              <a:rPr lang="en-GB" dirty="0"/>
              <a:t>Regulation 266 of the Human Medicines Regulations 2012 and Article 63.3 of Directive 2001/83/EC permit supply of packs that:-</a:t>
            </a:r>
          </a:p>
          <a:p>
            <a:pPr marL="342900" indent="-342900">
              <a:spcBef>
                <a:spcPts val="1800"/>
              </a:spcBef>
              <a:buClr>
                <a:schemeClr val="accent1"/>
              </a:buClr>
              <a:buFont typeface="Arial" panose="020B0604020202020204" pitchFamily="34" charset="0"/>
              <a:buChar char="•"/>
            </a:pPr>
            <a:r>
              <a:rPr lang="en-GB" dirty="0"/>
              <a:t>Do not meet the relevant legislative requirements for labelling and/or leaflet</a:t>
            </a:r>
          </a:p>
          <a:p>
            <a:pPr marL="342900" indent="-342900">
              <a:spcBef>
                <a:spcPts val="1800"/>
              </a:spcBef>
              <a:buClr>
                <a:schemeClr val="accent1"/>
              </a:buClr>
              <a:buFont typeface="Arial" panose="020B0604020202020204" pitchFamily="34" charset="0"/>
              <a:buChar char="•"/>
            </a:pPr>
            <a:r>
              <a:rPr lang="en-GB" dirty="0"/>
              <a:t>Do not present the required label and/or leaflet information in English</a:t>
            </a:r>
          </a:p>
          <a:p>
            <a:pPr>
              <a:spcBef>
                <a:spcPts val="1800"/>
              </a:spcBef>
            </a:pPr>
            <a:r>
              <a:rPr lang="en-GB" dirty="0"/>
              <a:t>An exemption can be applied when there are severe problems in respect of the availability of a medicine. Exemptions can be requested for national, MR/DC and centrally authorised medicines.</a:t>
            </a:r>
          </a:p>
        </p:txBody>
      </p:sp>
    </p:spTree>
    <p:extLst>
      <p:ext uri="{BB962C8B-B14F-4D97-AF65-F5344CB8AC3E}">
        <p14:creationId xmlns:p14="http://schemas.microsoft.com/office/powerpoint/2010/main" val="1041333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FB63-B784-48EF-A17E-DE94D521A53B}"/>
              </a:ext>
            </a:extLst>
          </p:cNvPr>
          <p:cNvSpPr>
            <a:spLocks noGrp="1"/>
          </p:cNvSpPr>
          <p:nvPr>
            <p:ph type="title"/>
          </p:nvPr>
        </p:nvSpPr>
        <p:spPr/>
        <p:txBody>
          <a:bodyPr/>
          <a:lstStyle/>
          <a:p>
            <a:r>
              <a:rPr lang="en-US" altLang="en-US" dirty="0"/>
              <a:t>HRT Medicines Shortages – Pharmacy Supplies</a:t>
            </a:r>
            <a:endParaRPr lang="en-GB" dirty="0"/>
          </a:p>
        </p:txBody>
      </p:sp>
      <p:sp>
        <p:nvSpPr>
          <p:cNvPr id="3" name="Content Placeholder 2">
            <a:extLst>
              <a:ext uri="{FF2B5EF4-FFF2-40B4-BE49-F238E27FC236}">
                <a16:creationId xmlns:a16="http://schemas.microsoft.com/office/drawing/2014/main" id="{78680A65-16CF-406A-A9A0-6B934A6C997E}"/>
              </a:ext>
            </a:extLst>
          </p:cNvPr>
          <p:cNvSpPr>
            <a:spLocks noGrp="1"/>
          </p:cNvSpPr>
          <p:nvPr>
            <p:ph idx="1"/>
          </p:nvPr>
        </p:nvSpPr>
        <p:spPr/>
        <p:txBody>
          <a:bodyPr/>
          <a:lstStyle/>
          <a:p>
            <a:pPr lvl="0">
              <a:spcBef>
                <a:spcPts val="1800"/>
              </a:spcBef>
            </a:pPr>
            <a:r>
              <a:rPr lang="en-GB" b="1" dirty="0"/>
              <a:t>What does it cover:</a:t>
            </a:r>
          </a:p>
          <a:p>
            <a:pPr marL="342900" lvl="0" indent="-342900">
              <a:spcBef>
                <a:spcPts val="1800"/>
              </a:spcBef>
              <a:buClr>
                <a:schemeClr val="accent1"/>
              </a:buClr>
              <a:buFont typeface="Arial" panose="020B0604020202020204" pitchFamily="34" charset="0"/>
              <a:buChar char="•"/>
            </a:pPr>
            <a:r>
              <a:rPr lang="en-GB" sz="1800" dirty="0"/>
              <a:t>the supply of small quantities of medicines by community and hospital pharmacies to other HCPs </a:t>
            </a:r>
          </a:p>
          <a:p>
            <a:pPr marL="342900" lvl="0" indent="-342900">
              <a:spcBef>
                <a:spcPts val="1800"/>
              </a:spcBef>
              <a:buClr>
                <a:schemeClr val="accent1"/>
              </a:buClr>
              <a:buFont typeface="Arial" panose="020B0604020202020204" pitchFamily="34" charset="0"/>
              <a:buChar char="•"/>
            </a:pPr>
            <a:r>
              <a:rPr lang="en-GB" sz="1800" dirty="0"/>
              <a:t>the supply of small quantities of medicines amongst community and hospital pharmacies to meet a patient’s individual needs</a:t>
            </a:r>
          </a:p>
          <a:p>
            <a:pPr lvl="0">
              <a:spcBef>
                <a:spcPts val="1800"/>
              </a:spcBef>
            </a:pPr>
            <a:r>
              <a:rPr lang="en-GB" b="1" dirty="0"/>
              <a:t>There are criteria: </a:t>
            </a:r>
          </a:p>
          <a:p>
            <a:pPr marL="342900" lvl="0" indent="-342900">
              <a:spcBef>
                <a:spcPts val="1800"/>
              </a:spcBef>
              <a:buClr>
                <a:schemeClr val="accent1"/>
              </a:buClr>
              <a:buFont typeface="Arial" panose="020B0604020202020204" pitchFamily="34" charset="0"/>
              <a:buChar char="•"/>
            </a:pPr>
            <a:r>
              <a:rPr lang="en-GB" sz="1800" dirty="0"/>
              <a:t> it takes place on an occasional basis </a:t>
            </a:r>
          </a:p>
          <a:p>
            <a:pPr marL="342900" lvl="0" indent="-342900">
              <a:spcBef>
                <a:spcPts val="1800"/>
              </a:spcBef>
              <a:buClr>
                <a:schemeClr val="accent1"/>
              </a:buClr>
              <a:buFont typeface="Arial" panose="020B0604020202020204" pitchFamily="34" charset="0"/>
              <a:buChar char="•"/>
            </a:pPr>
            <a:r>
              <a:rPr lang="en-GB" sz="1800" dirty="0"/>
              <a:t> the quantity of medicines supplied is small </a:t>
            </a:r>
          </a:p>
          <a:p>
            <a:pPr marL="342900" lvl="0" indent="-342900">
              <a:spcBef>
                <a:spcPts val="1800"/>
              </a:spcBef>
              <a:buClr>
                <a:schemeClr val="accent1"/>
              </a:buClr>
              <a:buFont typeface="Arial" panose="020B0604020202020204" pitchFamily="34" charset="0"/>
              <a:buChar char="•"/>
            </a:pPr>
            <a:r>
              <a:rPr lang="en-GB" sz="1800" dirty="0"/>
              <a:t> the supply is made on a not for profit basis </a:t>
            </a:r>
          </a:p>
          <a:p>
            <a:pPr marL="342900" lvl="0" indent="-342900">
              <a:spcBef>
                <a:spcPts val="1800"/>
              </a:spcBef>
              <a:buClr>
                <a:schemeClr val="accent1"/>
              </a:buClr>
              <a:buFont typeface="Arial" panose="020B0604020202020204" pitchFamily="34" charset="0"/>
              <a:buChar char="•"/>
            </a:pPr>
            <a:r>
              <a:rPr lang="en-GB" sz="1800" dirty="0"/>
              <a:t> the supply is not for onward wholesale distribution</a:t>
            </a:r>
          </a:p>
          <a:p>
            <a:endParaRPr lang="en-GB" dirty="0"/>
          </a:p>
        </p:txBody>
      </p:sp>
    </p:spTree>
    <p:extLst>
      <p:ext uri="{BB962C8B-B14F-4D97-AF65-F5344CB8AC3E}">
        <p14:creationId xmlns:p14="http://schemas.microsoft.com/office/powerpoint/2010/main" val="755106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5A5F-C9F7-4627-A74B-15F18E422726}"/>
              </a:ext>
            </a:extLst>
          </p:cNvPr>
          <p:cNvSpPr>
            <a:spLocks noGrp="1"/>
          </p:cNvSpPr>
          <p:nvPr>
            <p:ph type="title"/>
          </p:nvPr>
        </p:nvSpPr>
        <p:spPr/>
        <p:txBody>
          <a:bodyPr/>
          <a:lstStyle/>
          <a:p>
            <a:r>
              <a:rPr lang="en-US" altLang="en-US"/>
              <a:t>HRT Medicines Shortages – Pharmacy Supplies</a:t>
            </a:r>
            <a:endParaRPr lang="en-GB"/>
          </a:p>
        </p:txBody>
      </p:sp>
      <p:sp>
        <p:nvSpPr>
          <p:cNvPr id="3" name="Content Placeholder 2">
            <a:extLst>
              <a:ext uri="{FF2B5EF4-FFF2-40B4-BE49-F238E27FC236}">
                <a16:creationId xmlns:a16="http://schemas.microsoft.com/office/drawing/2014/main" id="{AAF34DD6-67C2-4338-91F8-44AC91105B31}"/>
              </a:ext>
            </a:extLst>
          </p:cNvPr>
          <p:cNvSpPr>
            <a:spLocks noGrp="1"/>
          </p:cNvSpPr>
          <p:nvPr>
            <p:ph idx="1"/>
          </p:nvPr>
        </p:nvSpPr>
        <p:spPr/>
        <p:txBody>
          <a:bodyPr/>
          <a:lstStyle/>
          <a:p>
            <a:pPr>
              <a:spcBef>
                <a:spcPts val="1800"/>
              </a:spcBef>
            </a:pPr>
            <a:r>
              <a:rPr lang="en-GB" dirty="0"/>
              <a:t>If all of the criteria are met MHRA would not consider such supplies as commercial wholesale dealing and pharmacies would not require a wholesale dealer’s licence.</a:t>
            </a:r>
          </a:p>
          <a:p>
            <a:pPr>
              <a:spcBef>
                <a:spcPts val="1800"/>
              </a:spcBef>
            </a:pPr>
            <a:r>
              <a:rPr lang="en-GB" dirty="0"/>
              <a:t>So in the current situation - Pharmacy A may supply Pharmacy B with e.g. </a:t>
            </a:r>
            <a:r>
              <a:rPr lang="en-GB" dirty="0" err="1"/>
              <a:t>Oestrogel</a:t>
            </a:r>
            <a:r>
              <a:rPr lang="en-GB" dirty="0"/>
              <a:t> to meet a patient need (and the other criteria), without holding a licence.</a:t>
            </a:r>
          </a:p>
          <a:p>
            <a:pPr>
              <a:spcBef>
                <a:spcPts val="1800"/>
              </a:spcBef>
            </a:pPr>
            <a:r>
              <a:rPr lang="en-GB" dirty="0"/>
              <a:t>Those pharmacies who wish to engage in commercial trading must hold a wholesale dealer’s licence (and there are a number that do).</a:t>
            </a:r>
          </a:p>
          <a:p>
            <a:endParaRPr lang="en-GB" dirty="0"/>
          </a:p>
        </p:txBody>
      </p:sp>
    </p:spTree>
    <p:extLst>
      <p:ext uri="{BB962C8B-B14F-4D97-AF65-F5344CB8AC3E}">
        <p14:creationId xmlns:p14="http://schemas.microsoft.com/office/powerpoint/2010/main" val="3340416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r>
              <a:rPr lang="en-US" altLang="en-US" dirty="0"/>
              <a:t>Use of quotas by wholesalers</a:t>
            </a:r>
          </a:p>
        </p:txBody>
      </p:sp>
      <p:sp>
        <p:nvSpPr>
          <p:cNvPr id="4104" name="Rectangle 8"/>
          <p:cNvSpPr>
            <a:spLocks noGrp="1" noChangeArrowheads="1"/>
          </p:cNvSpPr>
          <p:nvPr>
            <p:ph idx="1"/>
          </p:nvPr>
        </p:nvSpPr>
        <p:spPr>
          <a:xfrm>
            <a:off x="695325" y="1524000"/>
            <a:ext cx="10509251" cy="4318000"/>
          </a:xfrm>
        </p:spPr>
        <p:txBody>
          <a:bodyPr>
            <a:normAutofit/>
          </a:bodyPr>
          <a:lstStyle/>
          <a:p>
            <a:pPr marL="342900" indent="-342900">
              <a:spcBef>
                <a:spcPts val="1800"/>
              </a:spcBef>
              <a:buClr>
                <a:schemeClr val="accent1"/>
              </a:buClr>
              <a:buFont typeface="Arial" panose="020B0604020202020204" pitchFamily="34" charset="0"/>
              <a:buChar char="•"/>
            </a:pPr>
            <a:r>
              <a:rPr lang="en-US" altLang="en-US" b="1" dirty="0"/>
              <a:t>Regulation 43 </a:t>
            </a:r>
            <a:r>
              <a:rPr lang="en-GB" b="1" dirty="0"/>
              <a:t>(2) </a:t>
            </a:r>
            <a:r>
              <a:rPr lang="en-GB" dirty="0"/>
              <a:t>The licence holder must ensure, within the limits of the holder’s responsibility, the continued supply of medicinal products to pharmacies, and other persons who may lawfully sell medicinal products by retail or supply them in circumstances corresponding to retail sale, so that the needs of patients in the United Kingdom are met. </a:t>
            </a:r>
          </a:p>
          <a:p>
            <a:pPr>
              <a:spcBef>
                <a:spcPts val="1800"/>
              </a:spcBef>
            </a:pPr>
            <a:r>
              <a:rPr lang="en-US" altLang="en-US" dirty="0"/>
              <a:t>It is </a:t>
            </a:r>
            <a:r>
              <a:rPr lang="en-US" altLang="en-US" dirty="0" err="1"/>
              <a:t>recognised</a:t>
            </a:r>
            <a:r>
              <a:rPr lang="en-US" altLang="en-US" dirty="0"/>
              <a:t> that wholesalers and MAHs are required to use demand management </a:t>
            </a:r>
            <a:r>
              <a:rPr lang="en-GB" dirty="0"/>
              <a:t>to ensure fair distribution of medicines between pharmacies and doctors’ dispensaries </a:t>
            </a:r>
            <a:r>
              <a:rPr lang="en-US" altLang="en-US" dirty="0"/>
              <a:t>to maintain supply to all customers. </a:t>
            </a:r>
          </a:p>
        </p:txBody>
      </p:sp>
    </p:spTree>
    <p:extLst>
      <p:ext uri="{BB962C8B-B14F-4D97-AF65-F5344CB8AC3E}">
        <p14:creationId xmlns:p14="http://schemas.microsoft.com/office/powerpoint/2010/main" val="2944487159"/>
      </p:ext>
    </p:extLst>
  </p:cSld>
  <p:clrMapOvr>
    <a:masterClrMapping/>
  </p:clrMapOvr>
  <mc:AlternateContent xmlns:mc="http://schemas.openxmlformats.org/markup-compatibility/2006" xmlns:p14="http://schemas.microsoft.com/office/powerpoint/2010/main">
    <mc:Choice Requires="p14">
      <p:transition spd="slow" p14:dur="2000" advTm="27690"/>
    </mc:Choice>
    <mc:Fallback xmlns="">
      <p:transition spd="slow" advTm="2769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r>
              <a:rPr lang="en-US" altLang="en-US" dirty="0"/>
              <a:t>Use of quotas by wholesalers</a:t>
            </a:r>
          </a:p>
        </p:txBody>
      </p:sp>
      <p:sp>
        <p:nvSpPr>
          <p:cNvPr id="4104" name="Rectangle 8"/>
          <p:cNvSpPr>
            <a:spLocks noGrp="1" noChangeArrowheads="1"/>
          </p:cNvSpPr>
          <p:nvPr>
            <p:ph idx="1"/>
          </p:nvPr>
        </p:nvSpPr>
        <p:spPr>
          <a:xfrm>
            <a:off x="695325" y="1541463"/>
            <a:ext cx="10509251" cy="4318000"/>
          </a:xfrm>
        </p:spPr>
        <p:txBody>
          <a:bodyPr>
            <a:normAutofit/>
          </a:bodyPr>
          <a:lstStyle/>
          <a:p>
            <a:pPr>
              <a:spcBef>
                <a:spcPts val="1800"/>
              </a:spcBef>
            </a:pPr>
            <a:r>
              <a:rPr lang="en-GB" dirty="0"/>
              <a:t>A wholesaler should use best endeavours to put in place measures and controls that ensure the equitable distribution of available medicines amongst all pharmacies and doctors’ dispensaries. </a:t>
            </a:r>
          </a:p>
          <a:p>
            <a:pPr>
              <a:spcBef>
                <a:spcPts val="1800"/>
              </a:spcBef>
            </a:pPr>
            <a:r>
              <a:rPr lang="en-GB" dirty="0"/>
              <a:t>It is essential that wholesalers communicate with pharmacies and doctors’ dispensaries, clearly, consistently and in a timely way. If a product cannot be delivered as requested, wherever possible, the dispenser should be provided with details of any contingency supply arrangements, where these are known. The reason an order cannot be met should be made clear to the pharmacy/doctor dispensary</a:t>
            </a:r>
            <a:endParaRPr lang="en-US" altLang="en-US" dirty="0"/>
          </a:p>
        </p:txBody>
      </p:sp>
    </p:spTree>
    <p:extLst>
      <p:ext uri="{BB962C8B-B14F-4D97-AF65-F5344CB8AC3E}">
        <p14:creationId xmlns:p14="http://schemas.microsoft.com/office/powerpoint/2010/main" val="1571193768"/>
      </p:ext>
    </p:extLst>
  </p:cSld>
  <p:clrMapOvr>
    <a:masterClrMapping/>
  </p:clrMapOvr>
  <mc:AlternateContent xmlns:mc="http://schemas.openxmlformats.org/markup-compatibility/2006" xmlns:p14="http://schemas.microsoft.com/office/powerpoint/2010/main">
    <mc:Choice Requires="p14">
      <p:transition spd="slow" p14:dur="2000" advTm="27690"/>
    </mc:Choice>
    <mc:Fallback xmlns="">
      <p:transition spd="slow" advTm="2769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66C8-00ED-4D5A-967D-C2A08D6DE94B}"/>
              </a:ext>
            </a:extLst>
          </p:cNvPr>
          <p:cNvSpPr>
            <a:spLocks noGrp="1"/>
          </p:cNvSpPr>
          <p:nvPr>
            <p:ph type="title"/>
          </p:nvPr>
        </p:nvSpPr>
        <p:spPr/>
        <p:txBody>
          <a:bodyPr/>
          <a:lstStyle/>
          <a:p>
            <a:r>
              <a:rPr lang="en-GB" dirty="0"/>
              <a:t>Q&amp;A</a:t>
            </a:r>
          </a:p>
        </p:txBody>
      </p:sp>
      <p:sp>
        <p:nvSpPr>
          <p:cNvPr id="3" name="Text Placeholder 2">
            <a:extLst>
              <a:ext uri="{FF2B5EF4-FFF2-40B4-BE49-F238E27FC236}">
                <a16:creationId xmlns:a16="http://schemas.microsoft.com/office/drawing/2014/main" id="{61C2BEC7-150C-4A8A-8977-8818396D9C4B}"/>
              </a:ext>
            </a:extLst>
          </p:cNvPr>
          <p:cNvSpPr>
            <a:spLocks noGrp="1"/>
          </p:cNvSpPr>
          <p:nvPr>
            <p:ph type="body" sz="quarter" idx="10"/>
          </p:nvPr>
        </p:nvSpPr>
        <p:spPr/>
        <p:txBody>
          <a:bodyPr/>
          <a:lstStyle/>
          <a:p>
            <a:r>
              <a:rPr lang="en-GB" dirty="0">
                <a:solidFill>
                  <a:schemeClr val="tx2"/>
                </a:solidFill>
              </a:rPr>
              <a:t>Follow up e-mail queries for the MHRA should be directed to MHRA Customer Services:</a:t>
            </a:r>
            <a:endParaRPr lang="en-US">
              <a:solidFill>
                <a:schemeClr val="tx2"/>
              </a:solidFill>
              <a:cs typeface="Arial"/>
            </a:endParaRPr>
          </a:p>
          <a:p>
            <a:r>
              <a:rPr lang="en-GB" dirty="0">
                <a:solidFill>
                  <a:schemeClr val="tx2"/>
                </a:solidFill>
              </a:rPr>
              <a:t>email </a:t>
            </a:r>
            <a:r>
              <a:rPr lang="en-GB" dirty="0">
                <a:solidFill>
                  <a:schemeClr val="tx2"/>
                </a:solidFill>
                <a:hlinkClick r:id="rId2">
                  <a:extLst>
                    <a:ext uri="{A12FA001-AC4F-418D-AE19-62706E023703}">
                      <ahyp:hlinkClr xmlns:ahyp="http://schemas.microsoft.com/office/drawing/2018/hyperlinkcolor" val="tx"/>
                    </a:ext>
                  </a:extLst>
                </a:hlinkClick>
              </a:rPr>
              <a:t>info@mhra.gov.uk</a:t>
            </a:r>
            <a:r>
              <a:rPr lang="en-GB" dirty="0">
                <a:solidFill>
                  <a:schemeClr val="tx2"/>
                </a:solidFill>
              </a:rPr>
              <a:t>  using the subject line – </a:t>
            </a:r>
            <a:r>
              <a:rPr lang="en-GB" b="1" dirty="0">
                <a:solidFill>
                  <a:schemeClr val="tx2"/>
                </a:solidFill>
              </a:rPr>
              <a:t>'HRT supply workshop enquiry’</a:t>
            </a:r>
            <a:endParaRPr lang="en-GB" b="1">
              <a:solidFill>
                <a:schemeClr val="tx2"/>
              </a:solidFill>
              <a:cs typeface="Arial"/>
            </a:endParaRPr>
          </a:p>
          <a:p>
            <a:endParaRPr lang="en-GB" dirty="0">
              <a:solidFill>
                <a:schemeClr val="tx2"/>
              </a:solidFill>
            </a:endParaRPr>
          </a:p>
          <a:p>
            <a:r>
              <a:rPr lang="en-GB" dirty="0">
                <a:solidFill>
                  <a:schemeClr val="tx2"/>
                </a:solidFill>
              </a:rPr>
              <a:t>Main Telephone (weekdays 9am to 5pm): 020 3080 6000</a:t>
            </a:r>
            <a:endParaRPr lang="en-GB" dirty="0">
              <a:solidFill>
                <a:schemeClr val="tx2"/>
              </a:solidFill>
              <a:cs typeface="Arial"/>
            </a:endParaRPr>
          </a:p>
          <a:p>
            <a:endParaRPr lang="en-GB" dirty="0">
              <a:solidFill>
                <a:schemeClr val="tx2"/>
              </a:solidFill>
              <a:cs typeface="Arial"/>
            </a:endParaRPr>
          </a:p>
          <a:p>
            <a:r>
              <a:rPr lang="en-GB" dirty="0">
                <a:solidFill>
                  <a:schemeClr val="tx2"/>
                </a:solidFill>
              </a:rPr>
              <a:t>and/or </a:t>
            </a:r>
            <a:r>
              <a:rPr lang="en-GB" dirty="0">
                <a:solidFill>
                  <a:schemeClr val="tx2"/>
                </a:solidFill>
                <a:hlinkClick r:id="rId3">
                  <a:extLst>
                    <a:ext uri="{A12FA001-AC4F-418D-AE19-62706E023703}">
                      <ahyp:hlinkClr xmlns:ahyp="http://schemas.microsoft.com/office/drawing/2018/hyperlinkcolor" val="tx"/>
                    </a:ext>
                  </a:extLst>
                </a:hlinkClick>
              </a:rPr>
              <a:t>DHSCmedicinesupplyteam@dhsc.gov.uk</a:t>
            </a:r>
            <a:r>
              <a:rPr lang="en-GB" dirty="0">
                <a:solidFill>
                  <a:schemeClr val="tx2"/>
                </a:solidFill>
              </a:rPr>
              <a:t>  </a:t>
            </a:r>
            <a:endParaRPr lang="en-GB" dirty="0">
              <a:solidFill>
                <a:schemeClr val="tx2"/>
              </a:solidFill>
              <a:cs typeface="Arial"/>
            </a:endParaRPr>
          </a:p>
        </p:txBody>
      </p:sp>
      <p:sp>
        <p:nvSpPr>
          <p:cNvPr id="4" name="Footer Placeholder 3">
            <a:extLst>
              <a:ext uri="{FF2B5EF4-FFF2-40B4-BE49-F238E27FC236}">
                <a16:creationId xmlns:a16="http://schemas.microsoft.com/office/drawing/2014/main" id="{521FD56F-DEFE-41F1-B73C-F27C1DF4550D}"/>
              </a:ext>
            </a:extLst>
          </p:cNvPr>
          <p:cNvSpPr>
            <a:spLocks noGrp="1"/>
          </p:cNvSpPr>
          <p:nvPr>
            <p:ph type="ftr" sz="quarter" idx="11"/>
          </p:nvPr>
        </p:nvSpPr>
        <p:spPr/>
        <p:txBody>
          <a:bodyPr/>
          <a:lstStyle/>
          <a:p>
            <a:r>
              <a:rPr lang="en-US"/>
              <a:t>OFFICIAL-SENSITIVE</a:t>
            </a:r>
            <a:endParaRPr lang="en-US" dirty="0"/>
          </a:p>
        </p:txBody>
      </p:sp>
    </p:spTree>
    <p:extLst>
      <p:ext uri="{BB962C8B-B14F-4D97-AF65-F5344CB8AC3E}">
        <p14:creationId xmlns:p14="http://schemas.microsoft.com/office/powerpoint/2010/main" val="1646094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06260E2-FEC7-40EC-A977-AFD8512649D5}"/>
              </a:ext>
            </a:extLst>
          </p:cNvPr>
          <p:cNvSpPr>
            <a:spLocks noGrp="1"/>
          </p:cNvSpPr>
          <p:nvPr>
            <p:ph type="ftr" sz="quarter" idx="11"/>
          </p:nvPr>
        </p:nvSpPr>
        <p:spPr/>
        <p:txBody>
          <a:bodyPr/>
          <a:lstStyle/>
          <a:p>
            <a:r>
              <a:rPr lang="en-US"/>
              <a:t>OFFICIAL-SENSITIVE</a:t>
            </a:r>
            <a:endParaRPr lang="en-US" dirty="0"/>
          </a:p>
        </p:txBody>
      </p:sp>
      <p:sp>
        <p:nvSpPr>
          <p:cNvPr id="5" name="Text Placeholder 2">
            <a:extLst>
              <a:ext uri="{FF2B5EF4-FFF2-40B4-BE49-F238E27FC236}">
                <a16:creationId xmlns:a16="http://schemas.microsoft.com/office/drawing/2014/main" id="{0F450D58-ABED-4B8D-905A-905FA9300A3F}"/>
              </a:ext>
            </a:extLst>
          </p:cNvPr>
          <p:cNvSpPr>
            <a:spLocks noGrp="1"/>
          </p:cNvSpPr>
          <p:nvPr>
            <p:ph type="body" sz="quarter" idx="10"/>
          </p:nvPr>
        </p:nvSpPr>
        <p:spPr>
          <a:xfrm>
            <a:off x="671514" y="1558766"/>
            <a:ext cx="8304211" cy="4751547"/>
          </a:xfrm>
        </p:spPr>
        <p:txBody>
          <a:bodyPr/>
          <a:lstStyle/>
          <a:p>
            <a:r>
              <a:rPr lang="en-GB" sz="1600" b="1" dirty="0"/>
              <a:t>© Crown copyright 2022</a:t>
            </a:r>
          </a:p>
          <a:p>
            <a:r>
              <a:rPr lang="en-US" sz="1600" b="1" dirty="0"/>
              <a:t>Open Government Licence</a:t>
            </a:r>
            <a:endParaRPr lang="en-GB" sz="1600" b="1" dirty="0"/>
          </a:p>
          <a:p>
            <a:endParaRPr lang="en-GB" sz="1600" dirty="0"/>
          </a:p>
          <a:p>
            <a:br>
              <a:rPr lang="en-GB" sz="1600" dirty="0"/>
            </a:br>
            <a:endParaRPr lang="en-GB" sz="1600" dirty="0"/>
          </a:p>
          <a:p>
            <a:r>
              <a:rPr lang="en-GB" sz="1600" dirty="0"/>
              <a:t>Produced by the Medicines and Healthcare products Regulatory Agency.</a:t>
            </a:r>
            <a:br>
              <a:rPr lang="en-GB" sz="1600" dirty="0"/>
            </a:br>
            <a:r>
              <a:rPr lang="en-GB" sz="1600" dirty="0"/>
              <a:t> </a:t>
            </a:r>
            <a:br>
              <a:rPr lang="en-GB" sz="1600" dirty="0"/>
            </a:br>
            <a:r>
              <a:rPr lang="en-GB" sz="1600" dirty="0">
                <a:solidFill>
                  <a:schemeClr val="bg1">
                    <a:lumMod val="95000"/>
                  </a:schemeClr>
                </a:solidFill>
              </a:rPr>
              <a:t>You may re-use this information (excluding logos) free of charge in any format or medium, under the terms of the Open Government Licence. To view this licence, visit </a:t>
            </a:r>
            <a:r>
              <a:rPr lang="en-GB" sz="1600" u="sng" dirty="0">
                <a:solidFill>
                  <a:schemeClr val="bg1">
                    <a:lumMod val="95000"/>
                  </a:schemeClr>
                </a:solidFill>
                <a:hlinkClick r:id="rId3">
                  <a:extLst>
                    <a:ext uri="{A12FA001-AC4F-418D-AE19-62706E023703}">
                      <ahyp:hlinkClr xmlns:ahyp="http://schemas.microsoft.com/office/drawing/2018/hyperlinkcolor" val="tx"/>
                    </a:ext>
                  </a:extLst>
                </a:hlinkClick>
              </a:rPr>
              <a:t>http://www.nationalarchives.gov.uk/doc/open-government-licence</a:t>
            </a:r>
            <a:r>
              <a:rPr lang="en-GB" sz="1600" dirty="0">
                <a:solidFill>
                  <a:schemeClr val="bg1">
                    <a:lumMod val="95000"/>
                  </a:schemeClr>
                </a:solidFill>
              </a:rPr>
              <a:t> or email: </a:t>
            </a:r>
            <a:r>
              <a:rPr lang="en-GB" sz="1600" u="sng" dirty="0">
                <a:solidFill>
                  <a:schemeClr val="bg1">
                    <a:lumMod val="95000"/>
                  </a:schemeClr>
                </a:solidFill>
                <a:hlinkClick r:id="rId4">
                  <a:extLst>
                    <a:ext uri="{A12FA001-AC4F-418D-AE19-62706E023703}">
                      <ahyp:hlinkClr xmlns:ahyp="http://schemas.microsoft.com/office/drawing/2018/hyperlinkcolor" val="tx"/>
                    </a:ext>
                  </a:extLst>
                </a:hlinkClick>
              </a:rPr>
              <a:t>psi@nationalarchives.gsi.gov.uk</a:t>
            </a:r>
            <a:r>
              <a:rPr lang="en-GB" sz="1600" dirty="0">
                <a:solidFill>
                  <a:schemeClr val="bg1">
                    <a:lumMod val="95000"/>
                  </a:schemeClr>
                </a:solidFill>
              </a:rPr>
              <a:t>.  </a:t>
            </a:r>
          </a:p>
          <a:p>
            <a:r>
              <a:rPr lang="en-GB" sz="1600" dirty="0">
                <a:solidFill>
                  <a:schemeClr val="bg1">
                    <a:lumMod val="95000"/>
                  </a:schemeClr>
                </a:solidFill>
              </a:rPr>
              <a:t> </a:t>
            </a:r>
            <a:br>
              <a:rPr lang="en-GB" sz="1600" dirty="0">
                <a:solidFill>
                  <a:schemeClr val="bg1">
                    <a:lumMod val="95000"/>
                  </a:schemeClr>
                </a:solidFill>
              </a:rPr>
            </a:br>
            <a:r>
              <a:rPr lang="en-GB" sz="1600" dirty="0"/>
              <a:t>Where we have identified any third-party copyright material you will need to obtain permission from the copyright holders concerned.</a:t>
            </a:r>
            <a:br>
              <a:rPr lang="en-GB" sz="1600" dirty="0"/>
            </a:br>
            <a:r>
              <a:rPr lang="en-GB" sz="1600" dirty="0"/>
              <a:t> </a:t>
            </a:r>
            <a:br>
              <a:rPr lang="en-GB" sz="1600" dirty="0"/>
            </a:br>
            <a:r>
              <a:rPr lang="en-GB" sz="1600" dirty="0"/>
              <a:t>The names, images and logos identifying the Medicines and Healthcare products Regulatory Agency are proprietary marks. All the Agency’s logos are registered trademarks and cannot be used without the Agency’s explicit permission.</a:t>
            </a:r>
            <a:endParaRPr lang="en-US" sz="1600" dirty="0"/>
          </a:p>
          <a:p>
            <a:endParaRPr lang="en-US" dirty="0"/>
          </a:p>
        </p:txBody>
      </p:sp>
      <p:pic>
        <p:nvPicPr>
          <p:cNvPr id="6" name="Picture 5">
            <a:extLst>
              <a:ext uri="{FF2B5EF4-FFF2-40B4-BE49-F238E27FC236}">
                <a16:creationId xmlns:a16="http://schemas.microsoft.com/office/drawing/2014/main" id="{47A3CC1F-03B9-432B-AB06-FA344CF08B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514" y="2253294"/>
            <a:ext cx="1140853" cy="570427"/>
          </a:xfrm>
          <a:prstGeom prst="rect">
            <a:avLst/>
          </a:prstGeom>
        </p:spPr>
      </p:pic>
    </p:spTree>
    <p:extLst>
      <p:ext uri="{BB962C8B-B14F-4D97-AF65-F5344CB8AC3E}">
        <p14:creationId xmlns:p14="http://schemas.microsoft.com/office/powerpoint/2010/main" val="204264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4BAA-8B8E-4183-B5F9-13C07D71F64C}"/>
              </a:ext>
            </a:extLst>
          </p:cNvPr>
          <p:cNvSpPr>
            <a:spLocks noGrp="1"/>
          </p:cNvSpPr>
          <p:nvPr>
            <p:ph type="title"/>
          </p:nvPr>
        </p:nvSpPr>
        <p:spPr/>
        <p:txBody>
          <a:bodyPr/>
          <a:lstStyle/>
          <a:p>
            <a:r>
              <a:rPr lang="en-GB" dirty="0"/>
              <a:t>When can an exemption be applied?</a:t>
            </a:r>
          </a:p>
        </p:txBody>
      </p:sp>
      <p:sp>
        <p:nvSpPr>
          <p:cNvPr id="3" name="Content Placeholder 2">
            <a:extLst>
              <a:ext uri="{FF2B5EF4-FFF2-40B4-BE49-F238E27FC236}">
                <a16:creationId xmlns:a16="http://schemas.microsoft.com/office/drawing/2014/main" id="{A59C695F-AE10-4DAB-8348-E2DAB292533D}"/>
              </a:ext>
            </a:extLst>
          </p:cNvPr>
          <p:cNvSpPr>
            <a:spLocks noGrp="1"/>
          </p:cNvSpPr>
          <p:nvPr>
            <p:ph idx="1"/>
          </p:nvPr>
        </p:nvSpPr>
        <p:spPr>
          <a:xfrm>
            <a:off x="695325" y="1524000"/>
            <a:ext cx="10509251" cy="4318000"/>
          </a:xfrm>
        </p:spPr>
        <p:txBody>
          <a:bodyPr/>
          <a:lstStyle/>
          <a:p>
            <a:pPr marL="342900" indent="-342900">
              <a:spcBef>
                <a:spcPts val="1800"/>
              </a:spcBef>
              <a:buClr>
                <a:schemeClr val="accent1"/>
              </a:buClr>
              <a:buFont typeface="Arial" panose="020B0604020202020204" pitchFamily="34" charset="0"/>
              <a:buChar char="•"/>
            </a:pPr>
            <a:r>
              <a:rPr lang="en-GB" dirty="0"/>
              <a:t>An exemption can be applied for, to supply packs intended for another market, provided that the product is identical to that licensed for use in the UK. The only difference to the UK product should be the packaging.</a:t>
            </a:r>
          </a:p>
          <a:p>
            <a:pPr marL="342900" indent="-342900">
              <a:spcBef>
                <a:spcPts val="1800"/>
              </a:spcBef>
              <a:buClr>
                <a:schemeClr val="accent1"/>
              </a:buClr>
              <a:buFont typeface="Arial" panose="020B0604020202020204" pitchFamily="34" charset="0"/>
              <a:buChar char="•"/>
            </a:pPr>
            <a:r>
              <a:rPr lang="en-GB" dirty="0"/>
              <a:t>Packs supplied to Great Britain (GB) require an exemption under Regulation 266 of the Human Medicines Regulations 2012</a:t>
            </a:r>
          </a:p>
          <a:p>
            <a:pPr marL="342900" indent="-342900">
              <a:spcBef>
                <a:spcPts val="1800"/>
              </a:spcBef>
              <a:buClr>
                <a:schemeClr val="accent1"/>
              </a:buClr>
              <a:buFont typeface="Arial" panose="020B0604020202020204" pitchFamily="34" charset="0"/>
              <a:buChar char="•"/>
            </a:pPr>
            <a:r>
              <a:rPr lang="en-GB" dirty="0"/>
              <a:t>Packs supplied to Northern Ireland (NI) require an exemption under Article 63.3 of Directive 2001/83/EC</a:t>
            </a:r>
          </a:p>
          <a:p>
            <a:pPr marL="342900" indent="-342900">
              <a:spcBef>
                <a:spcPts val="1800"/>
              </a:spcBef>
              <a:buClr>
                <a:schemeClr val="accent1"/>
              </a:buClr>
              <a:buFont typeface="Arial" panose="020B0604020202020204" pitchFamily="34" charset="0"/>
              <a:buChar char="•"/>
            </a:pPr>
            <a:r>
              <a:rPr lang="en-GB" dirty="0"/>
              <a:t>An exemption is intended as a temporary measure to mitigate a supply issue and will be for a defined period of time (no more than 6 months) or to cover specified batches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66936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449E-D386-4F44-92C4-4C40B2FEE695}"/>
              </a:ext>
            </a:extLst>
          </p:cNvPr>
          <p:cNvSpPr>
            <a:spLocks noGrp="1"/>
          </p:cNvSpPr>
          <p:nvPr>
            <p:ph type="title"/>
          </p:nvPr>
        </p:nvSpPr>
        <p:spPr/>
        <p:txBody>
          <a:bodyPr/>
          <a:lstStyle/>
          <a:p>
            <a:r>
              <a:rPr lang="en-GB" dirty="0"/>
              <a:t>What documents are required?</a:t>
            </a:r>
          </a:p>
        </p:txBody>
      </p:sp>
      <p:sp>
        <p:nvSpPr>
          <p:cNvPr id="3" name="Content Placeholder 2">
            <a:extLst>
              <a:ext uri="{FF2B5EF4-FFF2-40B4-BE49-F238E27FC236}">
                <a16:creationId xmlns:a16="http://schemas.microsoft.com/office/drawing/2014/main" id="{930E3122-294F-4BC9-A0BA-D3FF06DFC2DF}"/>
              </a:ext>
            </a:extLst>
          </p:cNvPr>
          <p:cNvSpPr>
            <a:spLocks noGrp="1"/>
          </p:cNvSpPr>
          <p:nvPr>
            <p:ph idx="1"/>
          </p:nvPr>
        </p:nvSpPr>
        <p:spPr/>
        <p:txBody>
          <a:bodyPr/>
          <a:lstStyle/>
          <a:p>
            <a:pPr marL="342900" indent="-342900">
              <a:spcBef>
                <a:spcPts val="1800"/>
              </a:spcBef>
              <a:buClr>
                <a:schemeClr val="accent1"/>
              </a:buClr>
              <a:buFont typeface="Arial" panose="020B0604020202020204" pitchFamily="34" charset="0"/>
              <a:buChar char="•"/>
            </a:pPr>
            <a:r>
              <a:rPr lang="en-GB" dirty="0"/>
              <a:t>Submissions should include:</a:t>
            </a:r>
            <a:endParaRPr lang="en-US" dirty="0"/>
          </a:p>
          <a:p>
            <a:pPr marL="342900" indent="-342900">
              <a:spcBef>
                <a:spcPts val="1800"/>
              </a:spcBef>
              <a:buClr>
                <a:schemeClr val="accent1"/>
              </a:buClr>
              <a:buFont typeface="Wingdings" panose="05000000000000000000" pitchFamily="2" charset="2"/>
              <a:buChar char="ü"/>
            </a:pPr>
            <a:r>
              <a:rPr lang="en-GB" dirty="0"/>
              <a:t>Cover letter</a:t>
            </a:r>
          </a:p>
          <a:p>
            <a:pPr marL="342900" indent="-342900">
              <a:spcBef>
                <a:spcPts val="1800"/>
              </a:spcBef>
              <a:buClr>
                <a:schemeClr val="accent1"/>
              </a:buClr>
              <a:buFont typeface="Wingdings" panose="05000000000000000000" pitchFamily="2" charset="2"/>
              <a:buChar char="ü"/>
            </a:pPr>
            <a:r>
              <a:rPr lang="en-GB" dirty="0"/>
              <a:t>Justification for exemption request</a:t>
            </a:r>
          </a:p>
          <a:p>
            <a:pPr marL="342900" indent="-342900">
              <a:spcBef>
                <a:spcPts val="1800"/>
              </a:spcBef>
              <a:buClr>
                <a:schemeClr val="accent1"/>
              </a:buClr>
              <a:buFont typeface="Wingdings" panose="05000000000000000000" pitchFamily="2" charset="2"/>
              <a:buChar char="ü"/>
            </a:pPr>
            <a:r>
              <a:rPr lang="en-GB" dirty="0"/>
              <a:t>Mock ups of current UK labelling and leaflet</a:t>
            </a:r>
          </a:p>
          <a:p>
            <a:pPr marL="342900" indent="-342900">
              <a:spcBef>
                <a:spcPts val="1800"/>
              </a:spcBef>
              <a:buClr>
                <a:schemeClr val="accent1"/>
              </a:buClr>
              <a:buFont typeface="Wingdings" panose="05000000000000000000" pitchFamily="2" charset="2"/>
              <a:buChar char="ü"/>
            </a:pPr>
            <a:r>
              <a:rPr lang="en-GB" dirty="0"/>
              <a:t>Mock ups of labelling and leaflet for packs intended for supply</a:t>
            </a:r>
          </a:p>
          <a:p>
            <a:pPr marL="342900" indent="-342900">
              <a:spcBef>
                <a:spcPts val="1800"/>
              </a:spcBef>
              <a:buClr>
                <a:schemeClr val="accent1"/>
              </a:buClr>
              <a:buFont typeface="Wingdings" panose="05000000000000000000" pitchFamily="2" charset="2"/>
              <a:buChar char="ü"/>
            </a:pPr>
            <a:r>
              <a:rPr lang="en-GB" dirty="0"/>
              <a:t>Supporting evidence that the product is identical to the UK licenced medicine</a:t>
            </a:r>
          </a:p>
          <a:p>
            <a:pPr marL="342900" indent="-342900">
              <a:spcBef>
                <a:spcPts val="1800"/>
              </a:spcBef>
              <a:buClr>
                <a:schemeClr val="accent1"/>
              </a:buClr>
              <a:buFont typeface="Wingdings" panose="05000000000000000000" pitchFamily="2" charset="2"/>
              <a:buChar char="ü"/>
            </a:pPr>
            <a:r>
              <a:rPr lang="en-GB" dirty="0"/>
              <a:t>DHPC letter and communication plan</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62808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8BA5-9B33-430D-A735-98F4D5A73E60}"/>
              </a:ext>
            </a:extLst>
          </p:cNvPr>
          <p:cNvSpPr>
            <a:spLocks noGrp="1"/>
          </p:cNvSpPr>
          <p:nvPr>
            <p:ph type="title"/>
          </p:nvPr>
        </p:nvSpPr>
        <p:spPr/>
        <p:txBody>
          <a:bodyPr/>
          <a:lstStyle/>
          <a:p>
            <a:r>
              <a:rPr lang="en-GB"/>
              <a:t>Provision of information in English</a:t>
            </a:r>
          </a:p>
        </p:txBody>
      </p:sp>
      <p:sp>
        <p:nvSpPr>
          <p:cNvPr id="3" name="Content Placeholder 2">
            <a:extLst>
              <a:ext uri="{FF2B5EF4-FFF2-40B4-BE49-F238E27FC236}">
                <a16:creationId xmlns:a16="http://schemas.microsoft.com/office/drawing/2014/main" id="{AC24E1CF-7C06-4673-B77E-5F4B0057D79C}"/>
              </a:ext>
            </a:extLst>
          </p:cNvPr>
          <p:cNvSpPr>
            <a:spLocks noGrp="1"/>
          </p:cNvSpPr>
          <p:nvPr>
            <p:ph idx="1"/>
          </p:nvPr>
        </p:nvSpPr>
        <p:spPr>
          <a:xfrm>
            <a:off x="706437" y="1524000"/>
            <a:ext cx="10790237" cy="4318000"/>
          </a:xfrm>
        </p:spPr>
        <p:txBody>
          <a:bodyPr/>
          <a:lstStyle/>
          <a:p>
            <a:pPr marL="342900" indent="-342900">
              <a:spcBef>
                <a:spcPts val="1800"/>
              </a:spcBef>
              <a:buClr>
                <a:schemeClr val="accent1"/>
              </a:buClr>
              <a:buFont typeface="Arial" panose="020B0604020202020204" pitchFamily="34" charset="0"/>
              <a:buChar char="•"/>
            </a:pPr>
            <a:r>
              <a:rPr lang="en-GB" dirty="0"/>
              <a:t>A hard copy of the UK leaflet must be provided for supply with each pack</a:t>
            </a:r>
          </a:p>
          <a:p>
            <a:pPr marL="342900" indent="-342900">
              <a:spcBef>
                <a:spcPts val="1800"/>
              </a:spcBef>
              <a:buClr>
                <a:schemeClr val="accent1"/>
              </a:buClr>
              <a:buFont typeface="Arial" panose="020B0604020202020204" pitchFamily="34" charset="0"/>
              <a:buChar char="•"/>
            </a:pPr>
            <a:r>
              <a:rPr lang="en-GB" dirty="0"/>
              <a:t>These do not have to be provided inside the carton but details of how they will be supplied with each order should be made clear.</a:t>
            </a:r>
          </a:p>
          <a:p>
            <a:pPr marL="342900" indent="-342900">
              <a:spcBef>
                <a:spcPts val="1800"/>
              </a:spcBef>
              <a:buClr>
                <a:schemeClr val="accent1"/>
              </a:buClr>
              <a:buFont typeface="Arial" panose="020B0604020202020204" pitchFamily="34" charset="0"/>
              <a:buChar char="•"/>
            </a:pPr>
            <a:r>
              <a:rPr lang="en-GB" dirty="0"/>
              <a:t>The DHPC letter must direct the healthcare professional to an electronic version of the UK leaflet</a:t>
            </a:r>
          </a:p>
          <a:p>
            <a:pPr marL="342900" indent="-342900">
              <a:spcBef>
                <a:spcPts val="1800"/>
              </a:spcBef>
              <a:buClr>
                <a:schemeClr val="accent1"/>
              </a:buClr>
              <a:buFont typeface="Arial" panose="020B0604020202020204" pitchFamily="34" charset="0"/>
              <a:buChar char="•"/>
            </a:pPr>
            <a:r>
              <a:rPr lang="en-GB" dirty="0"/>
              <a:t>If over-labelling is proposed or re-packing with the UK leaflet then a Batch Specific Variation (BSV) will be required.</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51949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3AAB-04FB-4B96-9E9E-8CA15D6F0DD4}"/>
              </a:ext>
            </a:extLst>
          </p:cNvPr>
          <p:cNvSpPr>
            <a:spLocks noGrp="1"/>
          </p:cNvSpPr>
          <p:nvPr>
            <p:ph type="title"/>
          </p:nvPr>
        </p:nvSpPr>
        <p:spPr/>
        <p:txBody>
          <a:bodyPr/>
          <a:lstStyle/>
          <a:p>
            <a:r>
              <a:rPr lang="en-GB" dirty="0"/>
              <a:t>Expedited assessment of marketing authorisation applications</a:t>
            </a:r>
          </a:p>
        </p:txBody>
      </p:sp>
      <p:sp>
        <p:nvSpPr>
          <p:cNvPr id="4" name="Footer Placeholder 3">
            <a:extLst>
              <a:ext uri="{FF2B5EF4-FFF2-40B4-BE49-F238E27FC236}">
                <a16:creationId xmlns:a16="http://schemas.microsoft.com/office/drawing/2014/main" id="{F8D5BCB6-1BDB-4C08-A485-64FB4377C243}"/>
              </a:ext>
            </a:extLst>
          </p:cNvPr>
          <p:cNvSpPr>
            <a:spLocks noGrp="1"/>
          </p:cNvSpPr>
          <p:nvPr>
            <p:ph type="ftr" sz="quarter" idx="3"/>
          </p:nvPr>
        </p:nvSpPr>
        <p:spPr/>
        <p:txBody>
          <a:bodyPr/>
          <a:lstStyle/>
          <a:p>
            <a:r>
              <a:rPr lang="en-US"/>
              <a:t>OFFICIAL-SENSITIVE</a:t>
            </a:r>
            <a:endParaRPr lang="en-US" dirty="0"/>
          </a:p>
        </p:txBody>
      </p:sp>
    </p:spTree>
    <p:extLst>
      <p:ext uri="{BB962C8B-B14F-4D97-AF65-F5344CB8AC3E}">
        <p14:creationId xmlns:p14="http://schemas.microsoft.com/office/powerpoint/2010/main" val="553562627"/>
      </p:ext>
    </p:extLst>
  </p:cSld>
  <p:clrMapOvr>
    <a:masterClrMapping/>
  </p:clrMapOvr>
</p:sld>
</file>

<file path=ppt/theme/theme1.xml><?xml version="1.0" encoding="utf-8"?>
<a:theme xmlns:a="http://schemas.openxmlformats.org/drawingml/2006/main" name="MHRA-M365-Theme">
  <a:themeElements>
    <a:clrScheme name="MHRA">
      <a:dk1>
        <a:srgbClr val="000000"/>
      </a:dk1>
      <a:lt1>
        <a:srgbClr val="FFFFFF"/>
      </a:lt1>
      <a:dk2>
        <a:srgbClr val="FFFFFF"/>
      </a:dk2>
      <a:lt2>
        <a:srgbClr val="FFFFFF"/>
      </a:lt2>
      <a:accent1>
        <a:srgbClr val="006652"/>
      </a:accent1>
      <a:accent2>
        <a:srgbClr val="00A188"/>
      </a:accent2>
      <a:accent3>
        <a:srgbClr val="3F78C0"/>
      </a:accent3>
      <a:accent4>
        <a:srgbClr val="C60C30"/>
      </a:accent4>
      <a:accent5>
        <a:srgbClr val="E01A7D"/>
      </a:accent5>
      <a:accent6>
        <a:srgbClr val="93509E"/>
      </a:accent6>
      <a:hlink>
        <a:srgbClr val="006551"/>
      </a:hlink>
      <a:folHlink>
        <a:srgbClr val="00655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alt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altLang="en-US"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HRA-M365-Theme" id="{AE5C0359-66ED-4D43-A884-360F42FC9AEB}" vid="{CB1886F5-402C-4508-AB0B-3854EC5269D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PRD">
      <a:dk1>
        <a:srgbClr val="4B92DB"/>
      </a:dk1>
      <a:lt1>
        <a:srgbClr val="C60C30"/>
      </a:lt1>
      <a:dk2>
        <a:srgbClr val="7AB800"/>
      </a:dk2>
      <a:lt2>
        <a:srgbClr val="E98300"/>
      </a:lt2>
      <a:accent1>
        <a:srgbClr val="D71F85"/>
      </a:accent1>
      <a:accent2>
        <a:srgbClr val="93509E"/>
      </a:accent2>
      <a:accent3>
        <a:srgbClr val="009AA6"/>
      </a:accent3>
      <a:accent4>
        <a:srgbClr val="0F1290"/>
      </a:accent4>
      <a:accent5>
        <a:srgbClr val="009AA6"/>
      </a:accent5>
      <a:accent6>
        <a:srgbClr val="4B92DB"/>
      </a:accent6>
      <a:hlink>
        <a:srgbClr val="002060"/>
      </a:hlink>
      <a:folHlink>
        <a:srgbClr val="4B92D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phemera" ma:contentTypeID="0x010100702500E6F57CB944BE1E98D8142760520500D2FDEDF448148549B028CAFC235F7B13" ma:contentTypeVersion="14" ma:contentTypeDescription="The Ephemera content type is used for short-term business purposes. " ma:contentTypeScope="" ma:versionID="19c54a3d3fb0bb0301917409b3b77ab9">
  <xsd:schema xmlns:xsd="http://www.w3.org/2001/XMLSchema" xmlns:xs="http://www.w3.org/2001/XMLSchema" xmlns:p="http://schemas.microsoft.com/office/2006/metadata/properties" xmlns:ns2="8d211251-081d-41ed-8e26-60ff6a4eba52" xmlns:ns3="d9314ba0-6271-416b-96a4-1bb4b0629b77" targetNamespace="http://schemas.microsoft.com/office/2006/metadata/properties" ma:root="true" ma:fieldsID="c3f9d549ee4a8ee96f1c9b1505b18637" ns2:_="" ns3:_="">
    <xsd:import namespace="8d211251-081d-41ed-8e26-60ff6a4eba52"/>
    <xsd:import namespace="d9314ba0-6271-416b-96a4-1bb4b0629b77"/>
    <xsd:element name="properties">
      <xsd:complexType>
        <xsd:sequence>
          <xsd:element name="documentManagement">
            <xsd:complexType>
              <xsd:all>
                <xsd:element ref="ns2:e9051f0fbcde4f1987897235783fe61d" minOccurs="0"/>
                <xsd:element ref="ns2:TaxCatchAll" minOccurs="0"/>
                <xsd:element ref="ns2:TaxCatchAllLabel" minOccurs="0"/>
                <xsd:element ref="ns2:mc88f323b2334992b3cd47671cd1473b"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11251-081d-41ed-8e26-60ff6a4eba52" elementFormDefault="qualified">
    <xsd:import namespace="http://schemas.microsoft.com/office/2006/documentManagement/types"/>
    <xsd:import namespace="http://schemas.microsoft.com/office/infopath/2007/PartnerControls"/>
    <xsd:element name="e9051f0fbcde4f1987897235783fe61d" ma:index="8" nillable="true" ma:taxonomy="true" ma:internalName="e9051f0fbcde4f1987897235783fe61d" ma:taxonomyFieldName="AgencyKeywords" ma:displayName="Agency Keywords" ma:default="" ma:fieldId="{e9051f0f-bcde-4f19-8789-7235783fe61d}" ma:sspId="ee18d120-e8a3-4027-a24d-9aff90b49386" ma:termSetId="30143de7-8d03-4488-a6c1-277305f62f72"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4ea8dd79-017a-419a-b6d9-a449423c7380}" ma:internalName="TaxCatchAll" ma:showField="CatchAllData" ma:web="8d211251-081d-41ed-8e26-60ff6a4eba5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4ea8dd79-017a-419a-b6d9-a449423c7380}" ma:internalName="TaxCatchAllLabel" ma:readOnly="true" ma:showField="CatchAllDataLabel" ma:web="8d211251-081d-41ed-8e26-60ff6a4eba52">
      <xsd:complexType>
        <xsd:complexContent>
          <xsd:extension base="dms:MultiChoiceLookup">
            <xsd:sequence>
              <xsd:element name="Value" type="dms:Lookup" maxOccurs="unbounded" minOccurs="0" nillable="true"/>
            </xsd:sequence>
          </xsd:extension>
        </xsd:complexContent>
      </xsd:complexType>
    </xsd:element>
    <xsd:element name="mc88f323b2334992b3cd47671cd1473b" ma:index="12" nillable="true" ma:taxonomy="true" ma:internalName="mc88f323b2334992b3cd47671cd1473b" ma:taxonomyFieldName="SecurityClassification" ma:displayName="Security Classification" ma:default="1;#Official|9d42bd58-89d2-4e46-94bb-80d8f31efd91" ma:fieldId="{6c88f323-b233-4992-b3cd-47671cd1473b}" ma:sspId="ee18d120-e8a3-4027-a24d-9aff90b49386" ma:termSetId="39c39363-0566-4543-8d36-d2293ffdaade" ma:anchorId="00000000-0000-0000-0000-000000000000" ma:open="false" ma:isKeyword="false">
      <xsd:complexType>
        <xsd:sequence>
          <xsd:element ref="pc:Terms" minOccurs="0" maxOccurs="1"/>
        </xsd:sequence>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314ba0-6271-416b-96a4-1bb4b0629b77"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d211251-081d-41ed-8e26-60ff6a4eba52">
      <Value>1</Value>
    </TaxCatchAll>
    <mc88f323b2334992b3cd47671cd1473b xmlns="8d211251-081d-41ed-8e26-60ff6a4eba52">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9d42bd58-89d2-4e46-94bb-80d8f31efd91</TermId>
        </TermInfo>
      </Terms>
    </mc88f323b2334992b3cd47671cd1473b>
    <e9051f0fbcde4f1987897235783fe61d xmlns="8d211251-081d-41ed-8e26-60ff6a4eba52">
      <Terms xmlns="http://schemas.microsoft.com/office/infopath/2007/PartnerControls"/>
    </e9051f0fbcde4f1987897235783fe61d>
  </documentManagement>
</p:properties>
</file>

<file path=customXml/itemProps1.xml><?xml version="1.0" encoding="utf-8"?>
<ds:datastoreItem xmlns:ds="http://schemas.openxmlformats.org/officeDocument/2006/customXml" ds:itemID="{593B0DB6-F0DE-4120-942C-303C55862AA9}">
  <ds:schemaRefs>
    <ds:schemaRef ds:uri="http://schemas.microsoft.com/sharepoint/v3/contenttype/forms"/>
  </ds:schemaRefs>
</ds:datastoreItem>
</file>

<file path=customXml/itemProps2.xml><?xml version="1.0" encoding="utf-8"?>
<ds:datastoreItem xmlns:ds="http://schemas.openxmlformats.org/officeDocument/2006/customXml" ds:itemID="{CCC06D57-B316-405A-A479-537F942E94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211251-081d-41ed-8e26-60ff6a4eba52"/>
    <ds:schemaRef ds:uri="d9314ba0-6271-416b-96a4-1bb4b0629b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D31B23-56B5-4123-8A2C-5068F313E3F1}">
  <ds:schemaRefs>
    <ds:schemaRef ds:uri="http://purl.org/dc/elements/1.1/"/>
    <ds:schemaRef ds:uri="http://purl.org/dc/terms/"/>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documentManagement/types"/>
    <ds:schemaRef ds:uri="d9314ba0-6271-416b-96a4-1bb4b0629b77"/>
    <ds:schemaRef ds:uri="8d211251-081d-41ed-8e26-60ff6a4eba5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11687</TotalTime>
  <Words>4541</Words>
  <Application>Microsoft Office PowerPoint</Application>
  <PresentationFormat>Widescreen</PresentationFormat>
  <Paragraphs>367</Paragraphs>
  <Slides>55</Slides>
  <Notes>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MHRA-M365-Theme</vt:lpstr>
      <vt:lpstr>Hormone replacement therapy supply workshop</vt:lpstr>
      <vt:lpstr>Workshop 1</vt:lpstr>
      <vt:lpstr>Agenda</vt:lpstr>
      <vt:lpstr>Temporary exemptions to labelling requirements </vt:lpstr>
      <vt:lpstr>Temporary exemption to labelling requirements</vt:lpstr>
      <vt:lpstr>When can an exemption be applied?</vt:lpstr>
      <vt:lpstr>What documents are required?</vt:lpstr>
      <vt:lpstr>Provision of information in English</vt:lpstr>
      <vt:lpstr>Expedited assessment of marketing authorisation applications</vt:lpstr>
      <vt:lpstr>Expedited assessment of marketing authorisation applications</vt:lpstr>
      <vt:lpstr>An overview of the process for fast tracking an application</vt:lpstr>
      <vt:lpstr>An overview of the process for fast tracking an application</vt:lpstr>
      <vt:lpstr>Steps to facilitate the fast tracking of an application</vt:lpstr>
      <vt:lpstr>Steps to facilitate the fast tracking of an application</vt:lpstr>
      <vt:lpstr>Steps to facilitate the fast tracking of an application</vt:lpstr>
      <vt:lpstr>Steps to facilitate the fast tracking of an application</vt:lpstr>
      <vt:lpstr>Steps to facilitate the fast tracking of an application</vt:lpstr>
      <vt:lpstr>Steps to facilitate the fast tracking of an application</vt:lpstr>
      <vt:lpstr>Steps to facilitate the fast tracking of an application</vt:lpstr>
      <vt:lpstr>Steps to facilitate the fast tracking of an application</vt:lpstr>
      <vt:lpstr>Timeframe for assessing fast tracked marketing authorisations </vt:lpstr>
      <vt:lpstr>Timeframe for assessing fast tracked marketing authorisations </vt:lpstr>
      <vt:lpstr>Assessment of variations and batch specific variations</vt:lpstr>
      <vt:lpstr>Assessment of variations and batch specific variations</vt:lpstr>
      <vt:lpstr>What is a batch specific variation </vt:lpstr>
      <vt:lpstr>What is a batch specific variation? </vt:lpstr>
      <vt:lpstr>What is a batch specific variation? </vt:lpstr>
      <vt:lpstr>What is a batch specific variation? </vt:lpstr>
      <vt:lpstr>Submitting a batch specific variation </vt:lpstr>
      <vt:lpstr>Expediting variations including batch specific variations </vt:lpstr>
      <vt:lpstr>Expediting variations including batch specific variations</vt:lpstr>
      <vt:lpstr>Expediting variations including batch specific variations</vt:lpstr>
      <vt:lpstr>Expediting variations including batch specific variations</vt:lpstr>
      <vt:lpstr>Timeframe for assessing all expedited variations</vt:lpstr>
      <vt:lpstr>The supply of unlicensed medicinal products</vt:lpstr>
      <vt:lpstr>The supply of unlicensed medicinal products</vt:lpstr>
      <vt:lpstr>Unlicensed medicines (ULMs)</vt:lpstr>
      <vt:lpstr>Unlicensed medicines (ULMs)</vt:lpstr>
      <vt:lpstr>Unlicensed medicines (ULMs)</vt:lpstr>
      <vt:lpstr>Unlicensed medicines (ULMs)</vt:lpstr>
      <vt:lpstr>Unlicensed medicines (ULMs)</vt:lpstr>
      <vt:lpstr>Unlicensed medicines (ULMs)</vt:lpstr>
      <vt:lpstr>Unlicensed medicines (ULMs)</vt:lpstr>
      <vt:lpstr>Unlicensed medicines (ULMs)</vt:lpstr>
      <vt:lpstr>Unlicensed medicines (ULMs)</vt:lpstr>
      <vt:lpstr>Unlicensed medicines (ULMs)</vt:lpstr>
      <vt:lpstr>HRT Medicines Shortages – Pharmacy Supplies</vt:lpstr>
      <vt:lpstr>HRT Medicines Shortages – Pharmacy Supplies</vt:lpstr>
      <vt:lpstr>HRT Medicines Shortages – Pharmacy Supplies</vt:lpstr>
      <vt:lpstr>HRT Medicines Shortages – Pharmacy Supplies</vt:lpstr>
      <vt:lpstr>HRT Medicines Shortages – Pharmacy Supplies</vt:lpstr>
      <vt:lpstr>Use of quotas by wholesalers</vt:lpstr>
      <vt:lpstr>Use of quotas by wholesalers</vt:lpstr>
      <vt:lpstr>Q&amp;A</vt:lpstr>
      <vt:lpstr>PowerPoint Presentation</vt:lpstr>
    </vt:vector>
  </TitlesOfParts>
  <Manager>[department's name]</Manager>
  <Company>MHRA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the Year 2015</dc:title>
  <dc:subject>PowerPoint presentation</dc:subject>
  <dc:creator>MHRA</dc:creator>
  <cp:lastModifiedBy>Queen, Andrew (1)</cp:lastModifiedBy>
  <cp:revision>197</cp:revision>
  <cp:lastPrinted>2019-12-10T13:22:19Z</cp:lastPrinted>
  <dcterms:created xsi:type="dcterms:W3CDTF">2016-06-16T12:48:50Z</dcterms:created>
  <dcterms:modified xsi:type="dcterms:W3CDTF">2022-05-23T09:54:32Z</dcterms:modified>
  <cp:category>[department's name], PowerPoint, [key words]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0x010100702500E6F57CB944BE1E98D8142760520500D2FDEDF448148549B028CAFC235F7B13</vt:lpwstr>
  </property>
  <property fmtid="{D5CDD505-2E9C-101B-9397-08002B2CF9AE}" pid="3" name="AgencyKeywords">
    <vt:lpwstr/>
  </property>
  <property fmtid="{D5CDD505-2E9C-101B-9397-08002B2CF9AE}" pid="4" name="SecurityClassification">
    <vt:lpwstr>1;#Official|9d42bd58-89d2-4e46-94bb-80d8f31efd91</vt:lpwstr>
  </property>
  <property fmtid="{D5CDD505-2E9C-101B-9397-08002B2CF9AE}" pid="5" name="ClassificationContentMarkingFooterLocations">
    <vt:lpwstr>MHRA-M365-Theme:7</vt:lpwstr>
  </property>
  <property fmtid="{D5CDD505-2E9C-101B-9397-08002B2CF9AE}" pid="6" name="ClassificationContentMarkingFooterText">
    <vt:lpwstr>MHRA OFFICIAL SENSITIVE</vt:lpwstr>
  </property>
  <property fmtid="{D5CDD505-2E9C-101B-9397-08002B2CF9AE}" pid="7" name="ClassificationContentMarkingHeaderLocations">
    <vt:lpwstr>MHRA-M365-Theme:5</vt:lpwstr>
  </property>
  <property fmtid="{D5CDD505-2E9C-101B-9397-08002B2CF9AE}" pid="8" name="ClassificationContentMarkingHeaderText">
    <vt:lpwstr>MHRA OFFICIAL SENSITIVE</vt:lpwstr>
  </property>
</Properties>
</file>