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71" r:id="rId5"/>
    <p:sldId id="278" r:id="rId6"/>
    <p:sldId id="277" r:id="rId7"/>
    <p:sldId id="269" r:id="rId8"/>
    <p:sldId id="280" r:id="rId9"/>
    <p:sldId id="264" r:id="rId10"/>
    <p:sldId id="281" r:id="rId11"/>
    <p:sldId id="265" r:id="rId12"/>
    <p:sldId id="266" r:id="rId13"/>
    <p:sldId id="283" r:id="rId14"/>
    <p:sldId id="267" r:id="rId15"/>
    <p:sldId id="272" r:id="rId16"/>
    <p:sldId id="284" r:id="rId17"/>
    <p:sldId id="274" r:id="rId18"/>
    <p:sldId id="276" r:id="rId19"/>
    <p:sldId id="28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rma, Richa" initials="SR" lastIdx="12" clrIdx="0">
    <p:extLst>
      <p:ext uri="{19B8F6BF-5375-455C-9EA6-DF929625EA0E}">
        <p15:presenceInfo xmlns:p15="http://schemas.microsoft.com/office/powerpoint/2012/main" userId="S::Richa.Sharma@justice.gov.uk::482977ec-13d8-4aae-a1c5-5bff5e3928eb" providerId="AD"/>
      </p:ext>
    </p:extLst>
  </p:cmAuthor>
  <p:cmAuthor id="2" name="Heppell, Emma-May" initials="HE" lastIdx="14" clrIdx="1">
    <p:extLst>
      <p:ext uri="{19B8F6BF-5375-455C-9EA6-DF929625EA0E}">
        <p15:presenceInfo xmlns:p15="http://schemas.microsoft.com/office/powerpoint/2012/main" userId="S::Emma-May.Heppell@justice.gov.uk::22e471dc-5d40-4375-b3d5-d3cc43ae28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494BA"/>
    <a:srgbClr val="FFFFFF"/>
    <a:srgbClr val="003057"/>
    <a:srgbClr val="A7DFF5"/>
    <a:srgbClr val="8C44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303" y="48"/>
      </p:cViewPr>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3F0D45-D11F-4443-A210-A41819458A7A}" type="datetimeFigureOut">
              <a:rPr lang="en-GB" smtClean="0"/>
              <a:t>08/12/2021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EFB60E-C0A5-416E-864A-9ED7E1B46ACC}" type="slidenum">
              <a:rPr lang="en-GB" smtClean="0"/>
              <a:t>‹#›</a:t>
            </a:fld>
            <a:endParaRPr lang="en-GB"/>
          </a:p>
        </p:txBody>
      </p:sp>
    </p:spTree>
    <p:extLst>
      <p:ext uri="{BB962C8B-B14F-4D97-AF65-F5344CB8AC3E}">
        <p14:creationId xmlns:p14="http://schemas.microsoft.com/office/powerpoint/2010/main" val="2395547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EFB60E-C0A5-416E-864A-9ED7E1B46ACC}" type="slidenum">
              <a:rPr lang="en-GB" smtClean="0"/>
              <a:t>2</a:t>
            </a:fld>
            <a:endParaRPr lang="en-GB"/>
          </a:p>
        </p:txBody>
      </p:sp>
    </p:spTree>
    <p:extLst>
      <p:ext uri="{BB962C8B-B14F-4D97-AF65-F5344CB8AC3E}">
        <p14:creationId xmlns:p14="http://schemas.microsoft.com/office/powerpoint/2010/main" val="3656839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EFB60E-C0A5-416E-864A-9ED7E1B46ACC}" type="slidenum">
              <a:rPr lang="en-GB" smtClean="0"/>
              <a:t>11</a:t>
            </a:fld>
            <a:endParaRPr lang="en-GB"/>
          </a:p>
        </p:txBody>
      </p:sp>
    </p:spTree>
    <p:extLst>
      <p:ext uri="{BB962C8B-B14F-4D97-AF65-F5344CB8AC3E}">
        <p14:creationId xmlns:p14="http://schemas.microsoft.com/office/powerpoint/2010/main" val="1792531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EFB60E-C0A5-416E-864A-9ED7E1B46ACC}" type="slidenum">
              <a:rPr lang="en-GB" smtClean="0"/>
              <a:t>12</a:t>
            </a:fld>
            <a:endParaRPr lang="en-GB"/>
          </a:p>
        </p:txBody>
      </p:sp>
    </p:spTree>
    <p:extLst>
      <p:ext uri="{BB962C8B-B14F-4D97-AF65-F5344CB8AC3E}">
        <p14:creationId xmlns:p14="http://schemas.microsoft.com/office/powerpoint/2010/main" val="18776088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EFB60E-C0A5-416E-864A-9ED7E1B46ACC}" type="slidenum">
              <a:rPr lang="en-GB" smtClean="0"/>
              <a:t>13</a:t>
            </a:fld>
            <a:endParaRPr lang="en-GB"/>
          </a:p>
        </p:txBody>
      </p:sp>
    </p:spTree>
    <p:extLst>
      <p:ext uri="{BB962C8B-B14F-4D97-AF65-F5344CB8AC3E}">
        <p14:creationId xmlns:p14="http://schemas.microsoft.com/office/powerpoint/2010/main" val="729341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EFB60E-C0A5-416E-864A-9ED7E1B46ACC}" type="slidenum">
              <a:rPr lang="en-GB" smtClean="0"/>
              <a:t>15</a:t>
            </a:fld>
            <a:endParaRPr lang="en-GB"/>
          </a:p>
        </p:txBody>
      </p:sp>
    </p:spTree>
    <p:extLst>
      <p:ext uri="{BB962C8B-B14F-4D97-AF65-F5344CB8AC3E}">
        <p14:creationId xmlns:p14="http://schemas.microsoft.com/office/powerpoint/2010/main" val="1394628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EFB60E-C0A5-416E-864A-9ED7E1B46ACC}" type="slidenum">
              <a:rPr lang="en-GB" smtClean="0"/>
              <a:t>16</a:t>
            </a:fld>
            <a:endParaRPr lang="en-GB"/>
          </a:p>
        </p:txBody>
      </p:sp>
    </p:spTree>
    <p:extLst>
      <p:ext uri="{BB962C8B-B14F-4D97-AF65-F5344CB8AC3E}">
        <p14:creationId xmlns:p14="http://schemas.microsoft.com/office/powerpoint/2010/main" val="1534564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EFB60E-C0A5-416E-864A-9ED7E1B46ACC}" type="slidenum">
              <a:rPr lang="en-GB" smtClean="0"/>
              <a:t>3</a:t>
            </a:fld>
            <a:endParaRPr lang="en-GB"/>
          </a:p>
        </p:txBody>
      </p:sp>
    </p:spTree>
    <p:extLst>
      <p:ext uri="{BB962C8B-B14F-4D97-AF65-F5344CB8AC3E}">
        <p14:creationId xmlns:p14="http://schemas.microsoft.com/office/powerpoint/2010/main" val="4120072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a:p>
        </p:txBody>
      </p:sp>
      <p:sp>
        <p:nvSpPr>
          <p:cNvPr id="4" name="Slide Number Placeholder 3"/>
          <p:cNvSpPr>
            <a:spLocks noGrp="1"/>
          </p:cNvSpPr>
          <p:nvPr>
            <p:ph type="sldNum" sz="quarter" idx="5"/>
          </p:nvPr>
        </p:nvSpPr>
        <p:spPr/>
        <p:txBody>
          <a:bodyPr/>
          <a:lstStyle/>
          <a:p>
            <a:fld id="{2AEFB60E-C0A5-416E-864A-9ED7E1B46ACC}" type="slidenum">
              <a:rPr lang="en-GB" smtClean="0"/>
              <a:t>4</a:t>
            </a:fld>
            <a:endParaRPr lang="en-GB"/>
          </a:p>
        </p:txBody>
      </p:sp>
    </p:spTree>
    <p:extLst>
      <p:ext uri="{BB962C8B-B14F-4D97-AF65-F5344CB8AC3E}">
        <p14:creationId xmlns:p14="http://schemas.microsoft.com/office/powerpoint/2010/main" val="723838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a:p>
        </p:txBody>
      </p:sp>
      <p:sp>
        <p:nvSpPr>
          <p:cNvPr id="4" name="Slide Number Placeholder 3"/>
          <p:cNvSpPr>
            <a:spLocks noGrp="1"/>
          </p:cNvSpPr>
          <p:nvPr>
            <p:ph type="sldNum" sz="quarter" idx="5"/>
          </p:nvPr>
        </p:nvSpPr>
        <p:spPr/>
        <p:txBody>
          <a:bodyPr/>
          <a:lstStyle/>
          <a:p>
            <a:fld id="{2AEFB60E-C0A5-416E-864A-9ED7E1B46ACC}" type="slidenum">
              <a:rPr lang="en-GB" smtClean="0"/>
              <a:t>5</a:t>
            </a:fld>
            <a:endParaRPr lang="en-GB"/>
          </a:p>
        </p:txBody>
      </p:sp>
    </p:spTree>
    <p:extLst>
      <p:ext uri="{BB962C8B-B14F-4D97-AF65-F5344CB8AC3E}">
        <p14:creationId xmlns:p14="http://schemas.microsoft.com/office/powerpoint/2010/main" val="2383896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a:t>
            </a:r>
            <a:r>
              <a:rPr lang="en-GB" sz="1200" kern="1200" dirty="0">
                <a:solidFill>
                  <a:schemeClr val="tx1"/>
                </a:solidFill>
                <a:effectLst/>
                <a:latin typeface="+mn-lt"/>
                <a:ea typeface="+mn-ea"/>
                <a:cs typeface="+mn-cs"/>
              </a:rPr>
              <a:t> </a:t>
            </a:r>
            <a:r>
              <a:rPr lang="en-GB" sz="1200" i="1" kern="1200" dirty="0">
                <a:solidFill>
                  <a:schemeClr val="tx1"/>
                </a:solidFill>
                <a:effectLst/>
                <a:latin typeface="+mn-lt"/>
                <a:ea typeface="+mn-ea"/>
                <a:cs typeface="+mn-cs"/>
              </a:rPr>
              <a:t>Asylum &amp; Immigration support have been combined as some secondary grantees were unable to split client support between the two areas of law</a:t>
            </a:r>
            <a:endParaRPr lang="en-GB" sz="900" i="1" kern="1200" dirty="0">
              <a:solidFill>
                <a:schemeClr val="tx1"/>
              </a:solidFill>
              <a:effectLst/>
              <a:latin typeface="+mn-lt"/>
              <a:ea typeface="+mn-ea"/>
              <a:cs typeface="+mn-cs"/>
            </a:endParaRPr>
          </a:p>
          <a:p>
            <a:r>
              <a:rPr lang="en-GB" dirty="0"/>
              <a:t>- Reduction in Debt/housing support cases may be temporary. </a:t>
            </a:r>
            <a:r>
              <a:rPr lang="en-GB" dirty="0" err="1"/>
              <a:t>Eg:O</a:t>
            </a:r>
            <a:r>
              <a:rPr lang="en-GB" sz="1200" b="0" i="0" kern="1200" dirty="0" err="1">
                <a:solidFill>
                  <a:schemeClr val="tx1"/>
                </a:solidFill>
                <a:effectLst/>
                <a:latin typeface="+mn-lt"/>
                <a:ea typeface="+mn-ea"/>
                <a:cs typeface="+mn-cs"/>
              </a:rPr>
              <a:t>ne</a:t>
            </a:r>
            <a:r>
              <a:rPr lang="en-GB" sz="1200" b="0" i="0" kern="1200" dirty="0">
                <a:solidFill>
                  <a:schemeClr val="tx1"/>
                </a:solidFill>
                <a:effectLst/>
                <a:latin typeface="+mn-lt"/>
                <a:ea typeface="+mn-ea"/>
                <a:cs typeface="+mn-cs"/>
              </a:rPr>
              <a:t> grantee reported expecting rent arrears in and around £20k and mortgage arrears in and around £50k, much higher than pre-pandemic levels when clients would have approached for support. </a:t>
            </a:r>
            <a:endParaRPr lang="en-GB" dirty="0"/>
          </a:p>
        </p:txBody>
      </p:sp>
      <p:sp>
        <p:nvSpPr>
          <p:cNvPr id="4" name="Slide Number Placeholder 3"/>
          <p:cNvSpPr>
            <a:spLocks noGrp="1"/>
          </p:cNvSpPr>
          <p:nvPr>
            <p:ph type="sldNum" sz="quarter" idx="5"/>
          </p:nvPr>
        </p:nvSpPr>
        <p:spPr/>
        <p:txBody>
          <a:bodyPr/>
          <a:lstStyle/>
          <a:p>
            <a:fld id="{2AEFB60E-C0A5-416E-864A-9ED7E1B46ACC}" type="slidenum">
              <a:rPr lang="en-GB" smtClean="0"/>
              <a:t>6</a:t>
            </a:fld>
            <a:endParaRPr lang="en-GB"/>
          </a:p>
        </p:txBody>
      </p:sp>
    </p:spTree>
    <p:extLst>
      <p:ext uri="{BB962C8B-B14F-4D97-AF65-F5344CB8AC3E}">
        <p14:creationId xmlns:p14="http://schemas.microsoft.com/office/powerpoint/2010/main" val="510229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2AEFB60E-C0A5-416E-864A-9ED7E1B46ACC}" type="slidenum">
              <a:rPr lang="en-GB" smtClean="0"/>
              <a:t>7</a:t>
            </a:fld>
            <a:endParaRPr lang="en-GB"/>
          </a:p>
        </p:txBody>
      </p:sp>
    </p:spTree>
    <p:extLst>
      <p:ext uri="{BB962C8B-B14F-4D97-AF65-F5344CB8AC3E}">
        <p14:creationId xmlns:p14="http://schemas.microsoft.com/office/powerpoint/2010/main" val="1979049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EFB60E-C0A5-416E-864A-9ED7E1B46ACC}" type="slidenum">
              <a:rPr lang="en-GB" smtClean="0"/>
              <a:t>8</a:t>
            </a:fld>
            <a:endParaRPr lang="en-GB"/>
          </a:p>
        </p:txBody>
      </p:sp>
    </p:spTree>
    <p:extLst>
      <p:ext uri="{BB962C8B-B14F-4D97-AF65-F5344CB8AC3E}">
        <p14:creationId xmlns:p14="http://schemas.microsoft.com/office/powerpoint/2010/main" val="3740320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EFB60E-C0A5-416E-864A-9ED7E1B46ACC}" type="slidenum">
              <a:rPr lang="en-GB" smtClean="0"/>
              <a:t>9</a:t>
            </a:fld>
            <a:endParaRPr lang="en-GB"/>
          </a:p>
        </p:txBody>
      </p:sp>
    </p:spTree>
    <p:extLst>
      <p:ext uri="{BB962C8B-B14F-4D97-AF65-F5344CB8AC3E}">
        <p14:creationId xmlns:p14="http://schemas.microsoft.com/office/powerpoint/2010/main" val="3669833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EFB60E-C0A5-416E-864A-9ED7E1B46ACC}" type="slidenum">
              <a:rPr lang="en-GB" smtClean="0"/>
              <a:t>10</a:t>
            </a:fld>
            <a:endParaRPr lang="en-GB"/>
          </a:p>
        </p:txBody>
      </p:sp>
    </p:spTree>
    <p:extLst>
      <p:ext uri="{BB962C8B-B14F-4D97-AF65-F5344CB8AC3E}">
        <p14:creationId xmlns:p14="http://schemas.microsoft.com/office/powerpoint/2010/main" val="12069764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Ministry of Justice">
            <a:extLst>
              <a:ext uri="{FF2B5EF4-FFF2-40B4-BE49-F238E27FC236}">
                <a16:creationId xmlns:a16="http://schemas.microsoft.com/office/drawing/2014/main" id="{1A3FE6CE-6085-486A-B8A9-8B86B62DFD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7" y="0"/>
            <a:ext cx="9142985" cy="6858000"/>
          </a:xfrm>
          <a:prstGeom prst="rect">
            <a:avLst/>
          </a:prstGeom>
        </p:spPr>
      </p:pic>
      <p:sp>
        <p:nvSpPr>
          <p:cNvPr id="2" name="Title 1">
            <a:extLst>
              <a:ext uri="{FF2B5EF4-FFF2-40B4-BE49-F238E27FC236}">
                <a16:creationId xmlns:a16="http://schemas.microsoft.com/office/drawing/2014/main" id="{ABDDC3A8-E3D7-48E5-9559-9C05FC086798}"/>
              </a:ext>
            </a:extLst>
          </p:cNvPr>
          <p:cNvSpPr>
            <a:spLocks noGrp="1"/>
          </p:cNvSpPr>
          <p:nvPr>
            <p:ph type="ctrTitle"/>
          </p:nvPr>
        </p:nvSpPr>
        <p:spPr>
          <a:xfrm>
            <a:off x="723600" y="2679699"/>
            <a:ext cx="7455705" cy="1009124"/>
          </a:xfrm>
        </p:spPr>
        <p:txBody>
          <a:bodyPr anchor="t" anchorCtr="0">
            <a:normAutofit/>
          </a:bodyPr>
          <a:lstStyle>
            <a:lvl1pPr algn="l">
              <a:defRPr sz="3400">
                <a:solidFill>
                  <a:srgbClr val="003057"/>
                </a:solidFill>
              </a:defRPr>
            </a:lvl1pPr>
          </a:lstStyle>
          <a:p>
            <a:r>
              <a:rPr lang="en-GB" noProof="0"/>
              <a:t>Click to edit Master title style</a:t>
            </a:r>
          </a:p>
        </p:txBody>
      </p:sp>
      <p:sp>
        <p:nvSpPr>
          <p:cNvPr id="3" name="Subtitle 2">
            <a:extLst>
              <a:ext uri="{FF2B5EF4-FFF2-40B4-BE49-F238E27FC236}">
                <a16:creationId xmlns:a16="http://schemas.microsoft.com/office/drawing/2014/main" id="{7F64A54C-99DF-4290-B7D8-60194329BBD7}"/>
              </a:ext>
            </a:extLst>
          </p:cNvPr>
          <p:cNvSpPr>
            <a:spLocks noGrp="1"/>
          </p:cNvSpPr>
          <p:nvPr>
            <p:ph type="subTitle" idx="1"/>
          </p:nvPr>
        </p:nvSpPr>
        <p:spPr>
          <a:xfrm>
            <a:off x="723599" y="3844940"/>
            <a:ext cx="5542545" cy="1425496"/>
          </a:xfrm>
        </p:spPr>
        <p:txBody>
          <a:bodyPr/>
          <a:lstStyle>
            <a:lvl1pPr marL="0" indent="0" algn="l">
              <a:buNone/>
              <a:defRPr sz="2400" b="1">
                <a:solidFill>
                  <a:srgbClr val="003057"/>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sp>
        <p:nvSpPr>
          <p:cNvPr id="13" name="Text Placeholder 12">
            <a:extLst>
              <a:ext uri="{FF2B5EF4-FFF2-40B4-BE49-F238E27FC236}">
                <a16:creationId xmlns:a16="http://schemas.microsoft.com/office/drawing/2014/main" id="{FAFEA738-E8B3-437F-8D4D-5F4800F1A7B4}"/>
              </a:ext>
            </a:extLst>
          </p:cNvPr>
          <p:cNvSpPr>
            <a:spLocks noGrp="1"/>
          </p:cNvSpPr>
          <p:nvPr>
            <p:ph type="body" sz="quarter" idx="10" hasCustomPrompt="1"/>
          </p:nvPr>
        </p:nvSpPr>
        <p:spPr>
          <a:xfrm>
            <a:off x="723599" y="5427311"/>
            <a:ext cx="3013200" cy="271604"/>
          </a:xfrm>
        </p:spPr>
        <p:txBody>
          <a:bodyPr>
            <a:normAutofit/>
          </a:bodyPr>
          <a:lstStyle>
            <a:lvl1pPr>
              <a:defRPr sz="1600">
                <a:solidFill>
                  <a:srgbClr val="003057"/>
                </a:solidFill>
              </a:defRPr>
            </a:lvl1pPr>
          </a:lstStyle>
          <a:p>
            <a:pPr lvl="0"/>
            <a:r>
              <a:rPr lang="en-GB" noProof="0"/>
              <a:t>Month YYYY</a:t>
            </a:r>
          </a:p>
        </p:txBody>
      </p:sp>
    </p:spTree>
    <p:extLst>
      <p:ext uri="{BB962C8B-B14F-4D97-AF65-F5344CB8AC3E}">
        <p14:creationId xmlns:p14="http://schemas.microsoft.com/office/powerpoint/2010/main" val="3564612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B7E8379-ADB6-4D21-B25A-8FD438BCF8B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7" y="0"/>
            <a:ext cx="9142985" cy="6858000"/>
          </a:xfrm>
          <a:prstGeom prst="rect">
            <a:avLst/>
          </a:prstGeom>
        </p:spPr>
      </p:pic>
      <p:sp>
        <p:nvSpPr>
          <p:cNvPr id="2" name="Title 1">
            <a:extLst>
              <a:ext uri="{FF2B5EF4-FFF2-40B4-BE49-F238E27FC236}">
                <a16:creationId xmlns:a16="http://schemas.microsoft.com/office/drawing/2014/main" id="{916DB5A5-EF61-426C-B4D9-3924814EC7F1}"/>
              </a:ext>
            </a:extLst>
          </p:cNvPr>
          <p:cNvSpPr>
            <a:spLocks noGrp="1"/>
          </p:cNvSpPr>
          <p:nvPr>
            <p:ph type="title"/>
          </p:nvPr>
        </p:nvSpPr>
        <p:spPr/>
        <p:txBody>
          <a:bodyPr/>
          <a:lstStyle/>
          <a:p>
            <a:r>
              <a:rPr lang="en-GB" noProof="0"/>
              <a:t>Click to edit Master title style</a:t>
            </a:r>
          </a:p>
        </p:txBody>
      </p:sp>
      <p:sp>
        <p:nvSpPr>
          <p:cNvPr id="3" name="Content Placeholder 2">
            <a:extLst>
              <a:ext uri="{FF2B5EF4-FFF2-40B4-BE49-F238E27FC236}">
                <a16:creationId xmlns:a16="http://schemas.microsoft.com/office/drawing/2014/main" id="{6A135A26-94E6-488E-9CDE-7B1D9690014B}"/>
              </a:ext>
            </a:extLst>
          </p:cNvPr>
          <p:cNvSpPr>
            <a:spLocks noGrp="1"/>
          </p:cNvSpPr>
          <p:nvPr>
            <p:ph sz="half" idx="1"/>
          </p:nvPr>
        </p:nvSpPr>
        <p:spPr>
          <a:xfrm>
            <a:off x="712799" y="1329654"/>
            <a:ext cx="3801600" cy="4664747"/>
          </a:xfrm>
        </p:spPr>
        <p:txBody>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 name="Content Placeholder 3">
            <a:extLst>
              <a:ext uri="{FF2B5EF4-FFF2-40B4-BE49-F238E27FC236}">
                <a16:creationId xmlns:a16="http://schemas.microsoft.com/office/drawing/2014/main" id="{184D5B0C-FD37-49D6-81C9-AE8D20B99494}"/>
              </a:ext>
            </a:extLst>
          </p:cNvPr>
          <p:cNvSpPr>
            <a:spLocks noGrp="1"/>
          </p:cNvSpPr>
          <p:nvPr>
            <p:ph sz="half" idx="2"/>
          </p:nvPr>
        </p:nvSpPr>
        <p:spPr>
          <a:xfrm>
            <a:off x="4629151" y="1329654"/>
            <a:ext cx="3802050" cy="4664747"/>
          </a:xfrm>
        </p:spPr>
        <p:txBody>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a:extLst>
              <a:ext uri="{FF2B5EF4-FFF2-40B4-BE49-F238E27FC236}">
                <a16:creationId xmlns:a16="http://schemas.microsoft.com/office/drawing/2014/main" id="{9A91A2EB-2D4A-46D4-BD9A-3A14F5F89FF4}"/>
              </a:ext>
            </a:extLst>
          </p:cNvPr>
          <p:cNvSpPr>
            <a:spLocks noGrp="1"/>
          </p:cNvSpPr>
          <p:nvPr>
            <p:ph type="ftr" sz="quarter" idx="11"/>
          </p:nvPr>
        </p:nvSpPr>
        <p:spPr/>
        <p:txBody>
          <a:bodyPr/>
          <a:lstStyle/>
          <a:p>
            <a:r>
              <a:rPr lang="en-GB"/>
              <a:t>On the Insert ribbon select Header &amp; Footer to edit this holding text</a:t>
            </a:r>
          </a:p>
        </p:txBody>
      </p:sp>
      <p:sp>
        <p:nvSpPr>
          <p:cNvPr id="7" name="Slide Number Placeholder 6">
            <a:extLst>
              <a:ext uri="{FF2B5EF4-FFF2-40B4-BE49-F238E27FC236}">
                <a16:creationId xmlns:a16="http://schemas.microsoft.com/office/drawing/2014/main" id="{C9200F81-BA27-490F-965F-9BA0624F4F42}"/>
              </a:ext>
            </a:extLst>
          </p:cNvPr>
          <p:cNvSpPr>
            <a:spLocks noGrp="1"/>
          </p:cNvSpPr>
          <p:nvPr>
            <p:ph type="sldNum" sz="quarter" idx="12"/>
          </p:nvPr>
        </p:nvSpPr>
        <p:spPr/>
        <p:txBody>
          <a:bodyPr/>
          <a:lstStyle/>
          <a:p>
            <a:fld id="{9A8223AF-F2F5-41F7-A71C-81CE492BCB88}" type="slidenum">
              <a:rPr lang="en-GB" smtClean="0"/>
              <a:t>‹#›</a:t>
            </a:fld>
            <a:endParaRPr lang="en-GB"/>
          </a:p>
        </p:txBody>
      </p:sp>
    </p:spTree>
    <p:extLst>
      <p:ext uri="{BB962C8B-B14F-4D97-AF65-F5344CB8AC3E}">
        <p14:creationId xmlns:p14="http://schemas.microsoft.com/office/powerpoint/2010/main" val="3111165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A0FB543-E0A3-4D55-B1B1-D08DDB6C59D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7" y="0"/>
            <a:ext cx="9142985" cy="6858000"/>
          </a:xfrm>
          <a:prstGeom prst="rect">
            <a:avLst/>
          </a:prstGeom>
        </p:spPr>
      </p:pic>
      <p:sp>
        <p:nvSpPr>
          <p:cNvPr id="2" name="Title 1">
            <a:extLst>
              <a:ext uri="{FF2B5EF4-FFF2-40B4-BE49-F238E27FC236}">
                <a16:creationId xmlns:a16="http://schemas.microsoft.com/office/drawing/2014/main" id="{C14214C6-ECDA-467D-B40F-ED549B15D727}"/>
              </a:ext>
            </a:extLst>
          </p:cNvPr>
          <p:cNvSpPr>
            <a:spLocks noGrp="1"/>
          </p:cNvSpPr>
          <p:nvPr>
            <p:ph type="title"/>
          </p:nvPr>
        </p:nvSpPr>
        <p:spPr/>
        <p:txBody>
          <a:bodyPr/>
          <a:lstStyle/>
          <a:p>
            <a:r>
              <a:rPr lang="en-GB" noProof="0"/>
              <a:t>Click to edit Master title style</a:t>
            </a:r>
          </a:p>
        </p:txBody>
      </p:sp>
      <p:sp>
        <p:nvSpPr>
          <p:cNvPr id="3" name="Content Placeholder 2">
            <a:extLst>
              <a:ext uri="{FF2B5EF4-FFF2-40B4-BE49-F238E27FC236}">
                <a16:creationId xmlns:a16="http://schemas.microsoft.com/office/drawing/2014/main" id="{3ED172B8-BB78-4472-BCD0-2892B3F88B51}"/>
              </a:ext>
            </a:extLst>
          </p:cNvPr>
          <p:cNvSpPr>
            <a:spLocks noGrp="1"/>
          </p:cNvSpPr>
          <p:nvPr>
            <p:ph idx="1"/>
          </p:nvPr>
        </p:nvSpPr>
        <p:spPr/>
        <p:txBody>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Footer Placeholder 4">
            <a:extLst>
              <a:ext uri="{FF2B5EF4-FFF2-40B4-BE49-F238E27FC236}">
                <a16:creationId xmlns:a16="http://schemas.microsoft.com/office/drawing/2014/main" id="{BD8AEF85-6DC1-4A99-8D1B-D333E8CD624B}"/>
              </a:ext>
            </a:extLst>
          </p:cNvPr>
          <p:cNvSpPr>
            <a:spLocks noGrp="1"/>
          </p:cNvSpPr>
          <p:nvPr>
            <p:ph type="ftr" sz="quarter" idx="11"/>
          </p:nvPr>
        </p:nvSpPr>
        <p:spPr/>
        <p:txBody>
          <a:bodyPr/>
          <a:lstStyle/>
          <a:p>
            <a:r>
              <a:rPr lang="en-GB"/>
              <a:t>On the Insert ribbon select Header &amp; Footer to edit this holding text</a:t>
            </a:r>
          </a:p>
        </p:txBody>
      </p:sp>
      <p:sp>
        <p:nvSpPr>
          <p:cNvPr id="6" name="Slide Number Placeholder 5">
            <a:extLst>
              <a:ext uri="{FF2B5EF4-FFF2-40B4-BE49-F238E27FC236}">
                <a16:creationId xmlns:a16="http://schemas.microsoft.com/office/drawing/2014/main" id="{CF4561EB-B8BB-461B-8E07-0FCF948AEB0F}"/>
              </a:ext>
            </a:extLst>
          </p:cNvPr>
          <p:cNvSpPr>
            <a:spLocks noGrp="1"/>
          </p:cNvSpPr>
          <p:nvPr>
            <p:ph type="sldNum" sz="quarter" idx="12"/>
          </p:nvPr>
        </p:nvSpPr>
        <p:spPr/>
        <p:txBody>
          <a:bodyPr/>
          <a:lstStyle/>
          <a:p>
            <a:fld id="{9A8223AF-F2F5-41F7-A71C-81CE492BCB88}" type="slidenum">
              <a:rPr lang="en-GB" smtClean="0"/>
              <a:t>‹#›</a:t>
            </a:fld>
            <a:endParaRPr lang="en-GB"/>
          </a:p>
        </p:txBody>
      </p:sp>
    </p:spTree>
    <p:extLst>
      <p:ext uri="{BB962C8B-B14F-4D97-AF65-F5344CB8AC3E}">
        <p14:creationId xmlns:p14="http://schemas.microsoft.com/office/powerpoint/2010/main" val="298935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A0FB543-E0A3-4D55-B1B1-D08DDB6C59D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7" y="0"/>
            <a:ext cx="9142985" cy="6858000"/>
          </a:xfrm>
          <a:prstGeom prst="rect">
            <a:avLst/>
          </a:prstGeom>
        </p:spPr>
      </p:pic>
      <p:sp>
        <p:nvSpPr>
          <p:cNvPr id="2" name="Title 1">
            <a:extLst>
              <a:ext uri="{FF2B5EF4-FFF2-40B4-BE49-F238E27FC236}">
                <a16:creationId xmlns:a16="http://schemas.microsoft.com/office/drawing/2014/main" id="{C14214C6-ECDA-467D-B40F-ED549B15D727}"/>
              </a:ext>
            </a:extLst>
          </p:cNvPr>
          <p:cNvSpPr>
            <a:spLocks noGrp="1"/>
          </p:cNvSpPr>
          <p:nvPr>
            <p:ph type="title"/>
          </p:nvPr>
        </p:nvSpPr>
        <p:spPr/>
        <p:txBody>
          <a:bodyPr/>
          <a:lstStyle/>
          <a:p>
            <a:r>
              <a:rPr lang="en-US" dirty="0"/>
              <a:t>Click to edit Master title style</a:t>
            </a:r>
            <a:endParaRPr lang="en-GB" dirty="0"/>
          </a:p>
        </p:txBody>
      </p:sp>
      <p:sp>
        <p:nvSpPr>
          <p:cNvPr id="5" name="Footer Placeholder 4">
            <a:extLst>
              <a:ext uri="{FF2B5EF4-FFF2-40B4-BE49-F238E27FC236}">
                <a16:creationId xmlns:a16="http://schemas.microsoft.com/office/drawing/2014/main" id="{BD8AEF85-6DC1-4A99-8D1B-D333E8CD624B}"/>
              </a:ext>
            </a:extLst>
          </p:cNvPr>
          <p:cNvSpPr>
            <a:spLocks noGrp="1"/>
          </p:cNvSpPr>
          <p:nvPr>
            <p:ph type="ftr" sz="quarter" idx="11"/>
          </p:nvPr>
        </p:nvSpPr>
        <p:spPr/>
        <p:txBody>
          <a:bodyPr/>
          <a:lstStyle/>
          <a:p>
            <a:r>
              <a:rPr lang="en-GB"/>
              <a:t>On the Insert ribbon select Header &amp; Footer to edit this holding text</a:t>
            </a:r>
          </a:p>
        </p:txBody>
      </p:sp>
      <p:sp>
        <p:nvSpPr>
          <p:cNvPr id="6" name="Slide Number Placeholder 5">
            <a:extLst>
              <a:ext uri="{FF2B5EF4-FFF2-40B4-BE49-F238E27FC236}">
                <a16:creationId xmlns:a16="http://schemas.microsoft.com/office/drawing/2014/main" id="{CF4561EB-B8BB-461B-8E07-0FCF948AEB0F}"/>
              </a:ext>
            </a:extLst>
          </p:cNvPr>
          <p:cNvSpPr>
            <a:spLocks noGrp="1"/>
          </p:cNvSpPr>
          <p:nvPr>
            <p:ph type="sldNum" sz="quarter" idx="12"/>
          </p:nvPr>
        </p:nvSpPr>
        <p:spPr/>
        <p:txBody>
          <a:bodyPr/>
          <a:lstStyle/>
          <a:p>
            <a:fld id="{9A8223AF-F2F5-41F7-A71C-81CE492BCB88}" type="slidenum">
              <a:rPr lang="en-GB" smtClean="0"/>
              <a:t>‹#›</a:t>
            </a:fld>
            <a:endParaRPr lang="en-GB"/>
          </a:p>
        </p:txBody>
      </p:sp>
    </p:spTree>
    <p:extLst>
      <p:ext uri="{BB962C8B-B14F-4D97-AF65-F5344CB8AC3E}">
        <p14:creationId xmlns:p14="http://schemas.microsoft.com/office/powerpoint/2010/main" val="931636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mphasis box">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3465744-92B4-4ED3-BCB2-536449F30F23}"/>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7" y="0"/>
            <a:ext cx="9142985" cy="6858000"/>
          </a:xfrm>
          <a:prstGeom prst="rect">
            <a:avLst/>
          </a:prstGeom>
        </p:spPr>
      </p:pic>
      <p:sp>
        <p:nvSpPr>
          <p:cNvPr id="2" name="Title 1">
            <a:extLst>
              <a:ext uri="{FF2B5EF4-FFF2-40B4-BE49-F238E27FC236}">
                <a16:creationId xmlns:a16="http://schemas.microsoft.com/office/drawing/2014/main" id="{916DB5A5-EF61-426C-B4D9-3924814EC7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135A26-94E6-488E-9CDE-7B1D9690014B}"/>
              </a:ext>
            </a:extLst>
          </p:cNvPr>
          <p:cNvSpPr>
            <a:spLocks noGrp="1"/>
          </p:cNvSpPr>
          <p:nvPr>
            <p:ph sz="half" idx="1"/>
          </p:nvPr>
        </p:nvSpPr>
        <p:spPr>
          <a:xfrm>
            <a:off x="712799" y="1329654"/>
            <a:ext cx="3801600" cy="45135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84D5B0C-FD37-49D6-81C9-AE8D20B99494}"/>
              </a:ext>
            </a:extLst>
          </p:cNvPr>
          <p:cNvSpPr>
            <a:spLocks noGrp="1"/>
          </p:cNvSpPr>
          <p:nvPr>
            <p:ph sz="half" idx="2" hasCustomPrompt="1"/>
          </p:nvPr>
        </p:nvSpPr>
        <p:spPr>
          <a:xfrm>
            <a:off x="4629600" y="1329654"/>
            <a:ext cx="3801600" cy="4513586"/>
          </a:xfrm>
          <a:solidFill>
            <a:srgbClr val="A7DFF5"/>
          </a:solidFill>
        </p:spPr>
        <p:txBody>
          <a:bodyPr lIns="223200" tIns="223200" rIns="223200"/>
          <a:lstStyle>
            <a:lvl1pPr>
              <a:defRPr b="0">
                <a:solidFill>
                  <a:srgbClr val="003057"/>
                </a:solidFill>
              </a:defRPr>
            </a:lvl1pPr>
          </a:lstStyle>
          <a:p>
            <a:pPr lvl="0"/>
            <a:r>
              <a:rPr lang="en-US"/>
              <a:t>Emphasis Text</a:t>
            </a:r>
          </a:p>
        </p:txBody>
      </p:sp>
      <p:sp>
        <p:nvSpPr>
          <p:cNvPr id="6" name="Footer Placeholder 5">
            <a:extLst>
              <a:ext uri="{FF2B5EF4-FFF2-40B4-BE49-F238E27FC236}">
                <a16:creationId xmlns:a16="http://schemas.microsoft.com/office/drawing/2014/main" id="{9A91A2EB-2D4A-46D4-BD9A-3A14F5F89FF4}"/>
              </a:ext>
            </a:extLst>
          </p:cNvPr>
          <p:cNvSpPr>
            <a:spLocks noGrp="1"/>
          </p:cNvSpPr>
          <p:nvPr>
            <p:ph type="ftr" sz="quarter" idx="11"/>
          </p:nvPr>
        </p:nvSpPr>
        <p:spPr/>
        <p:txBody>
          <a:bodyPr/>
          <a:lstStyle/>
          <a:p>
            <a:r>
              <a:rPr lang="en-GB"/>
              <a:t>On the Insert ribbon select Header &amp; Footer to edit this holding text</a:t>
            </a:r>
          </a:p>
        </p:txBody>
      </p:sp>
      <p:sp>
        <p:nvSpPr>
          <p:cNvPr id="7" name="Slide Number Placeholder 6">
            <a:extLst>
              <a:ext uri="{FF2B5EF4-FFF2-40B4-BE49-F238E27FC236}">
                <a16:creationId xmlns:a16="http://schemas.microsoft.com/office/drawing/2014/main" id="{C9200F81-BA27-490F-965F-9BA0624F4F42}"/>
              </a:ext>
            </a:extLst>
          </p:cNvPr>
          <p:cNvSpPr>
            <a:spLocks noGrp="1"/>
          </p:cNvSpPr>
          <p:nvPr>
            <p:ph type="sldNum" sz="quarter" idx="12"/>
          </p:nvPr>
        </p:nvSpPr>
        <p:spPr/>
        <p:txBody>
          <a:bodyPr/>
          <a:lstStyle/>
          <a:p>
            <a:fld id="{9A8223AF-F2F5-41F7-A71C-81CE492BCB88}" type="slidenum">
              <a:rPr lang="en-GB" smtClean="0"/>
              <a:t>‹#›</a:t>
            </a:fld>
            <a:endParaRPr lang="en-GB"/>
          </a:p>
        </p:txBody>
      </p:sp>
    </p:spTree>
    <p:extLst>
      <p:ext uri="{BB962C8B-B14F-4D97-AF65-F5344CB8AC3E}">
        <p14:creationId xmlns:p14="http://schemas.microsoft.com/office/powerpoint/2010/main" val="1623342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rge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8572C6D-C3B3-4399-8C80-6E80177792CD}"/>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7" y="0"/>
            <a:ext cx="9142985" cy="6858000"/>
          </a:xfrm>
          <a:prstGeom prst="rect">
            <a:avLst/>
          </a:prstGeom>
        </p:spPr>
      </p:pic>
      <p:sp>
        <p:nvSpPr>
          <p:cNvPr id="3" name="Content Placeholder 2">
            <a:extLst>
              <a:ext uri="{FF2B5EF4-FFF2-40B4-BE49-F238E27FC236}">
                <a16:creationId xmlns:a16="http://schemas.microsoft.com/office/drawing/2014/main" id="{3ED172B8-BB78-4472-BCD0-2892B3F88B51}"/>
              </a:ext>
            </a:extLst>
          </p:cNvPr>
          <p:cNvSpPr>
            <a:spLocks noGrp="1"/>
          </p:cNvSpPr>
          <p:nvPr>
            <p:ph idx="1" hasCustomPrompt="1"/>
          </p:nvPr>
        </p:nvSpPr>
        <p:spPr>
          <a:xfrm>
            <a:off x="723600" y="1296000"/>
            <a:ext cx="7696800" cy="4266000"/>
          </a:xfrm>
        </p:spPr>
        <p:txBody>
          <a:bodyPr>
            <a:normAutofit/>
          </a:bodyPr>
          <a:lstStyle>
            <a:lvl1pPr>
              <a:defRPr sz="3400" b="0">
                <a:solidFill>
                  <a:schemeClr val="accent1"/>
                </a:solidFill>
              </a:defRPr>
            </a:lvl1pPr>
          </a:lstStyle>
          <a:p>
            <a:pPr lvl="0"/>
            <a:r>
              <a:rPr lang="en-US"/>
              <a:t>Large text</a:t>
            </a:r>
          </a:p>
        </p:txBody>
      </p:sp>
      <p:sp>
        <p:nvSpPr>
          <p:cNvPr id="5" name="Footer Placeholder 4">
            <a:extLst>
              <a:ext uri="{FF2B5EF4-FFF2-40B4-BE49-F238E27FC236}">
                <a16:creationId xmlns:a16="http://schemas.microsoft.com/office/drawing/2014/main" id="{BD8AEF85-6DC1-4A99-8D1B-D333E8CD624B}"/>
              </a:ext>
            </a:extLst>
          </p:cNvPr>
          <p:cNvSpPr>
            <a:spLocks noGrp="1"/>
          </p:cNvSpPr>
          <p:nvPr>
            <p:ph type="ftr" sz="quarter" idx="11"/>
          </p:nvPr>
        </p:nvSpPr>
        <p:spPr/>
        <p:txBody>
          <a:bodyPr/>
          <a:lstStyle/>
          <a:p>
            <a:r>
              <a:rPr lang="en-GB"/>
              <a:t>On the Insert ribbon select Header &amp; Footer to edit this holding text</a:t>
            </a:r>
          </a:p>
        </p:txBody>
      </p:sp>
      <p:sp>
        <p:nvSpPr>
          <p:cNvPr id="6" name="Slide Number Placeholder 5">
            <a:extLst>
              <a:ext uri="{FF2B5EF4-FFF2-40B4-BE49-F238E27FC236}">
                <a16:creationId xmlns:a16="http://schemas.microsoft.com/office/drawing/2014/main" id="{CF4561EB-B8BB-461B-8E07-0FCF948AEB0F}"/>
              </a:ext>
            </a:extLst>
          </p:cNvPr>
          <p:cNvSpPr>
            <a:spLocks noGrp="1"/>
          </p:cNvSpPr>
          <p:nvPr>
            <p:ph type="sldNum" sz="quarter" idx="12"/>
          </p:nvPr>
        </p:nvSpPr>
        <p:spPr/>
        <p:txBody>
          <a:bodyPr/>
          <a:lstStyle/>
          <a:p>
            <a:fld id="{9A8223AF-F2F5-41F7-A71C-81CE492BCB88}" type="slidenum">
              <a:rPr lang="en-GB" smtClean="0"/>
              <a:t>‹#›</a:t>
            </a:fld>
            <a:endParaRPr lang="en-GB"/>
          </a:p>
        </p:txBody>
      </p:sp>
    </p:spTree>
    <p:extLst>
      <p:ext uri="{BB962C8B-B14F-4D97-AF65-F5344CB8AC3E}">
        <p14:creationId xmlns:p14="http://schemas.microsoft.com/office/powerpoint/2010/main" val="1007906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xag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8E01D39-A23A-4BDB-81DF-BDE5EFDA96F9}"/>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7" y="0"/>
            <a:ext cx="9142985" cy="6858000"/>
          </a:xfrm>
          <a:prstGeom prst="rect">
            <a:avLst/>
          </a:prstGeom>
        </p:spPr>
      </p:pic>
      <p:sp>
        <p:nvSpPr>
          <p:cNvPr id="5" name="Footer Placeholder 4">
            <a:extLst>
              <a:ext uri="{FF2B5EF4-FFF2-40B4-BE49-F238E27FC236}">
                <a16:creationId xmlns:a16="http://schemas.microsoft.com/office/drawing/2014/main" id="{BD8AEF85-6DC1-4A99-8D1B-D333E8CD624B}"/>
              </a:ext>
            </a:extLst>
          </p:cNvPr>
          <p:cNvSpPr>
            <a:spLocks noGrp="1"/>
          </p:cNvSpPr>
          <p:nvPr>
            <p:ph type="ftr" sz="quarter" idx="11"/>
          </p:nvPr>
        </p:nvSpPr>
        <p:spPr/>
        <p:txBody>
          <a:bodyPr/>
          <a:lstStyle/>
          <a:p>
            <a:r>
              <a:rPr lang="en-GB"/>
              <a:t>On the Insert ribbon select Header &amp; Footer to edit this holding text</a:t>
            </a:r>
          </a:p>
        </p:txBody>
      </p:sp>
      <p:sp>
        <p:nvSpPr>
          <p:cNvPr id="6" name="Slide Number Placeholder 5">
            <a:extLst>
              <a:ext uri="{FF2B5EF4-FFF2-40B4-BE49-F238E27FC236}">
                <a16:creationId xmlns:a16="http://schemas.microsoft.com/office/drawing/2014/main" id="{CF4561EB-B8BB-461B-8E07-0FCF948AEB0F}"/>
              </a:ext>
            </a:extLst>
          </p:cNvPr>
          <p:cNvSpPr>
            <a:spLocks noGrp="1"/>
          </p:cNvSpPr>
          <p:nvPr>
            <p:ph type="sldNum" sz="quarter" idx="12"/>
          </p:nvPr>
        </p:nvSpPr>
        <p:spPr/>
        <p:txBody>
          <a:bodyPr/>
          <a:lstStyle/>
          <a:p>
            <a:fld id="{9A8223AF-F2F5-41F7-A71C-81CE492BCB88}" type="slidenum">
              <a:rPr lang="en-GB" smtClean="0"/>
              <a:t>‹#›</a:t>
            </a:fld>
            <a:endParaRPr lang="en-GB"/>
          </a:p>
        </p:txBody>
      </p:sp>
      <p:sp>
        <p:nvSpPr>
          <p:cNvPr id="10" name="Text Placeholder 9">
            <a:extLst>
              <a:ext uri="{FF2B5EF4-FFF2-40B4-BE49-F238E27FC236}">
                <a16:creationId xmlns:a16="http://schemas.microsoft.com/office/drawing/2014/main" id="{CDFB0FAD-A321-43A8-BA9A-B1A8FCC82C04}"/>
              </a:ext>
            </a:extLst>
          </p:cNvPr>
          <p:cNvSpPr>
            <a:spLocks noGrp="1"/>
          </p:cNvSpPr>
          <p:nvPr>
            <p:ph type="body" sz="quarter" idx="13" hasCustomPrompt="1"/>
          </p:nvPr>
        </p:nvSpPr>
        <p:spPr>
          <a:xfrm>
            <a:off x="2880000" y="2129425"/>
            <a:ext cx="3384000" cy="1114816"/>
          </a:xfrm>
        </p:spPr>
        <p:txBody>
          <a:bodyPr anchor="ctr" anchorCtr="0">
            <a:normAutofit/>
          </a:bodyPr>
          <a:lstStyle>
            <a:lvl1pPr algn="ctr">
              <a:defRPr sz="9600" b="0">
                <a:solidFill>
                  <a:schemeClr val="accent1"/>
                </a:solidFill>
                <a:latin typeface="+mj-lt"/>
              </a:defRPr>
            </a:lvl1pPr>
          </a:lstStyle>
          <a:p>
            <a:pPr lvl="0"/>
            <a:r>
              <a:rPr lang="en-US"/>
              <a:t>£##%</a:t>
            </a:r>
          </a:p>
        </p:txBody>
      </p:sp>
      <p:sp>
        <p:nvSpPr>
          <p:cNvPr id="12" name="Text Placeholder 11">
            <a:extLst>
              <a:ext uri="{FF2B5EF4-FFF2-40B4-BE49-F238E27FC236}">
                <a16:creationId xmlns:a16="http://schemas.microsoft.com/office/drawing/2014/main" id="{ED8C0118-5548-4737-B916-2D5C5EDF74B6}"/>
              </a:ext>
            </a:extLst>
          </p:cNvPr>
          <p:cNvSpPr>
            <a:spLocks noGrp="1"/>
          </p:cNvSpPr>
          <p:nvPr>
            <p:ph type="body" sz="quarter" idx="14" hasCustomPrompt="1"/>
          </p:nvPr>
        </p:nvSpPr>
        <p:spPr>
          <a:xfrm>
            <a:off x="2880000" y="3244242"/>
            <a:ext cx="3384000" cy="1164921"/>
          </a:xfrm>
        </p:spPr>
        <p:txBody>
          <a:bodyPr>
            <a:normAutofit/>
          </a:bodyPr>
          <a:lstStyle>
            <a:lvl1pPr algn="ctr">
              <a:defRPr sz="3000">
                <a:solidFill>
                  <a:schemeClr val="accent1"/>
                </a:solidFill>
              </a:defRPr>
            </a:lvl1pPr>
          </a:lstStyle>
          <a:p>
            <a:pPr lvl="0"/>
            <a:r>
              <a:rPr lang="en-US"/>
              <a:t>Description or other text</a:t>
            </a:r>
          </a:p>
        </p:txBody>
      </p:sp>
    </p:spTree>
    <p:extLst>
      <p:ext uri="{BB962C8B-B14F-4D97-AF65-F5344CB8AC3E}">
        <p14:creationId xmlns:p14="http://schemas.microsoft.com/office/powerpoint/2010/main" val="3442745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352FEE3-9DBD-491B-AAC1-B87610ECA079}"/>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7" y="0"/>
            <a:ext cx="9142985" cy="6858000"/>
          </a:xfrm>
          <a:prstGeom prst="rect">
            <a:avLst/>
          </a:prstGeom>
        </p:spPr>
      </p:pic>
      <p:sp>
        <p:nvSpPr>
          <p:cNvPr id="2" name="Title 1">
            <a:extLst>
              <a:ext uri="{FF2B5EF4-FFF2-40B4-BE49-F238E27FC236}">
                <a16:creationId xmlns:a16="http://schemas.microsoft.com/office/drawing/2014/main" id="{21881AD0-F3BF-419C-814D-EFDAD33907F3}"/>
              </a:ext>
            </a:extLst>
          </p:cNvPr>
          <p:cNvSpPr>
            <a:spLocks noGrp="1"/>
          </p:cNvSpPr>
          <p:nvPr>
            <p:ph type="title"/>
          </p:nvPr>
        </p:nvSpPr>
        <p:spPr>
          <a:xfrm>
            <a:off x="712800" y="2679833"/>
            <a:ext cx="7718400" cy="1013863"/>
          </a:xfrm>
        </p:spPr>
        <p:txBody>
          <a:bodyPr anchor="t" anchorCtr="0">
            <a:normAutofit/>
          </a:bodyPr>
          <a:lstStyle>
            <a:lvl1pPr>
              <a:defRPr sz="3400">
                <a:solidFill>
                  <a:srgbClr val="003057"/>
                </a:solidFill>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F820A5E-5729-42D6-953D-F8478EE3AA58}"/>
              </a:ext>
            </a:extLst>
          </p:cNvPr>
          <p:cNvSpPr>
            <a:spLocks noGrp="1"/>
          </p:cNvSpPr>
          <p:nvPr>
            <p:ph type="body" idx="1"/>
          </p:nvPr>
        </p:nvSpPr>
        <p:spPr>
          <a:xfrm>
            <a:off x="712800" y="3838833"/>
            <a:ext cx="5360400" cy="1912262"/>
          </a:xfrm>
        </p:spPr>
        <p:txBody>
          <a:bodyPr/>
          <a:lstStyle>
            <a:lvl1pPr marL="0" indent="0">
              <a:buNone/>
              <a:defRPr sz="2400" b="1">
                <a:solidFill>
                  <a:srgbClr val="003057"/>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4072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6" name="Picture 5" descr="Ministry of Justice">
            <a:extLst>
              <a:ext uri="{FF2B5EF4-FFF2-40B4-BE49-F238E27FC236}">
                <a16:creationId xmlns:a16="http://schemas.microsoft.com/office/drawing/2014/main" id="{406EB9C1-EFA3-4A36-A2C3-50FA3934268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985" cy="6858000"/>
          </a:xfrm>
          <a:prstGeom prst="rect">
            <a:avLst/>
          </a:prstGeom>
        </p:spPr>
      </p:pic>
      <p:sp>
        <p:nvSpPr>
          <p:cNvPr id="10" name="Text Placeholder 9">
            <a:extLst>
              <a:ext uri="{FF2B5EF4-FFF2-40B4-BE49-F238E27FC236}">
                <a16:creationId xmlns:a16="http://schemas.microsoft.com/office/drawing/2014/main" id="{8CA8D8B7-1CFD-49AB-9068-319313F08B1C}"/>
              </a:ext>
            </a:extLst>
          </p:cNvPr>
          <p:cNvSpPr>
            <a:spLocks noGrp="1"/>
          </p:cNvSpPr>
          <p:nvPr>
            <p:ph type="body" sz="quarter" idx="10" hasCustomPrompt="1"/>
          </p:nvPr>
        </p:nvSpPr>
        <p:spPr>
          <a:xfrm>
            <a:off x="712800" y="4581425"/>
            <a:ext cx="3666173" cy="228600"/>
          </a:xfrm>
        </p:spPr>
        <p:txBody>
          <a:bodyPr>
            <a:normAutofit/>
          </a:bodyPr>
          <a:lstStyle>
            <a:lvl1pPr>
              <a:defRPr sz="1600" b="1">
                <a:solidFill>
                  <a:srgbClr val="003057"/>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Ministry of Justice</a:t>
            </a:r>
          </a:p>
        </p:txBody>
      </p:sp>
      <p:sp>
        <p:nvSpPr>
          <p:cNvPr id="11" name="Text Placeholder 9">
            <a:extLst>
              <a:ext uri="{FF2B5EF4-FFF2-40B4-BE49-F238E27FC236}">
                <a16:creationId xmlns:a16="http://schemas.microsoft.com/office/drawing/2014/main" id="{8FA76E13-F0E2-4CD0-8C79-B636AEB69DC5}"/>
              </a:ext>
            </a:extLst>
          </p:cNvPr>
          <p:cNvSpPr>
            <a:spLocks noGrp="1"/>
          </p:cNvSpPr>
          <p:nvPr>
            <p:ph type="body" sz="quarter" idx="11" hasCustomPrompt="1"/>
          </p:nvPr>
        </p:nvSpPr>
        <p:spPr>
          <a:xfrm>
            <a:off x="712800" y="4830122"/>
            <a:ext cx="3666173" cy="528637"/>
          </a:xfrm>
        </p:spPr>
        <p:txBody>
          <a:bodyPr>
            <a:normAutofit/>
          </a:bodyPr>
          <a:lstStyle>
            <a:lvl1pPr>
              <a:spcBef>
                <a:spcPts val="0"/>
              </a:spcBef>
              <a:spcAft>
                <a:spcPts val="0"/>
              </a:spcAft>
              <a:defRPr sz="1600" b="0">
                <a:solidFill>
                  <a:srgbClr val="003057"/>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102 Petty France</a:t>
            </a:r>
            <a:br>
              <a:rPr lang="en-US"/>
            </a:br>
            <a:r>
              <a:rPr lang="en-US"/>
              <a:t>London SW1H 9AJ</a:t>
            </a:r>
          </a:p>
        </p:txBody>
      </p:sp>
      <p:sp>
        <p:nvSpPr>
          <p:cNvPr id="12" name="Text Placeholder 9">
            <a:extLst>
              <a:ext uri="{FF2B5EF4-FFF2-40B4-BE49-F238E27FC236}">
                <a16:creationId xmlns:a16="http://schemas.microsoft.com/office/drawing/2014/main" id="{09FE9206-C0BC-477B-9E79-7A9E34677E27}"/>
              </a:ext>
            </a:extLst>
          </p:cNvPr>
          <p:cNvSpPr>
            <a:spLocks noGrp="1"/>
          </p:cNvSpPr>
          <p:nvPr>
            <p:ph type="body" sz="quarter" idx="12" hasCustomPrompt="1"/>
          </p:nvPr>
        </p:nvSpPr>
        <p:spPr>
          <a:xfrm>
            <a:off x="712799" y="5444234"/>
            <a:ext cx="5126400" cy="363975"/>
          </a:xfrm>
        </p:spPr>
        <p:txBody>
          <a:bodyPr>
            <a:normAutofit/>
          </a:bodyPr>
          <a:lstStyle>
            <a:lvl1pPr>
              <a:defRPr sz="1600" b="0">
                <a:solidFill>
                  <a:srgbClr val="003057"/>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gov.uk/government/organisations/ministry-of-justice</a:t>
            </a:r>
            <a:endParaRPr lang="en-US"/>
          </a:p>
        </p:txBody>
      </p:sp>
    </p:spTree>
    <p:extLst>
      <p:ext uri="{BB962C8B-B14F-4D97-AF65-F5344CB8AC3E}">
        <p14:creationId xmlns:p14="http://schemas.microsoft.com/office/powerpoint/2010/main" val="229655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B86170-144F-4641-97B4-22108ADC5EEE}"/>
              </a:ext>
            </a:extLst>
          </p:cNvPr>
          <p:cNvSpPr>
            <a:spLocks noGrp="1"/>
          </p:cNvSpPr>
          <p:nvPr>
            <p:ph type="title"/>
          </p:nvPr>
        </p:nvSpPr>
        <p:spPr>
          <a:xfrm>
            <a:off x="712800" y="681136"/>
            <a:ext cx="7718400" cy="345232"/>
          </a:xfrm>
          <a:prstGeom prst="rect">
            <a:avLst/>
          </a:prstGeom>
        </p:spPr>
        <p:txBody>
          <a:bodyPr vert="horz" lIns="0" tIns="0" rIns="0" bIns="0" rtlCol="0" anchor="t" anchorCtr="0">
            <a:normAutofit/>
          </a:bodyPr>
          <a:lstStyle/>
          <a:p>
            <a:r>
              <a:rPr lang="en-GB" noProof="0"/>
              <a:t>Click to edit Master title style</a:t>
            </a:r>
          </a:p>
        </p:txBody>
      </p:sp>
      <p:sp>
        <p:nvSpPr>
          <p:cNvPr id="3" name="Text Placeholder 2">
            <a:extLst>
              <a:ext uri="{FF2B5EF4-FFF2-40B4-BE49-F238E27FC236}">
                <a16:creationId xmlns:a16="http://schemas.microsoft.com/office/drawing/2014/main" id="{807AB058-375D-41FF-927E-BB3206E08663}"/>
              </a:ext>
            </a:extLst>
          </p:cNvPr>
          <p:cNvSpPr>
            <a:spLocks noGrp="1"/>
          </p:cNvSpPr>
          <p:nvPr>
            <p:ph type="body" idx="1"/>
          </p:nvPr>
        </p:nvSpPr>
        <p:spPr>
          <a:xfrm>
            <a:off x="712799" y="1328400"/>
            <a:ext cx="7718401" cy="4665600"/>
          </a:xfrm>
          <a:prstGeom prst="rect">
            <a:avLst/>
          </a:prstGeom>
        </p:spPr>
        <p:txBody>
          <a:bodyPr vert="horz" lIns="0" tIns="0" rIns="0" bIns="0" rtlCol="0" anchor="t" anchorCtr="0">
            <a:normAutofit/>
          </a:bodyPr>
          <a:lstStyle/>
          <a:p>
            <a:pPr lvl="0"/>
            <a:r>
              <a:rPr lang="en-GB" noProof="0"/>
              <a:t>Subheading (level 1)</a:t>
            </a:r>
          </a:p>
          <a:p>
            <a:pPr lvl="1"/>
            <a:r>
              <a:rPr lang="en-GB" noProof="0"/>
              <a:t>Sub-subheading (level 2)</a:t>
            </a:r>
          </a:p>
          <a:p>
            <a:pPr lvl="2"/>
            <a:r>
              <a:rPr lang="en-GB" noProof="0"/>
              <a:t>Text (level 3)</a:t>
            </a:r>
          </a:p>
          <a:p>
            <a:pPr lvl="3"/>
            <a:r>
              <a:rPr lang="en-GB" noProof="0"/>
              <a:t>Bullet (level 4)</a:t>
            </a:r>
          </a:p>
          <a:p>
            <a:pPr lvl="4"/>
            <a:r>
              <a:rPr lang="en-GB" noProof="0"/>
              <a:t>Sub-bullet (level 5)</a:t>
            </a:r>
          </a:p>
        </p:txBody>
      </p:sp>
      <p:sp>
        <p:nvSpPr>
          <p:cNvPr id="4" name="Date Placeholder 3">
            <a:extLst>
              <a:ext uri="{FF2B5EF4-FFF2-40B4-BE49-F238E27FC236}">
                <a16:creationId xmlns:a16="http://schemas.microsoft.com/office/drawing/2014/main" id="{4F428173-E07F-4D94-BDED-087BCEFF1740}"/>
              </a:ext>
            </a:extLst>
          </p:cNvPr>
          <p:cNvSpPr>
            <a:spLocks noGrp="1"/>
          </p:cNvSpPr>
          <p:nvPr>
            <p:ph type="dt" sz="half" idx="2"/>
          </p:nvPr>
        </p:nvSpPr>
        <p:spPr>
          <a:xfrm>
            <a:off x="5839200" y="259251"/>
            <a:ext cx="2592000" cy="144000"/>
          </a:xfrm>
          <a:prstGeom prst="rect">
            <a:avLst/>
          </a:prstGeom>
        </p:spPr>
        <p:txBody>
          <a:bodyPr vert="horz" lIns="0" tIns="0" rIns="0" bIns="0" rtlCol="0" anchor="t" anchorCtr="0"/>
          <a:lstStyle>
            <a:lvl1pPr algn="r">
              <a:defRPr sz="1100">
                <a:solidFill>
                  <a:schemeClr val="tx1"/>
                </a:solidFill>
              </a:defRPr>
            </a:lvl1pPr>
          </a:lstStyle>
          <a:p>
            <a:endParaRPr lang="en-GB"/>
          </a:p>
        </p:txBody>
      </p:sp>
      <p:sp>
        <p:nvSpPr>
          <p:cNvPr id="5" name="Footer Placeholder 4">
            <a:extLst>
              <a:ext uri="{FF2B5EF4-FFF2-40B4-BE49-F238E27FC236}">
                <a16:creationId xmlns:a16="http://schemas.microsoft.com/office/drawing/2014/main" id="{35262322-4E9F-43FC-9281-3453FB17DDA5}"/>
              </a:ext>
            </a:extLst>
          </p:cNvPr>
          <p:cNvSpPr>
            <a:spLocks noGrp="1"/>
          </p:cNvSpPr>
          <p:nvPr>
            <p:ph type="ftr" sz="quarter" idx="3"/>
          </p:nvPr>
        </p:nvSpPr>
        <p:spPr>
          <a:xfrm>
            <a:off x="4510800" y="6330808"/>
            <a:ext cx="2696400" cy="331250"/>
          </a:xfrm>
          <a:prstGeom prst="rect">
            <a:avLst/>
          </a:prstGeom>
        </p:spPr>
        <p:txBody>
          <a:bodyPr vert="horz" lIns="0" tIns="0" rIns="0" bIns="0" rtlCol="0" anchor="ctr" anchorCtr="0"/>
          <a:lstStyle>
            <a:lvl1pPr algn="r">
              <a:defRPr sz="1100">
                <a:solidFill>
                  <a:schemeClr val="tx1"/>
                </a:solidFill>
              </a:defRPr>
            </a:lvl1pPr>
          </a:lstStyle>
          <a:p>
            <a:r>
              <a:rPr lang="en-GB"/>
              <a:t>On the Insert ribbon select Header &amp; Footer to edit this holding text</a:t>
            </a:r>
          </a:p>
        </p:txBody>
      </p:sp>
      <p:sp>
        <p:nvSpPr>
          <p:cNvPr id="6" name="Slide Number Placeholder 5">
            <a:extLst>
              <a:ext uri="{FF2B5EF4-FFF2-40B4-BE49-F238E27FC236}">
                <a16:creationId xmlns:a16="http://schemas.microsoft.com/office/drawing/2014/main" id="{757E9B8C-38F9-40B1-AA41-77A2D52FAAA2}"/>
              </a:ext>
            </a:extLst>
          </p:cNvPr>
          <p:cNvSpPr>
            <a:spLocks noGrp="1"/>
          </p:cNvSpPr>
          <p:nvPr>
            <p:ph type="sldNum" sz="quarter" idx="4"/>
          </p:nvPr>
        </p:nvSpPr>
        <p:spPr>
          <a:xfrm>
            <a:off x="8528400" y="6393600"/>
            <a:ext cx="270000" cy="252000"/>
          </a:xfrm>
          <a:prstGeom prst="rect">
            <a:avLst/>
          </a:prstGeom>
        </p:spPr>
        <p:txBody>
          <a:bodyPr vert="horz" lIns="0" tIns="0" rIns="0" bIns="0" rtlCol="0" anchor="t" anchorCtr="0"/>
          <a:lstStyle>
            <a:lvl1pPr algn="ctr">
              <a:defRPr sz="1600" b="1">
                <a:solidFill>
                  <a:srgbClr val="003057"/>
                </a:solidFill>
              </a:defRPr>
            </a:lvl1pPr>
          </a:lstStyle>
          <a:p>
            <a:fld id="{9A8223AF-F2F5-41F7-A71C-81CE492BCB88}" type="slidenum">
              <a:rPr lang="en-GB" smtClean="0"/>
              <a:pPr/>
              <a:t>‹#›</a:t>
            </a:fld>
            <a:endParaRPr lang="en-GB"/>
          </a:p>
        </p:txBody>
      </p:sp>
    </p:spTree>
    <p:extLst>
      <p:ext uri="{BB962C8B-B14F-4D97-AF65-F5344CB8AC3E}">
        <p14:creationId xmlns:p14="http://schemas.microsoft.com/office/powerpoint/2010/main" val="990284715"/>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0" r:id="rId3"/>
    <p:sldLayoutId id="2147483659" r:id="rId4"/>
    <p:sldLayoutId id="2147483658" r:id="rId5"/>
    <p:sldLayoutId id="2147483657" r:id="rId6"/>
    <p:sldLayoutId id="2147483656" r:id="rId7"/>
    <p:sldLayoutId id="2147483651" r:id="rId8"/>
    <p:sldLayoutId id="2147483655" r:id="rId9"/>
  </p:sldLayoutIdLst>
  <p:hf hdr="0" dt="0"/>
  <p:txStyles>
    <p:titleStyle>
      <a:lvl1pPr algn="l" defTabSz="9144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1600" b="1"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2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Clr>
          <a:schemeClr val="accent1"/>
        </a:buClr>
        <a:buFont typeface="Arial" panose="020B0604020202020204" pitchFamily="34" charset="0"/>
        <a:buNone/>
        <a:defRPr sz="1200" kern="1200">
          <a:solidFill>
            <a:schemeClr val="tx1"/>
          </a:solidFill>
          <a:latin typeface="+mn-lt"/>
          <a:ea typeface="+mn-ea"/>
          <a:cs typeface="+mn-cs"/>
        </a:defRPr>
      </a:lvl3pPr>
      <a:lvl4pPr marL="230400" indent="-2286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200" kern="1200">
          <a:solidFill>
            <a:schemeClr val="tx1"/>
          </a:solidFill>
          <a:latin typeface="+mn-lt"/>
          <a:ea typeface="+mn-ea"/>
          <a:cs typeface="+mn-cs"/>
        </a:defRPr>
      </a:lvl4pPr>
      <a:lvl5pPr marL="457200" indent="-228600" algn="l" defTabSz="914400" rtl="0" eaLnBrk="1" latinLnBrk="0" hangingPunct="1">
        <a:lnSpc>
          <a:spcPct val="100000"/>
        </a:lnSpc>
        <a:spcBef>
          <a:spcPts val="0"/>
        </a:spcBef>
        <a:spcAft>
          <a:spcPts val="600"/>
        </a:spcAft>
        <a:buClr>
          <a:srgbClr val="00B1EB"/>
        </a:buClr>
        <a:buFont typeface="Arial" panose="020B0604020202020204" pitchFamily="34" charset="0"/>
        <a:buChar char="•"/>
        <a:defRPr sz="1200" kern="1200">
          <a:solidFill>
            <a:schemeClr val="tx1"/>
          </a:solidFill>
          <a:latin typeface="+mn-lt"/>
          <a:ea typeface="+mn-ea"/>
          <a:cs typeface="+mn-cs"/>
        </a:defRPr>
      </a:lvl5pPr>
      <a:lvl6pPr marL="9144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communityjusticefund.org.uk/"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EC465-7C55-4D8C-9494-CF19545F9F17}"/>
              </a:ext>
            </a:extLst>
          </p:cNvPr>
          <p:cNvSpPr>
            <a:spLocks noGrp="1"/>
          </p:cNvSpPr>
          <p:nvPr>
            <p:ph type="ctrTitle"/>
          </p:nvPr>
        </p:nvSpPr>
        <p:spPr/>
        <p:txBody>
          <a:bodyPr/>
          <a:lstStyle/>
          <a:p>
            <a:r>
              <a:rPr lang="en-GB" dirty="0"/>
              <a:t>COVID-19 Specialist Advice Service Scheme (CSASS)</a:t>
            </a:r>
          </a:p>
        </p:txBody>
      </p:sp>
      <p:sp>
        <p:nvSpPr>
          <p:cNvPr id="3" name="Subtitle 2">
            <a:extLst>
              <a:ext uri="{FF2B5EF4-FFF2-40B4-BE49-F238E27FC236}">
                <a16:creationId xmlns:a16="http://schemas.microsoft.com/office/drawing/2014/main" id="{E84760B3-4965-4771-A45D-BCF172DF6FF3}"/>
              </a:ext>
            </a:extLst>
          </p:cNvPr>
          <p:cNvSpPr>
            <a:spLocks noGrp="1"/>
          </p:cNvSpPr>
          <p:nvPr>
            <p:ph type="subTitle" idx="1"/>
          </p:nvPr>
        </p:nvSpPr>
        <p:spPr/>
        <p:txBody>
          <a:bodyPr/>
          <a:lstStyle/>
          <a:p>
            <a:r>
              <a:rPr lang="en-GB" dirty="0"/>
              <a:t>Summary of Key Findings</a:t>
            </a:r>
          </a:p>
        </p:txBody>
      </p:sp>
      <p:sp>
        <p:nvSpPr>
          <p:cNvPr id="4" name="Text Placeholder 3">
            <a:extLst>
              <a:ext uri="{FF2B5EF4-FFF2-40B4-BE49-F238E27FC236}">
                <a16:creationId xmlns:a16="http://schemas.microsoft.com/office/drawing/2014/main" id="{253711CD-FCA3-4725-B4FF-02DC2D086790}"/>
              </a:ext>
            </a:extLst>
          </p:cNvPr>
          <p:cNvSpPr>
            <a:spLocks noGrp="1"/>
          </p:cNvSpPr>
          <p:nvPr>
            <p:ph type="body" sz="quarter" idx="10"/>
          </p:nvPr>
        </p:nvSpPr>
        <p:spPr>
          <a:xfrm>
            <a:off x="723596" y="4814423"/>
            <a:ext cx="3013200" cy="271604"/>
          </a:xfrm>
        </p:spPr>
        <p:txBody>
          <a:bodyPr>
            <a:normAutofit fontScale="92500" lnSpcReduction="20000"/>
          </a:bodyPr>
          <a:lstStyle/>
          <a:p>
            <a:r>
              <a:rPr lang="en-GB" dirty="0"/>
              <a:t>August 2021</a:t>
            </a:r>
          </a:p>
          <a:p>
            <a:endParaRPr lang="en-GB" dirty="0"/>
          </a:p>
        </p:txBody>
      </p:sp>
      <p:sp>
        <p:nvSpPr>
          <p:cNvPr id="5" name="Text Placeholder 3">
            <a:extLst>
              <a:ext uri="{FF2B5EF4-FFF2-40B4-BE49-F238E27FC236}">
                <a16:creationId xmlns:a16="http://schemas.microsoft.com/office/drawing/2014/main" id="{2C2C4374-4A4B-4EEB-A8A6-B303A9C9B59C}"/>
              </a:ext>
            </a:extLst>
          </p:cNvPr>
          <p:cNvSpPr txBox="1">
            <a:spLocks/>
          </p:cNvSpPr>
          <p:nvPr/>
        </p:nvSpPr>
        <p:spPr>
          <a:xfrm>
            <a:off x="723597" y="5698070"/>
            <a:ext cx="6837491" cy="271604"/>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600"/>
              </a:spcBef>
              <a:spcAft>
                <a:spcPts val="600"/>
              </a:spcAft>
              <a:buFont typeface="Arial" panose="020B0604020202020204" pitchFamily="34" charset="0"/>
              <a:buNone/>
              <a:defRPr sz="1600" b="1" kern="1200">
                <a:solidFill>
                  <a:srgbClr val="003057"/>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2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Clr>
                <a:schemeClr val="accent1"/>
              </a:buClr>
              <a:buFont typeface="Arial" panose="020B0604020202020204" pitchFamily="34" charset="0"/>
              <a:buNone/>
              <a:defRPr sz="1200" kern="1200">
                <a:solidFill>
                  <a:schemeClr val="tx1"/>
                </a:solidFill>
                <a:latin typeface="+mn-lt"/>
                <a:ea typeface="+mn-ea"/>
                <a:cs typeface="+mn-cs"/>
              </a:defRPr>
            </a:lvl3pPr>
            <a:lvl4pPr marL="230400" indent="-2286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200" kern="1200">
                <a:solidFill>
                  <a:schemeClr val="tx1"/>
                </a:solidFill>
                <a:latin typeface="+mn-lt"/>
                <a:ea typeface="+mn-ea"/>
                <a:cs typeface="+mn-cs"/>
              </a:defRPr>
            </a:lvl4pPr>
            <a:lvl5pPr marL="457200" indent="-228600" algn="l" defTabSz="914400" rtl="0" eaLnBrk="1" latinLnBrk="0" hangingPunct="1">
              <a:lnSpc>
                <a:spcPct val="100000"/>
              </a:lnSpc>
              <a:spcBef>
                <a:spcPts val="0"/>
              </a:spcBef>
              <a:spcAft>
                <a:spcPts val="600"/>
              </a:spcAft>
              <a:buClr>
                <a:srgbClr val="00B1EB"/>
              </a:buClr>
              <a:buFont typeface="Arial" panose="020B0604020202020204" pitchFamily="34" charset="0"/>
              <a:buChar char="•"/>
              <a:defRPr sz="1200" kern="1200">
                <a:solidFill>
                  <a:schemeClr val="tx1"/>
                </a:solidFill>
                <a:latin typeface="+mn-lt"/>
                <a:ea typeface="+mn-ea"/>
                <a:cs typeface="+mn-cs"/>
              </a:defRPr>
            </a:lvl5pPr>
            <a:lvl6pPr marL="9144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b="0" dirty="0"/>
              <a:t>Legal Support Research, Access to Justice Experimentation and Evaluation Team</a:t>
            </a:r>
          </a:p>
        </p:txBody>
      </p:sp>
      <p:sp>
        <p:nvSpPr>
          <p:cNvPr id="6" name="Rectangle 5">
            <a:extLst>
              <a:ext uri="{FF2B5EF4-FFF2-40B4-BE49-F238E27FC236}">
                <a16:creationId xmlns:a16="http://schemas.microsoft.com/office/drawing/2014/main" id="{D5660647-E2F6-4E51-9D56-511828A557F5}"/>
              </a:ext>
            </a:extLst>
          </p:cNvPr>
          <p:cNvSpPr/>
          <p:nvPr/>
        </p:nvSpPr>
        <p:spPr>
          <a:xfrm>
            <a:off x="1319917" y="6218880"/>
            <a:ext cx="7824083" cy="639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i="1">
                <a:solidFill>
                  <a:schemeClr val="accent1">
                    <a:lumMod val="75000"/>
                  </a:schemeClr>
                </a:solidFill>
              </a:rPr>
              <a:t>This summary pack is informed by the CSASS end of grant report based on financial and monitoring data gathered from grantees</a:t>
            </a:r>
          </a:p>
        </p:txBody>
      </p:sp>
      <p:sp>
        <p:nvSpPr>
          <p:cNvPr id="7" name="Text Placeholder 3">
            <a:extLst>
              <a:ext uri="{FF2B5EF4-FFF2-40B4-BE49-F238E27FC236}">
                <a16:creationId xmlns:a16="http://schemas.microsoft.com/office/drawing/2014/main" id="{024F3133-47D2-49BE-B77E-3E5E7F84FCA9}"/>
              </a:ext>
            </a:extLst>
          </p:cNvPr>
          <p:cNvSpPr txBox="1">
            <a:spLocks/>
          </p:cNvSpPr>
          <p:nvPr/>
        </p:nvSpPr>
        <p:spPr>
          <a:xfrm>
            <a:off x="723596" y="5383840"/>
            <a:ext cx="6837491" cy="271604"/>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600"/>
              </a:spcBef>
              <a:spcAft>
                <a:spcPts val="600"/>
              </a:spcAft>
              <a:buFont typeface="Arial" panose="020B0604020202020204" pitchFamily="34" charset="0"/>
              <a:buNone/>
              <a:defRPr sz="1600" b="1" kern="1200">
                <a:solidFill>
                  <a:srgbClr val="003057"/>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2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Clr>
                <a:schemeClr val="accent1"/>
              </a:buClr>
              <a:buFont typeface="Arial" panose="020B0604020202020204" pitchFamily="34" charset="0"/>
              <a:buNone/>
              <a:defRPr sz="1200" kern="1200">
                <a:solidFill>
                  <a:schemeClr val="tx1"/>
                </a:solidFill>
                <a:latin typeface="+mn-lt"/>
                <a:ea typeface="+mn-ea"/>
                <a:cs typeface="+mn-cs"/>
              </a:defRPr>
            </a:lvl3pPr>
            <a:lvl4pPr marL="230400" indent="-2286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200" kern="1200">
                <a:solidFill>
                  <a:schemeClr val="tx1"/>
                </a:solidFill>
                <a:latin typeface="+mn-lt"/>
                <a:ea typeface="+mn-ea"/>
                <a:cs typeface="+mn-cs"/>
              </a:defRPr>
            </a:lvl4pPr>
            <a:lvl5pPr marL="457200" indent="-228600" algn="l" defTabSz="914400" rtl="0" eaLnBrk="1" latinLnBrk="0" hangingPunct="1">
              <a:lnSpc>
                <a:spcPct val="100000"/>
              </a:lnSpc>
              <a:spcBef>
                <a:spcPts val="0"/>
              </a:spcBef>
              <a:spcAft>
                <a:spcPts val="600"/>
              </a:spcAft>
              <a:buClr>
                <a:srgbClr val="00B1EB"/>
              </a:buClr>
              <a:buFont typeface="Arial" panose="020B0604020202020204" pitchFamily="34" charset="0"/>
              <a:buChar char="•"/>
              <a:defRPr sz="1200" kern="1200">
                <a:solidFill>
                  <a:schemeClr val="tx1"/>
                </a:solidFill>
                <a:latin typeface="+mn-lt"/>
                <a:ea typeface="+mn-ea"/>
                <a:cs typeface="+mn-cs"/>
              </a:defRPr>
            </a:lvl5pPr>
            <a:lvl6pPr marL="9144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dirty="0"/>
              <a:t>Emma-May Heppell and Richa Sharma</a:t>
            </a:r>
          </a:p>
        </p:txBody>
      </p:sp>
    </p:spTree>
    <p:extLst>
      <p:ext uri="{BB962C8B-B14F-4D97-AF65-F5344CB8AC3E}">
        <p14:creationId xmlns:p14="http://schemas.microsoft.com/office/powerpoint/2010/main" val="633193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86D1-53E4-41B9-A32C-9E2347BD0DF6}"/>
              </a:ext>
            </a:extLst>
          </p:cNvPr>
          <p:cNvSpPr>
            <a:spLocks noGrp="1"/>
          </p:cNvSpPr>
          <p:nvPr>
            <p:ph type="title"/>
          </p:nvPr>
        </p:nvSpPr>
        <p:spPr/>
        <p:txBody>
          <a:bodyPr>
            <a:normAutofit fontScale="90000"/>
          </a:bodyPr>
          <a:lstStyle/>
          <a:p>
            <a:r>
              <a:rPr lang="en-GB" dirty="0"/>
              <a:t>Blended delivery methods were used throughout the funding period</a:t>
            </a:r>
          </a:p>
        </p:txBody>
      </p:sp>
      <p:sp>
        <p:nvSpPr>
          <p:cNvPr id="5" name="Slide Number Placeholder 4">
            <a:extLst>
              <a:ext uri="{FF2B5EF4-FFF2-40B4-BE49-F238E27FC236}">
                <a16:creationId xmlns:a16="http://schemas.microsoft.com/office/drawing/2014/main" id="{72435C10-4BE1-4E5C-9DE2-937F78235A14}"/>
              </a:ext>
            </a:extLst>
          </p:cNvPr>
          <p:cNvSpPr>
            <a:spLocks noGrp="1"/>
          </p:cNvSpPr>
          <p:nvPr>
            <p:ph type="sldNum" sz="quarter" idx="12"/>
          </p:nvPr>
        </p:nvSpPr>
        <p:spPr/>
        <p:txBody>
          <a:bodyPr/>
          <a:lstStyle/>
          <a:p>
            <a:fld id="{9A8223AF-F2F5-41F7-A71C-81CE492BCB88}" type="slidenum">
              <a:rPr lang="en-GB" smtClean="0"/>
              <a:pPr/>
              <a:t>10</a:t>
            </a:fld>
            <a:endParaRPr lang="en-GB"/>
          </a:p>
        </p:txBody>
      </p:sp>
      <p:grpSp>
        <p:nvGrpSpPr>
          <p:cNvPr id="50" name="Group 49">
            <a:extLst>
              <a:ext uri="{FF2B5EF4-FFF2-40B4-BE49-F238E27FC236}">
                <a16:creationId xmlns:a16="http://schemas.microsoft.com/office/drawing/2014/main" id="{F0FA9F38-EE48-4E71-8DE8-B6D1A32C6A14}"/>
              </a:ext>
            </a:extLst>
          </p:cNvPr>
          <p:cNvGrpSpPr/>
          <p:nvPr/>
        </p:nvGrpSpPr>
        <p:grpSpPr>
          <a:xfrm>
            <a:off x="646122" y="2078785"/>
            <a:ext cx="7785078" cy="1795516"/>
            <a:chOff x="3968172" y="1525792"/>
            <a:chExt cx="7785078" cy="1795516"/>
          </a:xfrm>
        </p:grpSpPr>
        <p:sp>
          <p:nvSpPr>
            <p:cNvPr id="51" name="Rectangle 50">
              <a:extLst>
                <a:ext uri="{FF2B5EF4-FFF2-40B4-BE49-F238E27FC236}">
                  <a16:creationId xmlns:a16="http://schemas.microsoft.com/office/drawing/2014/main" id="{EA61CD72-2CC3-4DBA-844B-3068BBF1E043}"/>
                </a:ext>
              </a:extLst>
            </p:cNvPr>
            <p:cNvSpPr/>
            <p:nvPr/>
          </p:nvSpPr>
          <p:spPr>
            <a:xfrm>
              <a:off x="3968172" y="2603010"/>
              <a:ext cx="1051399" cy="7182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700" dirty="0">
                  <a:solidFill>
                    <a:schemeClr val="accent1"/>
                  </a:solidFill>
                </a:rPr>
                <a:t>“</a:t>
              </a:r>
            </a:p>
          </p:txBody>
        </p:sp>
        <p:sp>
          <p:nvSpPr>
            <p:cNvPr id="52" name="TextBox 51">
              <a:extLst>
                <a:ext uri="{FF2B5EF4-FFF2-40B4-BE49-F238E27FC236}">
                  <a16:creationId xmlns:a16="http://schemas.microsoft.com/office/drawing/2014/main" id="{2CE5E9AA-88F2-4F47-AE4E-D51D9C936CCF}"/>
                </a:ext>
              </a:extLst>
            </p:cNvPr>
            <p:cNvSpPr txBox="1"/>
            <p:nvPr/>
          </p:nvSpPr>
          <p:spPr>
            <a:xfrm>
              <a:off x="5112750" y="1525792"/>
              <a:ext cx="6640500" cy="1077218"/>
            </a:xfrm>
            <a:prstGeom prst="rect">
              <a:avLst/>
            </a:prstGeom>
            <a:noFill/>
            <a:ln>
              <a:noFill/>
            </a:ln>
          </p:spPr>
          <p:style>
            <a:lnRef idx="3">
              <a:schemeClr val="lt1"/>
            </a:lnRef>
            <a:fillRef idx="1">
              <a:schemeClr val="accent6"/>
            </a:fillRef>
            <a:effectRef idx="1">
              <a:schemeClr val="accent6"/>
            </a:effectRef>
            <a:fontRef idx="minor">
              <a:schemeClr val="lt1"/>
            </a:fontRef>
          </p:style>
          <p:txBody>
            <a:bodyPr wrap="square" rtlCol="0" anchor="t">
              <a:spAutoFit/>
            </a:bodyPr>
            <a:lstStyle/>
            <a:p>
              <a:r>
                <a:rPr lang="en-GB" sz="1600" b="1" i="1" dirty="0">
                  <a:solidFill>
                    <a:schemeClr val="tx2"/>
                  </a:solidFill>
                </a:rPr>
                <a:t>Principally we delivered services through phone as everyone had one. And then we were able to modify our access and allow some safe interview rooms...we provided a blend of both so someone could travel and safely come in when the work required...”</a:t>
              </a:r>
            </a:p>
          </p:txBody>
        </p:sp>
        <p:cxnSp>
          <p:nvCxnSpPr>
            <p:cNvPr id="53" name="Straight Connector 52">
              <a:extLst>
                <a:ext uri="{FF2B5EF4-FFF2-40B4-BE49-F238E27FC236}">
                  <a16:creationId xmlns:a16="http://schemas.microsoft.com/office/drawing/2014/main" id="{BD19F70D-1D5B-4405-B843-AF5A2E5AEE02}"/>
                </a:ext>
              </a:extLst>
            </p:cNvPr>
            <p:cNvCxnSpPr>
              <a:cxnSpLocks/>
            </p:cNvCxnSpPr>
            <p:nvPr/>
          </p:nvCxnSpPr>
          <p:spPr>
            <a:xfrm>
              <a:off x="4034847" y="2778840"/>
              <a:ext cx="7570067" cy="0"/>
            </a:xfrm>
            <a:prstGeom prst="line">
              <a:avLst/>
            </a:prstGeom>
            <a:ln w="76200"/>
          </p:spPr>
          <p:style>
            <a:lnRef idx="1">
              <a:schemeClr val="accent1"/>
            </a:lnRef>
            <a:fillRef idx="0">
              <a:schemeClr val="accent1"/>
            </a:fillRef>
            <a:effectRef idx="0">
              <a:schemeClr val="accent1"/>
            </a:effectRef>
            <a:fontRef idx="minor">
              <a:schemeClr val="tx1"/>
            </a:fontRef>
          </p:style>
        </p:cxnSp>
      </p:grpSp>
      <p:sp>
        <p:nvSpPr>
          <p:cNvPr id="54" name="Rectangle 53">
            <a:extLst>
              <a:ext uri="{FF2B5EF4-FFF2-40B4-BE49-F238E27FC236}">
                <a16:creationId xmlns:a16="http://schemas.microsoft.com/office/drawing/2014/main" id="{02D3FD5B-25C5-4B1F-8357-C63CD4D4BB00}"/>
              </a:ext>
            </a:extLst>
          </p:cNvPr>
          <p:cNvSpPr/>
          <p:nvPr/>
        </p:nvSpPr>
        <p:spPr>
          <a:xfrm>
            <a:off x="712799" y="4152691"/>
            <a:ext cx="7570067" cy="102947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anchor="ctr">
            <a:spAutoFit/>
          </a:bodyPr>
          <a:lstStyle/>
          <a:p>
            <a:pPr algn="ctr"/>
            <a:r>
              <a:rPr lang="en-GB" sz="1600" b="1" dirty="0">
                <a:solidFill>
                  <a:schemeClr val="tx1"/>
                </a:solidFill>
              </a:rPr>
              <a:t>Options were imperative </a:t>
            </a:r>
            <a:r>
              <a:rPr lang="en-GB" sz="1600" dirty="0">
                <a:solidFill>
                  <a:schemeClr val="tx1"/>
                </a:solidFill>
              </a:rPr>
              <a:t>given the </a:t>
            </a:r>
            <a:r>
              <a:rPr lang="en-GB" sz="1600" b="1" dirty="0">
                <a:solidFill>
                  <a:schemeClr val="tx1"/>
                </a:solidFill>
              </a:rPr>
              <a:t>diversity of client profile </a:t>
            </a:r>
            <a:r>
              <a:rPr lang="en-GB" sz="1600" dirty="0">
                <a:solidFill>
                  <a:schemeClr val="tx1"/>
                </a:solidFill>
              </a:rPr>
              <a:t>and</a:t>
            </a:r>
            <a:r>
              <a:rPr lang="en-GB" sz="1600" b="1" dirty="0">
                <a:solidFill>
                  <a:schemeClr val="tx1"/>
                </a:solidFill>
              </a:rPr>
              <a:t> nature of services offered by organisations.</a:t>
            </a:r>
          </a:p>
          <a:p>
            <a:pPr algn="ctr"/>
            <a:r>
              <a:rPr lang="en-GB" sz="1600" b="1" dirty="0">
                <a:solidFill>
                  <a:schemeClr val="tx1"/>
                </a:solidFill>
              </a:rPr>
              <a:t>Organisations reported sustaining a blended delivery in the future.</a:t>
            </a:r>
            <a:endParaRPr lang="en-GB" sz="1600" dirty="0">
              <a:solidFill>
                <a:schemeClr val="tx1"/>
              </a:solidFill>
            </a:endParaRPr>
          </a:p>
        </p:txBody>
      </p:sp>
      <p:sp>
        <p:nvSpPr>
          <p:cNvPr id="55" name="Rectangle 54">
            <a:extLst>
              <a:ext uri="{FF2B5EF4-FFF2-40B4-BE49-F238E27FC236}">
                <a16:creationId xmlns:a16="http://schemas.microsoft.com/office/drawing/2014/main" id="{69B644AB-BB3E-4702-9E18-BE419A650611}"/>
              </a:ext>
            </a:extLst>
          </p:cNvPr>
          <p:cNvSpPr/>
          <p:nvPr/>
        </p:nvSpPr>
        <p:spPr>
          <a:xfrm>
            <a:off x="712797" y="4065635"/>
            <a:ext cx="7570067" cy="798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F1184CAB-C8B6-4B94-835F-944F49546F78}"/>
              </a:ext>
            </a:extLst>
          </p:cNvPr>
          <p:cNvSpPr/>
          <p:nvPr/>
        </p:nvSpPr>
        <p:spPr>
          <a:xfrm>
            <a:off x="712797" y="5182167"/>
            <a:ext cx="7570067" cy="798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3869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4BC26272-3D42-45C4-A6CD-09A96A3D3ACD}"/>
              </a:ext>
            </a:extLst>
          </p:cNvPr>
          <p:cNvSpPr/>
          <p:nvPr/>
        </p:nvSpPr>
        <p:spPr>
          <a:xfrm>
            <a:off x="2309292" y="1599798"/>
            <a:ext cx="6219108" cy="126673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marL="114300" lvl="1" indent="-114300" defTabSz="533400">
              <a:lnSpc>
                <a:spcPct val="90000"/>
              </a:lnSpc>
              <a:spcBef>
                <a:spcPct val="0"/>
              </a:spcBef>
              <a:spcAft>
                <a:spcPct val="15000"/>
              </a:spcAft>
              <a:buChar char="•"/>
            </a:pPr>
            <a:r>
              <a:rPr lang="en-GB" sz="1200" dirty="0">
                <a:solidFill>
                  <a:prstClr val="black">
                    <a:hueOff val="0"/>
                    <a:satOff val="0"/>
                    <a:lumOff val="0"/>
                    <a:alphaOff val="0"/>
                  </a:prstClr>
                </a:solidFill>
                <a:latin typeface="Arial"/>
              </a:rPr>
              <a:t>Organisations witnessed a broader client base and higher volumes of complex and clustered issues than before the pandemic.</a:t>
            </a:r>
          </a:p>
          <a:p>
            <a:pPr marL="114300" lvl="1" indent="-114300" defTabSz="533400">
              <a:lnSpc>
                <a:spcPct val="90000"/>
              </a:lnSpc>
              <a:spcBef>
                <a:spcPct val="0"/>
              </a:spcBef>
              <a:spcAft>
                <a:spcPct val="15000"/>
              </a:spcAft>
              <a:buChar char="•"/>
            </a:pPr>
            <a:r>
              <a:rPr lang="en-GB" sz="1200" dirty="0">
                <a:solidFill>
                  <a:prstClr val="black">
                    <a:hueOff val="0"/>
                    <a:satOff val="0"/>
                    <a:lumOff val="0"/>
                    <a:alphaOff val="0"/>
                  </a:prstClr>
                </a:solidFill>
                <a:latin typeface="Arial"/>
              </a:rPr>
              <a:t>In some cases, this led to expansion of services into other areas of law such </a:t>
            </a:r>
            <a:br>
              <a:rPr lang="en-GB" sz="1200" dirty="0">
                <a:solidFill>
                  <a:prstClr val="black">
                    <a:hueOff val="0"/>
                    <a:satOff val="0"/>
                    <a:lumOff val="0"/>
                    <a:alphaOff val="0"/>
                  </a:prstClr>
                </a:solidFill>
                <a:latin typeface="Arial"/>
              </a:rPr>
            </a:br>
            <a:r>
              <a:rPr lang="en-GB" sz="1200" dirty="0">
                <a:solidFill>
                  <a:prstClr val="black">
                    <a:hueOff val="0"/>
                    <a:satOff val="0"/>
                    <a:lumOff val="0"/>
                    <a:alphaOff val="0"/>
                  </a:prstClr>
                </a:solidFill>
                <a:latin typeface="Arial"/>
              </a:rPr>
              <a:t>as immigration/asylum.</a:t>
            </a:r>
          </a:p>
          <a:p>
            <a:pPr marL="114300" lvl="1" indent="-114300" defTabSz="533400">
              <a:lnSpc>
                <a:spcPct val="90000"/>
              </a:lnSpc>
              <a:spcBef>
                <a:spcPct val="0"/>
              </a:spcBef>
              <a:spcAft>
                <a:spcPct val="15000"/>
              </a:spcAft>
              <a:buChar char="•"/>
            </a:pPr>
            <a:r>
              <a:rPr lang="en-GB" sz="1200" dirty="0">
                <a:solidFill>
                  <a:prstClr val="black">
                    <a:hueOff val="0"/>
                    <a:satOff val="0"/>
                    <a:lumOff val="0"/>
                    <a:alphaOff val="0"/>
                  </a:prstClr>
                </a:solidFill>
                <a:latin typeface="Arial"/>
              </a:rPr>
              <a:t>Organisations also reported the need to undertake early action to prevent complex cases escalating into areas such as destitution and homelessness.</a:t>
            </a:r>
          </a:p>
        </p:txBody>
      </p:sp>
      <p:grpSp>
        <p:nvGrpSpPr>
          <p:cNvPr id="15" name="Group 14">
            <a:extLst>
              <a:ext uri="{FF2B5EF4-FFF2-40B4-BE49-F238E27FC236}">
                <a16:creationId xmlns:a16="http://schemas.microsoft.com/office/drawing/2014/main" id="{34B8EC90-2DCA-4D14-AB97-94E283411650}"/>
              </a:ext>
            </a:extLst>
          </p:cNvPr>
          <p:cNvGrpSpPr/>
          <p:nvPr/>
        </p:nvGrpSpPr>
        <p:grpSpPr>
          <a:xfrm>
            <a:off x="8367514" y="2080150"/>
            <a:ext cx="306026" cy="306026"/>
            <a:chOff x="4222753" y="1974463"/>
            <a:chExt cx="306026" cy="306026"/>
          </a:xfrm>
        </p:grpSpPr>
        <p:sp>
          <p:nvSpPr>
            <p:cNvPr id="13" name="Freeform 91">
              <a:extLst>
                <a:ext uri="{FF2B5EF4-FFF2-40B4-BE49-F238E27FC236}">
                  <a16:creationId xmlns:a16="http://schemas.microsoft.com/office/drawing/2014/main" id="{10A38D5C-65DF-4CB0-B9D2-D5871666753A}"/>
                </a:ext>
              </a:extLst>
            </p:cNvPr>
            <p:cNvSpPr>
              <a:spLocks/>
            </p:cNvSpPr>
            <p:nvPr/>
          </p:nvSpPr>
          <p:spPr bwMode="auto">
            <a:xfrm>
              <a:off x="4222753" y="1974463"/>
              <a:ext cx="306026" cy="3060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GB" sz="1400" b="1">
                <a:solidFill>
                  <a:schemeClr val="lt1"/>
                </a:solidFill>
              </a:endParaRPr>
            </a:p>
          </p:txBody>
        </p:sp>
        <p:sp>
          <p:nvSpPr>
            <p:cNvPr id="14" name="Arrow: Right 13">
              <a:extLst>
                <a:ext uri="{FF2B5EF4-FFF2-40B4-BE49-F238E27FC236}">
                  <a16:creationId xmlns:a16="http://schemas.microsoft.com/office/drawing/2014/main" id="{17088618-3BE7-4436-86A7-94E05EB0420D}"/>
                </a:ext>
              </a:extLst>
            </p:cNvPr>
            <p:cNvSpPr/>
            <p:nvPr/>
          </p:nvSpPr>
          <p:spPr>
            <a:xfrm>
              <a:off x="4304313" y="2062389"/>
              <a:ext cx="161925" cy="13017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A3EC9C7D-607D-4DA1-A585-0D072BA88522}"/>
              </a:ext>
            </a:extLst>
          </p:cNvPr>
          <p:cNvSpPr>
            <a:spLocks noGrp="1"/>
          </p:cNvSpPr>
          <p:nvPr>
            <p:ph type="title"/>
          </p:nvPr>
        </p:nvSpPr>
        <p:spPr/>
        <p:txBody>
          <a:bodyPr>
            <a:normAutofit fontScale="90000"/>
          </a:bodyPr>
          <a:lstStyle/>
          <a:p>
            <a:r>
              <a:rPr lang="en-GB" dirty="0"/>
              <a:t>There were three key challenges faced by organisations during the pandemic</a:t>
            </a:r>
          </a:p>
        </p:txBody>
      </p:sp>
      <p:sp>
        <p:nvSpPr>
          <p:cNvPr id="5" name="Slide Number Placeholder 4">
            <a:extLst>
              <a:ext uri="{FF2B5EF4-FFF2-40B4-BE49-F238E27FC236}">
                <a16:creationId xmlns:a16="http://schemas.microsoft.com/office/drawing/2014/main" id="{E65AA98C-9F82-4379-B9A5-DE1F1D3FA23C}"/>
              </a:ext>
            </a:extLst>
          </p:cNvPr>
          <p:cNvSpPr>
            <a:spLocks noGrp="1"/>
          </p:cNvSpPr>
          <p:nvPr>
            <p:ph type="sldNum" sz="quarter" idx="12"/>
          </p:nvPr>
        </p:nvSpPr>
        <p:spPr/>
        <p:txBody>
          <a:bodyPr/>
          <a:lstStyle/>
          <a:p>
            <a:fld id="{9A8223AF-F2F5-41F7-A71C-81CE492BCB88}" type="slidenum">
              <a:rPr lang="en-GB" smtClean="0"/>
              <a:pPr/>
              <a:t>11</a:t>
            </a:fld>
            <a:endParaRPr lang="en-GB"/>
          </a:p>
        </p:txBody>
      </p:sp>
      <p:sp>
        <p:nvSpPr>
          <p:cNvPr id="11" name="Rectangle 10">
            <a:extLst>
              <a:ext uri="{FF2B5EF4-FFF2-40B4-BE49-F238E27FC236}">
                <a16:creationId xmlns:a16="http://schemas.microsoft.com/office/drawing/2014/main" id="{2C31F6A4-5562-4ECD-973B-D4BE1BFB4DA9}"/>
              </a:ext>
            </a:extLst>
          </p:cNvPr>
          <p:cNvSpPr/>
          <p:nvPr/>
        </p:nvSpPr>
        <p:spPr>
          <a:xfrm>
            <a:off x="712800" y="5793295"/>
            <a:ext cx="7815600" cy="646331"/>
          </a:xfrm>
          <a:prstGeom prst="rect">
            <a:avLst/>
          </a:prstGeom>
          <a:noFill/>
          <a:ln>
            <a:noFill/>
          </a:ln>
        </p:spPr>
        <p:style>
          <a:lnRef idx="3">
            <a:schemeClr val="lt1"/>
          </a:lnRef>
          <a:fillRef idx="1">
            <a:schemeClr val="accent6"/>
          </a:fillRef>
          <a:effectRef idx="1">
            <a:schemeClr val="accent6"/>
          </a:effectRef>
          <a:fontRef idx="minor">
            <a:schemeClr val="lt1"/>
          </a:fontRef>
        </p:style>
        <p:txBody>
          <a:bodyPr wrap="square">
            <a:spAutoFit/>
          </a:bodyPr>
          <a:lstStyle/>
          <a:p>
            <a:r>
              <a:rPr lang="en-GB" sz="1200" b="1" dirty="0">
                <a:solidFill>
                  <a:schemeClr val="tx1"/>
                </a:solidFill>
              </a:rPr>
              <a:t>Grantees anticipate further instability going forward due to these pressures, a weakened </a:t>
            </a:r>
            <a:br>
              <a:rPr lang="en-GB" sz="1200" b="1" dirty="0">
                <a:solidFill>
                  <a:schemeClr val="tx1"/>
                </a:solidFill>
              </a:rPr>
            </a:br>
            <a:r>
              <a:rPr lang="en-GB" sz="1200" b="1" dirty="0">
                <a:solidFill>
                  <a:schemeClr val="tx1"/>
                </a:solidFill>
              </a:rPr>
              <a:t>advice sector, and the sustained negative </a:t>
            </a:r>
            <a:br>
              <a:rPr lang="en-GB" sz="1200" b="1" dirty="0">
                <a:solidFill>
                  <a:schemeClr val="tx1"/>
                </a:solidFill>
              </a:rPr>
            </a:br>
            <a:r>
              <a:rPr lang="en-GB" sz="1200" b="1" dirty="0">
                <a:solidFill>
                  <a:schemeClr val="tx1"/>
                </a:solidFill>
              </a:rPr>
              <a:t>effects of the pandemic.</a:t>
            </a:r>
          </a:p>
        </p:txBody>
      </p:sp>
      <p:sp>
        <p:nvSpPr>
          <p:cNvPr id="7" name="Rectangle: Rounded Corners 6">
            <a:extLst>
              <a:ext uri="{FF2B5EF4-FFF2-40B4-BE49-F238E27FC236}">
                <a16:creationId xmlns:a16="http://schemas.microsoft.com/office/drawing/2014/main" id="{D51ECC70-626B-4DFC-BA4F-EC96888E0BD6}"/>
              </a:ext>
            </a:extLst>
          </p:cNvPr>
          <p:cNvSpPr/>
          <p:nvPr/>
        </p:nvSpPr>
        <p:spPr>
          <a:xfrm>
            <a:off x="712800" y="1599798"/>
            <a:ext cx="1484677" cy="12667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b="1" dirty="0"/>
              <a:t>Rising levels of legal need </a:t>
            </a:r>
            <a:br>
              <a:rPr lang="en-GB" sz="1400" b="1" dirty="0"/>
            </a:br>
            <a:r>
              <a:rPr lang="en-GB" sz="1400" b="1" dirty="0"/>
              <a:t>across issues</a:t>
            </a:r>
          </a:p>
        </p:txBody>
      </p:sp>
      <p:sp>
        <p:nvSpPr>
          <p:cNvPr id="10" name="Freeform 91">
            <a:extLst>
              <a:ext uri="{FF2B5EF4-FFF2-40B4-BE49-F238E27FC236}">
                <a16:creationId xmlns:a16="http://schemas.microsoft.com/office/drawing/2014/main" id="{36DFE53C-3F21-441C-8324-66DBD015F64A}"/>
              </a:ext>
            </a:extLst>
          </p:cNvPr>
          <p:cNvSpPr>
            <a:spLocks/>
          </p:cNvSpPr>
          <p:nvPr/>
        </p:nvSpPr>
        <p:spPr bwMode="auto">
          <a:xfrm>
            <a:off x="2074719" y="2080150"/>
            <a:ext cx="306026" cy="3060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GB" sz="1400" b="1">
              <a:solidFill>
                <a:schemeClr val="lt1"/>
              </a:solidFill>
            </a:endParaRPr>
          </a:p>
        </p:txBody>
      </p:sp>
      <p:sp>
        <p:nvSpPr>
          <p:cNvPr id="9" name="Arrow: Right 8">
            <a:extLst>
              <a:ext uri="{FF2B5EF4-FFF2-40B4-BE49-F238E27FC236}">
                <a16:creationId xmlns:a16="http://schemas.microsoft.com/office/drawing/2014/main" id="{CD0B2F6A-332F-4583-B2C4-37CC156C8CDA}"/>
              </a:ext>
            </a:extLst>
          </p:cNvPr>
          <p:cNvSpPr/>
          <p:nvPr/>
        </p:nvSpPr>
        <p:spPr>
          <a:xfrm>
            <a:off x="2156279" y="2168076"/>
            <a:ext cx="161925" cy="13017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Rounded Corners 15">
            <a:extLst>
              <a:ext uri="{FF2B5EF4-FFF2-40B4-BE49-F238E27FC236}">
                <a16:creationId xmlns:a16="http://schemas.microsoft.com/office/drawing/2014/main" id="{D5653588-DB46-4C62-93E1-9543F671E60E}"/>
              </a:ext>
            </a:extLst>
          </p:cNvPr>
          <p:cNvSpPr/>
          <p:nvPr/>
        </p:nvSpPr>
        <p:spPr>
          <a:xfrm>
            <a:off x="2309292" y="2967384"/>
            <a:ext cx="6219108" cy="136845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marL="114300" lvl="1" indent="-114300" defTabSz="533400">
              <a:lnSpc>
                <a:spcPct val="90000"/>
              </a:lnSpc>
              <a:spcBef>
                <a:spcPct val="0"/>
              </a:spcBef>
              <a:spcAft>
                <a:spcPct val="15000"/>
              </a:spcAft>
              <a:buChar char="•"/>
            </a:pPr>
            <a:r>
              <a:rPr lang="en-GB" sz="1200" dirty="0">
                <a:solidFill>
                  <a:prstClr val="black">
                    <a:hueOff val="0"/>
                    <a:satOff val="0"/>
                    <a:lumOff val="0"/>
                    <a:alphaOff val="0"/>
                  </a:prstClr>
                </a:solidFill>
              </a:rPr>
              <a:t>The move to remote delivery happened overnight for many organisations and was particularly challenging where systems were not in place prior to the pandemic.</a:t>
            </a:r>
          </a:p>
          <a:p>
            <a:pPr marL="114300" lvl="1" indent="-114300" defTabSz="533400">
              <a:lnSpc>
                <a:spcPct val="90000"/>
              </a:lnSpc>
              <a:spcBef>
                <a:spcPct val="0"/>
              </a:spcBef>
              <a:spcAft>
                <a:spcPct val="15000"/>
              </a:spcAft>
              <a:buChar char="•"/>
            </a:pPr>
            <a:r>
              <a:rPr lang="en-GB" sz="1200" dirty="0">
                <a:solidFill>
                  <a:prstClr val="black">
                    <a:hueOff val="0"/>
                    <a:satOff val="0"/>
                    <a:lumOff val="0"/>
                    <a:alphaOff val="0"/>
                  </a:prstClr>
                </a:solidFill>
              </a:rPr>
              <a:t>Clients were informed directly, via website, signs on building doors, redirected reception phone lines, and extended service hours.</a:t>
            </a:r>
          </a:p>
          <a:p>
            <a:pPr marL="114300" lvl="1" indent="-114300" defTabSz="533400">
              <a:lnSpc>
                <a:spcPct val="90000"/>
              </a:lnSpc>
              <a:spcBef>
                <a:spcPct val="0"/>
              </a:spcBef>
              <a:spcAft>
                <a:spcPct val="15000"/>
              </a:spcAft>
              <a:buChar char="•"/>
            </a:pPr>
            <a:r>
              <a:rPr lang="en-GB" sz="1200" dirty="0">
                <a:solidFill>
                  <a:prstClr val="black">
                    <a:hueOff val="0"/>
                    <a:satOff val="0"/>
                    <a:lumOff val="0"/>
                    <a:alphaOff val="0"/>
                  </a:prstClr>
                </a:solidFill>
              </a:rPr>
              <a:t>Telephone delivery was most commonly used as a result of client accessibility and existing systems. Organisations with hard copy documentation continued using office premises throughout. </a:t>
            </a:r>
          </a:p>
        </p:txBody>
      </p:sp>
      <p:grpSp>
        <p:nvGrpSpPr>
          <p:cNvPr id="17" name="Group 16">
            <a:extLst>
              <a:ext uri="{FF2B5EF4-FFF2-40B4-BE49-F238E27FC236}">
                <a16:creationId xmlns:a16="http://schemas.microsoft.com/office/drawing/2014/main" id="{E47C2458-1C14-4595-989D-8A51EAEEB38F}"/>
              </a:ext>
            </a:extLst>
          </p:cNvPr>
          <p:cNvGrpSpPr/>
          <p:nvPr/>
        </p:nvGrpSpPr>
        <p:grpSpPr>
          <a:xfrm>
            <a:off x="8367514" y="3498598"/>
            <a:ext cx="306026" cy="306026"/>
            <a:chOff x="4222753" y="1974463"/>
            <a:chExt cx="306026" cy="306026"/>
          </a:xfrm>
        </p:grpSpPr>
        <p:sp>
          <p:nvSpPr>
            <p:cNvPr id="18" name="Freeform 91">
              <a:extLst>
                <a:ext uri="{FF2B5EF4-FFF2-40B4-BE49-F238E27FC236}">
                  <a16:creationId xmlns:a16="http://schemas.microsoft.com/office/drawing/2014/main" id="{DA772F79-A616-4511-9091-B4882794DA0D}"/>
                </a:ext>
              </a:extLst>
            </p:cNvPr>
            <p:cNvSpPr>
              <a:spLocks/>
            </p:cNvSpPr>
            <p:nvPr/>
          </p:nvSpPr>
          <p:spPr bwMode="auto">
            <a:xfrm>
              <a:off x="4222753" y="1974463"/>
              <a:ext cx="306026" cy="3060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GB" sz="1400" b="1">
                <a:solidFill>
                  <a:schemeClr val="lt1"/>
                </a:solidFill>
              </a:endParaRPr>
            </a:p>
          </p:txBody>
        </p:sp>
        <p:sp>
          <p:nvSpPr>
            <p:cNvPr id="19" name="Arrow: Right 18">
              <a:extLst>
                <a:ext uri="{FF2B5EF4-FFF2-40B4-BE49-F238E27FC236}">
                  <a16:creationId xmlns:a16="http://schemas.microsoft.com/office/drawing/2014/main" id="{9FE43109-A6EE-4598-BEED-E147623CFE68}"/>
                </a:ext>
              </a:extLst>
            </p:cNvPr>
            <p:cNvSpPr/>
            <p:nvPr/>
          </p:nvSpPr>
          <p:spPr>
            <a:xfrm>
              <a:off x="4304313" y="2062389"/>
              <a:ext cx="161925" cy="13017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0" name="Rectangle: Rounded Corners 19">
            <a:extLst>
              <a:ext uri="{FF2B5EF4-FFF2-40B4-BE49-F238E27FC236}">
                <a16:creationId xmlns:a16="http://schemas.microsoft.com/office/drawing/2014/main" id="{74956CF0-E635-43C2-830E-3E055A29FE7D}"/>
              </a:ext>
            </a:extLst>
          </p:cNvPr>
          <p:cNvSpPr/>
          <p:nvPr/>
        </p:nvSpPr>
        <p:spPr>
          <a:xfrm>
            <a:off x="712800" y="2967384"/>
            <a:ext cx="1484677" cy="13684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b="1" dirty="0"/>
              <a:t>Rush to deliver services remotely</a:t>
            </a:r>
          </a:p>
        </p:txBody>
      </p:sp>
      <p:sp>
        <p:nvSpPr>
          <p:cNvPr id="21" name="Freeform 91">
            <a:extLst>
              <a:ext uri="{FF2B5EF4-FFF2-40B4-BE49-F238E27FC236}">
                <a16:creationId xmlns:a16="http://schemas.microsoft.com/office/drawing/2014/main" id="{5B5D2163-34D2-429E-B0B6-0852B641AA3C}"/>
              </a:ext>
            </a:extLst>
          </p:cNvPr>
          <p:cNvSpPr>
            <a:spLocks/>
          </p:cNvSpPr>
          <p:nvPr/>
        </p:nvSpPr>
        <p:spPr bwMode="auto">
          <a:xfrm>
            <a:off x="2074719" y="3498598"/>
            <a:ext cx="306026" cy="3060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GB" sz="1400" b="1">
              <a:solidFill>
                <a:schemeClr val="lt1"/>
              </a:solidFill>
            </a:endParaRPr>
          </a:p>
        </p:txBody>
      </p:sp>
      <p:sp>
        <p:nvSpPr>
          <p:cNvPr id="22" name="Arrow: Right 21">
            <a:extLst>
              <a:ext uri="{FF2B5EF4-FFF2-40B4-BE49-F238E27FC236}">
                <a16:creationId xmlns:a16="http://schemas.microsoft.com/office/drawing/2014/main" id="{94E16340-4EAF-4A51-9749-81FC93F10E66}"/>
              </a:ext>
            </a:extLst>
          </p:cNvPr>
          <p:cNvSpPr/>
          <p:nvPr/>
        </p:nvSpPr>
        <p:spPr>
          <a:xfrm>
            <a:off x="2156279" y="3586524"/>
            <a:ext cx="161925" cy="13017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Rounded Corners 22">
            <a:extLst>
              <a:ext uri="{FF2B5EF4-FFF2-40B4-BE49-F238E27FC236}">
                <a16:creationId xmlns:a16="http://schemas.microsoft.com/office/drawing/2014/main" id="{04EBF56B-1D33-48F4-BE86-B4AAD39D75E6}"/>
              </a:ext>
            </a:extLst>
          </p:cNvPr>
          <p:cNvSpPr/>
          <p:nvPr/>
        </p:nvSpPr>
        <p:spPr>
          <a:xfrm>
            <a:off x="2309292" y="4436694"/>
            <a:ext cx="6219108" cy="13395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noAutofit/>
          </a:bodyPr>
          <a:lstStyle/>
          <a:p>
            <a:pPr marL="114300" lvl="1" indent="-114300" defTabSz="533400">
              <a:lnSpc>
                <a:spcPct val="90000"/>
              </a:lnSpc>
              <a:spcBef>
                <a:spcPct val="0"/>
              </a:spcBef>
              <a:spcAft>
                <a:spcPct val="15000"/>
              </a:spcAft>
              <a:buChar char="•"/>
            </a:pPr>
            <a:r>
              <a:rPr lang="en-GB" sz="1200" dirty="0">
                <a:solidFill>
                  <a:prstClr val="black">
                    <a:hueOff val="0"/>
                    <a:satOff val="0"/>
                    <a:lumOff val="0"/>
                    <a:alphaOff val="0"/>
                  </a:prstClr>
                </a:solidFill>
              </a:rPr>
              <a:t>Organisations largely used funding to remain operational rather than increasing capacity. Increasing staff, services, and tools was challenging in the absence of certainty around longer-term funding and reduced revenue from other streams.</a:t>
            </a:r>
          </a:p>
          <a:p>
            <a:pPr marL="114300" lvl="1" indent="-114300" defTabSz="533400">
              <a:lnSpc>
                <a:spcPct val="90000"/>
              </a:lnSpc>
              <a:spcBef>
                <a:spcPct val="0"/>
              </a:spcBef>
              <a:spcAft>
                <a:spcPct val="15000"/>
              </a:spcAft>
              <a:buChar char="•"/>
            </a:pPr>
            <a:r>
              <a:rPr lang="en-GB" sz="1200" dirty="0">
                <a:solidFill>
                  <a:prstClr val="black">
                    <a:hueOff val="0"/>
                    <a:satOff val="0"/>
                    <a:lumOff val="0"/>
                    <a:alphaOff val="0"/>
                  </a:prstClr>
                </a:solidFill>
              </a:rPr>
              <a:t>Staff shortages due to sickness and furlough exacerbated pressures on capacity along with winding down of Govt. support measures which led to increased demand for services. The impact of fund was not seen until much later therefore leading to underrepresentation of support and issues covered.</a:t>
            </a:r>
          </a:p>
        </p:txBody>
      </p:sp>
      <p:grpSp>
        <p:nvGrpSpPr>
          <p:cNvPr id="24" name="Group 23">
            <a:extLst>
              <a:ext uri="{FF2B5EF4-FFF2-40B4-BE49-F238E27FC236}">
                <a16:creationId xmlns:a16="http://schemas.microsoft.com/office/drawing/2014/main" id="{4071763C-A49B-402F-ADE0-88FF783A6B94}"/>
              </a:ext>
            </a:extLst>
          </p:cNvPr>
          <p:cNvGrpSpPr/>
          <p:nvPr/>
        </p:nvGrpSpPr>
        <p:grpSpPr>
          <a:xfrm>
            <a:off x="8367514" y="4953453"/>
            <a:ext cx="306026" cy="306026"/>
            <a:chOff x="4222753" y="1974463"/>
            <a:chExt cx="306026" cy="306026"/>
          </a:xfrm>
        </p:grpSpPr>
        <p:sp>
          <p:nvSpPr>
            <p:cNvPr id="25" name="Freeform 91">
              <a:extLst>
                <a:ext uri="{FF2B5EF4-FFF2-40B4-BE49-F238E27FC236}">
                  <a16:creationId xmlns:a16="http://schemas.microsoft.com/office/drawing/2014/main" id="{7D57EBCD-86C8-405F-BA74-C721DA214B91}"/>
                </a:ext>
              </a:extLst>
            </p:cNvPr>
            <p:cNvSpPr>
              <a:spLocks/>
            </p:cNvSpPr>
            <p:nvPr/>
          </p:nvSpPr>
          <p:spPr bwMode="auto">
            <a:xfrm>
              <a:off x="4222753" y="1974463"/>
              <a:ext cx="306026" cy="3060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GB" sz="1400" b="1">
                <a:solidFill>
                  <a:schemeClr val="lt1"/>
                </a:solidFill>
              </a:endParaRPr>
            </a:p>
          </p:txBody>
        </p:sp>
        <p:sp>
          <p:nvSpPr>
            <p:cNvPr id="26" name="Arrow: Right 25">
              <a:extLst>
                <a:ext uri="{FF2B5EF4-FFF2-40B4-BE49-F238E27FC236}">
                  <a16:creationId xmlns:a16="http://schemas.microsoft.com/office/drawing/2014/main" id="{CF15DD55-A68F-409D-8D98-E770F7C7EE72}"/>
                </a:ext>
              </a:extLst>
            </p:cNvPr>
            <p:cNvSpPr/>
            <p:nvPr/>
          </p:nvSpPr>
          <p:spPr>
            <a:xfrm>
              <a:off x="4304313" y="2062389"/>
              <a:ext cx="161925" cy="13017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7" name="Rectangle: Rounded Corners 26">
            <a:extLst>
              <a:ext uri="{FF2B5EF4-FFF2-40B4-BE49-F238E27FC236}">
                <a16:creationId xmlns:a16="http://schemas.microsoft.com/office/drawing/2014/main" id="{768AD76A-499C-4131-93C1-8C8EC7436215}"/>
              </a:ext>
            </a:extLst>
          </p:cNvPr>
          <p:cNvSpPr/>
          <p:nvPr/>
        </p:nvSpPr>
        <p:spPr>
          <a:xfrm>
            <a:off x="712800" y="4436694"/>
            <a:ext cx="1484677" cy="13395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b="1" dirty="0"/>
              <a:t>Increasing capacity with short term/ reduced funding</a:t>
            </a:r>
          </a:p>
        </p:txBody>
      </p:sp>
      <p:sp>
        <p:nvSpPr>
          <p:cNvPr id="28" name="Freeform 91">
            <a:extLst>
              <a:ext uri="{FF2B5EF4-FFF2-40B4-BE49-F238E27FC236}">
                <a16:creationId xmlns:a16="http://schemas.microsoft.com/office/drawing/2014/main" id="{E31D1FAA-4FA5-4838-AEA0-A133830D2C69}"/>
              </a:ext>
            </a:extLst>
          </p:cNvPr>
          <p:cNvSpPr>
            <a:spLocks/>
          </p:cNvSpPr>
          <p:nvPr/>
        </p:nvSpPr>
        <p:spPr bwMode="auto">
          <a:xfrm>
            <a:off x="2074719" y="4953453"/>
            <a:ext cx="306026" cy="3060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GB" sz="1400" b="1">
              <a:solidFill>
                <a:schemeClr val="lt1"/>
              </a:solidFill>
            </a:endParaRPr>
          </a:p>
        </p:txBody>
      </p:sp>
      <p:sp>
        <p:nvSpPr>
          <p:cNvPr id="29" name="Arrow: Right 28">
            <a:extLst>
              <a:ext uri="{FF2B5EF4-FFF2-40B4-BE49-F238E27FC236}">
                <a16:creationId xmlns:a16="http://schemas.microsoft.com/office/drawing/2014/main" id="{4F294B85-1F9D-41C7-8768-4CDA69041B1C}"/>
              </a:ext>
            </a:extLst>
          </p:cNvPr>
          <p:cNvSpPr/>
          <p:nvPr/>
        </p:nvSpPr>
        <p:spPr>
          <a:xfrm>
            <a:off x="2156279" y="5041379"/>
            <a:ext cx="161925" cy="13017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62340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B409A-EDDB-485C-ABA2-310E5EC1D1C9}"/>
              </a:ext>
            </a:extLst>
          </p:cNvPr>
          <p:cNvSpPr>
            <a:spLocks noGrp="1"/>
          </p:cNvSpPr>
          <p:nvPr>
            <p:ph type="title"/>
          </p:nvPr>
        </p:nvSpPr>
        <p:spPr>
          <a:xfrm>
            <a:off x="712799" y="681136"/>
            <a:ext cx="7718400" cy="345232"/>
          </a:xfrm>
        </p:spPr>
        <p:txBody>
          <a:bodyPr/>
          <a:lstStyle/>
          <a:p>
            <a:r>
              <a:rPr lang="en-GB" dirty="0"/>
              <a:t>Implications and Next Steps</a:t>
            </a:r>
          </a:p>
        </p:txBody>
      </p:sp>
      <p:sp>
        <p:nvSpPr>
          <p:cNvPr id="5" name="Slide Number Placeholder 4">
            <a:extLst>
              <a:ext uri="{FF2B5EF4-FFF2-40B4-BE49-F238E27FC236}">
                <a16:creationId xmlns:a16="http://schemas.microsoft.com/office/drawing/2014/main" id="{EF64CDE1-B8CA-4579-9147-D43CFA3B2195}"/>
              </a:ext>
            </a:extLst>
          </p:cNvPr>
          <p:cNvSpPr>
            <a:spLocks noGrp="1"/>
          </p:cNvSpPr>
          <p:nvPr>
            <p:ph type="sldNum" sz="quarter" idx="12"/>
          </p:nvPr>
        </p:nvSpPr>
        <p:spPr/>
        <p:txBody>
          <a:bodyPr/>
          <a:lstStyle/>
          <a:p>
            <a:fld id="{9A8223AF-F2F5-41F7-A71C-81CE492BCB88}" type="slidenum">
              <a:rPr lang="en-GB" smtClean="0"/>
              <a:pPr/>
              <a:t>12</a:t>
            </a:fld>
            <a:endParaRPr lang="en-GB"/>
          </a:p>
        </p:txBody>
      </p:sp>
      <p:sp>
        <p:nvSpPr>
          <p:cNvPr id="6" name="Rectangle 5">
            <a:extLst>
              <a:ext uri="{FF2B5EF4-FFF2-40B4-BE49-F238E27FC236}">
                <a16:creationId xmlns:a16="http://schemas.microsoft.com/office/drawing/2014/main" id="{F03AC0E0-1E9C-4E69-AB2D-8AD3AE6CC387}"/>
              </a:ext>
            </a:extLst>
          </p:cNvPr>
          <p:cNvSpPr/>
          <p:nvPr/>
        </p:nvSpPr>
        <p:spPr>
          <a:xfrm>
            <a:off x="4830149" y="2107685"/>
            <a:ext cx="3690000" cy="1077218"/>
          </a:xfrm>
          <a:prstGeom prst="rect">
            <a:avLst/>
          </a:prstGeom>
        </p:spPr>
        <p:txBody>
          <a:bodyPr wrap="square" lIns="0" tIns="0" rIns="0" bIns="0">
            <a:spAutoFit/>
          </a:bodyPr>
          <a:lstStyle/>
          <a:p>
            <a:r>
              <a:rPr lang="en-GB" sz="1400" dirty="0"/>
              <a:t>Face-to-face delivery will continue to be used due to proportion of </a:t>
            </a:r>
            <a:r>
              <a:rPr lang="en-GB" sz="1400" b="1" dirty="0"/>
              <a:t>clients with vulnerable characteristics, limited accessibility to technology, </a:t>
            </a:r>
            <a:r>
              <a:rPr lang="en-GB" sz="1400" dirty="0"/>
              <a:t>and</a:t>
            </a:r>
            <a:r>
              <a:rPr lang="en-GB" sz="1400" b="1" dirty="0"/>
              <a:t> technology affordability for organisations. </a:t>
            </a:r>
          </a:p>
        </p:txBody>
      </p:sp>
      <p:sp>
        <p:nvSpPr>
          <p:cNvPr id="10" name="Rectangle 9">
            <a:extLst>
              <a:ext uri="{FF2B5EF4-FFF2-40B4-BE49-F238E27FC236}">
                <a16:creationId xmlns:a16="http://schemas.microsoft.com/office/drawing/2014/main" id="{DC1C1BCC-EE5C-40B3-97AC-E57F15A2AAAC}"/>
              </a:ext>
            </a:extLst>
          </p:cNvPr>
          <p:cNvSpPr/>
          <p:nvPr/>
        </p:nvSpPr>
        <p:spPr>
          <a:xfrm>
            <a:off x="712799" y="2107685"/>
            <a:ext cx="3690000" cy="1292662"/>
          </a:xfrm>
          <a:prstGeom prst="rect">
            <a:avLst/>
          </a:prstGeom>
        </p:spPr>
        <p:txBody>
          <a:bodyPr wrap="square" lIns="0" tIns="0" rIns="0" bIns="0" anchor="t">
            <a:spAutoFit/>
          </a:bodyPr>
          <a:lstStyle/>
          <a:p>
            <a:r>
              <a:rPr lang="en-GB" sz="1400" dirty="0"/>
              <a:t>Higher levels of support needs are anticipated as </a:t>
            </a:r>
            <a:r>
              <a:rPr lang="en-GB" sz="1400" b="1" dirty="0"/>
              <a:t>events that trigger advice seeking behaviour continue to rise</a:t>
            </a:r>
            <a:r>
              <a:rPr lang="en-GB" sz="1400" dirty="0"/>
              <a:t> such as </a:t>
            </a:r>
            <a:r>
              <a:rPr lang="en-GB" sz="1400" b="1" dirty="0"/>
              <a:t>increased court capacity </a:t>
            </a:r>
            <a:r>
              <a:rPr lang="en-GB" sz="1400" dirty="0"/>
              <a:t>and the </a:t>
            </a:r>
            <a:r>
              <a:rPr lang="en-GB" sz="1400" b="1" dirty="0"/>
              <a:t>winding down of government measures </a:t>
            </a:r>
            <a:r>
              <a:rPr lang="en-GB" sz="1400" dirty="0"/>
              <a:t>in housing and employment. </a:t>
            </a:r>
            <a:endParaRPr lang="en-GB" sz="1400" b="1" dirty="0"/>
          </a:p>
        </p:txBody>
      </p:sp>
      <p:sp>
        <p:nvSpPr>
          <p:cNvPr id="12" name="TextBox 11">
            <a:extLst>
              <a:ext uri="{FF2B5EF4-FFF2-40B4-BE49-F238E27FC236}">
                <a16:creationId xmlns:a16="http://schemas.microsoft.com/office/drawing/2014/main" id="{FE2DFEDD-FB63-4816-A283-8464F43B3906}"/>
              </a:ext>
            </a:extLst>
          </p:cNvPr>
          <p:cNvSpPr txBox="1"/>
          <p:nvPr/>
        </p:nvSpPr>
        <p:spPr>
          <a:xfrm>
            <a:off x="1479417" y="1472480"/>
            <a:ext cx="2042808" cy="276999"/>
          </a:xfrm>
          <a:prstGeom prst="rect">
            <a:avLst/>
          </a:prstGeom>
          <a:noFill/>
        </p:spPr>
        <p:txBody>
          <a:bodyPr wrap="square" lIns="0" tIns="0" rIns="0" bIns="0" rtlCol="0">
            <a:spAutoFit/>
          </a:bodyPr>
          <a:lstStyle/>
          <a:p>
            <a:r>
              <a:rPr lang="en-GB" b="1" dirty="0">
                <a:solidFill>
                  <a:srgbClr val="3494BA"/>
                </a:solidFill>
              </a:rPr>
              <a:t>Clients:</a:t>
            </a:r>
          </a:p>
        </p:txBody>
      </p:sp>
      <p:sp>
        <p:nvSpPr>
          <p:cNvPr id="13" name="TextBox 12">
            <a:extLst>
              <a:ext uri="{FF2B5EF4-FFF2-40B4-BE49-F238E27FC236}">
                <a16:creationId xmlns:a16="http://schemas.microsoft.com/office/drawing/2014/main" id="{F3AF27DD-0984-4358-9FCD-1299CF243B5B}"/>
              </a:ext>
            </a:extLst>
          </p:cNvPr>
          <p:cNvSpPr txBox="1"/>
          <p:nvPr/>
        </p:nvSpPr>
        <p:spPr>
          <a:xfrm>
            <a:off x="5596767" y="1472480"/>
            <a:ext cx="2042808" cy="276999"/>
          </a:xfrm>
          <a:prstGeom prst="rect">
            <a:avLst/>
          </a:prstGeom>
          <a:noFill/>
        </p:spPr>
        <p:txBody>
          <a:bodyPr wrap="square" lIns="0" tIns="0" rIns="0" bIns="0" rtlCol="0">
            <a:spAutoFit/>
          </a:bodyPr>
          <a:lstStyle/>
          <a:p>
            <a:r>
              <a:rPr lang="en-GB" b="1">
                <a:solidFill>
                  <a:srgbClr val="3494BA"/>
                </a:solidFill>
              </a:rPr>
              <a:t>Delivery:</a:t>
            </a:r>
          </a:p>
        </p:txBody>
      </p:sp>
      <p:sp>
        <p:nvSpPr>
          <p:cNvPr id="20" name="Rectangle 19">
            <a:extLst>
              <a:ext uri="{FF2B5EF4-FFF2-40B4-BE49-F238E27FC236}">
                <a16:creationId xmlns:a16="http://schemas.microsoft.com/office/drawing/2014/main" id="{884BE45E-AD06-4639-BB75-93E9E788B9C3}"/>
              </a:ext>
            </a:extLst>
          </p:cNvPr>
          <p:cNvSpPr/>
          <p:nvPr/>
        </p:nvSpPr>
        <p:spPr>
          <a:xfrm>
            <a:off x="387699" y="3838277"/>
            <a:ext cx="1051399" cy="7182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600" dirty="0">
                <a:solidFill>
                  <a:schemeClr val="accent2"/>
                </a:solidFill>
              </a:rPr>
              <a:t>“</a:t>
            </a:r>
          </a:p>
        </p:txBody>
      </p:sp>
      <p:sp>
        <p:nvSpPr>
          <p:cNvPr id="21" name="TextBox 20">
            <a:extLst>
              <a:ext uri="{FF2B5EF4-FFF2-40B4-BE49-F238E27FC236}">
                <a16:creationId xmlns:a16="http://schemas.microsoft.com/office/drawing/2014/main" id="{5FDE2968-8698-4959-A645-210183F1ADBA}"/>
              </a:ext>
            </a:extLst>
          </p:cNvPr>
          <p:cNvSpPr txBox="1"/>
          <p:nvPr/>
        </p:nvSpPr>
        <p:spPr>
          <a:xfrm>
            <a:off x="675047" y="4094595"/>
            <a:ext cx="3727752" cy="1384995"/>
          </a:xfrm>
          <a:prstGeom prst="rect">
            <a:avLst/>
          </a:prstGeom>
          <a:noFill/>
          <a:ln>
            <a:noFill/>
          </a:ln>
        </p:spPr>
        <p:style>
          <a:lnRef idx="3">
            <a:schemeClr val="lt1"/>
          </a:lnRef>
          <a:fillRef idx="1">
            <a:schemeClr val="accent6"/>
          </a:fillRef>
          <a:effectRef idx="1">
            <a:schemeClr val="accent6"/>
          </a:effectRef>
          <a:fontRef idx="minor">
            <a:schemeClr val="lt1"/>
          </a:fontRef>
        </p:style>
        <p:txBody>
          <a:bodyPr wrap="square" rtlCol="0" anchor="t">
            <a:spAutoFit/>
          </a:bodyPr>
          <a:lstStyle/>
          <a:p>
            <a:r>
              <a:rPr lang="en-GB" sz="1400" b="1" i="1" dirty="0">
                <a:solidFill>
                  <a:schemeClr val="tx2"/>
                </a:solidFill>
              </a:rPr>
              <a:t>There has been a 35% drop in matters start and cases opened and that’s because the courts had been locked down…Anything substantive was all put back so there were a lot of postponed  hearings.” </a:t>
            </a:r>
          </a:p>
        </p:txBody>
      </p:sp>
      <p:cxnSp>
        <p:nvCxnSpPr>
          <p:cNvPr id="22" name="Straight Connector 21">
            <a:extLst>
              <a:ext uri="{FF2B5EF4-FFF2-40B4-BE49-F238E27FC236}">
                <a16:creationId xmlns:a16="http://schemas.microsoft.com/office/drawing/2014/main" id="{E899618A-4230-4464-83D6-13FFA600944B}"/>
              </a:ext>
            </a:extLst>
          </p:cNvPr>
          <p:cNvCxnSpPr>
            <a:cxnSpLocks/>
          </p:cNvCxnSpPr>
          <p:nvPr/>
        </p:nvCxnSpPr>
        <p:spPr>
          <a:xfrm>
            <a:off x="763832" y="5559419"/>
            <a:ext cx="355416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52182064-8E8B-46DD-85DD-CE1DD485B34F}"/>
              </a:ext>
            </a:extLst>
          </p:cNvPr>
          <p:cNvSpPr/>
          <p:nvPr/>
        </p:nvSpPr>
        <p:spPr>
          <a:xfrm>
            <a:off x="4505049" y="3838277"/>
            <a:ext cx="1051399" cy="7182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600" dirty="0">
                <a:solidFill>
                  <a:schemeClr val="accent2"/>
                </a:solidFill>
              </a:rPr>
              <a:t>“</a:t>
            </a:r>
          </a:p>
        </p:txBody>
      </p:sp>
      <p:sp>
        <p:nvSpPr>
          <p:cNvPr id="25" name="TextBox 24">
            <a:extLst>
              <a:ext uri="{FF2B5EF4-FFF2-40B4-BE49-F238E27FC236}">
                <a16:creationId xmlns:a16="http://schemas.microsoft.com/office/drawing/2014/main" id="{379C5641-5640-4E8F-8190-A1ACE2C09701}"/>
              </a:ext>
            </a:extLst>
          </p:cNvPr>
          <p:cNvSpPr txBox="1"/>
          <p:nvPr/>
        </p:nvSpPr>
        <p:spPr>
          <a:xfrm>
            <a:off x="4792397" y="4094595"/>
            <a:ext cx="3727752" cy="1384995"/>
          </a:xfrm>
          <a:prstGeom prst="rect">
            <a:avLst/>
          </a:prstGeom>
          <a:noFill/>
          <a:ln>
            <a:noFill/>
          </a:ln>
        </p:spPr>
        <p:style>
          <a:lnRef idx="3">
            <a:schemeClr val="lt1"/>
          </a:lnRef>
          <a:fillRef idx="1">
            <a:schemeClr val="accent6"/>
          </a:fillRef>
          <a:effectRef idx="1">
            <a:schemeClr val="accent6"/>
          </a:effectRef>
          <a:fontRef idx="minor">
            <a:schemeClr val="lt1"/>
          </a:fontRef>
        </p:style>
        <p:txBody>
          <a:bodyPr wrap="square" rtlCol="0" anchor="t">
            <a:spAutoFit/>
          </a:bodyPr>
          <a:lstStyle/>
          <a:p>
            <a:r>
              <a:rPr lang="en-GB" sz="1400" b="1" i="1" dirty="0">
                <a:solidFill>
                  <a:schemeClr val="tx2"/>
                </a:solidFill>
              </a:rPr>
              <a:t>Most (of our) clients didn’t have a smart phone, or the data (to engage with online tools)…Some didn’t have credit to even make a phone call…affordability and digital confidence were the biggest drivers of who was using technology.”</a:t>
            </a:r>
          </a:p>
        </p:txBody>
      </p:sp>
      <p:cxnSp>
        <p:nvCxnSpPr>
          <p:cNvPr id="26" name="Straight Connector 25">
            <a:extLst>
              <a:ext uri="{FF2B5EF4-FFF2-40B4-BE49-F238E27FC236}">
                <a16:creationId xmlns:a16="http://schemas.microsoft.com/office/drawing/2014/main" id="{9A8733B4-7CC9-4CC0-8C57-571147FA37AA}"/>
              </a:ext>
            </a:extLst>
          </p:cNvPr>
          <p:cNvCxnSpPr>
            <a:cxnSpLocks/>
          </p:cNvCxnSpPr>
          <p:nvPr/>
        </p:nvCxnSpPr>
        <p:spPr>
          <a:xfrm>
            <a:off x="4881182" y="5559419"/>
            <a:ext cx="355416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4238A4E6-F561-4A55-934A-E748B2387AFF}"/>
              </a:ext>
              <a:ext uri="{C183D7F6-B498-43B3-948B-1728B52AA6E4}">
                <adec:decorative xmlns:adec="http://schemas.microsoft.com/office/drawing/2017/decorative" val="1"/>
              </a:ext>
            </a:extLst>
          </p:cNvPr>
          <p:cNvGrpSpPr/>
          <p:nvPr/>
        </p:nvGrpSpPr>
        <p:grpSpPr>
          <a:xfrm>
            <a:off x="712799" y="1297742"/>
            <a:ext cx="626474" cy="626474"/>
            <a:chOff x="712799" y="1297742"/>
            <a:chExt cx="626474" cy="626474"/>
          </a:xfrm>
        </p:grpSpPr>
        <p:sp>
          <p:nvSpPr>
            <p:cNvPr id="17" name="Oval 16">
              <a:extLst>
                <a:ext uri="{FF2B5EF4-FFF2-40B4-BE49-F238E27FC236}">
                  <a16:creationId xmlns:a16="http://schemas.microsoft.com/office/drawing/2014/main" id="{C2E50ED2-B144-4195-96FE-19B74A6F319F}"/>
                </a:ext>
              </a:extLst>
            </p:cNvPr>
            <p:cNvSpPr/>
            <p:nvPr/>
          </p:nvSpPr>
          <p:spPr>
            <a:xfrm>
              <a:off x="712799" y="1297742"/>
              <a:ext cx="626474" cy="62647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7" name="Group 26">
              <a:extLst>
                <a:ext uri="{FF2B5EF4-FFF2-40B4-BE49-F238E27FC236}">
                  <a16:creationId xmlns:a16="http://schemas.microsoft.com/office/drawing/2014/main" id="{D82D0ED7-FFB6-4AE8-AC9A-8DBC569BDEF9}"/>
                </a:ext>
              </a:extLst>
            </p:cNvPr>
            <p:cNvGrpSpPr/>
            <p:nvPr/>
          </p:nvGrpSpPr>
          <p:grpSpPr>
            <a:xfrm>
              <a:off x="845855" y="1445879"/>
              <a:ext cx="360363" cy="330201"/>
              <a:chOff x="5322888" y="3421063"/>
              <a:chExt cx="360363" cy="330201"/>
            </a:xfrm>
            <a:solidFill>
              <a:schemeClr val="bg1"/>
            </a:solidFill>
          </p:grpSpPr>
          <p:sp>
            <p:nvSpPr>
              <p:cNvPr id="28" name="Freeform 296">
                <a:extLst>
                  <a:ext uri="{FF2B5EF4-FFF2-40B4-BE49-F238E27FC236}">
                    <a16:creationId xmlns:a16="http://schemas.microsoft.com/office/drawing/2014/main" id="{18A056DD-B8D7-463D-B4D1-3A9F2A379F29}"/>
                  </a:ext>
                </a:extLst>
              </p:cNvPr>
              <p:cNvSpPr>
                <a:spLocks/>
              </p:cNvSpPr>
              <p:nvPr/>
            </p:nvSpPr>
            <p:spPr bwMode="auto">
              <a:xfrm>
                <a:off x="5457826" y="3421063"/>
                <a:ext cx="90488" cy="90488"/>
              </a:xfrm>
              <a:custGeom>
                <a:avLst/>
                <a:gdLst>
                  <a:gd name="T0" fmla="*/ 22 w 24"/>
                  <a:gd name="T1" fmla="*/ 12 h 24"/>
                  <a:gd name="T2" fmla="*/ 20 w 24"/>
                  <a:gd name="T3" fmla="*/ 12 h 24"/>
                  <a:gd name="T4" fmla="*/ 12 w 24"/>
                  <a:gd name="T5" fmla="*/ 20 h 24"/>
                  <a:gd name="T6" fmla="*/ 4 w 24"/>
                  <a:gd name="T7" fmla="*/ 12 h 24"/>
                  <a:gd name="T8" fmla="*/ 12 w 24"/>
                  <a:gd name="T9" fmla="*/ 4 h 24"/>
                  <a:gd name="T10" fmla="*/ 20 w 24"/>
                  <a:gd name="T11" fmla="*/ 12 h 24"/>
                  <a:gd name="T12" fmla="*/ 22 w 24"/>
                  <a:gd name="T13" fmla="*/ 12 h 24"/>
                  <a:gd name="T14" fmla="*/ 24 w 24"/>
                  <a:gd name="T15" fmla="*/ 12 h 24"/>
                  <a:gd name="T16" fmla="*/ 12 w 24"/>
                  <a:gd name="T17" fmla="*/ 0 h 24"/>
                  <a:gd name="T18" fmla="*/ 0 w 24"/>
                  <a:gd name="T19" fmla="*/ 12 h 24"/>
                  <a:gd name="T20" fmla="*/ 12 w 24"/>
                  <a:gd name="T21" fmla="*/ 24 h 24"/>
                  <a:gd name="T22" fmla="*/ 24 w 24"/>
                  <a:gd name="T23" fmla="*/ 12 h 24"/>
                  <a:gd name="T24" fmla="*/ 22 w 24"/>
                  <a:gd name="T25"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 h="24">
                    <a:moveTo>
                      <a:pt x="22" y="12"/>
                    </a:moveTo>
                    <a:cubicBezTo>
                      <a:pt x="20" y="12"/>
                      <a:pt x="20" y="12"/>
                      <a:pt x="20" y="12"/>
                    </a:cubicBezTo>
                    <a:cubicBezTo>
                      <a:pt x="20" y="16"/>
                      <a:pt x="16" y="20"/>
                      <a:pt x="12" y="20"/>
                    </a:cubicBezTo>
                    <a:cubicBezTo>
                      <a:pt x="8" y="20"/>
                      <a:pt x="4" y="16"/>
                      <a:pt x="4" y="12"/>
                    </a:cubicBezTo>
                    <a:cubicBezTo>
                      <a:pt x="4" y="8"/>
                      <a:pt x="8" y="4"/>
                      <a:pt x="12" y="4"/>
                    </a:cubicBezTo>
                    <a:cubicBezTo>
                      <a:pt x="16" y="4"/>
                      <a:pt x="20" y="8"/>
                      <a:pt x="20" y="12"/>
                    </a:cubicBezTo>
                    <a:cubicBezTo>
                      <a:pt x="22" y="12"/>
                      <a:pt x="22" y="12"/>
                      <a:pt x="22" y="12"/>
                    </a:cubicBezTo>
                    <a:cubicBezTo>
                      <a:pt x="24" y="12"/>
                      <a:pt x="24" y="12"/>
                      <a:pt x="24" y="12"/>
                    </a:cubicBezTo>
                    <a:cubicBezTo>
                      <a:pt x="24" y="5"/>
                      <a:pt x="19" y="0"/>
                      <a:pt x="12" y="0"/>
                    </a:cubicBezTo>
                    <a:cubicBezTo>
                      <a:pt x="5" y="0"/>
                      <a:pt x="0" y="5"/>
                      <a:pt x="0" y="12"/>
                    </a:cubicBezTo>
                    <a:cubicBezTo>
                      <a:pt x="0" y="19"/>
                      <a:pt x="5" y="24"/>
                      <a:pt x="12" y="24"/>
                    </a:cubicBezTo>
                    <a:cubicBezTo>
                      <a:pt x="19" y="24"/>
                      <a:pt x="24" y="19"/>
                      <a:pt x="24" y="12"/>
                    </a:cubicBezTo>
                    <a:lnTo>
                      <a:pt x="22"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297">
                <a:extLst>
                  <a:ext uri="{FF2B5EF4-FFF2-40B4-BE49-F238E27FC236}">
                    <a16:creationId xmlns:a16="http://schemas.microsoft.com/office/drawing/2014/main" id="{84E20BF6-C258-4B98-8B95-7EB7EDDC9DC6}"/>
                  </a:ext>
                </a:extLst>
              </p:cNvPr>
              <p:cNvSpPr>
                <a:spLocks/>
              </p:cNvSpPr>
              <p:nvPr/>
            </p:nvSpPr>
            <p:spPr bwMode="auto">
              <a:xfrm>
                <a:off x="5578476" y="3451226"/>
                <a:ext cx="60325" cy="60325"/>
              </a:xfrm>
              <a:custGeom>
                <a:avLst/>
                <a:gdLst>
                  <a:gd name="T0" fmla="*/ 14 w 16"/>
                  <a:gd name="T1" fmla="*/ 8 h 16"/>
                  <a:gd name="T2" fmla="*/ 12 w 16"/>
                  <a:gd name="T3" fmla="*/ 8 h 16"/>
                  <a:gd name="T4" fmla="*/ 8 w 16"/>
                  <a:gd name="T5" fmla="*/ 12 h 16"/>
                  <a:gd name="T6" fmla="*/ 4 w 16"/>
                  <a:gd name="T7" fmla="*/ 8 h 16"/>
                  <a:gd name="T8" fmla="*/ 8 w 16"/>
                  <a:gd name="T9" fmla="*/ 4 h 16"/>
                  <a:gd name="T10" fmla="*/ 12 w 16"/>
                  <a:gd name="T11" fmla="*/ 8 h 16"/>
                  <a:gd name="T12" fmla="*/ 14 w 16"/>
                  <a:gd name="T13" fmla="*/ 8 h 16"/>
                  <a:gd name="T14" fmla="*/ 16 w 16"/>
                  <a:gd name="T15" fmla="*/ 8 h 16"/>
                  <a:gd name="T16" fmla="*/ 8 w 16"/>
                  <a:gd name="T17" fmla="*/ 0 h 16"/>
                  <a:gd name="T18" fmla="*/ 0 w 16"/>
                  <a:gd name="T19" fmla="*/ 8 h 16"/>
                  <a:gd name="T20" fmla="*/ 8 w 16"/>
                  <a:gd name="T21" fmla="*/ 16 h 16"/>
                  <a:gd name="T22" fmla="*/ 16 w 16"/>
                  <a:gd name="T23" fmla="*/ 8 h 16"/>
                  <a:gd name="T24" fmla="*/ 14 w 16"/>
                  <a:gd name="T25"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16">
                    <a:moveTo>
                      <a:pt x="14" y="8"/>
                    </a:moveTo>
                    <a:cubicBezTo>
                      <a:pt x="12" y="8"/>
                      <a:pt x="12" y="8"/>
                      <a:pt x="12" y="8"/>
                    </a:cubicBezTo>
                    <a:cubicBezTo>
                      <a:pt x="12" y="10"/>
                      <a:pt x="10" y="12"/>
                      <a:pt x="8" y="12"/>
                    </a:cubicBezTo>
                    <a:cubicBezTo>
                      <a:pt x="6" y="12"/>
                      <a:pt x="4" y="10"/>
                      <a:pt x="4" y="8"/>
                    </a:cubicBezTo>
                    <a:cubicBezTo>
                      <a:pt x="4" y="6"/>
                      <a:pt x="6" y="4"/>
                      <a:pt x="8" y="4"/>
                    </a:cubicBezTo>
                    <a:cubicBezTo>
                      <a:pt x="10" y="4"/>
                      <a:pt x="12" y="6"/>
                      <a:pt x="12" y="8"/>
                    </a:cubicBezTo>
                    <a:cubicBezTo>
                      <a:pt x="14" y="8"/>
                      <a:pt x="14" y="8"/>
                      <a:pt x="14" y="8"/>
                    </a:cubicBezTo>
                    <a:cubicBezTo>
                      <a:pt x="16" y="8"/>
                      <a:pt x="16" y="8"/>
                      <a:pt x="16" y="8"/>
                    </a:cubicBezTo>
                    <a:cubicBezTo>
                      <a:pt x="16" y="4"/>
                      <a:pt x="12" y="0"/>
                      <a:pt x="8" y="0"/>
                    </a:cubicBezTo>
                    <a:cubicBezTo>
                      <a:pt x="4" y="0"/>
                      <a:pt x="0" y="4"/>
                      <a:pt x="0" y="8"/>
                    </a:cubicBezTo>
                    <a:cubicBezTo>
                      <a:pt x="0" y="12"/>
                      <a:pt x="4" y="16"/>
                      <a:pt x="8" y="16"/>
                    </a:cubicBezTo>
                    <a:cubicBezTo>
                      <a:pt x="12" y="16"/>
                      <a:pt x="16" y="12"/>
                      <a:pt x="16" y="8"/>
                    </a:cubicBezTo>
                    <a:lnTo>
                      <a:pt x="14"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298">
                <a:extLst>
                  <a:ext uri="{FF2B5EF4-FFF2-40B4-BE49-F238E27FC236}">
                    <a16:creationId xmlns:a16="http://schemas.microsoft.com/office/drawing/2014/main" id="{448D248C-6E70-41E2-B748-4FE111B0AAA4}"/>
                  </a:ext>
                </a:extLst>
              </p:cNvPr>
              <p:cNvSpPr>
                <a:spLocks/>
              </p:cNvSpPr>
              <p:nvPr/>
            </p:nvSpPr>
            <p:spPr bwMode="auto">
              <a:xfrm>
                <a:off x="5367338" y="3451226"/>
                <a:ext cx="60325" cy="60325"/>
              </a:xfrm>
              <a:custGeom>
                <a:avLst/>
                <a:gdLst>
                  <a:gd name="T0" fmla="*/ 14 w 16"/>
                  <a:gd name="T1" fmla="*/ 8 h 16"/>
                  <a:gd name="T2" fmla="*/ 12 w 16"/>
                  <a:gd name="T3" fmla="*/ 8 h 16"/>
                  <a:gd name="T4" fmla="*/ 8 w 16"/>
                  <a:gd name="T5" fmla="*/ 12 h 16"/>
                  <a:gd name="T6" fmla="*/ 4 w 16"/>
                  <a:gd name="T7" fmla="*/ 8 h 16"/>
                  <a:gd name="T8" fmla="*/ 8 w 16"/>
                  <a:gd name="T9" fmla="*/ 4 h 16"/>
                  <a:gd name="T10" fmla="*/ 12 w 16"/>
                  <a:gd name="T11" fmla="*/ 8 h 16"/>
                  <a:gd name="T12" fmla="*/ 14 w 16"/>
                  <a:gd name="T13" fmla="*/ 8 h 16"/>
                  <a:gd name="T14" fmla="*/ 16 w 16"/>
                  <a:gd name="T15" fmla="*/ 8 h 16"/>
                  <a:gd name="T16" fmla="*/ 8 w 16"/>
                  <a:gd name="T17" fmla="*/ 0 h 16"/>
                  <a:gd name="T18" fmla="*/ 0 w 16"/>
                  <a:gd name="T19" fmla="*/ 8 h 16"/>
                  <a:gd name="T20" fmla="*/ 8 w 16"/>
                  <a:gd name="T21" fmla="*/ 16 h 16"/>
                  <a:gd name="T22" fmla="*/ 16 w 16"/>
                  <a:gd name="T23" fmla="*/ 8 h 16"/>
                  <a:gd name="T24" fmla="*/ 14 w 16"/>
                  <a:gd name="T25"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16">
                    <a:moveTo>
                      <a:pt x="14" y="8"/>
                    </a:moveTo>
                    <a:cubicBezTo>
                      <a:pt x="12" y="8"/>
                      <a:pt x="12" y="8"/>
                      <a:pt x="12" y="8"/>
                    </a:cubicBezTo>
                    <a:cubicBezTo>
                      <a:pt x="12" y="10"/>
                      <a:pt x="10" y="12"/>
                      <a:pt x="8" y="12"/>
                    </a:cubicBezTo>
                    <a:cubicBezTo>
                      <a:pt x="6" y="12"/>
                      <a:pt x="4" y="10"/>
                      <a:pt x="4" y="8"/>
                    </a:cubicBezTo>
                    <a:cubicBezTo>
                      <a:pt x="4" y="6"/>
                      <a:pt x="6" y="4"/>
                      <a:pt x="8" y="4"/>
                    </a:cubicBezTo>
                    <a:cubicBezTo>
                      <a:pt x="10" y="4"/>
                      <a:pt x="12" y="6"/>
                      <a:pt x="12" y="8"/>
                    </a:cubicBezTo>
                    <a:cubicBezTo>
                      <a:pt x="14" y="8"/>
                      <a:pt x="14" y="8"/>
                      <a:pt x="14" y="8"/>
                    </a:cubicBezTo>
                    <a:cubicBezTo>
                      <a:pt x="16" y="8"/>
                      <a:pt x="16" y="8"/>
                      <a:pt x="16" y="8"/>
                    </a:cubicBezTo>
                    <a:cubicBezTo>
                      <a:pt x="16" y="4"/>
                      <a:pt x="12" y="0"/>
                      <a:pt x="8" y="0"/>
                    </a:cubicBezTo>
                    <a:cubicBezTo>
                      <a:pt x="4" y="0"/>
                      <a:pt x="0" y="4"/>
                      <a:pt x="0" y="8"/>
                    </a:cubicBezTo>
                    <a:cubicBezTo>
                      <a:pt x="0" y="12"/>
                      <a:pt x="4" y="16"/>
                      <a:pt x="8" y="16"/>
                    </a:cubicBezTo>
                    <a:cubicBezTo>
                      <a:pt x="12" y="16"/>
                      <a:pt x="16" y="12"/>
                      <a:pt x="16" y="8"/>
                    </a:cubicBezTo>
                    <a:lnTo>
                      <a:pt x="14"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299">
                <a:extLst>
                  <a:ext uri="{FF2B5EF4-FFF2-40B4-BE49-F238E27FC236}">
                    <a16:creationId xmlns:a16="http://schemas.microsoft.com/office/drawing/2014/main" id="{EFC960CE-F1B0-4212-A05E-AF260B1F5887}"/>
                  </a:ext>
                </a:extLst>
              </p:cNvPr>
              <p:cNvSpPr>
                <a:spLocks/>
              </p:cNvSpPr>
              <p:nvPr/>
            </p:nvSpPr>
            <p:spPr bwMode="auto">
              <a:xfrm>
                <a:off x="5322888" y="3679826"/>
                <a:ext cx="360363" cy="71438"/>
              </a:xfrm>
              <a:custGeom>
                <a:avLst/>
                <a:gdLst>
                  <a:gd name="T0" fmla="*/ 86 w 96"/>
                  <a:gd name="T1" fmla="*/ 7 h 19"/>
                  <a:gd name="T2" fmla="*/ 92 w 96"/>
                  <a:gd name="T3" fmla="*/ 9 h 19"/>
                  <a:gd name="T4" fmla="*/ 92 w 96"/>
                  <a:gd name="T5" fmla="*/ 9 h 19"/>
                  <a:gd name="T6" fmla="*/ 92 w 96"/>
                  <a:gd name="T7" fmla="*/ 9 h 19"/>
                  <a:gd name="T8" fmla="*/ 92 w 96"/>
                  <a:gd name="T9" fmla="*/ 9 h 19"/>
                  <a:gd name="T10" fmla="*/ 93 w 96"/>
                  <a:gd name="T11" fmla="*/ 9 h 19"/>
                  <a:gd name="T12" fmla="*/ 92 w 96"/>
                  <a:gd name="T13" fmla="*/ 9 h 19"/>
                  <a:gd name="T14" fmla="*/ 92 w 96"/>
                  <a:gd name="T15" fmla="*/ 9 h 19"/>
                  <a:gd name="T16" fmla="*/ 92 w 96"/>
                  <a:gd name="T17" fmla="*/ 9 h 19"/>
                  <a:gd name="T18" fmla="*/ 92 w 96"/>
                  <a:gd name="T19" fmla="*/ 9 h 19"/>
                  <a:gd name="T20" fmla="*/ 91 w 96"/>
                  <a:gd name="T21" fmla="*/ 10 h 19"/>
                  <a:gd name="T22" fmla="*/ 48 w 96"/>
                  <a:gd name="T23" fmla="*/ 15 h 19"/>
                  <a:gd name="T24" fmla="*/ 6 w 96"/>
                  <a:gd name="T25" fmla="*/ 10 h 19"/>
                  <a:gd name="T26" fmla="*/ 4 w 96"/>
                  <a:gd name="T27" fmla="*/ 9 h 19"/>
                  <a:gd name="T28" fmla="*/ 4 w 96"/>
                  <a:gd name="T29" fmla="*/ 9 h 19"/>
                  <a:gd name="T30" fmla="*/ 4 w 96"/>
                  <a:gd name="T31" fmla="*/ 9 h 19"/>
                  <a:gd name="T32" fmla="*/ 3 w 96"/>
                  <a:gd name="T33" fmla="*/ 9 h 19"/>
                  <a:gd name="T34" fmla="*/ 4 w 96"/>
                  <a:gd name="T35" fmla="*/ 9 h 19"/>
                  <a:gd name="T36" fmla="*/ 4 w 96"/>
                  <a:gd name="T37" fmla="*/ 9 h 19"/>
                  <a:gd name="T38" fmla="*/ 4 w 96"/>
                  <a:gd name="T39" fmla="*/ 9 h 19"/>
                  <a:gd name="T40" fmla="*/ 4 w 96"/>
                  <a:gd name="T41" fmla="*/ 9 h 19"/>
                  <a:gd name="T42" fmla="*/ 4 w 96"/>
                  <a:gd name="T43" fmla="*/ 9 h 19"/>
                  <a:gd name="T44" fmla="*/ 4 w 96"/>
                  <a:gd name="T45" fmla="*/ 9 h 19"/>
                  <a:gd name="T46" fmla="*/ 4 w 96"/>
                  <a:gd name="T47" fmla="*/ 9 h 19"/>
                  <a:gd name="T48" fmla="*/ 28 w 96"/>
                  <a:gd name="T49" fmla="*/ 4 h 19"/>
                  <a:gd name="T50" fmla="*/ 28 w 96"/>
                  <a:gd name="T51" fmla="*/ 0 h 19"/>
                  <a:gd name="T52" fmla="*/ 3 w 96"/>
                  <a:gd name="T53" fmla="*/ 5 h 19"/>
                  <a:gd name="T54" fmla="*/ 0 w 96"/>
                  <a:gd name="T55" fmla="*/ 9 h 19"/>
                  <a:gd name="T56" fmla="*/ 8 w 96"/>
                  <a:gd name="T57" fmla="*/ 15 h 19"/>
                  <a:gd name="T58" fmla="*/ 81 w 96"/>
                  <a:gd name="T59" fmla="*/ 17 h 19"/>
                  <a:gd name="T60" fmla="*/ 94 w 96"/>
                  <a:gd name="T61" fmla="*/ 12 h 19"/>
                  <a:gd name="T62" fmla="*/ 95 w 96"/>
                  <a:gd name="T63" fmla="*/ 7 h 19"/>
                  <a:gd name="T64" fmla="*/ 68 w 96"/>
                  <a:gd name="T65" fmla="*/ 0 h 19"/>
                  <a:gd name="T66" fmla="*/ 68 w 96"/>
                  <a:gd name="T67" fmla="*/ 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6" h="19">
                    <a:moveTo>
                      <a:pt x="68" y="4"/>
                    </a:moveTo>
                    <a:cubicBezTo>
                      <a:pt x="75" y="4"/>
                      <a:pt x="82" y="5"/>
                      <a:pt x="86" y="7"/>
                    </a:cubicBezTo>
                    <a:cubicBezTo>
                      <a:pt x="88" y="7"/>
                      <a:pt x="90" y="8"/>
                      <a:pt x="91" y="8"/>
                    </a:cubicBezTo>
                    <a:cubicBezTo>
                      <a:pt x="92" y="9"/>
                      <a:pt x="92" y="9"/>
                      <a:pt x="92" y="9"/>
                    </a:cubicBezTo>
                    <a:cubicBezTo>
                      <a:pt x="92" y="9"/>
                      <a:pt x="92" y="9"/>
                      <a:pt x="92" y="9"/>
                    </a:cubicBezTo>
                    <a:cubicBezTo>
                      <a:pt x="92" y="9"/>
                      <a:pt x="92" y="9"/>
                      <a:pt x="92" y="9"/>
                    </a:cubicBezTo>
                    <a:cubicBezTo>
                      <a:pt x="92" y="9"/>
                      <a:pt x="92" y="9"/>
                      <a:pt x="92" y="9"/>
                    </a:cubicBezTo>
                    <a:cubicBezTo>
                      <a:pt x="92" y="9"/>
                      <a:pt x="92" y="9"/>
                      <a:pt x="92" y="9"/>
                    </a:cubicBezTo>
                    <a:cubicBezTo>
                      <a:pt x="92" y="9"/>
                      <a:pt x="92" y="9"/>
                      <a:pt x="92" y="9"/>
                    </a:cubicBezTo>
                    <a:cubicBezTo>
                      <a:pt x="92" y="9"/>
                      <a:pt x="92" y="9"/>
                      <a:pt x="92" y="9"/>
                    </a:cubicBezTo>
                    <a:cubicBezTo>
                      <a:pt x="92" y="9"/>
                      <a:pt x="92" y="9"/>
                      <a:pt x="92" y="9"/>
                    </a:cubicBezTo>
                    <a:cubicBezTo>
                      <a:pt x="93" y="9"/>
                      <a:pt x="93" y="9"/>
                      <a:pt x="93" y="9"/>
                    </a:cubicBezTo>
                    <a:cubicBezTo>
                      <a:pt x="92" y="9"/>
                      <a:pt x="92" y="9"/>
                      <a:pt x="92" y="9"/>
                    </a:cubicBezTo>
                    <a:cubicBezTo>
                      <a:pt x="92" y="9"/>
                      <a:pt x="92" y="9"/>
                      <a:pt x="92" y="9"/>
                    </a:cubicBezTo>
                    <a:cubicBezTo>
                      <a:pt x="93" y="9"/>
                      <a:pt x="93" y="9"/>
                      <a:pt x="93" y="9"/>
                    </a:cubicBezTo>
                    <a:cubicBezTo>
                      <a:pt x="92" y="9"/>
                      <a:pt x="92" y="9"/>
                      <a:pt x="92" y="9"/>
                    </a:cubicBezTo>
                    <a:cubicBezTo>
                      <a:pt x="92" y="9"/>
                      <a:pt x="92" y="9"/>
                      <a:pt x="92" y="9"/>
                    </a:cubicBezTo>
                    <a:cubicBezTo>
                      <a:pt x="92" y="9"/>
                      <a:pt x="92" y="9"/>
                      <a:pt x="92" y="9"/>
                    </a:cubicBezTo>
                    <a:cubicBezTo>
                      <a:pt x="92" y="9"/>
                      <a:pt x="92" y="9"/>
                      <a:pt x="92" y="9"/>
                    </a:cubicBezTo>
                    <a:cubicBezTo>
                      <a:pt x="92" y="9"/>
                      <a:pt x="92" y="9"/>
                      <a:pt x="92" y="9"/>
                    </a:cubicBezTo>
                    <a:cubicBezTo>
                      <a:pt x="92" y="9"/>
                      <a:pt x="92" y="9"/>
                      <a:pt x="92" y="9"/>
                    </a:cubicBezTo>
                    <a:cubicBezTo>
                      <a:pt x="92" y="9"/>
                      <a:pt x="92" y="9"/>
                      <a:pt x="91" y="10"/>
                    </a:cubicBezTo>
                    <a:cubicBezTo>
                      <a:pt x="90" y="10"/>
                      <a:pt x="88" y="11"/>
                      <a:pt x="85" y="12"/>
                    </a:cubicBezTo>
                    <a:cubicBezTo>
                      <a:pt x="77" y="14"/>
                      <a:pt x="64" y="15"/>
                      <a:pt x="48" y="15"/>
                    </a:cubicBezTo>
                    <a:cubicBezTo>
                      <a:pt x="35" y="15"/>
                      <a:pt x="24" y="14"/>
                      <a:pt x="16" y="13"/>
                    </a:cubicBezTo>
                    <a:cubicBezTo>
                      <a:pt x="12" y="12"/>
                      <a:pt x="8" y="11"/>
                      <a:pt x="6" y="10"/>
                    </a:cubicBezTo>
                    <a:cubicBezTo>
                      <a:pt x="5" y="10"/>
                      <a:pt x="5"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3" y="9"/>
                      <a:pt x="3" y="9"/>
                      <a:pt x="3" y="9"/>
                    </a:cubicBezTo>
                    <a:cubicBezTo>
                      <a:pt x="4" y="9"/>
                      <a:pt x="4" y="9"/>
                      <a:pt x="4" y="9"/>
                    </a:cubicBezTo>
                    <a:cubicBezTo>
                      <a:pt x="4" y="9"/>
                      <a:pt x="4" y="9"/>
                      <a:pt x="4" y="9"/>
                    </a:cubicBezTo>
                    <a:cubicBezTo>
                      <a:pt x="3" y="9"/>
                      <a:pt x="3" y="9"/>
                      <a:pt x="3"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5" y="8"/>
                      <a:pt x="6" y="8"/>
                    </a:cubicBezTo>
                    <a:cubicBezTo>
                      <a:pt x="10" y="6"/>
                      <a:pt x="18" y="5"/>
                      <a:pt x="28" y="4"/>
                    </a:cubicBezTo>
                    <a:cubicBezTo>
                      <a:pt x="29" y="4"/>
                      <a:pt x="30" y="3"/>
                      <a:pt x="30" y="2"/>
                    </a:cubicBezTo>
                    <a:cubicBezTo>
                      <a:pt x="30" y="1"/>
                      <a:pt x="29" y="0"/>
                      <a:pt x="28" y="0"/>
                    </a:cubicBezTo>
                    <a:cubicBezTo>
                      <a:pt x="20" y="0"/>
                      <a:pt x="13" y="1"/>
                      <a:pt x="9" y="3"/>
                    </a:cubicBezTo>
                    <a:cubicBezTo>
                      <a:pt x="6" y="3"/>
                      <a:pt x="4" y="4"/>
                      <a:pt x="3" y="5"/>
                    </a:cubicBezTo>
                    <a:cubicBezTo>
                      <a:pt x="2" y="5"/>
                      <a:pt x="1" y="6"/>
                      <a:pt x="1" y="7"/>
                    </a:cubicBezTo>
                    <a:cubicBezTo>
                      <a:pt x="0" y="7"/>
                      <a:pt x="0" y="8"/>
                      <a:pt x="0" y="9"/>
                    </a:cubicBezTo>
                    <a:cubicBezTo>
                      <a:pt x="0" y="10"/>
                      <a:pt x="1" y="11"/>
                      <a:pt x="2" y="12"/>
                    </a:cubicBezTo>
                    <a:cubicBezTo>
                      <a:pt x="3" y="13"/>
                      <a:pt x="5" y="14"/>
                      <a:pt x="8" y="15"/>
                    </a:cubicBezTo>
                    <a:cubicBezTo>
                      <a:pt x="17" y="17"/>
                      <a:pt x="31" y="19"/>
                      <a:pt x="48" y="19"/>
                    </a:cubicBezTo>
                    <a:cubicBezTo>
                      <a:pt x="61" y="19"/>
                      <a:pt x="72" y="18"/>
                      <a:pt x="81" y="17"/>
                    </a:cubicBezTo>
                    <a:cubicBezTo>
                      <a:pt x="85" y="16"/>
                      <a:pt x="89" y="15"/>
                      <a:pt x="91" y="14"/>
                    </a:cubicBezTo>
                    <a:cubicBezTo>
                      <a:pt x="92" y="13"/>
                      <a:pt x="93" y="13"/>
                      <a:pt x="94" y="12"/>
                    </a:cubicBezTo>
                    <a:cubicBezTo>
                      <a:pt x="95" y="11"/>
                      <a:pt x="96" y="10"/>
                      <a:pt x="96" y="9"/>
                    </a:cubicBezTo>
                    <a:cubicBezTo>
                      <a:pt x="96" y="8"/>
                      <a:pt x="96" y="7"/>
                      <a:pt x="95" y="7"/>
                    </a:cubicBezTo>
                    <a:cubicBezTo>
                      <a:pt x="94" y="5"/>
                      <a:pt x="93" y="5"/>
                      <a:pt x="91" y="4"/>
                    </a:cubicBezTo>
                    <a:cubicBezTo>
                      <a:pt x="86" y="2"/>
                      <a:pt x="78" y="1"/>
                      <a:pt x="68" y="0"/>
                    </a:cubicBezTo>
                    <a:cubicBezTo>
                      <a:pt x="67" y="0"/>
                      <a:pt x="66" y="1"/>
                      <a:pt x="66" y="2"/>
                    </a:cubicBezTo>
                    <a:cubicBezTo>
                      <a:pt x="66" y="3"/>
                      <a:pt x="67" y="4"/>
                      <a:pt x="6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300">
                <a:extLst>
                  <a:ext uri="{FF2B5EF4-FFF2-40B4-BE49-F238E27FC236}">
                    <a16:creationId xmlns:a16="http://schemas.microsoft.com/office/drawing/2014/main" id="{0F5699F0-428D-42AD-886B-341A07F27459}"/>
                  </a:ext>
                </a:extLst>
              </p:cNvPr>
              <p:cNvSpPr>
                <a:spLocks/>
              </p:cNvSpPr>
              <p:nvPr/>
            </p:nvSpPr>
            <p:spPr bwMode="auto">
              <a:xfrm>
                <a:off x="5457826" y="3525838"/>
                <a:ext cx="90488" cy="150813"/>
              </a:xfrm>
              <a:custGeom>
                <a:avLst/>
                <a:gdLst>
                  <a:gd name="T0" fmla="*/ 22 w 24"/>
                  <a:gd name="T1" fmla="*/ 38 h 40"/>
                  <a:gd name="T2" fmla="*/ 22 w 24"/>
                  <a:gd name="T3" fmla="*/ 36 h 40"/>
                  <a:gd name="T4" fmla="*/ 4 w 24"/>
                  <a:gd name="T5" fmla="*/ 36 h 40"/>
                  <a:gd name="T6" fmla="*/ 4 w 24"/>
                  <a:gd name="T7" fmla="*/ 12 h 40"/>
                  <a:gd name="T8" fmla="*/ 12 w 24"/>
                  <a:gd name="T9" fmla="*/ 4 h 40"/>
                  <a:gd name="T10" fmla="*/ 20 w 24"/>
                  <a:gd name="T11" fmla="*/ 12 h 40"/>
                  <a:gd name="T12" fmla="*/ 20 w 24"/>
                  <a:gd name="T13" fmla="*/ 38 h 40"/>
                  <a:gd name="T14" fmla="*/ 22 w 24"/>
                  <a:gd name="T15" fmla="*/ 38 h 40"/>
                  <a:gd name="T16" fmla="*/ 22 w 24"/>
                  <a:gd name="T17" fmla="*/ 36 h 40"/>
                  <a:gd name="T18" fmla="*/ 22 w 24"/>
                  <a:gd name="T19" fmla="*/ 38 h 40"/>
                  <a:gd name="T20" fmla="*/ 24 w 24"/>
                  <a:gd name="T21" fmla="*/ 38 h 40"/>
                  <a:gd name="T22" fmla="*/ 24 w 24"/>
                  <a:gd name="T23" fmla="*/ 12 h 40"/>
                  <a:gd name="T24" fmla="*/ 12 w 24"/>
                  <a:gd name="T25" fmla="*/ 0 h 40"/>
                  <a:gd name="T26" fmla="*/ 0 w 24"/>
                  <a:gd name="T27" fmla="*/ 12 h 40"/>
                  <a:gd name="T28" fmla="*/ 0 w 24"/>
                  <a:gd name="T29" fmla="*/ 38 h 40"/>
                  <a:gd name="T30" fmla="*/ 1 w 24"/>
                  <a:gd name="T31" fmla="*/ 39 h 40"/>
                  <a:gd name="T32" fmla="*/ 2 w 24"/>
                  <a:gd name="T33" fmla="*/ 40 h 40"/>
                  <a:gd name="T34" fmla="*/ 22 w 24"/>
                  <a:gd name="T35" fmla="*/ 40 h 40"/>
                  <a:gd name="T36" fmla="*/ 23 w 24"/>
                  <a:gd name="T37" fmla="*/ 39 h 40"/>
                  <a:gd name="T38" fmla="*/ 24 w 24"/>
                  <a:gd name="T39" fmla="*/ 38 h 40"/>
                  <a:gd name="T40" fmla="*/ 22 w 24"/>
                  <a:gd name="T41"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 h="40">
                    <a:moveTo>
                      <a:pt x="22" y="38"/>
                    </a:moveTo>
                    <a:cubicBezTo>
                      <a:pt x="22" y="36"/>
                      <a:pt x="22" y="36"/>
                      <a:pt x="22" y="36"/>
                    </a:cubicBezTo>
                    <a:cubicBezTo>
                      <a:pt x="4" y="36"/>
                      <a:pt x="4" y="36"/>
                      <a:pt x="4" y="36"/>
                    </a:cubicBezTo>
                    <a:cubicBezTo>
                      <a:pt x="4" y="12"/>
                      <a:pt x="4" y="12"/>
                      <a:pt x="4" y="12"/>
                    </a:cubicBezTo>
                    <a:cubicBezTo>
                      <a:pt x="4" y="8"/>
                      <a:pt x="8" y="4"/>
                      <a:pt x="12" y="4"/>
                    </a:cubicBezTo>
                    <a:cubicBezTo>
                      <a:pt x="16" y="4"/>
                      <a:pt x="20" y="8"/>
                      <a:pt x="20" y="12"/>
                    </a:cubicBezTo>
                    <a:cubicBezTo>
                      <a:pt x="20" y="38"/>
                      <a:pt x="20" y="38"/>
                      <a:pt x="20" y="38"/>
                    </a:cubicBezTo>
                    <a:cubicBezTo>
                      <a:pt x="22" y="38"/>
                      <a:pt x="22" y="38"/>
                      <a:pt x="22" y="38"/>
                    </a:cubicBezTo>
                    <a:cubicBezTo>
                      <a:pt x="22" y="36"/>
                      <a:pt x="22" y="36"/>
                      <a:pt x="22" y="36"/>
                    </a:cubicBezTo>
                    <a:cubicBezTo>
                      <a:pt x="22" y="38"/>
                      <a:pt x="22" y="38"/>
                      <a:pt x="22" y="38"/>
                    </a:cubicBezTo>
                    <a:cubicBezTo>
                      <a:pt x="24" y="38"/>
                      <a:pt x="24" y="38"/>
                      <a:pt x="24" y="38"/>
                    </a:cubicBezTo>
                    <a:cubicBezTo>
                      <a:pt x="24" y="12"/>
                      <a:pt x="24" y="12"/>
                      <a:pt x="24" y="12"/>
                    </a:cubicBezTo>
                    <a:cubicBezTo>
                      <a:pt x="24" y="5"/>
                      <a:pt x="19" y="0"/>
                      <a:pt x="12" y="0"/>
                    </a:cubicBezTo>
                    <a:cubicBezTo>
                      <a:pt x="5" y="0"/>
                      <a:pt x="0" y="5"/>
                      <a:pt x="0" y="12"/>
                    </a:cubicBezTo>
                    <a:cubicBezTo>
                      <a:pt x="0" y="38"/>
                      <a:pt x="0" y="38"/>
                      <a:pt x="0" y="38"/>
                    </a:cubicBezTo>
                    <a:cubicBezTo>
                      <a:pt x="0" y="39"/>
                      <a:pt x="0" y="39"/>
                      <a:pt x="1" y="39"/>
                    </a:cubicBezTo>
                    <a:cubicBezTo>
                      <a:pt x="1" y="40"/>
                      <a:pt x="1" y="40"/>
                      <a:pt x="2" y="40"/>
                    </a:cubicBezTo>
                    <a:cubicBezTo>
                      <a:pt x="22" y="40"/>
                      <a:pt x="22" y="40"/>
                      <a:pt x="22" y="40"/>
                    </a:cubicBezTo>
                    <a:cubicBezTo>
                      <a:pt x="23" y="40"/>
                      <a:pt x="23" y="40"/>
                      <a:pt x="23" y="39"/>
                    </a:cubicBezTo>
                    <a:cubicBezTo>
                      <a:pt x="24" y="39"/>
                      <a:pt x="24" y="39"/>
                      <a:pt x="24" y="38"/>
                    </a:cubicBezTo>
                    <a:lnTo>
                      <a:pt x="22"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301">
                <a:extLst>
                  <a:ext uri="{FF2B5EF4-FFF2-40B4-BE49-F238E27FC236}">
                    <a16:creationId xmlns:a16="http://schemas.microsoft.com/office/drawing/2014/main" id="{3CC787B1-FEFB-49D4-999F-7574C04E4C20}"/>
                  </a:ext>
                </a:extLst>
              </p:cNvPr>
              <p:cNvSpPr>
                <a:spLocks/>
              </p:cNvSpPr>
              <p:nvPr/>
            </p:nvSpPr>
            <p:spPr bwMode="auto">
              <a:xfrm>
                <a:off x="5578476" y="3525838"/>
                <a:ext cx="60325" cy="120650"/>
              </a:xfrm>
              <a:custGeom>
                <a:avLst/>
                <a:gdLst>
                  <a:gd name="T0" fmla="*/ 14 w 16"/>
                  <a:gd name="T1" fmla="*/ 30 h 32"/>
                  <a:gd name="T2" fmla="*/ 14 w 16"/>
                  <a:gd name="T3" fmla="*/ 28 h 32"/>
                  <a:gd name="T4" fmla="*/ 4 w 16"/>
                  <a:gd name="T5" fmla="*/ 28 h 32"/>
                  <a:gd name="T6" fmla="*/ 4 w 16"/>
                  <a:gd name="T7" fmla="*/ 8 h 32"/>
                  <a:gd name="T8" fmla="*/ 8 w 16"/>
                  <a:gd name="T9" fmla="*/ 4 h 32"/>
                  <a:gd name="T10" fmla="*/ 12 w 16"/>
                  <a:gd name="T11" fmla="*/ 8 h 32"/>
                  <a:gd name="T12" fmla="*/ 12 w 16"/>
                  <a:gd name="T13" fmla="*/ 30 h 32"/>
                  <a:gd name="T14" fmla="*/ 14 w 16"/>
                  <a:gd name="T15" fmla="*/ 30 h 32"/>
                  <a:gd name="T16" fmla="*/ 14 w 16"/>
                  <a:gd name="T17" fmla="*/ 28 h 32"/>
                  <a:gd name="T18" fmla="*/ 14 w 16"/>
                  <a:gd name="T19" fmla="*/ 30 h 32"/>
                  <a:gd name="T20" fmla="*/ 16 w 16"/>
                  <a:gd name="T21" fmla="*/ 30 h 32"/>
                  <a:gd name="T22" fmla="*/ 16 w 16"/>
                  <a:gd name="T23" fmla="*/ 8 h 32"/>
                  <a:gd name="T24" fmla="*/ 8 w 16"/>
                  <a:gd name="T25" fmla="*/ 0 h 32"/>
                  <a:gd name="T26" fmla="*/ 0 w 16"/>
                  <a:gd name="T27" fmla="*/ 8 h 32"/>
                  <a:gd name="T28" fmla="*/ 0 w 16"/>
                  <a:gd name="T29" fmla="*/ 30 h 32"/>
                  <a:gd name="T30" fmla="*/ 1 w 16"/>
                  <a:gd name="T31" fmla="*/ 31 h 32"/>
                  <a:gd name="T32" fmla="*/ 2 w 16"/>
                  <a:gd name="T33" fmla="*/ 32 h 32"/>
                  <a:gd name="T34" fmla="*/ 14 w 16"/>
                  <a:gd name="T35" fmla="*/ 32 h 32"/>
                  <a:gd name="T36" fmla="*/ 15 w 16"/>
                  <a:gd name="T37" fmla="*/ 31 h 32"/>
                  <a:gd name="T38" fmla="*/ 16 w 16"/>
                  <a:gd name="T39" fmla="*/ 30 h 32"/>
                  <a:gd name="T40" fmla="*/ 14 w 16"/>
                  <a:gd name="T41" fmla="*/ 3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32">
                    <a:moveTo>
                      <a:pt x="14" y="30"/>
                    </a:moveTo>
                    <a:cubicBezTo>
                      <a:pt x="14" y="28"/>
                      <a:pt x="14" y="28"/>
                      <a:pt x="14" y="28"/>
                    </a:cubicBezTo>
                    <a:cubicBezTo>
                      <a:pt x="4" y="28"/>
                      <a:pt x="4" y="28"/>
                      <a:pt x="4" y="28"/>
                    </a:cubicBezTo>
                    <a:cubicBezTo>
                      <a:pt x="4" y="8"/>
                      <a:pt x="4" y="8"/>
                      <a:pt x="4" y="8"/>
                    </a:cubicBezTo>
                    <a:cubicBezTo>
                      <a:pt x="4" y="6"/>
                      <a:pt x="6" y="4"/>
                      <a:pt x="8" y="4"/>
                    </a:cubicBezTo>
                    <a:cubicBezTo>
                      <a:pt x="10" y="4"/>
                      <a:pt x="12" y="6"/>
                      <a:pt x="12" y="8"/>
                    </a:cubicBezTo>
                    <a:cubicBezTo>
                      <a:pt x="12" y="30"/>
                      <a:pt x="12" y="30"/>
                      <a:pt x="12" y="30"/>
                    </a:cubicBezTo>
                    <a:cubicBezTo>
                      <a:pt x="14" y="30"/>
                      <a:pt x="14" y="30"/>
                      <a:pt x="14" y="30"/>
                    </a:cubicBezTo>
                    <a:cubicBezTo>
                      <a:pt x="14" y="28"/>
                      <a:pt x="14" y="28"/>
                      <a:pt x="14" y="28"/>
                    </a:cubicBezTo>
                    <a:cubicBezTo>
                      <a:pt x="14" y="30"/>
                      <a:pt x="14" y="30"/>
                      <a:pt x="14" y="30"/>
                    </a:cubicBezTo>
                    <a:cubicBezTo>
                      <a:pt x="16" y="30"/>
                      <a:pt x="16" y="30"/>
                      <a:pt x="16" y="30"/>
                    </a:cubicBezTo>
                    <a:cubicBezTo>
                      <a:pt x="16" y="8"/>
                      <a:pt x="16" y="8"/>
                      <a:pt x="16" y="8"/>
                    </a:cubicBezTo>
                    <a:cubicBezTo>
                      <a:pt x="16" y="4"/>
                      <a:pt x="12" y="0"/>
                      <a:pt x="8" y="0"/>
                    </a:cubicBezTo>
                    <a:cubicBezTo>
                      <a:pt x="4" y="0"/>
                      <a:pt x="0" y="4"/>
                      <a:pt x="0" y="8"/>
                    </a:cubicBezTo>
                    <a:cubicBezTo>
                      <a:pt x="0" y="30"/>
                      <a:pt x="0" y="30"/>
                      <a:pt x="0" y="30"/>
                    </a:cubicBezTo>
                    <a:cubicBezTo>
                      <a:pt x="0" y="31"/>
                      <a:pt x="0" y="31"/>
                      <a:pt x="1" y="31"/>
                    </a:cubicBezTo>
                    <a:cubicBezTo>
                      <a:pt x="1" y="32"/>
                      <a:pt x="1" y="32"/>
                      <a:pt x="2" y="32"/>
                    </a:cubicBezTo>
                    <a:cubicBezTo>
                      <a:pt x="14" y="32"/>
                      <a:pt x="14" y="32"/>
                      <a:pt x="14" y="32"/>
                    </a:cubicBezTo>
                    <a:cubicBezTo>
                      <a:pt x="15" y="32"/>
                      <a:pt x="15" y="32"/>
                      <a:pt x="15" y="31"/>
                    </a:cubicBezTo>
                    <a:cubicBezTo>
                      <a:pt x="16" y="31"/>
                      <a:pt x="16" y="31"/>
                      <a:pt x="16" y="30"/>
                    </a:cubicBezTo>
                    <a:lnTo>
                      <a:pt x="14"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02">
                <a:extLst>
                  <a:ext uri="{FF2B5EF4-FFF2-40B4-BE49-F238E27FC236}">
                    <a16:creationId xmlns:a16="http://schemas.microsoft.com/office/drawing/2014/main" id="{DBBE4984-31EF-4689-92BB-E2181B406725}"/>
                  </a:ext>
                </a:extLst>
              </p:cNvPr>
              <p:cNvSpPr>
                <a:spLocks/>
              </p:cNvSpPr>
              <p:nvPr/>
            </p:nvSpPr>
            <p:spPr bwMode="auto">
              <a:xfrm>
                <a:off x="5367338" y="3525838"/>
                <a:ext cx="60325" cy="120650"/>
              </a:xfrm>
              <a:custGeom>
                <a:avLst/>
                <a:gdLst>
                  <a:gd name="T0" fmla="*/ 14 w 16"/>
                  <a:gd name="T1" fmla="*/ 30 h 32"/>
                  <a:gd name="T2" fmla="*/ 14 w 16"/>
                  <a:gd name="T3" fmla="*/ 28 h 32"/>
                  <a:gd name="T4" fmla="*/ 4 w 16"/>
                  <a:gd name="T5" fmla="*/ 28 h 32"/>
                  <a:gd name="T6" fmla="*/ 4 w 16"/>
                  <a:gd name="T7" fmla="*/ 8 h 32"/>
                  <a:gd name="T8" fmla="*/ 8 w 16"/>
                  <a:gd name="T9" fmla="*/ 4 h 32"/>
                  <a:gd name="T10" fmla="*/ 12 w 16"/>
                  <a:gd name="T11" fmla="*/ 8 h 32"/>
                  <a:gd name="T12" fmla="*/ 12 w 16"/>
                  <a:gd name="T13" fmla="*/ 30 h 32"/>
                  <a:gd name="T14" fmla="*/ 14 w 16"/>
                  <a:gd name="T15" fmla="*/ 30 h 32"/>
                  <a:gd name="T16" fmla="*/ 14 w 16"/>
                  <a:gd name="T17" fmla="*/ 28 h 32"/>
                  <a:gd name="T18" fmla="*/ 14 w 16"/>
                  <a:gd name="T19" fmla="*/ 30 h 32"/>
                  <a:gd name="T20" fmla="*/ 16 w 16"/>
                  <a:gd name="T21" fmla="*/ 30 h 32"/>
                  <a:gd name="T22" fmla="*/ 16 w 16"/>
                  <a:gd name="T23" fmla="*/ 8 h 32"/>
                  <a:gd name="T24" fmla="*/ 8 w 16"/>
                  <a:gd name="T25" fmla="*/ 0 h 32"/>
                  <a:gd name="T26" fmla="*/ 0 w 16"/>
                  <a:gd name="T27" fmla="*/ 8 h 32"/>
                  <a:gd name="T28" fmla="*/ 0 w 16"/>
                  <a:gd name="T29" fmla="*/ 30 h 32"/>
                  <a:gd name="T30" fmla="*/ 1 w 16"/>
                  <a:gd name="T31" fmla="*/ 31 h 32"/>
                  <a:gd name="T32" fmla="*/ 2 w 16"/>
                  <a:gd name="T33" fmla="*/ 32 h 32"/>
                  <a:gd name="T34" fmla="*/ 14 w 16"/>
                  <a:gd name="T35" fmla="*/ 32 h 32"/>
                  <a:gd name="T36" fmla="*/ 15 w 16"/>
                  <a:gd name="T37" fmla="*/ 31 h 32"/>
                  <a:gd name="T38" fmla="*/ 16 w 16"/>
                  <a:gd name="T39" fmla="*/ 30 h 32"/>
                  <a:gd name="T40" fmla="*/ 14 w 16"/>
                  <a:gd name="T41" fmla="*/ 3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32">
                    <a:moveTo>
                      <a:pt x="14" y="30"/>
                    </a:moveTo>
                    <a:cubicBezTo>
                      <a:pt x="14" y="28"/>
                      <a:pt x="14" y="28"/>
                      <a:pt x="14" y="28"/>
                    </a:cubicBezTo>
                    <a:cubicBezTo>
                      <a:pt x="4" y="28"/>
                      <a:pt x="4" y="28"/>
                      <a:pt x="4" y="28"/>
                    </a:cubicBezTo>
                    <a:cubicBezTo>
                      <a:pt x="4" y="8"/>
                      <a:pt x="4" y="8"/>
                      <a:pt x="4" y="8"/>
                    </a:cubicBezTo>
                    <a:cubicBezTo>
                      <a:pt x="4" y="6"/>
                      <a:pt x="6" y="4"/>
                      <a:pt x="8" y="4"/>
                    </a:cubicBezTo>
                    <a:cubicBezTo>
                      <a:pt x="10" y="4"/>
                      <a:pt x="12" y="6"/>
                      <a:pt x="12" y="8"/>
                    </a:cubicBezTo>
                    <a:cubicBezTo>
                      <a:pt x="12" y="30"/>
                      <a:pt x="12" y="30"/>
                      <a:pt x="12" y="30"/>
                    </a:cubicBezTo>
                    <a:cubicBezTo>
                      <a:pt x="14" y="30"/>
                      <a:pt x="14" y="30"/>
                      <a:pt x="14" y="30"/>
                    </a:cubicBezTo>
                    <a:cubicBezTo>
                      <a:pt x="14" y="28"/>
                      <a:pt x="14" y="28"/>
                      <a:pt x="14" y="28"/>
                    </a:cubicBezTo>
                    <a:cubicBezTo>
                      <a:pt x="14" y="30"/>
                      <a:pt x="14" y="30"/>
                      <a:pt x="14" y="30"/>
                    </a:cubicBezTo>
                    <a:cubicBezTo>
                      <a:pt x="16" y="30"/>
                      <a:pt x="16" y="30"/>
                      <a:pt x="16" y="30"/>
                    </a:cubicBezTo>
                    <a:cubicBezTo>
                      <a:pt x="16" y="8"/>
                      <a:pt x="16" y="8"/>
                      <a:pt x="16" y="8"/>
                    </a:cubicBezTo>
                    <a:cubicBezTo>
                      <a:pt x="16" y="4"/>
                      <a:pt x="12" y="0"/>
                      <a:pt x="8" y="0"/>
                    </a:cubicBezTo>
                    <a:cubicBezTo>
                      <a:pt x="4" y="0"/>
                      <a:pt x="0" y="4"/>
                      <a:pt x="0" y="8"/>
                    </a:cubicBezTo>
                    <a:cubicBezTo>
                      <a:pt x="0" y="30"/>
                      <a:pt x="0" y="30"/>
                      <a:pt x="0" y="30"/>
                    </a:cubicBezTo>
                    <a:cubicBezTo>
                      <a:pt x="0" y="31"/>
                      <a:pt x="0" y="31"/>
                      <a:pt x="1" y="31"/>
                    </a:cubicBezTo>
                    <a:cubicBezTo>
                      <a:pt x="1" y="32"/>
                      <a:pt x="1" y="32"/>
                      <a:pt x="2" y="32"/>
                    </a:cubicBezTo>
                    <a:cubicBezTo>
                      <a:pt x="14" y="32"/>
                      <a:pt x="14" y="32"/>
                      <a:pt x="14" y="32"/>
                    </a:cubicBezTo>
                    <a:cubicBezTo>
                      <a:pt x="15" y="32"/>
                      <a:pt x="15" y="32"/>
                      <a:pt x="15" y="31"/>
                    </a:cubicBezTo>
                    <a:cubicBezTo>
                      <a:pt x="16" y="31"/>
                      <a:pt x="16" y="31"/>
                      <a:pt x="16" y="30"/>
                    </a:cubicBezTo>
                    <a:lnTo>
                      <a:pt x="14"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grpSp>
        <p:nvGrpSpPr>
          <p:cNvPr id="4" name="Group 3">
            <a:extLst>
              <a:ext uri="{FF2B5EF4-FFF2-40B4-BE49-F238E27FC236}">
                <a16:creationId xmlns:a16="http://schemas.microsoft.com/office/drawing/2014/main" id="{CDB96150-E9AA-401B-A1E7-191C8BECC562}"/>
              </a:ext>
              <a:ext uri="{C183D7F6-B498-43B3-948B-1728B52AA6E4}">
                <adec:decorative xmlns:adec="http://schemas.microsoft.com/office/drawing/2017/decorative" val="1"/>
              </a:ext>
            </a:extLst>
          </p:cNvPr>
          <p:cNvGrpSpPr/>
          <p:nvPr/>
        </p:nvGrpSpPr>
        <p:grpSpPr>
          <a:xfrm>
            <a:off x="4830149" y="1297742"/>
            <a:ext cx="626474" cy="626474"/>
            <a:chOff x="4830149" y="1297742"/>
            <a:chExt cx="626474" cy="626474"/>
          </a:xfrm>
        </p:grpSpPr>
        <p:sp>
          <p:nvSpPr>
            <p:cNvPr id="18" name="Oval 17">
              <a:extLst>
                <a:ext uri="{FF2B5EF4-FFF2-40B4-BE49-F238E27FC236}">
                  <a16:creationId xmlns:a16="http://schemas.microsoft.com/office/drawing/2014/main" id="{001F1ADC-37B4-4EA6-95DD-11923FB6DA9A}"/>
                </a:ext>
              </a:extLst>
            </p:cNvPr>
            <p:cNvSpPr/>
            <p:nvPr/>
          </p:nvSpPr>
          <p:spPr>
            <a:xfrm>
              <a:off x="4830149" y="1297742"/>
              <a:ext cx="626474" cy="62647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5" name="Group 34">
              <a:extLst>
                <a:ext uri="{FF2B5EF4-FFF2-40B4-BE49-F238E27FC236}">
                  <a16:creationId xmlns:a16="http://schemas.microsoft.com/office/drawing/2014/main" id="{B1B64776-2B79-43AC-9F88-4575E91DD468}"/>
                </a:ext>
              </a:extLst>
            </p:cNvPr>
            <p:cNvGrpSpPr/>
            <p:nvPr/>
          </p:nvGrpSpPr>
          <p:grpSpPr>
            <a:xfrm>
              <a:off x="4962411" y="1453023"/>
              <a:ext cx="361951" cy="315913"/>
              <a:chOff x="1716088" y="1992314"/>
              <a:chExt cx="361951" cy="315913"/>
            </a:xfrm>
            <a:solidFill>
              <a:schemeClr val="bg1"/>
            </a:solidFill>
          </p:grpSpPr>
          <p:sp>
            <p:nvSpPr>
              <p:cNvPr id="36" name="Freeform 45">
                <a:extLst>
                  <a:ext uri="{FF2B5EF4-FFF2-40B4-BE49-F238E27FC236}">
                    <a16:creationId xmlns:a16="http://schemas.microsoft.com/office/drawing/2014/main" id="{00FA49E3-A965-4DD0-95CD-DDCB3CBF552B}"/>
                  </a:ext>
                </a:extLst>
              </p:cNvPr>
              <p:cNvSpPr>
                <a:spLocks/>
              </p:cNvSpPr>
              <p:nvPr/>
            </p:nvSpPr>
            <p:spPr bwMode="auto">
              <a:xfrm>
                <a:off x="1716088" y="1992314"/>
                <a:ext cx="285750" cy="315913"/>
              </a:xfrm>
              <a:custGeom>
                <a:avLst/>
                <a:gdLst>
                  <a:gd name="T0" fmla="*/ 74 w 76"/>
                  <a:gd name="T1" fmla="*/ 84 h 84"/>
                  <a:gd name="T2" fmla="*/ 76 w 76"/>
                  <a:gd name="T3" fmla="*/ 74 h 84"/>
                  <a:gd name="T4" fmla="*/ 60 w 76"/>
                  <a:gd name="T5" fmla="*/ 53 h 84"/>
                  <a:gd name="T6" fmla="*/ 48 w 76"/>
                  <a:gd name="T7" fmla="*/ 50 h 84"/>
                  <a:gd name="T8" fmla="*/ 47 w 76"/>
                  <a:gd name="T9" fmla="*/ 42 h 84"/>
                  <a:gd name="T10" fmla="*/ 50 w 76"/>
                  <a:gd name="T11" fmla="*/ 28 h 84"/>
                  <a:gd name="T12" fmla="*/ 55 w 76"/>
                  <a:gd name="T13" fmla="*/ 24 h 84"/>
                  <a:gd name="T14" fmla="*/ 50 w 76"/>
                  <a:gd name="T15" fmla="*/ 20 h 84"/>
                  <a:gd name="T16" fmla="*/ 52 w 76"/>
                  <a:gd name="T17" fmla="*/ 20 h 84"/>
                  <a:gd name="T18" fmla="*/ 52 w 76"/>
                  <a:gd name="T19" fmla="*/ 20 h 84"/>
                  <a:gd name="T20" fmla="*/ 55 w 76"/>
                  <a:gd name="T21" fmla="*/ 10 h 84"/>
                  <a:gd name="T22" fmla="*/ 40 w 76"/>
                  <a:gd name="T23" fmla="*/ 0 h 84"/>
                  <a:gd name="T24" fmla="*/ 25 w 76"/>
                  <a:gd name="T25" fmla="*/ 7 h 84"/>
                  <a:gd name="T26" fmla="*/ 25 w 76"/>
                  <a:gd name="T27" fmla="*/ 6 h 84"/>
                  <a:gd name="T28" fmla="*/ 19 w 76"/>
                  <a:gd name="T29" fmla="*/ 18 h 84"/>
                  <a:gd name="T30" fmla="*/ 20 w 76"/>
                  <a:gd name="T31" fmla="*/ 20 h 84"/>
                  <a:gd name="T32" fmla="*/ 20 w 76"/>
                  <a:gd name="T33" fmla="*/ 20 h 84"/>
                  <a:gd name="T34" fmla="*/ 20 w 76"/>
                  <a:gd name="T35" fmla="*/ 28 h 84"/>
                  <a:gd name="T36" fmla="*/ 30 w 76"/>
                  <a:gd name="T37" fmla="*/ 40 h 84"/>
                  <a:gd name="T38" fmla="*/ 30 w 76"/>
                  <a:gd name="T39" fmla="*/ 50 h 84"/>
                  <a:gd name="T40" fmla="*/ 6 w 76"/>
                  <a:gd name="T41" fmla="*/ 58 h 84"/>
                  <a:gd name="T42" fmla="*/ 0 w 76"/>
                  <a:gd name="T43" fmla="*/ 82 h 84"/>
                  <a:gd name="T44" fmla="*/ 38 w 76"/>
                  <a:gd name="T45" fmla="*/ 84 h 84"/>
                  <a:gd name="T46" fmla="*/ 2 w 76"/>
                  <a:gd name="T47" fmla="*/ 80 h 84"/>
                  <a:gd name="T48" fmla="*/ 4 w 76"/>
                  <a:gd name="T49" fmla="*/ 80 h 84"/>
                  <a:gd name="T50" fmla="*/ 8 w 76"/>
                  <a:gd name="T51" fmla="*/ 61 h 84"/>
                  <a:gd name="T52" fmla="*/ 32 w 76"/>
                  <a:gd name="T53" fmla="*/ 50 h 84"/>
                  <a:gd name="T54" fmla="*/ 30 w 76"/>
                  <a:gd name="T55" fmla="*/ 39 h 84"/>
                  <a:gd name="T56" fmla="*/ 30 w 76"/>
                  <a:gd name="T57" fmla="*/ 39 h 84"/>
                  <a:gd name="T58" fmla="*/ 24 w 76"/>
                  <a:gd name="T59" fmla="*/ 28 h 84"/>
                  <a:gd name="T60" fmla="*/ 23 w 76"/>
                  <a:gd name="T61" fmla="*/ 16 h 84"/>
                  <a:gd name="T62" fmla="*/ 25 w 76"/>
                  <a:gd name="T63" fmla="*/ 10 h 84"/>
                  <a:gd name="T64" fmla="*/ 29 w 76"/>
                  <a:gd name="T65" fmla="*/ 7 h 84"/>
                  <a:gd name="T66" fmla="*/ 50 w 76"/>
                  <a:gd name="T67" fmla="*/ 7 h 84"/>
                  <a:gd name="T68" fmla="*/ 50 w 76"/>
                  <a:gd name="T69" fmla="*/ 16 h 84"/>
                  <a:gd name="T70" fmla="*/ 48 w 76"/>
                  <a:gd name="T71" fmla="*/ 20 h 84"/>
                  <a:gd name="T72" fmla="*/ 51 w 76"/>
                  <a:gd name="T73" fmla="*/ 22 h 84"/>
                  <a:gd name="T74" fmla="*/ 50 w 76"/>
                  <a:gd name="T75" fmla="*/ 26 h 84"/>
                  <a:gd name="T76" fmla="*/ 46 w 76"/>
                  <a:gd name="T77" fmla="*/ 36 h 84"/>
                  <a:gd name="T78" fmla="*/ 45 w 76"/>
                  <a:gd name="T79" fmla="*/ 38 h 84"/>
                  <a:gd name="T80" fmla="*/ 45 w 76"/>
                  <a:gd name="T81" fmla="*/ 38 h 84"/>
                  <a:gd name="T82" fmla="*/ 44 w 76"/>
                  <a:gd name="T83" fmla="*/ 40 h 84"/>
                  <a:gd name="T84" fmla="*/ 62 w 76"/>
                  <a:gd name="T85" fmla="*/ 58 h 84"/>
                  <a:gd name="T86" fmla="*/ 72 w 76"/>
                  <a:gd name="T87" fmla="*/ 75 h 84"/>
                  <a:gd name="T88" fmla="*/ 74 w 76"/>
                  <a:gd name="T89" fmla="*/ 82 h 84"/>
                  <a:gd name="T90" fmla="*/ 38 w 76"/>
                  <a:gd name="T91" fmla="*/ 8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6" h="84">
                    <a:moveTo>
                      <a:pt x="38" y="82"/>
                    </a:moveTo>
                    <a:cubicBezTo>
                      <a:pt x="38" y="84"/>
                      <a:pt x="38" y="84"/>
                      <a:pt x="38" y="84"/>
                    </a:cubicBezTo>
                    <a:cubicBezTo>
                      <a:pt x="74" y="84"/>
                      <a:pt x="74" y="84"/>
                      <a:pt x="74" y="84"/>
                    </a:cubicBezTo>
                    <a:cubicBezTo>
                      <a:pt x="75" y="84"/>
                      <a:pt x="75" y="84"/>
                      <a:pt x="75" y="83"/>
                    </a:cubicBezTo>
                    <a:cubicBezTo>
                      <a:pt x="76" y="83"/>
                      <a:pt x="76" y="83"/>
                      <a:pt x="76" y="82"/>
                    </a:cubicBezTo>
                    <a:cubicBezTo>
                      <a:pt x="76" y="82"/>
                      <a:pt x="76" y="79"/>
                      <a:pt x="76" y="74"/>
                    </a:cubicBezTo>
                    <a:cubicBezTo>
                      <a:pt x="76" y="70"/>
                      <a:pt x="75" y="66"/>
                      <a:pt x="74" y="62"/>
                    </a:cubicBezTo>
                    <a:cubicBezTo>
                      <a:pt x="73" y="60"/>
                      <a:pt x="72" y="59"/>
                      <a:pt x="70" y="58"/>
                    </a:cubicBezTo>
                    <a:cubicBezTo>
                      <a:pt x="68" y="56"/>
                      <a:pt x="64" y="54"/>
                      <a:pt x="60" y="53"/>
                    </a:cubicBezTo>
                    <a:cubicBezTo>
                      <a:pt x="56" y="51"/>
                      <a:pt x="51" y="50"/>
                      <a:pt x="47" y="48"/>
                    </a:cubicBezTo>
                    <a:cubicBezTo>
                      <a:pt x="46" y="50"/>
                      <a:pt x="46" y="50"/>
                      <a:pt x="46" y="50"/>
                    </a:cubicBezTo>
                    <a:cubicBezTo>
                      <a:pt x="48" y="50"/>
                      <a:pt x="48" y="50"/>
                      <a:pt x="48" y="50"/>
                    </a:cubicBezTo>
                    <a:cubicBezTo>
                      <a:pt x="48" y="40"/>
                      <a:pt x="48" y="40"/>
                      <a:pt x="48" y="40"/>
                    </a:cubicBezTo>
                    <a:cubicBezTo>
                      <a:pt x="46" y="40"/>
                      <a:pt x="46" y="40"/>
                      <a:pt x="46" y="40"/>
                    </a:cubicBezTo>
                    <a:cubicBezTo>
                      <a:pt x="47" y="42"/>
                      <a:pt x="47" y="42"/>
                      <a:pt x="47" y="42"/>
                    </a:cubicBezTo>
                    <a:cubicBezTo>
                      <a:pt x="47" y="41"/>
                      <a:pt x="49" y="41"/>
                      <a:pt x="50" y="38"/>
                    </a:cubicBezTo>
                    <a:cubicBezTo>
                      <a:pt x="51" y="36"/>
                      <a:pt x="52" y="33"/>
                      <a:pt x="52" y="28"/>
                    </a:cubicBezTo>
                    <a:cubicBezTo>
                      <a:pt x="50" y="28"/>
                      <a:pt x="50" y="28"/>
                      <a:pt x="50" y="28"/>
                    </a:cubicBezTo>
                    <a:cubicBezTo>
                      <a:pt x="50" y="30"/>
                      <a:pt x="50" y="30"/>
                      <a:pt x="50" y="30"/>
                    </a:cubicBezTo>
                    <a:cubicBezTo>
                      <a:pt x="52" y="30"/>
                      <a:pt x="53" y="29"/>
                      <a:pt x="54" y="28"/>
                    </a:cubicBezTo>
                    <a:cubicBezTo>
                      <a:pt x="55" y="27"/>
                      <a:pt x="55" y="25"/>
                      <a:pt x="55" y="24"/>
                    </a:cubicBezTo>
                    <a:cubicBezTo>
                      <a:pt x="55" y="23"/>
                      <a:pt x="55" y="21"/>
                      <a:pt x="54" y="20"/>
                    </a:cubicBezTo>
                    <a:cubicBezTo>
                      <a:pt x="53" y="19"/>
                      <a:pt x="52" y="18"/>
                      <a:pt x="50" y="18"/>
                    </a:cubicBezTo>
                    <a:cubicBezTo>
                      <a:pt x="50" y="20"/>
                      <a:pt x="50" y="20"/>
                      <a:pt x="50" y="20"/>
                    </a:cubicBezTo>
                    <a:cubicBezTo>
                      <a:pt x="52" y="20"/>
                      <a:pt x="52" y="20"/>
                      <a:pt x="52" y="20"/>
                    </a:cubicBezTo>
                    <a:cubicBezTo>
                      <a:pt x="51" y="20"/>
                      <a:pt x="51" y="20"/>
                      <a:pt x="51" y="20"/>
                    </a:cubicBezTo>
                    <a:cubicBezTo>
                      <a:pt x="52" y="20"/>
                      <a:pt x="52" y="20"/>
                      <a:pt x="52" y="20"/>
                    </a:cubicBezTo>
                    <a:cubicBezTo>
                      <a:pt x="52" y="20"/>
                      <a:pt x="52" y="20"/>
                      <a:pt x="52" y="20"/>
                    </a:cubicBezTo>
                    <a:cubicBezTo>
                      <a:pt x="51" y="20"/>
                      <a:pt x="51" y="20"/>
                      <a:pt x="51" y="20"/>
                    </a:cubicBezTo>
                    <a:cubicBezTo>
                      <a:pt x="52" y="20"/>
                      <a:pt x="52" y="20"/>
                      <a:pt x="52" y="20"/>
                    </a:cubicBezTo>
                    <a:cubicBezTo>
                      <a:pt x="52" y="20"/>
                      <a:pt x="52" y="20"/>
                      <a:pt x="52" y="20"/>
                    </a:cubicBezTo>
                    <a:cubicBezTo>
                      <a:pt x="52" y="20"/>
                      <a:pt x="52" y="20"/>
                      <a:pt x="53" y="19"/>
                    </a:cubicBezTo>
                    <a:cubicBezTo>
                      <a:pt x="54" y="17"/>
                      <a:pt x="55" y="14"/>
                      <a:pt x="55" y="10"/>
                    </a:cubicBezTo>
                    <a:cubicBezTo>
                      <a:pt x="55" y="9"/>
                      <a:pt x="55" y="8"/>
                      <a:pt x="55" y="7"/>
                    </a:cubicBezTo>
                    <a:cubicBezTo>
                      <a:pt x="55" y="6"/>
                      <a:pt x="54" y="5"/>
                      <a:pt x="53" y="4"/>
                    </a:cubicBezTo>
                    <a:cubicBezTo>
                      <a:pt x="50" y="1"/>
                      <a:pt x="45" y="0"/>
                      <a:pt x="40" y="0"/>
                    </a:cubicBezTo>
                    <a:cubicBezTo>
                      <a:pt x="36" y="0"/>
                      <a:pt x="33" y="1"/>
                      <a:pt x="30" y="2"/>
                    </a:cubicBezTo>
                    <a:cubicBezTo>
                      <a:pt x="29" y="2"/>
                      <a:pt x="28" y="3"/>
                      <a:pt x="27" y="4"/>
                    </a:cubicBezTo>
                    <a:cubicBezTo>
                      <a:pt x="26" y="5"/>
                      <a:pt x="25" y="6"/>
                      <a:pt x="25" y="7"/>
                    </a:cubicBezTo>
                    <a:cubicBezTo>
                      <a:pt x="26" y="8"/>
                      <a:pt x="26" y="8"/>
                      <a:pt x="26" y="8"/>
                    </a:cubicBezTo>
                    <a:cubicBezTo>
                      <a:pt x="27" y="6"/>
                      <a:pt x="27" y="6"/>
                      <a:pt x="27" y="6"/>
                    </a:cubicBezTo>
                    <a:cubicBezTo>
                      <a:pt x="26" y="6"/>
                      <a:pt x="25" y="6"/>
                      <a:pt x="25" y="6"/>
                    </a:cubicBezTo>
                    <a:cubicBezTo>
                      <a:pt x="23" y="6"/>
                      <a:pt x="21" y="6"/>
                      <a:pt x="20" y="8"/>
                    </a:cubicBezTo>
                    <a:cubicBezTo>
                      <a:pt x="19" y="9"/>
                      <a:pt x="19" y="11"/>
                      <a:pt x="19" y="12"/>
                    </a:cubicBezTo>
                    <a:cubicBezTo>
                      <a:pt x="19" y="14"/>
                      <a:pt x="19" y="16"/>
                      <a:pt x="19" y="18"/>
                    </a:cubicBezTo>
                    <a:cubicBezTo>
                      <a:pt x="20" y="18"/>
                      <a:pt x="20" y="19"/>
                      <a:pt x="20" y="19"/>
                    </a:cubicBezTo>
                    <a:cubicBezTo>
                      <a:pt x="20" y="20"/>
                      <a:pt x="20" y="20"/>
                      <a:pt x="20" y="20"/>
                    </a:cubicBezTo>
                    <a:cubicBezTo>
                      <a:pt x="20" y="20"/>
                      <a:pt x="20" y="20"/>
                      <a:pt x="20" y="20"/>
                    </a:cubicBezTo>
                    <a:cubicBezTo>
                      <a:pt x="21" y="20"/>
                      <a:pt x="21" y="20"/>
                      <a:pt x="21" y="20"/>
                    </a:cubicBezTo>
                    <a:cubicBezTo>
                      <a:pt x="20" y="20"/>
                      <a:pt x="20" y="20"/>
                      <a:pt x="20" y="20"/>
                    </a:cubicBezTo>
                    <a:cubicBezTo>
                      <a:pt x="20" y="20"/>
                      <a:pt x="20" y="20"/>
                      <a:pt x="20" y="20"/>
                    </a:cubicBezTo>
                    <a:cubicBezTo>
                      <a:pt x="21" y="20"/>
                      <a:pt x="21" y="20"/>
                      <a:pt x="21" y="20"/>
                    </a:cubicBezTo>
                    <a:cubicBezTo>
                      <a:pt x="20" y="20"/>
                      <a:pt x="20" y="20"/>
                      <a:pt x="20" y="20"/>
                    </a:cubicBezTo>
                    <a:cubicBezTo>
                      <a:pt x="20" y="28"/>
                      <a:pt x="20" y="28"/>
                      <a:pt x="20" y="28"/>
                    </a:cubicBezTo>
                    <a:cubicBezTo>
                      <a:pt x="20" y="33"/>
                      <a:pt x="22" y="37"/>
                      <a:pt x="25" y="39"/>
                    </a:cubicBezTo>
                    <a:cubicBezTo>
                      <a:pt x="27" y="41"/>
                      <a:pt x="29" y="42"/>
                      <a:pt x="29" y="42"/>
                    </a:cubicBezTo>
                    <a:cubicBezTo>
                      <a:pt x="30" y="40"/>
                      <a:pt x="30" y="40"/>
                      <a:pt x="30" y="40"/>
                    </a:cubicBezTo>
                    <a:cubicBezTo>
                      <a:pt x="28" y="40"/>
                      <a:pt x="28" y="40"/>
                      <a:pt x="28" y="40"/>
                    </a:cubicBezTo>
                    <a:cubicBezTo>
                      <a:pt x="28" y="50"/>
                      <a:pt x="28" y="50"/>
                      <a:pt x="28" y="50"/>
                    </a:cubicBezTo>
                    <a:cubicBezTo>
                      <a:pt x="30" y="50"/>
                      <a:pt x="30" y="50"/>
                      <a:pt x="30" y="50"/>
                    </a:cubicBezTo>
                    <a:cubicBezTo>
                      <a:pt x="29" y="48"/>
                      <a:pt x="29" y="48"/>
                      <a:pt x="29" y="48"/>
                    </a:cubicBezTo>
                    <a:cubicBezTo>
                      <a:pt x="24" y="50"/>
                      <a:pt x="18" y="52"/>
                      <a:pt x="13" y="54"/>
                    </a:cubicBezTo>
                    <a:cubicBezTo>
                      <a:pt x="10" y="55"/>
                      <a:pt x="8" y="56"/>
                      <a:pt x="6" y="58"/>
                    </a:cubicBezTo>
                    <a:cubicBezTo>
                      <a:pt x="4" y="59"/>
                      <a:pt x="3" y="60"/>
                      <a:pt x="2" y="62"/>
                    </a:cubicBezTo>
                    <a:cubicBezTo>
                      <a:pt x="1" y="66"/>
                      <a:pt x="0" y="70"/>
                      <a:pt x="0" y="74"/>
                    </a:cubicBezTo>
                    <a:cubicBezTo>
                      <a:pt x="0" y="79"/>
                      <a:pt x="0" y="82"/>
                      <a:pt x="0" y="82"/>
                    </a:cubicBezTo>
                    <a:cubicBezTo>
                      <a:pt x="0" y="83"/>
                      <a:pt x="0" y="83"/>
                      <a:pt x="1" y="83"/>
                    </a:cubicBezTo>
                    <a:cubicBezTo>
                      <a:pt x="1" y="84"/>
                      <a:pt x="1" y="84"/>
                      <a:pt x="2" y="84"/>
                    </a:cubicBezTo>
                    <a:cubicBezTo>
                      <a:pt x="38" y="84"/>
                      <a:pt x="38" y="84"/>
                      <a:pt x="38" y="84"/>
                    </a:cubicBezTo>
                    <a:cubicBezTo>
                      <a:pt x="38" y="82"/>
                      <a:pt x="38" y="82"/>
                      <a:pt x="38" y="82"/>
                    </a:cubicBezTo>
                    <a:cubicBezTo>
                      <a:pt x="38" y="80"/>
                      <a:pt x="38" y="80"/>
                      <a:pt x="38" y="80"/>
                    </a:cubicBezTo>
                    <a:cubicBezTo>
                      <a:pt x="2" y="80"/>
                      <a:pt x="2" y="80"/>
                      <a:pt x="2" y="80"/>
                    </a:cubicBezTo>
                    <a:cubicBezTo>
                      <a:pt x="2" y="82"/>
                      <a:pt x="2" y="82"/>
                      <a:pt x="2" y="82"/>
                    </a:cubicBezTo>
                    <a:cubicBezTo>
                      <a:pt x="4" y="82"/>
                      <a:pt x="4" y="82"/>
                      <a:pt x="4" y="82"/>
                    </a:cubicBezTo>
                    <a:cubicBezTo>
                      <a:pt x="4" y="82"/>
                      <a:pt x="4" y="81"/>
                      <a:pt x="4" y="80"/>
                    </a:cubicBezTo>
                    <a:cubicBezTo>
                      <a:pt x="4" y="78"/>
                      <a:pt x="4" y="75"/>
                      <a:pt x="4" y="72"/>
                    </a:cubicBezTo>
                    <a:cubicBezTo>
                      <a:pt x="5" y="68"/>
                      <a:pt x="5" y="65"/>
                      <a:pt x="6" y="64"/>
                    </a:cubicBezTo>
                    <a:cubicBezTo>
                      <a:pt x="6" y="63"/>
                      <a:pt x="7" y="62"/>
                      <a:pt x="8" y="61"/>
                    </a:cubicBezTo>
                    <a:cubicBezTo>
                      <a:pt x="10" y="59"/>
                      <a:pt x="14" y="58"/>
                      <a:pt x="18" y="56"/>
                    </a:cubicBezTo>
                    <a:cubicBezTo>
                      <a:pt x="22" y="55"/>
                      <a:pt x="26" y="53"/>
                      <a:pt x="31" y="52"/>
                    </a:cubicBezTo>
                    <a:cubicBezTo>
                      <a:pt x="31" y="51"/>
                      <a:pt x="32" y="51"/>
                      <a:pt x="32" y="50"/>
                    </a:cubicBezTo>
                    <a:cubicBezTo>
                      <a:pt x="32" y="40"/>
                      <a:pt x="32" y="40"/>
                      <a:pt x="32" y="40"/>
                    </a:cubicBezTo>
                    <a:cubicBezTo>
                      <a:pt x="32" y="39"/>
                      <a:pt x="31" y="38"/>
                      <a:pt x="31" y="38"/>
                    </a:cubicBezTo>
                    <a:cubicBezTo>
                      <a:pt x="30" y="39"/>
                      <a:pt x="30" y="39"/>
                      <a:pt x="30" y="39"/>
                    </a:cubicBezTo>
                    <a:cubicBezTo>
                      <a:pt x="31" y="38"/>
                      <a:pt x="31" y="38"/>
                      <a:pt x="31" y="38"/>
                    </a:cubicBezTo>
                    <a:cubicBezTo>
                      <a:pt x="31" y="38"/>
                      <a:pt x="31" y="38"/>
                      <a:pt x="31" y="38"/>
                    </a:cubicBezTo>
                    <a:cubicBezTo>
                      <a:pt x="30" y="39"/>
                      <a:pt x="30" y="39"/>
                      <a:pt x="30" y="39"/>
                    </a:cubicBezTo>
                    <a:cubicBezTo>
                      <a:pt x="31" y="38"/>
                      <a:pt x="31" y="38"/>
                      <a:pt x="31" y="38"/>
                    </a:cubicBezTo>
                    <a:cubicBezTo>
                      <a:pt x="31" y="38"/>
                      <a:pt x="29" y="37"/>
                      <a:pt x="27" y="36"/>
                    </a:cubicBezTo>
                    <a:cubicBezTo>
                      <a:pt x="26" y="34"/>
                      <a:pt x="24" y="32"/>
                      <a:pt x="24" y="28"/>
                    </a:cubicBezTo>
                    <a:cubicBezTo>
                      <a:pt x="24" y="20"/>
                      <a:pt x="24" y="20"/>
                      <a:pt x="24" y="20"/>
                    </a:cubicBezTo>
                    <a:cubicBezTo>
                      <a:pt x="24" y="19"/>
                      <a:pt x="24" y="19"/>
                      <a:pt x="24" y="19"/>
                    </a:cubicBezTo>
                    <a:cubicBezTo>
                      <a:pt x="24" y="18"/>
                      <a:pt x="23" y="17"/>
                      <a:pt x="23" y="16"/>
                    </a:cubicBezTo>
                    <a:cubicBezTo>
                      <a:pt x="23" y="15"/>
                      <a:pt x="23" y="14"/>
                      <a:pt x="23" y="12"/>
                    </a:cubicBezTo>
                    <a:cubicBezTo>
                      <a:pt x="23" y="11"/>
                      <a:pt x="23" y="11"/>
                      <a:pt x="23" y="10"/>
                    </a:cubicBezTo>
                    <a:cubicBezTo>
                      <a:pt x="23" y="10"/>
                      <a:pt x="24" y="10"/>
                      <a:pt x="25" y="10"/>
                    </a:cubicBezTo>
                    <a:cubicBezTo>
                      <a:pt x="26" y="10"/>
                      <a:pt x="26" y="10"/>
                      <a:pt x="26" y="10"/>
                    </a:cubicBezTo>
                    <a:cubicBezTo>
                      <a:pt x="27" y="10"/>
                      <a:pt x="28" y="9"/>
                      <a:pt x="28" y="8"/>
                    </a:cubicBezTo>
                    <a:cubicBezTo>
                      <a:pt x="29" y="8"/>
                      <a:pt x="29" y="7"/>
                      <a:pt x="29" y="7"/>
                    </a:cubicBezTo>
                    <a:cubicBezTo>
                      <a:pt x="31" y="5"/>
                      <a:pt x="35" y="4"/>
                      <a:pt x="40" y="4"/>
                    </a:cubicBezTo>
                    <a:cubicBezTo>
                      <a:pt x="43" y="4"/>
                      <a:pt x="45" y="5"/>
                      <a:pt x="48" y="5"/>
                    </a:cubicBezTo>
                    <a:cubicBezTo>
                      <a:pt x="49" y="6"/>
                      <a:pt x="49" y="6"/>
                      <a:pt x="50" y="7"/>
                    </a:cubicBezTo>
                    <a:cubicBezTo>
                      <a:pt x="51" y="7"/>
                      <a:pt x="51" y="8"/>
                      <a:pt x="51" y="8"/>
                    </a:cubicBezTo>
                    <a:cubicBezTo>
                      <a:pt x="51" y="9"/>
                      <a:pt x="51" y="9"/>
                      <a:pt x="51" y="10"/>
                    </a:cubicBezTo>
                    <a:cubicBezTo>
                      <a:pt x="51" y="12"/>
                      <a:pt x="51" y="14"/>
                      <a:pt x="50" y="16"/>
                    </a:cubicBezTo>
                    <a:cubicBezTo>
                      <a:pt x="49" y="16"/>
                      <a:pt x="49" y="17"/>
                      <a:pt x="49" y="18"/>
                    </a:cubicBezTo>
                    <a:cubicBezTo>
                      <a:pt x="48" y="19"/>
                      <a:pt x="48" y="19"/>
                      <a:pt x="48" y="19"/>
                    </a:cubicBezTo>
                    <a:cubicBezTo>
                      <a:pt x="48" y="19"/>
                      <a:pt x="48" y="19"/>
                      <a:pt x="48" y="20"/>
                    </a:cubicBezTo>
                    <a:cubicBezTo>
                      <a:pt x="48" y="20"/>
                      <a:pt x="48" y="21"/>
                      <a:pt x="49" y="21"/>
                    </a:cubicBezTo>
                    <a:cubicBezTo>
                      <a:pt x="49" y="22"/>
                      <a:pt x="49" y="22"/>
                      <a:pt x="50" y="22"/>
                    </a:cubicBezTo>
                    <a:cubicBezTo>
                      <a:pt x="51" y="22"/>
                      <a:pt x="51" y="22"/>
                      <a:pt x="51" y="22"/>
                    </a:cubicBezTo>
                    <a:cubicBezTo>
                      <a:pt x="51" y="23"/>
                      <a:pt x="51" y="23"/>
                      <a:pt x="51" y="24"/>
                    </a:cubicBezTo>
                    <a:cubicBezTo>
                      <a:pt x="51" y="25"/>
                      <a:pt x="51" y="25"/>
                      <a:pt x="51" y="25"/>
                    </a:cubicBezTo>
                    <a:cubicBezTo>
                      <a:pt x="50" y="26"/>
                      <a:pt x="50" y="26"/>
                      <a:pt x="50" y="26"/>
                    </a:cubicBezTo>
                    <a:cubicBezTo>
                      <a:pt x="49" y="26"/>
                      <a:pt x="49" y="26"/>
                      <a:pt x="49" y="26"/>
                    </a:cubicBezTo>
                    <a:cubicBezTo>
                      <a:pt x="48" y="27"/>
                      <a:pt x="48" y="27"/>
                      <a:pt x="48" y="28"/>
                    </a:cubicBezTo>
                    <a:cubicBezTo>
                      <a:pt x="48" y="32"/>
                      <a:pt x="47" y="35"/>
                      <a:pt x="46" y="36"/>
                    </a:cubicBezTo>
                    <a:cubicBezTo>
                      <a:pt x="46" y="37"/>
                      <a:pt x="45" y="38"/>
                      <a:pt x="45" y="38"/>
                    </a:cubicBezTo>
                    <a:cubicBezTo>
                      <a:pt x="45" y="38"/>
                      <a:pt x="45" y="38"/>
                      <a:pt x="45" y="38"/>
                    </a:cubicBezTo>
                    <a:cubicBezTo>
                      <a:pt x="45" y="38"/>
                      <a:pt x="45" y="38"/>
                      <a:pt x="45" y="38"/>
                    </a:cubicBezTo>
                    <a:cubicBezTo>
                      <a:pt x="45" y="39"/>
                      <a:pt x="45" y="39"/>
                      <a:pt x="45" y="39"/>
                    </a:cubicBezTo>
                    <a:cubicBezTo>
                      <a:pt x="45" y="38"/>
                      <a:pt x="45" y="38"/>
                      <a:pt x="45" y="38"/>
                    </a:cubicBezTo>
                    <a:cubicBezTo>
                      <a:pt x="45" y="38"/>
                      <a:pt x="45" y="38"/>
                      <a:pt x="45" y="38"/>
                    </a:cubicBezTo>
                    <a:cubicBezTo>
                      <a:pt x="45" y="39"/>
                      <a:pt x="45" y="39"/>
                      <a:pt x="45" y="39"/>
                    </a:cubicBezTo>
                    <a:cubicBezTo>
                      <a:pt x="45" y="38"/>
                      <a:pt x="45" y="38"/>
                      <a:pt x="45" y="38"/>
                    </a:cubicBezTo>
                    <a:cubicBezTo>
                      <a:pt x="44" y="39"/>
                      <a:pt x="44" y="39"/>
                      <a:pt x="44" y="40"/>
                    </a:cubicBezTo>
                    <a:cubicBezTo>
                      <a:pt x="44" y="50"/>
                      <a:pt x="44" y="50"/>
                      <a:pt x="44" y="50"/>
                    </a:cubicBezTo>
                    <a:cubicBezTo>
                      <a:pt x="44" y="51"/>
                      <a:pt x="45" y="51"/>
                      <a:pt x="45" y="52"/>
                    </a:cubicBezTo>
                    <a:cubicBezTo>
                      <a:pt x="52" y="54"/>
                      <a:pt x="58" y="56"/>
                      <a:pt x="62" y="58"/>
                    </a:cubicBezTo>
                    <a:cubicBezTo>
                      <a:pt x="65" y="59"/>
                      <a:pt x="67" y="60"/>
                      <a:pt x="68" y="61"/>
                    </a:cubicBezTo>
                    <a:cubicBezTo>
                      <a:pt x="69" y="62"/>
                      <a:pt x="70" y="63"/>
                      <a:pt x="70" y="64"/>
                    </a:cubicBezTo>
                    <a:cubicBezTo>
                      <a:pt x="71" y="66"/>
                      <a:pt x="72" y="71"/>
                      <a:pt x="72" y="75"/>
                    </a:cubicBezTo>
                    <a:cubicBezTo>
                      <a:pt x="72" y="77"/>
                      <a:pt x="72" y="79"/>
                      <a:pt x="72" y="80"/>
                    </a:cubicBezTo>
                    <a:cubicBezTo>
                      <a:pt x="72" y="81"/>
                      <a:pt x="72" y="82"/>
                      <a:pt x="72" y="82"/>
                    </a:cubicBezTo>
                    <a:cubicBezTo>
                      <a:pt x="74" y="82"/>
                      <a:pt x="74" y="82"/>
                      <a:pt x="74" y="82"/>
                    </a:cubicBezTo>
                    <a:cubicBezTo>
                      <a:pt x="74" y="80"/>
                      <a:pt x="74" y="80"/>
                      <a:pt x="74" y="80"/>
                    </a:cubicBezTo>
                    <a:cubicBezTo>
                      <a:pt x="38" y="80"/>
                      <a:pt x="38" y="80"/>
                      <a:pt x="38" y="80"/>
                    </a:cubicBezTo>
                    <a:lnTo>
                      <a:pt x="38" y="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46">
                <a:extLst>
                  <a:ext uri="{FF2B5EF4-FFF2-40B4-BE49-F238E27FC236}">
                    <a16:creationId xmlns:a16="http://schemas.microsoft.com/office/drawing/2014/main" id="{2429F59D-6591-425E-9A95-E67703BDCC04}"/>
                  </a:ext>
                </a:extLst>
              </p:cNvPr>
              <p:cNvSpPr>
                <a:spLocks/>
              </p:cNvSpPr>
              <p:nvPr/>
            </p:nvSpPr>
            <p:spPr bwMode="auto">
              <a:xfrm>
                <a:off x="1927226" y="1995489"/>
                <a:ext cx="150813" cy="312738"/>
              </a:xfrm>
              <a:custGeom>
                <a:avLst/>
                <a:gdLst>
                  <a:gd name="T0" fmla="*/ 38 w 40"/>
                  <a:gd name="T1" fmla="*/ 83 h 83"/>
                  <a:gd name="T2" fmla="*/ 40 w 40"/>
                  <a:gd name="T3" fmla="*/ 81 h 83"/>
                  <a:gd name="T4" fmla="*/ 38 w 40"/>
                  <a:gd name="T5" fmla="*/ 61 h 83"/>
                  <a:gd name="T6" fmla="*/ 11 w 40"/>
                  <a:gd name="T7" fmla="*/ 45 h 83"/>
                  <a:gd name="T8" fmla="*/ 12 w 40"/>
                  <a:gd name="T9" fmla="*/ 47 h 83"/>
                  <a:gd name="T10" fmla="*/ 10 w 40"/>
                  <a:gd name="T11" fmla="*/ 41 h 83"/>
                  <a:gd name="T12" fmla="*/ 14 w 40"/>
                  <a:gd name="T13" fmla="*/ 39 h 83"/>
                  <a:gd name="T14" fmla="*/ 14 w 40"/>
                  <a:gd name="T15" fmla="*/ 29 h 83"/>
                  <a:gd name="T16" fmla="*/ 18 w 40"/>
                  <a:gd name="T17" fmla="*/ 29 h 83"/>
                  <a:gd name="T18" fmla="*/ 18 w 40"/>
                  <a:gd name="T19" fmla="*/ 21 h 83"/>
                  <a:gd name="T20" fmla="*/ 14 w 40"/>
                  <a:gd name="T21" fmla="*/ 21 h 83"/>
                  <a:gd name="T22" fmla="*/ 15 w 40"/>
                  <a:gd name="T23" fmla="*/ 21 h 83"/>
                  <a:gd name="T24" fmla="*/ 16 w 40"/>
                  <a:gd name="T25" fmla="*/ 21 h 83"/>
                  <a:gd name="T26" fmla="*/ 16 w 40"/>
                  <a:gd name="T27" fmla="*/ 21 h 83"/>
                  <a:gd name="T28" fmla="*/ 19 w 40"/>
                  <a:gd name="T29" fmla="*/ 10 h 83"/>
                  <a:gd name="T30" fmla="*/ 15 w 40"/>
                  <a:gd name="T31" fmla="*/ 2 h 83"/>
                  <a:gd name="T32" fmla="*/ 1 w 40"/>
                  <a:gd name="T33" fmla="*/ 1 h 83"/>
                  <a:gd name="T34" fmla="*/ 4 w 40"/>
                  <a:gd name="T35" fmla="*/ 5 h 83"/>
                  <a:gd name="T36" fmla="*/ 12 w 40"/>
                  <a:gd name="T37" fmla="*/ 5 h 83"/>
                  <a:gd name="T38" fmla="*/ 15 w 40"/>
                  <a:gd name="T39" fmla="*/ 10 h 83"/>
                  <a:gd name="T40" fmla="*/ 13 w 40"/>
                  <a:gd name="T41" fmla="*/ 19 h 83"/>
                  <a:gd name="T42" fmla="*/ 12 w 40"/>
                  <a:gd name="T43" fmla="*/ 21 h 83"/>
                  <a:gd name="T44" fmla="*/ 14 w 40"/>
                  <a:gd name="T45" fmla="*/ 23 h 83"/>
                  <a:gd name="T46" fmla="*/ 15 w 40"/>
                  <a:gd name="T47" fmla="*/ 25 h 83"/>
                  <a:gd name="T48" fmla="*/ 14 w 40"/>
                  <a:gd name="T49" fmla="*/ 27 h 83"/>
                  <a:gd name="T50" fmla="*/ 12 w 40"/>
                  <a:gd name="T51" fmla="*/ 29 h 83"/>
                  <a:gd name="T52" fmla="*/ 9 w 40"/>
                  <a:gd name="T53" fmla="*/ 39 h 83"/>
                  <a:gd name="T54" fmla="*/ 9 w 40"/>
                  <a:gd name="T55" fmla="*/ 39 h 83"/>
                  <a:gd name="T56" fmla="*/ 9 w 40"/>
                  <a:gd name="T57" fmla="*/ 39 h 83"/>
                  <a:gd name="T58" fmla="*/ 9 w 40"/>
                  <a:gd name="T59" fmla="*/ 40 h 83"/>
                  <a:gd name="T60" fmla="*/ 8 w 40"/>
                  <a:gd name="T61" fmla="*/ 41 h 83"/>
                  <a:gd name="T62" fmla="*/ 9 w 40"/>
                  <a:gd name="T63" fmla="*/ 49 h 83"/>
                  <a:gd name="T64" fmla="*/ 32 w 40"/>
                  <a:gd name="T65" fmla="*/ 60 h 83"/>
                  <a:gd name="T66" fmla="*/ 36 w 40"/>
                  <a:gd name="T67" fmla="*/ 74 h 83"/>
                  <a:gd name="T68" fmla="*/ 36 w 40"/>
                  <a:gd name="T69" fmla="*/ 81 h 83"/>
                  <a:gd name="T70" fmla="*/ 38 w 40"/>
                  <a:gd name="T71" fmla="*/ 79 h 83"/>
                  <a:gd name="T72" fmla="*/ 26 w 40"/>
                  <a:gd name="T73" fmla="*/ 8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83">
                    <a:moveTo>
                      <a:pt x="28" y="83"/>
                    </a:moveTo>
                    <a:cubicBezTo>
                      <a:pt x="38" y="83"/>
                      <a:pt x="38" y="83"/>
                      <a:pt x="38" y="83"/>
                    </a:cubicBezTo>
                    <a:cubicBezTo>
                      <a:pt x="39" y="83"/>
                      <a:pt x="39" y="83"/>
                      <a:pt x="39" y="82"/>
                    </a:cubicBezTo>
                    <a:cubicBezTo>
                      <a:pt x="40" y="82"/>
                      <a:pt x="40" y="82"/>
                      <a:pt x="40" y="81"/>
                    </a:cubicBezTo>
                    <a:cubicBezTo>
                      <a:pt x="40" y="81"/>
                      <a:pt x="40" y="78"/>
                      <a:pt x="40" y="73"/>
                    </a:cubicBezTo>
                    <a:cubicBezTo>
                      <a:pt x="40" y="69"/>
                      <a:pt x="39" y="65"/>
                      <a:pt x="38" y="61"/>
                    </a:cubicBezTo>
                    <a:cubicBezTo>
                      <a:pt x="37" y="59"/>
                      <a:pt x="36" y="58"/>
                      <a:pt x="34" y="57"/>
                    </a:cubicBezTo>
                    <a:cubicBezTo>
                      <a:pt x="29" y="52"/>
                      <a:pt x="20" y="49"/>
                      <a:pt x="11" y="45"/>
                    </a:cubicBezTo>
                    <a:cubicBezTo>
                      <a:pt x="10" y="47"/>
                      <a:pt x="10" y="47"/>
                      <a:pt x="10" y="47"/>
                    </a:cubicBezTo>
                    <a:cubicBezTo>
                      <a:pt x="12" y="47"/>
                      <a:pt x="12" y="47"/>
                      <a:pt x="12" y="47"/>
                    </a:cubicBezTo>
                    <a:cubicBezTo>
                      <a:pt x="12" y="41"/>
                      <a:pt x="12" y="41"/>
                      <a:pt x="12" y="41"/>
                    </a:cubicBezTo>
                    <a:cubicBezTo>
                      <a:pt x="10" y="41"/>
                      <a:pt x="10" y="41"/>
                      <a:pt x="10" y="41"/>
                    </a:cubicBezTo>
                    <a:cubicBezTo>
                      <a:pt x="11" y="43"/>
                      <a:pt x="11" y="43"/>
                      <a:pt x="11" y="43"/>
                    </a:cubicBezTo>
                    <a:cubicBezTo>
                      <a:pt x="11" y="42"/>
                      <a:pt x="13" y="42"/>
                      <a:pt x="14" y="39"/>
                    </a:cubicBezTo>
                    <a:cubicBezTo>
                      <a:pt x="15" y="37"/>
                      <a:pt x="16" y="34"/>
                      <a:pt x="16" y="29"/>
                    </a:cubicBezTo>
                    <a:cubicBezTo>
                      <a:pt x="14" y="29"/>
                      <a:pt x="14" y="29"/>
                      <a:pt x="14" y="29"/>
                    </a:cubicBezTo>
                    <a:cubicBezTo>
                      <a:pt x="14" y="31"/>
                      <a:pt x="14" y="31"/>
                      <a:pt x="14" y="31"/>
                    </a:cubicBezTo>
                    <a:cubicBezTo>
                      <a:pt x="16" y="31"/>
                      <a:pt x="17" y="30"/>
                      <a:pt x="18" y="29"/>
                    </a:cubicBezTo>
                    <a:cubicBezTo>
                      <a:pt x="19" y="28"/>
                      <a:pt x="19" y="26"/>
                      <a:pt x="19" y="25"/>
                    </a:cubicBezTo>
                    <a:cubicBezTo>
                      <a:pt x="19" y="24"/>
                      <a:pt x="19" y="22"/>
                      <a:pt x="18" y="21"/>
                    </a:cubicBezTo>
                    <a:cubicBezTo>
                      <a:pt x="17" y="20"/>
                      <a:pt x="16" y="19"/>
                      <a:pt x="14" y="19"/>
                    </a:cubicBezTo>
                    <a:cubicBezTo>
                      <a:pt x="14" y="21"/>
                      <a:pt x="14" y="21"/>
                      <a:pt x="14" y="21"/>
                    </a:cubicBezTo>
                    <a:cubicBezTo>
                      <a:pt x="16" y="21"/>
                      <a:pt x="16" y="21"/>
                      <a:pt x="16" y="21"/>
                    </a:cubicBezTo>
                    <a:cubicBezTo>
                      <a:pt x="15" y="21"/>
                      <a:pt x="15" y="21"/>
                      <a:pt x="15" y="21"/>
                    </a:cubicBezTo>
                    <a:cubicBezTo>
                      <a:pt x="16" y="21"/>
                      <a:pt x="16" y="21"/>
                      <a:pt x="16" y="21"/>
                    </a:cubicBezTo>
                    <a:cubicBezTo>
                      <a:pt x="16" y="21"/>
                      <a:pt x="16" y="21"/>
                      <a:pt x="16" y="21"/>
                    </a:cubicBezTo>
                    <a:cubicBezTo>
                      <a:pt x="15" y="21"/>
                      <a:pt x="15" y="21"/>
                      <a:pt x="15" y="21"/>
                    </a:cubicBezTo>
                    <a:cubicBezTo>
                      <a:pt x="16" y="21"/>
                      <a:pt x="16" y="21"/>
                      <a:pt x="16" y="21"/>
                    </a:cubicBezTo>
                    <a:cubicBezTo>
                      <a:pt x="16" y="21"/>
                      <a:pt x="16" y="21"/>
                      <a:pt x="17" y="20"/>
                    </a:cubicBezTo>
                    <a:cubicBezTo>
                      <a:pt x="17" y="18"/>
                      <a:pt x="19" y="14"/>
                      <a:pt x="19" y="10"/>
                    </a:cubicBezTo>
                    <a:cubicBezTo>
                      <a:pt x="19" y="9"/>
                      <a:pt x="19" y="9"/>
                      <a:pt x="19" y="8"/>
                    </a:cubicBezTo>
                    <a:cubicBezTo>
                      <a:pt x="18" y="6"/>
                      <a:pt x="17" y="4"/>
                      <a:pt x="15" y="2"/>
                    </a:cubicBezTo>
                    <a:cubicBezTo>
                      <a:pt x="13" y="1"/>
                      <a:pt x="10" y="0"/>
                      <a:pt x="7" y="0"/>
                    </a:cubicBezTo>
                    <a:cubicBezTo>
                      <a:pt x="5" y="0"/>
                      <a:pt x="3" y="0"/>
                      <a:pt x="1" y="1"/>
                    </a:cubicBezTo>
                    <a:cubicBezTo>
                      <a:pt x="0" y="2"/>
                      <a:pt x="0" y="3"/>
                      <a:pt x="1" y="4"/>
                    </a:cubicBezTo>
                    <a:cubicBezTo>
                      <a:pt x="1" y="5"/>
                      <a:pt x="3" y="5"/>
                      <a:pt x="4" y="5"/>
                    </a:cubicBezTo>
                    <a:cubicBezTo>
                      <a:pt x="5" y="4"/>
                      <a:pt x="6" y="4"/>
                      <a:pt x="7" y="4"/>
                    </a:cubicBezTo>
                    <a:cubicBezTo>
                      <a:pt x="9" y="4"/>
                      <a:pt x="11" y="4"/>
                      <a:pt x="12" y="5"/>
                    </a:cubicBezTo>
                    <a:cubicBezTo>
                      <a:pt x="14" y="7"/>
                      <a:pt x="15" y="8"/>
                      <a:pt x="15" y="9"/>
                    </a:cubicBezTo>
                    <a:cubicBezTo>
                      <a:pt x="15" y="10"/>
                      <a:pt x="15" y="10"/>
                      <a:pt x="15" y="10"/>
                    </a:cubicBezTo>
                    <a:cubicBezTo>
                      <a:pt x="15" y="12"/>
                      <a:pt x="15" y="14"/>
                      <a:pt x="14" y="16"/>
                    </a:cubicBezTo>
                    <a:cubicBezTo>
                      <a:pt x="13" y="17"/>
                      <a:pt x="13" y="18"/>
                      <a:pt x="13" y="19"/>
                    </a:cubicBezTo>
                    <a:cubicBezTo>
                      <a:pt x="12" y="20"/>
                      <a:pt x="12" y="20"/>
                      <a:pt x="12" y="20"/>
                    </a:cubicBezTo>
                    <a:cubicBezTo>
                      <a:pt x="12" y="20"/>
                      <a:pt x="12" y="20"/>
                      <a:pt x="12" y="21"/>
                    </a:cubicBezTo>
                    <a:cubicBezTo>
                      <a:pt x="12" y="21"/>
                      <a:pt x="12" y="22"/>
                      <a:pt x="13" y="22"/>
                    </a:cubicBezTo>
                    <a:cubicBezTo>
                      <a:pt x="13" y="23"/>
                      <a:pt x="13" y="23"/>
                      <a:pt x="14" y="23"/>
                    </a:cubicBezTo>
                    <a:cubicBezTo>
                      <a:pt x="15" y="23"/>
                      <a:pt x="15" y="23"/>
                      <a:pt x="15" y="23"/>
                    </a:cubicBezTo>
                    <a:cubicBezTo>
                      <a:pt x="15" y="24"/>
                      <a:pt x="15" y="24"/>
                      <a:pt x="15" y="25"/>
                    </a:cubicBezTo>
                    <a:cubicBezTo>
                      <a:pt x="15" y="26"/>
                      <a:pt x="15" y="26"/>
                      <a:pt x="15" y="26"/>
                    </a:cubicBezTo>
                    <a:cubicBezTo>
                      <a:pt x="14" y="27"/>
                      <a:pt x="14" y="27"/>
                      <a:pt x="14" y="27"/>
                    </a:cubicBezTo>
                    <a:cubicBezTo>
                      <a:pt x="13" y="27"/>
                      <a:pt x="13" y="27"/>
                      <a:pt x="13" y="27"/>
                    </a:cubicBezTo>
                    <a:cubicBezTo>
                      <a:pt x="12" y="28"/>
                      <a:pt x="12" y="28"/>
                      <a:pt x="12" y="29"/>
                    </a:cubicBezTo>
                    <a:cubicBezTo>
                      <a:pt x="12" y="33"/>
                      <a:pt x="11" y="36"/>
                      <a:pt x="10" y="37"/>
                    </a:cubicBezTo>
                    <a:cubicBezTo>
                      <a:pt x="10" y="38"/>
                      <a:pt x="9" y="39"/>
                      <a:pt x="9" y="39"/>
                    </a:cubicBezTo>
                    <a:cubicBezTo>
                      <a:pt x="9" y="39"/>
                      <a:pt x="9" y="39"/>
                      <a:pt x="9" y="39"/>
                    </a:cubicBezTo>
                    <a:cubicBezTo>
                      <a:pt x="9" y="39"/>
                      <a:pt x="9" y="39"/>
                      <a:pt x="9" y="39"/>
                    </a:cubicBezTo>
                    <a:cubicBezTo>
                      <a:pt x="9" y="40"/>
                      <a:pt x="9" y="40"/>
                      <a:pt x="9" y="40"/>
                    </a:cubicBezTo>
                    <a:cubicBezTo>
                      <a:pt x="9" y="39"/>
                      <a:pt x="9" y="39"/>
                      <a:pt x="9" y="39"/>
                    </a:cubicBezTo>
                    <a:cubicBezTo>
                      <a:pt x="9" y="39"/>
                      <a:pt x="9" y="39"/>
                      <a:pt x="9" y="39"/>
                    </a:cubicBezTo>
                    <a:cubicBezTo>
                      <a:pt x="9" y="40"/>
                      <a:pt x="9" y="40"/>
                      <a:pt x="9" y="40"/>
                    </a:cubicBezTo>
                    <a:cubicBezTo>
                      <a:pt x="9" y="39"/>
                      <a:pt x="9" y="39"/>
                      <a:pt x="9" y="39"/>
                    </a:cubicBezTo>
                    <a:cubicBezTo>
                      <a:pt x="8" y="40"/>
                      <a:pt x="8" y="40"/>
                      <a:pt x="8" y="41"/>
                    </a:cubicBezTo>
                    <a:cubicBezTo>
                      <a:pt x="8" y="47"/>
                      <a:pt x="8" y="47"/>
                      <a:pt x="8" y="47"/>
                    </a:cubicBezTo>
                    <a:cubicBezTo>
                      <a:pt x="8" y="48"/>
                      <a:pt x="9" y="48"/>
                      <a:pt x="9" y="49"/>
                    </a:cubicBezTo>
                    <a:cubicBezTo>
                      <a:pt x="16" y="51"/>
                      <a:pt x="22" y="54"/>
                      <a:pt x="26" y="56"/>
                    </a:cubicBezTo>
                    <a:cubicBezTo>
                      <a:pt x="28" y="57"/>
                      <a:pt x="30" y="58"/>
                      <a:pt x="32" y="60"/>
                    </a:cubicBezTo>
                    <a:cubicBezTo>
                      <a:pt x="33" y="61"/>
                      <a:pt x="34" y="62"/>
                      <a:pt x="34" y="63"/>
                    </a:cubicBezTo>
                    <a:cubicBezTo>
                      <a:pt x="35" y="65"/>
                      <a:pt x="36" y="70"/>
                      <a:pt x="36" y="74"/>
                    </a:cubicBezTo>
                    <a:cubicBezTo>
                      <a:pt x="36" y="76"/>
                      <a:pt x="36" y="78"/>
                      <a:pt x="36" y="79"/>
                    </a:cubicBezTo>
                    <a:cubicBezTo>
                      <a:pt x="36" y="80"/>
                      <a:pt x="36" y="81"/>
                      <a:pt x="36" y="81"/>
                    </a:cubicBezTo>
                    <a:cubicBezTo>
                      <a:pt x="38" y="81"/>
                      <a:pt x="38" y="81"/>
                      <a:pt x="38" y="81"/>
                    </a:cubicBezTo>
                    <a:cubicBezTo>
                      <a:pt x="38" y="79"/>
                      <a:pt x="38" y="79"/>
                      <a:pt x="38" y="79"/>
                    </a:cubicBezTo>
                    <a:cubicBezTo>
                      <a:pt x="28" y="79"/>
                      <a:pt x="28" y="79"/>
                      <a:pt x="28" y="79"/>
                    </a:cubicBezTo>
                    <a:cubicBezTo>
                      <a:pt x="27" y="79"/>
                      <a:pt x="26" y="80"/>
                      <a:pt x="26" y="81"/>
                    </a:cubicBezTo>
                    <a:cubicBezTo>
                      <a:pt x="26" y="82"/>
                      <a:pt x="27" y="83"/>
                      <a:pt x="28" y="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spTree>
    <p:extLst>
      <p:ext uri="{BB962C8B-B14F-4D97-AF65-F5344CB8AC3E}">
        <p14:creationId xmlns:p14="http://schemas.microsoft.com/office/powerpoint/2010/main" val="1764297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4AC65B9-20A2-4206-A5FD-D77DDE709376}"/>
              </a:ext>
            </a:extLst>
          </p:cNvPr>
          <p:cNvSpPr/>
          <p:nvPr/>
        </p:nvSpPr>
        <p:spPr>
          <a:xfrm>
            <a:off x="712799" y="1615398"/>
            <a:ext cx="7570065" cy="324546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anchor="ctr">
            <a:spAutoFit/>
          </a:bodyPr>
          <a:lstStyle/>
          <a:p>
            <a:r>
              <a:rPr lang="en-GB" sz="1600" dirty="0">
                <a:solidFill>
                  <a:schemeClr val="tx1"/>
                </a:solidFill>
              </a:rPr>
              <a:t>Recognising </a:t>
            </a:r>
            <a:r>
              <a:rPr lang="en-GB" sz="1600" b="1" dirty="0">
                <a:solidFill>
                  <a:schemeClr val="tx1"/>
                </a:solidFill>
              </a:rPr>
              <a:t>the foreseen further instability due to the sustained impact of the pandemic and reduced income</a:t>
            </a:r>
            <a:r>
              <a:rPr lang="en-GB" sz="1600" dirty="0">
                <a:solidFill>
                  <a:schemeClr val="tx1"/>
                </a:solidFill>
              </a:rPr>
              <a:t>, the MoJ has </a:t>
            </a:r>
            <a:r>
              <a:rPr lang="en-GB" sz="1600" b="1" dirty="0">
                <a:solidFill>
                  <a:schemeClr val="tx1"/>
                </a:solidFill>
              </a:rPr>
              <a:t>renewed a seed investment of £2m </a:t>
            </a:r>
            <a:r>
              <a:rPr lang="en-GB" sz="1600" dirty="0">
                <a:solidFill>
                  <a:schemeClr val="tx1"/>
                </a:solidFill>
              </a:rPr>
              <a:t>into the Community Justice Fund (CJF) over the financial year 2021/22. </a:t>
            </a:r>
          </a:p>
          <a:p>
            <a:endParaRPr lang="en-GB" sz="1600" dirty="0">
              <a:solidFill>
                <a:schemeClr val="tx1"/>
              </a:solidFill>
            </a:endParaRPr>
          </a:p>
          <a:p>
            <a:r>
              <a:rPr lang="en-GB" sz="1600" dirty="0">
                <a:solidFill>
                  <a:schemeClr val="tx1"/>
                </a:solidFill>
              </a:rPr>
              <a:t>This 2nd wave of funding under the CJF, called the </a:t>
            </a:r>
            <a:r>
              <a:rPr lang="en-GB" sz="1600" b="1" dirty="0">
                <a:solidFill>
                  <a:schemeClr val="tx1"/>
                </a:solidFill>
              </a:rPr>
              <a:t>Sector Sustainability Grant (SSG)</a:t>
            </a:r>
            <a:r>
              <a:rPr lang="en-GB" sz="1600" dirty="0">
                <a:solidFill>
                  <a:schemeClr val="tx1"/>
                </a:solidFill>
              </a:rPr>
              <a:t>, is targeted to fill data gaps and support particular geographical areas and areas of law, based on evidenced demand and lack of provision, and better meet legal need. </a:t>
            </a:r>
            <a:endParaRPr lang="en-GB" sz="1600" dirty="0">
              <a:solidFill>
                <a:schemeClr val="tx1"/>
              </a:solidFill>
              <a:cs typeface="Arial"/>
            </a:endParaRPr>
          </a:p>
          <a:p>
            <a:endParaRPr lang="en-GB" sz="1600" dirty="0">
              <a:solidFill>
                <a:schemeClr val="tx1"/>
              </a:solidFill>
            </a:endParaRPr>
          </a:p>
          <a:p>
            <a:r>
              <a:rPr lang="en-GB" sz="1600" dirty="0">
                <a:solidFill>
                  <a:schemeClr val="tx1"/>
                </a:solidFill>
              </a:rPr>
              <a:t>The improved access to insight and data through SSG will serve as a vital tool for MOJ in directing policy interventions within the Early Legal Support and Advice programme in 2021/22</a:t>
            </a:r>
          </a:p>
        </p:txBody>
      </p:sp>
      <p:sp>
        <p:nvSpPr>
          <p:cNvPr id="2" name="Title 1">
            <a:extLst>
              <a:ext uri="{FF2B5EF4-FFF2-40B4-BE49-F238E27FC236}">
                <a16:creationId xmlns:a16="http://schemas.microsoft.com/office/drawing/2014/main" id="{C3AB409A-EDDB-485C-ABA2-310E5EC1D1C9}"/>
              </a:ext>
            </a:extLst>
          </p:cNvPr>
          <p:cNvSpPr>
            <a:spLocks noGrp="1"/>
          </p:cNvSpPr>
          <p:nvPr>
            <p:ph type="title"/>
          </p:nvPr>
        </p:nvSpPr>
        <p:spPr/>
        <p:txBody>
          <a:bodyPr/>
          <a:lstStyle/>
          <a:p>
            <a:r>
              <a:rPr lang="en-GB"/>
              <a:t>Implications and Next Steps</a:t>
            </a:r>
          </a:p>
        </p:txBody>
      </p:sp>
      <p:sp>
        <p:nvSpPr>
          <p:cNvPr id="5" name="Slide Number Placeholder 4">
            <a:extLst>
              <a:ext uri="{FF2B5EF4-FFF2-40B4-BE49-F238E27FC236}">
                <a16:creationId xmlns:a16="http://schemas.microsoft.com/office/drawing/2014/main" id="{EF64CDE1-B8CA-4579-9147-D43CFA3B2195}"/>
              </a:ext>
            </a:extLst>
          </p:cNvPr>
          <p:cNvSpPr>
            <a:spLocks noGrp="1"/>
          </p:cNvSpPr>
          <p:nvPr>
            <p:ph type="sldNum" sz="quarter" idx="12"/>
          </p:nvPr>
        </p:nvSpPr>
        <p:spPr/>
        <p:txBody>
          <a:bodyPr/>
          <a:lstStyle/>
          <a:p>
            <a:fld id="{9A8223AF-F2F5-41F7-A71C-81CE492BCB88}" type="slidenum">
              <a:rPr lang="en-GB" smtClean="0"/>
              <a:pPr/>
              <a:t>13</a:t>
            </a:fld>
            <a:endParaRPr lang="en-GB"/>
          </a:p>
        </p:txBody>
      </p:sp>
      <p:sp>
        <p:nvSpPr>
          <p:cNvPr id="8" name="Rectangle 7">
            <a:extLst>
              <a:ext uri="{FF2B5EF4-FFF2-40B4-BE49-F238E27FC236}">
                <a16:creationId xmlns:a16="http://schemas.microsoft.com/office/drawing/2014/main" id="{8A8307DB-2CC0-4517-AA47-DA788EF21C0A}"/>
              </a:ext>
            </a:extLst>
          </p:cNvPr>
          <p:cNvSpPr/>
          <p:nvPr/>
        </p:nvSpPr>
        <p:spPr>
          <a:xfrm>
            <a:off x="712797" y="1535499"/>
            <a:ext cx="7570067" cy="798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A72B9BA4-F371-4606-A50B-572A8BD4953B}"/>
              </a:ext>
            </a:extLst>
          </p:cNvPr>
          <p:cNvSpPr/>
          <p:nvPr/>
        </p:nvSpPr>
        <p:spPr>
          <a:xfrm>
            <a:off x="712797" y="4780967"/>
            <a:ext cx="7570067" cy="798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32457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80918-1912-4DF9-B654-D4F60DAEEA9C}"/>
              </a:ext>
            </a:extLst>
          </p:cNvPr>
          <p:cNvSpPr>
            <a:spLocks noGrp="1"/>
          </p:cNvSpPr>
          <p:nvPr>
            <p:ph type="title"/>
          </p:nvPr>
        </p:nvSpPr>
        <p:spPr/>
        <p:txBody>
          <a:bodyPr/>
          <a:lstStyle/>
          <a:p>
            <a:r>
              <a:rPr lang="en-GB"/>
              <a:t>Appendix</a:t>
            </a:r>
          </a:p>
        </p:txBody>
      </p:sp>
    </p:spTree>
    <p:extLst>
      <p:ext uri="{BB962C8B-B14F-4D97-AF65-F5344CB8AC3E}">
        <p14:creationId xmlns:p14="http://schemas.microsoft.com/office/powerpoint/2010/main" val="730301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AAE20-B44D-43C2-945F-9DEA00EB8A91}"/>
              </a:ext>
            </a:extLst>
          </p:cNvPr>
          <p:cNvSpPr>
            <a:spLocks noGrp="1"/>
          </p:cNvSpPr>
          <p:nvPr>
            <p:ph type="title"/>
          </p:nvPr>
        </p:nvSpPr>
        <p:spPr/>
        <p:txBody>
          <a:bodyPr/>
          <a:lstStyle/>
          <a:p>
            <a:r>
              <a:rPr lang="en-GB"/>
              <a:t>Data Points</a:t>
            </a:r>
          </a:p>
        </p:txBody>
      </p:sp>
      <p:graphicFrame>
        <p:nvGraphicFramePr>
          <p:cNvPr id="7" name="Content Placeholder 6" descr="Table with Data points">
            <a:extLst>
              <a:ext uri="{FF2B5EF4-FFF2-40B4-BE49-F238E27FC236}">
                <a16:creationId xmlns:a16="http://schemas.microsoft.com/office/drawing/2014/main" id="{7015255A-C9A9-439C-8470-8F4445F34354}"/>
              </a:ext>
            </a:extLst>
          </p:cNvPr>
          <p:cNvGraphicFramePr>
            <a:graphicFrameLocks noGrp="1"/>
          </p:cNvGraphicFramePr>
          <p:nvPr>
            <p:ph idx="1"/>
            <p:extLst>
              <p:ext uri="{D42A27DB-BD31-4B8C-83A1-F6EECF244321}">
                <p14:modId xmlns:p14="http://schemas.microsoft.com/office/powerpoint/2010/main" val="107781790"/>
              </p:ext>
            </p:extLst>
          </p:nvPr>
        </p:nvGraphicFramePr>
        <p:xfrm>
          <a:off x="712788" y="1328738"/>
          <a:ext cx="7718210" cy="4115052"/>
        </p:xfrm>
        <a:graphic>
          <a:graphicData uri="http://schemas.openxmlformats.org/drawingml/2006/table">
            <a:tbl>
              <a:tblPr firstRow="1" firstCol="1" bandRow="1">
                <a:tableStyleId>{FABFCF23-3B69-468F-B69F-88F6DE6A72F2}</a:tableStyleId>
              </a:tblPr>
              <a:tblGrid>
                <a:gridCol w="1657550">
                  <a:extLst>
                    <a:ext uri="{9D8B030D-6E8A-4147-A177-3AD203B41FA5}">
                      <a16:colId xmlns:a16="http://schemas.microsoft.com/office/drawing/2014/main" val="519303121"/>
                    </a:ext>
                  </a:extLst>
                </a:gridCol>
                <a:gridCol w="4395750">
                  <a:extLst>
                    <a:ext uri="{9D8B030D-6E8A-4147-A177-3AD203B41FA5}">
                      <a16:colId xmlns:a16="http://schemas.microsoft.com/office/drawing/2014/main" val="4172278320"/>
                    </a:ext>
                  </a:extLst>
                </a:gridCol>
                <a:gridCol w="1664910">
                  <a:extLst>
                    <a:ext uri="{9D8B030D-6E8A-4147-A177-3AD203B41FA5}">
                      <a16:colId xmlns:a16="http://schemas.microsoft.com/office/drawing/2014/main" val="3574695948"/>
                    </a:ext>
                  </a:extLst>
                </a:gridCol>
              </a:tblGrid>
              <a:tr h="178652">
                <a:tc>
                  <a:txBody>
                    <a:bodyPr/>
                    <a:lstStyle/>
                    <a:p>
                      <a:pPr algn="l">
                        <a:lnSpc>
                          <a:spcPct val="115000"/>
                        </a:lnSpc>
                        <a:spcAft>
                          <a:spcPts val="0"/>
                        </a:spcAft>
                      </a:pPr>
                      <a:r>
                        <a:rPr lang="en-GB" sz="1400" dirty="0">
                          <a:solidFill>
                            <a:schemeClr val="tx1"/>
                          </a:solidFill>
                          <a:effectLst/>
                        </a:rPr>
                        <a:t>Deadline</a:t>
                      </a:r>
                      <a:endParaRPr lang="en-GB" sz="1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72000" marR="72000" marT="36000" marB="36000">
                    <a:lnL w="12700" cmpd="sng">
                      <a:noFill/>
                    </a:lnL>
                    <a:lnR>
                      <a:noFill/>
                    </a:lnR>
                    <a:lnT w="12700" cmpd="sng">
                      <a:noFill/>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a:lnSpc>
                          <a:spcPct val="115000"/>
                        </a:lnSpc>
                        <a:spcAft>
                          <a:spcPts val="0"/>
                        </a:spcAft>
                      </a:pPr>
                      <a:r>
                        <a:rPr lang="en-GB" sz="1400">
                          <a:solidFill>
                            <a:schemeClr val="tx1"/>
                          </a:solidFill>
                          <a:effectLst/>
                        </a:rPr>
                        <a:t>Data Provided</a:t>
                      </a:r>
                      <a:endParaRPr lang="en-GB" sz="140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72000" marR="72000" marT="36000" marB="36000">
                    <a:lnL>
                      <a:noFill/>
                    </a:lnL>
                    <a:lnR>
                      <a:noFill/>
                    </a:lnR>
                    <a:lnT w="12700" cmpd="sng">
                      <a:noFill/>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a:lnSpc>
                          <a:spcPct val="115000"/>
                        </a:lnSpc>
                        <a:spcAft>
                          <a:spcPts val="0"/>
                        </a:spcAft>
                      </a:pPr>
                      <a:r>
                        <a:rPr lang="en-GB" sz="1400" dirty="0">
                          <a:solidFill>
                            <a:schemeClr val="tx1"/>
                          </a:solidFill>
                          <a:effectLst/>
                        </a:rPr>
                        <a:t>Period covered</a:t>
                      </a:r>
                      <a:endParaRPr lang="en-GB" sz="1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72000" marR="72000" marT="36000" marB="36000">
                    <a:lnL>
                      <a:noFill/>
                    </a:lnL>
                    <a:lnR w="12700" cmpd="sng">
                      <a:noFill/>
                    </a:lnR>
                    <a:lnT w="12700" cmpd="sng">
                      <a:noFill/>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7894743"/>
                  </a:ext>
                </a:extLst>
              </a:tr>
              <a:tr h="1241653">
                <a:tc>
                  <a:txBody>
                    <a:bodyPr/>
                    <a:lstStyle/>
                    <a:p>
                      <a:pPr>
                        <a:lnSpc>
                          <a:spcPct val="115000"/>
                        </a:lnSpc>
                        <a:spcAft>
                          <a:spcPts val="0"/>
                        </a:spcAft>
                      </a:pPr>
                      <a:r>
                        <a:rPr lang="en-GB" sz="1400" dirty="0">
                          <a:effectLst/>
                        </a:rPr>
                        <a:t>15 September 2020</a:t>
                      </a:r>
                      <a:endParaRPr lang="en-GB" sz="14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72000" marT="36000" marB="36000" anchor="ctr">
                    <a:lnL w="12700" cmpd="sng">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lvl="0" indent="-171450" algn="l" defTabSz="914400" rtl="0" eaLnBrk="1" latinLnBrk="0" hangingPunct="1">
                        <a:lnSpc>
                          <a:spcPct val="100000"/>
                        </a:lnSpc>
                        <a:spcBef>
                          <a:spcPts val="300"/>
                        </a:spcBef>
                        <a:spcAft>
                          <a:spcPts val="0"/>
                        </a:spcAft>
                        <a:buFont typeface="Arial" panose="020B0604020202020204" pitchFamily="34" charset="0"/>
                        <a:buChar char="•"/>
                      </a:pPr>
                      <a:r>
                        <a:rPr lang="en-GB" sz="1400" b="0" kern="1200" dirty="0">
                          <a:solidFill>
                            <a:schemeClr val="tx1"/>
                          </a:solidFill>
                          <a:latin typeface="+mn-lt"/>
                          <a:ea typeface="+mn-ea"/>
                          <a:cs typeface="+mn-cs"/>
                        </a:rPr>
                        <a:t>Actual spend by secondary recipients</a:t>
                      </a:r>
                    </a:p>
                    <a:p>
                      <a:pPr marL="171450" lvl="0" indent="-171450" algn="l" defTabSz="914400" rtl="0" eaLnBrk="1" latinLnBrk="0" hangingPunct="1">
                        <a:lnSpc>
                          <a:spcPct val="100000"/>
                        </a:lnSpc>
                        <a:spcBef>
                          <a:spcPts val="300"/>
                        </a:spcBef>
                        <a:spcAft>
                          <a:spcPts val="0"/>
                        </a:spcAft>
                        <a:buFont typeface="Arial" panose="020B0604020202020204" pitchFamily="34" charset="0"/>
                        <a:buChar char="•"/>
                      </a:pPr>
                      <a:r>
                        <a:rPr lang="en-GB" sz="1400" b="0" kern="1200" dirty="0">
                          <a:solidFill>
                            <a:schemeClr val="tx1"/>
                          </a:solidFill>
                          <a:latin typeface="+mn-lt"/>
                          <a:ea typeface="+mn-ea"/>
                          <a:cs typeface="+mn-cs"/>
                        </a:rPr>
                        <a:t>Online surveys with performance data</a:t>
                      </a:r>
                    </a:p>
                    <a:p>
                      <a:pPr marL="0" lvl="0" indent="0" algn="l" defTabSz="914400" rtl="0" eaLnBrk="1" latinLnBrk="0" hangingPunct="1">
                        <a:lnSpc>
                          <a:spcPct val="100000"/>
                        </a:lnSpc>
                        <a:spcBef>
                          <a:spcPts val="300"/>
                        </a:spcBef>
                        <a:spcAft>
                          <a:spcPts val="0"/>
                        </a:spcAft>
                        <a:buFont typeface="Arial" panose="020B0604020202020204" pitchFamily="34" charset="0"/>
                        <a:buNone/>
                      </a:pPr>
                      <a:r>
                        <a:rPr lang="en-GB" sz="1400" b="0" kern="1200" dirty="0">
                          <a:solidFill>
                            <a:schemeClr val="tx1"/>
                          </a:solidFill>
                          <a:latin typeface="+mn-lt"/>
                          <a:ea typeface="+mn-ea"/>
                          <a:cs typeface="+mn-cs"/>
                        </a:rPr>
                        <a:t>(covering current quarter and historical data) </a:t>
                      </a:r>
                    </a:p>
                    <a:p>
                      <a:pPr marL="171450" lvl="0" indent="-171450" algn="l" defTabSz="914400" rtl="0" eaLnBrk="1" latinLnBrk="0" hangingPunct="1">
                        <a:lnSpc>
                          <a:spcPct val="100000"/>
                        </a:lnSpc>
                        <a:spcBef>
                          <a:spcPts val="300"/>
                        </a:spcBef>
                        <a:spcAft>
                          <a:spcPts val="0"/>
                        </a:spcAft>
                        <a:buFont typeface="Arial" panose="020B0604020202020204" pitchFamily="34" charset="0"/>
                        <a:buChar char="•"/>
                      </a:pPr>
                      <a:r>
                        <a:rPr lang="en-GB" sz="1400" b="0" kern="1200" dirty="0">
                          <a:solidFill>
                            <a:schemeClr val="tx1"/>
                          </a:solidFill>
                          <a:latin typeface="+mn-lt"/>
                          <a:ea typeface="+mn-ea"/>
                          <a:cs typeface="+mn-cs"/>
                        </a:rPr>
                        <a:t>Forecasts of further secondary grants to be awarded in the remainder of the grant period </a:t>
                      </a:r>
                    </a:p>
                  </a:txBody>
                  <a:tcPr marL="72000" marR="72000" marT="36000" marB="36000">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dirty="0">
                          <a:effectLst/>
                        </a:rPr>
                        <a:t>April – end of August 2020</a:t>
                      </a:r>
                    </a:p>
                    <a:p>
                      <a:pPr algn="l">
                        <a:lnSpc>
                          <a:spcPct val="115000"/>
                        </a:lnSpc>
                        <a:spcAft>
                          <a:spcPts val="0"/>
                        </a:spcAft>
                      </a:pPr>
                      <a:r>
                        <a:rPr lang="en-GB" sz="1400" dirty="0">
                          <a:effectLst/>
                        </a:rPr>
                        <a:t>(plus the relevant historical data)</a:t>
                      </a:r>
                      <a:endParaRPr lang="en-GB" sz="14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72000" marT="36000" marB="36000">
                    <a:lnL>
                      <a:noFill/>
                    </a:lnL>
                    <a:lnR w="12700" cmpd="sng">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92774007"/>
                  </a:ext>
                </a:extLst>
              </a:tr>
              <a:tr h="560798">
                <a:tc>
                  <a:txBody>
                    <a:bodyPr/>
                    <a:lstStyle/>
                    <a:p>
                      <a:pPr>
                        <a:lnSpc>
                          <a:spcPct val="115000"/>
                        </a:lnSpc>
                        <a:spcAft>
                          <a:spcPts val="0"/>
                        </a:spcAft>
                      </a:pPr>
                      <a:r>
                        <a:rPr lang="en-GB" sz="1400">
                          <a:effectLst/>
                        </a:rPr>
                        <a:t>December 2020</a:t>
                      </a:r>
                      <a:endParaRPr lang="en-GB" sz="1400">
                        <a:effectLst/>
                        <a:latin typeface="Arial" panose="020B0604020202020204" pitchFamily="34" charset="0"/>
                        <a:ea typeface="Arial" panose="020B0604020202020204" pitchFamily="34" charset="0"/>
                        <a:cs typeface="Times New Roman" panose="02020603050405020304" pitchFamily="18" charset="0"/>
                      </a:endParaRPr>
                    </a:p>
                  </a:txBody>
                  <a:tcPr marL="72000" marR="72000" marT="36000" marB="36000" anchor="ctr">
                    <a:lnL w="12700" cmpd="sng">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lvl="0" indent="-171450" algn="l" defTabSz="914400" rtl="0" eaLnBrk="1" latinLnBrk="0" hangingPunct="1">
                        <a:lnSpc>
                          <a:spcPct val="100000"/>
                        </a:lnSpc>
                        <a:spcBef>
                          <a:spcPts val="300"/>
                        </a:spcBef>
                        <a:spcAft>
                          <a:spcPts val="0"/>
                        </a:spcAft>
                        <a:buFont typeface="Arial" panose="020B0604020202020204" pitchFamily="34" charset="0"/>
                        <a:buChar char="•"/>
                      </a:pPr>
                      <a:r>
                        <a:rPr lang="en-GB" sz="1400" b="0" kern="1200" dirty="0">
                          <a:solidFill>
                            <a:schemeClr val="tx1"/>
                          </a:solidFill>
                          <a:latin typeface="+mn-lt"/>
                          <a:ea typeface="+mn-ea"/>
                          <a:cs typeface="+mn-cs"/>
                        </a:rPr>
                        <a:t>Actual spend by secondary recipients</a:t>
                      </a:r>
                    </a:p>
                    <a:p>
                      <a:pPr marL="171450" lvl="0" indent="-171450" algn="l" defTabSz="914400" rtl="0" eaLnBrk="1" latinLnBrk="0" hangingPunct="1">
                        <a:lnSpc>
                          <a:spcPct val="100000"/>
                        </a:lnSpc>
                        <a:spcBef>
                          <a:spcPts val="300"/>
                        </a:spcBef>
                        <a:spcAft>
                          <a:spcPts val="0"/>
                        </a:spcAft>
                        <a:buFont typeface="Arial" panose="020B0604020202020204" pitchFamily="34" charset="0"/>
                        <a:buChar char="•"/>
                      </a:pPr>
                      <a:r>
                        <a:rPr lang="en-GB" sz="1400" b="0" kern="1200" dirty="0">
                          <a:solidFill>
                            <a:schemeClr val="tx1"/>
                          </a:solidFill>
                          <a:latin typeface="+mn-lt"/>
                          <a:ea typeface="+mn-ea"/>
                          <a:cs typeface="+mn-cs"/>
                        </a:rPr>
                        <a:t>Online surveys with performance data</a:t>
                      </a:r>
                    </a:p>
                  </a:txBody>
                  <a:tcPr marL="72000" marR="72000" marT="36000" marB="36000">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a:effectLst/>
                        </a:rPr>
                        <a:t>September - November 2020</a:t>
                      </a:r>
                      <a:endParaRPr lang="en-GB" sz="1400">
                        <a:effectLst/>
                        <a:latin typeface="Arial" panose="020B0604020202020204" pitchFamily="34" charset="0"/>
                        <a:ea typeface="Arial" panose="020B0604020202020204" pitchFamily="34" charset="0"/>
                        <a:cs typeface="Times New Roman" panose="02020603050405020304" pitchFamily="18" charset="0"/>
                      </a:endParaRPr>
                    </a:p>
                  </a:txBody>
                  <a:tcPr marL="72000" marR="72000" marT="36000" marB="36000">
                    <a:lnL>
                      <a:noFill/>
                    </a:lnL>
                    <a:lnR w="12700" cmpd="sng">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54819708"/>
                  </a:ext>
                </a:extLst>
              </a:tr>
              <a:tr h="560798">
                <a:tc>
                  <a:txBody>
                    <a:bodyPr/>
                    <a:lstStyle/>
                    <a:p>
                      <a:pPr>
                        <a:lnSpc>
                          <a:spcPct val="115000"/>
                        </a:lnSpc>
                        <a:spcAft>
                          <a:spcPts val="0"/>
                        </a:spcAft>
                      </a:pPr>
                      <a:r>
                        <a:rPr lang="en-GB" sz="1400">
                          <a:effectLst/>
                        </a:rPr>
                        <a:t>March 2021</a:t>
                      </a:r>
                      <a:endParaRPr lang="en-GB" sz="1400">
                        <a:effectLst/>
                        <a:latin typeface="Arial" panose="020B0604020202020204" pitchFamily="34" charset="0"/>
                        <a:ea typeface="Arial" panose="020B0604020202020204" pitchFamily="34" charset="0"/>
                        <a:cs typeface="Times New Roman" panose="02020603050405020304" pitchFamily="18" charset="0"/>
                      </a:endParaRPr>
                    </a:p>
                  </a:txBody>
                  <a:tcPr marL="72000" marR="72000" marT="36000" marB="36000" anchor="ctr">
                    <a:lnL w="12700" cmpd="sng">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lvl="0" indent="-171450" algn="l" defTabSz="914400" rtl="0" eaLnBrk="1" latinLnBrk="0" hangingPunct="1">
                        <a:lnSpc>
                          <a:spcPct val="100000"/>
                        </a:lnSpc>
                        <a:spcBef>
                          <a:spcPts val="300"/>
                        </a:spcBef>
                        <a:spcAft>
                          <a:spcPts val="0"/>
                        </a:spcAft>
                        <a:buFont typeface="Arial" panose="020B0604020202020204" pitchFamily="34" charset="0"/>
                        <a:buChar char="•"/>
                      </a:pPr>
                      <a:r>
                        <a:rPr lang="en-GB" sz="1400" b="0" kern="1200" dirty="0">
                          <a:solidFill>
                            <a:schemeClr val="tx1"/>
                          </a:solidFill>
                          <a:latin typeface="+mn-lt"/>
                          <a:ea typeface="+mn-ea"/>
                          <a:cs typeface="+mn-cs"/>
                        </a:rPr>
                        <a:t>Actual spend by secondary recipients</a:t>
                      </a:r>
                    </a:p>
                    <a:p>
                      <a:pPr marL="171450" lvl="0" indent="-171450" algn="l" defTabSz="914400" rtl="0" eaLnBrk="1" latinLnBrk="0" hangingPunct="1">
                        <a:lnSpc>
                          <a:spcPct val="100000"/>
                        </a:lnSpc>
                        <a:spcBef>
                          <a:spcPts val="300"/>
                        </a:spcBef>
                        <a:spcAft>
                          <a:spcPts val="0"/>
                        </a:spcAft>
                        <a:buFont typeface="Arial" panose="020B0604020202020204" pitchFamily="34" charset="0"/>
                        <a:buChar char="•"/>
                      </a:pPr>
                      <a:r>
                        <a:rPr lang="en-GB" sz="1400" b="0" kern="1200" dirty="0">
                          <a:solidFill>
                            <a:schemeClr val="tx1"/>
                          </a:solidFill>
                          <a:latin typeface="+mn-lt"/>
                          <a:ea typeface="+mn-ea"/>
                          <a:cs typeface="+mn-cs"/>
                        </a:rPr>
                        <a:t>Online surveys with performance data</a:t>
                      </a:r>
                    </a:p>
                  </a:txBody>
                  <a:tcPr marL="72000" marR="72000" marT="36000" marB="36000">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a:effectLst/>
                        </a:rPr>
                        <a:t>December 2020 – February 2021</a:t>
                      </a:r>
                      <a:endParaRPr lang="en-GB" sz="1400">
                        <a:effectLst/>
                        <a:latin typeface="Arial" panose="020B0604020202020204" pitchFamily="34" charset="0"/>
                        <a:ea typeface="Arial" panose="020B0604020202020204" pitchFamily="34" charset="0"/>
                        <a:cs typeface="Times New Roman" panose="02020603050405020304" pitchFamily="18" charset="0"/>
                      </a:endParaRPr>
                    </a:p>
                  </a:txBody>
                  <a:tcPr marL="72000" marR="72000" marT="36000" marB="36000">
                    <a:lnL>
                      <a:noFill/>
                    </a:lnL>
                    <a:lnR w="12700" cmpd="sng">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8937518"/>
                  </a:ext>
                </a:extLst>
              </a:tr>
              <a:tr h="1105482">
                <a:tc>
                  <a:txBody>
                    <a:bodyPr/>
                    <a:lstStyle/>
                    <a:p>
                      <a:pPr>
                        <a:lnSpc>
                          <a:spcPct val="115000"/>
                        </a:lnSpc>
                        <a:spcAft>
                          <a:spcPts val="0"/>
                        </a:spcAft>
                      </a:pPr>
                      <a:r>
                        <a:rPr lang="en-GB" sz="1400">
                          <a:effectLst/>
                        </a:rPr>
                        <a:t>May 2021</a:t>
                      </a:r>
                      <a:endParaRPr lang="en-GB" sz="1400">
                        <a:effectLst/>
                        <a:latin typeface="Arial" panose="020B0604020202020204" pitchFamily="34" charset="0"/>
                        <a:ea typeface="Arial" panose="020B0604020202020204" pitchFamily="34" charset="0"/>
                        <a:cs typeface="Times New Roman" panose="02020603050405020304" pitchFamily="18" charset="0"/>
                      </a:endParaRPr>
                    </a:p>
                  </a:txBody>
                  <a:tcPr marL="72000" marR="72000" marT="36000" marB="36000" anchor="ctr">
                    <a:lnL w="12700" cmpd="sng">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lvl="0" indent="-171450" algn="l" defTabSz="914400" rtl="0" eaLnBrk="1" latinLnBrk="0" hangingPunct="1">
                        <a:lnSpc>
                          <a:spcPct val="100000"/>
                        </a:lnSpc>
                        <a:spcBef>
                          <a:spcPts val="300"/>
                        </a:spcBef>
                        <a:spcAft>
                          <a:spcPts val="0"/>
                        </a:spcAft>
                        <a:buFont typeface="Arial" panose="020B0604020202020204" pitchFamily="34" charset="0"/>
                        <a:buChar char="•"/>
                      </a:pPr>
                      <a:r>
                        <a:rPr lang="en-GB" sz="1400" b="0" kern="1200" dirty="0">
                          <a:solidFill>
                            <a:schemeClr val="tx1"/>
                          </a:solidFill>
                          <a:latin typeface="+mn-lt"/>
                          <a:ea typeface="+mn-ea"/>
                          <a:cs typeface="+mn-cs"/>
                        </a:rPr>
                        <a:t>Actual spend by secondary recipients</a:t>
                      </a:r>
                    </a:p>
                    <a:p>
                      <a:pPr marL="171450" lvl="0" indent="-171450" algn="l" defTabSz="914400" rtl="0" eaLnBrk="1" latinLnBrk="0" hangingPunct="1">
                        <a:lnSpc>
                          <a:spcPct val="100000"/>
                        </a:lnSpc>
                        <a:spcBef>
                          <a:spcPts val="300"/>
                        </a:spcBef>
                        <a:spcAft>
                          <a:spcPts val="0"/>
                        </a:spcAft>
                        <a:buFont typeface="Arial" panose="020B0604020202020204" pitchFamily="34" charset="0"/>
                        <a:buChar char="•"/>
                      </a:pPr>
                      <a:r>
                        <a:rPr lang="en-GB" sz="1400" b="0" kern="1200" dirty="0">
                          <a:solidFill>
                            <a:schemeClr val="tx1"/>
                          </a:solidFill>
                          <a:latin typeface="+mn-lt"/>
                          <a:ea typeface="+mn-ea"/>
                          <a:cs typeface="+mn-cs"/>
                        </a:rPr>
                        <a:t>Online surveys with performance data</a:t>
                      </a:r>
                    </a:p>
                    <a:p>
                      <a:pPr marL="171450" lvl="0" indent="-171450" algn="l" defTabSz="914400" rtl="0" eaLnBrk="1" latinLnBrk="0" hangingPunct="1">
                        <a:lnSpc>
                          <a:spcPct val="100000"/>
                        </a:lnSpc>
                        <a:spcBef>
                          <a:spcPts val="300"/>
                        </a:spcBef>
                        <a:spcAft>
                          <a:spcPts val="0"/>
                        </a:spcAft>
                        <a:buFont typeface="Arial" panose="020B0604020202020204" pitchFamily="34" charset="0"/>
                        <a:buChar char="•"/>
                      </a:pPr>
                      <a:r>
                        <a:rPr lang="en-GB" sz="1400" b="0" kern="1200" dirty="0">
                          <a:solidFill>
                            <a:schemeClr val="tx1"/>
                          </a:solidFill>
                          <a:latin typeface="+mn-lt"/>
                          <a:ea typeface="+mn-ea"/>
                          <a:cs typeface="+mn-cs"/>
                        </a:rPr>
                        <a:t>Details of any unspent funds (if relevant)</a:t>
                      </a:r>
                    </a:p>
                    <a:p>
                      <a:pPr marL="171450" lvl="0" indent="-171450" algn="l" defTabSz="914400" rtl="0" eaLnBrk="1" latinLnBrk="0" hangingPunct="1">
                        <a:lnSpc>
                          <a:spcPct val="100000"/>
                        </a:lnSpc>
                        <a:spcBef>
                          <a:spcPts val="300"/>
                        </a:spcBef>
                        <a:spcAft>
                          <a:spcPts val="0"/>
                        </a:spcAft>
                        <a:buFont typeface="Arial" panose="020B0604020202020204" pitchFamily="34" charset="0"/>
                        <a:buChar char="•"/>
                      </a:pPr>
                      <a:r>
                        <a:rPr lang="en-GB" sz="1400" b="0" kern="1200" dirty="0">
                          <a:solidFill>
                            <a:schemeClr val="tx1"/>
                          </a:solidFill>
                          <a:latin typeface="+mn-lt"/>
                          <a:ea typeface="+mn-ea"/>
                          <a:cs typeface="+mn-cs"/>
                        </a:rPr>
                        <a:t>Details of any funding clawed-back (if relevant)</a:t>
                      </a:r>
                    </a:p>
                  </a:txBody>
                  <a:tcPr marL="72000" marR="72000" marT="36000" marB="36000">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dirty="0">
                          <a:effectLst/>
                        </a:rPr>
                        <a:t>March – end of April 2021</a:t>
                      </a:r>
                      <a:endParaRPr lang="en-GB" sz="14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72000" marT="36000" marB="36000">
                    <a:lnL>
                      <a:noFill/>
                    </a:lnL>
                    <a:lnR w="12700" cmpd="sng">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8083761"/>
                  </a:ext>
                </a:extLst>
              </a:tr>
              <a:tr h="338401">
                <a:tc>
                  <a:txBody>
                    <a:bodyPr/>
                    <a:lstStyle/>
                    <a:p>
                      <a:pPr>
                        <a:lnSpc>
                          <a:spcPct val="115000"/>
                        </a:lnSpc>
                        <a:spcAft>
                          <a:spcPts val="0"/>
                        </a:spcAft>
                      </a:pPr>
                      <a:r>
                        <a:rPr lang="en-GB" sz="1400" dirty="0">
                          <a:effectLst/>
                        </a:rPr>
                        <a:t>May - June 2021</a:t>
                      </a:r>
                      <a:endParaRPr lang="en-GB" sz="14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72000" marT="36000" marB="36000" anchor="ctr">
                    <a:lnL w="12700" cmpd="sng">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lvl="0" indent="-171450" algn="l" defTabSz="914400" rtl="0" eaLnBrk="1" latinLnBrk="0" hangingPunct="1">
                        <a:lnSpc>
                          <a:spcPct val="100000"/>
                        </a:lnSpc>
                        <a:spcBef>
                          <a:spcPts val="300"/>
                        </a:spcBef>
                        <a:spcAft>
                          <a:spcPts val="0"/>
                        </a:spcAft>
                        <a:buFont typeface="Arial" panose="020B0604020202020204" pitchFamily="34" charset="0"/>
                        <a:buChar char="•"/>
                      </a:pPr>
                      <a:r>
                        <a:rPr lang="en-GB" sz="1400" b="0" kern="1200" dirty="0">
                          <a:solidFill>
                            <a:schemeClr val="tx1"/>
                          </a:solidFill>
                          <a:latin typeface="+mn-lt"/>
                          <a:ea typeface="+mn-ea"/>
                          <a:cs typeface="+mn-cs"/>
                        </a:rPr>
                        <a:t>Interviews with 7 secondary grantees</a:t>
                      </a:r>
                    </a:p>
                  </a:txBody>
                  <a:tcPr marL="72000" marR="72000" marT="36000" marB="36000">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dirty="0">
                          <a:effectLst/>
                        </a:rPr>
                        <a:t> </a:t>
                      </a:r>
                      <a:endParaRPr lang="en-GB" sz="14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72000" marT="36000" marB="36000">
                    <a:lnL>
                      <a:noFill/>
                    </a:lnL>
                    <a:lnR w="12700" cmpd="sng">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2756805"/>
                  </a:ext>
                </a:extLst>
              </a:tr>
            </a:tbl>
          </a:graphicData>
        </a:graphic>
      </p:graphicFrame>
      <p:sp>
        <p:nvSpPr>
          <p:cNvPr id="6" name="Slide Number Placeholder 5">
            <a:extLst>
              <a:ext uri="{FF2B5EF4-FFF2-40B4-BE49-F238E27FC236}">
                <a16:creationId xmlns:a16="http://schemas.microsoft.com/office/drawing/2014/main" id="{78F7F57C-B33D-40DA-BB36-B4920581E7F6}"/>
              </a:ext>
            </a:extLst>
          </p:cNvPr>
          <p:cNvSpPr>
            <a:spLocks noGrp="1"/>
          </p:cNvSpPr>
          <p:nvPr>
            <p:ph type="sldNum" sz="quarter" idx="12"/>
          </p:nvPr>
        </p:nvSpPr>
        <p:spPr/>
        <p:txBody>
          <a:bodyPr/>
          <a:lstStyle/>
          <a:p>
            <a:fld id="{9A8223AF-F2F5-41F7-A71C-81CE492BCB88}" type="slidenum">
              <a:rPr lang="en-GB" smtClean="0"/>
              <a:t>15</a:t>
            </a:fld>
            <a:endParaRPr lang="en-GB"/>
          </a:p>
        </p:txBody>
      </p:sp>
    </p:spTree>
    <p:extLst>
      <p:ext uri="{BB962C8B-B14F-4D97-AF65-F5344CB8AC3E}">
        <p14:creationId xmlns:p14="http://schemas.microsoft.com/office/powerpoint/2010/main" val="1729687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AAE20-B44D-43C2-945F-9DEA00EB8A91}"/>
              </a:ext>
            </a:extLst>
          </p:cNvPr>
          <p:cNvSpPr>
            <a:spLocks noGrp="1"/>
          </p:cNvSpPr>
          <p:nvPr>
            <p:ph type="title"/>
          </p:nvPr>
        </p:nvSpPr>
        <p:spPr/>
        <p:txBody>
          <a:bodyPr/>
          <a:lstStyle/>
          <a:p>
            <a:r>
              <a:rPr lang="en-GB"/>
              <a:t>Data Points</a:t>
            </a:r>
          </a:p>
        </p:txBody>
      </p:sp>
      <p:sp>
        <p:nvSpPr>
          <p:cNvPr id="3" name="Content Placeholder 2">
            <a:extLst>
              <a:ext uri="{FF2B5EF4-FFF2-40B4-BE49-F238E27FC236}">
                <a16:creationId xmlns:a16="http://schemas.microsoft.com/office/drawing/2014/main" id="{8D2923EA-CC94-4AE8-AD20-CE8414DEA856}"/>
              </a:ext>
            </a:extLst>
          </p:cNvPr>
          <p:cNvSpPr>
            <a:spLocks noGrp="1"/>
          </p:cNvSpPr>
          <p:nvPr>
            <p:ph idx="1"/>
          </p:nvPr>
        </p:nvSpPr>
        <p:spPr>
          <a:xfrm>
            <a:off x="712799" y="1328400"/>
            <a:ext cx="7718401" cy="3585597"/>
          </a:xfrm>
        </p:spPr>
        <p:txBody>
          <a:bodyPr>
            <a:noAutofit/>
          </a:bodyPr>
          <a:lstStyle/>
          <a:p>
            <a:r>
              <a:rPr lang="en-GB" sz="1400" b="0" dirty="0"/>
              <a:t>All funds received by the 72 secondary grantees were subject to monitoring and evaluation. </a:t>
            </a:r>
            <a:br>
              <a:rPr lang="en-GB" sz="1400" b="0" dirty="0"/>
            </a:br>
            <a:r>
              <a:rPr lang="en-GB" sz="1400" b="0" dirty="0"/>
              <a:t>Given the pressures organisations were under as a result of the pandemic, a key principle of the evaluation work was to generate insight whilst minimising additional burdens on grantees and any user of the support services.</a:t>
            </a:r>
          </a:p>
          <a:p>
            <a:r>
              <a:rPr lang="en-GB" sz="1400" b="0" dirty="0"/>
              <a:t>Data was gathered via standardised templates, developed by MoJ analysts, at four points across the funding period. Using excel workbooks, an online survey and interviews with a subsample of seven grantees, grantees provided: </a:t>
            </a:r>
          </a:p>
          <a:p>
            <a:pPr marL="171450" lvl="0" indent="-171450">
              <a:spcAft>
                <a:spcPts val="0"/>
              </a:spcAft>
              <a:buFont typeface="Arial" panose="020B0604020202020204" pitchFamily="34" charset="0"/>
              <a:buChar char="•"/>
            </a:pPr>
            <a:r>
              <a:rPr lang="en-GB" sz="1400" b="0" dirty="0"/>
              <a:t>Information of organisations who have been supported </a:t>
            </a:r>
          </a:p>
          <a:p>
            <a:pPr marL="171450" lvl="0" indent="-171450">
              <a:spcAft>
                <a:spcPts val="0"/>
              </a:spcAft>
              <a:buFont typeface="Arial" panose="020B0604020202020204" pitchFamily="34" charset="0"/>
              <a:buChar char="•"/>
            </a:pPr>
            <a:r>
              <a:rPr lang="en-GB" sz="1400" b="0" dirty="0"/>
              <a:t>Award amounts</a:t>
            </a:r>
          </a:p>
          <a:p>
            <a:pPr marL="171450" lvl="0" indent="-171450">
              <a:spcAft>
                <a:spcPts val="0"/>
              </a:spcAft>
              <a:buFont typeface="Arial" panose="020B0604020202020204" pitchFamily="34" charset="0"/>
              <a:buChar char="•"/>
            </a:pPr>
            <a:r>
              <a:rPr lang="en-GB" sz="1400" b="0" dirty="0"/>
              <a:t>Expenditure data across each month of funding</a:t>
            </a:r>
          </a:p>
          <a:p>
            <a:pPr marL="171450" lvl="0" indent="-171450">
              <a:spcAft>
                <a:spcPts val="0"/>
              </a:spcAft>
              <a:buFont typeface="Arial" panose="020B0604020202020204" pitchFamily="34" charset="0"/>
              <a:buChar char="•"/>
            </a:pPr>
            <a:r>
              <a:rPr lang="en-GB" sz="1400" b="0" dirty="0"/>
              <a:t>The number of issues supported by the organisation during the grant period, within specific areas of law </a:t>
            </a:r>
          </a:p>
          <a:p>
            <a:pPr marL="171450" lvl="0" indent="-171450">
              <a:spcAft>
                <a:spcPts val="0"/>
              </a:spcAft>
              <a:buFont typeface="Arial" panose="020B0604020202020204" pitchFamily="34" charset="0"/>
              <a:buChar char="•"/>
            </a:pPr>
            <a:r>
              <a:rPr lang="en-GB" sz="1400" b="0" dirty="0"/>
              <a:t>The number of issues supported by the organisation prior to the grant period, within specific areas of law </a:t>
            </a:r>
          </a:p>
          <a:p>
            <a:pPr marL="171450" lvl="0" indent="-171450">
              <a:spcAft>
                <a:spcPts val="0"/>
              </a:spcAft>
              <a:buFont typeface="Arial" panose="020B0604020202020204" pitchFamily="34" charset="0"/>
              <a:buChar char="•"/>
            </a:pPr>
            <a:r>
              <a:rPr lang="en-GB" sz="1400" b="0" dirty="0"/>
              <a:t>The delivery methods used to provide clients legal support throughout the funding period</a:t>
            </a:r>
          </a:p>
          <a:p>
            <a:pPr marL="171450" lvl="0" indent="-171450">
              <a:spcAft>
                <a:spcPts val="0"/>
              </a:spcAft>
              <a:buFont typeface="Arial" panose="020B0604020202020204" pitchFamily="34" charset="0"/>
              <a:buChar char="•"/>
            </a:pPr>
            <a:r>
              <a:rPr lang="en-GB" sz="1400" b="0" dirty="0"/>
              <a:t>Website traffic data during the funding period and in the year prior</a:t>
            </a:r>
          </a:p>
          <a:p>
            <a:pPr marL="171450" indent="-171450">
              <a:spcAft>
                <a:spcPts val="0"/>
              </a:spcAft>
              <a:buFont typeface="Arial" panose="020B0604020202020204" pitchFamily="34" charset="0"/>
              <a:buChar char="•"/>
            </a:pPr>
            <a:r>
              <a:rPr lang="en-GB" sz="1400" b="0" dirty="0"/>
              <a:t>Learnings on how the intervention was delivered September and November 2020 and February and March 2021</a:t>
            </a:r>
          </a:p>
        </p:txBody>
      </p:sp>
      <p:sp>
        <p:nvSpPr>
          <p:cNvPr id="6" name="Slide Number Placeholder 5">
            <a:extLst>
              <a:ext uri="{FF2B5EF4-FFF2-40B4-BE49-F238E27FC236}">
                <a16:creationId xmlns:a16="http://schemas.microsoft.com/office/drawing/2014/main" id="{78F7F57C-B33D-40DA-BB36-B4920581E7F6}"/>
              </a:ext>
            </a:extLst>
          </p:cNvPr>
          <p:cNvSpPr>
            <a:spLocks noGrp="1"/>
          </p:cNvSpPr>
          <p:nvPr>
            <p:ph type="sldNum" sz="quarter" idx="12"/>
          </p:nvPr>
        </p:nvSpPr>
        <p:spPr/>
        <p:txBody>
          <a:bodyPr/>
          <a:lstStyle/>
          <a:p>
            <a:fld id="{9A8223AF-F2F5-41F7-A71C-81CE492BCB88}" type="slidenum">
              <a:rPr lang="en-GB" smtClean="0"/>
              <a:t>16</a:t>
            </a:fld>
            <a:endParaRPr lang="en-GB"/>
          </a:p>
        </p:txBody>
      </p:sp>
    </p:spTree>
    <p:extLst>
      <p:ext uri="{BB962C8B-B14F-4D97-AF65-F5344CB8AC3E}">
        <p14:creationId xmlns:p14="http://schemas.microsoft.com/office/powerpoint/2010/main" val="553656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CB9CF1E-5D81-4BCF-A7D4-A8FB14B2D3B7}"/>
              </a:ext>
            </a:extLst>
          </p:cNvPr>
          <p:cNvSpPr>
            <a:spLocks noGrp="1"/>
          </p:cNvSpPr>
          <p:nvPr>
            <p:ph type="body" sz="quarter" idx="10"/>
          </p:nvPr>
        </p:nvSpPr>
        <p:spPr/>
        <p:txBody>
          <a:bodyPr>
            <a:normAutofit lnSpcReduction="10000"/>
          </a:bodyPr>
          <a:lstStyle/>
          <a:p>
            <a:endParaRPr lang="en-GB"/>
          </a:p>
        </p:txBody>
      </p:sp>
      <p:sp>
        <p:nvSpPr>
          <p:cNvPr id="3" name="Text Placeholder 2">
            <a:extLst>
              <a:ext uri="{FF2B5EF4-FFF2-40B4-BE49-F238E27FC236}">
                <a16:creationId xmlns:a16="http://schemas.microsoft.com/office/drawing/2014/main" id="{796C0E20-13CD-4703-806C-A986FDF91F64}"/>
              </a:ext>
            </a:extLst>
          </p:cNvPr>
          <p:cNvSpPr>
            <a:spLocks noGrp="1"/>
          </p:cNvSpPr>
          <p:nvPr>
            <p:ph type="body" sz="quarter" idx="11"/>
          </p:nvPr>
        </p:nvSpPr>
        <p:spPr/>
        <p:txBody>
          <a:bodyPr/>
          <a:lstStyle/>
          <a:p>
            <a:endParaRPr lang="en-GB"/>
          </a:p>
        </p:txBody>
      </p:sp>
      <p:sp>
        <p:nvSpPr>
          <p:cNvPr id="4" name="Text Placeholder 3">
            <a:extLst>
              <a:ext uri="{FF2B5EF4-FFF2-40B4-BE49-F238E27FC236}">
                <a16:creationId xmlns:a16="http://schemas.microsoft.com/office/drawing/2014/main" id="{47DD935A-DC2E-4631-B28F-63C112BBEFD7}"/>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3379342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5EA93803-6059-43DE-BE94-B5BD33003216}"/>
              </a:ext>
            </a:extLst>
          </p:cNvPr>
          <p:cNvSpPr>
            <a:spLocks noGrp="1"/>
          </p:cNvSpPr>
          <p:nvPr>
            <p:ph type="title"/>
          </p:nvPr>
        </p:nvSpPr>
        <p:spPr/>
        <p:txBody>
          <a:bodyPr/>
          <a:lstStyle/>
          <a:p>
            <a:r>
              <a:rPr lang="en-GB" dirty="0"/>
              <a:t>Context </a:t>
            </a:r>
          </a:p>
        </p:txBody>
      </p:sp>
      <p:sp>
        <p:nvSpPr>
          <p:cNvPr id="4" name="Slide Number Placeholder 3">
            <a:extLst>
              <a:ext uri="{FF2B5EF4-FFF2-40B4-BE49-F238E27FC236}">
                <a16:creationId xmlns:a16="http://schemas.microsoft.com/office/drawing/2014/main" id="{C0C0954E-99CD-4B41-A469-2B7DD3D05010}"/>
              </a:ext>
            </a:extLst>
          </p:cNvPr>
          <p:cNvSpPr>
            <a:spLocks noGrp="1"/>
          </p:cNvSpPr>
          <p:nvPr>
            <p:ph type="sldNum" sz="quarter" idx="12"/>
          </p:nvPr>
        </p:nvSpPr>
        <p:spPr/>
        <p:txBody>
          <a:bodyPr/>
          <a:lstStyle/>
          <a:p>
            <a:fld id="{9A8223AF-F2F5-41F7-A71C-81CE492BCB88}" type="slidenum">
              <a:rPr lang="en-GB" smtClean="0"/>
              <a:pPr/>
              <a:t>2</a:t>
            </a:fld>
            <a:endParaRPr lang="en-GB"/>
          </a:p>
        </p:txBody>
      </p:sp>
      <p:sp>
        <p:nvSpPr>
          <p:cNvPr id="9" name="Rectangle 8">
            <a:extLst>
              <a:ext uri="{FF2B5EF4-FFF2-40B4-BE49-F238E27FC236}">
                <a16:creationId xmlns:a16="http://schemas.microsoft.com/office/drawing/2014/main" id="{32E961F4-8D81-4CB3-A34D-3829E6747743}"/>
              </a:ext>
            </a:extLst>
          </p:cNvPr>
          <p:cNvSpPr/>
          <p:nvPr/>
        </p:nvSpPr>
        <p:spPr>
          <a:xfrm>
            <a:off x="712800" y="1542211"/>
            <a:ext cx="7897802" cy="510361"/>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2"/>
                </a:solidFill>
                <a:latin typeface="+mj-lt"/>
              </a:rPr>
              <a:t>A lack of legal advice leads to ‘cycles of decline’</a:t>
            </a:r>
          </a:p>
        </p:txBody>
      </p:sp>
      <p:sp>
        <p:nvSpPr>
          <p:cNvPr id="10" name="Rectangle 9">
            <a:extLst>
              <a:ext uri="{FF2B5EF4-FFF2-40B4-BE49-F238E27FC236}">
                <a16:creationId xmlns:a16="http://schemas.microsoft.com/office/drawing/2014/main" id="{2EABD813-1323-4836-A40E-9690710B54C2}"/>
              </a:ext>
            </a:extLst>
          </p:cNvPr>
          <p:cNvSpPr/>
          <p:nvPr/>
        </p:nvSpPr>
        <p:spPr>
          <a:xfrm>
            <a:off x="712800" y="2342172"/>
            <a:ext cx="2829390" cy="352246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a:spAutoFit/>
          </a:bodyPr>
          <a:lstStyle/>
          <a:p>
            <a:r>
              <a:rPr lang="en-GB" sz="1400" dirty="0">
                <a:solidFill>
                  <a:schemeClr val="tx1"/>
                </a:solidFill>
              </a:rPr>
              <a:t>According to data from legal needs surveys:</a:t>
            </a:r>
          </a:p>
          <a:p>
            <a:pPr marL="171450" indent="-171450">
              <a:buFont typeface="Arial" panose="020B0604020202020204" pitchFamily="34" charset="0"/>
              <a:buChar char="•"/>
            </a:pPr>
            <a:r>
              <a:rPr lang="en-GB" sz="1400" dirty="0">
                <a:solidFill>
                  <a:schemeClr val="tx1"/>
                </a:solidFill>
              </a:rPr>
              <a:t>45% of adults with a legal problem reported one or more: stress, mental health issues, loss of income or finances </a:t>
            </a:r>
          </a:p>
          <a:p>
            <a:pPr marL="171450" indent="-171450">
              <a:buFont typeface="Arial" panose="020B0604020202020204" pitchFamily="34" charset="0"/>
              <a:buChar char="•"/>
            </a:pPr>
            <a:r>
              <a:rPr lang="en-GB" sz="1400" dirty="0">
                <a:solidFill>
                  <a:schemeClr val="tx1"/>
                </a:solidFill>
              </a:rPr>
              <a:t>11% reported experiencing physical illness</a:t>
            </a:r>
          </a:p>
          <a:p>
            <a:endParaRPr lang="en-GB" sz="1400" dirty="0">
              <a:solidFill>
                <a:schemeClr val="tx1"/>
              </a:solidFill>
            </a:endParaRPr>
          </a:p>
          <a:p>
            <a:r>
              <a:rPr lang="en-GB" sz="1400" dirty="0">
                <a:solidFill>
                  <a:schemeClr val="tx1"/>
                </a:solidFill>
              </a:rPr>
              <a:t>Legal advice prevents a ‘cycle of decline’ which otherwise creates substantial financial pressures on government and negative impact on society.</a:t>
            </a:r>
          </a:p>
        </p:txBody>
      </p:sp>
      <p:sp>
        <p:nvSpPr>
          <p:cNvPr id="3" name="Arrow: Circular 2">
            <a:extLst>
              <a:ext uri="{FF2B5EF4-FFF2-40B4-BE49-F238E27FC236}">
                <a16:creationId xmlns:a16="http://schemas.microsoft.com/office/drawing/2014/main" id="{51CD1D29-AA03-4EE8-82B3-393257A1D0AB}"/>
              </a:ext>
              <a:ext uri="{C183D7F6-B498-43B3-948B-1728B52AA6E4}">
                <adec:decorative xmlns:adec="http://schemas.microsoft.com/office/drawing/2017/decorative" val="1"/>
              </a:ext>
            </a:extLst>
          </p:cNvPr>
          <p:cNvSpPr/>
          <p:nvPr/>
        </p:nvSpPr>
        <p:spPr>
          <a:xfrm rot="16912946">
            <a:off x="3585632" y="2362525"/>
            <a:ext cx="2278554" cy="2278900"/>
          </a:xfrm>
          <a:prstGeom prst="circularArrow">
            <a:avLst>
              <a:gd name="adj1" fmla="val 10980"/>
              <a:gd name="adj2" fmla="val 1142322"/>
              <a:gd name="adj3" fmla="val 4500000"/>
              <a:gd name="adj4" fmla="val 8775165"/>
              <a:gd name="adj5" fmla="val 12500"/>
            </a:avLst>
          </a:prstGeom>
        </p:spPr>
        <p:style>
          <a:lnRef idx="3">
            <a:schemeClr val="lt1">
              <a:hueOff val="0"/>
              <a:satOff val="0"/>
              <a:lumOff val="0"/>
              <a:alphaOff val="0"/>
            </a:schemeClr>
          </a:lnRef>
          <a:fillRef idx="1">
            <a:schemeClr val="accent1">
              <a:shade val="80000"/>
              <a:hueOff val="0"/>
              <a:satOff val="0"/>
              <a:lumOff val="0"/>
              <a:alphaOff val="0"/>
            </a:schemeClr>
          </a:fillRef>
          <a:effectRef idx="1">
            <a:schemeClr val="accent1">
              <a:shade val="80000"/>
              <a:hueOff val="0"/>
              <a:satOff val="0"/>
              <a:lumOff val="0"/>
              <a:alphaOff val="0"/>
            </a:schemeClr>
          </a:effectRef>
          <a:fontRef idx="minor">
            <a:schemeClr val="lt1"/>
          </a:fontRef>
        </p:style>
      </p:sp>
      <p:sp>
        <p:nvSpPr>
          <p:cNvPr id="7" name="Freeform: Shape 6">
            <a:extLst>
              <a:ext uri="{FF2B5EF4-FFF2-40B4-BE49-F238E27FC236}">
                <a16:creationId xmlns:a16="http://schemas.microsoft.com/office/drawing/2014/main" id="{ECC6F28D-4560-417F-8E6A-29553F77DF25}"/>
              </a:ext>
            </a:extLst>
          </p:cNvPr>
          <p:cNvSpPr/>
          <p:nvPr/>
        </p:nvSpPr>
        <p:spPr>
          <a:xfrm>
            <a:off x="4095424" y="2925085"/>
            <a:ext cx="1258970" cy="1172271"/>
          </a:xfrm>
          <a:custGeom>
            <a:avLst/>
            <a:gdLst>
              <a:gd name="connsiteX0" fmla="*/ 0 w 1100169"/>
              <a:gd name="connsiteY0" fmla="*/ 0 h 1442089"/>
              <a:gd name="connsiteX1" fmla="*/ 1100169 w 1100169"/>
              <a:gd name="connsiteY1" fmla="*/ 0 h 1442089"/>
              <a:gd name="connsiteX2" fmla="*/ 1100169 w 1100169"/>
              <a:gd name="connsiteY2" fmla="*/ 1442089 h 1442089"/>
              <a:gd name="connsiteX3" fmla="*/ 0 w 1100169"/>
              <a:gd name="connsiteY3" fmla="*/ 1442089 h 1442089"/>
              <a:gd name="connsiteX4" fmla="*/ 0 w 1100169"/>
              <a:gd name="connsiteY4" fmla="*/ 0 h 1442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169" h="1442089">
                <a:moveTo>
                  <a:pt x="0" y="0"/>
                </a:moveTo>
                <a:lnTo>
                  <a:pt x="1100169" y="0"/>
                </a:lnTo>
                <a:lnTo>
                  <a:pt x="1100169" y="1442089"/>
                </a:lnTo>
                <a:lnTo>
                  <a:pt x="0" y="144208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200" kern="1200" dirty="0"/>
              <a:t>Unresolved legal issues cluster </a:t>
            </a:r>
            <a:br>
              <a:rPr lang="en-GB" sz="1200" kern="1200" dirty="0"/>
            </a:br>
            <a:r>
              <a:rPr lang="en-GB" sz="1200" kern="1200" dirty="0"/>
              <a:t>and grow in complexity</a:t>
            </a:r>
          </a:p>
        </p:txBody>
      </p:sp>
      <p:sp>
        <p:nvSpPr>
          <p:cNvPr id="8" name="Shape 7">
            <a:extLst>
              <a:ext uri="{FF2B5EF4-FFF2-40B4-BE49-F238E27FC236}">
                <a16:creationId xmlns:a16="http://schemas.microsoft.com/office/drawing/2014/main" id="{BB96D780-2076-4F3E-8BC9-77FD18E3964D}"/>
              </a:ext>
              <a:ext uri="{C183D7F6-B498-43B3-948B-1728B52AA6E4}">
                <adec:decorative xmlns:adec="http://schemas.microsoft.com/office/drawing/2017/decorative" val="1"/>
              </a:ext>
            </a:extLst>
          </p:cNvPr>
          <p:cNvSpPr/>
          <p:nvPr/>
        </p:nvSpPr>
        <p:spPr>
          <a:xfrm rot="15629232">
            <a:off x="5001411" y="3296000"/>
            <a:ext cx="2278554" cy="2278900"/>
          </a:xfrm>
          <a:prstGeom prst="leftCircularArrow">
            <a:avLst>
              <a:gd name="adj1" fmla="val 10980"/>
              <a:gd name="adj2" fmla="val 1142322"/>
              <a:gd name="adj3" fmla="val 6300000"/>
              <a:gd name="adj4" fmla="val 19615146"/>
              <a:gd name="adj5" fmla="val 12500"/>
            </a:avLst>
          </a:prstGeom>
        </p:spPr>
        <p:style>
          <a:lnRef idx="3">
            <a:schemeClr val="lt1">
              <a:hueOff val="0"/>
              <a:satOff val="0"/>
              <a:lumOff val="0"/>
              <a:alphaOff val="0"/>
            </a:schemeClr>
          </a:lnRef>
          <a:fillRef idx="1">
            <a:schemeClr val="accent1">
              <a:shade val="80000"/>
              <a:hueOff val="173154"/>
              <a:satOff val="-9395"/>
              <a:lumOff val="14677"/>
              <a:alphaOff val="0"/>
            </a:schemeClr>
          </a:fillRef>
          <a:effectRef idx="1">
            <a:schemeClr val="accent1">
              <a:shade val="80000"/>
              <a:hueOff val="173154"/>
              <a:satOff val="-9395"/>
              <a:lumOff val="14677"/>
              <a:alphaOff val="0"/>
            </a:schemeClr>
          </a:effectRef>
          <a:fontRef idx="minor">
            <a:schemeClr val="lt1"/>
          </a:fontRef>
        </p:style>
      </p:sp>
      <p:sp>
        <p:nvSpPr>
          <p:cNvPr id="13" name="Freeform: Shape 12">
            <a:extLst>
              <a:ext uri="{FF2B5EF4-FFF2-40B4-BE49-F238E27FC236}">
                <a16:creationId xmlns:a16="http://schemas.microsoft.com/office/drawing/2014/main" id="{B96AAB19-9254-4A08-A746-80774B042BC0}"/>
              </a:ext>
            </a:extLst>
          </p:cNvPr>
          <p:cNvSpPr/>
          <p:nvPr/>
        </p:nvSpPr>
        <p:spPr>
          <a:xfrm>
            <a:off x="5592192" y="4081774"/>
            <a:ext cx="1096991" cy="770469"/>
          </a:xfrm>
          <a:custGeom>
            <a:avLst/>
            <a:gdLst>
              <a:gd name="connsiteX0" fmla="*/ 0 w 1096991"/>
              <a:gd name="connsiteY0" fmla="*/ 0 h 770469"/>
              <a:gd name="connsiteX1" fmla="*/ 1096991 w 1096991"/>
              <a:gd name="connsiteY1" fmla="*/ 0 h 770469"/>
              <a:gd name="connsiteX2" fmla="*/ 1096991 w 1096991"/>
              <a:gd name="connsiteY2" fmla="*/ 770469 h 770469"/>
              <a:gd name="connsiteX3" fmla="*/ 0 w 1096991"/>
              <a:gd name="connsiteY3" fmla="*/ 770469 h 770469"/>
              <a:gd name="connsiteX4" fmla="*/ 0 w 1096991"/>
              <a:gd name="connsiteY4" fmla="*/ 0 h 770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6991" h="770469">
                <a:moveTo>
                  <a:pt x="0" y="0"/>
                </a:moveTo>
                <a:lnTo>
                  <a:pt x="1096991" y="0"/>
                </a:lnTo>
                <a:lnTo>
                  <a:pt x="1096991" y="770469"/>
                </a:lnTo>
                <a:lnTo>
                  <a:pt x="0" y="77046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algn="ctr" defTabSz="488950">
              <a:lnSpc>
                <a:spcPct val="90000"/>
              </a:lnSpc>
              <a:spcBef>
                <a:spcPct val="0"/>
              </a:spcBef>
              <a:spcAft>
                <a:spcPct val="35000"/>
              </a:spcAft>
            </a:pPr>
            <a:r>
              <a:rPr lang="en-GB" sz="1200" dirty="0"/>
              <a:t>Mental, physical &amp; financial distress, breakdown of relationships </a:t>
            </a:r>
          </a:p>
        </p:txBody>
      </p:sp>
      <p:sp>
        <p:nvSpPr>
          <p:cNvPr id="14" name="Block Arc 13">
            <a:extLst>
              <a:ext uri="{FF2B5EF4-FFF2-40B4-BE49-F238E27FC236}">
                <a16:creationId xmlns:a16="http://schemas.microsoft.com/office/drawing/2014/main" id="{6728631B-6A1B-45BE-B1A8-1E83C51CA3BC}"/>
              </a:ext>
              <a:ext uri="{C183D7F6-B498-43B3-948B-1728B52AA6E4}">
                <adec:decorative xmlns:adec="http://schemas.microsoft.com/office/drawing/2017/decorative" val="1"/>
              </a:ext>
            </a:extLst>
          </p:cNvPr>
          <p:cNvSpPr/>
          <p:nvPr/>
        </p:nvSpPr>
        <p:spPr>
          <a:xfrm rot="17183366">
            <a:off x="6744720" y="2757615"/>
            <a:ext cx="1957631" cy="1958415"/>
          </a:xfrm>
          <a:prstGeom prst="blockArc">
            <a:avLst>
              <a:gd name="adj1" fmla="val 13500000"/>
              <a:gd name="adj2" fmla="val 10800000"/>
              <a:gd name="adj3" fmla="val 12740"/>
            </a:avLst>
          </a:prstGeom>
        </p:spPr>
        <p:style>
          <a:lnRef idx="3">
            <a:schemeClr val="lt1">
              <a:hueOff val="0"/>
              <a:satOff val="0"/>
              <a:lumOff val="0"/>
              <a:alphaOff val="0"/>
            </a:schemeClr>
          </a:lnRef>
          <a:fillRef idx="1">
            <a:schemeClr val="accent1">
              <a:shade val="80000"/>
              <a:hueOff val="346308"/>
              <a:satOff val="-18790"/>
              <a:lumOff val="29354"/>
              <a:alphaOff val="0"/>
            </a:schemeClr>
          </a:fillRef>
          <a:effectRef idx="1">
            <a:schemeClr val="accent1">
              <a:shade val="80000"/>
              <a:hueOff val="346308"/>
              <a:satOff val="-18790"/>
              <a:lumOff val="29354"/>
              <a:alphaOff val="0"/>
            </a:schemeClr>
          </a:effectRef>
          <a:fontRef idx="minor">
            <a:schemeClr val="lt1"/>
          </a:fontRef>
        </p:style>
      </p:sp>
      <p:sp>
        <p:nvSpPr>
          <p:cNvPr id="16" name="Freeform: Shape 15">
            <a:extLst>
              <a:ext uri="{FF2B5EF4-FFF2-40B4-BE49-F238E27FC236}">
                <a16:creationId xmlns:a16="http://schemas.microsoft.com/office/drawing/2014/main" id="{DB890A3A-18A5-4D92-8EC0-76EFB8B292D2}"/>
              </a:ext>
            </a:extLst>
          </p:cNvPr>
          <p:cNvSpPr/>
          <p:nvPr/>
        </p:nvSpPr>
        <p:spPr>
          <a:xfrm>
            <a:off x="7066253" y="3349812"/>
            <a:ext cx="1297358" cy="774020"/>
          </a:xfrm>
          <a:custGeom>
            <a:avLst/>
            <a:gdLst>
              <a:gd name="connsiteX0" fmla="*/ 0 w 1216275"/>
              <a:gd name="connsiteY0" fmla="*/ 0 h 774020"/>
              <a:gd name="connsiteX1" fmla="*/ 1216275 w 1216275"/>
              <a:gd name="connsiteY1" fmla="*/ 0 h 774020"/>
              <a:gd name="connsiteX2" fmla="*/ 1216275 w 1216275"/>
              <a:gd name="connsiteY2" fmla="*/ 774020 h 774020"/>
              <a:gd name="connsiteX3" fmla="*/ 0 w 1216275"/>
              <a:gd name="connsiteY3" fmla="*/ 774020 h 774020"/>
              <a:gd name="connsiteX4" fmla="*/ 0 w 1216275"/>
              <a:gd name="connsiteY4" fmla="*/ 0 h 774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6275" h="774020">
                <a:moveTo>
                  <a:pt x="0" y="0"/>
                </a:moveTo>
                <a:lnTo>
                  <a:pt x="1216275" y="0"/>
                </a:lnTo>
                <a:lnTo>
                  <a:pt x="1216275" y="774020"/>
                </a:lnTo>
                <a:lnTo>
                  <a:pt x="0" y="77402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200" kern="1200" dirty="0"/>
              <a:t>Encounter with formal justice system &amp; increased demand on public services/ finances</a:t>
            </a:r>
          </a:p>
        </p:txBody>
      </p:sp>
      <p:sp>
        <p:nvSpPr>
          <p:cNvPr id="17" name="Rectangle 16">
            <a:extLst>
              <a:ext uri="{FF2B5EF4-FFF2-40B4-BE49-F238E27FC236}">
                <a16:creationId xmlns:a16="http://schemas.microsoft.com/office/drawing/2014/main" id="{B6563250-DBA3-47FD-8F63-614F4E535E96}"/>
              </a:ext>
            </a:extLst>
          </p:cNvPr>
          <p:cNvSpPr/>
          <p:nvPr/>
        </p:nvSpPr>
        <p:spPr>
          <a:xfrm>
            <a:off x="712800" y="2342172"/>
            <a:ext cx="2829390" cy="798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676C7F9C-DDCA-41FD-91F2-77DBCC086F53}"/>
              </a:ext>
            </a:extLst>
          </p:cNvPr>
          <p:cNvSpPr/>
          <p:nvPr/>
        </p:nvSpPr>
        <p:spPr>
          <a:xfrm>
            <a:off x="712800" y="5784739"/>
            <a:ext cx="2829390" cy="798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87932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6C5E883-B924-4F9D-BDF8-CE3F37F8FF07}"/>
              </a:ext>
            </a:extLst>
          </p:cNvPr>
          <p:cNvSpPr txBox="1">
            <a:spLocks/>
          </p:cNvSpPr>
          <p:nvPr/>
        </p:nvSpPr>
        <p:spPr>
          <a:xfrm>
            <a:off x="712800" y="681136"/>
            <a:ext cx="7718400" cy="345232"/>
          </a:xfrm>
          <a:prstGeom prst="rect">
            <a:avLst/>
          </a:prstGeom>
        </p:spPr>
        <p:txBody>
          <a:bodyPr vert="horz" lIns="0" tIns="0" rIns="0" bIns="0" rtlCol="0" anchor="t" anchorCtr="0">
            <a:normAutofit/>
          </a:bodyPr>
          <a:lstStyle>
            <a:lvl1pPr algn="l" defTabSz="914400" rtl="0" eaLnBrk="1" latinLnBrk="0" hangingPunct="1">
              <a:lnSpc>
                <a:spcPct val="90000"/>
              </a:lnSpc>
              <a:spcBef>
                <a:spcPct val="0"/>
              </a:spcBef>
              <a:buNone/>
              <a:defRPr sz="2400" b="1" kern="1200">
                <a:solidFill>
                  <a:schemeClr val="accent1"/>
                </a:solidFill>
                <a:latin typeface="+mj-lt"/>
                <a:ea typeface="+mj-ea"/>
                <a:cs typeface="+mj-cs"/>
              </a:defRPr>
            </a:lvl1pPr>
          </a:lstStyle>
          <a:p>
            <a:pPr>
              <a:spcAft>
                <a:spcPts val="600"/>
              </a:spcAft>
            </a:pPr>
            <a:endParaRPr lang="en-GB" sz="1800" dirty="0">
              <a:solidFill>
                <a:schemeClr val="accent1">
                  <a:lumMod val="75000"/>
                </a:schemeClr>
              </a:solidFill>
            </a:endParaRPr>
          </a:p>
        </p:txBody>
      </p:sp>
      <p:sp>
        <p:nvSpPr>
          <p:cNvPr id="32" name="Title 31">
            <a:extLst>
              <a:ext uri="{FF2B5EF4-FFF2-40B4-BE49-F238E27FC236}">
                <a16:creationId xmlns:a16="http://schemas.microsoft.com/office/drawing/2014/main" id="{89A62BC0-31CF-4A68-9B39-226F61290974}"/>
              </a:ext>
            </a:extLst>
          </p:cNvPr>
          <p:cNvSpPr>
            <a:spLocks noGrp="1"/>
          </p:cNvSpPr>
          <p:nvPr>
            <p:ph type="title"/>
          </p:nvPr>
        </p:nvSpPr>
        <p:spPr/>
        <p:txBody>
          <a:bodyPr/>
          <a:lstStyle/>
          <a:p>
            <a:r>
              <a:rPr lang="en-GB" dirty="0"/>
              <a:t>Context </a:t>
            </a:r>
          </a:p>
        </p:txBody>
      </p:sp>
      <p:sp>
        <p:nvSpPr>
          <p:cNvPr id="4" name="Slide Number Placeholder 3">
            <a:extLst>
              <a:ext uri="{FF2B5EF4-FFF2-40B4-BE49-F238E27FC236}">
                <a16:creationId xmlns:a16="http://schemas.microsoft.com/office/drawing/2014/main" id="{C0C0954E-99CD-4B41-A469-2B7DD3D05010}"/>
              </a:ext>
            </a:extLst>
          </p:cNvPr>
          <p:cNvSpPr>
            <a:spLocks noGrp="1"/>
          </p:cNvSpPr>
          <p:nvPr>
            <p:ph type="sldNum" sz="quarter" idx="12"/>
          </p:nvPr>
        </p:nvSpPr>
        <p:spPr/>
        <p:txBody>
          <a:bodyPr/>
          <a:lstStyle/>
          <a:p>
            <a:fld id="{9A8223AF-F2F5-41F7-A71C-81CE492BCB88}" type="slidenum">
              <a:rPr lang="en-GB" smtClean="0"/>
              <a:pPr/>
              <a:t>3</a:t>
            </a:fld>
            <a:endParaRPr lang="en-GB"/>
          </a:p>
        </p:txBody>
      </p:sp>
      <p:sp>
        <p:nvSpPr>
          <p:cNvPr id="12" name="Rectangle 11">
            <a:extLst>
              <a:ext uri="{FF2B5EF4-FFF2-40B4-BE49-F238E27FC236}">
                <a16:creationId xmlns:a16="http://schemas.microsoft.com/office/drawing/2014/main" id="{BA3A4FDC-4B31-433D-8DE0-F8D99A73A5FA}"/>
              </a:ext>
            </a:extLst>
          </p:cNvPr>
          <p:cNvSpPr/>
          <p:nvPr/>
        </p:nvSpPr>
        <p:spPr>
          <a:xfrm>
            <a:off x="712804" y="2138521"/>
            <a:ext cx="7897801" cy="30777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GB" sz="1400" dirty="0"/>
              <a:t>The not-for-profit legal advice sector is the most frequent source of advice for legal problems.</a:t>
            </a:r>
          </a:p>
        </p:txBody>
      </p:sp>
      <p:sp>
        <p:nvSpPr>
          <p:cNvPr id="15" name="Rectangle 14">
            <a:extLst>
              <a:ext uri="{FF2B5EF4-FFF2-40B4-BE49-F238E27FC236}">
                <a16:creationId xmlns:a16="http://schemas.microsoft.com/office/drawing/2014/main" id="{4C0D7A0C-C206-4D73-AF9F-863649AB7FDB}"/>
              </a:ext>
            </a:extLst>
          </p:cNvPr>
          <p:cNvSpPr/>
          <p:nvPr/>
        </p:nvSpPr>
        <p:spPr>
          <a:xfrm>
            <a:off x="4447607" y="3244334"/>
            <a:ext cx="248786" cy="369332"/>
          </a:xfrm>
          <a:prstGeom prst="rect">
            <a:avLst/>
          </a:prstGeom>
        </p:spPr>
        <p:txBody>
          <a:bodyPr wrap="none">
            <a:spAutoFit/>
          </a:bodyPr>
          <a:lstStyle/>
          <a:p>
            <a:r>
              <a:rPr lang="en-GB"/>
              <a:t> </a:t>
            </a:r>
          </a:p>
        </p:txBody>
      </p:sp>
      <p:sp>
        <p:nvSpPr>
          <p:cNvPr id="20" name="Rectangle 19">
            <a:extLst>
              <a:ext uri="{FF2B5EF4-FFF2-40B4-BE49-F238E27FC236}">
                <a16:creationId xmlns:a16="http://schemas.microsoft.com/office/drawing/2014/main" id="{A99FB4BC-9153-43E9-8741-FD7730B3C099}"/>
              </a:ext>
            </a:extLst>
          </p:cNvPr>
          <p:cNvSpPr/>
          <p:nvPr/>
        </p:nvSpPr>
        <p:spPr>
          <a:xfrm>
            <a:off x="712801" y="2532247"/>
            <a:ext cx="7897801" cy="5232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GB" sz="1400" dirty="0"/>
              <a:t>It was anticipated that the advent of COVID-19 would exacerbate the scale of legal issues faced and increase demand for advice in a sector with constrained capacity.</a:t>
            </a:r>
          </a:p>
        </p:txBody>
      </p:sp>
      <p:sp>
        <p:nvSpPr>
          <p:cNvPr id="21" name="Rectangle 20">
            <a:extLst>
              <a:ext uri="{FF2B5EF4-FFF2-40B4-BE49-F238E27FC236}">
                <a16:creationId xmlns:a16="http://schemas.microsoft.com/office/drawing/2014/main" id="{581F8845-11B7-4016-AB14-9760811EF01A}"/>
              </a:ext>
            </a:extLst>
          </p:cNvPr>
          <p:cNvSpPr/>
          <p:nvPr/>
        </p:nvSpPr>
        <p:spPr>
          <a:xfrm>
            <a:off x="712799" y="3141416"/>
            <a:ext cx="7897801" cy="181588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GB" sz="1400" dirty="0"/>
              <a:t>Funding was made available by HMT/DCMS and the MoJ through the COVID -19 Specialist Advice Service Scheme (CSASS) for not-for-profit legal advice providers to:</a:t>
            </a:r>
          </a:p>
          <a:p>
            <a:endParaRPr lang="en-GB" sz="1400" dirty="0"/>
          </a:p>
          <a:p>
            <a:pPr marL="228600" indent="-228600">
              <a:buAutoNum type="arabicPeriod"/>
            </a:pPr>
            <a:r>
              <a:rPr lang="en-GB" sz="1400" dirty="0"/>
              <a:t>Avert their closure and remain operational, providing specialist advice services throughout COVID-19;</a:t>
            </a:r>
          </a:p>
          <a:p>
            <a:pPr marL="228600" indent="-228600">
              <a:buFontTx/>
              <a:buAutoNum type="arabicPeriod"/>
            </a:pPr>
            <a:r>
              <a:rPr lang="en-GB" sz="1400" dirty="0"/>
              <a:t>Procure equipment and training to enable remote delivery of services, and adapt their operations accordingly;</a:t>
            </a:r>
            <a:endParaRPr lang="en-US" sz="1400" dirty="0"/>
          </a:p>
          <a:p>
            <a:pPr marL="228600" indent="-228600">
              <a:buFontTx/>
              <a:buAutoNum type="arabicPeriod"/>
            </a:pPr>
            <a:r>
              <a:rPr lang="en-GB" sz="1400" dirty="0"/>
              <a:t>Increase their capacity to meet the significant rising demand for advice services.</a:t>
            </a:r>
          </a:p>
        </p:txBody>
      </p:sp>
      <p:cxnSp>
        <p:nvCxnSpPr>
          <p:cNvPr id="24" name="Straight Connector 23">
            <a:extLst>
              <a:ext uri="{FF2B5EF4-FFF2-40B4-BE49-F238E27FC236}">
                <a16:creationId xmlns:a16="http://schemas.microsoft.com/office/drawing/2014/main" id="{AAE6A18C-BF3B-4844-AE3A-86C3E155A6CB}"/>
              </a:ext>
            </a:extLst>
          </p:cNvPr>
          <p:cNvCxnSpPr>
            <a:cxnSpLocks/>
            <a:stCxn id="12" idx="2"/>
            <a:endCxn id="20" idx="0"/>
          </p:cNvCxnSpPr>
          <p:nvPr/>
        </p:nvCxnSpPr>
        <p:spPr>
          <a:xfrm flipH="1">
            <a:off x="4661702" y="2446298"/>
            <a:ext cx="3" cy="859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0FAFA80-ADA6-4570-BDD6-90D7FB9D9B15}"/>
              </a:ext>
            </a:extLst>
          </p:cNvPr>
          <p:cNvCxnSpPr>
            <a:cxnSpLocks/>
            <a:stCxn id="20" idx="2"/>
            <a:endCxn id="21" idx="0"/>
          </p:cNvCxnSpPr>
          <p:nvPr/>
        </p:nvCxnSpPr>
        <p:spPr>
          <a:xfrm flipH="1">
            <a:off x="4661700" y="3055467"/>
            <a:ext cx="2" cy="85949"/>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F381BCD1-0A26-49D0-A0CB-62A07E3F1901}"/>
              </a:ext>
            </a:extLst>
          </p:cNvPr>
          <p:cNvSpPr/>
          <p:nvPr/>
        </p:nvSpPr>
        <p:spPr>
          <a:xfrm>
            <a:off x="712799" y="5043248"/>
            <a:ext cx="7897801" cy="954107"/>
          </a:xfrm>
          <a:prstGeom prst="rect">
            <a:avLst/>
          </a:prstGeom>
          <a:solidFill>
            <a:schemeClr val="accent3">
              <a:lumMod val="20000"/>
              <a:lumOff val="80000"/>
            </a:schemeClr>
          </a:solidFill>
          <a:ln>
            <a:solidFill>
              <a:schemeClr val="accent4"/>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GB" sz="1400" dirty="0">
                <a:solidFill>
                  <a:schemeClr val="tx1"/>
                </a:solidFill>
              </a:rPr>
              <a:t>The MoJ invested part of the CSASS fund into the </a:t>
            </a:r>
            <a:r>
              <a:rPr lang="en-GB" sz="1400" dirty="0">
                <a:solidFill>
                  <a:schemeClr val="tx1"/>
                </a:solidFill>
                <a:highlight>
                  <a:srgbClr val="FFFFFF"/>
                </a:highlight>
                <a:hlinkClick r:id="rId3">
                  <a:extLst>
                    <a:ext uri="{A12FA001-AC4F-418D-AE19-62706E023703}">
                      <ahyp:hlinkClr xmlns:ahyp="http://schemas.microsoft.com/office/drawing/2018/hyperlinkcolor" val="tx"/>
                    </a:ext>
                  </a:extLst>
                </a:hlinkClick>
              </a:rPr>
              <a:t>Community Justice Fund</a:t>
            </a:r>
            <a:r>
              <a:rPr lang="en-GB" sz="1400" dirty="0">
                <a:solidFill>
                  <a:schemeClr val="tx1"/>
                </a:solidFill>
              </a:rPr>
              <a:t> (CJF) – a pooled fund across several funders. MoJ investment was leveraged by the CJF to obtain further investment across additional funders maximising the financial support available across the advice sector at a critical time (see slide 3 for details).  </a:t>
            </a:r>
          </a:p>
        </p:txBody>
      </p:sp>
      <p:sp>
        <p:nvSpPr>
          <p:cNvPr id="16" name="Rectangle 15">
            <a:extLst>
              <a:ext uri="{FF2B5EF4-FFF2-40B4-BE49-F238E27FC236}">
                <a16:creationId xmlns:a16="http://schemas.microsoft.com/office/drawing/2014/main" id="{462F8D49-1AED-4250-8780-8DCBAB7CEC46}"/>
              </a:ext>
            </a:extLst>
          </p:cNvPr>
          <p:cNvSpPr/>
          <p:nvPr/>
        </p:nvSpPr>
        <p:spPr>
          <a:xfrm>
            <a:off x="712800" y="1542211"/>
            <a:ext cx="7897802" cy="510361"/>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2"/>
                </a:solidFill>
                <a:latin typeface="+mj-lt"/>
              </a:rPr>
              <a:t>The COVID-19 Specialist Advice Service Scheme (CSASS) </a:t>
            </a:r>
          </a:p>
        </p:txBody>
      </p:sp>
    </p:spTree>
    <p:extLst>
      <p:ext uri="{BB962C8B-B14F-4D97-AF65-F5344CB8AC3E}">
        <p14:creationId xmlns:p14="http://schemas.microsoft.com/office/powerpoint/2010/main" val="1367320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Left Brace 17">
            <a:extLst>
              <a:ext uri="{FF2B5EF4-FFF2-40B4-BE49-F238E27FC236}">
                <a16:creationId xmlns:a16="http://schemas.microsoft.com/office/drawing/2014/main" id="{92ED8C6B-1B98-4B25-9B77-C4EB9ED4C43A}"/>
              </a:ext>
            </a:extLst>
          </p:cNvPr>
          <p:cNvSpPr/>
          <p:nvPr/>
        </p:nvSpPr>
        <p:spPr>
          <a:xfrm rot="16200000">
            <a:off x="4455862" y="2365770"/>
            <a:ext cx="232278" cy="4107182"/>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400"/>
          </a:p>
        </p:txBody>
      </p:sp>
      <p:sp>
        <p:nvSpPr>
          <p:cNvPr id="2" name="Title 1">
            <a:extLst>
              <a:ext uri="{FF2B5EF4-FFF2-40B4-BE49-F238E27FC236}">
                <a16:creationId xmlns:a16="http://schemas.microsoft.com/office/drawing/2014/main" id="{AFD0C7B4-B9E7-4C05-95C5-F281677EC77A}"/>
              </a:ext>
            </a:extLst>
          </p:cNvPr>
          <p:cNvSpPr>
            <a:spLocks noGrp="1"/>
          </p:cNvSpPr>
          <p:nvPr>
            <p:ph type="title"/>
          </p:nvPr>
        </p:nvSpPr>
        <p:spPr/>
        <p:txBody>
          <a:bodyPr/>
          <a:lstStyle/>
          <a:p>
            <a:r>
              <a:rPr lang="en-GB"/>
              <a:t>Summary of Grant Funding</a:t>
            </a:r>
          </a:p>
        </p:txBody>
      </p:sp>
      <p:sp>
        <p:nvSpPr>
          <p:cNvPr id="22" name="Slide Number Placeholder 3">
            <a:extLst>
              <a:ext uri="{FF2B5EF4-FFF2-40B4-BE49-F238E27FC236}">
                <a16:creationId xmlns:a16="http://schemas.microsoft.com/office/drawing/2014/main" id="{BE1A7794-04B6-4118-B5D4-6E532EE15CA2}"/>
              </a:ext>
            </a:extLst>
          </p:cNvPr>
          <p:cNvSpPr>
            <a:spLocks noGrp="1"/>
          </p:cNvSpPr>
          <p:nvPr>
            <p:ph type="sldNum" sz="quarter" idx="12"/>
          </p:nvPr>
        </p:nvSpPr>
        <p:spPr/>
        <p:txBody>
          <a:bodyPr/>
          <a:lstStyle/>
          <a:p>
            <a:fld id="{9A8223AF-F2F5-41F7-A71C-81CE492BCB88}" type="slidenum">
              <a:rPr lang="en-GB" smtClean="0"/>
              <a:pPr/>
              <a:t>4</a:t>
            </a:fld>
            <a:endParaRPr lang="en-GB"/>
          </a:p>
        </p:txBody>
      </p:sp>
      <p:cxnSp>
        <p:nvCxnSpPr>
          <p:cNvPr id="11" name="Straight Connector 10">
            <a:extLst>
              <a:ext uri="{FF2B5EF4-FFF2-40B4-BE49-F238E27FC236}">
                <a16:creationId xmlns:a16="http://schemas.microsoft.com/office/drawing/2014/main" id="{AF71EC9B-BD76-4D4D-A3E4-F40D0B6E23B3}"/>
              </a:ext>
            </a:extLst>
          </p:cNvPr>
          <p:cNvCxnSpPr>
            <a:cxnSpLocks/>
          </p:cNvCxnSpPr>
          <p:nvPr/>
        </p:nvCxnSpPr>
        <p:spPr>
          <a:xfrm>
            <a:off x="2693424" y="2520623"/>
            <a:ext cx="0" cy="62856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A3D89FF-CB38-42E8-B35D-95AFB7CA7E75}"/>
              </a:ext>
            </a:extLst>
          </p:cNvPr>
          <p:cNvCxnSpPr/>
          <p:nvPr/>
        </p:nvCxnSpPr>
        <p:spPr>
          <a:xfrm>
            <a:off x="6785386" y="2520623"/>
            <a:ext cx="0" cy="5384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Rounded Corners 12">
            <a:extLst>
              <a:ext uri="{FF2B5EF4-FFF2-40B4-BE49-F238E27FC236}">
                <a16:creationId xmlns:a16="http://schemas.microsoft.com/office/drawing/2014/main" id="{C291BD9F-7AAD-4415-B410-9F59464F5198}"/>
              </a:ext>
            </a:extLst>
          </p:cNvPr>
          <p:cNvSpPr/>
          <p:nvPr/>
        </p:nvSpPr>
        <p:spPr>
          <a:xfrm>
            <a:off x="712801" y="2849090"/>
            <a:ext cx="3790800" cy="1476259"/>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dirty="0">
                <a:solidFill>
                  <a:schemeClr val="tx2"/>
                </a:solidFill>
              </a:rPr>
              <a:t>Community Justice Fund (CJF)*</a:t>
            </a:r>
          </a:p>
          <a:p>
            <a:pPr algn="ctr"/>
            <a:r>
              <a:rPr lang="en-GB" sz="2000" b="1" dirty="0">
                <a:solidFill>
                  <a:schemeClr val="tx2"/>
                </a:solidFill>
              </a:rPr>
              <a:t>£2.4m</a:t>
            </a:r>
          </a:p>
          <a:p>
            <a:pPr algn="ctr"/>
            <a:r>
              <a:rPr lang="en-GB" sz="2000" b="1" dirty="0">
                <a:solidFill>
                  <a:schemeClr val="tx2"/>
                </a:solidFill>
              </a:rPr>
              <a:t>(37)</a:t>
            </a:r>
          </a:p>
        </p:txBody>
      </p:sp>
      <p:sp>
        <p:nvSpPr>
          <p:cNvPr id="16" name="Rectangle: Rounded Corners 15">
            <a:extLst>
              <a:ext uri="{FF2B5EF4-FFF2-40B4-BE49-F238E27FC236}">
                <a16:creationId xmlns:a16="http://schemas.microsoft.com/office/drawing/2014/main" id="{675CAAD9-4065-4A8E-978A-E029955FDF17}"/>
              </a:ext>
            </a:extLst>
          </p:cNvPr>
          <p:cNvSpPr/>
          <p:nvPr/>
        </p:nvSpPr>
        <p:spPr>
          <a:xfrm>
            <a:off x="4738979" y="2847588"/>
            <a:ext cx="3789420" cy="1476259"/>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2"/>
                </a:solidFill>
              </a:rPr>
              <a:t>Law Centres Network</a:t>
            </a:r>
          </a:p>
          <a:p>
            <a:pPr algn="ctr"/>
            <a:r>
              <a:rPr lang="en-GB" sz="2000" b="1" dirty="0">
                <a:solidFill>
                  <a:schemeClr val="tx2"/>
                </a:solidFill>
              </a:rPr>
              <a:t>£2m</a:t>
            </a:r>
          </a:p>
          <a:p>
            <a:pPr algn="ctr"/>
            <a:r>
              <a:rPr lang="en-GB" sz="2000" b="1" dirty="0">
                <a:solidFill>
                  <a:schemeClr val="tx2"/>
                </a:solidFill>
              </a:rPr>
              <a:t>(35)</a:t>
            </a:r>
          </a:p>
        </p:txBody>
      </p:sp>
      <p:sp>
        <p:nvSpPr>
          <p:cNvPr id="21" name="Rectangle: Rounded Corners 20">
            <a:extLst>
              <a:ext uri="{FF2B5EF4-FFF2-40B4-BE49-F238E27FC236}">
                <a16:creationId xmlns:a16="http://schemas.microsoft.com/office/drawing/2014/main" id="{70D79CE0-831E-44A1-9A47-3156082681B3}"/>
              </a:ext>
            </a:extLst>
          </p:cNvPr>
          <p:cNvSpPr/>
          <p:nvPr/>
        </p:nvSpPr>
        <p:spPr>
          <a:xfrm>
            <a:off x="712801" y="4507248"/>
            <a:ext cx="7815598" cy="961569"/>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2"/>
                </a:solidFill>
              </a:rPr>
              <a:t>72 frontline organisations </a:t>
            </a:r>
            <a:r>
              <a:rPr lang="en-GB" sz="1400" i="1" dirty="0">
                <a:solidFill>
                  <a:schemeClr val="tx2"/>
                </a:solidFill>
              </a:rPr>
              <a:t>providing legal advice across all regions in England and Wales were supported with an average grant size of</a:t>
            </a:r>
          </a:p>
          <a:p>
            <a:pPr algn="ctr"/>
            <a:r>
              <a:rPr lang="en-GB" sz="1400" b="1" dirty="0">
                <a:solidFill>
                  <a:schemeClr val="tx2"/>
                </a:solidFill>
              </a:rPr>
              <a:t>£71,000</a:t>
            </a:r>
          </a:p>
          <a:p>
            <a:pPr algn="ctr"/>
            <a:r>
              <a:rPr lang="en-GB" sz="1400" i="1" dirty="0">
                <a:solidFill>
                  <a:schemeClr val="tx2"/>
                </a:solidFill>
              </a:rPr>
              <a:t>(51% of organisations operated in some capacity out of Greater London area)</a:t>
            </a:r>
          </a:p>
        </p:txBody>
      </p:sp>
      <p:sp>
        <p:nvSpPr>
          <p:cNvPr id="24" name="Rectangle 23">
            <a:extLst>
              <a:ext uri="{FF2B5EF4-FFF2-40B4-BE49-F238E27FC236}">
                <a16:creationId xmlns:a16="http://schemas.microsoft.com/office/drawing/2014/main" id="{5E99D88B-1785-4685-854D-785BD5246951}"/>
              </a:ext>
            </a:extLst>
          </p:cNvPr>
          <p:cNvSpPr/>
          <p:nvPr/>
        </p:nvSpPr>
        <p:spPr>
          <a:xfrm>
            <a:off x="1051478" y="3793499"/>
            <a:ext cx="3283892" cy="523220"/>
          </a:xfrm>
          <a:prstGeom prst="rect">
            <a:avLst/>
          </a:prstGeom>
        </p:spPr>
        <p:txBody>
          <a:bodyPr wrap="square">
            <a:spAutoFit/>
          </a:bodyPr>
          <a:lstStyle/>
          <a:p>
            <a:pPr lvl="0" algn="ctr"/>
            <a:r>
              <a:rPr lang="en-GB" sz="1400" i="1" dirty="0">
                <a:solidFill>
                  <a:schemeClr val="tx2"/>
                </a:solidFill>
              </a:rPr>
              <a:t>Managed by the Access to Justice Foundation (ATJF</a:t>
            </a:r>
            <a:endParaRPr lang="en-GB" sz="1400" dirty="0">
              <a:solidFill>
                <a:schemeClr val="tx2"/>
              </a:solidFill>
            </a:endParaRPr>
          </a:p>
        </p:txBody>
      </p:sp>
      <p:sp>
        <p:nvSpPr>
          <p:cNvPr id="23" name="Rectangle 22">
            <a:extLst>
              <a:ext uri="{FF2B5EF4-FFF2-40B4-BE49-F238E27FC236}">
                <a16:creationId xmlns:a16="http://schemas.microsoft.com/office/drawing/2014/main" id="{A1AF490A-3A46-401E-A406-27B8D3F126BD}"/>
              </a:ext>
            </a:extLst>
          </p:cNvPr>
          <p:cNvSpPr/>
          <p:nvPr/>
        </p:nvSpPr>
        <p:spPr>
          <a:xfrm>
            <a:off x="712800" y="1542211"/>
            <a:ext cx="7815600" cy="510361"/>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2"/>
                </a:solidFill>
                <a:latin typeface="+mj-lt"/>
              </a:rPr>
              <a:t> Covid-19 Specialist Advice Service Scheme (CSASS)</a:t>
            </a:r>
          </a:p>
        </p:txBody>
      </p:sp>
      <p:sp>
        <p:nvSpPr>
          <p:cNvPr id="6" name="Rectangle: Rounded Corners 5">
            <a:extLst>
              <a:ext uri="{FF2B5EF4-FFF2-40B4-BE49-F238E27FC236}">
                <a16:creationId xmlns:a16="http://schemas.microsoft.com/office/drawing/2014/main" id="{B38E06AB-2778-4363-A9D1-8ADE5E8EEA54}"/>
              </a:ext>
            </a:extLst>
          </p:cNvPr>
          <p:cNvSpPr/>
          <p:nvPr/>
        </p:nvSpPr>
        <p:spPr>
          <a:xfrm>
            <a:off x="712800" y="2165664"/>
            <a:ext cx="7815599" cy="560073"/>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chemeClr val="tx2"/>
                </a:solidFill>
              </a:rPr>
              <a:t>In April 2020, the MOJ contributed </a:t>
            </a:r>
          </a:p>
          <a:p>
            <a:pPr algn="ctr"/>
            <a:r>
              <a:rPr lang="en-GB" sz="2000" b="1" dirty="0">
                <a:solidFill>
                  <a:schemeClr val="tx2"/>
                </a:solidFill>
              </a:rPr>
              <a:t>£5.4m</a:t>
            </a:r>
            <a:endParaRPr lang="en-GB" sz="1400" i="1" dirty="0">
              <a:solidFill>
                <a:schemeClr val="tx2"/>
              </a:solidFill>
            </a:endParaRPr>
          </a:p>
        </p:txBody>
      </p:sp>
      <p:sp>
        <p:nvSpPr>
          <p:cNvPr id="28" name="TextBox 27">
            <a:extLst>
              <a:ext uri="{FF2B5EF4-FFF2-40B4-BE49-F238E27FC236}">
                <a16:creationId xmlns:a16="http://schemas.microsoft.com/office/drawing/2014/main" id="{3ADCB4B8-1DBC-4814-8962-542CBE13004D}"/>
              </a:ext>
            </a:extLst>
          </p:cNvPr>
          <p:cNvSpPr txBox="1"/>
          <p:nvPr/>
        </p:nvSpPr>
        <p:spPr>
          <a:xfrm>
            <a:off x="698911" y="5496961"/>
            <a:ext cx="7829488" cy="461665"/>
          </a:xfrm>
          <a:prstGeom prst="rect">
            <a:avLst/>
          </a:prstGeom>
          <a:noFill/>
        </p:spPr>
        <p:txBody>
          <a:bodyPr wrap="square" lIns="0" tIns="0" rIns="0" bIns="0" rtlCol="0" anchor="t">
            <a:spAutoFit/>
          </a:bodyPr>
          <a:lstStyle/>
          <a:p>
            <a:r>
              <a:rPr lang="en-GB" sz="1000" i="1" dirty="0">
                <a:latin typeface="+mj-lt"/>
              </a:rPr>
              <a:t>*179 specialist legal advice organisations were supported through the £11.59m CJF </a:t>
            </a:r>
            <a:r>
              <a:rPr lang="en-GB" sz="1000" i="1" dirty="0">
                <a:latin typeface="+mj-lt"/>
                <a:ea typeface="Arial" panose="020B0604020202020204" pitchFamily="34" charset="0"/>
                <a:cs typeface="Times New Roman"/>
              </a:rPr>
              <a:t>delivered in collaboration with Independent Funders, the MoJ, and The National Lottery Community Fund </a:t>
            </a:r>
            <a:r>
              <a:rPr lang="en-GB" sz="1000" i="1" dirty="0">
                <a:latin typeface="+mj-lt"/>
              </a:rPr>
              <a:t>maximising the impact of the grant on the legal advice sector.</a:t>
            </a:r>
            <a:r>
              <a:rPr lang="en-GB" sz="1000" i="1" dirty="0">
                <a:latin typeface="+mj-lt"/>
                <a:ea typeface="Arial" panose="020B0604020202020204" pitchFamily="34" charset="0"/>
                <a:cs typeface="Times New Roman"/>
              </a:rPr>
              <a:t> While the MOJ funded ATJF and LCN separately under the CSASS, the CJF application portal was used by all 72 grantees.</a:t>
            </a:r>
            <a:endParaRPr lang="en-GB" sz="1000" i="1" dirty="0">
              <a:latin typeface="+mj-lt"/>
            </a:endParaRPr>
          </a:p>
        </p:txBody>
      </p:sp>
    </p:spTree>
    <p:extLst>
      <p:ext uri="{BB962C8B-B14F-4D97-AF65-F5344CB8AC3E}">
        <p14:creationId xmlns:p14="http://schemas.microsoft.com/office/powerpoint/2010/main" val="2892680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9A278C98-DDB0-429D-9777-D71651145E1A}"/>
              </a:ext>
            </a:extLst>
          </p:cNvPr>
          <p:cNvSpPr txBox="1"/>
          <p:nvPr/>
        </p:nvSpPr>
        <p:spPr>
          <a:xfrm>
            <a:off x="712800" y="1542211"/>
            <a:ext cx="3083924" cy="4332116"/>
          </a:xfrm>
          <a:prstGeom prst="rect">
            <a:avLst/>
          </a:prstGeom>
          <a:solidFill>
            <a:schemeClr val="accent2">
              <a:lumMod val="20000"/>
              <a:lumOff val="80000"/>
            </a:schemeClr>
          </a:solidFill>
          <a:ln/>
        </p:spPr>
        <p:style>
          <a:lnRef idx="3">
            <a:schemeClr val="lt1"/>
          </a:lnRef>
          <a:fillRef idx="1">
            <a:schemeClr val="accent6"/>
          </a:fillRef>
          <a:effectRef idx="1">
            <a:schemeClr val="accent6"/>
          </a:effectRef>
          <a:fontRef idx="minor">
            <a:schemeClr val="lt1"/>
          </a:fontRef>
        </p:style>
        <p:txBody>
          <a:bodyPr wrap="square" rtlCol="0" anchor="t">
            <a:noAutofit/>
          </a:bodyPr>
          <a:lstStyle/>
          <a:p>
            <a:pPr>
              <a:spcAft>
                <a:spcPts val="1200"/>
              </a:spcAft>
            </a:pPr>
            <a:r>
              <a:rPr lang="en-GB" sz="1600" b="1" dirty="0">
                <a:solidFill>
                  <a:schemeClr val="tx2"/>
                </a:solidFill>
                <a:latin typeface="+mj-lt"/>
              </a:rPr>
              <a:t>Funds were used responsibly &amp; flexibly by grantees at a time of reduced income</a:t>
            </a:r>
            <a:endParaRPr lang="en-GB" sz="1600" i="1" dirty="0">
              <a:solidFill>
                <a:schemeClr val="tx2"/>
              </a:solidFill>
              <a:latin typeface="+mj-lt"/>
            </a:endParaRPr>
          </a:p>
          <a:p>
            <a:pPr marL="285750" indent="-285750">
              <a:spcAft>
                <a:spcPts val="600"/>
              </a:spcAft>
              <a:buFont typeface="Wingdings" panose="05000000000000000000" pitchFamily="2" charset="2"/>
              <a:buChar char="ü"/>
            </a:pPr>
            <a:r>
              <a:rPr lang="en-GB" sz="1400" i="1" dirty="0">
                <a:solidFill>
                  <a:schemeClr val="tx2"/>
                </a:solidFill>
                <a:latin typeface="+mj-lt"/>
              </a:rPr>
              <a:t>To remain operational during the pandemic </a:t>
            </a:r>
          </a:p>
          <a:p>
            <a:pPr marL="285750" indent="-285750">
              <a:spcAft>
                <a:spcPts val="600"/>
              </a:spcAft>
              <a:buFont typeface="Wingdings" panose="05000000000000000000" pitchFamily="2" charset="2"/>
              <a:buChar char="ü"/>
            </a:pPr>
            <a:r>
              <a:rPr lang="en-GB" sz="1400" i="1" dirty="0">
                <a:solidFill>
                  <a:schemeClr val="tx2"/>
                </a:solidFill>
                <a:latin typeface="+mj-lt"/>
              </a:rPr>
              <a:t>To pay staff wages and limit use of the furlough scheme </a:t>
            </a:r>
          </a:p>
          <a:p>
            <a:pPr marL="285750" indent="-285750">
              <a:spcAft>
                <a:spcPts val="600"/>
              </a:spcAft>
              <a:buFont typeface="Wingdings" panose="05000000000000000000" pitchFamily="2" charset="2"/>
              <a:buChar char="ü"/>
            </a:pPr>
            <a:r>
              <a:rPr lang="en-GB" sz="1400" i="1" dirty="0">
                <a:solidFill>
                  <a:schemeClr val="tx2"/>
                </a:solidFill>
                <a:latin typeface="+mj-lt"/>
              </a:rPr>
              <a:t>To hire or retain specialist staff</a:t>
            </a:r>
          </a:p>
          <a:p>
            <a:pPr marL="285750" indent="-285750">
              <a:spcAft>
                <a:spcPts val="600"/>
              </a:spcAft>
              <a:buFont typeface="Wingdings" panose="05000000000000000000" pitchFamily="2" charset="2"/>
              <a:buChar char="ü"/>
            </a:pPr>
            <a:r>
              <a:rPr lang="en-GB" sz="1400" i="1" dirty="0">
                <a:solidFill>
                  <a:schemeClr val="tx2"/>
                </a:solidFill>
                <a:latin typeface="+mj-lt"/>
              </a:rPr>
              <a:t>To procure equipment to deliver services remotely</a:t>
            </a:r>
          </a:p>
          <a:p>
            <a:pPr marL="285750" indent="-285750">
              <a:spcAft>
                <a:spcPts val="600"/>
              </a:spcAft>
              <a:buFont typeface="Wingdings" panose="05000000000000000000" pitchFamily="2" charset="2"/>
              <a:buChar char="ü"/>
            </a:pPr>
            <a:r>
              <a:rPr lang="en-GB" sz="1400" i="1" dirty="0">
                <a:solidFill>
                  <a:schemeClr val="tx2"/>
                </a:solidFill>
                <a:latin typeface="+mj-lt"/>
              </a:rPr>
              <a:t>To implement early intervention measures for clients with characteristics of vulnerability</a:t>
            </a:r>
          </a:p>
        </p:txBody>
      </p:sp>
      <p:sp>
        <p:nvSpPr>
          <p:cNvPr id="2" name="Title 1">
            <a:extLst>
              <a:ext uri="{FF2B5EF4-FFF2-40B4-BE49-F238E27FC236}">
                <a16:creationId xmlns:a16="http://schemas.microsoft.com/office/drawing/2014/main" id="{AFD0C7B4-B9E7-4C05-95C5-F281677EC77A}"/>
              </a:ext>
            </a:extLst>
          </p:cNvPr>
          <p:cNvSpPr>
            <a:spLocks noGrp="1"/>
          </p:cNvSpPr>
          <p:nvPr>
            <p:ph type="title"/>
          </p:nvPr>
        </p:nvSpPr>
        <p:spPr/>
        <p:txBody>
          <a:bodyPr/>
          <a:lstStyle/>
          <a:p>
            <a:r>
              <a:rPr lang="en-GB" dirty="0"/>
              <a:t>Summary of Grant Funding</a:t>
            </a:r>
          </a:p>
        </p:txBody>
      </p:sp>
      <p:sp>
        <p:nvSpPr>
          <p:cNvPr id="22" name="Slide Number Placeholder 3">
            <a:extLst>
              <a:ext uri="{FF2B5EF4-FFF2-40B4-BE49-F238E27FC236}">
                <a16:creationId xmlns:a16="http://schemas.microsoft.com/office/drawing/2014/main" id="{BE1A7794-04B6-4118-B5D4-6E532EE15CA2}"/>
              </a:ext>
            </a:extLst>
          </p:cNvPr>
          <p:cNvSpPr>
            <a:spLocks noGrp="1"/>
          </p:cNvSpPr>
          <p:nvPr>
            <p:ph type="sldNum" sz="quarter" idx="12"/>
          </p:nvPr>
        </p:nvSpPr>
        <p:spPr/>
        <p:txBody>
          <a:bodyPr/>
          <a:lstStyle/>
          <a:p>
            <a:fld id="{9A8223AF-F2F5-41F7-A71C-81CE492BCB88}" type="slidenum">
              <a:rPr lang="en-GB" smtClean="0"/>
              <a:pPr/>
              <a:t>5</a:t>
            </a:fld>
            <a:endParaRPr lang="en-GB"/>
          </a:p>
        </p:txBody>
      </p:sp>
      <p:sp>
        <p:nvSpPr>
          <p:cNvPr id="27" name="TextBox 26">
            <a:extLst>
              <a:ext uri="{FF2B5EF4-FFF2-40B4-BE49-F238E27FC236}">
                <a16:creationId xmlns:a16="http://schemas.microsoft.com/office/drawing/2014/main" id="{3D18F095-4744-43F7-83F8-6C1B5383AA45}"/>
              </a:ext>
            </a:extLst>
          </p:cNvPr>
          <p:cNvSpPr txBox="1"/>
          <p:nvPr/>
        </p:nvSpPr>
        <p:spPr>
          <a:xfrm>
            <a:off x="4084072" y="1542211"/>
            <a:ext cx="4714327" cy="4332116"/>
          </a:xfrm>
          <a:prstGeom prst="rect">
            <a:avLst/>
          </a:prstGeom>
          <a:noFill/>
          <a:ln/>
        </p:spPr>
        <p:style>
          <a:lnRef idx="3">
            <a:schemeClr val="lt1"/>
          </a:lnRef>
          <a:fillRef idx="1">
            <a:schemeClr val="accent6"/>
          </a:fillRef>
          <a:effectRef idx="1">
            <a:schemeClr val="accent6"/>
          </a:effectRef>
          <a:fontRef idx="minor">
            <a:schemeClr val="lt1"/>
          </a:fontRef>
        </p:style>
        <p:txBody>
          <a:bodyPr wrap="square" rtlCol="0" anchor="t">
            <a:noAutofit/>
          </a:bodyPr>
          <a:lstStyle/>
          <a:p>
            <a:pPr>
              <a:spcAft>
                <a:spcPts val="600"/>
              </a:spcAft>
            </a:pPr>
            <a:r>
              <a:rPr lang="en-GB" sz="1600" b="1" dirty="0">
                <a:solidFill>
                  <a:schemeClr val="tx2"/>
                </a:solidFill>
                <a:latin typeface="+mj-lt"/>
              </a:rPr>
              <a:t>Feedback from beneficiaries</a:t>
            </a:r>
            <a:endParaRPr lang="en-GB" sz="1400" i="1" dirty="0">
              <a:solidFill>
                <a:schemeClr val="tx2"/>
              </a:solidFill>
            </a:endParaRPr>
          </a:p>
        </p:txBody>
      </p:sp>
      <p:grpSp>
        <p:nvGrpSpPr>
          <p:cNvPr id="49" name="Group 48">
            <a:extLst>
              <a:ext uri="{FF2B5EF4-FFF2-40B4-BE49-F238E27FC236}">
                <a16:creationId xmlns:a16="http://schemas.microsoft.com/office/drawing/2014/main" id="{7EAFE488-8E92-4B26-9400-E169984F86C3}"/>
              </a:ext>
            </a:extLst>
          </p:cNvPr>
          <p:cNvGrpSpPr/>
          <p:nvPr/>
        </p:nvGrpSpPr>
        <p:grpSpPr>
          <a:xfrm>
            <a:off x="3796724" y="2022017"/>
            <a:ext cx="4934526" cy="1244820"/>
            <a:chOff x="3796724" y="2022017"/>
            <a:chExt cx="4934526" cy="1244820"/>
          </a:xfrm>
        </p:grpSpPr>
        <p:sp>
          <p:nvSpPr>
            <p:cNvPr id="4" name="Rectangle 3">
              <a:extLst>
                <a:ext uri="{FF2B5EF4-FFF2-40B4-BE49-F238E27FC236}">
                  <a16:creationId xmlns:a16="http://schemas.microsoft.com/office/drawing/2014/main" id="{2FA6D3ED-2CE4-4917-BFA6-941F81BCB0C8}"/>
                </a:ext>
              </a:extLst>
            </p:cNvPr>
            <p:cNvSpPr/>
            <p:nvPr/>
          </p:nvSpPr>
          <p:spPr>
            <a:xfrm>
              <a:off x="3796724" y="2022017"/>
              <a:ext cx="1051399" cy="7182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800" dirty="0">
                  <a:solidFill>
                    <a:schemeClr val="accent1"/>
                  </a:solidFill>
                </a:rPr>
                <a:t>“</a:t>
              </a:r>
            </a:p>
          </p:txBody>
        </p:sp>
        <p:sp>
          <p:nvSpPr>
            <p:cNvPr id="29" name="TextBox 28">
              <a:extLst>
                <a:ext uri="{FF2B5EF4-FFF2-40B4-BE49-F238E27FC236}">
                  <a16:creationId xmlns:a16="http://schemas.microsoft.com/office/drawing/2014/main" id="{951881DE-7279-44E7-8ADB-5004A1BA6C0B}"/>
                </a:ext>
              </a:extLst>
            </p:cNvPr>
            <p:cNvSpPr txBox="1"/>
            <p:nvPr/>
          </p:nvSpPr>
          <p:spPr>
            <a:xfrm>
              <a:off x="4084072" y="2278335"/>
              <a:ext cx="4647178" cy="954107"/>
            </a:xfrm>
            <a:prstGeom prst="rect">
              <a:avLst/>
            </a:prstGeom>
            <a:noFill/>
            <a:ln>
              <a:noFill/>
            </a:ln>
          </p:spPr>
          <p:style>
            <a:lnRef idx="3">
              <a:schemeClr val="lt1"/>
            </a:lnRef>
            <a:fillRef idx="1">
              <a:schemeClr val="accent6"/>
            </a:fillRef>
            <a:effectRef idx="1">
              <a:schemeClr val="accent6"/>
            </a:effectRef>
            <a:fontRef idx="minor">
              <a:schemeClr val="lt1"/>
            </a:fontRef>
          </p:style>
          <p:txBody>
            <a:bodyPr wrap="square" rtlCol="0" anchor="t">
              <a:spAutoFit/>
            </a:bodyPr>
            <a:lstStyle/>
            <a:p>
              <a:r>
                <a:rPr lang="en-GB" sz="1400" i="1" dirty="0">
                  <a:solidFill>
                    <a:schemeClr val="tx2"/>
                  </a:solidFill>
                </a:rPr>
                <a:t>[the funding] will make a significant difference to so many lives at this crucial time, enabling charities to continue to provide early intervention that prevents people becoming unemployed, destitute or homeless.”</a:t>
              </a:r>
            </a:p>
          </p:txBody>
        </p:sp>
        <p:cxnSp>
          <p:nvCxnSpPr>
            <p:cNvPr id="30" name="Straight Connector 29">
              <a:extLst>
                <a:ext uri="{FF2B5EF4-FFF2-40B4-BE49-F238E27FC236}">
                  <a16:creationId xmlns:a16="http://schemas.microsoft.com/office/drawing/2014/main" id="{BD4D3F05-8649-4188-B4B2-A7D77FE310E2}"/>
                </a:ext>
              </a:extLst>
            </p:cNvPr>
            <p:cNvCxnSpPr>
              <a:cxnSpLocks/>
            </p:cNvCxnSpPr>
            <p:nvPr/>
          </p:nvCxnSpPr>
          <p:spPr>
            <a:xfrm>
              <a:off x="4172857" y="3266837"/>
              <a:ext cx="4441372"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3CE40E69-ADE3-4F5B-9681-5890268E5244}"/>
              </a:ext>
            </a:extLst>
          </p:cNvPr>
          <p:cNvGrpSpPr/>
          <p:nvPr/>
        </p:nvGrpSpPr>
        <p:grpSpPr>
          <a:xfrm>
            <a:off x="3796724" y="3564051"/>
            <a:ext cx="4934526" cy="774384"/>
            <a:chOff x="3796724" y="3524581"/>
            <a:chExt cx="4934526" cy="774384"/>
          </a:xfrm>
        </p:grpSpPr>
        <p:sp>
          <p:nvSpPr>
            <p:cNvPr id="36" name="Rectangle 35">
              <a:extLst>
                <a:ext uri="{FF2B5EF4-FFF2-40B4-BE49-F238E27FC236}">
                  <a16:creationId xmlns:a16="http://schemas.microsoft.com/office/drawing/2014/main" id="{C44605DE-E821-4880-A3EB-5E8206359F1A}"/>
                </a:ext>
              </a:extLst>
            </p:cNvPr>
            <p:cNvSpPr/>
            <p:nvPr/>
          </p:nvSpPr>
          <p:spPr>
            <a:xfrm>
              <a:off x="3796724" y="3524581"/>
              <a:ext cx="1051399" cy="7182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800" dirty="0">
                  <a:solidFill>
                    <a:schemeClr val="accent1"/>
                  </a:solidFill>
                </a:rPr>
                <a:t>“</a:t>
              </a:r>
            </a:p>
          </p:txBody>
        </p:sp>
        <p:sp>
          <p:nvSpPr>
            <p:cNvPr id="37" name="TextBox 36">
              <a:extLst>
                <a:ext uri="{FF2B5EF4-FFF2-40B4-BE49-F238E27FC236}">
                  <a16:creationId xmlns:a16="http://schemas.microsoft.com/office/drawing/2014/main" id="{48AA03E2-1A5D-472A-A828-800525D73010}"/>
                </a:ext>
              </a:extLst>
            </p:cNvPr>
            <p:cNvSpPr txBox="1"/>
            <p:nvPr/>
          </p:nvSpPr>
          <p:spPr>
            <a:xfrm>
              <a:off x="4084072" y="3775745"/>
              <a:ext cx="4647178" cy="523220"/>
            </a:xfrm>
            <a:prstGeom prst="rect">
              <a:avLst/>
            </a:prstGeom>
            <a:noFill/>
            <a:ln>
              <a:noFill/>
            </a:ln>
          </p:spPr>
          <p:style>
            <a:lnRef idx="3">
              <a:schemeClr val="lt1"/>
            </a:lnRef>
            <a:fillRef idx="1">
              <a:schemeClr val="accent6"/>
            </a:fillRef>
            <a:effectRef idx="1">
              <a:schemeClr val="accent6"/>
            </a:effectRef>
            <a:fontRef idx="minor">
              <a:schemeClr val="lt1"/>
            </a:fontRef>
          </p:style>
          <p:txBody>
            <a:bodyPr wrap="square" rtlCol="0" anchor="t">
              <a:spAutoFit/>
            </a:bodyPr>
            <a:lstStyle/>
            <a:p>
              <a:r>
                <a:rPr lang="en-GB" sz="1400" i="1" dirty="0">
                  <a:solidFill>
                    <a:schemeClr val="tx2"/>
                  </a:solidFill>
                </a:rPr>
                <a:t>We are grateful to receive this funding lifeline as our income has ceased due to courts not operating.”</a:t>
              </a:r>
            </a:p>
          </p:txBody>
        </p:sp>
        <p:cxnSp>
          <p:nvCxnSpPr>
            <p:cNvPr id="45" name="Straight Connector 44">
              <a:extLst>
                <a:ext uri="{FF2B5EF4-FFF2-40B4-BE49-F238E27FC236}">
                  <a16:creationId xmlns:a16="http://schemas.microsoft.com/office/drawing/2014/main" id="{308ACEB7-4AB5-4F4D-A8F7-195083A4F21F}"/>
                </a:ext>
              </a:extLst>
            </p:cNvPr>
            <p:cNvCxnSpPr>
              <a:cxnSpLocks/>
            </p:cNvCxnSpPr>
            <p:nvPr/>
          </p:nvCxnSpPr>
          <p:spPr>
            <a:xfrm>
              <a:off x="4172857" y="4293678"/>
              <a:ext cx="4441372"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7" name="Group 46">
            <a:extLst>
              <a:ext uri="{FF2B5EF4-FFF2-40B4-BE49-F238E27FC236}">
                <a16:creationId xmlns:a16="http://schemas.microsoft.com/office/drawing/2014/main" id="{64ABB0B3-0D0B-4B03-AD79-432C0DC0FE8B}"/>
              </a:ext>
            </a:extLst>
          </p:cNvPr>
          <p:cNvGrpSpPr/>
          <p:nvPr/>
        </p:nvGrpSpPr>
        <p:grpSpPr>
          <a:xfrm>
            <a:off x="3796724" y="4635649"/>
            <a:ext cx="4934526" cy="1010778"/>
            <a:chOff x="3796724" y="4635649"/>
            <a:chExt cx="4934526" cy="1010778"/>
          </a:xfrm>
        </p:grpSpPr>
        <p:sp>
          <p:nvSpPr>
            <p:cNvPr id="40" name="Rectangle 39">
              <a:extLst>
                <a:ext uri="{FF2B5EF4-FFF2-40B4-BE49-F238E27FC236}">
                  <a16:creationId xmlns:a16="http://schemas.microsoft.com/office/drawing/2014/main" id="{59ABFAB6-5436-45E6-AD55-119357202D36}"/>
                </a:ext>
              </a:extLst>
            </p:cNvPr>
            <p:cNvSpPr/>
            <p:nvPr/>
          </p:nvSpPr>
          <p:spPr>
            <a:xfrm>
              <a:off x="3796724" y="4635649"/>
              <a:ext cx="1051399" cy="7182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800" dirty="0">
                  <a:solidFill>
                    <a:schemeClr val="accent1"/>
                  </a:solidFill>
                </a:rPr>
                <a:t>“</a:t>
              </a:r>
            </a:p>
          </p:txBody>
        </p:sp>
        <p:sp>
          <p:nvSpPr>
            <p:cNvPr id="41" name="TextBox 40">
              <a:extLst>
                <a:ext uri="{FF2B5EF4-FFF2-40B4-BE49-F238E27FC236}">
                  <a16:creationId xmlns:a16="http://schemas.microsoft.com/office/drawing/2014/main" id="{8C176774-BBF2-40DB-9D9B-4063415E3160}"/>
                </a:ext>
              </a:extLst>
            </p:cNvPr>
            <p:cNvSpPr txBox="1"/>
            <p:nvPr/>
          </p:nvSpPr>
          <p:spPr>
            <a:xfrm>
              <a:off x="4084072" y="4886813"/>
              <a:ext cx="4647178" cy="738664"/>
            </a:xfrm>
            <a:prstGeom prst="rect">
              <a:avLst/>
            </a:prstGeom>
            <a:noFill/>
            <a:ln>
              <a:noFill/>
            </a:ln>
          </p:spPr>
          <p:style>
            <a:lnRef idx="3">
              <a:schemeClr val="lt1"/>
            </a:lnRef>
            <a:fillRef idx="1">
              <a:schemeClr val="accent6"/>
            </a:fillRef>
            <a:effectRef idx="1">
              <a:schemeClr val="accent6"/>
            </a:effectRef>
            <a:fontRef idx="minor">
              <a:schemeClr val="lt1"/>
            </a:fontRef>
          </p:style>
          <p:txBody>
            <a:bodyPr wrap="square" rtlCol="0" anchor="t">
              <a:spAutoFit/>
            </a:bodyPr>
            <a:lstStyle/>
            <a:p>
              <a:r>
                <a:rPr lang="en-GB" sz="1400" i="1" dirty="0">
                  <a:solidFill>
                    <a:schemeClr val="tx2"/>
                  </a:solidFill>
                </a:rPr>
                <a:t>The funding has been central to sustaining our specialist Housing advice… and helped us to re-establish our Immigration (advice) services...”</a:t>
              </a:r>
            </a:p>
          </p:txBody>
        </p:sp>
        <p:cxnSp>
          <p:nvCxnSpPr>
            <p:cNvPr id="46" name="Straight Connector 45">
              <a:extLst>
                <a:ext uri="{FF2B5EF4-FFF2-40B4-BE49-F238E27FC236}">
                  <a16:creationId xmlns:a16="http://schemas.microsoft.com/office/drawing/2014/main" id="{2607DCFF-D53D-4D55-8244-7BD42ED03C54}"/>
                </a:ext>
              </a:extLst>
            </p:cNvPr>
            <p:cNvCxnSpPr>
              <a:cxnSpLocks/>
            </p:cNvCxnSpPr>
            <p:nvPr/>
          </p:nvCxnSpPr>
          <p:spPr>
            <a:xfrm>
              <a:off x="4172857" y="5646427"/>
              <a:ext cx="4441372"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10229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1F8C6-0EEC-44B3-889D-F2B744FC4F40}"/>
              </a:ext>
            </a:extLst>
          </p:cNvPr>
          <p:cNvSpPr>
            <a:spLocks noGrp="1"/>
          </p:cNvSpPr>
          <p:nvPr>
            <p:ph type="title"/>
          </p:nvPr>
        </p:nvSpPr>
        <p:spPr/>
        <p:txBody>
          <a:bodyPr>
            <a:normAutofit fontScale="90000"/>
          </a:bodyPr>
          <a:lstStyle/>
          <a:p>
            <a:r>
              <a:rPr lang="en-GB"/>
              <a:t>Overall, there was increased activity in organisations during funding period </a:t>
            </a:r>
          </a:p>
        </p:txBody>
      </p:sp>
      <p:sp>
        <p:nvSpPr>
          <p:cNvPr id="42" name="Slide Number Placeholder 3">
            <a:extLst>
              <a:ext uri="{FF2B5EF4-FFF2-40B4-BE49-F238E27FC236}">
                <a16:creationId xmlns:a16="http://schemas.microsoft.com/office/drawing/2014/main" id="{FA344E86-87F0-4CAE-AC43-13746CA442B8}"/>
              </a:ext>
            </a:extLst>
          </p:cNvPr>
          <p:cNvSpPr>
            <a:spLocks noGrp="1"/>
          </p:cNvSpPr>
          <p:nvPr>
            <p:ph type="sldNum" sz="quarter" idx="12"/>
          </p:nvPr>
        </p:nvSpPr>
        <p:spPr/>
        <p:txBody>
          <a:bodyPr/>
          <a:lstStyle/>
          <a:p>
            <a:fld id="{9A8223AF-F2F5-41F7-A71C-81CE492BCB88}" type="slidenum">
              <a:rPr lang="en-GB" smtClean="0"/>
              <a:pPr/>
              <a:t>6</a:t>
            </a:fld>
            <a:endParaRPr lang="en-GB"/>
          </a:p>
        </p:txBody>
      </p:sp>
      <p:sp>
        <p:nvSpPr>
          <p:cNvPr id="41" name="Rectangle 40">
            <a:extLst>
              <a:ext uri="{FF2B5EF4-FFF2-40B4-BE49-F238E27FC236}">
                <a16:creationId xmlns:a16="http://schemas.microsoft.com/office/drawing/2014/main" id="{0AB11190-023F-4824-9873-A7FCDEB86BD6}"/>
              </a:ext>
            </a:extLst>
          </p:cNvPr>
          <p:cNvSpPr/>
          <p:nvPr/>
        </p:nvSpPr>
        <p:spPr>
          <a:xfrm>
            <a:off x="712799" y="1540800"/>
            <a:ext cx="8085599" cy="16158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Autofit/>
          </a:bodyPr>
          <a:lstStyle/>
          <a:p>
            <a:pPr>
              <a:spcAft>
                <a:spcPts val="600"/>
              </a:spcAft>
            </a:pPr>
            <a:r>
              <a:rPr lang="en-GB" sz="1200" dirty="0">
                <a:solidFill>
                  <a:schemeClr val="tx1"/>
                </a:solidFill>
              </a:rPr>
              <a:t>While there was an </a:t>
            </a:r>
            <a:r>
              <a:rPr lang="en-GB" sz="1200" b="1" dirty="0">
                <a:solidFill>
                  <a:schemeClr val="tx1"/>
                </a:solidFill>
              </a:rPr>
              <a:t>overall</a:t>
            </a:r>
            <a:r>
              <a:rPr lang="en-GB" sz="1200" dirty="0">
                <a:solidFill>
                  <a:schemeClr val="tx1"/>
                </a:solidFill>
              </a:rPr>
              <a:t> </a:t>
            </a:r>
            <a:r>
              <a:rPr lang="en-GB" sz="1200" b="1" dirty="0">
                <a:solidFill>
                  <a:schemeClr val="tx1"/>
                </a:solidFill>
              </a:rPr>
              <a:t>upward trend </a:t>
            </a:r>
            <a:r>
              <a:rPr lang="en-GB" sz="1200" dirty="0">
                <a:solidFill>
                  <a:schemeClr val="tx1"/>
                </a:solidFill>
              </a:rPr>
              <a:t>in the number of clients supported, this differed across months with aggregate increases of 9% in March to decreases of 18% in August. </a:t>
            </a:r>
          </a:p>
          <a:p>
            <a:pPr>
              <a:spcAft>
                <a:spcPts val="600"/>
              </a:spcAft>
            </a:pPr>
            <a:r>
              <a:rPr lang="en-GB" sz="1200" dirty="0">
                <a:solidFill>
                  <a:schemeClr val="tx1"/>
                </a:solidFill>
              </a:rPr>
              <a:t>Reasons for increases were linked to </a:t>
            </a:r>
            <a:r>
              <a:rPr lang="en-GB" sz="1200" b="1" dirty="0">
                <a:solidFill>
                  <a:schemeClr val="tx1"/>
                </a:solidFill>
              </a:rPr>
              <a:t>changes in financial circumstances</a:t>
            </a:r>
            <a:r>
              <a:rPr lang="en-GB" sz="1200" dirty="0">
                <a:solidFill>
                  <a:schemeClr val="tx1"/>
                </a:solidFill>
              </a:rPr>
              <a:t> often from new clients who had experienced a sudden change in employment or benefits. </a:t>
            </a:r>
          </a:p>
          <a:p>
            <a:pPr>
              <a:spcAft>
                <a:spcPts val="600"/>
              </a:spcAft>
            </a:pPr>
            <a:r>
              <a:rPr lang="en-GB" sz="1200" dirty="0">
                <a:solidFill>
                  <a:schemeClr val="tx1"/>
                </a:solidFill>
              </a:rPr>
              <a:t>Reasons for decreases in activity were linked to </a:t>
            </a:r>
            <a:r>
              <a:rPr lang="en-GB" sz="1200" b="1" dirty="0">
                <a:solidFill>
                  <a:schemeClr val="tx1"/>
                </a:solidFill>
              </a:rPr>
              <a:t>government policies (eviction ban and furlough), delay of events that trigger advice seeking behaviour</a:t>
            </a:r>
            <a:r>
              <a:rPr lang="en-GB" sz="1200" dirty="0">
                <a:solidFill>
                  <a:schemeClr val="tx1"/>
                </a:solidFill>
              </a:rPr>
              <a:t>, and </a:t>
            </a:r>
            <a:r>
              <a:rPr lang="en-GB" sz="1200" b="1" dirty="0">
                <a:solidFill>
                  <a:schemeClr val="tx1"/>
                </a:solidFill>
              </a:rPr>
              <a:t>the reduced capacity of organisations </a:t>
            </a:r>
            <a:r>
              <a:rPr lang="en-GB" sz="1200" dirty="0">
                <a:solidFill>
                  <a:schemeClr val="tx1"/>
                </a:solidFill>
              </a:rPr>
              <a:t>to deliver services.</a:t>
            </a:r>
          </a:p>
          <a:p>
            <a:pPr>
              <a:spcAft>
                <a:spcPts val="600"/>
              </a:spcAft>
            </a:pPr>
            <a:r>
              <a:rPr lang="en-GB" sz="1200" b="1" i="1" dirty="0">
                <a:solidFill>
                  <a:schemeClr val="tx1"/>
                </a:solidFill>
              </a:rPr>
              <a:t>To note: grantee data was highly diverse which is not reflected in the aggregate figures presented.</a:t>
            </a:r>
            <a:endParaRPr lang="en-GB" sz="1200" dirty="0">
              <a:solidFill>
                <a:schemeClr val="tx1"/>
              </a:solidFill>
            </a:endParaRPr>
          </a:p>
        </p:txBody>
      </p:sp>
      <p:sp>
        <p:nvSpPr>
          <p:cNvPr id="88" name="Rectangle 87">
            <a:extLst>
              <a:ext uri="{FF2B5EF4-FFF2-40B4-BE49-F238E27FC236}">
                <a16:creationId xmlns:a16="http://schemas.microsoft.com/office/drawing/2014/main" id="{FAD7CD33-6439-4484-8468-5F75C60E1335}"/>
              </a:ext>
            </a:extLst>
          </p:cNvPr>
          <p:cNvSpPr/>
          <p:nvPr/>
        </p:nvSpPr>
        <p:spPr>
          <a:xfrm>
            <a:off x="712800" y="5589721"/>
            <a:ext cx="8085598" cy="5131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GB" sz="1200" i="1" dirty="0">
                <a:solidFill>
                  <a:schemeClr val="tx1"/>
                </a:solidFill>
              </a:rPr>
              <a:t>*The table reflects changes in support levels of organisations &amp; should not be read as increase/decrease in issues or demand. Moreover, changes in support levels could be temporary &amp; driven by circumstances around COVID-19. </a:t>
            </a:r>
          </a:p>
        </p:txBody>
      </p:sp>
      <p:graphicFrame>
        <p:nvGraphicFramePr>
          <p:cNvPr id="4" name="Table 4" descr="Table to show the Highest increase and decrease in support was seen for areas related to: &#10;">
            <a:extLst>
              <a:ext uri="{FF2B5EF4-FFF2-40B4-BE49-F238E27FC236}">
                <a16:creationId xmlns:a16="http://schemas.microsoft.com/office/drawing/2014/main" id="{E9CA3619-2252-4FD7-A1CB-15DF8869A405}"/>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1062363621"/>
              </p:ext>
            </p:extLst>
          </p:nvPr>
        </p:nvGraphicFramePr>
        <p:xfrm>
          <a:off x="712801" y="3150229"/>
          <a:ext cx="8085598" cy="2426880"/>
        </p:xfrm>
        <a:graphic>
          <a:graphicData uri="http://schemas.openxmlformats.org/drawingml/2006/table">
            <a:tbl>
              <a:tblPr firstRow="1" bandRow="1">
                <a:tableStyleId>{3C2FFA5D-87B4-456A-9821-1D502468CF0F}</a:tableStyleId>
              </a:tblPr>
              <a:tblGrid>
                <a:gridCol w="4098685">
                  <a:extLst>
                    <a:ext uri="{9D8B030D-6E8A-4147-A177-3AD203B41FA5}">
                      <a16:colId xmlns:a16="http://schemas.microsoft.com/office/drawing/2014/main" val="2980215977"/>
                    </a:ext>
                  </a:extLst>
                </a:gridCol>
                <a:gridCol w="3986913">
                  <a:extLst>
                    <a:ext uri="{9D8B030D-6E8A-4147-A177-3AD203B41FA5}">
                      <a16:colId xmlns:a16="http://schemas.microsoft.com/office/drawing/2014/main" val="1790961840"/>
                    </a:ext>
                  </a:extLst>
                </a:gridCol>
              </a:tblGrid>
              <a:tr h="0">
                <a:tc>
                  <a:txBody>
                    <a:bodyPr/>
                    <a:lstStyle/>
                    <a:p>
                      <a:pPr marL="0" algn="l" defTabSz="914400" rtl="0" eaLnBrk="1" latinLnBrk="0" hangingPunct="1"/>
                      <a:r>
                        <a:rPr lang="en-GB" sz="1400" b="1" kern="1200" dirty="0">
                          <a:solidFill>
                            <a:sysClr val="windowText" lastClr="000000"/>
                          </a:solidFill>
                          <a:latin typeface="+mn-lt"/>
                          <a:ea typeface="+mn-ea"/>
                          <a:cs typeface="+mn-cs"/>
                        </a:rPr>
                        <a:t>Highest increase in support was seen for areas related to: </a:t>
                      </a:r>
                    </a:p>
                  </a:txBody>
                  <a:tcPr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a:r>
                        <a:rPr lang="en-GB" sz="1400" dirty="0">
                          <a:solidFill>
                            <a:sysClr val="windowText" lastClr="000000"/>
                          </a:solidFill>
                        </a:rPr>
                        <a:t>Highest decrease in support was seen for areas related to: </a:t>
                      </a:r>
                    </a:p>
                  </a:txBody>
                  <a:tcPr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453856588"/>
                  </a:ext>
                </a:extLst>
              </a:tr>
              <a:tr h="0">
                <a:tc>
                  <a:txBody>
                    <a:bodyPr/>
                    <a:lstStyle/>
                    <a:p>
                      <a:pPr algn="l"/>
                      <a:r>
                        <a:rPr lang="en-GB" sz="1200" b="1" dirty="0">
                          <a:solidFill>
                            <a:schemeClr val="tx1"/>
                          </a:solidFill>
                        </a:rPr>
                        <a:t>Asylum &amp; Immigration</a:t>
                      </a:r>
                    </a:p>
                  </a:txBody>
                  <a:tcPr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en-GB" sz="1200" b="1" dirty="0">
                          <a:solidFill>
                            <a:schemeClr val="tx1"/>
                          </a:solidFill>
                        </a:rPr>
                        <a:t>Debt</a:t>
                      </a:r>
                    </a:p>
                  </a:txBody>
                  <a:tcPr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13059749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Complex &amp; clustered with other issues that increased during pandemic including domestic violence, housing, No Recourse to Public Funds</a:t>
                      </a:r>
                      <a:endParaRPr lang="en-GB" sz="1200" dirty="0">
                        <a:solidFill>
                          <a:schemeClr val="accent1">
                            <a:lumMod val="75000"/>
                          </a:schemeClr>
                        </a:solidFill>
                      </a:endParaRPr>
                    </a:p>
                  </a:txBody>
                  <a:tcPr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Decrease in employment was likely due to suspension on bailiff action</a:t>
                      </a:r>
                      <a:endParaRPr lang="en-GB" sz="1200" dirty="0">
                        <a:solidFill>
                          <a:schemeClr val="accent1">
                            <a:lumMod val="75000"/>
                          </a:schemeClr>
                        </a:solidFill>
                      </a:endParaRPr>
                    </a:p>
                  </a:txBody>
                  <a:tcPr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2300931"/>
                  </a:ext>
                </a:extLst>
              </a:tr>
              <a:tr h="0">
                <a:tc>
                  <a:txBody>
                    <a:bodyPr/>
                    <a:lstStyle/>
                    <a:p>
                      <a:pPr algn="l"/>
                      <a:r>
                        <a:rPr lang="en-GB" sz="1200" b="1" dirty="0">
                          <a:solidFill>
                            <a:schemeClr val="tx1"/>
                          </a:solidFill>
                        </a:rPr>
                        <a:t>Employment</a:t>
                      </a:r>
                    </a:p>
                  </a:txBody>
                  <a:tcPr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algn="l" defTabSz="914400" rtl="0" eaLnBrk="1" latinLnBrk="0" hangingPunct="1"/>
                      <a:r>
                        <a:rPr lang="en-GB" sz="1200" b="1" kern="1200" dirty="0">
                          <a:solidFill>
                            <a:schemeClr val="tx1"/>
                          </a:solidFill>
                          <a:latin typeface="+mn-lt"/>
                          <a:ea typeface="+mn-ea"/>
                          <a:cs typeface="+mn-cs"/>
                        </a:rPr>
                        <a:t>Welfare Benefits</a:t>
                      </a:r>
                    </a:p>
                  </a:txBody>
                  <a:tcPr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48715334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Likely due to Government restrictions leading to staff furlough and redundancies</a:t>
                      </a:r>
                      <a:endParaRPr lang="en-GB" sz="1200" dirty="0">
                        <a:solidFill>
                          <a:schemeClr val="accent1">
                            <a:lumMod val="75000"/>
                          </a:schemeClr>
                        </a:solidFill>
                      </a:endParaRPr>
                    </a:p>
                  </a:txBody>
                  <a:tcPr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Likely due to fewer benefit appeal cases over funding period</a:t>
                      </a:r>
                      <a:endParaRPr lang="en-GB" sz="1200" dirty="0">
                        <a:solidFill>
                          <a:schemeClr val="accent1">
                            <a:lumMod val="75000"/>
                          </a:schemeClr>
                        </a:solidFill>
                      </a:endParaRPr>
                    </a:p>
                  </a:txBody>
                  <a:tcPr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27439684"/>
                  </a:ext>
                </a:extLst>
              </a:tr>
            </a:tbl>
          </a:graphicData>
        </a:graphic>
      </p:graphicFrame>
      <p:sp>
        <p:nvSpPr>
          <p:cNvPr id="5" name="TextBox 4">
            <a:extLst>
              <a:ext uri="{FF2B5EF4-FFF2-40B4-BE49-F238E27FC236}">
                <a16:creationId xmlns:a16="http://schemas.microsoft.com/office/drawing/2014/main" id="{599C0164-B2C0-4BFF-97BD-C1DCEE48CCE6}"/>
              </a:ext>
            </a:extLst>
          </p:cNvPr>
          <p:cNvSpPr txBox="1"/>
          <p:nvPr/>
        </p:nvSpPr>
        <p:spPr>
          <a:xfrm>
            <a:off x="476092" y="3012743"/>
            <a:ext cx="473413" cy="514738"/>
          </a:xfrm>
          <a:prstGeom prst="rect">
            <a:avLst/>
          </a:prstGeom>
          <a:noFill/>
        </p:spPr>
        <p:txBody>
          <a:bodyPr wrap="square" tIns="72000" bIns="72000" rtlCol="0">
            <a:spAutoFit/>
          </a:bodyPr>
          <a:lstStyle/>
          <a:p>
            <a:r>
              <a:rPr lang="en-GB" sz="2400" b="1"/>
              <a:t>*</a:t>
            </a:r>
          </a:p>
        </p:txBody>
      </p:sp>
    </p:spTree>
    <p:extLst>
      <p:ext uri="{BB962C8B-B14F-4D97-AF65-F5344CB8AC3E}">
        <p14:creationId xmlns:p14="http://schemas.microsoft.com/office/powerpoint/2010/main" val="2185194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phic 19" descr="A graph showing the number of issues supported from Jan - December 2019-2021, pre pandemic and during the pandemic">
            <a:extLst>
              <a:ext uri="{FF2B5EF4-FFF2-40B4-BE49-F238E27FC236}">
                <a16:creationId xmlns:a16="http://schemas.microsoft.com/office/drawing/2014/main" id="{AAB8C04E-21DE-4B7B-8EAF-4962145C9821}"/>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3287" y="1466427"/>
            <a:ext cx="6116320" cy="4453890"/>
          </a:xfrm>
          <a:prstGeom prst="rect">
            <a:avLst/>
          </a:prstGeom>
        </p:spPr>
      </p:pic>
      <p:sp>
        <p:nvSpPr>
          <p:cNvPr id="2" name="Title 1">
            <a:extLst>
              <a:ext uri="{FF2B5EF4-FFF2-40B4-BE49-F238E27FC236}">
                <a16:creationId xmlns:a16="http://schemas.microsoft.com/office/drawing/2014/main" id="{D591F8C6-0EEC-44B3-889D-F2B744FC4F40}"/>
              </a:ext>
            </a:extLst>
          </p:cNvPr>
          <p:cNvSpPr>
            <a:spLocks noGrp="1"/>
          </p:cNvSpPr>
          <p:nvPr>
            <p:ph type="title"/>
          </p:nvPr>
        </p:nvSpPr>
        <p:spPr/>
        <p:txBody>
          <a:bodyPr>
            <a:normAutofit fontScale="90000"/>
          </a:bodyPr>
          <a:lstStyle/>
          <a:p>
            <a:r>
              <a:rPr lang="en-GB"/>
              <a:t>Overall, there was increased activity in organisations during funding period </a:t>
            </a:r>
          </a:p>
        </p:txBody>
      </p:sp>
      <p:sp>
        <p:nvSpPr>
          <p:cNvPr id="42" name="Slide Number Placeholder 3">
            <a:extLst>
              <a:ext uri="{FF2B5EF4-FFF2-40B4-BE49-F238E27FC236}">
                <a16:creationId xmlns:a16="http://schemas.microsoft.com/office/drawing/2014/main" id="{FA344E86-87F0-4CAE-AC43-13746CA442B8}"/>
              </a:ext>
            </a:extLst>
          </p:cNvPr>
          <p:cNvSpPr>
            <a:spLocks noGrp="1"/>
          </p:cNvSpPr>
          <p:nvPr>
            <p:ph type="sldNum" sz="quarter" idx="12"/>
          </p:nvPr>
        </p:nvSpPr>
        <p:spPr/>
        <p:txBody>
          <a:bodyPr/>
          <a:lstStyle/>
          <a:p>
            <a:fld id="{9A8223AF-F2F5-41F7-A71C-81CE492BCB88}" type="slidenum">
              <a:rPr lang="en-GB" smtClean="0"/>
              <a:pPr/>
              <a:t>7</a:t>
            </a:fld>
            <a:endParaRPr lang="en-GB"/>
          </a:p>
        </p:txBody>
      </p:sp>
      <p:sp>
        <p:nvSpPr>
          <p:cNvPr id="3" name="TextBox 2">
            <a:extLst>
              <a:ext uri="{FF2B5EF4-FFF2-40B4-BE49-F238E27FC236}">
                <a16:creationId xmlns:a16="http://schemas.microsoft.com/office/drawing/2014/main" id="{D36EDECA-566D-44CF-B143-FC3BEB6240E2}"/>
              </a:ext>
            </a:extLst>
          </p:cNvPr>
          <p:cNvSpPr txBox="1"/>
          <p:nvPr/>
        </p:nvSpPr>
        <p:spPr>
          <a:xfrm>
            <a:off x="7112000" y="1515058"/>
            <a:ext cx="1686400" cy="3447098"/>
          </a:xfrm>
          <a:prstGeom prst="rect">
            <a:avLst/>
          </a:prstGeom>
          <a:solidFill>
            <a:schemeClr val="bg1"/>
          </a:solidFill>
        </p:spPr>
        <p:txBody>
          <a:bodyPr wrap="square" lIns="0" tIns="0" rIns="0" bIns="0" rtlCol="0">
            <a:spAutoFit/>
          </a:bodyPr>
          <a:lstStyle/>
          <a:p>
            <a:r>
              <a:rPr lang="en-GB" sz="1400" i="1" dirty="0"/>
              <a:t>‘Issues’ refers to individual client support across an area of civil law. If a person received support on both debt and housing, they would be captured against each. As understanding of term ‘issues’ </a:t>
            </a:r>
            <a:br>
              <a:rPr lang="en-GB" sz="1400" i="1" dirty="0"/>
            </a:br>
            <a:r>
              <a:rPr lang="en-GB" sz="1400" i="1" dirty="0"/>
              <a:t>differed among organisations, numbers to be interpreted </a:t>
            </a:r>
            <a:br>
              <a:rPr lang="en-GB" sz="1400" i="1" dirty="0"/>
            </a:br>
            <a:r>
              <a:rPr lang="en-GB" sz="1400" i="1" dirty="0"/>
              <a:t>with caution.</a:t>
            </a:r>
          </a:p>
        </p:txBody>
      </p:sp>
    </p:spTree>
    <p:extLst>
      <p:ext uri="{BB962C8B-B14F-4D97-AF65-F5344CB8AC3E}">
        <p14:creationId xmlns:p14="http://schemas.microsoft.com/office/powerpoint/2010/main" val="2820485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696B165-835E-46B6-962B-3880A384E983}"/>
              </a:ext>
            </a:extLst>
          </p:cNvPr>
          <p:cNvSpPr/>
          <p:nvPr/>
        </p:nvSpPr>
        <p:spPr>
          <a:xfrm>
            <a:off x="712800" y="1477980"/>
            <a:ext cx="7815600" cy="31618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2"/>
                </a:solidFill>
                <a:latin typeface="+mj-lt"/>
              </a:rPr>
              <a:t>Profiles of clients with characteristics of vulnerability</a:t>
            </a:r>
          </a:p>
        </p:txBody>
      </p:sp>
      <p:sp>
        <p:nvSpPr>
          <p:cNvPr id="2" name="Title 1">
            <a:extLst>
              <a:ext uri="{FF2B5EF4-FFF2-40B4-BE49-F238E27FC236}">
                <a16:creationId xmlns:a16="http://schemas.microsoft.com/office/drawing/2014/main" id="{7FC6B8CC-FD1A-4379-906E-8FFB06EFF62C}"/>
              </a:ext>
            </a:extLst>
          </p:cNvPr>
          <p:cNvSpPr>
            <a:spLocks noGrp="1"/>
          </p:cNvSpPr>
          <p:nvPr>
            <p:ph type="title"/>
          </p:nvPr>
        </p:nvSpPr>
        <p:spPr/>
        <p:txBody>
          <a:bodyPr>
            <a:noAutofit/>
          </a:bodyPr>
          <a:lstStyle/>
          <a:p>
            <a:r>
              <a:rPr lang="en-GB" sz="2200" dirty="0"/>
              <a:t>Vulnerability was a key factor affecting organisations’ approach to client needs and approach to delivery </a:t>
            </a:r>
          </a:p>
        </p:txBody>
      </p:sp>
      <p:sp>
        <p:nvSpPr>
          <p:cNvPr id="6" name="Slide Number Placeholder 5">
            <a:extLst>
              <a:ext uri="{FF2B5EF4-FFF2-40B4-BE49-F238E27FC236}">
                <a16:creationId xmlns:a16="http://schemas.microsoft.com/office/drawing/2014/main" id="{45FDBDE1-C4F8-4986-988E-EE807200AB31}"/>
              </a:ext>
            </a:extLst>
          </p:cNvPr>
          <p:cNvSpPr>
            <a:spLocks noGrp="1"/>
          </p:cNvSpPr>
          <p:nvPr>
            <p:ph type="sldNum" sz="quarter" idx="12"/>
          </p:nvPr>
        </p:nvSpPr>
        <p:spPr/>
        <p:txBody>
          <a:bodyPr/>
          <a:lstStyle/>
          <a:p>
            <a:fld id="{9A8223AF-F2F5-41F7-A71C-81CE492BCB88}" type="slidenum">
              <a:rPr lang="en-GB" smtClean="0"/>
              <a:pPr/>
              <a:t>8</a:t>
            </a:fld>
            <a:endParaRPr lang="en-GB"/>
          </a:p>
        </p:txBody>
      </p:sp>
      <p:grpSp>
        <p:nvGrpSpPr>
          <p:cNvPr id="40" name="Group 39">
            <a:extLst>
              <a:ext uri="{FF2B5EF4-FFF2-40B4-BE49-F238E27FC236}">
                <a16:creationId xmlns:a16="http://schemas.microsoft.com/office/drawing/2014/main" id="{C34EA990-BFA1-40F7-8DE7-4559B163AB6C}"/>
              </a:ext>
            </a:extLst>
          </p:cNvPr>
          <p:cNvGrpSpPr/>
          <p:nvPr/>
        </p:nvGrpSpPr>
        <p:grpSpPr>
          <a:xfrm>
            <a:off x="712799" y="1876012"/>
            <a:ext cx="3780001" cy="1278879"/>
            <a:chOff x="712799" y="1876012"/>
            <a:chExt cx="3780001" cy="1278879"/>
          </a:xfrm>
        </p:grpSpPr>
        <p:sp>
          <p:nvSpPr>
            <p:cNvPr id="8" name="Freeform: Shape 7">
              <a:extLst>
                <a:ext uri="{FF2B5EF4-FFF2-40B4-BE49-F238E27FC236}">
                  <a16:creationId xmlns:a16="http://schemas.microsoft.com/office/drawing/2014/main" id="{423D9F43-90C8-44E9-A272-06BE38C186BD}"/>
                </a:ext>
              </a:extLst>
            </p:cNvPr>
            <p:cNvSpPr/>
            <p:nvPr/>
          </p:nvSpPr>
          <p:spPr>
            <a:xfrm>
              <a:off x="712799" y="2053875"/>
              <a:ext cx="3780000" cy="1101016"/>
            </a:xfrm>
            <a:custGeom>
              <a:avLst/>
              <a:gdLst>
                <a:gd name="connsiteX0" fmla="*/ 0 w 8327605"/>
                <a:gd name="connsiteY0" fmla="*/ 0 h 511779"/>
                <a:gd name="connsiteX1" fmla="*/ 8327605 w 8327605"/>
                <a:gd name="connsiteY1" fmla="*/ 0 h 511779"/>
                <a:gd name="connsiteX2" fmla="*/ 8327605 w 8327605"/>
                <a:gd name="connsiteY2" fmla="*/ 511779 h 511779"/>
                <a:gd name="connsiteX3" fmla="*/ 0 w 8327605"/>
                <a:gd name="connsiteY3" fmla="*/ 511779 h 511779"/>
                <a:gd name="connsiteX4" fmla="*/ 0 w 8327605"/>
                <a:gd name="connsiteY4" fmla="*/ 0 h 511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7605" h="511779">
                  <a:moveTo>
                    <a:pt x="0" y="0"/>
                  </a:moveTo>
                  <a:lnTo>
                    <a:pt x="8327605" y="0"/>
                  </a:lnTo>
                  <a:lnTo>
                    <a:pt x="8327605" y="511779"/>
                  </a:lnTo>
                  <a:lnTo>
                    <a:pt x="0" y="511779"/>
                  </a:lnTo>
                  <a:lnTo>
                    <a:pt x="0" y="0"/>
                  </a:lnTo>
                  <a:close/>
                </a:path>
              </a:pathLst>
            </a:custGeom>
            <a:solidFill>
              <a:schemeClr val="bg1">
                <a:alpha val="90000"/>
              </a:schemeClr>
            </a:solidFill>
            <a:ln>
              <a:solidFill>
                <a:schemeClr val="accent1"/>
              </a:solidFill>
            </a:ln>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324000" rIns="36000" bIns="108000" numCol="1" spcCol="1270" anchor="t" anchorCtr="0">
              <a:spAutoFit/>
            </a:bodyPr>
            <a:lstStyle/>
            <a:p>
              <a:pPr marL="57150" lvl="1" indent="-57150" defTabSz="488950">
                <a:lnSpc>
                  <a:spcPct val="90000"/>
                </a:lnSpc>
                <a:spcBef>
                  <a:spcPct val="0"/>
                </a:spcBef>
                <a:spcAft>
                  <a:spcPct val="15000"/>
                </a:spcAft>
                <a:buNone/>
              </a:pPr>
              <a:r>
                <a:rPr lang="en-GB" sz="1200" b="0" i="1" kern="1200" dirty="0"/>
                <a:t>“We had to organise an interview with a client facing coercive control by her son…I was tasked with setting up the laptop at her home... and had to setup all this while socially distanced.”</a:t>
              </a:r>
              <a:endParaRPr lang="en-GB" sz="1200" i="1" kern="1200" dirty="0"/>
            </a:p>
          </p:txBody>
        </p:sp>
        <p:sp>
          <p:nvSpPr>
            <p:cNvPr id="9" name="Rectangle: Rounded Corners 8">
              <a:extLst>
                <a:ext uri="{FF2B5EF4-FFF2-40B4-BE49-F238E27FC236}">
                  <a16:creationId xmlns:a16="http://schemas.microsoft.com/office/drawing/2014/main" id="{53D450B2-2C60-4E6B-8679-FA21AEBF0F15}"/>
                </a:ext>
              </a:extLst>
            </p:cNvPr>
            <p:cNvSpPr/>
            <p:nvPr/>
          </p:nvSpPr>
          <p:spPr>
            <a:xfrm>
              <a:off x="712800" y="1876012"/>
              <a:ext cx="3780000" cy="403018"/>
            </a:xfrm>
            <a:prstGeom prst="roundRect">
              <a:avLst>
                <a:gd name="adj" fmla="val 33794"/>
              </a:avLst>
            </a:prstGeom>
            <a:solidFill>
              <a:schemeClr val="accent1">
                <a:lumMod val="20000"/>
                <a:lumOff val="80000"/>
              </a:schemeClr>
            </a:solidFill>
            <a:ln>
              <a:solidFill>
                <a:schemeClr val="accent1"/>
              </a:solid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40009" tIns="19674" rIns="240009" bIns="19674"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tx1"/>
                  </a:solidFill>
                </a:rPr>
                <a:t>Age: older clients</a:t>
              </a:r>
            </a:p>
          </p:txBody>
        </p:sp>
      </p:grpSp>
      <p:sp>
        <p:nvSpPr>
          <p:cNvPr id="4" name="TextBox 3">
            <a:extLst>
              <a:ext uri="{FF2B5EF4-FFF2-40B4-BE49-F238E27FC236}">
                <a16:creationId xmlns:a16="http://schemas.microsoft.com/office/drawing/2014/main" id="{5960D9DB-8A8A-4916-B55B-6F1CA9FFEE71}"/>
              </a:ext>
            </a:extLst>
          </p:cNvPr>
          <p:cNvSpPr txBox="1"/>
          <p:nvPr/>
        </p:nvSpPr>
        <p:spPr>
          <a:xfrm>
            <a:off x="4748400" y="5297314"/>
            <a:ext cx="3780000" cy="646331"/>
          </a:xfrm>
          <a:prstGeom prst="rect">
            <a:avLst/>
          </a:prstGeom>
          <a:noFill/>
        </p:spPr>
        <p:txBody>
          <a:bodyPr wrap="square" lIns="0" tIns="0" rIns="0" bIns="0" rtlCol="0">
            <a:spAutoFit/>
          </a:bodyPr>
          <a:lstStyle/>
          <a:p>
            <a:r>
              <a:rPr lang="en-GB" sz="1400" b="1" i="1" dirty="0">
                <a:solidFill>
                  <a:schemeClr val="accent1">
                    <a:lumMod val="75000"/>
                  </a:schemeClr>
                </a:solidFill>
              </a:rPr>
              <a:t>*Quotes are based on anecdotal data from interviews with a sub-sample of 7 grantees, thus must be interpreted with caution.</a:t>
            </a:r>
          </a:p>
        </p:txBody>
      </p:sp>
      <p:grpSp>
        <p:nvGrpSpPr>
          <p:cNvPr id="41" name="Group 40">
            <a:extLst>
              <a:ext uri="{FF2B5EF4-FFF2-40B4-BE49-F238E27FC236}">
                <a16:creationId xmlns:a16="http://schemas.microsoft.com/office/drawing/2014/main" id="{D0C87D79-09BC-4B3D-B025-6F0FE586FE3B}"/>
              </a:ext>
            </a:extLst>
          </p:cNvPr>
          <p:cNvGrpSpPr/>
          <p:nvPr/>
        </p:nvGrpSpPr>
        <p:grpSpPr>
          <a:xfrm>
            <a:off x="4748400" y="1876012"/>
            <a:ext cx="3780000" cy="1278879"/>
            <a:chOff x="4748400" y="1886721"/>
            <a:chExt cx="3780000" cy="1278879"/>
          </a:xfrm>
        </p:grpSpPr>
        <p:sp>
          <p:nvSpPr>
            <p:cNvPr id="26" name="Freeform: Shape 25">
              <a:extLst>
                <a:ext uri="{FF2B5EF4-FFF2-40B4-BE49-F238E27FC236}">
                  <a16:creationId xmlns:a16="http://schemas.microsoft.com/office/drawing/2014/main" id="{36825F11-9888-4DE8-AF25-1ADF03419EBA}"/>
                </a:ext>
              </a:extLst>
            </p:cNvPr>
            <p:cNvSpPr/>
            <p:nvPr/>
          </p:nvSpPr>
          <p:spPr>
            <a:xfrm>
              <a:off x="4748400" y="2064584"/>
              <a:ext cx="3780000" cy="1101016"/>
            </a:xfrm>
            <a:custGeom>
              <a:avLst/>
              <a:gdLst>
                <a:gd name="connsiteX0" fmla="*/ 0 w 8327605"/>
                <a:gd name="connsiteY0" fmla="*/ 0 h 511779"/>
                <a:gd name="connsiteX1" fmla="*/ 8327605 w 8327605"/>
                <a:gd name="connsiteY1" fmla="*/ 0 h 511779"/>
                <a:gd name="connsiteX2" fmla="*/ 8327605 w 8327605"/>
                <a:gd name="connsiteY2" fmla="*/ 511779 h 511779"/>
                <a:gd name="connsiteX3" fmla="*/ 0 w 8327605"/>
                <a:gd name="connsiteY3" fmla="*/ 511779 h 511779"/>
                <a:gd name="connsiteX4" fmla="*/ 0 w 8327605"/>
                <a:gd name="connsiteY4" fmla="*/ 0 h 511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7605" h="511779">
                  <a:moveTo>
                    <a:pt x="0" y="0"/>
                  </a:moveTo>
                  <a:lnTo>
                    <a:pt x="8327605" y="0"/>
                  </a:lnTo>
                  <a:lnTo>
                    <a:pt x="8327605" y="511779"/>
                  </a:lnTo>
                  <a:lnTo>
                    <a:pt x="0" y="511779"/>
                  </a:lnTo>
                  <a:lnTo>
                    <a:pt x="0" y="0"/>
                  </a:lnTo>
                  <a:close/>
                </a:path>
              </a:pathLst>
            </a:custGeom>
            <a:solidFill>
              <a:schemeClr val="bg1">
                <a:alpha val="90000"/>
              </a:schemeClr>
            </a:solidFill>
            <a:ln>
              <a:solidFill>
                <a:schemeClr val="accent1"/>
              </a:solidFill>
            </a:ln>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324000" rIns="36000" bIns="108000" numCol="1" spcCol="1270" anchor="t" anchorCtr="0">
              <a:spAutoFit/>
            </a:bodyPr>
            <a:lstStyle/>
            <a:p>
              <a:pPr marL="57150" lvl="1" indent="-57150" defTabSz="488950">
                <a:lnSpc>
                  <a:spcPct val="90000"/>
                </a:lnSpc>
                <a:spcBef>
                  <a:spcPct val="0"/>
                </a:spcBef>
                <a:spcAft>
                  <a:spcPct val="15000"/>
                </a:spcAft>
                <a:buNone/>
              </a:pPr>
              <a:r>
                <a:rPr lang="en-GB" sz="1200" i="1" dirty="0"/>
                <a:t>“A lot of this demographic are in multiple housing...in shared, overcrowded housing and with multi-generational families…a higher risk of spreading the virus meant we had few clients who were severely ill.” </a:t>
              </a:r>
            </a:p>
          </p:txBody>
        </p:sp>
        <p:sp>
          <p:nvSpPr>
            <p:cNvPr id="27" name="Rectangle: Rounded Corners 26">
              <a:extLst>
                <a:ext uri="{FF2B5EF4-FFF2-40B4-BE49-F238E27FC236}">
                  <a16:creationId xmlns:a16="http://schemas.microsoft.com/office/drawing/2014/main" id="{244D89DD-34BA-41E8-884C-23728F22918C}"/>
                </a:ext>
              </a:extLst>
            </p:cNvPr>
            <p:cNvSpPr/>
            <p:nvPr/>
          </p:nvSpPr>
          <p:spPr>
            <a:xfrm>
              <a:off x="4748400" y="1886721"/>
              <a:ext cx="3780000" cy="403018"/>
            </a:xfrm>
            <a:prstGeom prst="roundRect">
              <a:avLst>
                <a:gd name="adj" fmla="val 33794"/>
              </a:avLst>
            </a:prstGeom>
            <a:solidFill>
              <a:schemeClr val="accent1">
                <a:lumMod val="20000"/>
                <a:lumOff val="80000"/>
              </a:schemeClr>
            </a:solidFill>
            <a:ln>
              <a:solidFill>
                <a:schemeClr val="accent1"/>
              </a:solid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40009" tIns="19674" rIns="240009" bIns="19674" numCol="1" spcCol="1270" anchor="ctr" anchorCtr="0">
              <a:noAutofit/>
            </a:bodyPr>
            <a:lstStyle/>
            <a:p>
              <a:pPr lvl="0" algn="ctr" defTabSz="533400">
                <a:lnSpc>
                  <a:spcPct val="90000"/>
                </a:lnSpc>
                <a:spcBef>
                  <a:spcPct val="0"/>
                </a:spcBef>
                <a:spcAft>
                  <a:spcPct val="35000"/>
                </a:spcAft>
              </a:pPr>
              <a:r>
                <a:rPr lang="en-GB" sz="1200" b="1" dirty="0">
                  <a:solidFill>
                    <a:schemeClr val="tx1"/>
                  </a:solidFill>
                </a:rPr>
                <a:t>Ethnicity and socio-economic conditions: BAME groups, multigenerational families</a:t>
              </a:r>
            </a:p>
          </p:txBody>
        </p:sp>
      </p:grpSp>
      <p:grpSp>
        <p:nvGrpSpPr>
          <p:cNvPr id="39" name="Group 38">
            <a:extLst>
              <a:ext uri="{FF2B5EF4-FFF2-40B4-BE49-F238E27FC236}">
                <a16:creationId xmlns:a16="http://schemas.microsoft.com/office/drawing/2014/main" id="{3C76C3A6-47A1-4553-A1A2-1DF5ADA8EE9B}"/>
              </a:ext>
            </a:extLst>
          </p:cNvPr>
          <p:cNvGrpSpPr/>
          <p:nvPr/>
        </p:nvGrpSpPr>
        <p:grpSpPr>
          <a:xfrm>
            <a:off x="712799" y="3298124"/>
            <a:ext cx="3780001" cy="1387433"/>
            <a:chOff x="712799" y="3243847"/>
            <a:chExt cx="3780001" cy="1387433"/>
          </a:xfrm>
        </p:grpSpPr>
        <p:sp>
          <p:nvSpPr>
            <p:cNvPr id="32" name="Freeform: Shape 31">
              <a:extLst>
                <a:ext uri="{FF2B5EF4-FFF2-40B4-BE49-F238E27FC236}">
                  <a16:creationId xmlns:a16="http://schemas.microsoft.com/office/drawing/2014/main" id="{F76F5798-5B0E-4E1B-A025-57A1CDBDBA50}"/>
                </a:ext>
              </a:extLst>
            </p:cNvPr>
            <p:cNvSpPr/>
            <p:nvPr/>
          </p:nvSpPr>
          <p:spPr>
            <a:xfrm>
              <a:off x="712799" y="3530264"/>
              <a:ext cx="3780000" cy="1101016"/>
            </a:xfrm>
            <a:custGeom>
              <a:avLst/>
              <a:gdLst>
                <a:gd name="connsiteX0" fmla="*/ 0 w 8327605"/>
                <a:gd name="connsiteY0" fmla="*/ 0 h 511779"/>
                <a:gd name="connsiteX1" fmla="*/ 8327605 w 8327605"/>
                <a:gd name="connsiteY1" fmla="*/ 0 h 511779"/>
                <a:gd name="connsiteX2" fmla="*/ 8327605 w 8327605"/>
                <a:gd name="connsiteY2" fmla="*/ 511779 h 511779"/>
                <a:gd name="connsiteX3" fmla="*/ 0 w 8327605"/>
                <a:gd name="connsiteY3" fmla="*/ 511779 h 511779"/>
                <a:gd name="connsiteX4" fmla="*/ 0 w 8327605"/>
                <a:gd name="connsiteY4" fmla="*/ 0 h 511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7605" h="511779">
                  <a:moveTo>
                    <a:pt x="0" y="0"/>
                  </a:moveTo>
                  <a:lnTo>
                    <a:pt x="8327605" y="0"/>
                  </a:lnTo>
                  <a:lnTo>
                    <a:pt x="8327605" y="511779"/>
                  </a:lnTo>
                  <a:lnTo>
                    <a:pt x="0" y="511779"/>
                  </a:lnTo>
                  <a:lnTo>
                    <a:pt x="0" y="0"/>
                  </a:lnTo>
                  <a:close/>
                </a:path>
              </a:pathLst>
            </a:custGeom>
            <a:solidFill>
              <a:schemeClr val="bg1">
                <a:alpha val="90000"/>
              </a:schemeClr>
            </a:solidFill>
            <a:ln>
              <a:solidFill>
                <a:schemeClr val="accent1"/>
              </a:solidFill>
            </a:ln>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324000" rIns="36000" bIns="108000" numCol="1" spcCol="1270" anchor="t" anchorCtr="0">
              <a:spAutoFit/>
            </a:bodyPr>
            <a:lstStyle/>
            <a:p>
              <a:pPr marL="57150" lvl="1" indent="-57150" defTabSz="488950">
                <a:lnSpc>
                  <a:spcPct val="90000"/>
                </a:lnSpc>
                <a:spcBef>
                  <a:spcPct val="0"/>
                </a:spcBef>
                <a:spcAft>
                  <a:spcPct val="15000"/>
                </a:spcAft>
                <a:buNone/>
              </a:pPr>
              <a:r>
                <a:rPr lang="en-GB" sz="1200" i="1" dirty="0"/>
                <a:t>“Some clients with health problems…would want to stay at home and get help from there. Others with language barriers or mental health problems will easier be helped face to face.”</a:t>
              </a:r>
            </a:p>
          </p:txBody>
        </p:sp>
        <p:sp>
          <p:nvSpPr>
            <p:cNvPr id="33" name="Rectangle: Rounded Corners 32">
              <a:extLst>
                <a:ext uri="{FF2B5EF4-FFF2-40B4-BE49-F238E27FC236}">
                  <a16:creationId xmlns:a16="http://schemas.microsoft.com/office/drawing/2014/main" id="{F92D38D0-45AB-42C2-98D4-ADB60F4CA64C}"/>
                </a:ext>
              </a:extLst>
            </p:cNvPr>
            <p:cNvSpPr/>
            <p:nvPr/>
          </p:nvSpPr>
          <p:spPr>
            <a:xfrm>
              <a:off x="712800" y="3243847"/>
              <a:ext cx="3780000" cy="519583"/>
            </a:xfrm>
            <a:prstGeom prst="roundRect">
              <a:avLst>
                <a:gd name="adj" fmla="val 24017"/>
              </a:avLst>
            </a:prstGeom>
            <a:solidFill>
              <a:schemeClr val="accent1">
                <a:lumMod val="20000"/>
                <a:lumOff val="80000"/>
              </a:schemeClr>
            </a:solidFill>
            <a:ln>
              <a:solidFill>
                <a:schemeClr val="accent1"/>
              </a:solid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40009" tIns="19674" rIns="240009" bIns="19674" numCol="1" spcCol="1270" anchor="ctr" anchorCtr="0">
              <a:noAutofit/>
            </a:bodyPr>
            <a:lstStyle/>
            <a:p>
              <a:pPr lvl="0" algn="ctr" defTabSz="533400">
                <a:lnSpc>
                  <a:spcPct val="90000"/>
                </a:lnSpc>
                <a:spcBef>
                  <a:spcPct val="0"/>
                </a:spcBef>
                <a:spcAft>
                  <a:spcPct val="35000"/>
                </a:spcAft>
              </a:pPr>
              <a:r>
                <a:rPr lang="en-GB" sz="1200" b="1" dirty="0">
                  <a:solidFill>
                    <a:schemeClr val="tx1"/>
                  </a:solidFill>
                </a:rPr>
                <a:t>Health and Disability: long term health conditions, accessibility/mobility issues, communication and language barriers</a:t>
              </a:r>
            </a:p>
          </p:txBody>
        </p:sp>
      </p:grpSp>
      <p:grpSp>
        <p:nvGrpSpPr>
          <p:cNvPr id="38" name="Group 37">
            <a:extLst>
              <a:ext uri="{FF2B5EF4-FFF2-40B4-BE49-F238E27FC236}">
                <a16:creationId xmlns:a16="http://schemas.microsoft.com/office/drawing/2014/main" id="{309B1AFF-3446-442D-AFD5-DFC6FF54AFE5}"/>
              </a:ext>
            </a:extLst>
          </p:cNvPr>
          <p:cNvGrpSpPr/>
          <p:nvPr/>
        </p:nvGrpSpPr>
        <p:grpSpPr>
          <a:xfrm>
            <a:off x="721365" y="4828790"/>
            <a:ext cx="3780001" cy="1112680"/>
            <a:chOff x="721365" y="4828790"/>
            <a:chExt cx="3780001" cy="1112680"/>
          </a:xfrm>
        </p:grpSpPr>
        <p:sp>
          <p:nvSpPr>
            <p:cNvPr id="34" name="Freeform: Shape 33">
              <a:extLst>
                <a:ext uri="{FF2B5EF4-FFF2-40B4-BE49-F238E27FC236}">
                  <a16:creationId xmlns:a16="http://schemas.microsoft.com/office/drawing/2014/main" id="{567141E3-3FBF-4E63-84EB-B04B7E043D85}"/>
                </a:ext>
              </a:extLst>
            </p:cNvPr>
            <p:cNvSpPr/>
            <p:nvPr/>
          </p:nvSpPr>
          <p:spPr>
            <a:xfrm>
              <a:off x="721365" y="5006653"/>
              <a:ext cx="3780000" cy="934817"/>
            </a:xfrm>
            <a:custGeom>
              <a:avLst/>
              <a:gdLst>
                <a:gd name="connsiteX0" fmla="*/ 0 w 8327605"/>
                <a:gd name="connsiteY0" fmla="*/ 0 h 511779"/>
                <a:gd name="connsiteX1" fmla="*/ 8327605 w 8327605"/>
                <a:gd name="connsiteY1" fmla="*/ 0 h 511779"/>
                <a:gd name="connsiteX2" fmla="*/ 8327605 w 8327605"/>
                <a:gd name="connsiteY2" fmla="*/ 511779 h 511779"/>
                <a:gd name="connsiteX3" fmla="*/ 0 w 8327605"/>
                <a:gd name="connsiteY3" fmla="*/ 511779 h 511779"/>
                <a:gd name="connsiteX4" fmla="*/ 0 w 8327605"/>
                <a:gd name="connsiteY4" fmla="*/ 0 h 511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7605" h="511779">
                  <a:moveTo>
                    <a:pt x="0" y="0"/>
                  </a:moveTo>
                  <a:lnTo>
                    <a:pt x="8327605" y="0"/>
                  </a:lnTo>
                  <a:lnTo>
                    <a:pt x="8327605" y="511779"/>
                  </a:lnTo>
                  <a:lnTo>
                    <a:pt x="0" y="511779"/>
                  </a:lnTo>
                  <a:lnTo>
                    <a:pt x="0" y="0"/>
                  </a:lnTo>
                  <a:close/>
                </a:path>
              </a:pathLst>
            </a:custGeom>
            <a:solidFill>
              <a:schemeClr val="bg1">
                <a:alpha val="90000"/>
              </a:schemeClr>
            </a:solidFill>
            <a:ln>
              <a:solidFill>
                <a:schemeClr val="accent1"/>
              </a:solidFill>
            </a:ln>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324000" rIns="36000" bIns="108000" numCol="1" spcCol="1270" anchor="t" anchorCtr="0">
              <a:spAutoFit/>
            </a:bodyPr>
            <a:lstStyle/>
            <a:p>
              <a:pPr marL="57150" lvl="1" indent="-57150" defTabSz="488950">
                <a:lnSpc>
                  <a:spcPct val="90000"/>
                </a:lnSpc>
                <a:spcBef>
                  <a:spcPct val="0"/>
                </a:spcBef>
                <a:spcAft>
                  <a:spcPct val="15000"/>
                </a:spcAft>
                <a:buNone/>
              </a:pPr>
              <a:r>
                <a:rPr lang="en-GB" sz="1200" i="1" dirty="0"/>
                <a:t>“We had vulnerable people on spouse visas, subject to domestic violence and needed protection. We needed to get them rehoused and then get restrictions lifted.”</a:t>
              </a:r>
            </a:p>
          </p:txBody>
        </p:sp>
        <p:sp>
          <p:nvSpPr>
            <p:cNvPr id="35" name="Rectangle: Rounded Corners 34">
              <a:extLst>
                <a:ext uri="{FF2B5EF4-FFF2-40B4-BE49-F238E27FC236}">
                  <a16:creationId xmlns:a16="http://schemas.microsoft.com/office/drawing/2014/main" id="{23BB6CCA-83DE-4BAD-BA5B-53D10D8D10F3}"/>
                </a:ext>
              </a:extLst>
            </p:cNvPr>
            <p:cNvSpPr/>
            <p:nvPr/>
          </p:nvSpPr>
          <p:spPr>
            <a:xfrm>
              <a:off x="721366" y="4828790"/>
              <a:ext cx="3780000" cy="403018"/>
            </a:xfrm>
            <a:prstGeom prst="roundRect">
              <a:avLst>
                <a:gd name="adj" fmla="val 33794"/>
              </a:avLst>
            </a:prstGeom>
            <a:solidFill>
              <a:schemeClr val="accent1">
                <a:lumMod val="20000"/>
                <a:lumOff val="80000"/>
              </a:schemeClr>
            </a:solidFill>
            <a:ln>
              <a:solidFill>
                <a:schemeClr val="accent1"/>
              </a:solid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40009" tIns="19674" rIns="240009" bIns="19674" numCol="1" spcCol="1270" anchor="ctr" anchorCtr="0">
              <a:noAutofit/>
            </a:bodyPr>
            <a:lstStyle/>
            <a:p>
              <a:pPr lvl="0" algn="ctr" defTabSz="533400">
                <a:lnSpc>
                  <a:spcPct val="90000"/>
                </a:lnSpc>
                <a:spcBef>
                  <a:spcPct val="0"/>
                </a:spcBef>
                <a:spcAft>
                  <a:spcPct val="35000"/>
                </a:spcAft>
              </a:pPr>
              <a:r>
                <a:rPr lang="en-GB" sz="1200" b="1" dirty="0">
                  <a:solidFill>
                    <a:schemeClr val="tx1"/>
                  </a:solidFill>
                </a:rPr>
                <a:t>No Recourse to Public Funds: clustered with other issues</a:t>
              </a:r>
            </a:p>
          </p:txBody>
        </p:sp>
      </p:grpSp>
      <p:grpSp>
        <p:nvGrpSpPr>
          <p:cNvPr id="42" name="Group 41">
            <a:extLst>
              <a:ext uri="{FF2B5EF4-FFF2-40B4-BE49-F238E27FC236}">
                <a16:creationId xmlns:a16="http://schemas.microsoft.com/office/drawing/2014/main" id="{623D9B19-AAC4-4E43-BF33-27D248C491FA}"/>
              </a:ext>
            </a:extLst>
          </p:cNvPr>
          <p:cNvGrpSpPr/>
          <p:nvPr/>
        </p:nvGrpSpPr>
        <p:grpSpPr>
          <a:xfrm>
            <a:off x="4748400" y="3298124"/>
            <a:ext cx="3780000" cy="1387433"/>
            <a:chOff x="4748400" y="3243847"/>
            <a:chExt cx="3780000" cy="1387433"/>
          </a:xfrm>
        </p:grpSpPr>
        <p:sp>
          <p:nvSpPr>
            <p:cNvPr id="36" name="Freeform: Shape 35">
              <a:extLst>
                <a:ext uri="{FF2B5EF4-FFF2-40B4-BE49-F238E27FC236}">
                  <a16:creationId xmlns:a16="http://schemas.microsoft.com/office/drawing/2014/main" id="{9189E632-1FF2-4BCE-BD31-60A1B825F77F}"/>
                </a:ext>
              </a:extLst>
            </p:cNvPr>
            <p:cNvSpPr/>
            <p:nvPr/>
          </p:nvSpPr>
          <p:spPr>
            <a:xfrm>
              <a:off x="4748400" y="3530264"/>
              <a:ext cx="3780000" cy="1101016"/>
            </a:xfrm>
            <a:custGeom>
              <a:avLst/>
              <a:gdLst>
                <a:gd name="connsiteX0" fmla="*/ 0 w 8327605"/>
                <a:gd name="connsiteY0" fmla="*/ 0 h 511779"/>
                <a:gd name="connsiteX1" fmla="*/ 8327605 w 8327605"/>
                <a:gd name="connsiteY1" fmla="*/ 0 h 511779"/>
                <a:gd name="connsiteX2" fmla="*/ 8327605 w 8327605"/>
                <a:gd name="connsiteY2" fmla="*/ 511779 h 511779"/>
                <a:gd name="connsiteX3" fmla="*/ 0 w 8327605"/>
                <a:gd name="connsiteY3" fmla="*/ 511779 h 511779"/>
                <a:gd name="connsiteX4" fmla="*/ 0 w 8327605"/>
                <a:gd name="connsiteY4" fmla="*/ 0 h 511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7605" h="511779">
                  <a:moveTo>
                    <a:pt x="0" y="0"/>
                  </a:moveTo>
                  <a:lnTo>
                    <a:pt x="8327605" y="0"/>
                  </a:lnTo>
                  <a:lnTo>
                    <a:pt x="8327605" y="511779"/>
                  </a:lnTo>
                  <a:lnTo>
                    <a:pt x="0" y="511779"/>
                  </a:lnTo>
                  <a:lnTo>
                    <a:pt x="0" y="0"/>
                  </a:lnTo>
                  <a:close/>
                </a:path>
              </a:pathLst>
            </a:custGeom>
            <a:solidFill>
              <a:schemeClr val="bg1">
                <a:alpha val="90000"/>
              </a:schemeClr>
            </a:solidFill>
            <a:ln>
              <a:solidFill>
                <a:schemeClr val="accent1"/>
              </a:solidFill>
            </a:ln>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324000" rIns="36000" bIns="108000" numCol="1" spcCol="1270" anchor="t" anchorCtr="0">
              <a:spAutoFit/>
            </a:bodyPr>
            <a:lstStyle/>
            <a:p>
              <a:pPr marL="57150" lvl="1" indent="-57150" defTabSz="488950">
                <a:lnSpc>
                  <a:spcPct val="90000"/>
                </a:lnSpc>
                <a:spcBef>
                  <a:spcPct val="0"/>
                </a:spcBef>
                <a:spcAft>
                  <a:spcPct val="15000"/>
                </a:spcAft>
                <a:buNone/>
              </a:pPr>
              <a:r>
                <a:rPr lang="en-GB" sz="1200" i="1" dirty="0"/>
                <a:t>“New clients were younger, more technically able and more literate. But no one can self-serve. There’s a power imbalance between a landlord and a tenant - they need support to know their rights.”</a:t>
              </a:r>
            </a:p>
          </p:txBody>
        </p:sp>
        <p:sp>
          <p:nvSpPr>
            <p:cNvPr id="37" name="Rectangle: Rounded Corners 36">
              <a:extLst>
                <a:ext uri="{FF2B5EF4-FFF2-40B4-BE49-F238E27FC236}">
                  <a16:creationId xmlns:a16="http://schemas.microsoft.com/office/drawing/2014/main" id="{CCB99D1A-8DA9-48C9-AABD-5738E8D8E81E}"/>
                </a:ext>
              </a:extLst>
            </p:cNvPr>
            <p:cNvSpPr/>
            <p:nvPr/>
          </p:nvSpPr>
          <p:spPr>
            <a:xfrm>
              <a:off x="4748400" y="3243847"/>
              <a:ext cx="3780000" cy="518400"/>
            </a:xfrm>
            <a:prstGeom prst="roundRect">
              <a:avLst>
                <a:gd name="adj" fmla="val 19795"/>
              </a:avLst>
            </a:prstGeom>
            <a:solidFill>
              <a:schemeClr val="accent1">
                <a:lumMod val="20000"/>
                <a:lumOff val="80000"/>
              </a:schemeClr>
            </a:solidFill>
            <a:ln>
              <a:solidFill>
                <a:schemeClr val="accent1"/>
              </a:solid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40009" tIns="19674" rIns="240009" bIns="19674" numCol="1" spcCol="1270" anchor="ctr" anchorCtr="0">
              <a:noAutofit/>
            </a:bodyPr>
            <a:lstStyle/>
            <a:p>
              <a:pPr lvl="0" algn="ctr" defTabSz="533400">
                <a:lnSpc>
                  <a:spcPct val="90000"/>
                </a:lnSpc>
                <a:spcBef>
                  <a:spcPct val="0"/>
                </a:spcBef>
                <a:spcAft>
                  <a:spcPct val="35000"/>
                </a:spcAft>
              </a:pPr>
              <a:r>
                <a:rPr lang="en-GB" sz="1200" b="1" dirty="0">
                  <a:solidFill>
                    <a:schemeClr val="tx1"/>
                  </a:solidFill>
                </a:rPr>
                <a:t>Age: Younger/Newer clients facing change in financial situation or rental issues due to pandemic, often seeking one-off advice</a:t>
              </a:r>
            </a:p>
          </p:txBody>
        </p:sp>
      </p:grpSp>
    </p:spTree>
    <p:extLst>
      <p:ext uri="{BB962C8B-B14F-4D97-AF65-F5344CB8AC3E}">
        <p14:creationId xmlns:p14="http://schemas.microsoft.com/office/powerpoint/2010/main" val="4038501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4CFD15-2B19-4CFC-A3D4-D34AC309664B}"/>
              </a:ext>
            </a:extLst>
          </p:cNvPr>
          <p:cNvSpPr/>
          <p:nvPr/>
        </p:nvSpPr>
        <p:spPr>
          <a:xfrm>
            <a:off x="631538" y="2977860"/>
            <a:ext cx="3775573" cy="3042102"/>
          </a:xfrm>
          <a:prstGeom prst="rect">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Title 1">
            <a:extLst>
              <a:ext uri="{FF2B5EF4-FFF2-40B4-BE49-F238E27FC236}">
                <a16:creationId xmlns:a16="http://schemas.microsoft.com/office/drawing/2014/main" id="{355C86D1-53E4-41B9-A32C-9E2347BD0DF6}"/>
              </a:ext>
            </a:extLst>
          </p:cNvPr>
          <p:cNvSpPr>
            <a:spLocks noGrp="1"/>
          </p:cNvSpPr>
          <p:nvPr>
            <p:ph type="title"/>
          </p:nvPr>
        </p:nvSpPr>
        <p:spPr/>
        <p:txBody>
          <a:bodyPr>
            <a:normAutofit fontScale="90000"/>
          </a:bodyPr>
          <a:lstStyle/>
          <a:p>
            <a:r>
              <a:rPr lang="en-GB" dirty="0"/>
              <a:t>Blended delivery methods were used throughout the funding period</a:t>
            </a:r>
          </a:p>
        </p:txBody>
      </p:sp>
      <p:sp>
        <p:nvSpPr>
          <p:cNvPr id="6" name="Content Placeholder 5">
            <a:extLst>
              <a:ext uri="{FF2B5EF4-FFF2-40B4-BE49-F238E27FC236}">
                <a16:creationId xmlns:a16="http://schemas.microsoft.com/office/drawing/2014/main" id="{9488D04F-799B-4ED0-935D-EC4D5BFBDDB2}"/>
              </a:ext>
            </a:extLst>
          </p:cNvPr>
          <p:cNvSpPr>
            <a:spLocks noGrp="1"/>
          </p:cNvSpPr>
          <p:nvPr>
            <p:ph idx="1"/>
          </p:nvPr>
        </p:nvSpPr>
        <p:spPr>
          <a:xfrm>
            <a:off x="712799" y="1328400"/>
            <a:ext cx="7718401" cy="738664"/>
          </a:xfrm>
        </p:spPr>
        <p:txBody>
          <a:bodyPr>
            <a:spAutoFit/>
          </a:bodyPr>
          <a:lstStyle/>
          <a:p>
            <a:r>
              <a:rPr lang="en-GB" dirty="0"/>
              <a:t>Although organisations predominantly shifted to remote (telephone and online) service delivery during the pandemic, in-person support continued throughout to a lesser degree. </a:t>
            </a:r>
          </a:p>
        </p:txBody>
      </p:sp>
      <p:sp>
        <p:nvSpPr>
          <p:cNvPr id="5" name="Slide Number Placeholder 4">
            <a:extLst>
              <a:ext uri="{FF2B5EF4-FFF2-40B4-BE49-F238E27FC236}">
                <a16:creationId xmlns:a16="http://schemas.microsoft.com/office/drawing/2014/main" id="{72435C10-4BE1-4E5C-9DE2-937F78235A14}"/>
              </a:ext>
            </a:extLst>
          </p:cNvPr>
          <p:cNvSpPr>
            <a:spLocks noGrp="1"/>
          </p:cNvSpPr>
          <p:nvPr>
            <p:ph type="sldNum" sz="quarter" idx="12"/>
          </p:nvPr>
        </p:nvSpPr>
        <p:spPr/>
        <p:txBody>
          <a:bodyPr/>
          <a:lstStyle/>
          <a:p>
            <a:fld id="{9A8223AF-F2F5-41F7-A71C-81CE492BCB88}" type="slidenum">
              <a:rPr lang="en-GB" smtClean="0"/>
              <a:pPr/>
              <a:t>9</a:t>
            </a:fld>
            <a:endParaRPr lang="en-GB"/>
          </a:p>
        </p:txBody>
      </p:sp>
      <p:sp>
        <p:nvSpPr>
          <p:cNvPr id="9" name="Rectangle 8">
            <a:extLst>
              <a:ext uri="{FF2B5EF4-FFF2-40B4-BE49-F238E27FC236}">
                <a16:creationId xmlns:a16="http://schemas.microsoft.com/office/drawing/2014/main" id="{19A116B1-53C3-4EEC-8A80-0EF7C0C994BE}"/>
              </a:ext>
            </a:extLst>
          </p:cNvPr>
          <p:cNvSpPr/>
          <p:nvPr/>
        </p:nvSpPr>
        <p:spPr>
          <a:xfrm>
            <a:off x="722257" y="3766412"/>
            <a:ext cx="1564001" cy="148904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a:extLst>
              <a:ext uri="{FF2B5EF4-FFF2-40B4-BE49-F238E27FC236}">
                <a16:creationId xmlns:a16="http://schemas.microsoft.com/office/drawing/2014/main" id="{49363ADC-BBC0-454A-BFE4-AC36A2B6E2DA}"/>
              </a:ext>
            </a:extLst>
          </p:cNvPr>
          <p:cNvSpPr/>
          <p:nvPr/>
        </p:nvSpPr>
        <p:spPr>
          <a:xfrm>
            <a:off x="2321101" y="3766412"/>
            <a:ext cx="1564001" cy="148904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3" name="Straight Connector 12">
            <a:extLst>
              <a:ext uri="{FF2B5EF4-FFF2-40B4-BE49-F238E27FC236}">
                <a16:creationId xmlns:a16="http://schemas.microsoft.com/office/drawing/2014/main" id="{D40DE648-21A7-401E-9A0A-791787F2CADD}"/>
              </a:ext>
            </a:extLst>
          </p:cNvPr>
          <p:cNvSpPr/>
          <p:nvPr/>
        </p:nvSpPr>
        <p:spPr>
          <a:xfrm>
            <a:off x="2519518" y="3352938"/>
            <a:ext cx="0" cy="2667024"/>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6" name="Rectangle 15">
            <a:extLst>
              <a:ext uri="{FF2B5EF4-FFF2-40B4-BE49-F238E27FC236}">
                <a16:creationId xmlns:a16="http://schemas.microsoft.com/office/drawing/2014/main" id="{9474B333-C89C-4896-B868-173A02F55975}"/>
              </a:ext>
            </a:extLst>
          </p:cNvPr>
          <p:cNvSpPr/>
          <p:nvPr/>
        </p:nvSpPr>
        <p:spPr>
          <a:xfrm>
            <a:off x="1289294" y="2977860"/>
            <a:ext cx="2460061" cy="368140"/>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b="1" dirty="0">
                <a:solidFill>
                  <a:schemeClr val="accent1"/>
                </a:solidFill>
              </a:rPr>
              <a:t>Remote</a:t>
            </a:r>
          </a:p>
        </p:txBody>
      </p:sp>
      <p:sp>
        <p:nvSpPr>
          <p:cNvPr id="18" name="TextBox 17">
            <a:extLst>
              <a:ext uri="{FF2B5EF4-FFF2-40B4-BE49-F238E27FC236}">
                <a16:creationId xmlns:a16="http://schemas.microsoft.com/office/drawing/2014/main" id="{F6779FF1-DFA9-4A00-8342-EE2894E07A5F}"/>
              </a:ext>
            </a:extLst>
          </p:cNvPr>
          <p:cNvSpPr txBox="1"/>
          <p:nvPr/>
        </p:nvSpPr>
        <p:spPr>
          <a:xfrm>
            <a:off x="2597258" y="3896304"/>
            <a:ext cx="1809853" cy="1938992"/>
          </a:xfrm>
          <a:prstGeom prst="rect">
            <a:avLst/>
          </a:prstGeom>
          <a:noFill/>
        </p:spPr>
        <p:txBody>
          <a:bodyPr wrap="square" rtlCol="0">
            <a:spAutoFit/>
          </a:bodyPr>
          <a:lstStyle/>
          <a:p>
            <a:pPr marL="216000" indent="-216000">
              <a:buFont typeface="Arial" panose="020B0604020202020204" pitchFamily="34" charset="0"/>
              <a:buChar char="•"/>
            </a:pPr>
            <a:r>
              <a:rPr lang="en-GB" sz="1200" dirty="0"/>
              <a:t>Long term health conditions</a:t>
            </a:r>
          </a:p>
          <a:p>
            <a:pPr marL="216000" indent="-216000">
              <a:buFont typeface="Arial" panose="020B0604020202020204" pitchFamily="34" charset="0"/>
              <a:buChar char="•"/>
            </a:pPr>
            <a:r>
              <a:rPr lang="en-GB" sz="1200" dirty="0"/>
              <a:t>Recognising distress</a:t>
            </a:r>
          </a:p>
          <a:p>
            <a:pPr marL="216000" indent="-216000">
              <a:buFont typeface="Arial" panose="020B0604020202020204" pitchFamily="34" charset="0"/>
              <a:buChar char="•"/>
            </a:pPr>
            <a:r>
              <a:rPr lang="en-GB" sz="1200" dirty="0"/>
              <a:t>Accessibility to technology</a:t>
            </a:r>
          </a:p>
          <a:p>
            <a:pPr marL="216000" indent="-216000">
              <a:buFont typeface="Arial" panose="020B0604020202020204" pitchFamily="34" charset="0"/>
              <a:buChar char="•"/>
            </a:pPr>
            <a:r>
              <a:rPr lang="en-GB" sz="1200" dirty="0"/>
              <a:t>Funding to continue digital services</a:t>
            </a:r>
          </a:p>
          <a:p>
            <a:pPr marL="216000" indent="-216000">
              <a:buFont typeface="Arial" panose="020B0604020202020204" pitchFamily="34" charset="0"/>
              <a:buChar char="•"/>
            </a:pPr>
            <a:r>
              <a:rPr lang="en-GB" sz="1200" dirty="0"/>
              <a:t>Uploading documentation/court hearing evidence</a:t>
            </a:r>
          </a:p>
        </p:txBody>
      </p:sp>
      <p:sp>
        <p:nvSpPr>
          <p:cNvPr id="21" name="TextBox 20">
            <a:extLst>
              <a:ext uri="{FF2B5EF4-FFF2-40B4-BE49-F238E27FC236}">
                <a16:creationId xmlns:a16="http://schemas.microsoft.com/office/drawing/2014/main" id="{1BD9A9FF-72FB-4763-957A-D0DAE121EA37}"/>
              </a:ext>
            </a:extLst>
          </p:cNvPr>
          <p:cNvSpPr txBox="1"/>
          <p:nvPr/>
        </p:nvSpPr>
        <p:spPr>
          <a:xfrm>
            <a:off x="672501" y="3896304"/>
            <a:ext cx="1809854" cy="1938992"/>
          </a:xfrm>
          <a:prstGeom prst="rect">
            <a:avLst/>
          </a:prstGeom>
          <a:noFill/>
        </p:spPr>
        <p:txBody>
          <a:bodyPr wrap="square" rtlCol="0">
            <a:spAutoFit/>
          </a:bodyPr>
          <a:lstStyle/>
          <a:p>
            <a:pPr marL="216000" indent="-216000">
              <a:buFont typeface="Arial" panose="020B0604020202020204" pitchFamily="34" charset="0"/>
              <a:buChar char="•"/>
            </a:pPr>
            <a:r>
              <a:rPr lang="en-GB" sz="1200" dirty="0"/>
              <a:t>Digitally savvy </a:t>
            </a:r>
          </a:p>
          <a:p>
            <a:pPr marL="216000" indent="-216000">
              <a:buFont typeface="Arial" panose="020B0604020202020204" pitchFamily="34" charset="0"/>
              <a:buChar char="•"/>
            </a:pPr>
            <a:r>
              <a:rPr lang="en-GB" sz="1200" dirty="0"/>
              <a:t>Younger clientele </a:t>
            </a:r>
          </a:p>
          <a:p>
            <a:pPr marL="216000" indent="-216000">
              <a:buFont typeface="Arial" panose="020B0604020202020204" pitchFamily="34" charset="0"/>
              <a:buChar char="•"/>
            </a:pPr>
            <a:r>
              <a:rPr lang="en-GB" sz="1200" dirty="0"/>
              <a:t>Preferable for certain areas of law (e.g. immigration)</a:t>
            </a:r>
          </a:p>
          <a:p>
            <a:pPr marL="216000" indent="-216000">
              <a:buFont typeface="Arial" panose="020B0604020202020204" pitchFamily="34" charset="0"/>
              <a:buChar char="•"/>
            </a:pPr>
            <a:r>
              <a:rPr lang="en-GB" sz="1200" dirty="0"/>
              <a:t>Mobility issues</a:t>
            </a:r>
          </a:p>
          <a:p>
            <a:pPr marL="216000" indent="-216000">
              <a:buFont typeface="Arial" panose="020B0604020202020204" pitchFamily="34" charset="0"/>
              <a:buChar char="•"/>
            </a:pPr>
            <a:r>
              <a:rPr lang="en-GB" sz="1200" dirty="0"/>
              <a:t>Familiarity with online tools by using Gov support services</a:t>
            </a:r>
          </a:p>
        </p:txBody>
      </p:sp>
      <p:sp>
        <p:nvSpPr>
          <p:cNvPr id="7" name="Rectangle 6">
            <a:extLst>
              <a:ext uri="{FF2B5EF4-FFF2-40B4-BE49-F238E27FC236}">
                <a16:creationId xmlns:a16="http://schemas.microsoft.com/office/drawing/2014/main" id="{921F28A9-7E7B-4842-A316-9519C2C17795}"/>
              </a:ext>
            </a:extLst>
          </p:cNvPr>
          <p:cNvSpPr/>
          <p:nvPr/>
        </p:nvSpPr>
        <p:spPr>
          <a:xfrm>
            <a:off x="712799" y="2137582"/>
            <a:ext cx="7815602" cy="39298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2"/>
                </a:solidFill>
                <a:latin typeface="+mj-lt"/>
              </a:rPr>
              <a:t>There were patterns amongst client groups that influenced delivery methods: Remote delivery worked better for some, while face-to-face for others *</a:t>
            </a:r>
          </a:p>
        </p:txBody>
      </p:sp>
      <p:sp>
        <p:nvSpPr>
          <p:cNvPr id="17" name="TextBox 16">
            <a:extLst>
              <a:ext uri="{FF2B5EF4-FFF2-40B4-BE49-F238E27FC236}">
                <a16:creationId xmlns:a16="http://schemas.microsoft.com/office/drawing/2014/main" id="{80421437-F114-459E-9C1D-3E0769079EBE}"/>
              </a:ext>
            </a:extLst>
          </p:cNvPr>
          <p:cNvSpPr txBox="1"/>
          <p:nvPr/>
        </p:nvSpPr>
        <p:spPr>
          <a:xfrm>
            <a:off x="712799" y="2530565"/>
            <a:ext cx="8085602" cy="246221"/>
          </a:xfrm>
          <a:prstGeom prst="rect">
            <a:avLst/>
          </a:prstGeom>
          <a:noFill/>
        </p:spPr>
        <p:txBody>
          <a:bodyPr wrap="square" rtlCol="0">
            <a:spAutoFit/>
          </a:bodyPr>
          <a:lstStyle/>
          <a:p>
            <a:pPr algn="ctr"/>
            <a:r>
              <a:rPr lang="en-GB" sz="1000" b="1" i="1" dirty="0">
                <a:solidFill>
                  <a:schemeClr val="accent1">
                    <a:lumMod val="75000"/>
                  </a:schemeClr>
                </a:solidFill>
              </a:rPr>
              <a:t>* based on anecdotal data from interviews with a sub-sample of 7 grantees, thus must be interpreted with caution.</a:t>
            </a:r>
          </a:p>
        </p:txBody>
      </p:sp>
      <p:grpSp>
        <p:nvGrpSpPr>
          <p:cNvPr id="8" name="Group 7">
            <a:extLst>
              <a:ext uri="{FF2B5EF4-FFF2-40B4-BE49-F238E27FC236}">
                <a16:creationId xmlns:a16="http://schemas.microsoft.com/office/drawing/2014/main" id="{5A479D6E-8D7E-44A0-BB91-97431D207026}"/>
              </a:ext>
              <a:ext uri="{C183D7F6-B498-43B3-948B-1728B52AA6E4}">
                <adec:decorative xmlns:adec="http://schemas.microsoft.com/office/drawing/2017/decorative" val="1"/>
              </a:ext>
            </a:extLst>
          </p:cNvPr>
          <p:cNvGrpSpPr/>
          <p:nvPr/>
        </p:nvGrpSpPr>
        <p:grpSpPr>
          <a:xfrm>
            <a:off x="3310299" y="3479513"/>
            <a:ext cx="306026" cy="306026"/>
            <a:chOff x="3310299" y="3479513"/>
            <a:chExt cx="306026" cy="306026"/>
          </a:xfrm>
        </p:grpSpPr>
        <p:sp>
          <p:nvSpPr>
            <p:cNvPr id="37" name="Freeform 91">
              <a:extLst>
                <a:ext uri="{FF2B5EF4-FFF2-40B4-BE49-F238E27FC236}">
                  <a16:creationId xmlns:a16="http://schemas.microsoft.com/office/drawing/2014/main" id="{AF8B6A51-751C-48B2-AAB0-B4379A0A6174}"/>
                </a:ext>
              </a:extLst>
            </p:cNvPr>
            <p:cNvSpPr>
              <a:spLocks/>
            </p:cNvSpPr>
            <p:nvPr/>
          </p:nvSpPr>
          <p:spPr bwMode="auto">
            <a:xfrm>
              <a:off x="3310299" y="3479513"/>
              <a:ext cx="306026" cy="306026"/>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1" name="Freeform 88">
              <a:extLst>
                <a:ext uri="{FF2B5EF4-FFF2-40B4-BE49-F238E27FC236}">
                  <a16:creationId xmlns:a16="http://schemas.microsoft.com/office/drawing/2014/main" id="{7A93CA12-34D0-4499-8149-823FFA95C965}"/>
                </a:ext>
              </a:extLst>
            </p:cNvPr>
            <p:cNvSpPr>
              <a:spLocks/>
            </p:cNvSpPr>
            <p:nvPr/>
          </p:nvSpPr>
          <p:spPr bwMode="auto">
            <a:xfrm>
              <a:off x="3368606" y="3618553"/>
              <a:ext cx="189412" cy="27947"/>
            </a:xfrm>
            <a:custGeom>
              <a:avLst/>
              <a:gdLst>
                <a:gd name="T0" fmla="*/ 2 w 26"/>
                <a:gd name="T1" fmla="*/ 4 h 4"/>
                <a:gd name="T2" fmla="*/ 24 w 26"/>
                <a:gd name="T3" fmla="*/ 4 h 4"/>
                <a:gd name="T4" fmla="*/ 26 w 26"/>
                <a:gd name="T5" fmla="*/ 2 h 4"/>
                <a:gd name="T6" fmla="*/ 24 w 26"/>
                <a:gd name="T7" fmla="*/ 0 h 4"/>
                <a:gd name="T8" fmla="*/ 2 w 26"/>
                <a:gd name="T9" fmla="*/ 0 h 4"/>
                <a:gd name="T10" fmla="*/ 0 w 26"/>
                <a:gd name="T11" fmla="*/ 2 h 4"/>
                <a:gd name="T12" fmla="*/ 2 w 2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26" h="4">
                  <a:moveTo>
                    <a:pt x="2" y="4"/>
                  </a:moveTo>
                  <a:cubicBezTo>
                    <a:pt x="24" y="4"/>
                    <a:pt x="24" y="4"/>
                    <a:pt x="24" y="4"/>
                  </a:cubicBezTo>
                  <a:cubicBezTo>
                    <a:pt x="25" y="4"/>
                    <a:pt x="26" y="3"/>
                    <a:pt x="26" y="2"/>
                  </a:cubicBezTo>
                  <a:cubicBezTo>
                    <a:pt x="26" y="1"/>
                    <a:pt x="25" y="0"/>
                    <a:pt x="24" y="0"/>
                  </a:cubicBezTo>
                  <a:cubicBezTo>
                    <a:pt x="2" y="0"/>
                    <a:pt x="2" y="0"/>
                    <a:pt x="2" y="0"/>
                  </a:cubicBezTo>
                  <a:cubicBezTo>
                    <a:pt x="1" y="0"/>
                    <a:pt x="0" y="1"/>
                    <a:pt x="0" y="2"/>
                  </a:cubicBezTo>
                  <a:cubicBezTo>
                    <a:pt x="0" y="3"/>
                    <a:pt x="1" y="4"/>
                    <a:pt x="2" y="4"/>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grpSp>
        <p:nvGrpSpPr>
          <p:cNvPr id="3" name="Group 2">
            <a:extLst>
              <a:ext uri="{FF2B5EF4-FFF2-40B4-BE49-F238E27FC236}">
                <a16:creationId xmlns:a16="http://schemas.microsoft.com/office/drawing/2014/main" id="{2A5E224C-D204-44C0-9CAE-676DED5CF328}"/>
              </a:ext>
              <a:ext uri="{C183D7F6-B498-43B3-948B-1728B52AA6E4}">
                <adec:decorative xmlns:adec="http://schemas.microsoft.com/office/drawing/2017/decorative" val="1"/>
              </a:ext>
            </a:extLst>
          </p:cNvPr>
          <p:cNvGrpSpPr/>
          <p:nvPr/>
        </p:nvGrpSpPr>
        <p:grpSpPr>
          <a:xfrm>
            <a:off x="1422319" y="3479513"/>
            <a:ext cx="306026" cy="306026"/>
            <a:chOff x="1422319" y="3479513"/>
            <a:chExt cx="306026" cy="306026"/>
          </a:xfrm>
        </p:grpSpPr>
        <p:sp>
          <p:nvSpPr>
            <p:cNvPr id="34" name="Freeform 91">
              <a:extLst>
                <a:ext uri="{FF2B5EF4-FFF2-40B4-BE49-F238E27FC236}">
                  <a16:creationId xmlns:a16="http://schemas.microsoft.com/office/drawing/2014/main" id="{CFCE8C19-D8FD-49AE-AF43-7049C9E845CB}"/>
                </a:ext>
              </a:extLst>
            </p:cNvPr>
            <p:cNvSpPr>
              <a:spLocks/>
            </p:cNvSpPr>
            <p:nvPr/>
          </p:nvSpPr>
          <p:spPr bwMode="auto">
            <a:xfrm>
              <a:off x="1422319" y="3479513"/>
              <a:ext cx="306026" cy="306026"/>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5" name="Freeform 92">
              <a:extLst>
                <a:ext uri="{FF2B5EF4-FFF2-40B4-BE49-F238E27FC236}">
                  <a16:creationId xmlns:a16="http://schemas.microsoft.com/office/drawing/2014/main" id="{82B58DF8-1A13-4AB5-B3CA-BCDE2CA42113}"/>
                </a:ext>
              </a:extLst>
            </p:cNvPr>
            <p:cNvSpPr>
              <a:spLocks/>
            </p:cNvSpPr>
            <p:nvPr/>
          </p:nvSpPr>
          <p:spPr bwMode="auto">
            <a:xfrm>
              <a:off x="1480627" y="3537821"/>
              <a:ext cx="192516" cy="192516"/>
            </a:xfrm>
            <a:custGeom>
              <a:avLst/>
              <a:gdLst>
                <a:gd name="T0" fmla="*/ 4 w 26"/>
                <a:gd name="T1" fmla="*/ 25 h 26"/>
                <a:gd name="T2" fmla="*/ 25 w 26"/>
                <a:gd name="T3" fmla="*/ 4 h 26"/>
                <a:gd name="T4" fmla="*/ 25 w 26"/>
                <a:gd name="T5" fmla="*/ 1 h 26"/>
                <a:gd name="T6" fmla="*/ 22 w 26"/>
                <a:gd name="T7" fmla="*/ 1 h 26"/>
                <a:gd name="T8" fmla="*/ 1 w 26"/>
                <a:gd name="T9" fmla="*/ 22 h 26"/>
                <a:gd name="T10" fmla="*/ 1 w 26"/>
                <a:gd name="T11" fmla="*/ 25 h 26"/>
                <a:gd name="T12" fmla="*/ 4 w 26"/>
                <a:gd name="T13" fmla="*/ 25 h 26"/>
              </a:gdLst>
              <a:ahLst/>
              <a:cxnLst>
                <a:cxn ang="0">
                  <a:pos x="T0" y="T1"/>
                </a:cxn>
                <a:cxn ang="0">
                  <a:pos x="T2" y="T3"/>
                </a:cxn>
                <a:cxn ang="0">
                  <a:pos x="T4" y="T5"/>
                </a:cxn>
                <a:cxn ang="0">
                  <a:pos x="T6" y="T7"/>
                </a:cxn>
                <a:cxn ang="0">
                  <a:pos x="T8" y="T9"/>
                </a:cxn>
                <a:cxn ang="0">
                  <a:pos x="T10" y="T11"/>
                </a:cxn>
                <a:cxn ang="0">
                  <a:pos x="T12" y="T13"/>
                </a:cxn>
              </a:cxnLst>
              <a:rect l="0" t="0" r="r" b="b"/>
              <a:pathLst>
                <a:path w="26" h="26">
                  <a:moveTo>
                    <a:pt x="4" y="25"/>
                  </a:moveTo>
                  <a:cubicBezTo>
                    <a:pt x="25" y="4"/>
                    <a:pt x="25" y="4"/>
                    <a:pt x="25" y="4"/>
                  </a:cubicBezTo>
                  <a:cubicBezTo>
                    <a:pt x="26" y="3"/>
                    <a:pt x="26" y="2"/>
                    <a:pt x="25" y="1"/>
                  </a:cubicBezTo>
                  <a:cubicBezTo>
                    <a:pt x="24" y="0"/>
                    <a:pt x="23" y="0"/>
                    <a:pt x="22" y="1"/>
                  </a:cubicBezTo>
                  <a:cubicBezTo>
                    <a:pt x="1" y="22"/>
                    <a:pt x="1" y="22"/>
                    <a:pt x="1" y="22"/>
                  </a:cubicBezTo>
                  <a:cubicBezTo>
                    <a:pt x="0" y="23"/>
                    <a:pt x="0" y="24"/>
                    <a:pt x="1" y="25"/>
                  </a:cubicBezTo>
                  <a:cubicBezTo>
                    <a:pt x="2" y="26"/>
                    <a:pt x="3" y="26"/>
                    <a:pt x="4" y="25"/>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6" name="Freeform 93">
              <a:extLst>
                <a:ext uri="{FF2B5EF4-FFF2-40B4-BE49-F238E27FC236}">
                  <a16:creationId xmlns:a16="http://schemas.microsoft.com/office/drawing/2014/main" id="{B0D1416A-BC2E-4F37-9F0E-8388A61CD20C}"/>
                </a:ext>
              </a:extLst>
            </p:cNvPr>
            <p:cNvSpPr>
              <a:spLocks/>
            </p:cNvSpPr>
            <p:nvPr/>
          </p:nvSpPr>
          <p:spPr bwMode="auto">
            <a:xfrm>
              <a:off x="1480627" y="3537821"/>
              <a:ext cx="192516" cy="192516"/>
            </a:xfrm>
            <a:custGeom>
              <a:avLst/>
              <a:gdLst>
                <a:gd name="T0" fmla="*/ 25 w 26"/>
                <a:gd name="T1" fmla="*/ 22 h 26"/>
                <a:gd name="T2" fmla="*/ 4 w 26"/>
                <a:gd name="T3" fmla="*/ 1 h 26"/>
                <a:gd name="T4" fmla="*/ 1 w 26"/>
                <a:gd name="T5" fmla="*/ 1 h 26"/>
                <a:gd name="T6" fmla="*/ 1 w 26"/>
                <a:gd name="T7" fmla="*/ 4 h 26"/>
                <a:gd name="T8" fmla="*/ 22 w 26"/>
                <a:gd name="T9" fmla="*/ 25 h 26"/>
                <a:gd name="T10" fmla="*/ 25 w 26"/>
                <a:gd name="T11" fmla="*/ 25 h 26"/>
                <a:gd name="T12" fmla="*/ 25 w 26"/>
                <a:gd name="T13" fmla="*/ 22 h 26"/>
              </a:gdLst>
              <a:ahLst/>
              <a:cxnLst>
                <a:cxn ang="0">
                  <a:pos x="T0" y="T1"/>
                </a:cxn>
                <a:cxn ang="0">
                  <a:pos x="T2" y="T3"/>
                </a:cxn>
                <a:cxn ang="0">
                  <a:pos x="T4" y="T5"/>
                </a:cxn>
                <a:cxn ang="0">
                  <a:pos x="T6" y="T7"/>
                </a:cxn>
                <a:cxn ang="0">
                  <a:pos x="T8" y="T9"/>
                </a:cxn>
                <a:cxn ang="0">
                  <a:pos x="T10" y="T11"/>
                </a:cxn>
                <a:cxn ang="0">
                  <a:pos x="T12" y="T13"/>
                </a:cxn>
              </a:cxnLst>
              <a:rect l="0" t="0" r="r" b="b"/>
              <a:pathLst>
                <a:path w="26" h="26">
                  <a:moveTo>
                    <a:pt x="25" y="22"/>
                  </a:moveTo>
                  <a:cubicBezTo>
                    <a:pt x="4" y="1"/>
                    <a:pt x="4" y="1"/>
                    <a:pt x="4" y="1"/>
                  </a:cubicBezTo>
                  <a:cubicBezTo>
                    <a:pt x="3" y="0"/>
                    <a:pt x="2" y="0"/>
                    <a:pt x="1" y="1"/>
                  </a:cubicBezTo>
                  <a:cubicBezTo>
                    <a:pt x="0" y="2"/>
                    <a:pt x="0" y="3"/>
                    <a:pt x="1" y="4"/>
                  </a:cubicBezTo>
                  <a:cubicBezTo>
                    <a:pt x="22" y="25"/>
                    <a:pt x="22" y="25"/>
                    <a:pt x="22" y="25"/>
                  </a:cubicBezTo>
                  <a:cubicBezTo>
                    <a:pt x="23" y="26"/>
                    <a:pt x="24" y="26"/>
                    <a:pt x="25" y="25"/>
                  </a:cubicBezTo>
                  <a:cubicBezTo>
                    <a:pt x="26" y="24"/>
                    <a:pt x="26" y="23"/>
                    <a:pt x="25" y="22"/>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sp>
        <p:nvSpPr>
          <p:cNvPr id="38" name="Rectangle 37">
            <a:extLst>
              <a:ext uri="{FF2B5EF4-FFF2-40B4-BE49-F238E27FC236}">
                <a16:creationId xmlns:a16="http://schemas.microsoft.com/office/drawing/2014/main" id="{4F3D8CCC-205C-4D34-BC5F-3327DFD15DC6}"/>
              </a:ext>
            </a:extLst>
          </p:cNvPr>
          <p:cNvSpPr/>
          <p:nvPr/>
        </p:nvSpPr>
        <p:spPr>
          <a:xfrm>
            <a:off x="4752827" y="2977860"/>
            <a:ext cx="3775573" cy="3042102"/>
          </a:xfrm>
          <a:prstGeom prst="rect">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1" name="Rectangle 40">
            <a:extLst>
              <a:ext uri="{FF2B5EF4-FFF2-40B4-BE49-F238E27FC236}">
                <a16:creationId xmlns:a16="http://schemas.microsoft.com/office/drawing/2014/main" id="{D295CD55-2384-4939-A008-FBDB030D88B1}"/>
              </a:ext>
            </a:extLst>
          </p:cNvPr>
          <p:cNvSpPr/>
          <p:nvPr/>
        </p:nvSpPr>
        <p:spPr>
          <a:xfrm>
            <a:off x="4843546" y="3766412"/>
            <a:ext cx="1564001" cy="148904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42" name="Rectangle 41">
            <a:extLst>
              <a:ext uri="{FF2B5EF4-FFF2-40B4-BE49-F238E27FC236}">
                <a16:creationId xmlns:a16="http://schemas.microsoft.com/office/drawing/2014/main" id="{EF1665B1-9AAB-4968-9A4A-1EBFF4F767DD}"/>
              </a:ext>
            </a:extLst>
          </p:cNvPr>
          <p:cNvSpPr/>
          <p:nvPr/>
        </p:nvSpPr>
        <p:spPr>
          <a:xfrm>
            <a:off x="6442390" y="3766412"/>
            <a:ext cx="1564001" cy="148904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43" name="Straight Connector 42">
            <a:extLst>
              <a:ext uri="{FF2B5EF4-FFF2-40B4-BE49-F238E27FC236}">
                <a16:creationId xmlns:a16="http://schemas.microsoft.com/office/drawing/2014/main" id="{1F14F60F-A773-4C43-828C-CE5CE16735B8}"/>
              </a:ext>
            </a:extLst>
          </p:cNvPr>
          <p:cNvSpPr/>
          <p:nvPr/>
        </p:nvSpPr>
        <p:spPr>
          <a:xfrm>
            <a:off x="6640807" y="3352938"/>
            <a:ext cx="0" cy="2667024"/>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44" name="Rectangle 43">
            <a:extLst>
              <a:ext uri="{FF2B5EF4-FFF2-40B4-BE49-F238E27FC236}">
                <a16:creationId xmlns:a16="http://schemas.microsoft.com/office/drawing/2014/main" id="{BE81E1C9-DFC3-4C27-8A60-B105751B5A23}"/>
              </a:ext>
            </a:extLst>
          </p:cNvPr>
          <p:cNvSpPr/>
          <p:nvPr/>
        </p:nvSpPr>
        <p:spPr>
          <a:xfrm>
            <a:off x="5410583" y="2977860"/>
            <a:ext cx="2460061" cy="368140"/>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b="1" dirty="0">
                <a:solidFill>
                  <a:schemeClr val="accent1"/>
                </a:solidFill>
              </a:rPr>
              <a:t>Face-to-Face</a:t>
            </a:r>
          </a:p>
        </p:txBody>
      </p:sp>
      <p:sp>
        <p:nvSpPr>
          <p:cNvPr id="45" name="TextBox 44">
            <a:extLst>
              <a:ext uri="{FF2B5EF4-FFF2-40B4-BE49-F238E27FC236}">
                <a16:creationId xmlns:a16="http://schemas.microsoft.com/office/drawing/2014/main" id="{45B8CC5A-C87E-4361-B795-62117FF97EBB}"/>
              </a:ext>
            </a:extLst>
          </p:cNvPr>
          <p:cNvSpPr txBox="1"/>
          <p:nvPr/>
        </p:nvSpPr>
        <p:spPr>
          <a:xfrm>
            <a:off x="6718547" y="3896304"/>
            <a:ext cx="1809853" cy="1015663"/>
          </a:xfrm>
          <a:prstGeom prst="rect">
            <a:avLst/>
          </a:prstGeom>
          <a:noFill/>
        </p:spPr>
        <p:txBody>
          <a:bodyPr wrap="square" rtlCol="0">
            <a:spAutoFit/>
          </a:bodyPr>
          <a:lstStyle/>
          <a:p>
            <a:pPr marL="216000" indent="-216000">
              <a:buFont typeface="Arial" panose="020B0604020202020204" pitchFamily="34" charset="0"/>
              <a:buChar char="•"/>
            </a:pPr>
            <a:r>
              <a:rPr lang="en-GB" sz="1200" dirty="0"/>
              <a:t>Inability to travel</a:t>
            </a:r>
          </a:p>
          <a:p>
            <a:pPr marL="216000" indent="-216000">
              <a:buFont typeface="Arial" panose="020B0604020202020204" pitchFamily="34" charset="0"/>
              <a:buChar char="•"/>
            </a:pPr>
            <a:r>
              <a:rPr lang="en-GB" sz="1200" dirty="0"/>
              <a:t>Financial difficulties (i.e. travel fare) </a:t>
            </a:r>
          </a:p>
          <a:p>
            <a:pPr marL="216000" indent="-216000">
              <a:buFont typeface="Arial" panose="020B0604020202020204" pitchFamily="34" charset="0"/>
              <a:buChar char="•"/>
            </a:pPr>
            <a:endParaRPr lang="en-GB" sz="1200" dirty="0"/>
          </a:p>
          <a:p>
            <a:pPr marL="216000" indent="-216000">
              <a:buFont typeface="Arial" panose="020B0604020202020204" pitchFamily="34" charset="0"/>
              <a:buChar char="•"/>
            </a:pPr>
            <a:endParaRPr lang="en-GB" sz="1200" dirty="0"/>
          </a:p>
        </p:txBody>
      </p:sp>
      <p:sp>
        <p:nvSpPr>
          <p:cNvPr id="46" name="TextBox 45">
            <a:extLst>
              <a:ext uri="{FF2B5EF4-FFF2-40B4-BE49-F238E27FC236}">
                <a16:creationId xmlns:a16="http://schemas.microsoft.com/office/drawing/2014/main" id="{861FD431-BBE8-4B9D-B2D8-6442D77201C7}"/>
              </a:ext>
            </a:extLst>
          </p:cNvPr>
          <p:cNvSpPr txBox="1"/>
          <p:nvPr/>
        </p:nvSpPr>
        <p:spPr>
          <a:xfrm>
            <a:off x="4793790" y="3896304"/>
            <a:ext cx="1809854" cy="1569660"/>
          </a:xfrm>
          <a:prstGeom prst="rect">
            <a:avLst/>
          </a:prstGeom>
          <a:noFill/>
        </p:spPr>
        <p:txBody>
          <a:bodyPr wrap="square" rtlCol="0">
            <a:spAutoFit/>
          </a:bodyPr>
          <a:lstStyle/>
          <a:p>
            <a:pPr marL="216000" indent="-216000">
              <a:buFont typeface="Arial" panose="020B0604020202020204" pitchFamily="34" charset="0"/>
              <a:buChar char="•"/>
            </a:pPr>
            <a:r>
              <a:rPr lang="en-GB" sz="1200" dirty="0"/>
              <a:t>Older people</a:t>
            </a:r>
          </a:p>
          <a:p>
            <a:pPr marL="216000" indent="-216000">
              <a:buFont typeface="Arial" panose="020B0604020202020204" pitchFamily="34" charset="0"/>
              <a:buChar char="•"/>
            </a:pPr>
            <a:r>
              <a:rPr lang="en-GB" sz="1200" dirty="0"/>
              <a:t>Those in difficult situations at home</a:t>
            </a:r>
          </a:p>
          <a:p>
            <a:pPr marL="216000" indent="-216000">
              <a:buFont typeface="Arial" panose="020B0604020202020204" pitchFamily="34" charset="0"/>
              <a:buChar char="•"/>
            </a:pPr>
            <a:r>
              <a:rPr lang="en-GB" sz="1200" dirty="0"/>
              <a:t>Hearing impairments</a:t>
            </a:r>
          </a:p>
          <a:p>
            <a:pPr marL="216000" indent="-216000">
              <a:buFont typeface="Arial" panose="020B0604020202020204" pitchFamily="34" charset="0"/>
              <a:buChar char="•"/>
            </a:pPr>
            <a:r>
              <a:rPr lang="en-GB" sz="1200" dirty="0"/>
              <a:t>Communication/language barriers</a:t>
            </a:r>
          </a:p>
          <a:p>
            <a:pPr marL="216000" indent="-216000">
              <a:buFont typeface="Arial" panose="020B0604020202020204" pitchFamily="34" charset="0"/>
              <a:buChar char="•"/>
            </a:pPr>
            <a:endParaRPr lang="en-GB" sz="1200" dirty="0"/>
          </a:p>
          <a:p>
            <a:pPr marL="216000" indent="-216000">
              <a:buFont typeface="Arial" panose="020B0604020202020204" pitchFamily="34" charset="0"/>
              <a:buChar char="•"/>
            </a:pPr>
            <a:endParaRPr lang="en-GB" sz="1200" dirty="0"/>
          </a:p>
        </p:txBody>
      </p:sp>
      <p:grpSp>
        <p:nvGrpSpPr>
          <p:cNvPr id="11" name="Group 10">
            <a:extLst>
              <a:ext uri="{FF2B5EF4-FFF2-40B4-BE49-F238E27FC236}">
                <a16:creationId xmlns:a16="http://schemas.microsoft.com/office/drawing/2014/main" id="{3A7C77F1-967A-443B-8C38-CAA098CF1AD1}"/>
              </a:ext>
              <a:ext uri="{C183D7F6-B498-43B3-948B-1728B52AA6E4}">
                <adec:decorative xmlns:adec="http://schemas.microsoft.com/office/drawing/2017/decorative" val="1"/>
              </a:ext>
            </a:extLst>
          </p:cNvPr>
          <p:cNvGrpSpPr/>
          <p:nvPr/>
        </p:nvGrpSpPr>
        <p:grpSpPr>
          <a:xfrm>
            <a:off x="7431588" y="3479513"/>
            <a:ext cx="306026" cy="306026"/>
            <a:chOff x="7431588" y="3479513"/>
            <a:chExt cx="306026" cy="306026"/>
          </a:xfrm>
        </p:grpSpPr>
        <p:sp>
          <p:nvSpPr>
            <p:cNvPr id="39" name="Freeform 91">
              <a:extLst>
                <a:ext uri="{FF2B5EF4-FFF2-40B4-BE49-F238E27FC236}">
                  <a16:creationId xmlns:a16="http://schemas.microsoft.com/office/drawing/2014/main" id="{C7F3E9A8-B27E-4EBC-8418-F6F9D85BA03A}"/>
                </a:ext>
              </a:extLst>
            </p:cNvPr>
            <p:cNvSpPr>
              <a:spLocks/>
            </p:cNvSpPr>
            <p:nvPr/>
          </p:nvSpPr>
          <p:spPr bwMode="auto">
            <a:xfrm>
              <a:off x="7431588" y="3479513"/>
              <a:ext cx="306026" cy="306026"/>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7" name="Freeform 88">
              <a:extLst>
                <a:ext uri="{FF2B5EF4-FFF2-40B4-BE49-F238E27FC236}">
                  <a16:creationId xmlns:a16="http://schemas.microsoft.com/office/drawing/2014/main" id="{774ECAE9-2719-4B03-8875-10E338755D26}"/>
                </a:ext>
              </a:extLst>
            </p:cNvPr>
            <p:cNvSpPr>
              <a:spLocks/>
            </p:cNvSpPr>
            <p:nvPr/>
          </p:nvSpPr>
          <p:spPr bwMode="auto">
            <a:xfrm>
              <a:off x="7489895" y="3618553"/>
              <a:ext cx="189412" cy="27947"/>
            </a:xfrm>
            <a:custGeom>
              <a:avLst/>
              <a:gdLst>
                <a:gd name="T0" fmla="*/ 2 w 26"/>
                <a:gd name="T1" fmla="*/ 4 h 4"/>
                <a:gd name="T2" fmla="*/ 24 w 26"/>
                <a:gd name="T3" fmla="*/ 4 h 4"/>
                <a:gd name="T4" fmla="*/ 26 w 26"/>
                <a:gd name="T5" fmla="*/ 2 h 4"/>
                <a:gd name="T6" fmla="*/ 24 w 26"/>
                <a:gd name="T7" fmla="*/ 0 h 4"/>
                <a:gd name="T8" fmla="*/ 2 w 26"/>
                <a:gd name="T9" fmla="*/ 0 h 4"/>
                <a:gd name="T10" fmla="*/ 0 w 26"/>
                <a:gd name="T11" fmla="*/ 2 h 4"/>
                <a:gd name="T12" fmla="*/ 2 w 2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26" h="4">
                  <a:moveTo>
                    <a:pt x="2" y="4"/>
                  </a:moveTo>
                  <a:cubicBezTo>
                    <a:pt x="24" y="4"/>
                    <a:pt x="24" y="4"/>
                    <a:pt x="24" y="4"/>
                  </a:cubicBezTo>
                  <a:cubicBezTo>
                    <a:pt x="25" y="4"/>
                    <a:pt x="26" y="3"/>
                    <a:pt x="26" y="2"/>
                  </a:cubicBezTo>
                  <a:cubicBezTo>
                    <a:pt x="26" y="1"/>
                    <a:pt x="25" y="0"/>
                    <a:pt x="24" y="0"/>
                  </a:cubicBezTo>
                  <a:cubicBezTo>
                    <a:pt x="2" y="0"/>
                    <a:pt x="2" y="0"/>
                    <a:pt x="2" y="0"/>
                  </a:cubicBezTo>
                  <a:cubicBezTo>
                    <a:pt x="1" y="0"/>
                    <a:pt x="0" y="1"/>
                    <a:pt x="0" y="2"/>
                  </a:cubicBezTo>
                  <a:cubicBezTo>
                    <a:pt x="0" y="3"/>
                    <a:pt x="1" y="4"/>
                    <a:pt x="2" y="4"/>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grpSp>
        <p:nvGrpSpPr>
          <p:cNvPr id="12" name="Group 11">
            <a:extLst>
              <a:ext uri="{FF2B5EF4-FFF2-40B4-BE49-F238E27FC236}">
                <a16:creationId xmlns:a16="http://schemas.microsoft.com/office/drawing/2014/main" id="{31282CAA-9D96-4BAC-8D94-B371ECDD424B}"/>
              </a:ext>
              <a:ext uri="{C183D7F6-B498-43B3-948B-1728B52AA6E4}">
                <adec:decorative xmlns:adec="http://schemas.microsoft.com/office/drawing/2017/decorative" val="1"/>
              </a:ext>
            </a:extLst>
          </p:cNvPr>
          <p:cNvGrpSpPr/>
          <p:nvPr/>
        </p:nvGrpSpPr>
        <p:grpSpPr>
          <a:xfrm>
            <a:off x="5543608" y="3479513"/>
            <a:ext cx="306026" cy="306026"/>
            <a:chOff x="5543608" y="3479513"/>
            <a:chExt cx="306026" cy="306026"/>
          </a:xfrm>
        </p:grpSpPr>
        <p:sp>
          <p:nvSpPr>
            <p:cNvPr id="40" name="Freeform 91">
              <a:extLst>
                <a:ext uri="{FF2B5EF4-FFF2-40B4-BE49-F238E27FC236}">
                  <a16:creationId xmlns:a16="http://schemas.microsoft.com/office/drawing/2014/main" id="{620BB033-42AD-4979-B8C5-A6026C27B1E8}"/>
                </a:ext>
              </a:extLst>
            </p:cNvPr>
            <p:cNvSpPr>
              <a:spLocks/>
            </p:cNvSpPr>
            <p:nvPr/>
          </p:nvSpPr>
          <p:spPr bwMode="auto">
            <a:xfrm>
              <a:off x="5543608" y="3479513"/>
              <a:ext cx="306026" cy="306026"/>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8" name="Freeform 92">
              <a:extLst>
                <a:ext uri="{FF2B5EF4-FFF2-40B4-BE49-F238E27FC236}">
                  <a16:creationId xmlns:a16="http://schemas.microsoft.com/office/drawing/2014/main" id="{328A1F62-30CF-445B-90D4-87FA8120F27E}"/>
                </a:ext>
              </a:extLst>
            </p:cNvPr>
            <p:cNvSpPr>
              <a:spLocks/>
            </p:cNvSpPr>
            <p:nvPr/>
          </p:nvSpPr>
          <p:spPr bwMode="auto">
            <a:xfrm>
              <a:off x="5601916" y="3537821"/>
              <a:ext cx="192516" cy="192516"/>
            </a:xfrm>
            <a:custGeom>
              <a:avLst/>
              <a:gdLst>
                <a:gd name="T0" fmla="*/ 4 w 26"/>
                <a:gd name="T1" fmla="*/ 25 h 26"/>
                <a:gd name="T2" fmla="*/ 25 w 26"/>
                <a:gd name="T3" fmla="*/ 4 h 26"/>
                <a:gd name="T4" fmla="*/ 25 w 26"/>
                <a:gd name="T5" fmla="*/ 1 h 26"/>
                <a:gd name="T6" fmla="*/ 22 w 26"/>
                <a:gd name="T7" fmla="*/ 1 h 26"/>
                <a:gd name="T8" fmla="*/ 1 w 26"/>
                <a:gd name="T9" fmla="*/ 22 h 26"/>
                <a:gd name="T10" fmla="*/ 1 w 26"/>
                <a:gd name="T11" fmla="*/ 25 h 26"/>
                <a:gd name="T12" fmla="*/ 4 w 26"/>
                <a:gd name="T13" fmla="*/ 25 h 26"/>
              </a:gdLst>
              <a:ahLst/>
              <a:cxnLst>
                <a:cxn ang="0">
                  <a:pos x="T0" y="T1"/>
                </a:cxn>
                <a:cxn ang="0">
                  <a:pos x="T2" y="T3"/>
                </a:cxn>
                <a:cxn ang="0">
                  <a:pos x="T4" y="T5"/>
                </a:cxn>
                <a:cxn ang="0">
                  <a:pos x="T6" y="T7"/>
                </a:cxn>
                <a:cxn ang="0">
                  <a:pos x="T8" y="T9"/>
                </a:cxn>
                <a:cxn ang="0">
                  <a:pos x="T10" y="T11"/>
                </a:cxn>
                <a:cxn ang="0">
                  <a:pos x="T12" y="T13"/>
                </a:cxn>
              </a:cxnLst>
              <a:rect l="0" t="0" r="r" b="b"/>
              <a:pathLst>
                <a:path w="26" h="26">
                  <a:moveTo>
                    <a:pt x="4" y="25"/>
                  </a:moveTo>
                  <a:cubicBezTo>
                    <a:pt x="25" y="4"/>
                    <a:pt x="25" y="4"/>
                    <a:pt x="25" y="4"/>
                  </a:cubicBezTo>
                  <a:cubicBezTo>
                    <a:pt x="26" y="3"/>
                    <a:pt x="26" y="2"/>
                    <a:pt x="25" y="1"/>
                  </a:cubicBezTo>
                  <a:cubicBezTo>
                    <a:pt x="24" y="0"/>
                    <a:pt x="23" y="0"/>
                    <a:pt x="22" y="1"/>
                  </a:cubicBezTo>
                  <a:cubicBezTo>
                    <a:pt x="1" y="22"/>
                    <a:pt x="1" y="22"/>
                    <a:pt x="1" y="22"/>
                  </a:cubicBezTo>
                  <a:cubicBezTo>
                    <a:pt x="0" y="23"/>
                    <a:pt x="0" y="24"/>
                    <a:pt x="1" y="25"/>
                  </a:cubicBezTo>
                  <a:cubicBezTo>
                    <a:pt x="2" y="26"/>
                    <a:pt x="3" y="26"/>
                    <a:pt x="4" y="25"/>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9" name="Freeform 93">
              <a:extLst>
                <a:ext uri="{FF2B5EF4-FFF2-40B4-BE49-F238E27FC236}">
                  <a16:creationId xmlns:a16="http://schemas.microsoft.com/office/drawing/2014/main" id="{D7795DF1-74B2-4A32-AB93-A708B99BE77A}"/>
                </a:ext>
              </a:extLst>
            </p:cNvPr>
            <p:cNvSpPr>
              <a:spLocks/>
            </p:cNvSpPr>
            <p:nvPr/>
          </p:nvSpPr>
          <p:spPr bwMode="auto">
            <a:xfrm>
              <a:off x="5601916" y="3537821"/>
              <a:ext cx="192516" cy="192516"/>
            </a:xfrm>
            <a:custGeom>
              <a:avLst/>
              <a:gdLst>
                <a:gd name="T0" fmla="*/ 25 w 26"/>
                <a:gd name="T1" fmla="*/ 22 h 26"/>
                <a:gd name="T2" fmla="*/ 4 w 26"/>
                <a:gd name="T3" fmla="*/ 1 h 26"/>
                <a:gd name="T4" fmla="*/ 1 w 26"/>
                <a:gd name="T5" fmla="*/ 1 h 26"/>
                <a:gd name="T6" fmla="*/ 1 w 26"/>
                <a:gd name="T7" fmla="*/ 4 h 26"/>
                <a:gd name="T8" fmla="*/ 22 w 26"/>
                <a:gd name="T9" fmla="*/ 25 h 26"/>
                <a:gd name="T10" fmla="*/ 25 w 26"/>
                <a:gd name="T11" fmla="*/ 25 h 26"/>
                <a:gd name="T12" fmla="*/ 25 w 26"/>
                <a:gd name="T13" fmla="*/ 22 h 26"/>
              </a:gdLst>
              <a:ahLst/>
              <a:cxnLst>
                <a:cxn ang="0">
                  <a:pos x="T0" y="T1"/>
                </a:cxn>
                <a:cxn ang="0">
                  <a:pos x="T2" y="T3"/>
                </a:cxn>
                <a:cxn ang="0">
                  <a:pos x="T4" y="T5"/>
                </a:cxn>
                <a:cxn ang="0">
                  <a:pos x="T6" y="T7"/>
                </a:cxn>
                <a:cxn ang="0">
                  <a:pos x="T8" y="T9"/>
                </a:cxn>
                <a:cxn ang="0">
                  <a:pos x="T10" y="T11"/>
                </a:cxn>
                <a:cxn ang="0">
                  <a:pos x="T12" y="T13"/>
                </a:cxn>
              </a:cxnLst>
              <a:rect l="0" t="0" r="r" b="b"/>
              <a:pathLst>
                <a:path w="26" h="26">
                  <a:moveTo>
                    <a:pt x="25" y="22"/>
                  </a:moveTo>
                  <a:cubicBezTo>
                    <a:pt x="4" y="1"/>
                    <a:pt x="4" y="1"/>
                    <a:pt x="4" y="1"/>
                  </a:cubicBezTo>
                  <a:cubicBezTo>
                    <a:pt x="3" y="0"/>
                    <a:pt x="2" y="0"/>
                    <a:pt x="1" y="1"/>
                  </a:cubicBezTo>
                  <a:cubicBezTo>
                    <a:pt x="0" y="2"/>
                    <a:pt x="0" y="3"/>
                    <a:pt x="1" y="4"/>
                  </a:cubicBezTo>
                  <a:cubicBezTo>
                    <a:pt x="22" y="25"/>
                    <a:pt x="22" y="25"/>
                    <a:pt x="22" y="25"/>
                  </a:cubicBezTo>
                  <a:cubicBezTo>
                    <a:pt x="23" y="26"/>
                    <a:pt x="24" y="26"/>
                    <a:pt x="25" y="25"/>
                  </a:cubicBezTo>
                  <a:cubicBezTo>
                    <a:pt x="26" y="24"/>
                    <a:pt x="26" y="23"/>
                    <a:pt x="25" y="22"/>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spTree>
    <p:extLst>
      <p:ext uri="{BB962C8B-B14F-4D97-AF65-F5344CB8AC3E}">
        <p14:creationId xmlns:p14="http://schemas.microsoft.com/office/powerpoint/2010/main" val="3516274495"/>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MoJ">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J PowerPoint standard light blue document template.potx" id="{2C7CD490-FB39-4105-AF2A-F2C54CC13E40}" vid="{4A786301-EFC2-4058-A67D-DAAE80B3D0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4FEB80B9DE1464BB714C586CAC31491" ma:contentTypeVersion="12" ma:contentTypeDescription="Create a new document." ma:contentTypeScope="" ma:versionID="335614d746e514ecb52cf26f7f199b35">
  <xsd:schema xmlns:xsd="http://www.w3.org/2001/XMLSchema" xmlns:xs="http://www.w3.org/2001/XMLSchema" xmlns:p="http://schemas.microsoft.com/office/2006/metadata/properties" xmlns:ns2="d6fdccf4-51f0-431b-bb8e-5e85c8693159" xmlns:ns3="4167d4cd-58e9-460a-8360-82986f7d46b3" targetNamespace="http://schemas.microsoft.com/office/2006/metadata/properties" ma:root="true" ma:fieldsID="ff0a1b5dbb4a99c6484061602cddfab2" ns2:_="" ns3:_="">
    <xsd:import namespace="d6fdccf4-51f0-431b-bb8e-5e85c8693159"/>
    <xsd:import namespace="4167d4cd-58e9-460a-8360-82986f7d46b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fdccf4-51f0-431b-bb8e-5e85c86931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167d4cd-58e9-460a-8360-82986f7d46b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BAFB58-D303-45C9-8B0A-0F236BC63511}">
  <ds:schemaRefs>
    <ds:schemaRef ds:uri="http://schemas.microsoft.com/sharepoint/v3/contenttype/forms"/>
  </ds:schemaRefs>
</ds:datastoreItem>
</file>

<file path=customXml/itemProps2.xml><?xml version="1.0" encoding="utf-8"?>
<ds:datastoreItem xmlns:ds="http://schemas.openxmlformats.org/officeDocument/2006/customXml" ds:itemID="{DCB4D551-55DF-442A-AECF-DA9D10058EE2}">
  <ds:schemaRefs>
    <ds:schemaRef ds:uri="http://purl.org/dc/elements/1.1/"/>
    <ds:schemaRef ds:uri="http://schemas.openxmlformats.org/package/2006/metadata/core-properties"/>
    <ds:schemaRef ds:uri="http://purl.org/dc/terms/"/>
    <ds:schemaRef ds:uri="http://schemas.microsoft.com/office/infopath/2007/PartnerControls"/>
    <ds:schemaRef ds:uri="4167d4cd-58e9-460a-8360-82986f7d46b3"/>
    <ds:schemaRef ds:uri="http://schemas.microsoft.com/office/2006/documentManagement/types"/>
    <ds:schemaRef ds:uri="http://schemas.microsoft.com/office/2006/metadata/properties"/>
    <ds:schemaRef ds:uri="d6fdccf4-51f0-431b-bb8e-5e85c8693159"/>
    <ds:schemaRef ds:uri="http://www.w3.org/XML/1998/namespace"/>
    <ds:schemaRef ds:uri="http://purl.org/dc/dcmitype/"/>
  </ds:schemaRefs>
</ds:datastoreItem>
</file>

<file path=customXml/itemProps3.xml><?xml version="1.0" encoding="utf-8"?>
<ds:datastoreItem xmlns:ds="http://schemas.openxmlformats.org/officeDocument/2006/customXml" ds:itemID="{ABA43992-FA32-4C6A-B69B-7F0584C807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fdccf4-51f0-431b-bb8e-5e85c8693159"/>
    <ds:schemaRef ds:uri="4167d4cd-58e9-460a-8360-82986f7d46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7282</TotalTime>
  <Words>2463</Words>
  <Application>Microsoft Office PowerPoint</Application>
  <PresentationFormat>On-screen Show (4:3)</PresentationFormat>
  <Paragraphs>213</Paragraphs>
  <Slides>17</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Office Theme</vt:lpstr>
      <vt:lpstr>COVID-19 Specialist Advice Service Scheme (CSASS)</vt:lpstr>
      <vt:lpstr>Context </vt:lpstr>
      <vt:lpstr>Context </vt:lpstr>
      <vt:lpstr>Summary of Grant Funding</vt:lpstr>
      <vt:lpstr>Summary of Grant Funding</vt:lpstr>
      <vt:lpstr>Overall, there was increased activity in organisations during funding period </vt:lpstr>
      <vt:lpstr>Overall, there was increased activity in organisations during funding period </vt:lpstr>
      <vt:lpstr>Vulnerability was a key factor affecting organisations’ approach to client needs and approach to delivery </vt:lpstr>
      <vt:lpstr>Blended delivery methods were used throughout the funding period</vt:lpstr>
      <vt:lpstr>Blended delivery methods were used throughout the funding period</vt:lpstr>
      <vt:lpstr>There were three key challenges faced by organisations during the pandemic</vt:lpstr>
      <vt:lpstr>Implications and Next Steps</vt:lpstr>
      <vt:lpstr>Implications and Next Steps</vt:lpstr>
      <vt:lpstr>Appendix</vt:lpstr>
      <vt:lpstr>Data Points</vt:lpstr>
      <vt:lpstr>Data Points</vt:lpstr>
      <vt:lpstr>PowerPoint Presentation</vt:lpstr>
    </vt:vector>
  </TitlesOfParts>
  <Manager>CSASS</Manager>
  <Company>CSASS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subject>[Subject]</dc:subject>
  <dc:creator>CSASS</dc:creator>
  <cp:keywords>[Keywords separated by commas]</cp:keywords>
  <cp:lastModifiedBy>Bapuji, Adam</cp:lastModifiedBy>
  <cp:revision>37</cp:revision>
  <dcterms:created xsi:type="dcterms:W3CDTF">2021-08-02T23:45:38Z</dcterms:created>
  <dcterms:modified xsi:type="dcterms:W3CDTF">2021-12-08T16:37:54Z</dcterms:modified>
  <cp:category>CSASS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0x01010044FEB80B9DE1464BB714C586CAC31491</vt:lpwstr>
  </property>
</Properties>
</file>