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1040" r:id="rId5"/>
    <p:sldId id="275" r:id="rId6"/>
    <p:sldId id="1035" r:id="rId7"/>
    <p:sldId id="377" r:id="rId8"/>
    <p:sldId id="467" r:id="rId9"/>
    <p:sldId id="1041" r:id="rId10"/>
    <p:sldId id="1036" r:id="rId11"/>
    <p:sldId id="1043" r:id="rId12"/>
    <p:sldId id="1044" r:id="rId13"/>
    <p:sldId id="1045" r:id="rId14"/>
    <p:sldId id="1046" r:id="rId15"/>
    <p:sldId id="1042" r:id="rId16"/>
    <p:sldId id="477" r:id="rId17"/>
    <p:sldId id="1038" r:id="rId18"/>
  </p:sldIdLst>
  <p:sldSz cx="20104100" cy="1130935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DITCH-HAYES, Helen" initials="HH" lastIdx="1" clrIdx="0">
    <p:extLst>
      <p:ext uri="{19B8F6BF-5375-455C-9EA6-DF929625EA0E}">
        <p15:presenceInfo xmlns:p15="http://schemas.microsoft.com/office/powerpoint/2012/main" userId="S::Helen.HILDITCH-HAYES@EDUCATION.GOV.UK::d1beb25a-3ee3-493b-80c0-dfd56105c99f" providerId="AD"/>
      </p:ext>
    </p:extLst>
  </p:cmAuthor>
  <p:cmAuthor id="2" name="BRENNAN, Amelia1" initials="BA" lastIdx="6" clrIdx="1">
    <p:extLst>
      <p:ext uri="{19B8F6BF-5375-455C-9EA6-DF929625EA0E}">
        <p15:presenceInfo xmlns:p15="http://schemas.microsoft.com/office/powerpoint/2012/main" userId="S::Amelia1.BRENNAN@EDUCATION.GOV.UK::fc376f00-2403-4ecf-8a26-57c59047fcdf" providerId="AD"/>
      </p:ext>
    </p:extLst>
  </p:cmAuthor>
  <p:cmAuthor id="3" name="KNIGHTS, Sarah" initials="KS" lastIdx="27" clrIdx="2">
    <p:extLst>
      <p:ext uri="{19B8F6BF-5375-455C-9EA6-DF929625EA0E}">
        <p15:presenceInfo xmlns:p15="http://schemas.microsoft.com/office/powerpoint/2012/main" userId="S::Sarah.KNIGHTS@EDUCATION.GOV.UK::90b0026d-9217-4c07-bee1-b06d5fe49903" providerId="AD"/>
      </p:ext>
    </p:extLst>
  </p:cmAuthor>
  <p:cmAuthor id="4" name="ROSS, Seb" initials="RS" lastIdx="4" clrIdx="3">
    <p:extLst>
      <p:ext uri="{19B8F6BF-5375-455C-9EA6-DF929625EA0E}">
        <p15:presenceInfo xmlns:p15="http://schemas.microsoft.com/office/powerpoint/2012/main" userId="S::Seb.ROSS@EDUCATION.GOV.UK::a020c0f3-22c9-4900-bf4f-646137eb1014" providerId="AD"/>
      </p:ext>
    </p:extLst>
  </p:cmAuthor>
  <p:cmAuthor id="5" name="POTTS, Deborah" initials="PD" lastIdx="4" clrIdx="4">
    <p:extLst>
      <p:ext uri="{19B8F6BF-5375-455C-9EA6-DF929625EA0E}">
        <p15:presenceInfo xmlns:p15="http://schemas.microsoft.com/office/powerpoint/2012/main" userId="S::Deborah.POTTS@EDUCATION.GOV.UK::f5b891de-82f9-473f-9e6b-87be4cc8da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C4420"/>
    <a:srgbClr val="000000"/>
    <a:srgbClr val="FFFFFF"/>
    <a:srgbClr val="765AB0"/>
    <a:srgbClr val="FF9567"/>
    <a:srgbClr val="DD58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552A97-8A55-448F-B473-655CD9BFF91C}" v="87" dt="2021-11-16T12:26:39.40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98" autoAdjust="0"/>
  </p:normalViewPr>
  <p:slideViewPr>
    <p:cSldViewPr snapToGrid="0">
      <p:cViewPr varScale="1">
        <p:scale>
          <a:sx n="51" d="100"/>
          <a:sy n="51" d="100"/>
        </p:scale>
        <p:origin x="207"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242" cy="498322"/>
          </a:xfrm>
          <a:prstGeom prst="rect">
            <a:avLst/>
          </a:prstGeom>
        </p:spPr>
        <p:txBody>
          <a:bodyPr vert="horz" lIns="48756" tIns="24378" rIns="48756" bIns="24378" rtlCol="0"/>
          <a:lstStyle>
            <a:lvl1pPr algn="l">
              <a:defRPr sz="600"/>
            </a:lvl1pPr>
          </a:lstStyle>
          <a:p>
            <a:endParaRPr lang="en-US"/>
          </a:p>
        </p:txBody>
      </p:sp>
      <p:sp>
        <p:nvSpPr>
          <p:cNvPr id="3" name="Date Placeholder 2"/>
          <p:cNvSpPr>
            <a:spLocks noGrp="1"/>
          </p:cNvSpPr>
          <p:nvPr>
            <p:ph type="dt" idx="1"/>
          </p:nvPr>
        </p:nvSpPr>
        <p:spPr>
          <a:xfrm>
            <a:off x="3854759" y="1"/>
            <a:ext cx="2949242" cy="498322"/>
          </a:xfrm>
          <a:prstGeom prst="rect">
            <a:avLst/>
          </a:prstGeom>
        </p:spPr>
        <p:txBody>
          <a:bodyPr vert="horz" lIns="48756" tIns="24378" rIns="48756" bIns="24378" rtlCol="0"/>
          <a:lstStyle>
            <a:lvl1pPr algn="r">
              <a:defRPr sz="600"/>
            </a:lvl1pPr>
          </a:lstStyle>
          <a:p>
            <a:fld id="{A66A3B29-C032-DF4E-A85A-3BCD73169BAA}" type="datetimeFigureOut">
              <a:rPr lang="en-US" smtClean="0"/>
              <a:t>11/16/2021</a:t>
            </a:fld>
            <a:endParaRPr lang="en-US"/>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48756" tIns="24378" rIns="48756" bIns="24378" rtlCol="0" anchor="ctr"/>
          <a:lstStyle/>
          <a:p>
            <a:endParaRPr lang="en-US"/>
          </a:p>
        </p:txBody>
      </p:sp>
      <p:sp>
        <p:nvSpPr>
          <p:cNvPr id="5" name="Notes Placeholder 4"/>
          <p:cNvSpPr>
            <a:spLocks noGrp="1"/>
          </p:cNvSpPr>
          <p:nvPr>
            <p:ph type="body" sz="quarter" idx="3"/>
          </p:nvPr>
        </p:nvSpPr>
        <p:spPr>
          <a:xfrm>
            <a:off x="680347" y="4785004"/>
            <a:ext cx="5444920" cy="3916781"/>
          </a:xfrm>
          <a:prstGeom prst="rect">
            <a:avLst/>
          </a:prstGeom>
        </p:spPr>
        <p:txBody>
          <a:bodyPr vert="horz" lIns="48756" tIns="24378" rIns="48756" bIns="24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780"/>
            <a:ext cx="2949242" cy="498322"/>
          </a:xfrm>
          <a:prstGeom prst="rect">
            <a:avLst/>
          </a:prstGeom>
        </p:spPr>
        <p:txBody>
          <a:bodyPr vert="horz" lIns="48756" tIns="24378" rIns="48756" bIns="24378" rtlCol="0" anchor="b"/>
          <a:lstStyle>
            <a:lvl1pPr algn="l">
              <a:defRPr sz="600"/>
            </a:lvl1pPr>
          </a:lstStyle>
          <a:p>
            <a:endParaRPr lang="en-US"/>
          </a:p>
        </p:txBody>
      </p:sp>
      <p:sp>
        <p:nvSpPr>
          <p:cNvPr id="7" name="Slide Number Placeholder 6"/>
          <p:cNvSpPr>
            <a:spLocks noGrp="1"/>
          </p:cNvSpPr>
          <p:nvPr>
            <p:ph type="sldNum" sz="quarter" idx="5"/>
          </p:nvPr>
        </p:nvSpPr>
        <p:spPr>
          <a:xfrm>
            <a:off x="3854759" y="9445780"/>
            <a:ext cx="2949242" cy="498322"/>
          </a:xfrm>
          <a:prstGeom prst="rect">
            <a:avLst/>
          </a:prstGeom>
        </p:spPr>
        <p:txBody>
          <a:bodyPr vert="horz" lIns="48756" tIns="24378" rIns="48756" bIns="24378" rtlCol="0" anchor="b"/>
          <a:lstStyle>
            <a:lvl1pPr algn="r">
              <a:defRPr sz="600"/>
            </a:lvl1pPr>
          </a:lstStyle>
          <a:p>
            <a:fld id="{0108EF17-5B8D-544B-91B3-908EB0CFE037}" type="slidenum">
              <a:rPr lang="en-US" smtClean="0"/>
              <a:t>‹#›</a:t>
            </a:fld>
            <a:endParaRPr lang="en-US"/>
          </a:p>
        </p:txBody>
      </p:sp>
    </p:spTree>
    <p:extLst>
      <p:ext uri="{BB962C8B-B14F-4D97-AF65-F5344CB8AC3E}">
        <p14:creationId xmlns:p14="http://schemas.microsoft.com/office/powerpoint/2010/main" val="74655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82224"/>
          </a:xfrm>
        </p:spPr>
        <p:txBody>
          <a:bodyPr/>
          <a:lstStyle/>
          <a:p>
            <a:endParaRPr lang="en-GB"/>
          </a:p>
        </p:txBody>
      </p:sp>
      <p:sp>
        <p:nvSpPr>
          <p:cNvPr id="4" name="Slide Number Placeholder 3"/>
          <p:cNvSpPr>
            <a:spLocks noGrp="1"/>
          </p:cNvSpPr>
          <p:nvPr>
            <p:ph type="sldNum" sz="quarter" idx="10"/>
          </p:nvPr>
        </p:nvSpPr>
        <p:spPr/>
        <p:txBody>
          <a:bodyPr/>
          <a:lstStyle/>
          <a:p>
            <a:fld id="{6F8DB3FF-8B41-4A0A-8C7F-F35D756DC4C9}" type="slidenum">
              <a:rPr lang="en-GB" smtClean="0"/>
              <a:t>2</a:t>
            </a:fld>
            <a:endParaRPr lang="en-GB"/>
          </a:p>
        </p:txBody>
      </p:sp>
    </p:spTree>
    <p:extLst>
      <p:ext uri="{BB962C8B-B14F-4D97-AF65-F5344CB8AC3E}">
        <p14:creationId xmlns:p14="http://schemas.microsoft.com/office/powerpoint/2010/main" val="1292429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2056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08EF17-5B8D-544B-91B3-908EB0CFE037}" type="slidenum">
              <a:rPr lang="en-US" smtClean="0"/>
              <a:t>12</a:t>
            </a:fld>
            <a:endParaRPr lang="en-US"/>
          </a:p>
        </p:txBody>
      </p:sp>
    </p:spTree>
    <p:extLst>
      <p:ext uri="{BB962C8B-B14F-4D97-AF65-F5344CB8AC3E}">
        <p14:creationId xmlns:p14="http://schemas.microsoft.com/office/powerpoint/2010/main" val="4282926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0108EF17-5B8D-544B-91B3-908EB0CFE037}" type="slidenum">
              <a:rPr lang="en-US" smtClean="0"/>
              <a:t>13</a:t>
            </a:fld>
            <a:endParaRPr lang="en-US"/>
          </a:p>
        </p:txBody>
      </p:sp>
    </p:spTree>
    <p:extLst>
      <p:ext uri="{BB962C8B-B14F-4D97-AF65-F5344CB8AC3E}">
        <p14:creationId xmlns:p14="http://schemas.microsoft.com/office/powerpoint/2010/main" val="439861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7172252" y="9897028"/>
            <a:ext cx="2303594" cy="772829"/>
          </a:xfrm>
          <a:prstGeom prst="rect">
            <a:avLst/>
          </a:prstGeom>
          <a:blipFill>
            <a:blip r:embed="rId4" cstate="print"/>
            <a:stretch>
              <a:fillRect/>
            </a:stretch>
          </a:blipFill>
        </p:spPr>
        <p:txBody>
          <a:bodyPr wrap="square" lIns="0" tIns="0" rIns="0" bIns="0" rtlCol="0"/>
          <a:lstStyle/>
          <a:p>
            <a:endParaRPr/>
          </a:p>
        </p:txBody>
      </p:sp>
      <p:pic>
        <p:nvPicPr>
          <p:cNvPr id="15" name="Graphic 14">
            <a:extLst>
              <a:ext uri="{FF2B5EF4-FFF2-40B4-BE49-F238E27FC236}">
                <a16:creationId xmlns:a16="http://schemas.microsoft.com/office/drawing/2014/main" id="{B24D4DA6-AB5F-AC4A-9A83-6AF74E764D54}"/>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8250" y="9873205"/>
            <a:ext cx="1291537" cy="8072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3112410" y="10287317"/>
            <a:ext cx="0" cy="377190"/>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3217863" y="10023013"/>
            <a:ext cx="1966912" cy="938212"/>
          </a:xfrm>
        </p:spPr>
        <p:txBody>
          <a:bodyPr/>
          <a:lstStyle>
            <a:lvl1pPr marL="0" indent="0">
              <a:buNone/>
              <a:defRPr>
                <a:solidFill>
                  <a:schemeClr val="bg1"/>
                </a:solidFill>
              </a:defRPr>
            </a:lvl1pPr>
          </a:lstStyle>
          <a:p>
            <a:r>
              <a:rPr lang="en-US"/>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5596" y="10286060"/>
            <a:ext cx="2168883" cy="381675"/>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7172252" y="9898091"/>
            <a:ext cx="2303594" cy="772838"/>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3284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3217863" y="10023013"/>
            <a:ext cx="1966912" cy="938212"/>
          </a:xfrm>
        </p:spPr>
        <p:txBody>
          <a:bodyPr/>
          <a:lstStyle>
            <a:lvl1pPr marL="0" indent="0">
              <a:buNone/>
              <a:defRPr>
                <a:solidFill>
                  <a:schemeClr val="bg1"/>
                </a:solidFill>
              </a:defRPr>
            </a:lvl1pPr>
          </a:lstStyle>
          <a:p>
            <a:r>
              <a:rPr lang="en-US"/>
              <a:t>Insert employer logo</a:t>
            </a:r>
          </a:p>
        </p:txBody>
      </p:sp>
      <p:sp>
        <p:nvSpPr>
          <p:cNvPr id="9" name="object 3">
            <a:extLst>
              <a:ext uri="{FF2B5EF4-FFF2-40B4-BE49-F238E27FC236}">
                <a16:creationId xmlns:a16="http://schemas.microsoft.com/office/drawing/2014/main" id="{9379958A-BE8C-0141-BE75-0514861F1F57}"/>
              </a:ext>
            </a:extLst>
          </p:cNvPr>
          <p:cNvSpPr/>
          <p:nvPr userDrawn="1"/>
        </p:nvSpPr>
        <p:spPr>
          <a:xfrm>
            <a:off x="17172252" y="9898091"/>
            <a:ext cx="2303594" cy="772838"/>
          </a:xfrm>
          <a:prstGeom prst="rect">
            <a:avLst/>
          </a:prstGeom>
          <a:blipFill>
            <a:blip r:embed="rId4" cstate="print"/>
            <a:stretch>
              <a:fillRect/>
            </a:stretch>
          </a:blipFill>
        </p:spPr>
        <p:txBody>
          <a:bodyPr wrap="square" lIns="0" tIns="0" rIns="0" bIns="0" rtlCol="0"/>
          <a:lstStyle/>
          <a:p>
            <a:endParaRPr/>
          </a:p>
        </p:txBody>
      </p:sp>
      <p:sp>
        <p:nvSpPr>
          <p:cNvPr id="14" name="object 12">
            <a:extLst>
              <a:ext uri="{FF2B5EF4-FFF2-40B4-BE49-F238E27FC236}">
                <a16:creationId xmlns:a16="http://schemas.microsoft.com/office/drawing/2014/main" id="{23365F14-31D2-9E43-8979-E87F6C2DBF79}"/>
              </a:ext>
            </a:extLst>
          </p:cNvPr>
          <p:cNvSpPr/>
          <p:nvPr userDrawn="1"/>
        </p:nvSpPr>
        <p:spPr>
          <a:xfrm>
            <a:off x="3112410" y="10287317"/>
            <a:ext cx="0" cy="377190"/>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pic>
        <p:nvPicPr>
          <p:cNvPr id="15" name="Graphic 14">
            <a:extLst>
              <a:ext uri="{FF2B5EF4-FFF2-40B4-BE49-F238E27FC236}">
                <a16:creationId xmlns:a16="http://schemas.microsoft.com/office/drawing/2014/main" id="{BB3EFB32-F7F4-5B4F-AA91-BD81E50296ED}"/>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5596" y="10286060"/>
            <a:ext cx="2168883" cy="381675"/>
          </a:xfrm>
          <a:prstGeom prst="rect">
            <a:avLst/>
          </a:prstGeom>
        </p:spPr>
      </p:pic>
    </p:spTree>
    <p:extLst>
      <p:ext uri="{BB962C8B-B14F-4D97-AF65-F5344CB8AC3E}">
        <p14:creationId xmlns:p14="http://schemas.microsoft.com/office/powerpoint/2010/main" val="249352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3112410" y="10287317"/>
            <a:ext cx="0" cy="377190"/>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3217863" y="10023013"/>
            <a:ext cx="1966912" cy="938212"/>
          </a:xfrm>
        </p:spPr>
        <p:txBody>
          <a:bodyPr/>
          <a:lstStyle>
            <a:lvl1pPr marL="0" indent="0">
              <a:buNone/>
              <a:defRPr>
                <a:solidFill>
                  <a:schemeClr val="bg1"/>
                </a:solidFill>
              </a:defRPr>
            </a:lvl1pPr>
          </a:lstStyle>
          <a:p>
            <a:r>
              <a:rPr lang="en-US"/>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5596" y="10286060"/>
            <a:ext cx="2168883" cy="381675"/>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7172252" y="9898091"/>
            <a:ext cx="2303594" cy="772838"/>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09781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PURPLE">
    <p:bg>
      <p:bgPr>
        <a:solidFill>
          <a:schemeClr val="accent1"/>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20104101" cy="11308557"/>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587875"/>
            <a:ext cx="11430000" cy="2185987"/>
          </a:xfrm>
        </p:spPr>
        <p:txBody>
          <a:bodyPr anchor="ctr" anchorCtr="0"/>
          <a:lstStyle>
            <a:lvl1pPr>
              <a:defRPr>
                <a:solidFill>
                  <a:schemeClr val="bg1"/>
                </a:solidFill>
              </a:defRPr>
            </a:lvl1pPr>
          </a:lstStyle>
          <a:p>
            <a:r>
              <a:rPr lang="en-US"/>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6513460" y="0"/>
            <a:ext cx="1335405" cy="1796414"/>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a:p>
        </p:txBody>
      </p:sp>
      <p:pic>
        <p:nvPicPr>
          <p:cNvPr id="9" name="Graphic 8">
            <a:extLst>
              <a:ext uri="{FF2B5EF4-FFF2-40B4-BE49-F238E27FC236}">
                <a16:creationId xmlns:a16="http://schemas.microsoft.com/office/drawing/2014/main" id="{A198D267-AA8E-DA4A-ACB2-D7C948681625}"/>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247342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SALMON">
    <p:bg>
      <p:bgPr>
        <a:solidFill>
          <a:schemeClr val="tx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20104101" cy="11308557"/>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587875"/>
            <a:ext cx="11430000" cy="2185987"/>
          </a:xfrm>
        </p:spPr>
        <p:txBody>
          <a:bodyPr anchor="ctr" anchorCtr="0"/>
          <a:lstStyle>
            <a:lvl1pPr>
              <a:defRPr>
                <a:solidFill>
                  <a:schemeClr val="tx1"/>
                </a:solidFill>
              </a:defRPr>
            </a:lvl1pPr>
          </a:lstStyle>
          <a:p>
            <a:r>
              <a:rPr lang="en-US"/>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6513460" y="0"/>
            <a:ext cx="1335405" cy="1796414"/>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a:p>
        </p:txBody>
      </p:sp>
      <p:pic>
        <p:nvPicPr>
          <p:cNvPr id="9" name="Graphic 8">
            <a:extLst>
              <a:ext uri="{FF2B5EF4-FFF2-40B4-BE49-F238E27FC236}">
                <a16:creationId xmlns:a16="http://schemas.microsoft.com/office/drawing/2014/main" id="{DD43B11C-40DA-BD45-BD61-E1AA1DB95853}"/>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533095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RED">
    <p:bg>
      <p:bgPr>
        <a:solidFill>
          <a:schemeClr val="bg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793"/>
            <a:ext cx="20104101" cy="11308557"/>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587875"/>
            <a:ext cx="11430000" cy="2185987"/>
          </a:xfrm>
        </p:spPr>
        <p:txBody>
          <a:bodyPr anchor="ctr" anchorCtr="0"/>
          <a:lstStyle>
            <a:lvl1pPr>
              <a:defRPr>
                <a:solidFill>
                  <a:schemeClr val="bg1"/>
                </a:solidFill>
              </a:defRPr>
            </a:lvl1pPr>
          </a:lstStyle>
          <a:p>
            <a:r>
              <a:rPr lang="en-US"/>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6513460" y="0"/>
            <a:ext cx="1335405" cy="1796414"/>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a:p>
        </p:txBody>
      </p:sp>
      <p:pic>
        <p:nvPicPr>
          <p:cNvPr id="9" name="Graphic 8">
            <a:extLst>
              <a:ext uri="{FF2B5EF4-FFF2-40B4-BE49-F238E27FC236}">
                <a16:creationId xmlns:a16="http://schemas.microsoft.com/office/drawing/2014/main" id="{4B0EE285-AAA5-8943-9D4F-42E27282D053}"/>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4014395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ement Slide-PURPLE">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A9B351E-D7BA-D346-AC56-31D3650EA10E}"/>
              </a:ext>
            </a:extLst>
          </p:cNvPr>
          <p:cNvGrpSpPr/>
          <p:nvPr userDrawn="1"/>
        </p:nvGrpSpPr>
        <p:grpSpPr>
          <a:xfrm>
            <a:off x="0" y="0"/>
            <a:ext cx="19381818" cy="11302020"/>
            <a:chOff x="0" y="0"/>
            <a:chExt cx="19381818" cy="11302020"/>
          </a:xfrm>
          <a:solidFill>
            <a:schemeClr val="accent1"/>
          </a:solidFill>
        </p:grpSpPr>
        <p:sp>
          <p:nvSpPr>
            <p:cNvPr id="30" name="Freeform 29">
              <a:extLst>
                <a:ext uri="{FF2B5EF4-FFF2-40B4-BE49-F238E27FC236}">
                  <a16:creationId xmlns:a16="http://schemas.microsoft.com/office/drawing/2014/main" id="{F21EAE22-5BEC-8E40-9967-3A04E13F5068}"/>
                </a:ext>
              </a:extLst>
            </p:cNvPr>
            <p:cNvSpPr/>
            <p:nvPr/>
          </p:nvSpPr>
          <p:spPr>
            <a:xfrm>
              <a:off x="15067510" y="6221713"/>
              <a:ext cx="4314308" cy="5078736"/>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grpFill/>
            <a:ln w="10468"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E9A12D2-8AA8-F946-B416-BCC135123F67}"/>
                </a:ext>
              </a:extLst>
            </p:cNvPr>
            <p:cNvSpPr/>
            <p:nvPr/>
          </p:nvSpPr>
          <p:spPr>
            <a:xfrm>
              <a:off x="17227596" y="0"/>
              <a:ext cx="1329896" cy="1843005"/>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grpFill/>
            <a:ln w="1046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A439275-451E-A445-A4F8-E39227462CF3}"/>
                </a:ext>
              </a:extLst>
            </p:cNvPr>
            <p:cNvSpPr/>
            <p:nvPr/>
          </p:nvSpPr>
          <p:spPr>
            <a:xfrm>
              <a:off x="0" y="2757178"/>
              <a:ext cx="5769863" cy="8544842"/>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grpFill/>
            <a:ln w="10468" cap="flat">
              <a:noFill/>
              <a:prstDash val="solid"/>
              <a:miter/>
            </a:ln>
          </p:spPr>
          <p:txBody>
            <a:bodyPr rtlCol="0" anchor="ctr"/>
            <a:lstStyle/>
            <a:p>
              <a:endParaRPr lang="en-US"/>
            </a:p>
          </p:txBody>
        </p:sp>
      </p:grpSp>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218771" y="3644579"/>
            <a:ext cx="9666558" cy="1569660"/>
          </a:xfrm>
          <a:prstGeom prst="rect">
            <a:avLst/>
          </a:prstGeom>
        </p:spPr>
        <p:txBody>
          <a:bodyPr wrap="square" anchor="t" anchorCtr="0">
            <a:spAutoFit/>
          </a:bodyPr>
          <a:lstStyle>
            <a:lvl1pPr algn="ctr">
              <a:defRPr sz="6000" cap="all" baseline="0">
                <a:solidFill>
                  <a:schemeClr val="accent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240338" y="6177155"/>
            <a:ext cx="9747250" cy="4088621"/>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20105511" cy="1130935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3A8355C-EFE2-5143-8053-D6C8EEEE50F2}"/>
              </a:ext>
            </a:extLst>
          </p:cNvPr>
          <p:cNvSpPr/>
          <p:nvPr/>
        </p:nvSpPr>
        <p:spPr>
          <a:xfrm>
            <a:off x="17057955" y="8703488"/>
            <a:ext cx="2146682" cy="2596962"/>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FE3F521-71BA-6E4A-AA03-A383E4DBDDA9}"/>
              </a:ext>
            </a:extLst>
          </p:cNvPr>
          <p:cNvSpPr/>
          <p:nvPr/>
        </p:nvSpPr>
        <p:spPr>
          <a:xfrm>
            <a:off x="2931740" y="1142977"/>
            <a:ext cx="1623101" cy="2659792"/>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a:p>
        </p:txBody>
      </p:sp>
      <p:pic>
        <p:nvPicPr>
          <p:cNvPr id="18" name="Graphic 17">
            <a:extLst>
              <a:ext uri="{FF2B5EF4-FFF2-40B4-BE49-F238E27FC236}">
                <a16:creationId xmlns:a16="http://schemas.microsoft.com/office/drawing/2014/main" id="{46512213-5FE7-FB47-86D1-E1B359ED2A05}"/>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2835076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ement Slide-SALMON">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218771" y="3644579"/>
            <a:ext cx="9666558" cy="1569660"/>
          </a:xfrm>
          <a:prstGeom prst="rect">
            <a:avLst/>
          </a:prstGeom>
        </p:spPr>
        <p:txBody>
          <a:bodyPr wrap="square" anchor="t" anchorCtr="0">
            <a:spAutoFit/>
          </a:bodyPr>
          <a:lstStyle>
            <a:lvl1pPr algn="ctr">
              <a:defRPr sz="6000" cap="all" baseline="0">
                <a:solidFill>
                  <a:schemeClr val="tx2"/>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240338" y="6177155"/>
            <a:ext cx="9747250" cy="4088621"/>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20105511" cy="1130935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21EAE22-5BEC-8E40-9967-3A04E13F5068}"/>
              </a:ext>
            </a:extLst>
          </p:cNvPr>
          <p:cNvSpPr/>
          <p:nvPr/>
        </p:nvSpPr>
        <p:spPr>
          <a:xfrm>
            <a:off x="15067510" y="6221713"/>
            <a:ext cx="4314308" cy="5078736"/>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tx2"/>
          </a:solidFill>
          <a:ln w="10468"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E9A12D2-8AA8-F946-B416-BCC135123F67}"/>
              </a:ext>
            </a:extLst>
          </p:cNvPr>
          <p:cNvSpPr/>
          <p:nvPr/>
        </p:nvSpPr>
        <p:spPr>
          <a:xfrm>
            <a:off x="17227596" y="0"/>
            <a:ext cx="1329896" cy="1843005"/>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tx2"/>
          </a:solidFill>
          <a:ln w="1046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3A8355C-EFE2-5143-8053-D6C8EEEE50F2}"/>
              </a:ext>
            </a:extLst>
          </p:cNvPr>
          <p:cNvSpPr/>
          <p:nvPr/>
        </p:nvSpPr>
        <p:spPr>
          <a:xfrm>
            <a:off x="17057955" y="8703488"/>
            <a:ext cx="2146682" cy="2596962"/>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A439275-451E-A445-A4F8-E39227462CF3}"/>
              </a:ext>
            </a:extLst>
          </p:cNvPr>
          <p:cNvSpPr/>
          <p:nvPr/>
        </p:nvSpPr>
        <p:spPr>
          <a:xfrm>
            <a:off x="0" y="2757178"/>
            <a:ext cx="5769863" cy="8544842"/>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tx2"/>
          </a:solidFill>
          <a:ln w="1046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FE3F521-71BA-6E4A-AA03-A383E4DBDDA9}"/>
              </a:ext>
            </a:extLst>
          </p:cNvPr>
          <p:cNvSpPr/>
          <p:nvPr/>
        </p:nvSpPr>
        <p:spPr>
          <a:xfrm>
            <a:off x="2931740" y="1142977"/>
            <a:ext cx="1623101" cy="2659792"/>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a:p>
        </p:txBody>
      </p:sp>
      <p:pic>
        <p:nvPicPr>
          <p:cNvPr id="18" name="Graphic 17">
            <a:extLst>
              <a:ext uri="{FF2B5EF4-FFF2-40B4-BE49-F238E27FC236}">
                <a16:creationId xmlns:a16="http://schemas.microsoft.com/office/drawing/2014/main" id="{3160704F-B8F3-D74B-884C-4EA9F80E151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2981947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ement Slide-RE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218771" y="3644579"/>
            <a:ext cx="9666558" cy="1398588"/>
          </a:xfrm>
          <a:prstGeom prst="rect">
            <a:avLst/>
          </a:prstGeom>
        </p:spPr>
        <p:txBody>
          <a:bodyPr wrap="square" anchor="t" anchorCtr="0">
            <a:spAutoFit/>
          </a:bodyPr>
          <a:lstStyle>
            <a:lvl1pPr algn="ctr">
              <a:defRPr sz="6000" cap="all" baseline="0">
                <a:solidFill>
                  <a:schemeClr val="bg2"/>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240338" y="6177155"/>
            <a:ext cx="9747250" cy="4088621"/>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20105511" cy="1130935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21EAE22-5BEC-8E40-9967-3A04E13F5068}"/>
              </a:ext>
            </a:extLst>
          </p:cNvPr>
          <p:cNvSpPr/>
          <p:nvPr/>
        </p:nvSpPr>
        <p:spPr>
          <a:xfrm>
            <a:off x="15067510" y="6221713"/>
            <a:ext cx="4314308" cy="5078736"/>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bg2"/>
          </a:solidFill>
          <a:ln w="10468"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E9A12D2-8AA8-F946-B416-BCC135123F67}"/>
              </a:ext>
            </a:extLst>
          </p:cNvPr>
          <p:cNvSpPr/>
          <p:nvPr/>
        </p:nvSpPr>
        <p:spPr>
          <a:xfrm>
            <a:off x="17227596" y="0"/>
            <a:ext cx="1329896" cy="1843005"/>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bg2"/>
          </a:solidFill>
          <a:ln w="1046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3A8355C-EFE2-5143-8053-D6C8EEEE50F2}"/>
              </a:ext>
            </a:extLst>
          </p:cNvPr>
          <p:cNvSpPr/>
          <p:nvPr/>
        </p:nvSpPr>
        <p:spPr>
          <a:xfrm>
            <a:off x="17057955" y="8703488"/>
            <a:ext cx="2146682" cy="2596962"/>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A439275-451E-A445-A4F8-E39227462CF3}"/>
              </a:ext>
            </a:extLst>
          </p:cNvPr>
          <p:cNvSpPr/>
          <p:nvPr/>
        </p:nvSpPr>
        <p:spPr>
          <a:xfrm>
            <a:off x="0" y="2757178"/>
            <a:ext cx="5769863" cy="8544842"/>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bg2"/>
          </a:solidFill>
          <a:ln w="1046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FE3F521-71BA-6E4A-AA03-A383E4DBDDA9}"/>
              </a:ext>
            </a:extLst>
          </p:cNvPr>
          <p:cNvSpPr/>
          <p:nvPr/>
        </p:nvSpPr>
        <p:spPr>
          <a:xfrm>
            <a:off x="2931740" y="1142977"/>
            <a:ext cx="1623101" cy="2659792"/>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a:p>
        </p:txBody>
      </p:sp>
      <p:pic>
        <p:nvPicPr>
          <p:cNvPr id="18" name="Graphic 17">
            <a:extLst>
              <a:ext uri="{FF2B5EF4-FFF2-40B4-BE49-F238E27FC236}">
                <a16:creationId xmlns:a16="http://schemas.microsoft.com/office/drawing/2014/main" id="{601146A2-B604-8B48-842B-0D3F2A5A7307}"/>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28251" y="10265777"/>
            <a:ext cx="663422" cy="414638"/>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ement Slide-2-PURPLE">
    <p:bg>
      <p:bgPr>
        <a:solidFill>
          <a:schemeClr val="accent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20105511" cy="1130935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218771" y="3644579"/>
            <a:ext cx="9666558" cy="1569660"/>
          </a:xfrm>
          <a:prstGeom prst="rect">
            <a:avLst/>
          </a:prstGeom>
        </p:spPr>
        <p:txBody>
          <a:bodyPr wrap="square" anchor="t" anchorCtr="0">
            <a:spAutoFit/>
          </a:bodyPr>
          <a:lstStyle>
            <a:lvl1pPr algn="ctr">
              <a:defRPr sz="6000" cap="all" baseline="0">
                <a:solidFill>
                  <a:schemeClr val="bg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240338" y="6121399"/>
            <a:ext cx="9747250" cy="4232867"/>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a:t>Click to edit Master text styles</a:t>
            </a:r>
          </a:p>
        </p:txBody>
      </p:sp>
      <p:pic>
        <p:nvPicPr>
          <p:cNvPr id="9" name="Graphic 8">
            <a:extLst>
              <a:ext uri="{FF2B5EF4-FFF2-40B4-BE49-F238E27FC236}">
                <a16:creationId xmlns:a16="http://schemas.microsoft.com/office/drawing/2014/main" id="{F7A8BEEC-C09A-5F48-9F3E-AFF3BCEE53AC}"/>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69573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7537450" y="-1"/>
            <a:ext cx="5029200" cy="1130935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7172252" y="9897028"/>
            <a:ext cx="2303594" cy="772829"/>
          </a:xfrm>
          <a:prstGeom prst="rect">
            <a:avLst/>
          </a:prstGeom>
          <a:blipFill>
            <a:blip r:embed="rId4" cstate="print"/>
            <a:stretch>
              <a:fillRect/>
            </a:stretch>
          </a:blipFill>
        </p:spPr>
        <p:txBody>
          <a:bodyPr wrap="square" lIns="0" tIns="0" rIns="0" bIns="0" rtlCol="0"/>
          <a:lstStyle/>
          <a:p>
            <a:endParaRPr/>
          </a:p>
        </p:txBody>
      </p:sp>
      <p:pic>
        <p:nvPicPr>
          <p:cNvPr id="7" name="Graphic 6">
            <a:extLst>
              <a:ext uri="{FF2B5EF4-FFF2-40B4-BE49-F238E27FC236}">
                <a16:creationId xmlns:a16="http://schemas.microsoft.com/office/drawing/2014/main" id="{CFDCD428-0980-AC46-B88E-E0EB8131B540}"/>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8250" y="9873205"/>
            <a:ext cx="1291537" cy="807211"/>
          </a:xfrm>
          <a:prstGeom prst="rect">
            <a:avLst/>
          </a:prstGeom>
        </p:spPr>
      </p:pic>
    </p:spTree>
    <p:extLst>
      <p:ext uri="{BB962C8B-B14F-4D97-AF65-F5344CB8AC3E}">
        <p14:creationId xmlns:p14="http://schemas.microsoft.com/office/powerpoint/2010/main" val="854545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tement Slide-2-SALMON">
    <p:bg>
      <p:bgPr>
        <a:solidFill>
          <a:schemeClr val="tx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20105511" cy="1130935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218771" y="3644579"/>
            <a:ext cx="9666558" cy="1398588"/>
          </a:xfrm>
          <a:prstGeom prst="rect">
            <a:avLst/>
          </a:prstGeom>
        </p:spPr>
        <p:txBody>
          <a:bodyPr wrap="square" anchor="t" anchorCtr="0">
            <a:spAutoFit/>
          </a:bodyPr>
          <a:lstStyle>
            <a:lvl1pPr algn="ctr">
              <a:defRPr sz="6000" cap="all" baseline="0">
                <a:solidFill>
                  <a:schemeClr val="tx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240338" y="6121399"/>
            <a:ext cx="9747250" cy="4232867"/>
          </a:xfrm>
          <a:prstGeom prst="rect">
            <a:avLst/>
          </a:prstGeom>
        </p:spPr>
        <p:txBody>
          <a:bodyPr/>
          <a:lstStyle>
            <a:lvl1pPr marL="0" indent="0" algn="ctr">
              <a:buNone/>
              <a:defRPr/>
            </a:lvl1pPr>
            <a:lvl2pPr algn="ctr">
              <a:defRPr/>
            </a:lvl2pPr>
            <a:lvl3pPr algn="ctr">
              <a:defRPr/>
            </a:lvl3pPr>
            <a:lvl4pPr algn="ctr">
              <a:defRPr/>
            </a:lvl4pPr>
            <a:lvl5pPr algn="ctr">
              <a:defRPr/>
            </a:lvl5pPr>
          </a:lstStyle>
          <a:p>
            <a:pPr lvl="0"/>
            <a:r>
              <a:rPr lang="en-US"/>
              <a:t>Click to edit Master text styles</a:t>
            </a:r>
          </a:p>
        </p:txBody>
      </p:sp>
      <p:pic>
        <p:nvPicPr>
          <p:cNvPr id="9" name="Graphic 8">
            <a:extLst>
              <a:ext uri="{FF2B5EF4-FFF2-40B4-BE49-F238E27FC236}">
                <a16:creationId xmlns:a16="http://schemas.microsoft.com/office/drawing/2014/main" id="{12201EE3-CFD1-C042-8CEC-DB893FAF414F}"/>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2560170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tement Slide-2-RED">
    <p:bg>
      <p:bgPr>
        <a:solidFill>
          <a:schemeClr val="bg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20105511" cy="1130935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218771" y="3644579"/>
            <a:ext cx="9666558" cy="1569660"/>
          </a:xfrm>
          <a:prstGeom prst="rect">
            <a:avLst/>
          </a:prstGeom>
        </p:spPr>
        <p:txBody>
          <a:bodyPr wrap="square" anchor="t" anchorCtr="0">
            <a:spAutoFit/>
          </a:bodyPr>
          <a:lstStyle>
            <a:lvl1pPr algn="ctr">
              <a:defRPr sz="6000" cap="all" baseline="0">
                <a:solidFill>
                  <a:schemeClr val="bg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240338" y="6121399"/>
            <a:ext cx="9747250" cy="4232867"/>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a:t>Click to edit Master text styles</a:t>
            </a:r>
          </a:p>
        </p:txBody>
      </p:sp>
      <p:pic>
        <p:nvPicPr>
          <p:cNvPr id="10" name="Graphic 9">
            <a:extLst>
              <a:ext uri="{FF2B5EF4-FFF2-40B4-BE49-F238E27FC236}">
                <a16:creationId xmlns:a16="http://schemas.microsoft.com/office/drawing/2014/main" id="{8C4D7415-6AAE-5741-80B4-D9F354A6C5C5}"/>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8251" y="10265777"/>
            <a:ext cx="663422" cy="414639"/>
          </a:xfrm>
          <a:prstGeom prst="rect">
            <a:avLst/>
          </a:prstGeom>
        </p:spPr>
      </p:pic>
    </p:spTree>
    <p:extLst>
      <p:ext uri="{BB962C8B-B14F-4D97-AF65-F5344CB8AC3E}">
        <p14:creationId xmlns:p14="http://schemas.microsoft.com/office/powerpoint/2010/main" val="2418306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0-50-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68713" y="1548150"/>
            <a:ext cx="9023592" cy="1398588"/>
          </a:xfrm>
          <a:prstGeom prst="rect">
            <a:avLst/>
          </a:prstGeom>
        </p:spPr>
        <p:txBody>
          <a:bodyPr wrap="square" anchor="t" anchorCtr="0">
            <a:spAutoFit/>
          </a:bodyPr>
          <a:lstStyle>
            <a:lvl1pPr algn="l">
              <a:defRPr sz="6000" cap="all" baseline="0">
                <a:solidFill>
                  <a:schemeClr val="tx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90280" y="3043663"/>
            <a:ext cx="8988618" cy="6144941"/>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10136460" y="0"/>
            <a:ext cx="9967640" cy="11309350"/>
          </a:xfrm>
          <a:prstGeom prst="rect">
            <a:avLst/>
          </a:prstGeom>
          <a:solidFill>
            <a:schemeClr val="tx1"/>
          </a:solidFill>
        </p:spPr>
        <p:txBody>
          <a:bodyPr/>
          <a:lstStyle/>
          <a:p>
            <a:endParaRPr lang="en-US"/>
          </a:p>
        </p:txBody>
      </p:sp>
    </p:spTree>
    <p:extLst>
      <p:ext uri="{BB962C8B-B14F-4D97-AF65-F5344CB8AC3E}">
        <p14:creationId xmlns:p14="http://schemas.microsoft.com/office/powerpoint/2010/main" val="2293043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50-50-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68713" y="1548150"/>
            <a:ext cx="9023592" cy="1569660"/>
          </a:xfrm>
          <a:prstGeom prst="rect">
            <a:avLst/>
          </a:prstGeom>
        </p:spPr>
        <p:txBody>
          <a:bodyPr wrap="square" anchor="t" anchorCtr="0">
            <a:spAutoFit/>
          </a:bodyPr>
          <a:lstStyle>
            <a:lvl1pPr algn="l">
              <a:defRPr sz="6000" cap="all" baseline="0">
                <a:solidFill>
                  <a:schemeClr val="bg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90280" y="3043663"/>
            <a:ext cx="8988618" cy="6144941"/>
          </a:xfrm>
          <a:prstGeom prst="rect">
            <a:avLst/>
          </a:prstGeom>
        </p:spPr>
        <p:txBody>
          <a:bodyPr/>
          <a:lstStyle>
            <a:lvl1pPr algn="l">
              <a:defRPr>
                <a:solidFill>
                  <a:schemeClr val="bg1"/>
                </a:solidFill>
              </a:defRPr>
            </a:lvl1pPr>
            <a:lvl2pPr algn="l">
              <a:defRPr>
                <a:solidFill>
                  <a:schemeClr val="bg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a:t>Click to edit Master text styles</a:t>
            </a:r>
          </a:p>
          <a:p>
            <a:pPr lvl="1"/>
            <a:r>
              <a:rPr lang="en-US"/>
              <a:t>Level 2</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10136460" y="0"/>
            <a:ext cx="9967640" cy="11309350"/>
          </a:xfrm>
          <a:prstGeom prst="rect">
            <a:avLst/>
          </a:prstGeom>
          <a:solidFill>
            <a:schemeClr val="tx1"/>
          </a:solidFill>
        </p:spPr>
        <p:txBody>
          <a:bodyPr/>
          <a:lstStyle/>
          <a:p>
            <a:endParaRPr lang="en-US"/>
          </a:p>
        </p:txBody>
      </p:sp>
      <p:pic>
        <p:nvPicPr>
          <p:cNvPr id="10" name="Graphic 9">
            <a:extLst>
              <a:ext uri="{FF2B5EF4-FFF2-40B4-BE49-F238E27FC236}">
                <a16:creationId xmlns:a16="http://schemas.microsoft.com/office/drawing/2014/main" id="{CB538677-DBDA-1C42-BE94-3729D5FA139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28251" y="10265777"/>
            <a:ext cx="663422" cy="414638"/>
          </a:xfrm>
          <a:prstGeom prst="rect">
            <a:avLst/>
          </a:prstGeom>
        </p:spPr>
      </p:pic>
    </p:spTree>
    <p:extLst>
      <p:ext uri="{BB962C8B-B14F-4D97-AF65-F5344CB8AC3E}">
        <p14:creationId xmlns:p14="http://schemas.microsoft.com/office/powerpoint/2010/main" val="1426863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0-50-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68713" y="1548150"/>
            <a:ext cx="9023592" cy="1569660"/>
          </a:xfrm>
          <a:prstGeom prst="rect">
            <a:avLst/>
          </a:prstGeom>
        </p:spPr>
        <p:txBody>
          <a:bodyPr wrap="square" anchor="t" anchorCtr="0">
            <a:spAutoFit/>
          </a:bodyPr>
          <a:lstStyle>
            <a:lvl1pPr algn="l">
              <a:defRPr sz="6000" cap="all" baseline="0">
                <a:solidFill>
                  <a:schemeClr val="tx1"/>
                </a:solidFill>
              </a:defRPr>
            </a:lvl1pPr>
          </a:lstStyle>
          <a:p>
            <a:r>
              <a:rPr lang="en-US"/>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590280" y="3043663"/>
            <a:ext cx="8988618" cy="6144941"/>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10136460" y="0"/>
            <a:ext cx="9967640" cy="11309350"/>
          </a:xfrm>
          <a:prstGeom prst="rect">
            <a:avLst/>
          </a:prstGeom>
          <a:solidFill>
            <a:schemeClr val="tx1"/>
          </a:solidFill>
        </p:spPr>
        <p:txBody>
          <a:bodyPr/>
          <a:lstStyle/>
          <a:p>
            <a:endParaRPr lang="en-US"/>
          </a:p>
        </p:txBody>
      </p:sp>
    </p:spTree>
    <p:extLst>
      <p:ext uri="{BB962C8B-B14F-4D97-AF65-F5344CB8AC3E}">
        <p14:creationId xmlns:p14="http://schemas.microsoft.com/office/powerpoint/2010/main" val="39410421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2 images-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68713" y="968507"/>
            <a:ext cx="8880769" cy="1569660"/>
          </a:xfrm>
          <a:prstGeom prst="rect">
            <a:avLst/>
          </a:prstGeom>
        </p:spPr>
        <p:txBody>
          <a:bodyPr wrap="square" anchor="t" anchorCtr="0">
            <a:spAutoFit/>
          </a:bodyPr>
          <a:lstStyle>
            <a:lvl1pPr algn="l">
              <a:defRPr sz="6000" cap="all" baseline="0">
                <a:solidFill>
                  <a:schemeClr val="bg1"/>
                </a:solidFill>
              </a:defRPr>
            </a:lvl1pPr>
          </a:lstStyle>
          <a:p>
            <a:r>
              <a:rPr lang="en-US"/>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10136460" y="0"/>
            <a:ext cx="9356454" cy="565308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10136460" y="6264275"/>
            <a:ext cx="9356454" cy="5045075"/>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568713" y="3702050"/>
            <a:ext cx="8955150" cy="6145213"/>
          </a:xfrm>
        </p:spPr>
        <p:txBody>
          <a:bodyPr/>
          <a:lstStyle>
            <a:lvl1pPr algn="l">
              <a:defRPr>
                <a:solidFill>
                  <a:schemeClr val="bg1"/>
                </a:solidFill>
              </a:defRPr>
            </a:lvl1pPr>
            <a:lvl2pPr algn="l">
              <a:defRPr>
                <a:solidFill>
                  <a:schemeClr val="bg1"/>
                </a:solidFill>
              </a:defRPr>
            </a:lvl2pPr>
            <a:lvl3pPr algn="l">
              <a:defRPr/>
            </a:lvl3pPr>
            <a:lvl4pPr algn="l">
              <a:defRPr/>
            </a:lvl4pPr>
            <a:lvl5pPr algn="l">
              <a:defRPr/>
            </a:lvl5pPr>
          </a:lstStyle>
          <a:p>
            <a:pPr lvl="0"/>
            <a:r>
              <a:rPr lang="en-US"/>
              <a:t>Click to edit Master text styles</a:t>
            </a:r>
          </a:p>
          <a:p>
            <a:pPr lvl="1"/>
            <a:r>
              <a:rPr lang="en-US"/>
              <a:t>Level 2</a:t>
            </a:r>
          </a:p>
        </p:txBody>
      </p:sp>
      <p:pic>
        <p:nvPicPr>
          <p:cNvPr id="11" name="Graphic 10">
            <a:extLst>
              <a:ext uri="{FF2B5EF4-FFF2-40B4-BE49-F238E27FC236}">
                <a16:creationId xmlns:a16="http://schemas.microsoft.com/office/drawing/2014/main" id="{CBF521F7-936E-5449-9215-F252ACF94EF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28251" y="10265777"/>
            <a:ext cx="663422" cy="414638"/>
          </a:xfrm>
          <a:prstGeom prst="rect">
            <a:avLst/>
          </a:prstGeom>
        </p:spPr>
      </p:pic>
    </p:spTree>
    <p:extLst>
      <p:ext uri="{BB962C8B-B14F-4D97-AF65-F5344CB8AC3E}">
        <p14:creationId xmlns:p14="http://schemas.microsoft.com/office/powerpoint/2010/main" val="684977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 images-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68713" y="968507"/>
            <a:ext cx="8880769" cy="1569660"/>
          </a:xfrm>
          <a:prstGeom prst="rect">
            <a:avLst/>
          </a:prstGeom>
        </p:spPr>
        <p:txBody>
          <a:bodyPr wrap="square" anchor="t" anchorCtr="0">
            <a:spAutoFit/>
          </a:bodyPr>
          <a:lstStyle>
            <a:lvl1pPr algn="l">
              <a:defRPr sz="6000" cap="all" baseline="0">
                <a:solidFill>
                  <a:schemeClr val="tx1"/>
                </a:solidFill>
              </a:defRPr>
            </a:lvl1pPr>
          </a:lstStyle>
          <a:p>
            <a:r>
              <a:rPr lang="en-US"/>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10136460" y="0"/>
            <a:ext cx="9356454" cy="565308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10136460" y="6264275"/>
            <a:ext cx="9356454" cy="5045075"/>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568713" y="3702050"/>
            <a:ext cx="8955150" cy="6145213"/>
          </a:xfrm>
        </p:spPr>
        <p:txBody>
          <a:bodyPr/>
          <a:lstStyle>
            <a:lvl1pPr algn="l">
              <a:defRPr>
                <a:solidFill>
                  <a:schemeClr val="tx1"/>
                </a:solidFill>
              </a:defRPr>
            </a:lvl1pPr>
            <a:lvl2pPr algn="l">
              <a:defRPr>
                <a:solidFill>
                  <a:schemeClr val="tx1"/>
                </a:solidFill>
              </a:defRPr>
            </a:lvl2pPr>
            <a:lvl3pPr algn="l">
              <a:defRPr/>
            </a:lvl3pPr>
            <a:lvl4pPr algn="l">
              <a:defRPr/>
            </a:lvl4pPr>
            <a:lvl5pPr algn="l">
              <a:defRPr/>
            </a:lvl5pPr>
          </a:lstStyle>
          <a:p>
            <a:pPr lvl="0"/>
            <a:r>
              <a:rPr lang="en-US"/>
              <a:t>Click to edit Master text styles</a:t>
            </a:r>
          </a:p>
          <a:p>
            <a:pPr lvl="1"/>
            <a:r>
              <a:rPr lang="en-US"/>
              <a:t>Level 2</a:t>
            </a:r>
          </a:p>
        </p:txBody>
      </p:sp>
    </p:spTree>
    <p:extLst>
      <p:ext uri="{BB962C8B-B14F-4D97-AF65-F5344CB8AC3E}">
        <p14:creationId xmlns:p14="http://schemas.microsoft.com/office/powerpoint/2010/main" val="38150241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 images-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568713" y="968507"/>
            <a:ext cx="8880769" cy="1569660"/>
          </a:xfrm>
          <a:prstGeom prst="rect">
            <a:avLst/>
          </a:prstGeom>
        </p:spPr>
        <p:txBody>
          <a:bodyPr wrap="square" anchor="t" anchorCtr="0">
            <a:spAutoFit/>
          </a:bodyPr>
          <a:lstStyle>
            <a:lvl1pPr algn="l">
              <a:defRPr sz="6000" cap="all" baseline="0">
                <a:solidFill>
                  <a:schemeClr val="tx1"/>
                </a:solidFill>
              </a:defRPr>
            </a:lvl1pPr>
          </a:lstStyle>
          <a:p>
            <a:r>
              <a:rPr lang="en-US"/>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10136460" y="0"/>
            <a:ext cx="9356454" cy="565308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10136460" y="6264275"/>
            <a:ext cx="9356454" cy="5045075"/>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568713" y="3702050"/>
            <a:ext cx="8955150" cy="6145213"/>
          </a:xfrm>
        </p:spPr>
        <p:txBody>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Level 2</a:t>
            </a:r>
          </a:p>
        </p:txBody>
      </p:sp>
    </p:spTree>
    <p:extLst>
      <p:ext uri="{BB962C8B-B14F-4D97-AF65-F5344CB8AC3E}">
        <p14:creationId xmlns:p14="http://schemas.microsoft.com/office/powerpoint/2010/main" val="21876353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 Boxes-PURPLE">
    <p:bg>
      <p:bgPr>
        <a:solidFill>
          <a:schemeClr val="accent1"/>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794"/>
            <a:ext cx="20104100" cy="11308556"/>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628251" y="10265777"/>
            <a:ext cx="663422" cy="414638"/>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2764274"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6" name="object 4">
            <a:extLst>
              <a:ext uri="{FF2B5EF4-FFF2-40B4-BE49-F238E27FC236}">
                <a16:creationId xmlns:a16="http://schemas.microsoft.com/office/drawing/2014/main" id="{44F8B23B-D805-9649-9556-CF3592009338}"/>
              </a:ext>
            </a:extLst>
          </p:cNvPr>
          <p:cNvSpPr/>
          <p:nvPr userDrawn="1"/>
        </p:nvSpPr>
        <p:spPr>
          <a:xfrm>
            <a:off x="7892053"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7" name="object 5">
            <a:extLst>
              <a:ext uri="{FF2B5EF4-FFF2-40B4-BE49-F238E27FC236}">
                <a16:creationId xmlns:a16="http://schemas.microsoft.com/office/drawing/2014/main" id="{E8C59653-C1B1-CD4C-AA02-94DC5C15ACB1}"/>
              </a:ext>
            </a:extLst>
          </p:cNvPr>
          <p:cNvSpPr/>
          <p:nvPr userDrawn="1"/>
        </p:nvSpPr>
        <p:spPr>
          <a:xfrm>
            <a:off x="13012315"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10" name="object 12">
            <a:extLst>
              <a:ext uri="{FF2B5EF4-FFF2-40B4-BE49-F238E27FC236}">
                <a16:creationId xmlns:a16="http://schemas.microsoft.com/office/drawing/2014/main" id="{8C5FA84E-30CE-1142-A22A-A5A056B7EF24}"/>
              </a:ext>
            </a:extLst>
          </p:cNvPr>
          <p:cNvSpPr/>
          <p:nvPr userDrawn="1"/>
        </p:nvSpPr>
        <p:spPr>
          <a:xfrm>
            <a:off x="6515972" y="8024131"/>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1" name="object 13">
            <a:extLst>
              <a:ext uri="{FF2B5EF4-FFF2-40B4-BE49-F238E27FC236}">
                <a16:creationId xmlns:a16="http://schemas.microsoft.com/office/drawing/2014/main" id="{A3B3471A-BA51-9B43-B8F8-9D918B7E72CF}"/>
              </a:ext>
            </a:extLst>
          </p:cNvPr>
          <p:cNvSpPr/>
          <p:nvPr userDrawn="1"/>
        </p:nvSpPr>
        <p:spPr>
          <a:xfrm>
            <a:off x="6341548" y="8024131"/>
            <a:ext cx="338455" cy="382905"/>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4" name="object 14">
            <a:extLst>
              <a:ext uri="{FF2B5EF4-FFF2-40B4-BE49-F238E27FC236}">
                <a16:creationId xmlns:a16="http://schemas.microsoft.com/office/drawing/2014/main" id="{6D0F191F-886E-C340-AB29-7EE5300E2D29}"/>
              </a:ext>
            </a:extLst>
          </p:cNvPr>
          <p:cNvSpPr/>
          <p:nvPr userDrawn="1"/>
        </p:nvSpPr>
        <p:spPr>
          <a:xfrm>
            <a:off x="11636235" y="8021514"/>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5" name="object 15">
            <a:extLst>
              <a:ext uri="{FF2B5EF4-FFF2-40B4-BE49-F238E27FC236}">
                <a16:creationId xmlns:a16="http://schemas.microsoft.com/office/drawing/2014/main" id="{515ED2BB-5D2B-EE4D-BED4-9A2892DE8C37}"/>
              </a:ext>
            </a:extLst>
          </p:cNvPr>
          <p:cNvSpPr/>
          <p:nvPr userDrawn="1"/>
        </p:nvSpPr>
        <p:spPr>
          <a:xfrm>
            <a:off x="11461811" y="8021514"/>
            <a:ext cx="338455" cy="382905"/>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6" name="object 16">
            <a:extLst>
              <a:ext uri="{FF2B5EF4-FFF2-40B4-BE49-F238E27FC236}">
                <a16:creationId xmlns:a16="http://schemas.microsoft.com/office/drawing/2014/main" id="{61071F40-C907-1B49-8A9D-CC623013DF4E}"/>
              </a:ext>
            </a:extLst>
          </p:cNvPr>
          <p:cNvSpPr/>
          <p:nvPr userDrawn="1"/>
        </p:nvSpPr>
        <p:spPr>
          <a:xfrm>
            <a:off x="16756498" y="8021514"/>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7" name="object 17">
            <a:extLst>
              <a:ext uri="{FF2B5EF4-FFF2-40B4-BE49-F238E27FC236}">
                <a16:creationId xmlns:a16="http://schemas.microsoft.com/office/drawing/2014/main" id="{6FF9AC17-8359-ED41-AEB5-839218965630}"/>
              </a:ext>
            </a:extLst>
          </p:cNvPr>
          <p:cNvSpPr/>
          <p:nvPr userDrawn="1"/>
        </p:nvSpPr>
        <p:spPr>
          <a:xfrm>
            <a:off x="16582074" y="8021514"/>
            <a:ext cx="338455" cy="382905"/>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8277464" y="3973708"/>
            <a:ext cx="3424148" cy="4205921"/>
          </a:xfrm>
        </p:spPr>
        <p:txBody>
          <a:bodyPr>
            <a:normAutofit/>
          </a:bodyPr>
          <a:lstStyle>
            <a:lvl1pPr marL="177800" indent="-177800" algn="l">
              <a:defRPr lang="en-US" sz="1600" b="0" i="0" kern="1200" spc="5" dirty="0" smtClean="0">
                <a:solidFill>
                  <a:schemeClr val="tx1"/>
                </a:solidFill>
                <a:latin typeface="Courier" pitchFamily="2" charset="0"/>
                <a:ea typeface="+mn-ea"/>
                <a:cs typeface="Courier New"/>
              </a:defRPr>
            </a:lvl1pPr>
            <a:lvl2pPr algn="l">
              <a:defRPr sz="1600"/>
            </a:lvl2pPr>
            <a:lvl3pPr algn="l">
              <a:defRPr sz="1600"/>
            </a:lvl3pPr>
            <a:lvl4pPr algn="l">
              <a:defRPr sz="1600"/>
            </a:lvl4pPr>
            <a:lvl5pPr algn="l">
              <a:defRPr sz="1600"/>
            </a:lvl5pPr>
          </a:lstStyle>
          <a:p>
            <a:pPr marL="177800" lvl="0" indent="-177800" algn="l">
              <a:lnSpc>
                <a:spcPct val="120000"/>
              </a:lnSpc>
              <a:spcBef>
                <a:spcPts val="0"/>
              </a:spcBef>
              <a:spcAft>
                <a:spcPts val="600"/>
              </a:spcAft>
              <a:buFont typeface="Arial" panose="020B0604020202020204" pitchFamily="34" charset="0"/>
              <a:buChar char="•"/>
              <a:tabLst/>
            </a:pPr>
            <a:r>
              <a:rPr lang="en-US"/>
              <a:t>Click to edit Master text styles</a:t>
            </a:r>
          </a:p>
          <a:p>
            <a:pPr lvl="1"/>
            <a:r>
              <a:rPr lang="en-US"/>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13332350" y="3973708"/>
            <a:ext cx="3424148" cy="4205921"/>
          </a:xfrm>
        </p:spPr>
        <p:txBody>
          <a:bodyPr>
            <a:normAutofit/>
          </a:bodyPr>
          <a:lstStyle>
            <a:lvl1pPr marL="177800" indent="-177800" algn="l">
              <a:defRPr lang="en-US" sz="1600" b="0" i="0" kern="1200" spc="5" dirty="0" smtClean="0">
                <a:solidFill>
                  <a:schemeClr val="tx1"/>
                </a:solidFill>
                <a:latin typeface="Courier" pitchFamily="2" charset="0"/>
                <a:ea typeface="+mn-ea"/>
                <a:cs typeface="Courier New"/>
              </a:defRPr>
            </a:lvl1pPr>
            <a:lvl2pPr algn="l">
              <a:defRPr sz="1600"/>
            </a:lvl2pPr>
            <a:lvl3pPr algn="l">
              <a:defRPr sz="1600"/>
            </a:lvl3pPr>
            <a:lvl4pPr algn="l">
              <a:defRPr sz="1600"/>
            </a:lvl4pPr>
            <a:lvl5pPr algn="l">
              <a:defRPr sz="1600"/>
            </a:lvl5pPr>
          </a:lstStyle>
          <a:p>
            <a:pPr marL="177800" lvl="0" indent="-177800" algn="l">
              <a:lnSpc>
                <a:spcPct val="120000"/>
              </a:lnSpc>
              <a:spcBef>
                <a:spcPts val="0"/>
              </a:spcBef>
              <a:spcAft>
                <a:spcPts val="600"/>
              </a:spcAft>
              <a:buFont typeface="Arial" panose="020B0604020202020204" pitchFamily="34" charset="0"/>
              <a:buChar char="•"/>
              <a:tabLst/>
            </a:pPr>
            <a:r>
              <a:rPr lang="en-US"/>
              <a:t>Click to edit Master text styles</a:t>
            </a:r>
          </a:p>
          <a:p>
            <a:pPr lvl="1"/>
            <a:r>
              <a:rPr lang="en-US"/>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3174802" y="3973708"/>
            <a:ext cx="3424148" cy="4205921"/>
          </a:xfrm>
        </p:spPr>
        <p:txBody>
          <a:bodyPr>
            <a:normAutofit/>
          </a:bodyPr>
          <a:lstStyle>
            <a:lvl1pPr algn="l">
              <a:lnSpc>
                <a:spcPct val="120000"/>
              </a:lnSpc>
              <a:spcAft>
                <a:spcPts val="600"/>
              </a:spcAft>
              <a:defRPr sz="1600"/>
            </a:lvl1pPr>
            <a:lvl2pPr algn="l">
              <a:defRPr sz="1600"/>
            </a:lvl2pPr>
            <a:lvl3pPr algn="l">
              <a:defRPr sz="1600"/>
            </a:lvl3pPr>
            <a:lvl4pPr algn="l">
              <a:defRPr sz="1600"/>
            </a:lvl4pPr>
            <a:lvl5pPr algn="l">
              <a:defRPr sz="1600"/>
            </a:lvl5pPr>
          </a:lstStyle>
          <a:p>
            <a:pPr lvl="0"/>
            <a:r>
              <a:rPr lang="en-US"/>
              <a:t>Click to edit Master text styles</a:t>
            </a:r>
          </a:p>
          <a:p>
            <a:pPr lvl="1"/>
            <a:r>
              <a:rPr lang="en-US"/>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3174802"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8270784"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13335944"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09757547"/>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3 Boxes-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794"/>
            <a:ext cx="20104100" cy="11308556"/>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628251" y="10265777"/>
            <a:ext cx="663422" cy="414638"/>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2764274"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6" name="object 4">
            <a:extLst>
              <a:ext uri="{FF2B5EF4-FFF2-40B4-BE49-F238E27FC236}">
                <a16:creationId xmlns:a16="http://schemas.microsoft.com/office/drawing/2014/main" id="{44F8B23B-D805-9649-9556-CF3592009338}"/>
              </a:ext>
            </a:extLst>
          </p:cNvPr>
          <p:cNvSpPr/>
          <p:nvPr userDrawn="1"/>
        </p:nvSpPr>
        <p:spPr>
          <a:xfrm>
            <a:off x="7892053"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7" name="object 5">
            <a:extLst>
              <a:ext uri="{FF2B5EF4-FFF2-40B4-BE49-F238E27FC236}">
                <a16:creationId xmlns:a16="http://schemas.microsoft.com/office/drawing/2014/main" id="{E8C59653-C1B1-CD4C-AA02-94DC5C15ACB1}"/>
              </a:ext>
            </a:extLst>
          </p:cNvPr>
          <p:cNvSpPr/>
          <p:nvPr userDrawn="1"/>
        </p:nvSpPr>
        <p:spPr>
          <a:xfrm>
            <a:off x="13012315"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10" name="object 12">
            <a:extLst>
              <a:ext uri="{FF2B5EF4-FFF2-40B4-BE49-F238E27FC236}">
                <a16:creationId xmlns:a16="http://schemas.microsoft.com/office/drawing/2014/main" id="{8C5FA84E-30CE-1142-A22A-A5A056B7EF24}"/>
              </a:ext>
            </a:extLst>
          </p:cNvPr>
          <p:cNvSpPr/>
          <p:nvPr userDrawn="1"/>
        </p:nvSpPr>
        <p:spPr>
          <a:xfrm>
            <a:off x="6515972" y="8024131"/>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1" name="object 13">
            <a:extLst>
              <a:ext uri="{FF2B5EF4-FFF2-40B4-BE49-F238E27FC236}">
                <a16:creationId xmlns:a16="http://schemas.microsoft.com/office/drawing/2014/main" id="{A3B3471A-BA51-9B43-B8F8-9D918B7E72CF}"/>
              </a:ext>
            </a:extLst>
          </p:cNvPr>
          <p:cNvSpPr/>
          <p:nvPr userDrawn="1"/>
        </p:nvSpPr>
        <p:spPr>
          <a:xfrm>
            <a:off x="6341548" y="8024131"/>
            <a:ext cx="338455" cy="382905"/>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4" name="object 14">
            <a:extLst>
              <a:ext uri="{FF2B5EF4-FFF2-40B4-BE49-F238E27FC236}">
                <a16:creationId xmlns:a16="http://schemas.microsoft.com/office/drawing/2014/main" id="{6D0F191F-886E-C340-AB29-7EE5300E2D29}"/>
              </a:ext>
            </a:extLst>
          </p:cNvPr>
          <p:cNvSpPr/>
          <p:nvPr userDrawn="1"/>
        </p:nvSpPr>
        <p:spPr>
          <a:xfrm>
            <a:off x="11636235" y="8021514"/>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5" name="object 15">
            <a:extLst>
              <a:ext uri="{FF2B5EF4-FFF2-40B4-BE49-F238E27FC236}">
                <a16:creationId xmlns:a16="http://schemas.microsoft.com/office/drawing/2014/main" id="{515ED2BB-5D2B-EE4D-BED4-9A2892DE8C37}"/>
              </a:ext>
            </a:extLst>
          </p:cNvPr>
          <p:cNvSpPr/>
          <p:nvPr userDrawn="1"/>
        </p:nvSpPr>
        <p:spPr>
          <a:xfrm>
            <a:off x="11461811" y="8021514"/>
            <a:ext cx="338455" cy="382905"/>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6" name="object 16">
            <a:extLst>
              <a:ext uri="{FF2B5EF4-FFF2-40B4-BE49-F238E27FC236}">
                <a16:creationId xmlns:a16="http://schemas.microsoft.com/office/drawing/2014/main" id="{61071F40-C907-1B49-8A9D-CC623013DF4E}"/>
              </a:ext>
            </a:extLst>
          </p:cNvPr>
          <p:cNvSpPr/>
          <p:nvPr userDrawn="1"/>
        </p:nvSpPr>
        <p:spPr>
          <a:xfrm>
            <a:off x="16756498" y="8021514"/>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7" name="object 17">
            <a:extLst>
              <a:ext uri="{FF2B5EF4-FFF2-40B4-BE49-F238E27FC236}">
                <a16:creationId xmlns:a16="http://schemas.microsoft.com/office/drawing/2014/main" id="{6FF9AC17-8359-ED41-AEB5-839218965630}"/>
              </a:ext>
            </a:extLst>
          </p:cNvPr>
          <p:cNvSpPr/>
          <p:nvPr userDrawn="1"/>
        </p:nvSpPr>
        <p:spPr>
          <a:xfrm>
            <a:off x="16582074" y="8021514"/>
            <a:ext cx="338455" cy="382905"/>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8277464" y="3973708"/>
            <a:ext cx="3424148" cy="4205921"/>
          </a:xfrm>
        </p:spPr>
        <p:txBody>
          <a:bodyPr>
            <a:normAutofit/>
          </a:bodyPr>
          <a:lstStyle>
            <a:lvl1pPr marL="177800" indent="-177800" algn="l">
              <a:defRPr lang="en-US" sz="1600" b="0" i="0" kern="1200" spc="5" dirty="0" smtClean="0">
                <a:solidFill>
                  <a:schemeClr val="tx1"/>
                </a:solidFill>
                <a:latin typeface="Courier" pitchFamily="2" charset="0"/>
                <a:ea typeface="+mn-ea"/>
                <a:cs typeface="Courier New"/>
              </a:defRPr>
            </a:lvl1pPr>
            <a:lvl2pPr algn="l">
              <a:defRPr sz="1600"/>
            </a:lvl2pPr>
            <a:lvl3pPr algn="l">
              <a:defRPr sz="1600"/>
            </a:lvl3pPr>
            <a:lvl4pPr algn="l">
              <a:defRPr sz="1600"/>
            </a:lvl4pPr>
            <a:lvl5pPr algn="l">
              <a:defRPr sz="1600"/>
            </a:lvl5pPr>
          </a:lstStyle>
          <a:p>
            <a:pPr marL="177800" lvl="0" indent="-177800" algn="l">
              <a:lnSpc>
                <a:spcPct val="120000"/>
              </a:lnSpc>
              <a:spcBef>
                <a:spcPts val="0"/>
              </a:spcBef>
              <a:spcAft>
                <a:spcPts val="600"/>
              </a:spcAft>
              <a:buFont typeface="Arial" panose="020B0604020202020204" pitchFamily="34" charset="0"/>
              <a:buChar char="•"/>
              <a:tabLst/>
            </a:pPr>
            <a:r>
              <a:rPr lang="en-US"/>
              <a:t>Click to edit Master text styles</a:t>
            </a:r>
          </a:p>
          <a:p>
            <a:pPr lvl="1"/>
            <a:r>
              <a:rPr lang="en-US"/>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13332350" y="3973708"/>
            <a:ext cx="3424148" cy="4205921"/>
          </a:xfrm>
        </p:spPr>
        <p:txBody>
          <a:bodyPr>
            <a:normAutofit/>
          </a:bodyPr>
          <a:lstStyle>
            <a:lvl1pPr marL="177800" indent="-177800" algn="l">
              <a:defRPr lang="en-US" sz="1600" b="0" i="0" kern="1200" spc="5" dirty="0" smtClean="0">
                <a:solidFill>
                  <a:schemeClr val="tx1"/>
                </a:solidFill>
                <a:latin typeface="Courier" pitchFamily="2" charset="0"/>
                <a:ea typeface="+mn-ea"/>
                <a:cs typeface="Courier New"/>
              </a:defRPr>
            </a:lvl1pPr>
            <a:lvl2pPr algn="l">
              <a:defRPr sz="1600"/>
            </a:lvl2pPr>
            <a:lvl3pPr algn="l">
              <a:defRPr sz="1600"/>
            </a:lvl3pPr>
            <a:lvl4pPr algn="l">
              <a:defRPr sz="1600"/>
            </a:lvl4pPr>
            <a:lvl5pPr algn="l">
              <a:defRPr sz="1600"/>
            </a:lvl5pPr>
          </a:lstStyle>
          <a:p>
            <a:pPr marL="177800" lvl="0" indent="-177800" algn="l">
              <a:lnSpc>
                <a:spcPct val="120000"/>
              </a:lnSpc>
              <a:spcBef>
                <a:spcPts val="0"/>
              </a:spcBef>
              <a:spcAft>
                <a:spcPts val="600"/>
              </a:spcAft>
              <a:buFont typeface="Arial" panose="020B0604020202020204" pitchFamily="34" charset="0"/>
              <a:buChar char="•"/>
              <a:tabLst/>
            </a:pPr>
            <a:r>
              <a:rPr lang="en-US"/>
              <a:t>Click to edit Master text styles</a:t>
            </a:r>
          </a:p>
          <a:p>
            <a:pPr lvl="1"/>
            <a:r>
              <a:rPr lang="en-US"/>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3174802" y="3973708"/>
            <a:ext cx="3424148" cy="4205921"/>
          </a:xfrm>
        </p:spPr>
        <p:txBody>
          <a:bodyPr>
            <a:normAutofit/>
          </a:bodyPr>
          <a:lstStyle>
            <a:lvl1pPr algn="l">
              <a:lnSpc>
                <a:spcPct val="120000"/>
              </a:lnSpc>
              <a:spcAft>
                <a:spcPts val="600"/>
              </a:spcAft>
              <a:defRPr sz="1600"/>
            </a:lvl1pPr>
            <a:lvl2pPr algn="l">
              <a:defRPr sz="1600"/>
            </a:lvl2pPr>
            <a:lvl3pPr algn="l">
              <a:defRPr sz="1600"/>
            </a:lvl3pPr>
            <a:lvl4pPr algn="l">
              <a:defRPr sz="1600"/>
            </a:lvl4pPr>
            <a:lvl5pPr algn="l">
              <a:defRPr sz="1600"/>
            </a:lvl5pPr>
          </a:lstStyle>
          <a:p>
            <a:pPr lvl="0"/>
            <a:r>
              <a:rPr lang="en-US"/>
              <a:t>Click to edit Master text styles</a:t>
            </a:r>
          </a:p>
          <a:p>
            <a:pPr lvl="1"/>
            <a:r>
              <a:rPr lang="en-US"/>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3174802"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8270784"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13335944"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540553550"/>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7537450" y="-1"/>
            <a:ext cx="5029200" cy="1130935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7" name="object 7">
            <a:extLst>
              <a:ext uri="{FF2B5EF4-FFF2-40B4-BE49-F238E27FC236}">
                <a16:creationId xmlns:a16="http://schemas.microsoft.com/office/drawing/2014/main" id="{6BF66E18-254C-2B41-AF14-7577657B479D}"/>
              </a:ext>
            </a:extLst>
          </p:cNvPr>
          <p:cNvSpPr/>
          <p:nvPr userDrawn="1"/>
        </p:nvSpPr>
        <p:spPr>
          <a:xfrm>
            <a:off x="17172252" y="9897028"/>
            <a:ext cx="2303594" cy="772829"/>
          </a:xfrm>
          <a:prstGeom prst="rect">
            <a:avLst/>
          </a:prstGeom>
          <a:blipFill>
            <a:blip r:embed="rId4" cstate="print"/>
            <a:stretch>
              <a:fillRect/>
            </a:stretch>
          </a:blipFill>
        </p:spPr>
        <p:txBody>
          <a:bodyPr wrap="square" lIns="0" tIns="0" rIns="0" bIns="0" rtlCol="0"/>
          <a:lstStyle/>
          <a:p>
            <a:endParaRPr/>
          </a:p>
        </p:txBody>
      </p:sp>
      <p:pic>
        <p:nvPicPr>
          <p:cNvPr id="13" name="Graphic 12">
            <a:extLst>
              <a:ext uri="{FF2B5EF4-FFF2-40B4-BE49-F238E27FC236}">
                <a16:creationId xmlns:a16="http://schemas.microsoft.com/office/drawing/2014/main" id="{1659B901-2304-9F48-B032-1AE530610C9E}"/>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8250" y="9873205"/>
            <a:ext cx="1291537" cy="807211"/>
          </a:xfrm>
          <a:prstGeom prst="rect">
            <a:avLst/>
          </a:prstGeom>
        </p:spPr>
      </p:pic>
    </p:spTree>
    <p:extLst>
      <p:ext uri="{BB962C8B-B14F-4D97-AF65-F5344CB8AC3E}">
        <p14:creationId xmlns:p14="http://schemas.microsoft.com/office/powerpoint/2010/main" val="15801262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3 Boxes-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794"/>
            <a:ext cx="20104100" cy="11308556"/>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628251" y="10265777"/>
            <a:ext cx="663422" cy="414638"/>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2764274"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6" name="object 4">
            <a:extLst>
              <a:ext uri="{FF2B5EF4-FFF2-40B4-BE49-F238E27FC236}">
                <a16:creationId xmlns:a16="http://schemas.microsoft.com/office/drawing/2014/main" id="{44F8B23B-D805-9649-9556-CF3592009338}"/>
              </a:ext>
            </a:extLst>
          </p:cNvPr>
          <p:cNvSpPr/>
          <p:nvPr userDrawn="1"/>
        </p:nvSpPr>
        <p:spPr>
          <a:xfrm>
            <a:off x="7892053"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7" name="object 5">
            <a:extLst>
              <a:ext uri="{FF2B5EF4-FFF2-40B4-BE49-F238E27FC236}">
                <a16:creationId xmlns:a16="http://schemas.microsoft.com/office/drawing/2014/main" id="{E8C59653-C1B1-CD4C-AA02-94DC5C15ACB1}"/>
              </a:ext>
            </a:extLst>
          </p:cNvPr>
          <p:cNvSpPr/>
          <p:nvPr userDrawn="1"/>
        </p:nvSpPr>
        <p:spPr>
          <a:xfrm>
            <a:off x="13012315" y="2591544"/>
            <a:ext cx="4320540" cy="6125845"/>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10" name="object 12">
            <a:extLst>
              <a:ext uri="{FF2B5EF4-FFF2-40B4-BE49-F238E27FC236}">
                <a16:creationId xmlns:a16="http://schemas.microsoft.com/office/drawing/2014/main" id="{8C5FA84E-30CE-1142-A22A-A5A056B7EF24}"/>
              </a:ext>
            </a:extLst>
          </p:cNvPr>
          <p:cNvSpPr/>
          <p:nvPr userDrawn="1"/>
        </p:nvSpPr>
        <p:spPr>
          <a:xfrm>
            <a:off x="6515972" y="8024131"/>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1" name="object 13">
            <a:extLst>
              <a:ext uri="{FF2B5EF4-FFF2-40B4-BE49-F238E27FC236}">
                <a16:creationId xmlns:a16="http://schemas.microsoft.com/office/drawing/2014/main" id="{A3B3471A-BA51-9B43-B8F8-9D918B7E72CF}"/>
              </a:ext>
            </a:extLst>
          </p:cNvPr>
          <p:cNvSpPr/>
          <p:nvPr userDrawn="1"/>
        </p:nvSpPr>
        <p:spPr>
          <a:xfrm>
            <a:off x="6341548" y="8024131"/>
            <a:ext cx="338455" cy="382905"/>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4" name="object 14">
            <a:extLst>
              <a:ext uri="{FF2B5EF4-FFF2-40B4-BE49-F238E27FC236}">
                <a16:creationId xmlns:a16="http://schemas.microsoft.com/office/drawing/2014/main" id="{6D0F191F-886E-C340-AB29-7EE5300E2D29}"/>
              </a:ext>
            </a:extLst>
          </p:cNvPr>
          <p:cNvSpPr/>
          <p:nvPr userDrawn="1"/>
        </p:nvSpPr>
        <p:spPr>
          <a:xfrm>
            <a:off x="11636235" y="8021514"/>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5" name="object 15">
            <a:extLst>
              <a:ext uri="{FF2B5EF4-FFF2-40B4-BE49-F238E27FC236}">
                <a16:creationId xmlns:a16="http://schemas.microsoft.com/office/drawing/2014/main" id="{515ED2BB-5D2B-EE4D-BED4-9A2892DE8C37}"/>
              </a:ext>
            </a:extLst>
          </p:cNvPr>
          <p:cNvSpPr/>
          <p:nvPr userDrawn="1"/>
        </p:nvSpPr>
        <p:spPr>
          <a:xfrm>
            <a:off x="11461811" y="8021514"/>
            <a:ext cx="338455" cy="382905"/>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6" name="object 16">
            <a:extLst>
              <a:ext uri="{FF2B5EF4-FFF2-40B4-BE49-F238E27FC236}">
                <a16:creationId xmlns:a16="http://schemas.microsoft.com/office/drawing/2014/main" id="{61071F40-C907-1B49-8A9D-CC623013DF4E}"/>
              </a:ext>
            </a:extLst>
          </p:cNvPr>
          <p:cNvSpPr/>
          <p:nvPr userDrawn="1"/>
        </p:nvSpPr>
        <p:spPr>
          <a:xfrm>
            <a:off x="16756498" y="8021514"/>
            <a:ext cx="320040" cy="158115"/>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7" name="object 17">
            <a:extLst>
              <a:ext uri="{FF2B5EF4-FFF2-40B4-BE49-F238E27FC236}">
                <a16:creationId xmlns:a16="http://schemas.microsoft.com/office/drawing/2014/main" id="{6FF9AC17-8359-ED41-AEB5-839218965630}"/>
              </a:ext>
            </a:extLst>
          </p:cNvPr>
          <p:cNvSpPr/>
          <p:nvPr userDrawn="1"/>
        </p:nvSpPr>
        <p:spPr>
          <a:xfrm>
            <a:off x="16582074" y="8021514"/>
            <a:ext cx="338455" cy="382905"/>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8277464" y="3973708"/>
            <a:ext cx="3424148" cy="4205921"/>
          </a:xfrm>
        </p:spPr>
        <p:txBody>
          <a:bodyPr>
            <a:normAutofit/>
          </a:bodyPr>
          <a:lstStyle>
            <a:lvl1pPr marL="177800" indent="-177800" algn="l">
              <a:defRPr lang="en-US" sz="1600" b="0" i="0" kern="1200" spc="5" dirty="0" smtClean="0">
                <a:solidFill>
                  <a:schemeClr val="tx1"/>
                </a:solidFill>
                <a:latin typeface="Courier" pitchFamily="2" charset="0"/>
                <a:ea typeface="+mn-ea"/>
                <a:cs typeface="Courier New"/>
              </a:defRPr>
            </a:lvl1pPr>
            <a:lvl2pPr algn="l">
              <a:defRPr sz="1600"/>
            </a:lvl2pPr>
            <a:lvl3pPr algn="l">
              <a:defRPr sz="1600"/>
            </a:lvl3pPr>
            <a:lvl4pPr algn="l">
              <a:defRPr sz="1600"/>
            </a:lvl4pPr>
            <a:lvl5pPr algn="l">
              <a:defRPr sz="1600"/>
            </a:lvl5pPr>
          </a:lstStyle>
          <a:p>
            <a:pPr marL="177800" lvl="0" indent="-177800" algn="l">
              <a:lnSpc>
                <a:spcPct val="120000"/>
              </a:lnSpc>
              <a:spcBef>
                <a:spcPts val="0"/>
              </a:spcBef>
              <a:spcAft>
                <a:spcPts val="600"/>
              </a:spcAft>
              <a:buFont typeface="Arial" panose="020B0604020202020204" pitchFamily="34" charset="0"/>
              <a:buChar char="•"/>
              <a:tabLst/>
            </a:pPr>
            <a:r>
              <a:rPr lang="en-US"/>
              <a:t>Click to edit Master text styles</a:t>
            </a:r>
          </a:p>
          <a:p>
            <a:pPr lvl="1"/>
            <a:r>
              <a:rPr lang="en-US"/>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13332350" y="3973708"/>
            <a:ext cx="3424148" cy="4205921"/>
          </a:xfrm>
        </p:spPr>
        <p:txBody>
          <a:bodyPr>
            <a:normAutofit/>
          </a:bodyPr>
          <a:lstStyle>
            <a:lvl1pPr marL="177800" indent="-177800" algn="l">
              <a:defRPr lang="en-US" sz="1600" b="0" i="0" kern="1200" spc="5" dirty="0" smtClean="0">
                <a:solidFill>
                  <a:schemeClr val="tx1"/>
                </a:solidFill>
                <a:latin typeface="Courier" pitchFamily="2" charset="0"/>
                <a:ea typeface="+mn-ea"/>
                <a:cs typeface="Courier New"/>
              </a:defRPr>
            </a:lvl1pPr>
            <a:lvl2pPr algn="l">
              <a:defRPr sz="1600"/>
            </a:lvl2pPr>
            <a:lvl3pPr algn="l">
              <a:defRPr sz="1600"/>
            </a:lvl3pPr>
            <a:lvl4pPr algn="l">
              <a:defRPr sz="1600"/>
            </a:lvl4pPr>
            <a:lvl5pPr algn="l">
              <a:defRPr sz="1600"/>
            </a:lvl5pPr>
          </a:lstStyle>
          <a:p>
            <a:pPr marL="177800" lvl="0" indent="-177800" algn="l">
              <a:lnSpc>
                <a:spcPct val="120000"/>
              </a:lnSpc>
              <a:spcBef>
                <a:spcPts val="0"/>
              </a:spcBef>
              <a:spcAft>
                <a:spcPts val="600"/>
              </a:spcAft>
              <a:buFont typeface="Arial" panose="020B0604020202020204" pitchFamily="34" charset="0"/>
              <a:buChar char="•"/>
              <a:tabLst/>
            </a:pPr>
            <a:r>
              <a:rPr lang="en-US"/>
              <a:t>Click to edit Master text styles</a:t>
            </a:r>
          </a:p>
          <a:p>
            <a:pPr lvl="1"/>
            <a:r>
              <a:rPr lang="en-US"/>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3174802" y="3973708"/>
            <a:ext cx="3424148" cy="4205921"/>
          </a:xfrm>
        </p:spPr>
        <p:txBody>
          <a:bodyPr>
            <a:normAutofit/>
          </a:bodyPr>
          <a:lstStyle>
            <a:lvl1pPr algn="l">
              <a:lnSpc>
                <a:spcPct val="120000"/>
              </a:lnSpc>
              <a:spcAft>
                <a:spcPts val="600"/>
              </a:spcAft>
              <a:defRPr sz="1600"/>
            </a:lvl1pPr>
            <a:lvl2pPr algn="l">
              <a:defRPr sz="1600"/>
            </a:lvl2pPr>
            <a:lvl3pPr algn="l">
              <a:defRPr sz="1600"/>
            </a:lvl3pPr>
            <a:lvl4pPr algn="l">
              <a:defRPr sz="1600"/>
            </a:lvl4pPr>
            <a:lvl5pPr algn="l">
              <a:defRPr sz="1600"/>
            </a:lvl5pPr>
          </a:lstStyle>
          <a:p>
            <a:pPr lvl="0"/>
            <a:r>
              <a:rPr lang="en-US"/>
              <a:t>Click to edit Master text styles</a:t>
            </a:r>
          </a:p>
          <a:p>
            <a:pPr lvl="1"/>
            <a:r>
              <a:rPr lang="en-US"/>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3174802"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8270784"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13335944" y="3086100"/>
            <a:ext cx="3660775" cy="1111250"/>
          </a:xfrm>
        </p:spPr>
        <p:txBody>
          <a:bodyPr/>
          <a:lstStyle>
            <a:lvl1pPr marL="0" indent="0" algn="l">
              <a:lnSpc>
                <a:spcPct val="80000"/>
              </a:lnSpc>
              <a:spcAft>
                <a:spcPts val="0"/>
              </a:spcAft>
              <a:buNone/>
              <a:defRPr sz="2700" b="1" i="1" cap="all" baseline="0">
                <a:latin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185912946"/>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only-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81" y="0"/>
            <a:ext cx="20104100" cy="11308556"/>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986076" y="1712286"/>
            <a:ext cx="16022524" cy="830577"/>
          </a:xfrm>
          <a:prstGeom prst="rect">
            <a:avLst/>
          </a:prstGeom>
        </p:spPr>
        <p:txBody>
          <a:bodyPr wrap="square" lIns="0" tIns="0" rIns="0" bIns="0" anchor="t" anchorCtr="0">
            <a:noAutofit/>
          </a:bodyPr>
          <a:lstStyle>
            <a:lvl1pPr algn="l">
              <a:defRPr sz="2700" cap="all" baseline="0">
                <a:solidFill>
                  <a:schemeClr val="bg1"/>
                </a:solidFill>
              </a:defRPr>
            </a:lvl1pPr>
          </a:lstStyle>
          <a:p>
            <a:r>
              <a:rPr lang="en-US"/>
              <a:t>Click to edit Master title style</a:t>
            </a:r>
          </a:p>
        </p:txBody>
      </p:sp>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628251" y="10265777"/>
            <a:ext cx="663422" cy="414638"/>
          </a:xfrm>
          <a:prstGeom prst="rect">
            <a:avLst/>
          </a:prstGeom>
        </p:spPr>
      </p:pic>
    </p:spTree>
  </p:cSld>
  <p:clrMapOvr>
    <a:masterClrMapping/>
  </p:clrMapOvr>
  <p:extLst>
    <p:ext uri="{DCECCB84-F9BA-43D5-87BE-67443E8EF086}">
      <p15:sldGuideLst xmlns:p15="http://schemas.microsoft.com/office/powerpoint/2012/main">
        <p15:guide id="1" orient="horz" pos="3562" userDrawn="1">
          <p15:clr>
            <a:srgbClr val="FBAE40"/>
          </p15:clr>
        </p15:guide>
        <p15:guide id="2" pos="6332" userDrawn="1">
          <p15:clr>
            <a:srgbClr val="FBAE40"/>
          </p15:clr>
        </p15:guide>
        <p15:guide id="3" pos="1252" userDrawn="1">
          <p15:clr>
            <a:srgbClr val="FBAE40"/>
          </p15:clr>
        </p15:guide>
        <p15:guide id="4" pos="11344"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81" y="0"/>
            <a:ext cx="20104100" cy="11308556"/>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986076" y="1712286"/>
            <a:ext cx="16022524" cy="830577"/>
          </a:xfrm>
          <a:prstGeom prst="rect">
            <a:avLst/>
          </a:prstGeom>
        </p:spPr>
        <p:txBody>
          <a:bodyPr wrap="square" lIns="0" tIns="0" rIns="0" bIns="0" anchor="t" anchorCtr="0">
            <a:noAutofit/>
          </a:bodyPr>
          <a:lstStyle>
            <a:lvl1pPr algn="l">
              <a:defRPr sz="2700" cap="all" baseline="0">
                <a:solidFill>
                  <a:schemeClr val="tx1"/>
                </a:solidFill>
              </a:defRPr>
            </a:lvl1pPr>
          </a:lstStyle>
          <a:p>
            <a:r>
              <a:rPr lang="en-US"/>
              <a:t>Click to edit Master title style</a:t>
            </a:r>
          </a:p>
        </p:txBody>
      </p:sp>
    </p:spTree>
    <p:extLst>
      <p:ext uri="{BB962C8B-B14F-4D97-AF65-F5344CB8AC3E}">
        <p14:creationId xmlns:p14="http://schemas.microsoft.com/office/powerpoint/2010/main" val="3848206581"/>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986075" y="1712286"/>
            <a:ext cx="16130475" cy="830577"/>
          </a:xfrm>
          <a:prstGeom prst="rect">
            <a:avLst/>
          </a:prstGeom>
        </p:spPr>
        <p:txBody>
          <a:bodyPr wrap="square" lIns="0" tIns="0" rIns="0" bIns="0" anchor="t" anchorCtr="0">
            <a:noAutofit/>
          </a:bodyPr>
          <a:lstStyle>
            <a:lvl1pPr algn="l">
              <a:defRPr sz="2700" cap="all" baseline="0">
                <a:solidFill>
                  <a:schemeClr val="tx1"/>
                </a:solidFill>
              </a:defRPr>
            </a:lvl1pPr>
          </a:lstStyle>
          <a:p>
            <a:r>
              <a:rPr lang="en-US"/>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794"/>
            <a:ext cx="20104100" cy="11308556"/>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C7ADA1A-7896-E442-830A-907F10FB58E2}"/>
              </a:ext>
            </a:extLst>
          </p:cNvPr>
          <p:cNvSpPr/>
          <p:nvPr/>
        </p:nvSpPr>
        <p:spPr>
          <a:xfrm>
            <a:off x="0" y="2824582"/>
            <a:ext cx="1895230" cy="6847959"/>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spTree>
    <p:extLst>
      <p:ext uri="{BB962C8B-B14F-4D97-AF65-F5344CB8AC3E}">
        <p14:creationId xmlns:p14="http://schemas.microsoft.com/office/powerpoint/2010/main" val="400464122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Body copy">
    <p:spTree>
      <p:nvGrpSpPr>
        <p:cNvPr id="1" name=""/>
        <p:cNvGrpSpPr/>
        <p:nvPr/>
      </p:nvGrpSpPr>
      <p:grpSpPr>
        <a:xfrm>
          <a:off x="0" y="0"/>
          <a:ext cx="0" cy="0"/>
          <a:chOff x="0" y="0"/>
          <a:chExt cx="0" cy="0"/>
        </a:xfrm>
      </p:grpSpPr>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986076" y="1712286"/>
            <a:ext cx="16108286" cy="830577"/>
          </a:xfrm>
          <a:prstGeom prst="rect">
            <a:avLst/>
          </a:prstGeom>
        </p:spPr>
        <p:txBody>
          <a:bodyPr wrap="square" lIns="0" tIns="0" rIns="0" bIns="0" anchor="t" anchorCtr="0">
            <a:noAutofit/>
          </a:bodyPr>
          <a:lstStyle>
            <a:lvl1pPr algn="l">
              <a:defRPr sz="2700" cap="all" baseline="0">
                <a:solidFill>
                  <a:schemeClr val="tx1"/>
                </a:solidFill>
              </a:defRPr>
            </a:lvl1pPr>
          </a:lstStyle>
          <a:p>
            <a:r>
              <a:rPr lang="en-US"/>
              <a:t>Click to edit Master title style</a:t>
            </a:r>
          </a:p>
        </p:txBody>
      </p:sp>
      <p:sp>
        <p:nvSpPr>
          <p:cNvPr id="9" name="Content Placeholder 8">
            <a:extLst>
              <a:ext uri="{FF2B5EF4-FFF2-40B4-BE49-F238E27FC236}">
                <a16:creationId xmlns:a16="http://schemas.microsoft.com/office/drawing/2014/main" id="{AB491DB7-69A3-B84A-82AC-7B7CD0BFD783}"/>
              </a:ext>
            </a:extLst>
          </p:cNvPr>
          <p:cNvSpPr>
            <a:spLocks noGrp="1"/>
          </p:cNvSpPr>
          <p:nvPr>
            <p:ph sz="quarter" idx="10"/>
          </p:nvPr>
        </p:nvSpPr>
        <p:spPr>
          <a:xfrm>
            <a:off x="1951038" y="2543175"/>
            <a:ext cx="16143287" cy="8137525"/>
          </a:xfrm>
        </p:spPr>
        <p:txBody>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p:txBody>
      </p:sp>
      <p:sp>
        <p:nvSpPr>
          <p:cNvPr id="3" name="Freeform 2">
            <a:extLst>
              <a:ext uri="{FF2B5EF4-FFF2-40B4-BE49-F238E27FC236}">
                <a16:creationId xmlns:a16="http://schemas.microsoft.com/office/drawing/2014/main" id="{52E9D9F6-A0E4-194A-A38F-FFDF9429E665}"/>
              </a:ext>
            </a:extLst>
          </p:cNvPr>
          <p:cNvSpPr/>
          <p:nvPr/>
        </p:nvSpPr>
        <p:spPr>
          <a:xfrm>
            <a:off x="3281" y="0"/>
            <a:ext cx="20104100" cy="11308556"/>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A0597540-0E30-E44C-8F97-D3E9B1F82171}"/>
              </a:ext>
            </a:extLst>
          </p:cNvPr>
          <p:cNvSpPr/>
          <p:nvPr/>
        </p:nvSpPr>
        <p:spPr>
          <a:xfrm>
            <a:off x="3281" y="2823788"/>
            <a:ext cx="1895230" cy="6847959"/>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spTree>
    <p:extLst>
      <p:ext uri="{BB962C8B-B14F-4D97-AF65-F5344CB8AC3E}">
        <p14:creationId xmlns:p14="http://schemas.microsoft.com/office/powerpoint/2010/main" val="2928804796"/>
      </p:ext>
    </p:extLst>
  </p:cSld>
  <p:clrMapOvr>
    <a:masterClrMapping/>
  </p:clrMapOvr>
  <p:extLst>
    <p:ext uri="{DCECCB84-F9BA-43D5-87BE-67443E8EF086}">
      <p15:sldGuideLst xmlns:p15="http://schemas.microsoft.com/office/powerpoint/2012/main">
        <p15:guide id="1" pos="6332" userDrawn="1">
          <p15:clr>
            <a:srgbClr val="FBAE40"/>
          </p15:clr>
        </p15:guide>
        <p15:guide id="2" pos="1229" userDrawn="1">
          <p15:clr>
            <a:srgbClr val="FBAE40"/>
          </p15:clr>
        </p15:guide>
        <p15:guide id="3" pos="11412"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admap-1">
    <p:spTree>
      <p:nvGrpSpPr>
        <p:cNvPr id="1" name=""/>
        <p:cNvGrpSpPr/>
        <p:nvPr/>
      </p:nvGrpSpPr>
      <p:grpSpPr>
        <a:xfrm>
          <a:off x="0" y="0"/>
          <a:ext cx="0" cy="0"/>
          <a:chOff x="0" y="0"/>
          <a:chExt cx="0" cy="0"/>
        </a:xfrm>
      </p:grpSpPr>
      <p:graphicFrame>
        <p:nvGraphicFramePr>
          <p:cNvPr id="50" name="Table 49">
            <a:extLst>
              <a:ext uri="{FF2B5EF4-FFF2-40B4-BE49-F238E27FC236}">
                <a16:creationId xmlns:a16="http://schemas.microsoft.com/office/drawing/2014/main" id="{A6DFA681-259E-AD4D-BF16-05A8243CCEB6}"/>
              </a:ext>
            </a:extLst>
          </p:cNvPr>
          <p:cNvGraphicFramePr>
            <a:graphicFrameLocks noGrp="1"/>
          </p:cNvGraphicFramePr>
          <p:nvPr userDrawn="1">
            <p:extLst>
              <p:ext uri="{D42A27DB-BD31-4B8C-83A1-F6EECF244321}">
                <p14:modId xmlns:p14="http://schemas.microsoft.com/office/powerpoint/2010/main" val="4058037795"/>
              </p:ext>
            </p:extLst>
          </p:nvPr>
        </p:nvGraphicFramePr>
        <p:xfrm>
          <a:off x="2022475" y="2594159"/>
          <a:ext cx="16094073" cy="7924349"/>
        </p:xfrm>
        <a:graphic>
          <a:graphicData uri="http://schemas.openxmlformats.org/drawingml/2006/table">
            <a:tbl>
              <a:tblPr firstRow="1" bandRow="1">
                <a:tableStyleId>{5C22544A-7EE6-4342-B048-85BDC9FD1C3A}</a:tableStyleId>
              </a:tblPr>
              <a:tblGrid>
                <a:gridCol w="1500873">
                  <a:extLst>
                    <a:ext uri="{9D8B030D-6E8A-4147-A177-3AD203B41FA5}">
                      <a16:colId xmlns:a16="http://schemas.microsoft.com/office/drawing/2014/main" val="1619126657"/>
                    </a:ext>
                  </a:extLst>
                </a:gridCol>
                <a:gridCol w="3648300">
                  <a:extLst>
                    <a:ext uri="{9D8B030D-6E8A-4147-A177-3AD203B41FA5}">
                      <a16:colId xmlns:a16="http://schemas.microsoft.com/office/drawing/2014/main" val="893913735"/>
                    </a:ext>
                  </a:extLst>
                </a:gridCol>
                <a:gridCol w="3648300">
                  <a:extLst>
                    <a:ext uri="{9D8B030D-6E8A-4147-A177-3AD203B41FA5}">
                      <a16:colId xmlns:a16="http://schemas.microsoft.com/office/drawing/2014/main" val="1920519843"/>
                    </a:ext>
                  </a:extLst>
                </a:gridCol>
                <a:gridCol w="3648300">
                  <a:extLst>
                    <a:ext uri="{9D8B030D-6E8A-4147-A177-3AD203B41FA5}">
                      <a16:colId xmlns:a16="http://schemas.microsoft.com/office/drawing/2014/main" val="2479878562"/>
                    </a:ext>
                  </a:extLst>
                </a:gridCol>
                <a:gridCol w="3648300">
                  <a:extLst>
                    <a:ext uri="{9D8B030D-6E8A-4147-A177-3AD203B41FA5}">
                      <a16:colId xmlns:a16="http://schemas.microsoft.com/office/drawing/2014/main" val="1937586290"/>
                    </a:ext>
                  </a:extLst>
                </a:gridCol>
              </a:tblGrid>
              <a:tr h="570281">
                <a:tc>
                  <a:txBody>
                    <a:bodyPr/>
                    <a:lstStyle/>
                    <a:p>
                      <a:endParaRPr lang="en-US">
                        <a:solidFill>
                          <a:schemeClr val="bg1"/>
                        </a:solidFill>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800" b="1" i="0" u="sng">
                          <a:solidFill>
                            <a:schemeClr val="bg1"/>
                          </a:solidFill>
                          <a:latin typeface="Arial" panose="020B0604020202020204" pitchFamily="34" charset="0"/>
                          <a:ea typeface="Calibri"/>
                          <a:cs typeface="Arial" panose="020B0604020202020204" pitchFamily="34" charset="0"/>
                          <a:sym typeface="Calibri"/>
                        </a:rPr>
                        <a:t>Inspire</a:t>
                      </a:r>
                      <a:endParaRPr lang="en-US">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800" b="1" i="0" u="sng">
                          <a:solidFill>
                            <a:schemeClr val="bg1"/>
                          </a:solidFill>
                          <a:latin typeface="Arial" panose="020B0604020202020204" pitchFamily="34" charset="0"/>
                          <a:ea typeface="Calibri"/>
                          <a:cs typeface="Arial" panose="020B0604020202020204" pitchFamily="34" charset="0"/>
                          <a:sym typeface="Calibri"/>
                        </a:rPr>
                        <a:t>Validate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800" b="1" i="0" u="sng">
                          <a:solidFill>
                            <a:schemeClr val="bg1"/>
                          </a:solidFill>
                          <a:latin typeface="Arial" panose="020B0604020202020204" pitchFamily="34" charset="0"/>
                          <a:ea typeface="Calibri"/>
                          <a:cs typeface="Arial" panose="020B0604020202020204" pitchFamily="34" charset="0"/>
                          <a:sym typeface="Calibri"/>
                        </a:rPr>
                        <a:t>Facilitate</a:t>
                      </a:r>
                      <a:endParaRPr lang="en-GB" sz="2800" b="1" i="0" u="sng">
                        <a:solidFill>
                          <a:schemeClr val="bg1"/>
                        </a:solidFill>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800" b="1" i="0" u="sng">
                          <a:solidFill>
                            <a:schemeClr val="bg1"/>
                          </a:solidFill>
                          <a:latin typeface="Arial" panose="020B0604020202020204" pitchFamily="34" charset="0"/>
                          <a:ea typeface="Calibri"/>
                          <a:cs typeface="Arial" panose="020B0604020202020204" pitchFamily="34" charset="0"/>
                          <a:sym typeface="Calibri"/>
                        </a:rPr>
                        <a:t>Confirm</a:t>
                      </a:r>
                      <a:endParaRPr lang="en-US">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179385794"/>
                  </a:ext>
                </a:extLst>
              </a:tr>
              <a:tr h="183851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800" b="1" i="0" u="sng">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1288" marR="5080" lvl="0" indent="-128588" algn="l" defTabSz="914400" rtl="0" eaLnBrk="1" fontAlgn="auto" latinLnBrk="0" hangingPunct="1">
                        <a:lnSpc>
                          <a:spcPct val="116599"/>
                        </a:lnSpc>
                        <a:spcBef>
                          <a:spcPts val="100"/>
                        </a:spcBef>
                        <a:spcAft>
                          <a:spcPts val="0"/>
                        </a:spcAft>
                        <a:buClrTx/>
                        <a:buSzTx/>
                        <a:buFontTx/>
                        <a:buNone/>
                        <a:tabLst/>
                        <a:defRPr/>
                      </a:pPr>
                      <a:endParaRPr lang="en-GB" sz="1600" kern="1200" spc="-5">
                        <a:solidFill>
                          <a:schemeClr val="tx1"/>
                        </a:solidFill>
                        <a:latin typeface="Courier" pitchFamily="2" charset="0"/>
                        <a:ea typeface="+mn-ea"/>
                        <a:cs typeface="Courier New"/>
                        <a:sym typeface="Aria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6942537"/>
                  </a:ext>
                </a:extLst>
              </a:tr>
              <a:tr h="1838517">
                <a:tc>
                  <a:txBody>
                    <a:bodyPr/>
                    <a:lstStyle/>
                    <a:p>
                      <a:endParaRPr lang="en-US" sz="1800" b="1" i="0" u="sng">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1390611"/>
                  </a:ext>
                </a:extLst>
              </a:tr>
              <a:tr h="1838517">
                <a:tc>
                  <a:txBody>
                    <a:bodyPr/>
                    <a:lstStyle/>
                    <a:p>
                      <a:endParaRPr lang="en-US" sz="1800" b="1" i="0" u="sng">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291403"/>
                  </a:ext>
                </a:extLst>
              </a:tr>
              <a:tr h="183851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800" b="1" i="0" u="sng">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600" kern="1200" spc="-5">
                        <a:solidFill>
                          <a:schemeClr val="tx1"/>
                        </a:solidFill>
                        <a:latin typeface="Courier" pitchFamily="2" charset="0"/>
                        <a:ea typeface="+mn-ea"/>
                        <a:cs typeface="Courier New"/>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9953073"/>
                  </a:ext>
                </a:extLst>
              </a:tr>
            </a:tbl>
          </a:graphicData>
        </a:graphic>
      </p:graphicFrame>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986075" y="1712286"/>
            <a:ext cx="16130475" cy="830577"/>
          </a:xfrm>
          <a:prstGeom prst="rect">
            <a:avLst/>
          </a:prstGeom>
        </p:spPr>
        <p:txBody>
          <a:bodyPr wrap="square" lIns="0" tIns="0" rIns="0" bIns="0" anchor="t" anchorCtr="0">
            <a:noAutofit/>
          </a:bodyPr>
          <a:lstStyle>
            <a:lvl1pPr algn="l">
              <a:defRPr sz="2700" cap="all" baseline="0">
                <a:solidFill>
                  <a:schemeClr val="tx1"/>
                </a:solidFill>
              </a:defRPr>
            </a:lvl1pPr>
          </a:lstStyle>
          <a:p>
            <a:r>
              <a:rPr lang="en-US"/>
              <a:t>Click to edit Master title style</a:t>
            </a:r>
          </a:p>
        </p:txBody>
      </p:sp>
      <p:grpSp>
        <p:nvGrpSpPr>
          <p:cNvPr id="40" name="Group 39">
            <a:extLst>
              <a:ext uri="{FF2B5EF4-FFF2-40B4-BE49-F238E27FC236}">
                <a16:creationId xmlns:a16="http://schemas.microsoft.com/office/drawing/2014/main" id="{5505308B-E066-664A-A8A4-AEABF5277ADA}"/>
              </a:ext>
            </a:extLst>
          </p:cNvPr>
          <p:cNvGrpSpPr/>
          <p:nvPr userDrawn="1"/>
        </p:nvGrpSpPr>
        <p:grpSpPr>
          <a:xfrm>
            <a:off x="6945852" y="2713824"/>
            <a:ext cx="395519" cy="356519"/>
            <a:chOff x="12309997" y="288558"/>
            <a:chExt cx="828573" cy="746876"/>
          </a:xfrm>
          <a:solidFill>
            <a:schemeClr val="bg1"/>
          </a:solidFill>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Freeform 2">
            <a:extLst>
              <a:ext uri="{FF2B5EF4-FFF2-40B4-BE49-F238E27FC236}">
                <a16:creationId xmlns:a16="http://schemas.microsoft.com/office/drawing/2014/main" id="{CB2C4FB3-3D29-714F-8DBE-6D04E24B8C87}"/>
              </a:ext>
            </a:extLst>
          </p:cNvPr>
          <p:cNvSpPr/>
          <p:nvPr userDrawn="1"/>
        </p:nvSpPr>
        <p:spPr>
          <a:xfrm>
            <a:off x="0" y="794"/>
            <a:ext cx="20104100" cy="11308556"/>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CF5057D3-C181-BF4B-9700-678E2D72DF3E}"/>
              </a:ext>
            </a:extLst>
          </p:cNvPr>
          <p:cNvSpPr/>
          <p:nvPr userDrawn="1"/>
        </p:nvSpPr>
        <p:spPr>
          <a:xfrm>
            <a:off x="0" y="2824582"/>
            <a:ext cx="1895230" cy="6847959"/>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grpSp>
        <p:nvGrpSpPr>
          <p:cNvPr id="20" name="Group 19">
            <a:extLst>
              <a:ext uri="{FF2B5EF4-FFF2-40B4-BE49-F238E27FC236}">
                <a16:creationId xmlns:a16="http://schemas.microsoft.com/office/drawing/2014/main" id="{6D0640D5-9628-104E-91F3-60CB00D3BD2B}"/>
              </a:ext>
            </a:extLst>
          </p:cNvPr>
          <p:cNvGrpSpPr/>
          <p:nvPr userDrawn="1"/>
        </p:nvGrpSpPr>
        <p:grpSpPr>
          <a:xfrm>
            <a:off x="10603452" y="2713824"/>
            <a:ext cx="395519" cy="356519"/>
            <a:chOff x="12309997" y="288558"/>
            <a:chExt cx="828573" cy="746876"/>
          </a:xfrm>
          <a:solidFill>
            <a:schemeClr val="bg1"/>
          </a:solidFill>
        </p:grpSpPr>
        <p:sp>
          <p:nvSpPr>
            <p:cNvPr id="21" name="Triangle 20">
              <a:extLst>
                <a:ext uri="{FF2B5EF4-FFF2-40B4-BE49-F238E27FC236}">
                  <a16:creationId xmlns:a16="http://schemas.microsoft.com/office/drawing/2014/main" id="{92C309A9-A165-F345-B002-7F0E831C8BD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iangle 21">
              <a:extLst>
                <a:ext uri="{FF2B5EF4-FFF2-40B4-BE49-F238E27FC236}">
                  <a16:creationId xmlns:a16="http://schemas.microsoft.com/office/drawing/2014/main" id="{06D2B0EF-F3B7-1C4B-968E-0838378F2663}"/>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6A76548E-388A-A342-BFD2-E4766BAA02D0}"/>
              </a:ext>
            </a:extLst>
          </p:cNvPr>
          <p:cNvGrpSpPr/>
          <p:nvPr userDrawn="1"/>
        </p:nvGrpSpPr>
        <p:grpSpPr>
          <a:xfrm>
            <a:off x="14261052" y="2713824"/>
            <a:ext cx="395519" cy="356519"/>
            <a:chOff x="12309997" y="288558"/>
            <a:chExt cx="828573" cy="746876"/>
          </a:xfrm>
          <a:solidFill>
            <a:schemeClr val="bg1"/>
          </a:solidFill>
        </p:grpSpPr>
        <p:sp>
          <p:nvSpPr>
            <p:cNvPr id="29" name="Triangle 28">
              <a:extLst>
                <a:ext uri="{FF2B5EF4-FFF2-40B4-BE49-F238E27FC236}">
                  <a16:creationId xmlns:a16="http://schemas.microsoft.com/office/drawing/2014/main" id="{FBFCF5A6-B16B-0641-8F59-9BB75540869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iangle 29">
              <a:extLst>
                <a:ext uri="{FF2B5EF4-FFF2-40B4-BE49-F238E27FC236}">
                  <a16:creationId xmlns:a16="http://schemas.microsoft.com/office/drawing/2014/main" id="{EA5C2382-BE64-9641-A1BF-6A4C1D473D21}"/>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56837346"/>
      </p:ext>
    </p:extLst>
  </p:cSld>
  <p:clrMapOvr>
    <a:masterClrMapping/>
  </p:clrMapOvr>
  <p:extLst>
    <p:ext uri="{DCECCB84-F9BA-43D5-87BE-67443E8EF086}">
      <p15:sldGuideLst xmlns:p15="http://schemas.microsoft.com/office/powerpoint/2012/main">
        <p15:guide id="1" orient="horz" pos="3562" userDrawn="1">
          <p15:clr>
            <a:srgbClr val="FBAE40"/>
          </p15:clr>
        </p15:guide>
        <p15:guide id="2" pos="1274" userDrawn="1">
          <p15:clr>
            <a:srgbClr val="FBAE40"/>
          </p15:clr>
        </p15:guide>
        <p15:guide id="3" pos="11412"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admap-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4B7254-62EE-E640-97B6-D6186E17F8E8}"/>
              </a:ext>
            </a:extLst>
          </p:cNvPr>
          <p:cNvSpPr/>
          <p:nvPr userDrawn="1"/>
        </p:nvSpPr>
        <p:spPr>
          <a:xfrm>
            <a:off x="2022474" y="2542863"/>
            <a:ext cx="3590925" cy="670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i="0" u="sng">
                <a:solidFill>
                  <a:schemeClr val="bg1"/>
                </a:solidFill>
                <a:latin typeface="Arial" panose="020B0604020202020204" pitchFamily="34" charset="0"/>
                <a:ea typeface="Calibri"/>
                <a:cs typeface="Arial" panose="020B0604020202020204" pitchFamily="34" charset="0"/>
                <a:sym typeface="Calibri"/>
              </a:rPr>
              <a:t>Inspire</a:t>
            </a:r>
            <a:endParaRPr lang="en-US">
              <a:solidFill>
                <a:schemeClr val="bg1"/>
              </a:solidFill>
            </a:endParaRPr>
          </a:p>
        </p:txBody>
      </p:sp>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986075" y="1712286"/>
            <a:ext cx="16130475" cy="830577"/>
          </a:xfrm>
          <a:prstGeom prst="rect">
            <a:avLst/>
          </a:prstGeom>
        </p:spPr>
        <p:txBody>
          <a:bodyPr wrap="square" lIns="0" tIns="0" rIns="0" bIns="0" anchor="t" anchorCtr="0">
            <a:noAutofit/>
          </a:bodyPr>
          <a:lstStyle>
            <a:lvl1pPr algn="l">
              <a:defRPr sz="2700" cap="all" baseline="0">
                <a:solidFill>
                  <a:schemeClr val="tx1"/>
                </a:solidFill>
              </a:defRPr>
            </a:lvl1pPr>
          </a:lstStyle>
          <a:p>
            <a:r>
              <a:rPr lang="en-US"/>
              <a:t>Click to edit Master title style</a:t>
            </a:r>
          </a:p>
        </p:txBody>
      </p:sp>
      <p:grpSp>
        <p:nvGrpSpPr>
          <p:cNvPr id="51" name="Group 50">
            <a:extLst>
              <a:ext uri="{FF2B5EF4-FFF2-40B4-BE49-F238E27FC236}">
                <a16:creationId xmlns:a16="http://schemas.microsoft.com/office/drawing/2014/main" id="{722B4F8B-80F4-C549-B4CD-0343A731BC5D}"/>
              </a:ext>
            </a:extLst>
          </p:cNvPr>
          <p:cNvGrpSpPr/>
          <p:nvPr userDrawn="1"/>
        </p:nvGrpSpPr>
        <p:grpSpPr>
          <a:xfrm>
            <a:off x="5736077" y="2713821"/>
            <a:ext cx="8673779" cy="356520"/>
            <a:chOff x="5440196" y="2878205"/>
            <a:chExt cx="8673779" cy="356520"/>
          </a:xfrm>
        </p:grpSpPr>
        <p:grpSp>
          <p:nvGrpSpPr>
            <p:cNvPr id="40" name="Group 39">
              <a:extLst>
                <a:ext uri="{FF2B5EF4-FFF2-40B4-BE49-F238E27FC236}">
                  <a16:creationId xmlns:a16="http://schemas.microsoft.com/office/drawing/2014/main" id="{5505308B-E066-664A-A8A4-AEABF5277ADA}"/>
                </a:ext>
              </a:extLst>
            </p:cNvPr>
            <p:cNvGrpSpPr/>
            <p:nvPr userDrawn="1"/>
          </p:nvGrpSpPr>
          <p:grpSpPr>
            <a:xfrm>
              <a:off x="5440196" y="2878210"/>
              <a:ext cx="379355" cy="356515"/>
              <a:chOff x="11371522" y="288563"/>
              <a:chExt cx="794711" cy="746865"/>
            </a:xfrm>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1185426" y="474660"/>
                <a:ext cx="746864"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1605466" y="474659"/>
                <a:ext cx="746863"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7E970D3D-E123-014A-99D4-ABED9416F4CF}"/>
                </a:ext>
              </a:extLst>
            </p:cNvPr>
            <p:cNvGrpSpPr/>
            <p:nvPr userDrawn="1"/>
          </p:nvGrpSpPr>
          <p:grpSpPr>
            <a:xfrm>
              <a:off x="9586303" y="2878205"/>
              <a:ext cx="379369" cy="356514"/>
              <a:chOff x="12595372" y="288558"/>
              <a:chExt cx="794745" cy="746867"/>
            </a:xfrm>
          </p:grpSpPr>
          <p:sp>
            <p:nvSpPr>
              <p:cNvPr id="42" name="Triangle 41">
                <a:extLst>
                  <a:ext uri="{FF2B5EF4-FFF2-40B4-BE49-F238E27FC236}">
                    <a16:creationId xmlns:a16="http://schemas.microsoft.com/office/drawing/2014/main" id="{1822DC7E-14D0-7F47-92B4-69BC9D9F4723}"/>
                  </a:ext>
                </a:extLst>
              </p:cNvPr>
              <p:cNvSpPr/>
              <p:nvPr userDrawn="1"/>
            </p:nvSpPr>
            <p:spPr>
              <a:xfrm rot="5400000">
                <a:off x="12409274"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riangle 42">
                <a:extLst>
                  <a:ext uri="{FF2B5EF4-FFF2-40B4-BE49-F238E27FC236}">
                    <a16:creationId xmlns:a16="http://schemas.microsoft.com/office/drawing/2014/main" id="{37C1F203-CF0B-314E-A275-DF47E487F1B8}"/>
                  </a:ext>
                </a:extLst>
              </p:cNvPr>
              <p:cNvSpPr/>
              <p:nvPr userDrawn="1"/>
            </p:nvSpPr>
            <p:spPr>
              <a:xfrm rot="5400000">
                <a:off x="12829348"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2E73408E-CD4C-4B47-BB68-AB308A82C25D}"/>
                </a:ext>
              </a:extLst>
            </p:cNvPr>
            <p:cNvGrpSpPr/>
            <p:nvPr userDrawn="1"/>
          </p:nvGrpSpPr>
          <p:grpSpPr>
            <a:xfrm>
              <a:off x="13734631" y="2878210"/>
              <a:ext cx="379344" cy="356515"/>
              <a:chOff x="13845295" y="288563"/>
              <a:chExt cx="794690" cy="746864"/>
            </a:xfrm>
          </p:grpSpPr>
          <p:sp>
            <p:nvSpPr>
              <p:cNvPr id="46" name="Triangle 45">
                <a:extLst>
                  <a:ext uri="{FF2B5EF4-FFF2-40B4-BE49-F238E27FC236}">
                    <a16:creationId xmlns:a16="http://schemas.microsoft.com/office/drawing/2014/main" id="{282426C5-B5E4-0248-BC07-64CBED5EC04A}"/>
                  </a:ext>
                </a:extLst>
              </p:cNvPr>
              <p:cNvSpPr/>
              <p:nvPr userDrawn="1"/>
            </p:nvSpPr>
            <p:spPr>
              <a:xfrm rot="5400000">
                <a:off x="13659199"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iangle 46">
                <a:extLst>
                  <a:ext uri="{FF2B5EF4-FFF2-40B4-BE49-F238E27FC236}">
                    <a16:creationId xmlns:a16="http://schemas.microsoft.com/office/drawing/2014/main" id="{9ADD8E2C-E5C9-D74A-9555-2B82F5458CC5}"/>
                  </a:ext>
                </a:extLst>
              </p:cNvPr>
              <p:cNvSpPr/>
              <p:nvPr userDrawn="1"/>
            </p:nvSpPr>
            <p:spPr>
              <a:xfrm rot="5400000">
                <a:off x="14079217"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Rectangle 25">
            <a:extLst>
              <a:ext uri="{FF2B5EF4-FFF2-40B4-BE49-F238E27FC236}">
                <a16:creationId xmlns:a16="http://schemas.microsoft.com/office/drawing/2014/main" id="{78A02005-7511-894A-8AA2-6623CC932EFD}"/>
              </a:ext>
            </a:extLst>
          </p:cNvPr>
          <p:cNvSpPr/>
          <p:nvPr userDrawn="1"/>
        </p:nvSpPr>
        <p:spPr>
          <a:xfrm>
            <a:off x="6193799" y="2542863"/>
            <a:ext cx="3590925" cy="670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i="0" u="sng">
                <a:solidFill>
                  <a:schemeClr val="bg1"/>
                </a:solidFill>
                <a:latin typeface="Arial" panose="020B0604020202020204" pitchFamily="34" charset="0"/>
                <a:ea typeface="Calibri"/>
                <a:cs typeface="Arial" panose="020B0604020202020204" pitchFamily="34" charset="0"/>
                <a:sym typeface="Calibri"/>
              </a:rPr>
              <a:t>Validate</a:t>
            </a:r>
            <a:endParaRPr lang="en-US">
              <a:solidFill>
                <a:schemeClr val="bg1"/>
              </a:solidFill>
            </a:endParaRPr>
          </a:p>
        </p:txBody>
      </p:sp>
      <p:sp>
        <p:nvSpPr>
          <p:cNvPr id="27" name="Rectangle 26">
            <a:extLst>
              <a:ext uri="{FF2B5EF4-FFF2-40B4-BE49-F238E27FC236}">
                <a16:creationId xmlns:a16="http://schemas.microsoft.com/office/drawing/2014/main" id="{D49A5E15-BC96-E24D-A3A7-81E7F6CCBF10}"/>
              </a:ext>
            </a:extLst>
          </p:cNvPr>
          <p:cNvSpPr/>
          <p:nvPr userDrawn="1"/>
        </p:nvSpPr>
        <p:spPr>
          <a:xfrm>
            <a:off x="10365124" y="2542863"/>
            <a:ext cx="3590925" cy="670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i="0" u="sng">
                <a:solidFill>
                  <a:schemeClr val="bg1"/>
                </a:solidFill>
                <a:latin typeface="Arial" panose="020B0604020202020204" pitchFamily="34" charset="0"/>
                <a:ea typeface="Calibri"/>
                <a:cs typeface="Arial" panose="020B0604020202020204" pitchFamily="34" charset="0"/>
                <a:sym typeface="Calibri"/>
              </a:rPr>
              <a:t>Facilitate</a:t>
            </a:r>
            <a:endParaRPr lang="en-US">
              <a:solidFill>
                <a:schemeClr val="bg1"/>
              </a:solidFill>
            </a:endParaRPr>
          </a:p>
        </p:txBody>
      </p:sp>
      <p:sp>
        <p:nvSpPr>
          <p:cNvPr id="28" name="Rectangle 27">
            <a:extLst>
              <a:ext uri="{FF2B5EF4-FFF2-40B4-BE49-F238E27FC236}">
                <a16:creationId xmlns:a16="http://schemas.microsoft.com/office/drawing/2014/main" id="{765A9674-CBB7-7B4B-9BD3-FB6C09E87455}"/>
              </a:ext>
            </a:extLst>
          </p:cNvPr>
          <p:cNvSpPr/>
          <p:nvPr userDrawn="1"/>
        </p:nvSpPr>
        <p:spPr>
          <a:xfrm>
            <a:off x="14536448" y="2542863"/>
            <a:ext cx="3590925" cy="670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i="0" u="sng">
                <a:solidFill>
                  <a:schemeClr val="bg1"/>
                </a:solidFill>
                <a:latin typeface="Arial" panose="020B0604020202020204" pitchFamily="34" charset="0"/>
                <a:ea typeface="Calibri"/>
                <a:cs typeface="Arial" panose="020B0604020202020204" pitchFamily="34" charset="0"/>
                <a:sym typeface="Calibri"/>
              </a:rPr>
              <a:t>Confirm</a:t>
            </a:r>
            <a:endParaRPr lang="en-US">
              <a:solidFill>
                <a:schemeClr val="bg1"/>
              </a:solidFill>
            </a:endParaRPr>
          </a:p>
        </p:txBody>
      </p:sp>
      <p:sp>
        <p:nvSpPr>
          <p:cNvPr id="5" name="Freeform 4">
            <a:extLst>
              <a:ext uri="{FF2B5EF4-FFF2-40B4-BE49-F238E27FC236}">
                <a16:creationId xmlns:a16="http://schemas.microsoft.com/office/drawing/2014/main" id="{A6EE97E9-8615-5641-BA96-50B5F1568314}"/>
              </a:ext>
            </a:extLst>
          </p:cNvPr>
          <p:cNvSpPr/>
          <p:nvPr/>
        </p:nvSpPr>
        <p:spPr>
          <a:xfrm>
            <a:off x="0" y="794"/>
            <a:ext cx="20104100" cy="11308556"/>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C7ADA1A-7896-E442-830A-907F10FB58E2}"/>
              </a:ext>
            </a:extLst>
          </p:cNvPr>
          <p:cNvSpPr/>
          <p:nvPr/>
        </p:nvSpPr>
        <p:spPr>
          <a:xfrm>
            <a:off x="0" y="2824582"/>
            <a:ext cx="1895230" cy="6847959"/>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spTree>
    <p:extLst>
      <p:ext uri="{BB962C8B-B14F-4D97-AF65-F5344CB8AC3E}">
        <p14:creationId xmlns:p14="http://schemas.microsoft.com/office/powerpoint/2010/main" val="3702816967"/>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4669252" y="10445444"/>
            <a:ext cx="2691398" cy="602118"/>
          </a:xfrm>
          <a:prstGeom prst="rect">
            <a:avLst/>
          </a:prstGeom>
        </p:spPr>
        <p:txBody>
          <a:bodyPr/>
          <a:lstStyle>
            <a:lvl1pPr>
              <a:defRPr sz="1979">
                <a:solidFill>
                  <a:schemeClr val="tx1">
                    <a:lumMod val="50000"/>
                    <a:lumOff val="50000"/>
                  </a:schemeClr>
                </a:solidFill>
              </a:defRPr>
            </a:lvl1pPr>
          </a:lstStyle>
          <a:p>
            <a:endParaRPr lang="en-GB"/>
          </a:p>
        </p:txBody>
      </p:sp>
      <p:sp>
        <p:nvSpPr>
          <p:cNvPr id="6" name="Footer Placeholder 4"/>
          <p:cNvSpPr>
            <a:spLocks noGrp="1"/>
          </p:cNvSpPr>
          <p:nvPr>
            <p:ph type="ftr" sz="quarter" idx="3"/>
          </p:nvPr>
        </p:nvSpPr>
        <p:spPr>
          <a:xfrm>
            <a:off x="7518970" y="10445444"/>
            <a:ext cx="9815690" cy="602118"/>
          </a:xfrm>
          <a:prstGeom prst="rect">
            <a:avLst/>
          </a:prstGeom>
        </p:spPr>
        <p:txBody>
          <a:bodyPr/>
          <a:lstStyle>
            <a:lvl1pPr>
              <a:defRPr lang="en-GB" sz="1979" kern="1200" dirty="0">
                <a:solidFill>
                  <a:schemeClr val="tx1">
                    <a:lumMod val="50000"/>
                    <a:lumOff val="50000"/>
                  </a:schemeClr>
                </a:solidFill>
                <a:latin typeface="+mn-lt"/>
                <a:ea typeface="+mn-ea"/>
                <a:cs typeface="+mn-cs"/>
              </a:defRPr>
            </a:lvl1pPr>
          </a:lstStyle>
          <a:p>
            <a:endParaRPr lang="en-GB"/>
          </a:p>
        </p:txBody>
      </p:sp>
      <p:sp>
        <p:nvSpPr>
          <p:cNvPr id="7" name="Slide Number Placeholder 5"/>
          <p:cNvSpPr>
            <a:spLocks noGrp="1"/>
          </p:cNvSpPr>
          <p:nvPr>
            <p:ph type="sldNum" sz="quarter" idx="4"/>
          </p:nvPr>
        </p:nvSpPr>
        <p:spPr>
          <a:xfrm>
            <a:off x="17468820" y="10445444"/>
            <a:ext cx="1130966" cy="602118"/>
          </a:xfrm>
          <a:prstGeom prst="rect">
            <a:avLst/>
          </a:prstGeom>
        </p:spPr>
        <p:txBody>
          <a:bodyPr/>
          <a:lstStyle>
            <a:lvl1pPr>
              <a:defRPr sz="1979">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0071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7172252" y="9897028"/>
            <a:ext cx="2303594" cy="772829"/>
          </a:xfrm>
          <a:prstGeom prst="rect">
            <a:avLst/>
          </a:prstGeom>
          <a:blipFill>
            <a:blip r:embed="rId4" cstate="print"/>
            <a:stretch>
              <a:fillRect/>
            </a:stretch>
          </a:blipFill>
        </p:spPr>
        <p:txBody>
          <a:bodyPr wrap="square" lIns="0" tIns="0" rIns="0" bIns="0" rtlCol="0"/>
          <a:lstStyle/>
          <a:p>
            <a:endParaRPr/>
          </a:p>
        </p:txBody>
      </p:sp>
      <p:pic>
        <p:nvPicPr>
          <p:cNvPr id="21" name="Graphic 20">
            <a:extLst>
              <a:ext uri="{FF2B5EF4-FFF2-40B4-BE49-F238E27FC236}">
                <a16:creationId xmlns:a16="http://schemas.microsoft.com/office/drawing/2014/main" id="{367EFB6C-C705-A344-BB4E-D290BE92E2D0}"/>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5596" y="10286060"/>
            <a:ext cx="2168883" cy="381675"/>
          </a:xfrm>
          <a:prstGeom prst="rect">
            <a:avLst/>
          </a:prstGeom>
        </p:spPr>
      </p:pic>
    </p:spTree>
    <p:extLst>
      <p:ext uri="{BB962C8B-B14F-4D97-AF65-F5344CB8AC3E}">
        <p14:creationId xmlns:p14="http://schemas.microsoft.com/office/powerpoint/2010/main" val="261968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7537450" y="-1"/>
            <a:ext cx="5029200" cy="1130935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7172252" y="9897028"/>
            <a:ext cx="2303594" cy="772829"/>
          </a:xfrm>
          <a:prstGeom prst="rect">
            <a:avLst/>
          </a:prstGeom>
          <a:blipFill>
            <a:blip r:embed="rId4" cstate="print"/>
            <a:stretch>
              <a:fillRect/>
            </a:stretch>
          </a:blipFill>
        </p:spPr>
        <p:txBody>
          <a:bodyPr wrap="square" lIns="0" tIns="0" rIns="0" bIns="0" rtlCol="0"/>
          <a:lstStyle/>
          <a:p>
            <a:endParaRPr/>
          </a:p>
        </p:txBody>
      </p:sp>
      <p:pic>
        <p:nvPicPr>
          <p:cNvPr id="8" name="Graphic 7">
            <a:extLst>
              <a:ext uri="{FF2B5EF4-FFF2-40B4-BE49-F238E27FC236}">
                <a16:creationId xmlns:a16="http://schemas.microsoft.com/office/drawing/2014/main" id="{FB401868-C35F-BE4B-BEDD-9231DDC190BB}"/>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5596" y="10286060"/>
            <a:ext cx="2168883" cy="381675"/>
          </a:xfrm>
          <a:prstGeom prst="rect">
            <a:avLst/>
          </a:prstGeom>
        </p:spPr>
      </p:pic>
    </p:spTree>
    <p:extLst>
      <p:ext uri="{BB962C8B-B14F-4D97-AF65-F5344CB8AC3E}">
        <p14:creationId xmlns:p14="http://schemas.microsoft.com/office/powerpoint/2010/main" val="3345953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7537450" y="-1"/>
            <a:ext cx="5029200" cy="1130935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pic>
        <p:nvPicPr>
          <p:cNvPr id="8" name="Graphic 7">
            <a:extLst>
              <a:ext uri="{FF2B5EF4-FFF2-40B4-BE49-F238E27FC236}">
                <a16:creationId xmlns:a16="http://schemas.microsoft.com/office/drawing/2014/main" id="{AEE41A5D-4012-0F4E-A272-9E44C6C9365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5596" y="10286060"/>
            <a:ext cx="2168883" cy="381675"/>
          </a:xfrm>
          <a:prstGeom prst="rect">
            <a:avLst/>
          </a:prstGeom>
        </p:spPr>
      </p:pic>
      <p:sp>
        <p:nvSpPr>
          <p:cNvPr id="12" name="object 3">
            <a:extLst>
              <a:ext uri="{FF2B5EF4-FFF2-40B4-BE49-F238E27FC236}">
                <a16:creationId xmlns:a16="http://schemas.microsoft.com/office/drawing/2014/main" id="{8BC1272A-51D4-C944-84BC-D1FA71CE68F7}"/>
              </a:ext>
            </a:extLst>
          </p:cNvPr>
          <p:cNvSpPr/>
          <p:nvPr userDrawn="1"/>
        </p:nvSpPr>
        <p:spPr>
          <a:xfrm>
            <a:off x="17172252" y="9898091"/>
            <a:ext cx="2303594" cy="772838"/>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655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3112410" y="10287317"/>
            <a:ext cx="0" cy="377190"/>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3217863" y="10023013"/>
            <a:ext cx="1966912" cy="938212"/>
          </a:xfrm>
        </p:spPr>
        <p:txBody>
          <a:bodyPr/>
          <a:lstStyle>
            <a:lvl1pPr marL="0" indent="0">
              <a:buNone/>
              <a:defRPr>
                <a:solidFill>
                  <a:schemeClr val="bg1"/>
                </a:solidFill>
              </a:defRPr>
            </a:lvl1pPr>
          </a:lstStyle>
          <a:p>
            <a:r>
              <a:rPr lang="en-US"/>
              <a:t>Insert provider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5596" y="10286060"/>
            <a:ext cx="2168883" cy="381675"/>
          </a:xfrm>
          <a:prstGeom prst="rect">
            <a:avLst/>
          </a:prstGeom>
        </p:spPr>
      </p:pic>
    </p:spTree>
    <p:extLst>
      <p:ext uri="{BB962C8B-B14F-4D97-AF65-F5344CB8AC3E}">
        <p14:creationId xmlns:p14="http://schemas.microsoft.com/office/powerpoint/2010/main" val="418829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3217863" y="10023013"/>
            <a:ext cx="1966912" cy="938212"/>
          </a:xfrm>
        </p:spPr>
        <p:txBody>
          <a:bodyPr/>
          <a:lstStyle>
            <a:lvl1pPr marL="0" indent="0">
              <a:buNone/>
              <a:defRPr>
                <a:solidFill>
                  <a:schemeClr val="bg1"/>
                </a:solidFill>
              </a:defRPr>
            </a:lvl1pPr>
          </a:lstStyle>
          <a:p>
            <a:r>
              <a:rPr lang="en-US"/>
              <a:t>Insert provider logo</a:t>
            </a:r>
          </a:p>
        </p:txBody>
      </p:sp>
      <p:sp>
        <p:nvSpPr>
          <p:cNvPr id="23" name="object 12">
            <a:extLst>
              <a:ext uri="{FF2B5EF4-FFF2-40B4-BE49-F238E27FC236}">
                <a16:creationId xmlns:a16="http://schemas.microsoft.com/office/drawing/2014/main" id="{B1EFC22A-B73D-5642-A9BF-9FA42321D36D}"/>
              </a:ext>
            </a:extLst>
          </p:cNvPr>
          <p:cNvSpPr/>
          <p:nvPr userDrawn="1"/>
        </p:nvSpPr>
        <p:spPr>
          <a:xfrm>
            <a:off x="3112410" y="10287317"/>
            <a:ext cx="0" cy="377190"/>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pic>
        <p:nvPicPr>
          <p:cNvPr id="24" name="Graphic 23">
            <a:extLst>
              <a:ext uri="{FF2B5EF4-FFF2-40B4-BE49-F238E27FC236}">
                <a16:creationId xmlns:a16="http://schemas.microsoft.com/office/drawing/2014/main" id="{2223FEB3-9D0A-7540-851A-DF2BE651164F}"/>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5596" y="10286060"/>
            <a:ext cx="2168883" cy="381675"/>
          </a:xfrm>
          <a:prstGeom prst="rect">
            <a:avLst/>
          </a:prstGeom>
        </p:spPr>
      </p:pic>
    </p:spTree>
    <p:extLst>
      <p:ext uri="{BB962C8B-B14F-4D97-AF65-F5344CB8AC3E}">
        <p14:creationId xmlns:p14="http://schemas.microsoft.com/office/powerpoint/2010/main" val="326370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4337051" y="4130675"/>
            <a:ext cx="11430000" cy="2185987"/>
          </a:xfrm>
        </p:spPr>
        <p:txBody>
          <a:bodyPr anchor="ctr" anchorCtr="0"/>
          <a:lstStyle>
            <a:lvl1pPr>
              <a:defRPr>
                <a:solidFill>
                  <a:schemeClr val="bg1"/>
                </a:solidFill>
              </a:defRPr>
            </a:lvl1pPr>
          </a:lstStyle>
          <a:p>
            <a:r>
              <a:rPr lang="en-US"/>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7537450" y="-1"/>
            <a:ext cx="5029200" cy="1130935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p:ph type="pic" sz="quarter" idx="10" hasCustomPrompt="1"/>
          </p:nvPr>
        </p:nvSpPr>
        <p:spPr>
          <a:xfrm>
            <a:off x="3217863" y="10023013"/>
            <a:ext cx="1966912" cy="938212"/>
          </a:xfrm>
        </p:spPr>
        <p:txBody>
          <a:bodyPr/>
          <a:lstStyle>
            <a:lvl1pPr marL="0" indent="0">
              <a:buNone/>
              <a:defRPr>
                <a:solidFill>
                  <a:schemeClr val="bg1"/>
                </a:solidFill>
              </a:defRPr>
            </a:lvl1pPr>
          </a:lstStyle>
          <a:p>
            <a:r>
              <a:rPr lang="en-US"/>
              <a:t>Insert provider logo</a:t>
            </a:r>
          </a:p>
        </p:txBody>
      </p:sp>
      <p:sp>
        <p:nvSpPr>
          <p:cNvPr id="21" name="object 12">
            <a:extLst>
              <a:ext uri="{FF2B5EF4-FFF2-40B4-BE49-F238E27FC236}">
                <a16:creationId xmlns:a16="http://schemas.microsoft.com/office/drawing/2014/main" id="{73066216-310F-2A48-B2FD-2B43A5FA421F}"/>
              </a:ext>
            </a:extLst>
          </p:cNvPr>
          <p:cNvSpPr/>
          <p:nvPr userDrawn="1"/>
        </p:nvSpPr>
        <p:spPr>
          <a:xfrm>
            <a:off x="3112410" y="10287317"/>
            <a:ext cx="0" cy="377190"/>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pic>
        <p:nvPicPr>
          <p:cNvPr id="23" name="Graphic 22">
            <a:extLst>
              <a:ext uri="{FF2B5EF4-FFF2-40B4-BE49-F238E27FC236}">
                <a16:creationId xmlns:a16="http://schemas.microsoft.com/office/drawing/2014/main" id="{506EFA36-CBCB-504F-B3DF-A28BCFEC9E6E}"/>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5596" y="10286060"/>
            <a:ext cx="2168883" cy="381675"/>
          </a:xfrm>
          <a:prstGeom prst="rect">
            <a:avLst/>
          </a:prstGeom>
        </p:spPr>
      </p:pic>
    </p:spTree>
    <p:extLst>
      <p:ext uri="{BB962C8B-B14F-4D97-AF65-F5344CB8AC3E}">
        <p14:creationId xmlns:p14="http://schemas.microsoft.com/office/powerpoint/2010/main" val="226328775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7F903843-5DB1-3B41-A699-FFCD128A1818}"/>
              </a:ext>
            </a:extLst>
          </p:cNvPr>
          <p:cNvSpPr>
            <a:spLocks noGrp="1"/>
          </p:cNvSpPr>
          <p:nvPr>
            <p:ph type="title"/>
          </p:nvPr>
        </p:nvSpPr>
        <p:spPr>
          <a:xfrm>
            <a:off x="1382713" y="601663"/>
            <a:ext cx="17338675" cy="2185987"/>
          </a:xfrm>
          <a:prstGeom prst="rect">
            <a:avLst/>
          </a:prstGeom>
        </p:spPr>
        <p:txBody>
          <a:bodyPr vert="horz" lIns="91440" tIns="45720" rIns="91440" bIns="45720" rtlCol="0" anchor="t" anchorCtr="0">
            <a:normAutofit/>
          </a:bodyPr>
          <a:lstStyle/>
          <a:p>
            <a:r>
              <a:rPr lang="en-US"/>
              <a:t>Click to edit Master title style</a:t>
            </a:r>
          </a:p>
        </p:txBody>
      </p:sp>
      <p:sp>
        <p:nvSpPr>
          <p:cNvPr id="11" name="Text Placeholder 10">
            <a:extLst>
              <a:ext uri="{FF2B5EF4-FFF2-40B4-BE49-F238E27FC236}">
                <a16:creationId xmlns:a16="http://schemas.microsoft.com/office/drawing/2014/main" id="{0D0535FB-9938-4A45-BF02-CB135E6F1CCA}"/>
              </a:ext>
            </a:extLst>
          </p:cNvPr>
          <p:cNvSpPr>
            <a:spLocks noGrp="1"/>
          </p:cNvSpPr>
          <p:nvPr>
            <p:ph type="body" idx="1"/>
          </p:nvPr>
        </p:nvSpPr>
        <p:spPr>
          <a:xfrm>
            <a:off x="1382713" y="2531326"/>
            <a:ext cx="17338675" cy="7700266"/>
          </a:xfrm>
          <a:prstGeom prst="rect">
            <a:avLst/>
          </a:prstGeom>
        </p:spPr>
        <p:txBody>
          <a:bodyPr vert="horz" lIns="91440" tIns="45720" rIns="91440" bIns="45720" rtlCol="0">
            <a:normAutofit/>
          </a:bodyPr>
          <a:lstStyle/>
          <a:p>
            <a:pPr lvl="0"/>
            <a:r>
              <a:rPr lang="en-US"/>
              <a:t>Level 1</a:t>
            </a:r>
          </a:p>
          <a:p>
            <a:pPr lvl="1"/>
            <a:r>
              <a:rPr lang="en-US"/>
              <a:t>Level 2</a:t>
            </a:r>
          </a:p>
        </p:txBody>
      </p:sp>
      <p:pic>
        <p:nvPicPr>
          <p:cNvPr id="4" name="Graphic 3">
            <a:extLst>
              <a:ext uri="{FF2B5EF4-FFF2-40B4-BE49-F238E27FC236}">
                <a16:creationId xmlns:a16="http://schemas.microsoft.com/office/drawing/2014/main" id="{A7F70424-9A43-EF4C-8446-33135C78C7A1}"/>
              </a:ext>
            </a:extLst>
          </p:cNvPr>
          <p:cNvPicPr>
            <a:picLocks noChangeAspect="1"/>
          </p:cNvPicPr>
          <p:nvPr userDrawn="1"/>
        </p:nvPicPr>
        <p:blipFill>
          <a:blip r:embed="rId39" cstate="print">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628251" y="10265777"/>
            <a:ext cx="663422" cy="41463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79" r:id="rId2"/>
    <p:sldLayoutId id="2147483680" r:id="rId3"/>
    <p:sldLayoutId id="2147483700" r:id="rId4"/>
    <p:sldLayoutId id="2147483701" r:id="rId5"/>
    <p:sldLayoutId id="2147483702" r:id="rId6"/>
    <p:sldLayoutId id="2147483694" r:id="rId7"/>
    <p:sldLayoutId id="2147483696" r:id="rId8"/>
    <p:sldLayoutId id="2147483695" r:id="rId9"/>
    <p:sldLayoutId id="2147483697" r:id="rId10"/>
    <p:sldLayoutId id="2147483698" r:id="rId11"/>
    <p:sldLayoutId id="2147483699" r:id="rId12"/>
    <p:sldLayoutId id="2147483681" r:id="rId13"/>
    <p:sldLayoutId id="2147483666" r:id="rId14"/>
    <p:sldLayoutId id="2147483682" r:id="rId15"/>
    <p:sldLayoutId id="2147483684" r:id="rId16"/>
    <p:sldLayoutId id="2147483683" r:id="rId17"/>
    <p:sldLayoutId id="2147483662" r:id="rId18"/>
    <p:sldLayoutId id="2147483686" r:id="rId19"/>
    <p:sldLayoutId id="2147483667" r:id="rId20"/>
    <p:sldLayoutId id="2147483685" r:id="rId21"/>
    <p:sldLayoutId id="2147483669" r:id="rId22"/>
    <p:sldLayoutId id="2147483687" r:id="rId23"/>
    <p:sldLayoutId id="2147483688" r:id="rId24"/>
    <p:sldLayoutId id="2147483689" r:id="rId25"/>
    <p:sldLayoutId id="2147483690" r:id="rId26"/>
    <p:sldLayoutId id="2147483668" r:id="rId27"/>
    <p:sldLayoutId id="2147483693" r:id="rId28"/>
    <p:sldLayoutId id="2147483691" r:id="rId29"/>
    <p:sldLayoutId id="2147483692" r:id="rId30"/>
    <p:sldLayoutId id="2147483665" r:id="rId31"/>
    <p:sldLayoutId id="2147483678" r:id="rId32"/>
    <p:sldLayoutId id="2147483676" r:id="rId33"/>
    <p:sldLayoutId id="2147483675" r:id="rId34"/>
    <p:sldLayoutId id="2147483671" r:id="rId35"/>
    <p:sldLayoutId id="2147483674" r:id="rId36"/>
    <p:sldLayoutId id="2147483705" r:id="rId37"/>
  </p:sldLayoutIdLst>
  <p:txStyles>
    <p:titleStyle>
      <a:lvl1pPr algn="ctr">
        <a:lnSpc>
          <a:spcPct val="80000"/>
        </a:lnSpc>
        <a:defRPr sz="7800" b="1" i="1" cap="all" baseline="0">
          <a:latin typeface="Arial" panose="020B0604020202020204" pitchFamily="34" charset="0"/>
          <a:ea typeface="+mj-ea"/>
          <a:cs typeface="Arial" panose="020B0604020202020204" pitchFamily="34" charset="0"/>
        </a:defRPr>
      </a:lvl1pPr>
    </p:titleStyle>
    <p:bodyStyle>
      <a:lvl1pPr marL="177800" indent="-177800" algn="ctr">
        <a:lnSpc>
          <a:spcPct val="140000"/>
        </a:lnSpc>
        <a:spcBef>
          <a:spcPts val="0"/>
        </a:spcBef>
        <a:spcAft>
          <a:spcPts val="1800"/>
        </a:spcAft>
        <a:buFont typeface="Arial" panose="020B0604020202020204" pitchFamily="34" charset="0"/>
        <a:buChar char="•"/>
        <a:tabLst/>
        <a:defRPr lang="en-US" sz="1650" b="0" i="0" kern="1200" spc="5" dirty="0" smtClean="0">
          <a:solidFill>
            <a:schemeClr val="tx1"/>
          </a:solidFill>
          <a:latin typeface="Courier" pitchFamily="2" charset="0"/>
          <a:ea typeface="+mn-ea"/>
          <a:cs typeface="Courier New"/>
        </a:defRPr>
      </a:lvl1pPr>
      <a:lvl2pPr marL="12065" marR="5080" algn="ctr" defTabSz="914400" rtl="0" eaLnBrk="1" latinLnBrk="0" hangingPunct="1">
        <a:lnSpc>
          <a:spcPct val="120000"/>
        </a:lnSpc>
        <a:spcBef>
          <a:spcPts val="0"/>
        </a:spcBef>
        <a:spcAft>
          <a:spcPts val="600"/>
        </a:spcAft>
        <a:defRPr lang="en-US" sz="1650" b="0" i="0" kern="1200" spc="5" dirty="0" smtClean="0">
          <a:solidFill>
            <a:schemeClr val="tx1"/>
          </a:solidFill>
          <a:latin typeface="Courier" pitchFamily="2" charset="0"/>
          <a:ea typeface="+mn-ea"/>
          <a:cs typeface="Courier New"/>
        </a:defRPr>
      </a:lvl2pPr>
      <a:lvl3pPr marL="297815" marR="5080" indent="-285750" algn="ctr" defTabSz="914400" rtl="0" eaLnBrk="1" latinLnBrk="0" hangingPunct="1">
        <a:lnSpc>
          <a:spcPct val="118300"/>
        </a:lnSpc>
        <a:spcBef>
          <a:spcPts val="95"/>
        </a:spcBef>
        <a:buFont typeface="Arial" panose="020B0604020202020204" pitchFamily="34" charset="0"/>
        <a:buChar char="•"/>
        <a:defRPr lang="en-US" sz="1800" b="0" i="0" kern="1200" spc="5" dirty="0" smtClean="0">
          <a:solidFill>
            <a:schemeClr val="tx1"/>
          </a:solidFill>
          <a:latin typeface="Courier" pitchFamily="2" charset="0"/>
          <a:ea typeface="+mn-ea"/>
          <a:cs typeface="Courier New"/>
        </a:defRPr>
      </a:lvl3pPr>
      <a:lvl4pPr marL="297815" marR="5080" indent="-285750" algn="ctr" defTabSz="914400" rtl="0" eaLnBrk="1" latinLnBrk="0" hangingPunct="1">
        <a:lnSpc>
          <a:spcPct val="118300"/>
        </a:lnSpc>
        <a:spcBef>
          <a:spcPts val="95"/>
        </a:spcBef>
        <a:buFont typeface="Arial" panose="020B0604020202020204" pitchFamily="34" charset="0"/>
        <a:buChar char="•"/>
        <a:defRPr lang="en-US" sz="1800" kern="1200" spc="5" dirty="0" smtClean="0">
          <a:solidFill>
            <a:schemeClr val="tx1"/>
          </a:solidFill>
          <a:latin typeface="Courier New"/>
          <a:ea typeface="+mn-ea"/>
          <a:cs typeface="Courier New"/>
        </a:defRPr>
      </a:lvl4pPr>
      <a:lvl5pPr marL="12065" marR="5080" algn="ctr" defTabSz="914400" rtl="0" eaLnBrk="1" latinLnBrk="0" hangingPunct="1">
        <a:lnSpc>
          <a:spcPct val="118300"/>
        </a:lnSpc>
        <a:spcBef>
          <a:spcPts val="95"/>
        </a:spcBef>
        <a:defRPr lang="en-US" sz="1800" kern="1200" spc="5" dirty="0" smtClean="0">
          <a:solidFill>
            <a:schemeClr val="tx1"/>
          </a:solidFill>
          <a:latin typeface="Courier New"/>
          <a:ea typeface="+mn-ea"/>
          <a:cs typeface="Courier New"/>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8" Type="http://schemas.openxmlformats.org/officeDocument/2006/relationships/hyperlink" Target="https://www.youtube.com/c/NcfeOrgUk/playlists" TargetMode="External"/><Relationship Id="rId13" Type="http://schemas.openxmlformats.org/officeDocument/2006/relationships/hyperlink" Target="https://www.qualhub.co.uk/qualification-search/qualification-detail/t-level-technical-qualification-in-digital-business-services-level-3-delivered-b-5033" TargetMode="External"/><Relationship Id="rId3" Type="http://schemas.openxmlformats.org/officeDocument/2006/relationships/hyperlink" Target="https://gateway.on24.com/wcc/eh/2045386/lp/2362396/getting-to-know-the-specification-digital-production-design-and-development-t-level-part-a" TargetMode="External"/><Relationship Id="rId7" Type="http://schemas.openxmlformats.org/officeDocument/2006/relationships/hyperlink" Target="https://www.ncfe.org.uk/t-levels/creating-the-next-generation-of-skilled-workers" TargetMode="External"/><Relationship Id="rId12" Type="http://schemas.openxmlformats.org/officeDocument/2006/relationships/hyperlink" Target="https://www.qualhub.co.uk/qualification-search/qualification-detail/t-level-technical-qualification-in-digital-support-services-level-3-delivered-by-5034" TargetMode="External"/><Relationship Id="rId2" Type="http://schemas.openxmlformats.org/officeDocument/2006/relationships/hyperlink" Target="https://qualifications.pearson.com/en/qualifications/t-levels/t-levels-for-educators.html" TargetMode="External"/><Relationship Id="rId1" Type="http://schemas.openxmlformats.org/officeDocument/2006/relationships/slideLayout" Target="../slideLayouts/slideLayout33.xml"/><Relationship Id="rId6" Type="http://schemas.openxmlformats.org/officeDocument/2006/relationships/hyperlink" Target="https://gateway.on24.com/wcc/eh/2045386/lp/2399606/recording-construction-design-surveying-and-planning-t-level-getting-to-know-the-specification-part-b" TargetMode="External"/><Relationship Id="rId11" Type="http://schemas.openxmlformats.org/officeDocument/2006/relationships/hyperlink" Target="https://www.qualhub.co.uk/qualification-search/qualification-detail/t-level-technical-qualification-in-science-level-3-delivered-by-ncfe-5041" TargetMode="External"/><Relationship Id="rId5" Type="http://schemas.openxmlformats.org/officeDocument/2006/relationships/hyperlink" Target="https://gateway.on24.com/wcc/eh/2045386/lp/2399544/recording-construction-design-surveying-and-planning-t-level-getting-to-know-the-specification-part-a" TargetMode="External"/><Relationship Id="rId15" Type="http://schemas.openxmlformats.org/officeDocument/2006/relationships/hyperlink" Target="https://www.cityandguilds.com/qualifications-and-apprenticeships/building-services-industry/electrical-installation/8710-t-level-technical-qualification-in-building-services-engineering-for-construction" TargetMode="External"/><Relationship Id="rId10" Type="http://schemas.openxmlformats.org/officeDocument/2006/relationships/hyperlink" Target="https://www.qualhub.co.uk/qualification-search/qualification-detail/t-level-technical-qualification-in-health-level-3-delivered-by-ncfe-5045" TargetMode="External"/><Relationship Id="rId4" Type="http://schemas.openxmlformats.org/officeDocument/2006/relationships/hyperlink" Target="https://gateway.on24.com/wcc/eh/2045386/lp/2362406/getting-to-know-the-specification-digital-production-design-and-development-t-level-part-b" TargetMode="External"/><Relationship Id="rId9" Type="http://schemas.openxmlformats.org/officeDocument/2006/relationships/hyperlink" Target="https://www.qualhub.co.uk/qualification-search/qualification-detail/t-level-technical-qualification-in-healthcare-science-level-3-delivered-by-ncfe-5040" TargetMode="External"/><Relationship Id="rId14" Type="http://schemas.openxmlformats.org/officeDocument/2006/relationships/hyperlink" Target="https://www.cityandguilds.com/qualifications-and-apprenticeships/construction/construction/8711-t-level-technical-qualification-in-onsite-construc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D5D6-E2E6-4732-A620-C062A8566C0D}"/>
              </a:ext>
            </a:extLst>
          </p:cNvPr>
          <p:cNvSpPr>
            <a:spLocks noGrp="1"/>
          </p:cNvSpPr>
          <p:nvPr>
            <p:ph type="title"/>
          </p:nvPr>
        </p:nvSpPr>
        <p:spPr>
          <a:xfrm>
            <a:off x="3809150" y="4215516"/>
            <a:ext cx="12904574" cy="2185987"/>
          </a:xfrm>
        </p:spPr>
        <p:txBody>
          <a:bodyPr>
            <a:normAutofit fontScale="90000"/>
          </a:bodyPr>
          <a:lstStyle/>
          <a:p>
            <a:r>
              <a:rPr lang="en-GB" dirty="0"/>
              <a:t>Supporting Higher education institutions To understand t levels</a:t>
            </a:r>
          </a:p>
        </p:txBody>
      </p:sp>
    </p:spTree>
    <p:extLst>
      <p:ext uri="{BB962C8B-B14F-4D97-AF65-F5344CB8AC3E}">
        <p14:creationId xmlns:p14="http://schemas.microsoft.com/office/powerpoint/2010/main" val="2242050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78C560F-98E2-4AC2-86F7-AEC2ACC041B1}"/>
              </a:ext>
            </a:extLst>
          </p:cNvPr>
          <p:cNvSpPr>
            <a:spLocks noGrp="1"/>
          </p:cNvSpPr>
          <p:nvPr>
            <p:ph type="title"/>
          </p:nvPr>
        </p:nvSpPr>
        <p:spPr>
          <a:xfrm>
            <a:off x="298677" y="317119"/>
            <a:ext cx="16130475" cy="830577"/>
          </a:xfrm>
        </p:spPr>
        <p:txBody>
          <a:bodyPr/>
          <a:lstStyle/>
          <a:p>
            <a:r>
              <a:rPr lang="en-GB" dirty="0"/>
              <a:t>What makes t levels suitable for entry into higher education?</a:t>
            </a:r>
          </a:p>
        </p:txBody>
      </p:sp>
      <p:graphicFrame>
        <p:nvGraphicFramePr>
          <p:cNvPr id="4" name="Table 3">
            <a:extLst>
              <a:ext uri="{FF2B5EF4-FFF2-40B4-BE49-F238E27FC236}">
                <a16:creationId xmlns:a16="http://schemas.microsoft.com/office/drawing/2014/main" id="{B48BC8EE-3C87-465C-A41B-B2468AEC797E}"/>
              </a:ext>
            </a:extLst>
          </p:cNvPr>
          <p:cNvGraphicFramePr>
            <a:graphicFrameLocks noGrp="1"/>
          </p:cNvGraphicFramePr>
          <p:nvPr>
            <p:extLst>
              <p:ext uri="{D42A27DB-BD31-4B8C-83A1-F6EECF244321}">
                <p14:modId xmlns:p14="http://schemas.microsoft.com/office/powerpoint/2010/main" val="914831168"/>
              </p:ext>
            </p:extLst>
          </p:nvPr>
        </p:nvGraphicFramePr>
        <p:xfrm>
          <a:off x="1209707" y="1470858"/>
          <a:ext cx="18042903" cy="8671442"/>
        </p:xfrm>
        <a:graphic>
          <a:graphicData uri="http://schemas.openxmlformats.org/drawingml/2006/table">
            <a:tbl>
              <a:tblPr firstRow="1" firstCol="1" bandRow="1">
                <a:tableStyleId>{5C22544A-7EE6-4342-B048-85BDC9FD1C3A}</a:tableStyleId>
              </a:tblPr>
              <a:tblGrid>
                <a:gridCol w="3136049">
                  <a:extLst>
                    <a:ext uri="{9D8B030D-6E8A-4147-A177-3AD203B41FA5}">
                      <a16:colId xmlns:a16="http://schemas.microsoft.com/office/drawing/2014/main" val="3610871220"/>
                    </a:ext>
                  </a:extLst>
                </a:gridCol>
                <a:gridCol w="10715003">
                  <a:extLst>
                    <a:ext uri="{9D8B030D-6E8A-4147-A177-3AD203B41FA5}">
                      <a16:colId xmlns:a16="http://schemas.microsoft.com/office/drawing/2014/main" val="4097943054"/>
                    </a:ext>
                  </a:extLst>
                </a:gridCol>
                <a:gridCol w="4191851">
                  <a:extLst>
                    <a:ext uri="{9D8B030D-6E8A-4147-A177-3AD203B41FA5}">
                      <a16:colId xmlns:a16="http://schemas.microsoft.com/office/drawing/2014/main" val="3154426479"/>
                    </a:ext>
                  </a:extLst>
                </a:gridCol>
              </a:tblGrid>
              <a:tr h="716162">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T Level Requirements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indent="-228600" hangingPunct="0">
                        <a:spcAft>
                          <a:spcPts val="1200"/>
                        </a:spcAft>
                        <a:tabLst>
                          <a:tab pos="457200" algn="l"/>
                          <a:tab pos="457200" algn="l"/>
                        </a:tabLst>
                      </a:pPr>
                      <a:r>
                        <a:rPr lang="en-GB" sz="1800">
                          <a:effectLst/>
                          <a:latin typeface="Arial" panose="020B0604020202020204" pitchFamily="34" charset="0"/>
                          <a:cs typeface="Arial" panose="020B0604020202020204" pitchFamily="34" charset="0"/>
                        </a:rPr>
                        <a:t>Description</a:t>
                      </a:r>
                      <a:endParaRPr lang="en-GB"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Demonstrated Though</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20620375"/>
                  </a:ext>
                </a:extLst>
              </a:tr>
              <a:tr h="2630460">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T level learners need strong maths, digital and English skills to demonstrate their knowledge and achieve these outcomes.</a:t>
                      </a:r>
                    </a:p>
                    <a:p>
                      <a:pPr hangingPunct="0"/>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Each T Level includes Mathematics, English and Digital competencies embedded over the whole course. The Department for Education worked closely with experts in each of these fields to develop a framework provided to employers tasked with developing the outline content for T Levels. </a:t>
                      </a:r>
                    </a:p>
                    <a:p>
                      <a:pPr hangingPunct="0"/>
                      <a:r>
                        <a:rPr lang="en-GB" sz="1800" dirty="0">
                          <a:solidFill>
                            <a:schemeClr val="tx1"/>
                          </a:solidFill>
                          <a:effectLst/>
                          <a:latin typeface="Arial" panose="020B0604020202020204" pitchFamily="34" charset="0"/>
                          <a:cs typeface="Arial" panose="020B0604020202020204" pitchFamily="34" charset="0"/>
                        </a:rPr>
                        <a:t> </a:t>
                      </a:r>
                    </a:p>
                    <a:p>
                      <a:pPr hangingPunct="0"/>
                      <a:r>
                        <a:rPr lang="en-GB" sz="1800" dirty="0">
                          <a:solidFill>
                            <a:schemeClr val="tx1"/>
                          </a:solidFill>
                          <a:effectLst/>
                          <a:latin typeface="Arial" panose="020B0604020202020204" pitchFamily="34" charset="0"/>
                          <a:cs typeface="Arial" panose="020B0604020202020204" pitchFamily="34" charset="0"/>
                        </a:rPr>
                        <a:t>This framework of competencies was designed with the purpose of enabling students to deliver maths, English and digital skills in ways that require them to apply knowledge in technical contexts. This can be from strong written communication skills demonstrated in the core, to detailed mathematic competencies demonstrated in different contexts during the occupational specialism and further embedded in real-life context through the industry placement. </a:t>
                      </a:r>
                    </a:p>
                    <a:p>
                      <a:pPr hangingPunct="0"/>
                      <a:r>
                        <a:rPr lang="en-GB" sz="1800" dirty="0">
                          <a:solidFill>
                            <a:schemeClr val="tx1"/>
                          </a:solidFill>
                          <a:effectLst/>
                          <a:latin typeface="Arial" panose="020B0604020202020204" pitchFamily="34" charset="0"/>
                          <a:cs typeface="Arial" panose="020B0604020202020204" pitchFamily="34" charset="0"/>
                        </a:rPr>
                        <a:t> </a:t>
                      </a:r>
                    </a:p>
                    <a:p>
                      <a:pPr hangingPunct="0"/>
                      <a:r>
                        <a:rPr lang="en-GB" sz="1800" dirty="0">
                          <a:solidFill>
                            <a:schemeClr val="tx1"/>
                          </a:solidFill>
                          <a:effectLst/>
                          <a:latin typeface="Arial" panose="020B0604020202020204" pitchFamily="34" charset="0"/>
                          <a:cs typeface="Arial" panose="020B0604020202020204" pitchFamily="34" charset="0"/>
                        </a:rPr>
                        <a:t>Awarding organisations are required to embed the competencies into the qualifications’ content, ensuring that the content is focused on occupational contexts and real-world application, and allowing these competencies to be assessed appropriately throughout each stage of the qualification. </a:t>
                      </a:r>
                    </a:p>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tc>
                  <a:txBody>
                    <a:bodyPr/>
                    <a:lstStyle/>
                    <a:p>
                      <a:pPr marL="457200" indent="-228600" hangingPunct="0">
                        <a:spcAft>
                          <a:spcPts val="1200"/>
                        </a:spcAft>
                        <a:tabLst>
                          <a:tab pos="457200" algn="l"/>
                          <a:tab pos="457200" algn="l"/>
                        </a:tabLst>
                      </a:pPr>
                      <a:r>
                        <a:rPr lang="en-GB" sz="1800">
                          <a:solidFill>
                            <a:schemeClr val="tx1"/>
                          </a:solidFill>
                          <a:effectLst/>
                          <a:latin typeface="Arial" panose="020B0604020202020204" pitchFamily="34" charset="0"/>
                          <a:cs typeface="Arial" panose="020B0604020202020204" pitchFamily="34" charset="0"/>
                        </a:rPr>
                        <a:t>The core tests transferable skills, in English, Maths and Digital Skills - relevant to all occupations in the route.</a:t>
                      </a:r>
                    </a:p>
                    <a:p>
                      <a:pPr marL="457200" indent="-228600" hangingPunct="0">
                        <a:spcAft>
                          <a:spcPts val="1200"/>
                        </a:spcAft>
                        <a:tabLst>
                          <a:tab pos="457200" algn="l"/>
                          <a:tab pos="457200" algn="l"/>
                        </a:tabLst>
                      </a:pPr>
                      <a:r>
                        <a:rPr lang="en-GB" sz="1800">
                          <a:solidFill>
                            <a:schemeClr val="tx1"/>
                          </a:solidFill>
                          <a:effectLst/>
                          <a:latin typeface="Arial" panose="020B0604020202020204" pitchFamily="34" charset="0"/>
                          <a:cs typeface="Arial" panose="020B0604020202020204" pitchFamily="34" charset="0"/>
                        </a:rPr>
                        <a:t>The occupational specialism performance outcomes in Design, Surveying and Planning for Construction requires students to apply appropriate mathematical techniques to solve structural mechanics problems, including algebra, statistics, trigonometry and calculus.</a:t>
                      </a:r>
                      <a:endParaRPr lang="en-GB"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extLst>
                  <a:ext uri="{0D108BD9-81ED-4DB2-BD59-A6C34878D82A}">
                    <a16:rowId xmlns:a16="http://schemas.microsoft.com/office/drawing/2014/main" val="3207118065"/>
                  </a:ext>
                </a:extLst>
              </a:tr>
              <a:tr h="2304052">
                <a:tc>
                  <a:txBody>
                    <a:bodyPr/>
                    <a:lstStyle/>
                    <a:p>
                      <a:pPr hangingPunct="0"/>
                      <a:r>
                        <a:rPr lang="en-GB" sz="1800">
                          <a:solidFill>
                            <a:schemeClr val="tx1"/>
                          </a:solidFill>
                          <a:effectLst/>
                          <a:latin typeface="Arial" panose="020B0604020202020204" pitchFamily="34" charset="0"/>
                          <a:cs typeface="Arial" panose="020B0604020202020204" pitchFamily="34" charset="0"/>
                        </a:rPr>
                        <a:t>T Level learners need higher order thinking skills, including critical thinking in order to put theory into practice.</a:t>
                      </a:r>
                    </a:p>
                    <a:p>
                      <a:pPr hangingPunct="0"/>
                      <a:r>
                        <a:rPr lang="en-GB" sz="1800">
                          <a:solidFill>
                            <a:schemeClr val="tx1"/>
                          </a:solidFill>
                          <a:effectLst/>
                          <a:latin typeface="Arial" panose="020B0604020202020204" pitchFamily="34" charset="0"/>
                          <a:cs typeface="Arial" panose="020B0604020202020204" pitchFamily="34" charset="0"/>
                        </a:rPr>
                        <a:t> </a:t>
                      </a:r>
                    </a:p>
                    <a:p>
                      <a:pPr hangingPunct="0"/>
                      <a:r>
                        <a:rPr lang="en-GB" sz="1800">
                          <a:solidFill>
                            <a:schemeClr val="tx1"/>
                          </a:solidFill>
                          <a:effectLst/>
                          <a:latin typeface="Arial" panose="020B0604020202020204" pitchFamily="34" charset="0"/>
                          <a:cs typeface="Arial" panose="020B0604020202020204" pitchFamily="34" charset="0"/>
                        </a:rPr>
                        <a:t> </a:t>
                      </a:r>
                      <a:endParaRPr lang="en-GB"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tc>
                  <a:txBody>
                    <a:bodyPr/>
                    <a:lstStyle/>
                    <a:p>
                      <a:pPr hangingPunct="0"/>
                      <a:r>
                        <a:rPr lang="en-GB" sz="1800">
                          <a:solidFill>
                            <a:schemeClr val="tx1"/>
                          </a:solidFill>
                          <a:effectLst/>
                          <a:latin typeface="Arial" panose="020B0604020202020204" pitchFamily="34" charset="0"/>
                          <a:cs typeface="Arial" panose="020B0604020202020204" pitchFamily="34" charset="0"/>
                        </a:rPr>
                        <a:t>T Level students will be consistently demonstrating higher order thinking skills throughout the different requirements of the programme. They will take a well-considered problem-solving approach to critically analyse and evaluate situation, such as determining whether a solution will meet an employers need in Employer Set Project. They will also be required to provide extended responses in examinations and make determinations of the appropriate approach to reach the best outcome in the occupational specialism. Higher order thinking skills are fundamental to success at level 3 and, as the course is assessed to a level 3 depth, are therefore present throughout the whole technical qualification.</a:t>
                      </a:r>
                    </a:p>
                    <a:p>
                      <a:pPr hangingPunct="0"/>
                      <a:r>
                        <a:rPr lang="en-GB" sz="1800">
                          <a:solidFill>
                            <a:schemeClr val="tx1"/>
                          </a:solidFill>
                          <a:effectLst/>
                          <a:latin typeface="Arial" panose="020B0604020202020204" pitchFamily="34" charset="0"/>
                          <a:cs typeface="Arial" panose="020B0604020202020204" pitchFamily="34" charset="0"/>
                        </a:rPr>
                        <a:t> </a:t>
                      </a:r>
                    </a:p>
                    <a:p>
                      <a:pPr hangingPunct="0"/>
                      <a:r>
                        <a:rPr lang="en-GB" sz="1800">
                          <a:solidFill>
                            <a:schemeClr val="tx1"/>
                          </a:solidFill>
                          <a:effectLst/>
                          <a:latin typeface="Arial" panose="020B0604020202020204" pitchFamily="34" charset="0"/>
                          <a:cs typeface="Arial" panose="020B0604020202020204" pitchFamily="34" charset="0"/>
                        </a:rPr>
                        <a:t> </a:t>
                      </a:r>
                    </a:p>
                    <a:p>
                      <a:pPr hangingPunct="0"/>
                      <a:r>
                        <a:rPr lang="en-GB" sz="1800">
                          <a:solidFill>
                            <a:schemeClr val="tx1"/>
                          </a:solidFill>
                          <a:effectLst/>
                          <a:latin typeface="Arial" panose="020B0604020202020204" pitchFamily="34" charset="0"/>
                          <a:cs typeface="Arial" panose="020B0604020202020204" pitchFamily="34" charset="0"/>
                        </a:rPr>
                        <a:t>Operating in this way is also essential to success in the workplace in higher level roles, as it requires individuals to think beyond performing a prescribed procedure and allows for initiative to be taken based on the specific context, which is why T Level students will be taught through the programme to develop these skills. </a:t>
                      </a:r>
                    </a:p>
                    <a:p>
                      <a:pPr hangingPunct="0"/>
                      <a:r>
                        <a:rPr lang="en-GB" sz="1800">
                          <a:solidFill>
                            <a:schemeClr val="tx1"/>
                          </a:solidFill>
                          <a:effectLst/>
                          <a:latin typeface="Arial" panose="020B0604020202020204" pitchFamily="34" charset="0"/>
                          <a:cs typeface="Arial" panose="020B0604020202020204" pitchFamily="34" charset="0"/>
                        </a:rPr>
                        <a:t> </a:t>
                      </a:r>
                    </a:p>
                    <a:p>
                      <a:pPr hangingPunct="0"/>
                      <a:r>
                        <a:rPr lang="en-GB" sz="1800">
                          <a:solidFill>
                            <a:schemeClr val="tx1"/>
                          </a:solidFill>
                          <a:effectLst/>
                          <a:latin typeface="Arial" panose="020B0604020202020204" pitchFamily="34" charset="0"/>
                          <a:cs typeface="Arial" panose="020B0604020202020204" pitchFamily="34" charset="0"/>
                        </a:rPr>
                        <a:t> </a:t>
                      </a:r>
                      <a:endParaRPr lang="en-GB"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tc>
                  <a:txBody>
                    <a:bodyPr/>
                    <a:lstStyle/>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extLst>
                  <a:ext uri="{0D108BD9-81ED-4DB2-BD59-A6C34878D82A}">
                    <a16:rowId xmlns:a16="http://schemas.microsoft.com/office/drawing/2014/main" val="2785156961"/>
                  </a:ext>
                </a:extLst>
              </a:tr>
            </a:tbl>
          </a:graphicData>
        </a:graphic>
      </p:graphicFrame>
    </p:spTree>
    <p:extLst>
      <p:ext uri="{BB962C8B-B14F-4D97-AF65-F5344CB8AC3E}">
        <p14:creationId xmlns:p14="http://schemas.microsoft.com/office/powerpoint/2010/main" val="2263332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78C560F-98E2-4AC2-86F7-AEC2ACC041B1}"/>
              </a:ext>
            </a:extLst>
          </p:cNvPr>
          <p:cNvSpPr>
            <a:spLocks noGrp="1"/>
          </p:cNvSpPr>
          <p:nvPr>
            <p:ph type="title"/>
          </p:nvPr>
        </p:nvSpPr>
        <p:spPr>
          <a:xfrm>
            <a:off x="298677" y="317119"/>
            <a:ext cx="16130475" cy="830577"/>
          </a:xfrm>
        </p:spPr>
        <p:txBody>
          <a:bodyPr/>
          <a:lstStyle/>
          <a:p>
            <a:r>
              <a:rPr lang="en-GB" dirty="0"/>
              <a:t>What makes t levels suitable for entry into higher education?</a:t>
            </a:r>
          </a:p>
        </p:txBody>
      </p:sp>
      <p:graphicFrame>
        <p:nvGraphicFramePr>
          <p:cNvPr id="4" name="Table 3">
            <a:extLst>
              <a:ext uri="{FF2B5EF4-FFF2-40B4-BE49-F238E27FC236}">
                <a16:creationId xmlns:a16="http://schemas.microsoft.com/office/drawing/2014/main" id="{B48BC8EE-3C87-465C-A41B-B2468AEC797E}"/>
              </a:ext>
            </a:extLst>
          </p:cNvPr>
          <p:cNvGraphicFramePr>
            <a:graphicFrameLocks noGrp="1"/>
          </p:cNvGraphicFramePr>
          <p:nvPr>
            <p:extLst>
              <p:ext uri="{D42A27DB-BD31-4B8C-83A1-F6EECF244321}">
                <p14:modId xmlns:p14="http://schemas.microsoft.com/office/powerpoint/2010/main" val="3450447652"/>
              </p:ext>
            </p:extLst>
          </p:nvPr>
        </p:nvGraphicFramePr>
        <p:xfrm>
          <a:off x="1030598" y="2093027"/>
          <a:ext cx="18042903" cy="6751202"/>
        </p:xfrm>
        <a:graphic>
          <a:graphicData uri="http://schemas.openxmlformats.org/drawingml/2006/table">
            <a:tbl>
              <a:tblPr firstRow="1" firstCol="1" bandRow="1">
                <a:tableStyleId>{5C22544A-7EE6-4342-B048-85BDC9FD1C3A}</a:tableStyleId>
              </a:tblPr>
              <a:tblGrid>
                <a:gridCol w="4107833">
                  <a:extLst>
                    <a:ext uri="{9D8B030D-6E8A-4147-A177-3AD203B41FA5}">
                      <a16:colId xmlns:a16="http://schemas.microsoft.com/office/drawing/2014/main" val="3610871220"/>
                    </a:ext>
                  </a:extLst>
                </a:gridCol>
                <a:gridCol w="9743219">
                  <a:extLst>
                    <a:ext uri="{9D8B030D-6E8A-4147-A177-3AD203B41FA5}">
                      <a16:colId xmlns:a16="http://schemas.microsoft.com/office/drawing/2014/main" val="4097943054"/>
                    </a:ext>
                  </a:extLst>
                </a:gridCol>
                <a:gridCol w="4191851">
                  <a:extLst>
                    <a:ext uri="{9D8B030D-6E8A-4147-A177-3AD203B41FA5}">
                      <a16:colId xmlns:a16="http://schemas.microsoft.com/office/drawing/2014/main" val="3154426479"/>
                    </a:ext>
                  </a:extLst>
                </a:gridCol>
              </a:tblGrid>
              <a:tr h="716162">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T Level Requirements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Description</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Demonstrated Though</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20620375"/>
                  </a:ext>
                </a:extLst>
              </a:tr>
              <a:tr h="1497634">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T Level learners need to be collaborative and self-directed learners to prepare for their summative assessments (e.g. exams) and complete their industry placement.</a:t>
                      </a:r>
                    </a:p>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Developing skills as a self-directed learner will be integral to success on this programme. Through the employer set project, students are required to independently derive a solution to a problem set by an employer. They are also required within the employer set project ‘brief-based’ assessment to independently research information in relation to the problem provided to them before their assessment, and utilise this knowledge to support their decision making in assessment, so will acquire research skills alongside self-proficiency. </a:t>
                      </a:r>
                    </a:p>
                    <a:p>
                      <a:pPr hangingPunct="0"/>
                      <a:r>
                        <a:rPr lang="en-GB" sz="1800" dirty="0">
                          <a:solidFill>
                            <a:schemeClr val="tx1"/>
                          </a:solidFill>
                          <a:effectLst/>
                          <a:latin typeface="Arial" panose="020B0604020202020204" pitchFamily="34" charset="0"/>
                          <a:cs typeface="Arial" panose="020B0604020202020204" pitchFamily="34" charset="0"/>
                        </a:rPr>
                        <a:t> </a:t>
                      </a:r>
                    </a:p>
                    <a:p>
                      <a:pPr hangingPunct="0"/>
                      <a:r>
                        <a:rPr lang="en-GB" sz="1800" dirty="0">
                          <a:solidFill>
                            <a:schemeClr val="tx1"/>
                          </a:solidFill>
                          <a:effectLst/>
                          <a:latin typeface="Arial" panose="020B0604020202020204" pitchFamily="34" charset="0"/>
                          <a:cs typeface="Arial" panose="020B0604020202020204" pitchFamily="34" charset="0"/>
                        </a:rPr>
                        <a:t>Alongside the employer set project, the occupational specialism and industry placement will allow students to develop skills in working collaboratively to reach solutions.</a:t>
                      </a:r>
                    </a:p>
                    <a:p>
                      <a:pPr hangingPunct="0"/>
                      <a:endParaRPr lang="en-GB" sz="1800" dirty="0">
                        <a:solidFill>
                          <a:schemeClr val="tx1"/>
                        </a:solidFill>
                        <a:effectLst/>
                        <a:latin typeface="Arial" panose="020B0604020202020204" pitchFamily="34" charset="0"/>
                        <a:cs typeface="Arial" panose="020B0604020202020204" pitchFamily="34" charset="0"/>
                      </a:endParaRPr>
                    </a:p>
                    <a:p>
                      <a:pPr hangingPunct="0"/>
                      <a:endParaRPr lang="en-GB" sz="1800" dirty="0">
                        <a:solidFill>
                          <a:schemeClr val="tx1"/>
                        </a:solidFill>
                        <a:effectLst/>
                        <a:latin typeface="Arial" panose="020B0604020202020204" pitchFamily="34" charset="0"/>
                        <a:cs typeface="Arial" panose="020B0604020202020204" pitchFamily="34" charset="0"/>
                      </a:endParaRPr>
                    </a:p>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tc>
                  <a:txBody>
                    <a:bodyPr/>
                    <a:lstStyle/>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3201" marR="43201" marT="0" marB="0">
                    <a:solidFill>
                      <a:srgbClr val="D9D9D9"/>
                    </a:solidFill>
                  </a:tcPr>
                </a:tc>
                <a:extLst>
                  <a:ext uri="{0D108BD9-81ED-4DB2-BD59-A6C34878D82A}">
                    <a16:rowId xmlns:a16="http://schemas.microsoft.com/office/drawing/2014/main" val="2168101626"/>
                  </a:ext>
                </a:extLst>
              </a:tr>
              <a:tr h="0">
                <a:tc>
                  <a:txBody>
                    <a:bodyPr/>
                    <a:lstStyle/>
                    <a:p>
                      <a:pPr hangingPunct="0"/>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 Level learners need strong</a:t>
                      </a:r>
                      <a:r>
                        <a:rPr lang="en-GB"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management and organisations skills </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to succeed in all elements of the programme. </a:t>
                      </a:r>
                      <a:endParaRPr lang="en-GB"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D9D9D9"/>
                    </a:solidFill>
                  </a:tcPr>
                </a:tc>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Underpinning all these skills, is a diverse range of different basic requirements that students will need to develop over the course of their programme. This includes teamworking, organisation, time management and planning. Many of these skills will form part of their objectives for their industry placement, and will set them up well for employment. </a:t>
                      </a:r>
                    </a:p>
                    <a:p>
                      <a:pPr hangingPunct="0"/>
                      <a:endParaRPr lang="en-GB" sz="1800" dirty="0">
                        <a:solidFill>
                          <a:schemeClr val="tx1"/>
                        </a:solidFill>
                        <a:effectLst/>
                        <a:latin typeface="Arial" panose="020B0604020202020204" pitchFamily="34" charset="0"/>
                        <a:cs typeface="Arial" panose="020B0604020202020204" pitchFamily="34" charset="0"/>
                      </a:endParaRPr>
                    </a:p>
                    <a:p>
                      <a:pPr hangingPunct="0"/>
                      <a:r>
                        <a:rPr lang="en-GB" sz="1800" dirty="0">
                          <a:solidFill>
                            <a:schemeClr val="tx1"/>
                          </a:solidFill>
                          <a:effectLst/>
                          <a:latin typeface="Arial" panose="020B0604020202020204" pitchFamily="34" charset="0"/>
                          <a:cs typeface="Arial" panose="020B0604020202020204" pitchFamily="34" charset="0"/>
                        </a:rPr>
                        <a:t>The industry placement learning goals include specific requirements for students to hone their skills developed in the technical qualifications such as planning, students need to identify discrete steps, estimate time and resources, prioritise and sequence activity to demonstrate success in their placement.</a:t>
                      </a:r>
                    </a:p>
                    <a:p>
                      <a:pPr marL="457200" indent="-228600" hangingPunct="0">
                        <a:spcAft>
                          <a:spcPts val="1200"/>
                        </a:spcAft>
                        <a:tabLst>
                          <a:tab pos="457200" algn="l"/>
                          <a:tab pos="457200" algn="l"/>
                        </a:tabLst>
                      </a:pPr>
                      <a:endParaRPr lang="en-GB"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D9D9D9"/>
                    </a:solidFill>
                  </a:tcPr>
                </a:tc>
                <a:tc>
                  <a:txBody>
                    <a:bodyPr/>
                    <a:lstStyle/>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D9D9D9"/>
                    </a:solidFill>
                  </a:tcPr>
                </a:tc>
                <a:extLst>
                  <a:ext uri="{0D108BD9-81ED-4DB2-BD59-A6C34878D82A}">
                    <a16:rowId xmlns:a16="http://schemas.microsoft.com/office/drawing/2014/main" val="3409500243"/>
                  </a:ext>
                </a:extLst>
              </a:tr>
            </a:tbl>
          </a:graphicData>
        </a:graphic>
      </p:graphicFrame>
    </p:spTree>
    <p:extLst>
      <p:ext uri="{BB962C8B-B14F-4D97-AF65-F5344CB8AC3E}">
        <p14:creationId xmlns:p14="http://schemas.microsoft.com/office/powerpoint/2010/main" val="1443267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3B16-F376-4269-9100-E5146B80122F}"/>
              </a:ext>
            </a:extLst>
          </p:cNvPr>
          <p:cNvSpPr>
            <a:spLocks noGrp="1"/>
          </p:cNvSpPr>
          <p:nvPr>
            <p:ph type="title"/>
          </p:nvPr>
        </p:nvSpPr>
        <p:spPr>
          <a:xfrm>
            <a:off x="726100" y="594056"/>
            <a:ext cx="16129344" cy="830519"/>
          </a:xfrm>
        </p:spPr>
        <p:txBody>
          <a:bodyPr/>
          <a:lstStyle/>
          <a:p>
            <a:r>
              <a:rPr lang="en-GB" dirty="0"/>
              <a:t>How are we supporting FE teachers to deliver t levels?</a:t>
            </a:r>
          </a:p>
        </p:txBody>
      </p:sp>
      <p:sp>
        <p:nvSpPr>
          <p:cNvPr id="4" name="TextBox 3">
            <a:extLst>
              <a:ext uri="{FF2B5EF4-FFF2-40B4-BE49-F238E27FC236}">
                <a16:creationId xmlns:a16="http://schemas.microsoft.com/office/drawing/2014/main" id="{613787B7-5823-486E-B84A-B21920992D93}"/>
              </a:ext>
            </a:extLst>
          </p:cNvPr>
          <p:cNvSpPr txBox="1"/>
          <p:nvPr/>
        </p:nvSpPr>
        <p:spPr>
          <a:xfrm>
            <a:off x="1534991" y="895714"/>
            <a:ext cx="18218126" cy="10159704"/>
          </a:xfrm>
          <a:prstGeom prst="rect">
            <a:avLst/>
          </a:prstGeom>
          <a:noFill/>
        </p:spPr>
        <p:txBody>
          <a:bodyPr wrap="square" rtlCol="0">
            <a:spAutoFit/>
          </a:bodyPr>
          <a:lstStyle/>
          <a:p>
            <a:pPr marL="285737" indent="-285737">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endParaRPr lang="en-GB" sz="2800" dirty="0"/>
          </a:p>
          <a:p>
            <a:pPr marL="342900" indent="-342900">
              <a:lnSpc>
                <a:spcPct val="106000"/>
              </a:lnSpc>
              <a:spcAft>
                <a:spcPts val="800"/>
              </a:spcAft>
              <a:buFont typeface="Arial" panose="020B0604020202020204" pitchFamily="34" charset="0"/>
              <a:buChar char="•"/>
            </a:pPr>
            <a:r>
              <a:rPr lang="en-GB" altLang="en-US" sz="2400" dirty="0">
                <a:latin typeface="Arial" panose="020B0604020202020204" pitchFamily="34" charset="0"/>
                <a:ea typeface="Calibri" panose="020F0502020204030204" pitchFamily="34" charset="0"/>
                <a:cs typeface="Arial" panose="020B0604020202020204" pitchFamily="34" charset="0"/>
              </a:rPr>
              <a:t>Part of offering excellent courses in technical education, is making sure that </a:t>
            </a:r>
            <a:r>
              <a:rPr lang="en-GB" altLang="en-US" sz="2400" b="1" dirty="0">
                <a:latin typeface="Arial" panose="020B0604020202020204" pitchFamily="34" charset="0"/>
                <a:ea typeface="Calibri" panose="020F0502020204030204" pitchFamily="34" charset="0"/>
                <a:cs typeface="Arial" panose="020B0604020202020204" pitchFamily="34" charset="0"/>
              </a:rPr>
              <a:t>teachers and leaders</a:t>
            </a:r>
            <a:r>
              <a:rPr lang="en-GB" altLang="en-US" sz="2400" dirty="0">
                <a:latin typeface="Arial" panose="020B0604020202020204" pitchFamily="34" charset="0"/>
                <a:ea typeface="Calibri" panose="020F0502020204030204" pitchFamily="34" charset="0"/>
                <a:cs typeface="Arial" panose="020B0604020202020204" pitchFamily="34" charset="0"/>
              </a:rPr>
              <a:t> have the support they need to deliver them well. </a:t>
            </a:r>
          </a:p>
          <a:p>
            <a:pPr>
              <a:lnSpc>
                <a:spcPct val="106000"/>
              </a:lnSpc>
              <a:spcAft>
                <a:spcPts val="800"/>
              </a:spcAft>
            </a:pPr>
            <a:endParaRPr lang="en-GB" altLang="en-US"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6000"/>
              </a:lnSpc>
              <a:spcAft>
                <a:spcPts val="800"/>
              </a:spcAft>
              <a:buFont typeface="Arial" panose="020B0604020202020204" pitchFamily="34" charset="0"/>
              <a:buChar char="•"/>
            </a:pPr>
            <a:r>
              <a:rPr lang="en-GB" altLang="en-US" sz="2400" dirty="0">
                <a:latin typeface="Arial" panose="020B0604020202020204" pitchFamily="34" charset="0"/>
                <a:ea typeface="Calibri" panose="020F0502020204030204" pitchFamily="34" charset="0"/>
                <a:cs typeface="Arial" panose="020B0604020202020204" pitchFamily="34" charset="0"/>
              </a:rPr>
              <a:t>The </a:t>
            </a:r>
            <a:r>
              <a:rPr lang="en-GB" altLang="en-US" sz="2400" b="1" dirty="0">
                <a:latin typeface="Arial" panose="020B0604020202020204" pitchFamily="34" charset="0"/>
                <a:ea typeface="Calibri" panose="020F0502020204030204" pitchFamily="34" charset="0"/>
                <a:cs typeface="Arial" panose="020B0604020202020204" pitchFamily="34" charset="0"/>
              </a:rPr>
              <a:t>T</a:t>
            </a:r>
            <a:r>
              <a:rPr lang="en-GB" sz="2400" b="1"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Level Professional Development (TLPD</a:t>
            </a:r>
            <a:r>
              <a:rPr lang="en-GB" sz="24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offer, currently being delivered by The Education and Training Foundation (ETF) supports staff delivering T Levels with the teaching skills, subject knowledge and confidence they need for the benefit of their learners. Support ranges from training </a:t>
            </a:r>
            <a:r>
              <a:rPr lang="en-GB" sz="240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needs analyses, CPD, </a:t>
            </a:r>
            <a:r>
              <a:rPr lang="en-GB" sz="24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and professional development for leaders, through to industry insights and opportunities for collaboration and networking.</a:t>
            </a:r>
          </a:p>
          <a:p>
            <a:pPr>
              <a:lnSpc>
                <a:spcPct val="106000"/>
              </a:lnSpc>
              <a:spcAft>
                <a:spcPts val="800"/>
              </a:spcAft>
            </a:pPr>
            <a:endParaRPr lang="en-GB" sz="24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marL="342885" indent="-342885" eaLnBrk="0" fontAlgn="base" hangingPunct="0">
              <a:spcBef>
                <a:spcPct val="0"/>
              </a:spcBef>
              <a:spcAft>
                <a:spcPct val="0"/>
              </a:spcAft>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A key strand of T Level CPD has been supporting practice in </a:t>
            </a:r>
            <a:r>
              <a:rPr lang="en-GB" altLang="en-US" sz="2400" b="1" dirty="0">
                <a:latin typeface="Arial" panose="020B0604020202020204" pitchFamily="34" charset="0"/>
                <a:cs typeface="Arial" panose="020B0604020202020204" pitchFamily="34" charset="0"/>
              </a:rPr>
              <a:t>diagnostic and formative assessment </a:t>
            </a:r>
            <a:r>
              <a:rPr lang="en-GB" altLang="en-US" sz="2400" dirty="0">
                <a:latin typeface="Arial" panose="020B0604020202020204" pitchFamily="34" charset="0"/>
                <a:cs typeface="Arial" panose="020B0604020202020204" pitchFamily="34" charset="0"/>
              </a:rPr>
              <a:t>to ensure students are well prepared for the summative assessment at the end of their course and any necessary intervention or support can be identified early on</a:t>
            </a:r>
            <a:r>
              <a:rPr lang="en-GB" altLang="en-US" sz="2400" dirty="0">
                <a:latin typeface="Arial" panose="020B0604020202020204" pitchFamily="34" charset="0"/>
                <a:ea typeface="Calibri" panose="020F0502020204030204" pitchFamily="34" charset="0"/>
                <a:cs typeface="Arial" panose="020B0604020202020204" pitchFamily="34" charset="0"/>
              </a:rPr>
              <a:t>. </a:t>
            </a:r>
          </a:p>
          <a:p>
            <a:pPr eaLnBrk="0" fontAlgn="base" hangingPunct="0">
              <a:spcBef>
                <a:spcPct val="0"/>
              </a:spcBef>
              <a:spcAft>
                <a:spcPct val="0"/>
              </a:spcAft>
            </a:pPr>
            <a:endParaRPr lang="en-GB" altLang="en-US" sz="2400" dirty="0">
              <a:latin typeface="Arial" panose="020B0604020202020204" pitchFamily="34" charset="0"/>
              <a:ea typeface="Calibri" panose="020F0502020204030204" pitchFamily="34" charset="0"/>
              <a:cs typeface="Arial" panose="020B0604020202020204" pitchFamily="34" charset="0"/>
            </a:endParaRPr>
          </a:p>
          <a:p>
            <a:pPr marL="342885" indent="-342885" eaLnBrk="0" fontAlgn="base" hangingPunct="0">
              <a:spcBef>
                <a:spcPct val="0"/>
              </a:spcBef>
              <a:spcAft>
                <a:spcPct val="0"/>
              </a:spcAft>
              <a:buFont typeface="Arial" panose="020B0604020202020204" pitchFamily="34" charset="0"/>
              <a:buChar char="•"/>
            </a:pPr>
            <a:r>
              <a:rPr lang="en-GB" altLang="en-US" sz="2400" dirty="0">
                <a:latin typeface="Arial" panose="020B0604020202020204" pitchFamily="34" charset="0"/>
                <a:ea typeface="Calibri" panose="020F0502020204030204" pitchFamily="34" charset="0"/>
                <a:cs typeface="Arial" panose="020B0604020202020204" pitchFamily="34" charset="0"/>
              </a:rPr>
              <a:t>There has also been CPD work by ETF in upskilling teachers to deliver the </a:t>
            </a:r>
            <a:r>
              <a:rPr lang="en-GB" altLang="en-US" sz="2400" b="1" dirty="0">
                <a:latin typeface="Arial" panose="020B0604020202020204" pitchFamily="34" charset="0"/>
                <a:ea typeface="Calibri" panose="020F0502020204030204" pitchFamily="34" charset="0"/>
                <a:cs typeface="Arial" panose="020B0604020202020204" pitchFamily="34" charset="0"/>
              </a:rPr>
              <a:t>Maths and English skills </a:t>
            </a:r>
            <a:r>
              <a:rPr lang="en-GB" altLang="en-US" sz="2400" dirty="0">
                <a:latin typeface="Arial" panose="020B0604020202020204" pitchFamily="34" charset="0"/>
                <a:ea typeface="Calibri" panose="020F0502020204030204" pitchFamily="34" charset="0"/>
                <a:cs typeface="Arial" panose="020B0604020202020204" pitchFamily="34" charset="0"/>
              </a:rPr>
              <a:t>for the level 2 requirement in T Levels, and we are exploring further how we can support teachers to deliver the </a:t>
            </a:r>
            <a:r>
              <a:rPr lang="en-GB" altLang="en-US" sz="2400" b="1" dirty="0">
                <a:latin typeface="Arial" panose="020B0604020202020204" pitchFamily="34" charset="0"/>
                <a:ea typeface="Calibri" panose="020F0502020204030204" pitchFamily="34" charset="0"/>
                <a:cs typeface="Arial" panose="020B0604020202020204" pitchFamily="34" charset="0"/>
              </a:rPr>
              <a:t>embedded Maths, English and Digital</a:t>
            </a:r>
            <a:r>
              <a:rPr lang="en-GB" altLang="en-US" sz="2400" dirty="0">
                <a:latin typeface="Arial" panose="020B0604020202020204" pitchFamily="34" charset="0"/>
                <a:ea typeface="Calibri" panose="020F0502020204030204" pitchFamily="34" charset="0"/>
                <a:cs typeface="Arial" panose="020B0604020202020204" pitchFamily="34" charset="0"/>
              </a:rPr>
              <a:t> content in T Levels.</a:t>
            </a:r>
          </a:p>
          <a:p>
            <a:pPr eaLnBrk="0" fontAlgn="base" hangingPunct="0">
              <a:spcBef>
                <a:spcPct val="0"/>
              </a:spcBef>
              <a:spcAft>
                <a:spcPct val="0"/>
              </a:spcAft>
            </a:pPr>
            <a:endParaRPr lang="en-GB" altLang="en-US" sz="2400" dirty="0">
              <a:latin typeface="Arial" panose="020B0604020202020204" pitchFamily="34" charset="0"/>
              <a:ea typeface="Calibri" panose="020F0502020204030204" pitchFamily="34" charset="0"/>
              <a:cs typeface="Arial" panose="020B0604020202020204" pitchFamily="34" charset="0"/>
            </a:endParaRPr>
          </a:p>
          <a:p>
            <a:pPr marL="342885" indent="-342885" eaLnBrk="0" fontAlgn="base" hangingPunct="0">
              <a:spcBef>
                <a:spcPct val="0"/>
              </a:spcBef>
              <a:spcAft>
                <a:spcPct val="0"/>
              </a:spcAft>
              <a:buFont typeface="Arial" panose="020B0604020202020204" pitchFamily="34" charset="0"/>
              <a:buChar char="•"/>
            </a:pPr>
            <a:r>
              <a:rPr lang="en-GB" altLang="en-US" sz="2400" dirty="0">
                <a:latin typeface="Arial" panose="020B0604020202020204" pitchFamily="34" charset="0"/>
                <a:ea typeface="Calibri" panose="020F0502020204030204" pitchFamily="34" charset="0"/>
                <a:cs typeface="Arial" panose="020B0604020202020204" pitchFamily="34" charset="0"/>
              </a:rPr>
              <a:t>In addition to CPD, we are also supporting FE teaching through the </a:t>
            </a:r>
            <a:r>
              <a:rPr lang="en-GB" sz="2400" b="1"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Taking Teaching Further (TTF) </a:t>
            </a:r>
            <a:r>
              <a:rPr lang="en-GB" sz="24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programme, to recruit and train experienced industry professionals to work in FE - aiming to boost the quality and industry-relevance of teaching.</a:t>
            </a:r>
            <a:endParaRPr lang="en-GB" altLang="en-US" sz="2400" dirty="0">
              <a:latin typeface="Arial" panose="020B0604020202020204" pitchFamily="34" charset="0"/>
              <a:ea typeface="Calibri" panose="020F0502020204030204" pitchFamily="34" charset="0"/>
              <a:cs typeface="Arial" panose="020B0604020202020204" pitchFamily="34" charset="0"/>
            </a:endParaRPr>
          </a:p>
          <a:p>
            <a:pPr marL="342885" indent="-342885" eaLnBrk="0" fontAlgn="base" hangingPunct="0">
              <a:spcBef>
                <a:spcPct val="0"/>
              </a:spcBef>
              <a:spcAft>
                <a:spcPct val="0"/>
              </a:spcAft>
              <a:buFont typeface="Arial" panose="020B0604020202020204" pitchFamily="34" charset="0"/>
              <a:buChar char="•"/>
            </a:pPr>
            <a:endParaRPr lang="en-GB" altLang="en-US" sz="2400" dirty="0">
              <a:latin typeface="Arial" panose="020B0604020202020204" pitchFamily="34" charset="0"/>
              <a:ea typeface="Calibri" panose="020F0502020204030204" pitchFamily="34" charset="0"/>
              <a:cs typeface="Arial" panose="020B0604020202020204" pitchFamily="34" charset="0"/>
            </a:endParaRPr>
          </a:p>
          <a:p>
            <a:pPr marL="342885" indent="-342885" eaLnBrk="0" fontAlgn="base" hangingPunct="0">
              <a:spcBef>
                <a:spcPct val="0"/>
              </a:spcBef>
              <a:spcAft>
                <a:spcPct val="0"/>
              </a:spcAft>
              <a:buFont typeface="Arial" panose="020B0604020202020204" pitchFamily="34" charset="0"/>
              <a:buChar char="•"/>
            </a:pPr>
            <a:r>
              <a:rPr lang="en-GB" altLang="en-US" sz="2400" dirty="0">
                <a:latin typeface="Arial" panose="020B0604020202020204" pitchFamily="34" charset="0"/>
                <a:ea typeface="Calibri" panose="020F0502020204030204" pitchFamily="34" charset="0"/>
                <a:cs typeface="Arial" panose="020B0604020202020204" pitchFamily="34" charset="0"/>
              </a:rPr>
              <a:t>To ensure schools and colleges have support in designing the curriculum, the Awarding Organisations have also produced employer validated </a:t>
            </a:r>
            <a:r>
              <a:rPr lang="en-GB" altLang="en-US" sz="2400" b="1" dirty="0">
                <a:latin typeface="Arial" panose="020B0604020202020204" pitchFamily="34" charset="0"/>
                <a:ea typeface="Calibri" panose="020F0502020204030204" pitchFamily="34" charset="0"/>
                <a:cs typeface="Arial" panose="020B0604020202020204" pitchFamily="34" charset="0"/>
              </a:rPr>
              <a:t>‘Guide Standard Exemplification Materials’</a:t>
            </a:r>
            <a:r>
              <a:rPr lang="en-GB" altLang="en-US" sz="2400" dirty="0">
                <a:latin typeface="Arial" panose="020B0604020202020204" pitchFamily="34" charset="0"/>
                <a:ea typeface="Calibri" panose="020F0502020204030204" pitchFamily="34" charset="0"/>
                <a:cs typeface="Arial" panose="020B0604020202020204" pitchFamily="34" charset="0"/>
              </a:rPr>
              <a:t> that show the expected standard of attainment. These standards are validated yearly by employers to ensure the attainment has continued currency.</a:t>
            </a:r>
          </a:p>
          <a:p>
            <a:endParaRPr lang="en-GB" sz="2000" b="1" dirty="0"/>
          </a:p>
          <a:p>
            <a:pPr marL="285737" indent="-285737">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555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1E1AD1F-93A7-4449-B630-FBF55C688829}"/>
              </a:ext>
            </a:extLst>
          </p:cNvPr>
          <p:cNvSpPr txBox="1">
            <a:spLocks/>
          </p:cNvSpPr>
          <p:nvPr/>
        </p:nvSpPr>
        <p:spPr>
          <a:xfrm>
            <a:off x="1914590" y="356315"/>
            <a:ext cx="16106839" cy="829818"/>
          </a:xfrm>
          <a:prstGeom prst="rect">
            <a:avLst/>
          </a:prstGeom>
        </p:spPr>
        <p:txBody>
          <a:bodyPr vert="horz" wrap="square" lIns="0" tIns="0" rIns="0" bIns="0" rtlCol="0" anchor="t" anchorCtr="0">
            <a:noAutofit/>
          </a:bodyPr>
          <a:lstStyle>
            <a:lvl1pPr algn="l">
              <a:lnSpc>
                <a:spcPct val="80000"/>
              </a:lnSpc>
              <a:defRPr sz="1637" b="1" i="1" cap="all" baseline="0">
                <a:solidFill>
                  <a:schemeClr val="tx1"/>
                </a:solidFill>
                <a:latin typeface="Arial" panose="020B0604020202020204" pitchFamily="34" charset="0"/>
                <a:ea typeface="+mj-ea"/>
                <a:cs typeface="Arial" panose="020B0604020202020204" pitchFamily="34" charset="0"/>
              </a:defRPr>
            </a:lvl1pPr>
          </a:lstStyle>
          <a:p>
            <a:r>
              <a:rPr lang="en-GB" sz="2700" kern="0"/>
              <a:t>T Levels: Maths and science </a:t>
            </a:r>
          </a:p>
        </p:txBody>
      </p:sp>
      <p:sp>
        <p:nvSpPr>
          <p:cNvPr id="4" name="Content Placeholder 2">
            <a:extLst>
              <a:ext uri="{FF2B5EF4-FFF2-40B4-BE49-F238E27FC236}">
                <a16:creationId xmlns:a16="http://schemas.microsoft.com/office/drawing/2014/main" id="{051419F5-66EF-49C0-A3CE-D390FD691908}"/>
              </a:ext>
            </a:extLst>
          </p:cNvPr>
          <p:cNvSpPr txBox="1">
            <a:spLocks/>
          </p:cNvSpPr>
          <p:nvPr/>
        </p:nvSpPr>
        <p:spPr>
          <a:xfrm>
            <a:off x="1668077" y="864778"/>
            <a:ext cx="17361328" cy="9297317"/>
          </a:xfrm>
          <a:prstGeom prst="rect">
            <a:avLst/>
          </a:prstGeom>
        </p:spPr>
        <p:txBody>
          <a:bodyPr lIns="150781" tIns="75390" rIns="150781" bIns="75390" anchor="t">
            <a:noAutofit/>
          </a:bodyPr>
          <a:lstStyle>
            <a:lvl1pPr marL="107818" indent="-107818" algn="ctr">
              <a:lnSpc>
                <a:spcPct val="140000"/>
              </a:lnSpc>
              <a:spcBef>
                <a:spcPts val="0"/>
              </a:spcBef>
              <a:spcAft>
                <a:spcPts val="1092"/>
              </a:spcAft>
              <a:buFont typeface="Arial" panose="020B0604020202020204" pitchFamily="34" charset="0"/>
              <a:buChar char="•"/>
              <a:tabLst/>
              <a:defRPr lang="en-US" sz="1001" b="0" i="0" kern="1200" spc="3" dirty="0" smtClean="0">
                <a:solidFill>
                  <a:schemeClr val="tx1"/>
                </a:solidFill>
                <a:latin typeface="Courier" pitchFamily="2" charset="0"/>
                <a:ea typeface="+mn-ea"/>
                <a:cs typeface="Courier New"/>
              </a:defRPr>
            </a:lvl1pPr>
            <a:lvl2pPr marL="7316" marR="3081" algn="ctr" defTabSz="554492" rtl="0" eaLnBrk="1" latinLnBrk="0" hangingPunct="1">
              <a:lnSpc>
                <a:spcPct val="120000"/>
              </a:lnSpc>
              <a:spcBef>
                <a:spcPts val="0"/>
              </a:spcBef>
              <a:spcAft>
                <a:spcPts val="364"/>
              </a:spcAft>
              <a:defRPr lang="en-US" sz="1001" b="0" i="0" kern="1200" spc="3" dirty="0" smtClean="0">
                <a:solidFill>
                  <a:schemeClr val="tx1"/>
                </a:solidFill>
                <a:latin typeface="Courier" pitchFamily="2" charset="0"/>
                <a:ea typeface="+mn-ea"/>
                <a:cs typeface="Courier New"/>
              </a:defRPr>
            </a:lvl2pPr>
            <a:lvl3pPr marL="180595" marR="3081" indent="-173279" algn="ctr" defTabSz="554492" rtl="0" eaLnBrk="1" latinLnBrk="0" hangingPunct="1">
              <a:lnSpc>
                <a:spcPct val="118300"/>
              </a:lnSpc>
              <a:spcBef>
                <a:spcPts val="58"/>
              </a:spcBef>
              <a:buFont typeface="Arial" panose="020B0604020202020204" pitchFamily="34" charset="0"/>
              <a:buChar char="•"/>
              <a:defRPr lang="en-US" sz="1092" b="0" i="0" kern="1200" spc="3" dirty="0" smtClean="0">
                <a:solidFill>
                  <a:schemeClr val="tx1"/>
                </a:solidFill>
                <a:latin typeface="Courier" pitchFamily="2" charset="0"/>
                <a:ea typeface="+mn-ea"/>
                <a:cs typeface="Courier New"/>
              </a:defRPr>
            </a:lvl3pPr>
            <a:lvl4pPr marL="180595" marR="3081" indent="-173279" algn="ctr" defTabSz="554492" rtl="0" eaLnBrk="1" latinLnBrk="0" hangingPunct="1">
              <a:lnSpc>
                <a:spcPct val="118300"/>
              </a:lnSpc>
              <a:spcBef>
                <a:spcPts val="58"/>
              </a:spcBef>
              <a:buFont typeface="Arial" panose="020B0604020202020204" pitchFamily="34" charset="0"/>
              <a:buChar char="•"/>
              <a:defRPr lang="en-US" sz="1092" kern="1200" spc="3" dirty="0" smtClean="0">
                <a:solidFill>
                  <a:schemeClr val="tx1"/>
                </a:solidFill>
                <a:latin typeface="Courier New"/>
                <a:ea typeface="+mn-ea"/>
                <a:cs typeface="Courier New"/>
              </a:defRPr>
            </a:lvl4pPr>
            <a:lvl5pPr marL="7316" marR="3081" algn="ctr" defTabSz="554492" rtl="0" eaLnBrk="1" latinLnBrk="0" hangingPunct="1">
              <a:lnSpc>
                <a:spcPct val="118300"/>
              </a:lnSpc>
              <a:spcBef>
                <a:spcPts val="58"/>
              </a:spcBef>
              <a:defRPr lang="en-US" sz="1092" kern="1200" spc="3" dirty="0" smtClean="0">
                <a:solidFill>
                  <a:schemeClr val="tx1"/>
                </a:solidFill>
                <a:latin typeface="Courier New"/>
                <a:ea typeface="+mn-ea"/>
                <a:cs typeface="Courier New"/>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a:lstStyle>
          <a:p>
            <a:pPr marL="350216" lvl="1" indent="-342900" algn="l">
              <a:lnSpc>
                <a:spcPct val="100000"/>
              </a:lnSpc>
              <a:buFont typeface="Arial" panose="020B0604020202020204" pitchFamily="34" charset="0"/>
              <a:buChar char="•"/>
            </a:pPr>
            <a:r>
              <a:rPr lang="en-GB" sz="2400">
                <a:latin typeface="Arial"/>
                <a:cs typeface="Arial"/>
              </a:rPr>
              <a:t>Universities</a:t>
            </a:r>
            <a:r>
              <a:rPr lang="en-GB" sz="2400" b="1">
                <a:latin typeface="Arial"/>
                <a:cs typeface="Arial"/>
              </a:rPr>
              <a:t> </a:t>
            </a:r>
            <a:r>
              <a:rPr lang="en-GB" sz="2400">
                <a:latin typeface="Arial"/>
                <a:cs typeface="Arial"/>
              </a:rPr>
              <a:t>told us that to make decisions on entry criteria they would like a resource which demonstrates the </a:t>
            </a:r>
            <a:r>
              <a:rPr lang="en-GB" sz="2400" b="1">
                <a:latin typeface="Arial"/>
                <a:cs typeface="Arial"/>
              </a:rPr>
              <a:t>maths content in T Levels</a:t>
            </a:r>
            <a:r>
              <a:rPr lang="en-GB" sz="2400">
                <a:latin typeface="Arial"/>
                <a:cs typeface="Arial"/>
              </a:rPr>
              <a:t>, particularly compared with A levels.</a:t>
            </a:r>
          </a:p>
          <a:p>
            <a:pPr marL="350216" lvl="1" indent="-342900" algn="l">
              <a:lnSpc>
                <a:spcPct val="100000"/>
              </a:lnSpc>
              <a:buFont typeface="Arial" panose="020B0604020202020204" pitchFamily="34" charset="0"/>
              <a:buChar char="•"/>
            </a:pPr>
            <a:endParaRPr lang="en-GB" sz="2400">
              <a:latin typeface="Arial"/>
              <a:cs typeface="Arial"/>
            </a:endParaRPr>
          </a:p>
          <a:p>
            <a:pPr marL="350216" lvl="1" indent="-342900" algn="l">
              <a:lnSpc>
                <a:spcPct val="100000"/>
              </a:lnSpc>
              <a:buFont typeface="Arial" panose="020B0604020202020204" pitchFamily="34" charset="0"/>
              <a:buChar char="•"/>
            </a:pPr>
            <a:r>
              <a:rPr lang="en-GB" sz="2400">
                <a:latin typeface="Arial" panose="020B0604020202020204" pitchFamily="34" charset="0"/>
                <a:cs typeface="Arial" panose="020B0604020202020204" pitchFamily="34" charset="0"/>
              </a:rPr>
              <a:t>When T Levels were developed, we worked with the Royal Society Advisory Committee on Mathematics Education (ACME) to ensure appropriate </a:t>
            </a:r>
            <a:r>
              <a:rPr lang="en-GB" sz="2400" b="1">
                <a:latin typeface="Arial" panose="020B0604020202020204" pitchFamily="34" charset="0"/>
                <a:cs typeface="Arial" panose="020B0604020202020204" pitchFamily="34" charset="0"/>
              </a:rPr>
              <a:t>expert advice on mathematics education </a:t>
            </a:r>
            <a:r>
              <a:rPr lang="en-GB" sz="2400">
                <a:latin typeface="Arial" panose="020B0604020202020204" pitchFamily="34" charset="0"/>
                <a:cs typeface="Arial" panose="020B0604020202020204" pitchFamily="34" charset="0"/>
              </a:rPr>
              <a:t>was available to the employer panels charged with developing T Levels. </a:t>
            </a:r>
          </a:p>
          <a:p>
            <a:pPr marL="350216" lvl="1" indent="-342900" algn="l">
              <a:lnSpc>
                <a:spcPct val="100000"/>
              </a:lnSpc>
              <a:buFont typeface="Arial" panose="020B0604020202020204" pitchFamily="34" charset="0"/>
              <a:buChar char="•"/>
            </a:pPr>
            <a:endParaRPr lang="en-GB" sz="2400">
              <a:latin typeface="Arial" panose="020B0604020202020204" pitchFamily="34" charset="0"/>
              <a:cs typeface="Arial" panose="020B0604020202020204" pitchFamily="34" charset="0"/>
            </a:endParaRPr>
          </a:p>
          <a:p>
            <a:pPr marL="350216" lvl="1" indent="-342900" algn="l">
              <a:lnSpc>
                <a:spcPct val="100000"/>
              </a:lnSpc>
              <a:buFont typeface="Arial" panose="020B0604020202020204" pitchFamily="34" charset="0"/>
              <a:buChar char="•"/>
            </a:pPr>
            <a:r>
              <a:rPr lang="en-GB" sz="2400">
                <a:latin typeface="Arial"/>
                <a:cs typeface="Arial"/>
              </a:rPr>
              <a:t>ACME developed a framework of </a:t>
            </a:r>
            <a:r>
              <a:rPr lang="en-GB" sz="2400" b="1">
                <a:latin typeface="Arial"/>
                <a:cs typeface="Arial"/>
              </a:rPr>
              <a:t>General Mathematical Competencies (GMCs), </a:t>
            </a:r>
            <a:r>
              <a:rPr lang="en-GB" sz="2400">
                <a:latin typeface="Arial"/>
                <a:cs typeface="Arial"/>
              </a:rPr>
              <a:t>designed with the purpose of enabling students in ways that require them to apply maths skills technical contexts. Awarding organisations are required to </a:t>
            </a:r>
            <a:r>
              <a:rPr lang="en-GB" sz="2400" b="1">
                <a:latin typeface="Arial"/>
                <a:cs typeface="Arial"/>
              </a:rPr>
              <a:t>embed maths competencies </a:t>
            </a:r>
            <a:r>
              <a:rPr lang="en-GB" sz="2400">
                <a:latin typeface="Arial"/>
                <a:cs typeface="Arial"/>
              </a:rPr>
              <a:t>into the qualifications’ content, ensuring that the content is </a:t>
            </a:r>
            <a:r>
              <a:rPr lang="en-GB" sz="2400" b="1">
                <a:latin typeface="Arial"/>
                <a:cs typeface="Arial"/>
              </a:rPr>
              <a:t>focused on occupational contexts and real-world application</a:t>
            </a:r>
            <a:r>
              <a:rPr lang="en-GB" sz="2400">
                <a:latin typeface="Arial"/>
                <a:cs typeface="Arial"/>
              </a:rPr>
              <a:t>. Therefore, it is difficult to </a:t>
            </a:r>
            <a:r>
              <a:rPr lang="en-GB" sz="2400" b="1">
                <a:latin typeface="Arial"/>
                <a:cs typeface="Arial"/>
              </a:rPr>
              <a:t>isolate and grade </a:t>
            </a:r>
            <a:r>
              <a:rPr lang="en-GB" sz="2400">
                <a:latin typeface="Arial"/>
                <a:cs typeface="Arial"/>
              </a:rPr>
              <a:t>the maths skills of a T Level student, as they are required to demonstrate them in an applied way throughout their course and assessment. </a:t>
            </a:r>
          </a:p>
          <a:p>
            <a:pPr marL="350216" lvl="1" indent="-342900" algn="l">
              <a:lnSpc>
                <a:spcPct val="100000"/>
              </a:lnSpc>
              <a:buFont typeface="Arial" panose="020B0604020202020204" pitchFamily="34" charset="0"/>
              <a:buChar char="•"/>
            </a:pPr>
            <a:endParaRPr lang="en-GB" sz="2400">
              <a:latin typeface="Arial"/>
              <a:cs typeface="Arial"/>
            </a:endParaRPr>
          </a:p>
          <a:p>
            <a:pPr marL="350216" lvl="1" indent="-342900" algn="l">
              <a:lnSpc>
                <a:spcPct val="100000"/>
              </a:lnSpc>
              <a:buFont typeface="Arial" panose="020B0604020202020204" pitchFamily="34" charset="0"/>
              <a:buChar char="•"/>
            </a:pPr>
            <a:r>
              <a:rPr lang="en-GB" sz="2400">
                <a:latin typeface="Arial"/>
                <a:cs typeface="Arial"/>
              </a:rPr>
              <a:t>To try and demonstrate the maths content in T Levels, we have mapped the maths content within the specifications to A Level maths to show </a:t>
            </a:r>
            <a:r>
              <a:rPr lang="en-GB" sz="2400" b="1">
                <a:latin typeface="Arial"/>
                <a:cs typeface="Arial"/>
              </a:rPr>
              <a:t>comparable coverage</a:t>
            </a:r>
            <a:r>
              <a:rPr lang="en-GB" sz="2400">
                <a:latin typeface="Arial"/>
                <a:cs typeface="Arial"/>
              </a:rPr>
              <a:t>. We will also set out where the maths content in T Levels covers knowledge outside of A level maths. We shared this through UCAS, along with a standalone slide deck on T Levels in May last year.</a:t>
            </a:r>
          </a:p>
          <a:p>
            <a:pPr marL="350216" lvl="1" indent="-342900" algn="l">
              <a:lnSpc>
                <a:spcPct val="100000"/>
              </a:lnSpc>
              <a:buFont typeface="Arial" panose="020B0604020202020204" pitchFamily="34" charset="0"/>
              <a:buChar char="•"/>
            </a:pPr>
            <a:endParaRPr lang="en-GB" sz="2400">
              <a:latin typeface="Arial"/>
              <a:cs typeface="Arial"/>
            </a:endParaRPr>
          </a:p>
          <a:p>
            <a:pPr marL="350216" lvl="1" indent="-342900" algn="l">
              <a:lnSpc>
                <a:spcPct val="100000"/>
              </a:lnSpc>
              <a:buFont typeface="Arial" panose="020B0604020202020204" pitchFamily="34" charset="0"/>
              <a:buChar char="•"/>
            </a:pPr>
            <a:r>
              <a:rPr lang="en-GB" sz="2400">
                <a:latin typeface="Arial"/>
                <a:cs typeface="Arial"/>
              </a:rPr>
              <a:t>To support understanding of coverage, we encourage universities to consider the mapping in the </a:t>
            </a:r>
            <a:r>
              <a:rPr lang="en-GB" sz="2400" b="1">
                <a:latin typeface="Arial"/>
                <a:cs typeface="Arial"/>
              </a:rPr>
              <a:t>context of the specifications,</a:t>
            </a:r>
            <a:r>
              <a:rPr lang="en-GB" sz="2400">
                <a:latin typeface="Arial"/>
                <a:cs typeface="Arial"/>
              </a:rPr>
              <a:t> so they can see the way that maths is taught and assessed applied in ‘real-life’ contexts. </a:t>
            </a:r>
          </a:p>
          <a:p>
            <a:pPr marL="350216" lvl="1" indent="-342900" algn="l">
              <a:lnSpc>
                <a:spcPct val="100000"/>
              </a:lnSpc>
              <a:buFont typeface="Arial" panose="020B0604020202020204" pitchFamily="34" charset="0"/>
              <a:buChar char="•"/>
            </a:pPr>
            <a:endParaRPr lang="en-GB" sz="2400">
              <a:latin typeface="Arial"/>
              <a:cs typeface="Arial"/>
            </a:endParaRPr>
          </a:p>
          <a:p>
            <a:pPr marL="350216" lvl="1" indent="-342900" algn="l">
              <a:lnSpc>
                <a:spcPct val="100000"/>
              </a:lnSpc>
              <a:buFont typeface="Arial" panose="020B0604020202020204" pitchFamily="34" charset="0"/>
              <a:buChar char="•"/>
            </a:pPr>
            <a:r>
              <a:rPr lang="en-GB" sz="2400">
                <a:latin typeface="Arial"/>
                <a:cs typeface="Arial"/>
              </a:rPr>
              <a:t>We will continue to share maths mapping products as more specifications are published for </a:t>
            </a:r>
            <a:r>
              <a:rPr lang="en-GB" sz="2400" b="1">
                <a:latin typeface="Arial"/>
                <a:cs typeface="Arial"/>
              </a:rPr>
              <a:t>new T Levels in relevant areas</a:t>
            </a:r>
            <a:r>
              <a:rPr lang="en-GB" sz="2400">
                <a:latin typeface="Arial"/>
                <a:cs typeface="Arial"/>
              </a:rPr>
              <a:t>. </a:t>
            </a:r>
          </a:p>
          <a:p>
            <a:pPr lvl="1" algn="l">
              <a:lnSpc>
                <a:spcPct val="100000"/>
              </a:lnSpc>
            </a:pPr>
            <a:endParaRPr lang="en-GB" sz="2400">
              <a:latin typeface="Arial"/>
              <a:cs typeface="Arial"/>
            </a:endParaRPr>
          </a:p>
          <a:p>
            <a:pPr marL="350216" lvl="1" indent="-342900" algn="l">
              <a:lnSpc>
                <a:spcPct val="100000"/>
              </a:lnSpc>
              <a:buFont typeface="Arial" panose="020B0604020202020204" pitchFamily="34" charset="0"/>
              <a:buChar char="•"/>
            </a:pPr>
            <a:r>
              <a:rPr lang="en-GB" sz="2400">
                <a:latin typeface="Arial"/>
                <a:cs typeface="Arial"/>
              </a:rPr>
              <a:t>We have also developed a draft science mapping for the Health and Science Wave 2 T Levels. This is currently with the Royal Society for comment, with a view to share with universities in the new year. </a:t>
            </a:r>
            <a:endParaRPr lang="en-GB" sz="2400">
              <a:latin typeface="Arial" panose="020B0604020202020204" pitchFamily="34" charset="0"/>
              <a:cs typeface="Arial" panose="020B0604020202020204" pitchFamily="34" charset="0"/>
            </a:endParaRPr>
          </a:p>
          <a:p>
            <a:pPr marL="0" indent="0" algn="l">
              <a:lnSpc>
                <a:spcPct val="100000"/>
              </a:lnSpc>
              <a:buNone/>
            </a:pPr>
            <a:endParaRPr lang="en-GB" sz="2638">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697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3B16-F376-4269-9100-E5146B80122F}"/>
              </a:ext>
            </a:extLst>
          </p:cNvPr>
          <p:cNvSpPr>
            <a:spLocks noGrp="1"/>
          </p:cNvSpPr>
          <p:nvPr>
            <p:ph type="title"/>
          </p:nvPr>
        </p:nvSpPr>
        <p:spPr>
          <a:xfrm>
            <a:off x="676673" y="556986"/>
            <a:ext cx="16129344" cy="830519"/>
          </a:xfrm>
        </p:spPr>
        <p:txBody>
          <a:bodyPr/>
          <a:lstStyle/>
          <a:p>
            <a:r>
              <a:rPr lang="en-GB" dirty="0"/>
              <a:t>What support is available FOR universities from awarding organisations?</a:t>
            </a:r>
          </a:p>
        </p:txBody>
      </p:sp>
      <p:sp>
        <p:nvSpPr>
          <p:cNvPr id="4" name="TextBox 3">
            <a:extLst>
              <a:ext uri="{FF2B5EF4-FFF2-40B4-BE49-F238E27FC236}">
                <a16:creationId xmlns:a16="http://schemas.microsoft.com/office/drawing/2014/main" id="{613787B7-5823-486E-B84A-B21920992D93}"/>
              </a:ext>
            </a:extLst>
          </p:cNvPr>
          <p:cNvSpPr txBox="1"/>
          <p:nvPr/>
        </p:nvSpPr>
        <p:spPr>
          <a:xfrm>
            <a:off x="1878728" y="972245"/>
            <a:ext cx="16956027" cy="10833735"/>
          </a:xfrm>
          <a:prstGeom prst="rect">
            <a:avLst/>
          </a:prstGeom>
          <a:noFill/>
        </p:spPr>
        <p:txBody>
          <a:bodyPr wrap="square" rtlCol="0">
            <a:spAutoFit/>
          </a:bodyPr>
          <a:lstStyle/>
          <a:p>
            <a:r>
              <a:rPr lang="en-GB" sz="2000" b="1" dirty="0">
                <a:effectLst/>
                <a:latin typeface="Arial" panose="020B0604020202020204" pitchFamily="34" charset="0"/>
                <a:ea typeface="Calibri" panose="020F0502020204030204" pitchFamily="34" charset="0"/>
                <a:cs typeface="Arial" panose="020B0604020202020204" pitchFamily="34" charset="0"/>
              </a:rPr>
              <a:t>Wave 1</a:t>
            </a:r>
          </a:p>
          <a:p>
            <a:endParaRPr lang="en-GB" sz="2000" b="1" dirty="0">
              <a:effectLst/>
              <a:latin typeface="Arial" panose="020B0604020202020204" pitchFamily="34" charset="0"/>
              <a:ea typeface="Calibri" panose="020F0502020204030204" pitchFamily="34" charset="0"/>
              <a:cs typeface="Arial" panose="020B0604020202020204" pitchFamily="34" charset="0"/>
            </a:endParaRPr>
          </a:p>
          <a:p>
            <a:r>
              <a:rPr lang="en-GB" sz="2000" b="1" dirty="0">
                <a:effectLst/>
                <a:latin typeface="Arial" panose="020B0604020202020204" pitchFamily="34" charset="0"/>
                <a:ea typeface="Calibri" panose="020F0502020204030204" pitchFamily="34" charset="0"/>
                <a:cs typeface="Arial" panose="020B0604020202020204" pitchFamily="34" charset="0"/>
              </a:rPr>
              <a:t>Design, Surveying and Planning for Construction/Digital Production, Design and Development- Pearson</a:t>
            </a:r>
          </a:p>
          <a:p>
            <a:r>
              <a:rPr lang="en-GB" sz="2000" b="1" dirty="0">
                <a:effectLst/>
                <a:latin typeface="Arial" panose="020B0604020202020204" pitchFamily="34" charset="0"/>
                <a:ea typeface="Calibri" panose="020F050202020403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000" dirty="0">
                <a:effectLst/>
                <a:latin typeface="Arial" panose="020B0604020202020204" pitchFamily="34" charset="0"/>
                <a:ea typeface="Calibri" panose="020F0502020204030204" pitchFamily="34" charset="0"/>
                <a:cs typeface="Arial" panose="020B0604020202020204" pitchFamily="34" charset="0"/>
              </a:rPr>
              <a:t>Pearson have produced a wide range of materials to support providers in understanding the specification. The link to the specifications is </a:t>
            </a: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For providers | Pearson qualifications</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000" dirty="0">
                <a:effectLst/>
                <a:latin typeface="Arial" panose="020B0604020202020204" pitchFamily="34" charset="0"/>
                <a:ea typeface="Calibri" panose="020F0502020204030204" pitchFamily="34" charset="0"/>
                <a:cs typeface="Arial" panose="020B0604020202020204" pitchFamily="34" charset="0"/>
              </a:rPr>
              <a:t>Pearson have also produced ‘getting to know the specification webinars’ and these are available on Pearson's website. They are broken down into two webinars per TQ, one focusing on the core (part A) and one focusing on the Occupational Specialism (Part B).</a:t>
            </a:r>
          </a:p>
          <a:p>
            <a:pPr marL="342900" indent="-342900">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These can be found at:</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Getting to Know the Specification: (Digital Production, Design and Development T Level) Part A (on24.com)</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GB" sz="20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Getting to Know the Specification: (Digital Production, Design and Development T Level) Part B (on24.com)</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Recording: Construction - Design, Surveying and Planning T Level: Getting to Know the Specification (PART A) (on24.com)</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rPr>
              <a:t>Recording: Construction - Design, Surveying and Planning T Level: Getting to Know the Specification (PART B) (on24.com)</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cs typeface="Arial" panose="020B0604020202020204" pitchFamily="34" charset="0"/>
              </a:rPr>
              <a:t> </a:t>
            </a:r>
          </a:p>
          <a:p>
            <a:r>
              <a:rPr lang="en-GB" sz="2000" b="1" dirty="0">
                <a:effectLst/>
                <a:latin typeface="Arial" panose="020B0604020202020204" pitchFamily="34" charset="0"/>
                <a:ea typeface="Calibri" panose="020F0502020204030204" pitchFamily="34" charset="0"/>
                <a:cs typeface="Arial" panose="020B0604020202020204" pitchFamily="34" charset="0"/>
              </a:rPr>
              <a:t>Education and Childcare- NCFE</a:t>
            </a:r>
          </a:p>
          <a:p>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000" dirty="0">
                <a:effectLst/>
                <a:latin typeface="Arial" panose="020B0604020202020204" pitchFamily="34" charset="0"/>
                <a:ea typeface="Calibri" panose="020F0502020204030204" pitchFamily="34" charset="0"/>
                <a:cs typeface="Arial" panose="020B0604020202020204" pitchFamily="34" charset="0"/>
              </a:rPr>
              <a:t>NCFE have produced a HEI information pack, that </a:t>
            </a:r>
            <a:r>
              <a:rPr lang="en-GB" sz="2000" dirty="0">
                <a:latin typeface="Arial" panose="020B0604020202020204" pitchFamily="34" charset="0"/>
                <a:ea typeface="Calibri" panose="020F0502020204030204" pitchFamily="34" charset="0"/>
                <a:cs typeface="Arial" panose="020B0604020202020204" pitchFamily="34" charset="0"/>
              </a:rPr>
              <a:t>was shared with universities in the Autumn, which can be found here: </a:t>
            </a:r>
            <a:r>
              <a:rPr lang="en-GB" sz="2000" u="sng" dirty="0">
                <a:solidFill>
                  <a:srgbClr val="44546A"/>
                </a:solidFill>
                <a:effectLst/>
                <a:latin typeface="Arial" panose="020B0604020202020204" pitchFamily="34" charset="0"/>
                <a:ea typeface="Calibri" panose="020F0502020204030204" pitchFamily="34" charset="0"/>
                <a:hlinkClick r:id="rId7"/>
              </a:rPr>
              <a:t>https://www.ncfe.org.uk/t-levels/creating-the-next-generation-of-skilled-workers</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In addition, </a:t>
            </a:r>
            <a:r>
              <a:rPr lang="en-GB" sz="2000" dirty="0">
                <a:effectLst/>
                <a:latin typeface="Arial" panose="020B0604020202020204" pitchFamily="34" charset="0"/>
                <a:ea typeface="Calibri" panose="020F0502020204030204" pitchFamily="34" charset="0"/>
                <a:cs typeface="Arial" panose="020B0604020202020204" pitchFamily="34" charset="0"/>
              </a:rPr>
              <a:t>NCFE have a number of recorded webinars covering a variety topics all available on their YouTube channel- </a:t>
            </a: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8"/>
              </a:rPr>
              <a:t>NCFE - YouTube</a:t>
            </a:r>
            <a:r>
              <a:rPr lang="en-GB" sz="2000" dirty="0">
                <a:effectLst/>
                <a:latin typeface="Arial" panose="020B0604020202020204" pitchFamily="34" charset="0"/>
                <a:ea typeface="Calibri" panose="020F0502020204030204" pitchFamily="34" charset="0"/>
                <a:cs typeface="Arial" panose="020B0604020202020204" pitchFamily="34" charset="0"/>
              </a:rPr>
              <a:t> </a:t>
            </a:r>
          </a:p>
          <a:p>
            <a:pPr marL="342900" indent="-342900">
              <a:buFont typeface="Arial" panose="020B0604020202020204" pitchFamily="34" charset="0"/>
              <a:buChar char="•"/>
            </a:pPr>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b="1" dirty="0">
                <a:latin typeface="Arial" panose="020B0604020202020204" pitchFamily="34" charset="0"/>
                <a:ea typeface="Calibri" panose="020F0502020204030204" pitchFamily="34" charset="0"/>
                <a:cs typeface="Arial" panose="020B0604020202020204" pitchFamily="34" charset="0"/>
              </a:rPr>
              <a:t>Wave 2</a:t>
            </a:r>
          </a:p>
          <a:p>
            <a:endParaRPr lang="en-GB" sz="2000" b="1"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000" dirty="0">
                <a:effectLst/>
                <a:latin typeface="Arial" panose="020B0604020202020204" pitchFamily="34" charset="0"/>
                <a:ea typeface="Calibri" panose="020F0502020204030204" pitchFamily="34" charset="0"/>
                <a:cs typeface="Arial" panose="020B0604020202020204" pitchFamily="34" charset="0"/>
              </a:rPr>
              <a:t>The specification</a:t>
            </a:r>
            <a:r>
              <a:rPr lang="en-GB" sz="2000" dirty="0">
                <a:latin typeface="Arial" panose="020B0604020202020204" pitchFamily="34" charset="0"/>
                <a:ea typeface="Calibri" panose="020F0502020204030204" pitchFamily="34" charset="0"/>
                <a:cs typeface="Arial" panose="020B0604020202020204" pitchFamily="34" charset="0"/>
              </a:rPr>
              <a:t>s for all Wave 2 T Levels have also been published and can be found at the Awarding Organisations websites:</a:t>
            </a:r>
          </a:p>
          <a:p>
            <a:pPr marL="342900" indent="-342900">
              <a:buFont typeface="Arial" panose="020B0604020202020204" pitchFamily="34" charset="0"/>
              <a:buChar char="•"/>
            </a:pPr>
            <a:endParaRPr lang="en-GB" sz="20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9"/>
              </a:rPr>
              <a:t>T Level Technical Qualification in Healthcare Science (Level 3) (Delivered By NCFE) (qualhub.co.uk)</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0"/>
              </a:rPr>
              <a:t>T Level Technical Qualification in Health (Level 3) (Delivered By NCFE) (qualhub.co.uk)</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1"/>
              </a:rPr>
              <a:t>T Level Technical Qualification in Science (Level 3) (Delivered By NCFE) (qualhub.co.uk)</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2"/>
              </a:rPr>
              <a:t>T Level Technical Qualification in Digital Support Services (Level 3) (Delivered By NCFE) (qualhub.co.uk)</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3"/>
              </a:rPr>
              <a:t>T Level Technical Qualification in Digital Business Services (Level 3) (Delivered By NCFE) (qualhub.co.uk)</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4"/>
              </a:rPr>
              <a:t>T level Technical Qualification in Onsite Construction qualifications and training courses | City &amp; Guilds (cityandguilds.com)</a:t>
            </a:r>
            <a:endPar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hlinkClick r:id="rId15"/>
              </a:rPr>
              <a:t>T Level Technical Qualification in Building Services Engineering for Construction qualifications and training courses | City &amp; Guilds (cityandguilds.com)</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endParaRPr lang="en-GB" sz="2000" b="1" dirty="0">
              <a:effectLst/>
              <a:latin typeface="Arial" panose="020B0604020202020204" pitchFamily="34" charset="0"/>
              <a:ea typeface="Calibri" panose="020F0502020204030204" pitchFamily="34" charset="0"/>
              <a:cs typeface="Arial" panose="020B0604020202020204" pitchFamily="34" charset="0"/>
            </a:endParaRPr>
          </a:p>
          <a:p>
            <a:pPr marL="285737" indent="-285737">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647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8189" y="399586"/>
            <a:ext cx="16130475" cy="830519"/>
          </a:xfrm>
        </p:spPr>
        <p:txBody>
          <a:bodyPr/>
          <a:lstStyle/>
          <a:p>
            <a:r>
              <a:rPr lang="en-GB" dirty="0"/>
              <a:t>What are T levels?</a:t>
            </a:r>
          </a:p>
        </p:txBody>
      </p:sp>
      <p:graphicFrame>
        <p:nvGraphicFramePr>
          <p:cNvPr id="2" name="Table 4">
            <a:extLst>
              <a:ext uri="{FF2B5EF4-FFF2-40B4-BE49-F238E27FC236}">
                <a16:creationId xmlns:a16="http://schemas.microsoft.com/office/drawing/2014/main" id="{1FD0B080-2F0E-4599-B0C4-556310A0C96A}"/>
              </a:ext>
            </a:extLst>
          </p:cNvPr>
          <p:cNvGraphicFramePr>
            <a:graphicFrameLocks noGrp="1"/>
          </p:cNvGraphicFramePr>
          <p:nvPr/>
        </p:nvGraphicFramePr>
        <p:xfrm>
          <a:off x="1808189" y="1230104"/>
          <a:ext cx="18085180" cy="9354120"/>
        </p:xfrm>
        <a:graphic>
          <a:graphicData uri="http://schemas.openxmlformats.org/drawingml/2006/table">
            <a:tbl>
              <a:tblPr firstRow="1" bandRow="1">
                <a:tableStyleId>{5C22544A-7EE6-4342-B048-85BDC9FD1C3A}</a:tableStyleId>
              </a:tblPr>
              <a:tblGrid>
                <a:gridCol w="4521295">
                  <a:extLst>
                    <a:ext uri="{9D8B030D-6E8A-4147-A177-3AD203B41FA5}">
                      <a16:colId xmlns:a16="http://schemas.microsoft.com/office/drawing/2014/main" val="1348424798"/>
                    </a:ext>
                  </a:extLst>
                </a:gridCol>
                <a:gridCol w="4521295">
                  <a:extLst>
                    <a:ext uri="{9D8B030D-6E8A-4147-A177-3AD203B41FA5}">
                      <a16:colId xmlns:a16="http://schemas.microsoft.com/office/drawing/2014/main" val="1817216212"/>
                    </a:ext>
                  </a:extLst>
                </a:gridCol>
                <a:gridCol w="4521295">
                  <a:extLst>
                    <a:ext uri="{9D8B030D-6E8A-4147-A177-3AD203B41FA5}">
                      <a16:colId xmlns:a16="http://schemas.microsoft.com/office/drawing/2014/main" val="3360546291"/>
                    </a:ext>
                  </a:extLst>
                </a:gridCol>
                <a:gridCol w="4521295">
                  <a:extLst>
                    <a:ext uri="{9D8B030D-6E8A-4147-A177-3AD203B41FA5}">
                      <a16:colId xmlns:a16="http://schemas.microsoft.com/office/drawing/2014/main" val="1710569993"/>
                    </a:ext>
                  </a:extLst>
                </a:gridCol>
              </a:tblGrid>
              <a:tr h="4674203">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300" b="0" spc="3" dirty="0">
                          <a:solidFill>
                            <a:srgbClr val="000000"/>
                          </a:solidFill>
                          <a:latin typeface="Arial" panose="020B0604020202020204" pitchFamily="34" charset="0"/>
                          <a:cs typeface="Arial" panose="020B0604020202020204" pitchFamily="34" charset="0"/>
                        </a:rPr>
                        <a:t>New, </a:t>
                      </a:r>
                      <a:r>
                        <a:rPr lang="en-GB" sz="3300" b="1" spc="3" dirty="0">
                          <a:solidFill>
                            <a:srgbClr val="000000"/>
                          </a:solidFill>
                          <a:latin typeface="Arial" panose="020B0604020202020204" pitchFamily="34" charset="0"/>
                          <a:cs typeface="Arial" panose="020B0604020202020204" pitchFamily="34" charset="0"/>
                        </a:rPr>
                        <a:t>two year technical education courses for 16-19 year olds </a:t>
                      </a:r>
                      <a:r>
                        <a:rPr lang="en-GB" sz="3300" b="0" spc="3" dirty="0">
                          <a:solidFill>
                            <a:srgbClr val="000000"/>
                          </a:solidFill>
                          <a:latin typeface="Arial" panose="020B0604020202020204" pitchFamily="34" charset="0"/>
                          <a:cs typeface="Arial" panose="020B0604020202020204" pitchFamily="34" charset="0"/>
                        </a:rPr>
                        <a:t>that follow GCSEs </a:t>
                      </a:r>
                      <a:endParaRPr lang="en-GB" sz="3300" b="0" dirty="0"/>
                    </a:p>
                  </a:txBody>
                  <a:tcPr marL="150781" marR="150781" marT="75390" marB="75390">
                    <a:solidFill>
                      <a:schemeClr val="accent3">
                        <a:lumMod val="95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300" b="1" spc="3">
                          <a:solidFill>
                            <a:srgbClr val="000000"/>
                          </a:solidFill>
                          <a:latin typeface="Arial" panose="020B0604020202020204" pitchFamily="34" charset="0"/>
                          <a:cs typeface="Arial" panose="020B0604020202020204" pitchFamily="34" charset="0"/>
                        </a:rPr>
                        <a:t>Developed in collaboration with employers</a:t>
                      </a:r>
                      <a:r>
                        <a:rPr lang="en-GB" sz="3300" b="0" spc="3">
                          <a:solidFill>
                            <a:srgbClr val="000000"/>
                          </a:solidFill>
                          <a:latin typeface="Arial" panose="020B0604020202020204" pitchFamily="34" charset="0"/>
                          <a:cs typeface="Arial" panose="020B0604020202020204" pitchFamily="34" charset="0"/>
                        </a:rPr>
                        <a:t>, so that the content meets the needs of industry and prepares students for work</a:t>
                      </a:r>
                      <a:endParaRPr lang="en-GB" sz="3300" b="0"/>
                    </a:p>
                  </a:txBody>
                  <a:tcPr marL="150781" marR="150781" marT="75390" marB="75390">
                    <a:solidFill>
                      <a:schemeClr val="accent3">
                        <a:lumMod val="95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300" b="0" spc="3" dirty="0">
                          <a:solidFill>
                            <a:srgbClr val="000000"/>
                          </a:solidFill>
                          <a:latin typeface="Arial" panose="020B0604020202020204" pitchFamily="34" charset="0"/>
                          <a:cs typeface="Arial" panose="020B0604020202020204" pitchFamily="34" charset="0"/>
                        </a:rPr>
                        <a:t>Course includes a mixture of classroom learning (80%) and ‘on-the-job’ experience (20%) during an </a:t>
                      </a:r>
                      <a:r>
                        <a:rPr lang="en-GB" sz="3300" b="1" spc="3" dirty="0">
                          <a:solidFill>
                            <a:srgbClr val="000000"/>
                          </a:solidFill>
                          <a:latin typeface="Arial" panose="020B0604020202020204" pitchFamily="34" charset="0"/>
                          <a:cs typeface="Arial" panose="020B0604020202020204" pitchFamily="34" charset="0"/>
                        </a:rPr>
                        <a:t>industry placement of a minimum of 45 days</a:t>
                      </a:r>
                    </a:p>
                    <a:p>
                      <a:endParaRPr lang="en-GB" sz="3300" b="0" dirty="0"/>
                    </a:p>
                  </a:txBody>
                  <a:tcPr marL="150781" marR="150781" marT="75390" marB="75390">
                    <a:solidFill>
                      <a:schemeClr val="accent3">
                        <a:lumMod val="95000"/>
                      </a:schemeClr>
                    </a:solidFill>
                  </a:tcPr>
                </a:tc>
                <a:tc>
                  <a:txBody>
                    <a:bodyPr/>
                    <a:lstStyle/>
                    <a:p>
                      <a:r>
                        <a:rPr lang="en-GB" sz="3300" b="0" spc="3" dirty="0">
                          <a:solidFill>
                            <a:srgbClr val="000000"/>
                          </a:solidFill>
                          <a:latin typeface="Arial" panose="020B0604020202020204" pitchFamily="34" charset="0"/>
                          <a:cs typeface="Arial" panose="020B0604020202020204" pitchFamily="34" charset="0"/>
                        </a:rPr>
                        <a:t>Progression options include </a:t>
                      </a:r>
                      <a:r>
                        <a:rPr lang="en-GB" sz="3300" b="1" spc="3" dirty="0">
                          <a:solidFill>
                            <a:srgbClr val="000000"/>
                          </a:solidFill>
                          <a:latin typeface="Arial" panose="020B0604020202020204" pitchFamily="34" charset="0"/>
                          <a:cs typeface="Arial" panose="020B0604020202020204" pitchFamily="34" charset="0"/>
                        </a:rPr>
                        <a:t>skilled employment, further study or a higher apprenticeship </a:t>
                      </a:r>
                      <a:endParaRPr lang="en-GB" sz="3300" b="0" dirty="0"/>
                    </a:p>
                  </a:txBody>
                  <a:tcPr marL="150781" marR="150781" marT="75390" marB="75390">
                    <a:solidFill>
                      <a:schemeClr val="accent3">
                        <a:lumMod val="95000"/>
                      </a:schemeClr>
                    </a:solidFill>
                  </a:tcPr>
                </a:tc>
                <a:extLst>
                  <a:ext uri="{0D108BD9-81ED-4DB2-BD59-A6C34878D82A}">
                    <a16:rowId xmlns:a16="http://schemas.microsoft.com/office/drawing/2014/main" val="3523532602"/>
                  </a:ext>
                </a:extLst>
              </a:tr>
              <a:tr h="4674203">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300" spc="3" dirty="0">
                          <a:solidFill>
                            <a:srgbClr val="000000"/>
                          </a:solidFill>
                          <a:latin typeface="Arial" panose="020B0604020202020204" pitchFamily="34" charset="0"/>
                          <a:cs typeface="Arial" panose="020B0604020202020204" pitchFamily="34" charset="0"/>
                        </a:rPr>
                        <a:t>T Levels will attract </a:t>
                      </a:r>
                      <a:r>
                        <a:rPr lang="en-GB" sz="3300" b="1" spc="3" dirty="0">
                          <a:solidFill>
                            <a:srgbClr val="000000"/>
                          </a:solidFill>
                          <a:latin typeface="Arial" panose="020B0604020202020204" pitchFamily="34" charset="0"/>
                          <a:cs typeface="Arial" panose="020B0604020202020204" pitchFamily="34" charset="0"/>
                        </a:rPr>
                        <a:t>UCAS points in line with 3 A levels</a:t>
                      </a:r>
                    </a:p>
                    <a:p>
                      <a:endParaRPr lang="en-GB" sz="3300" dirty="0"/>
                    </a:p>
                  </a:txBody>
                  <a:tcPr marL="150781" marR="150781" marT="75390" marB="7539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300" spc="3">
                          <a:solidFill>
                            <a:srgbClr val="000000"/>
                          </a:solidFill>
                          <a:latin typeface="Arial" panose="020B0604020202020204" pitchFamily="34" charset="0"/>
                          <a:cs typeface="Arial" panose="020B0604020202020204" pitchFamily="34" charset="0"/>
                        </a:rPr>
                        <a:t>More rigorous and substantial than most existing technical qualifications, with longer teaching time – </a:t>
                      </a:r>
                      <a:r>
                        <a:rPr lang="en-GB" sz="3300" b="1" spc="3">
                          <a:solidFill>
                            <a:srgbClr val="000000"/>
                          </a:solidFill>
                          <a:latin typeface="Arial" panose="020B0604020202020204" pitchFamily="34" charset="0"/>
                          <a:cs typeface="Arial" panose="020B0604020202020204" pitchFamily="34" charset="0"/>
                        </a:rPr>
                        <a:t>one T Level is equivalent to 3 A levels</a:t>
                      </a:r>
                      <a:r>
                        <a:rPr lang="en-GB" sz="3300" spc="3">
                          <a:solidFill>
                            <a:srgbClr val="000000"/>
                          </a:solidFill>
                          <a:latin typeface="Arial" panose="020B0604020202020204" pitchFamily="34" charset="0"/>
                          <a:cs typeface="Arial" panose="020B0604020202020204" pitchFamily="34" charset="0"/>
                        </a:rPr>
                        <a:t>. </a:t>
                      </a:r>
                    </a:p>
                    <a:p>
                      <a:endParaRPr lang="en-GB" sz="3300"/>
                    </a:p>
                  </a:txBody>
                  <a:tcPr marL="150781" marR="150781" marT="75390" marB="75390"/>
                </a:tc>
                <a:tc>
                  <a:txBody>
                    <a:bodyPr/>
                    <a:lstStyle/>
                    <a:p>
                      <a:r>
                        <a:rPr lang="en-GB" sz="3300" spc="3">
                          <a:solidFill>
                            <a:srgbClr val="000000"/>
                          </a:solidFill>
                          <a:latin typeface="Arial" panose="020B0604020202020204" pitchFamily="34" charset="0"/>
                          <a:ea typeface="+mn-ea"/>
                          <a:cs typeface="Arial" panose="020B0604020202020204" pitchFamily="34" charset="0"/>
                        </a:rPr>
                        <a:t>T Levels offer a </a:t>
                      </a:r>
                      <a:r>
                        <a:rPr lang="en-GB" sz="3300" b="1" spc="3">
                          <a:solidFill>
                            <a:srgbClr val="000000"/>
                          </a:solidFill>
                          <a:latin typeface="Arial" panose="020B0604020202020204" pitchFamily="34" charset="0"/>
                          <a:ea typeface="+mn-ea"/>
                          <a:cs typeface="Arial" panose="020B0604020202020204" pitchFamily="34" charset="0"/>
                        </a:rPr>
                        <a:t>broad course content</a:t>
                      </a:r>
                      <a:r>
                        <a:rPr lang="en-GB" sz="3300" spc="3">
                          <a:solidFill>
                            <a:srgbClr val="000000"/>
                          </a:solidFill>
                          <a:latin typeface="Arial" panose="020B0604020202020204" pitchFamily="34" charset="0"/>
                          <a:ea typeface="+mn-ea"/>
                          <a:cs typeface="Arial" panose="020B0604020202020204" pitchFamily="34" charset="0"/>
                        </a:rPr>
                        <a:t>, and students will take an occupational </a:t>
                      </a:r>
                      <a:r>
                        <a:rPr lang="en-GB" sz="3300" b="1" spc="3">
                          <a:solidFill>
                            <a:srgbClr val="000000"/>
                          </a:solidFill>
                          <a:latin typeface="Arial" panose="020B0604020202020204" pitchFamily="34" charset="0"/>
                          <a:ea typeface="+mn-ea"/>
                          <a:cs typeface="Arial" panose="020B0604020202020204" pitchFamily="34" charset="0"/>
                        </a:rPr>
                        <a:t>specialism </a:t>
                      </a:r>
                      <a:r>
                        <a:rPr lang="en-GB" sz="3300" b="0" spc="3">
                          <a:solidFill>
                            <a:srgbClr val="000000"/>
                          </a:solidFill>
                          <a:latin typeface="Arial" panose="020B0604020202020204" pitchFamily="34" charset="0"/>
                          <a:ea typeface="+mn-ea"/>
                          <a:cs typeface="Arial" panose="020B0604020202020204" pitchFamily="34" charset="0"/>
                        </a:rPr>
                        <a:t>during</a:t>
                      </a:r>
                      <a:r>
                        <a:rPr lang="en-GB" sz="3300" spc="3">
                          <a:solidFill>
                            <a:srgbClr val="000000"/>
                          </a:solidFill>
                          <a:latin typeface="Arial" panose="020B0604020202020204" pitchFamily="34" charset="0"/>
                          <a:ea typeface="+mn-ea"/>
                          <a:cs typeface="Arial" panose="020B0604020202020204" pitchFamily="34" charset="0"/>
                        </a:rPr>
                        <a:t> their programme. The specifications for the first T Levels are available online.  </a:t>
                      </a:r>
                    </a:p>
                  </a:txBody>
                  <a:tcPr marL="150781" marR="150781" marT="75390" marB="75390"/>
                </a:tc>
                <a:tc>
                  <a:txBody>
                    <a:bodyPr/>
                    <a:lstStyle/>
                    <a:p>
                      <a:r>
                        <a:rPr lang="en-GB" sz="3300" spc="3" dirty="0">
                          <a:solidFill>
                            <a:srgbClr val="000000"/>
                          </a:solidFill>
                          <a:latin typeface="Arial" panose="020B0604020202020204" pitchFamily="34" charset="0"/>
                          <a:ea typeface="+mn-ea"/>
                          <a:cs typeface="Arial" panose="020B0604020202020204" pitchFamily="34" charset="0"/>
                        </a:rPr>
                        <a:t>Based on the </a:t>
                      </a:r>
                      <a:r>
                        <a:rPr lang="en-GB" sz="3300" b="1" spc="3" dirty="0">
                          <a:solidFill>
                            <a:srgbClr val="000000"/>
                          </a:solidFill>
                          <a:latin typeface="Arial" panose="020B0604020202020204" pitchFamily="34" charset="0"/>
                          <a:ea typeface="+mn-ea"/>
                          <a:cs typeface="Arial" panose="020B0604020202020204" pitchFamily="34" charset="0"/>
                        </a:rPr>
                        <a:t>same employer-led standards as Apprenticeships</a:t>
                      </a:r>
                      <a:r>
                        <a:rPr lang="en-GB" sz="3300" spc="3" dirty="0">
                          <a:solidFill>
                            <a:srgbClr val="000000"/>
                          </a:solidFill>
                          <a:latin typeface="Arial" panose="020B0604020202020204" pitchFamily="34" charset="0"/>
                          <a:ea typeface="+mn-ea"/>
                          <a:cs typeface="Arial" panose="020B0604020202020204" pitchFamily="34" charset="0"/>
                        </a:rPr>
                        <a:t>, but will suit different learning styles.</a:t>
                      </a:r>
                    </a:p>
                    <a:p>
                      <a:endParaRPr lang="en-GB" sz="3300" dirty="0"/>
                    </a:p>
                  </a:txBody>
                  <a:tcPr marL="150781" marR="150781" marT="75390" marB="75390"/>
                </a:tc>
                <a:extLst>
                  <a:ext uri="{0D108BD9-81ED-4DB2-BD59-A6C34878D82A}">
                    <a16:rowId xmlns:a16="http://schemas.microsoft.com/office/drawing/2014/main" val="1247162115"/>
                  </a:ext>
                </a:extLst>
              </a:tr>
            </a:tbl>
          </a:graphicData>
        </a:graphic>
      </p:graphicFrame>
    </p:spTree>
    <p:extLst>
      <p:ext uri="{BB962C8B-B14F-4D97-AF65-F5344CB8AC3E}">
        <p14:creationId xmlns:p14="http://schemas.microsoft.com/office/powerpoint/2010/main" val="361614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3B16-F376-4269-9100-E5146B80122F}"/>
              </a:ext>
            </a:extLst>
          </p:cNvPr>
          <p:cNvSpPr>
            <a:spLocks noGrp="1"/>
          </p:cNvSpPr>
          <p:nvPr>
            <p:ph type="title"/>
          </p:nvPr>
        </p:nvSpPr>
        <p:spPr>
          <a:xfrm>
            <a:off x="336801" y="299160"/>
            <a:ext cx="16129344" cy="830519"/>
          </a:xfrm>
        </p:spPr>
        <p:txBody>
          <a:bodyPr/>
          <a:lstStyle/>
          <a:p>
            <a:r>
              <a:rPr lang="en-GB"/>
              <a:t>What is the purpose of t levels?</a:t>
            </a:r>
          </a:p>
        </p:txBody>
      </p:sp>
      <p:sp>
        <p:nvSpPr>
          <p:cNvPr id="3" name="Rectangle 2">
            <a:extLst>
              <a:ext uri="{FF2B5EF4-FFF2-40B4-BE49-F238E27FC236}">
                <a16:creationId xmlns:a16="http://schemas.microsoft.com/office/drawing/2014/main" id="{550B9756-5246-456D-ABF4-6F946C5121F8}"/>
              </a:ext>
            </a:extLst>
          </p:cNvPr>
          <p:cNvSpPr/>
          <p:nvPr/>
        </p:nvSpPr>
        <p:spPr>
          <a:xfrm>
            <a:off x="1493822" y="829198"/>
            <a:ext cx="18197465" cy="3663439"/>
          </a:xfrm>
          <a:prstGeom prst="rect">
            <a:avLst/>
          </a:prstGeom>
          <a:ln w="38100">
            <a:solidFill>
              <a:schemeClr val="accent1"/>
            </a:solidFill>
          </a:ln>
        </p:spPr>
        <p:txBody>
          <a:bodyPr wrap="square">
            <a:spAutoFit/>
          </a:bodyPr>
          <a:lstStyle/>
          <a:p>
            <a:pPr algn="ctr"/>
            <a:r>
              <a:rPr lang="en-GB" sz="2600" b="1" i="1">
                <a:effectLst/>
                <a:latin typeface="Arial" panose="020B0604020202020204" pitchFamily="34" charset="0"/>
                <a:ea typeface="Calibri" panose="020F0502020204030204" pitchFamily="34" charset="0"/>
                <a:cs typeface="Arial" panose="020B0604020202020204" pitchFamily="34" charset="0"/>
              </a:rPr>
              <a:t>Why introduce T Levels?</a:t>
            </a:r>
            <a:endParaRPr lang="en-GB" sz="2600" b="1">
              <a:effectLst/>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n-GB" sz="2600">
                <a:effectLst/>
                <a:latin typeface="Arial" panose="020B0604020202020204" pitchFamily="34" charset="0"/>
                <a:ea typeface="Calibri" panose="020F0502020204030204" pitchFamily="34" charset="0"/>
                <a:cs typeface="Arial" panose="020B0604020202020204" pitchFamily="34" charset="0"/>
              </a:rPr>
              <a:t>T Levels </a:t>
            </a:r>
            <a:r>
              <a:rPr lang="en-GB" sz="2600">
                <a:latin typeface="Arial" panose="020B0604020202020204" pitchFamily="34" charset="0"/>
                <a:ea typeface="Calibri" panose="020F0502020204030204" pitchFamily="34" charset="0"/>
                <a:cs typeface="Arial" panose="020B0604020202020204" pitchFamily="34" charset="0"/>
              </a:rPr>
              <a:t>have been</a:t>
            </a:r>
            <a:r>
              <a:rPr lang="en-GB" sz="2600">
                <a:effectLst/>
                <a:latin typeface="Arial" panose="020B0604020202020204" pitchFamily="34" charset="0"/>
                <a:ea typeface="Calibri" panose="020F0502020204030204" pitchFamily="34" charset="0"/>
                <a:cs typeface="Arial" panose="020B0604020202020204" pitchFamily="34" charset="0"/>
              </a:rPr>
              <a:t> introduced following the proposals by Lord Sainsbury’s </a:t>
            </a:r>
            <a:r>
              <a:rPr lang="en-GB" sz="2600" b="1">
                <a:effectLst/>
                <a:latin typeface="Arial" panose="020B0604020202020204" pitchFamily="34" charset="0"/>
                <a:ea typeface="Times New Roman" panose="02020603050405020304" pitchFamily="18" charset="0"/>
                <a:cs typeface="Arial" panose="020B0604020202020204" pitchFamily="34" charset="0"/>
              </a:rPr>
              <a:t>Independent Panel on Technical Education</a:t>
            </a:r>
            <a:r>
              <a:rPr lang="en-GB" sz="2600">
                <a:effectLst/>
                <a:latin typeface="Arial" panose="020B0604020202020204" pitchFamily="34" charset="0"/>
                <a:ea typeface="Times New Roman" panose="02020603050405020304" pitchFamily="18" charset="0"/>
                <a:cs typeface="Arial" panose="020B0604020202020204" pitchFamily="34" charset="0"/>
              </a:rPr>
              <a:t> to provide a </a:t>
            </a:r>
            <a:r>
              <a:rPr lang="en-GB" sz="2600" b="1">
                <a:effectLst/>
                <a:latin typeface="Arial" panose="020B0604020202020204" pitchFamily="34" charset="0"/>
                <a:ea typeface="Times New Roman" panose="02020603050405020304" pitchFamily="18" charset="0"/>
                <a:cs typeface="Arial" panose="020B0604020202020204" pitchFamily="34" charset="0"/>
              </a:rPr>
              <a:t>clear choice </a:t>
            </a:r>
            <a:r>
              <a:rPr lang="en-GB" sz="2600">
                <a:effectLst/>
                <a:latin typeface="Arial" panose="020B0604020202020204" pitchFamily="34" charset="0"/>
                <a:ea typeface="Times New Roman" panose="02020603050405020304" pitchFamily="18" charset="0"/>
                <a:cs typeface="Arial" panose="020B0604020202020204" pitchFamily="34" charset="0"/>
              </a:rPr>
              <a:t>for students in all post-16 education pathways. </a:t>
            </a:r>
          </a:p>
          <a:p>
            <a:pPr marL="342900" indent="-342900">
              <a:lnSpc>
                <a:spcPct val="107000"/>
              </a:lnSpc>
              <a:spcAft>
                <a:spcPts val="800"/>
              </a:spcAft>
              <a:buFont typeface="Arial" panose="020B0604020202020204" pitchFamily="34" charset="0"/>
              <a:buChar char="•"/>
            </a:pPr>
            <a:r>
              <a:rPr lang="en-GB" sz="2600">
                <a:latin typeface="Arial" panose="020B0604020202020204" pitchFamily="34" charset="0"/>
                <a:ea typeface="Calibri" panose="020F0502020204030204" pitchFamily="34" charset="0"/>
                <a:cs typeface="Arial" panose="020B0604020202020204" pitchFamily="34" charset="0"/>
              </a:rPr>
              <a:t>We already have a </a:t>
            </a:r>
            <a:r>
              <a:rPr lang="en-GB" sz="2600">
                <a:effectLst/>
                <a:latin typeface="Arial" panose="020B0604020202020204" pitchFamily="34" charset="0"/>
                <a:ea typeface="Calibri" panose="020F0502020204030204" pitchFamily="34" charset="0"/>
                <a:cs typeface="Arial" panose="020B0604020202020204" pitchFamily="34" charset="0"/>
              </a:rPr>
              <a:t>well-respected and </a:t>
            </a:r>
            <a:r>
              <a:rPr lang="en-GB" sz="2600" b="1">
                <a:effectLst/>
                <a:latin typeface="Arial" panose="020B0604020202020204" pitchFamily="34" charset="0"/>
                <a:ea typeface="Calibri" panose="020F0502020204030204" pitchFamily="34" charset="0"/>
                <a:cs typeface="Arial" panose="020B0604020202020204" pitchFamily="34" charset="0"/>
              </a:rPr>
              <a:t>established academic pathway in A levels </a:t>
            </a:r>
            <a:r>
              <a:rPr lang="en-GB" sz="2600">
                <a:effectLst/>
                <a:latin typeface="Arial" panose="020B0604020202020204" pitchFamily="34" charset="0"/>
                <a:ea typeface="Calibri" panose="020F0502020204030204" pitchFamily="34" charset="0"/>
                <a:cs typeface="Arial" panose="020B0604020202020204" pitchFamily="34" charset="0"/>
              </a:rPr>
              <a:t>– we want students to have high-quality options in technical pathways </a:t>
            </a:r>
            <a:r>
              <a:rPr lang="en-GB" sz="2600">
                <a:latin typeface="Arial" panose="020B0604020202020204" pitchFamily="34" charset="0"/>
                <a:ea typeface="Calibri" panose="020F0502020204030204" pitchFamily="34" charset="0"/>
                <a:cs typeface="Arial" panose="020B0604020202020204" pitchFamily="34" charset="0"/>
              </a:rPr>
              <a:t>in </a:t>
            </a:r>
            <a:r>
              <a:rPr lang="en-GB" sz="2600">
                <a:effectLst/>
                <a:latin typeface="Arial" panose="020B0604020202020204" pitchFamily="34" charset="0"/>
                <a:ea typeface="Calibri" panose="020F0502020204030204" pitchFamily="34" charset="0"/>
                <a:cs typeface="Arial" panose="020B0604020202020204" pitchFamily="34" charset="0"/>
              </a:rPr>
              <a:t>a</a:t>
            </a:r>
            <a:r>
              <a:rPr lang="en-GB" sz="2600">
                <a:effectLst/>
                <a:latin typeface="Arial" panose="020B0604020202020204" pitchFamily="34" charset="0"/>
                <a:ea typeface="Times New Roman" panose="02020603050405020304" pitchFamily="18" charset="0"/>
                <a:cs typeface="Arial" panose="020B0604020202020204" pitchFamily="34" charset="0"/>
              </a:rPr>
              <a:t> </a:t>
            </a:r>
            <a:r>
              <a:rPr lang="en-GB" sz="2600" b="1">
                <a:effectLst/>
                <a:latin typeface="Arial" panose="020B0604020202020204" pitchFamily="34" charset="0"/>
                <a:ea typeface="Times New Roman" panose="02020603050405020304" pitchFamily="18" charset="0"/>
                <a:cs typeface="Arial" panose="020B0604020202020204" pitchFamily="34" charset="0"/>
              </a:rPr>
              <a:t>simplified qualification landscape</a:t>
            </a:r>
            <a:r>
              <a:rPr lang="en-GB" sz="2600">
                <a:effectLst/>
                <a:latin typeface="Arial" panose="020B0604020202020204" pitchFamily="34" charset="0"/>
                <a:ea typeface="Times New Roman" panose="02020603050405020304" pitchFamily="18" charset="0"/>
                <a:cs typeface="Arial" panose="020B0604020202020204" pitchFamily="34" charset="0"/>
              </a:rPr>
              <a:t>, and </a:t>
            </a:r>
            <a:r>
              <a:rPr lang="en-GB" sz="2600">
                <a:latin typeface="Arial" panose="020B0604020202020204" pitchFamily="34" charset="0"/>
                <a:ea typeface="Times New Roman" panose="02020603050405020304" pitchFamily="18" charset="0"/>
                <a:cs typeface="Arial" panose="020B0604020202020204" pitchFamily="34" charset="0"/>
              </a:rPr>
              <a:t>ensure that all </a:t>
            </a:r>
            <a:r>
              <a:rPr lang="en-GB" sz="2600">
                <a:effectLst/>
                <a:latin typeface="Arial" panose="020B0604020202020204" pitchFamily="34" charset="0"/>
                <a:ea typeface="Times New Roman" panose="02020603050405020304" pitchFamily="18" charset="0"/>
                <a:cs typeface="Arial" panose="020B0604020202020204" pitchFamily="34" charset="0"/>
              </a:rPr>
              <a:t>available options support </a:t>
            </a:r>
            <a:r>
              <a:rPr lang="en-GB" sz="2600" b="1">
                <a:effectLst/>
                <a:latin typeface="Arial" panose="020B0604020202020204" pitchFamily="34" charset="0"/>
                <a:ea typeface="Times New Roman" panose="02020603050405020304" pitchFamily="18" charset="0"/>
                <a:cs typeface="Arial" panose="020B0604020202020204" pitchFamily="34" charset="0"/>
              </a:rPr>
              <a:t>good progression outcomes</a:t>
            </a:r>
            <a:r>
              <a:rPr lang="en-GB" sz="2600">
                <a:effectLst/>
                <a:latin typeface="Arial" panose="020B0604020202020204" pitchFamily="34" charset="0"/>
                <a:ea typeface="Times New Roman" panose="02020603050405020304" pitchFamily="18" charset="0"/>
                <a:cs typeface="Arial" panose="020B0604020202020204" pitchFamily="34" charset="0"/>
              </a:rPr>
              <a:t>.</a:t>
            </a:r>
          </a:p>
          <a:p>
            <a:pPr marL="342900" indent="-342900">
              <a:lnSpc>
                <a:spcPct val="107000"/>
              </a:lnSpc>
              <a:spcAft>
                <a:spcPts val="800"/>
              </a:spcAft>
              <a:buFont typeface="Arial" panose="020B0604020202020204" pitchFamily="34" charset="0"/>
              <a:buChar char="•"/>
            </a:pPr>
            <a:r>
              <a:rPr lang="en-GB" sz="2600">
                <a:effectLst/>
                <a:latin typeface="Arial" panose="020B0604020202020204" pitchFamily="34" charset="0"/>
                <a:ea typeface="Times New Roman" panose="02020603050405020304" pitchFamily="18" charset="0"/>
                <a:cs typeface="Arial" panose="020B0604020202020204" pitchFamily="34" charset="0"/>
              </a:rPr>
              <a:t>We want T Levels to be part of a long-term solution that </a:t>
            </a:r>
            <a:r>
              <a:rPr lang="en-GB" sz="2600">
                <a:latin typeface="Arial" panose="020B0604020202020204" pitchFamily="34" charset="0"/>
                <a:ea typeface="Times New Roman" panose="02020603050405020304" pitchFamily="18" charset="0"/>
                <a:cs typeface="Arial" panose="020B0604020202020204" pitchFamily="34" charset="0"/>
              </a:rPr>
              <a:t>ensures technical </a:t>
            </a:r>
            <a:r>
              <a:rPr lang="en-GB" sz="2600">
                <a:effectLst/>
                <a:latin typeface="Arial" panose="020B0604020202020204" pitchFamily="34" charset="0"/>
                <a:ea typeface="Times New Roman" panose="02020603050405020304" pitchFamily="18" charset="0"/>
                <a:cs typeface="Arial" panose="020B0604020202020204" pitchFamily="34" charset="0"/>
              </a:rPr>
              <a:t>education </a:t>
            </a:r>
            <a:r>
              <a:rPr lang="en-GB" sz="2600">
                <a:latin typeface="Arial" panose="020B0604020202020204" pitchFamily="34" charset="0"/>
                <a:ea typeface="Times New Roman" panose="02020603050405020304" pitchFamily="18" charset="0"/>
                <a:cs typeface="Arial" panose="020B0604020202020204" pitchFamily="34" charset="0"/>
              </a:rPr>
              <a:t>is</a:t>
            </a:r>
            <a:r>
              <a:rPr lang="en-GB" sz="2600">
                <a:effectLst/>
                <a:latin typeface="Arial" panose="020B0604020202020204" pitchFamily="34" charset="0"/>
                <a:ea typeface="Times New Roman" panose="02020603050405020304" pitchFamily="18" charset="0"/>
                <a:cs typeface="Arial" panose="020B0604020202020204" pitchFamily="34" charset="0"/>
              </a:rPr>
              <a:t> more closely aligned to employers’ needs, providing them with the </a:t>
            </a:r>
            <a:r>
              <a:rPr lang="en-GB" sz="2600" b="1">
                <a:effectLst/>
                <a:latin typeface="Arial" panose="020B0604020202020204" pitchFamily="34" charset="0"/>
                <a:ea typeface="Times New Roman" panose="02020603050405020304" pitchFamily="18" charset="0"/>
                <a:cs typeface="Arial" panose="020B0604020202020204" pitchFamily="34" charset="0"/>
              </a:rPr>
              <a:t>skilled workforce </a:t>
            </a:r>
            <a:r>
              <a:rPr lang="en-GB" sz="2600">
                <a:effectLst/>
                <a:latin typeface="Arial" panose="020B0604020202020204" pitchFamily="34" charset="0"/>
                <a:ea typeface="Times New Roman" panose="02020603050405020304" pitchFamily="18" charset="0"/>
                <a:cs typeface="Arial" panose="020B0604020202020204" pitchFamily="34" charset="0"/>
              </a:rPr>
              <a:t>they need </a:t>
            </a:r>
            <a:r>
              <a:rPr lang="en-GB" sz="2600" b="1">
                <a:effectLst/>
                <a:latin typeface="Arial" panose="020B0604020202020204" pitchFamily="34" charset="0"/>
                <a:ea typeface="Times New Roman" panose="02020603050405020304" pitchFamily="18" charset="0"/>
                <a:cs typeface="Arial" panose="020B0604020202020204" pitchFamily="34" charset="0"/>
              </a:rPr>
              <a:t>for the future</a:t>
            </a:r>
            <a:r>
              <a:rPr lang="en-GB" sz="2600">
                <a:effectLst/>
                <a:latin typeface="Arial" panose="020B0604020202020204" pitchFamily="34" charset="0"/>
                <a:ea typeface="Times New Roman" panose="02020603050405020304" pitchFamily="18" charset="0"/>
                <a:cs typeface="Arial" panose="020B0604020202020204" pitchFamily="34" charset="0"/>
              </a:rPr>
              <a:t>. </a:t>
            </a:r>
          </a:p>
        </p:txBody>
      </p:sp>
      <p:sp>
        <p:nvSpPr>
          <p:cNvPr id="4" name="TextBox 3">
            <a:extLst>
              <a:ext uri="{FF2B5EF4-FFF2-40B4-BE49-F238E27FC236}">
                <a16:creationId xmlns:a16="http://schemas.microsoft.com/office/drawing/2014/main" id="{30C65A01-AA74-4A06-BB7D-EA8991CF8814}"/>
              </a:ext>
            </a:extLst>
          </p:cNvPr>
          <p:cNvSpPr txBox="1"/>
          <p:nvPr/>
        </p:nvSpPr>
        <p:spPr>
          <a:xfrm>
            <a:off x="1493822" y="4891861"/>
            <a:ext cx="18197464" cy="2739211"/>
          </a:xfrm>
          <a:prstGeom prst="rect">
            <a:avLst/>
          </a:prstGeom>
          <a:noFill/>
          <a:ln w="38100">
            <a:solidFill>
              <a:srgbClr val="000000"/>
            </a:solidFill>
          </a:ln>
        </p:spPr>
        <p:txBody>
          <a:bodyPr wrap="square" rtlCol="0">
            <a:spAutoFit/>
          </a:bodyPr>
          <a:lstStyle/>
          <a:p>
            <a:pPr algn="ctr"/>
            <a:r>
              <a:rPr lang="en-GB" sz="2600" b="1" i="1">
                <a:effectLst/>
                <a:latin typeface="Arial" panose="020B0604020202020204" pitchFamily="34" charset="0"/>
                <a:ea typeface="Calibri" panose="020F0502020204030204" pitchFamily="34" charset="0"/>
                <a:cs typeface="Arial" panose="020B0604020202020204" pitchFamily="34" charset="0"/>
              </a:rPr>
              <a:t>Who are they for?</a:t>
            </a:r>
            <a:endParaRPr lang="en-GB" sz="2600" b="1">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600">
                <a:effectLst/>
                <a:latin typeface="Arial" panose="020B0604020202020204" pitchFamily="34" charset="0"/>
                <a:ea typeface="Calibri" panose="020F0502020204030204" pitchFamily="34" charset="0"/>
                <a:cs typeface="Arial" panose="020B0604020202020204" pitchFamily="34" charset="0"/>
              </a:rPr>
              <a:t>T Levels are for students aged 16–19 who want to study a subject that will prepare them for</a:t>
            </a:r>
            <a:r>
              <a:rPr lang="en-GB" sz="2600" b="1">
                <a:effectLst/>
                <a:latin typeface="Arial" panose="020B0604020202020204" pitchFamily="34" charset="0"/>
                <a:ea typeface="Calibri" panose="020F0502020204030204" pitchFamily="34" charset="0"/>
                <a:cs typeface="Arial" panose="020B0604020202020204" pitchFamily="34" charset="0"/>
              </a:rPr>
              <a:t> skilled </a:t>
            </a:r>
            <a:r>
              <a:rPr lang="en-GB" sz="2600" b="1">
                <a:latin typeface="Arial" panose="020B0604020202020204" pitchFamily="34" charset="0"/>
                <a:ea typeface="Calibri" panose="020F0502020204030204" pitchFamily="34" charset="0"/>
                <a:cs typeface="Arial" panose="020B0604020202020204" pitchFamily="34" charset="0"/>
              </a:rPr>
              <a:t>employment</a:t>
            </a:r>
            <a:r>
              <a:rPr lang="en-GB" sz="2600" b="1">
                <a:effectLst/>
                <a:latin typeface="Arial" panose="020B0604020202020204" pitchFamily="34" charset="0"/>
                <a:ea typeface="Calibri" panose="020F0502020204030204" pitchFamily="34" charset="0"/>
                <a:cs typeface="Arial" panose="020B0604020202020204" pitchFamily="34" charset="0"/>
              </a:rPr>
              <a:t> </a:t>
            </a:r>
            <a:r>
              <a:rPr lang="en-GB" sz="2600">
                <a:effectLst/>
                <a:latin typeface="Arial" panose="020B0604020202020204" pitchFamily="34" charset="0"/>
                <a:ea typeface="Calibri" panose="020F0502020204030204" pitchFamily="34" charset="0"/>
                <a:cs typeface="Arial" panose="020B0604020202020204" pitchFamily="34" charset="0"/>
              </a:rPr>
              <a:t>or </a:t>
            </a:r>
            <a:r>
              <a:rPr lang="en-GB" sz="2600" b="1">
                <a:effectLst/>
                <a:latin typeface="Arial" panose="020B0604020202020204" pitchFamily="34" charset="0"/>
                <a:ea typeface="Calibri" panose="020F0502020204030204" pitchFamily="34" charset="0"/>
                <a:cs typeface="Arial" panose="020B0604020202020204" pitchFamily="34" charset="0"/>
              </a:rPr>
              <a:t>further study </a:t>
            </a:r>
            <a:r>
              <a:rPr lang="en-GB" sz="2600">
                <a:effectLst/>
                <a:latin typeface="Arial" panose="020B0604020202020204" pitchFamily="34" charset="0"/>
                <a:ea typeface="Calibri" panose="020F0502020204030204" pitchFamily="34" charset="0"/>
                <a:cs typeface="Arial" panose="020B0604020202020204" pitchFamily="34" charset="0"/>
              </a:rPr>
              <a:t>in a </a:t>
            </a:r>
            <a:r>
              <a:rPr lang="en-GB" sz="2600" b="1">
                <a:effectLst/>
                <a:latin typeface="Arial" panose="020B0604020202020204" pitchFamily="34" charset="0"/>
                <a:ea typeface="Calibri" panose="020F0502020204030204" pitchFamily="34" charset="0"/>
                <a:cs typeface="Arial" panose="020B0604020202020204" pitchFamily="34" charset="0"/>
              </a:rPr>
              <a:t>related technical field</a:t>
            </a:r>
            <a:r>
              <a:rPr lang="en-GB" sz="2600">
                <a:effectLst/>
                <a:latin typeface="Arial" panose="020B0604020202020204" pitchFamily="34" charset="0"/>
                <a:ea typeface="Calibri" panose="020F0502020204030204" pitchFamily="34" charset="0"/>
                <a:cs typeface="Arial" panose="020B0604020202020204" pitchFamily="34" charset="0"/>
              </a:rPr>
              <a:t>. T Levels offer broad </a:t>
            </a:r>
            <a:r>
              <a:rPr lang="en-GB" sz="2600">
                <a:latin typeface="Arial" panose="020B0604020202020204" pitchFamily="34" charset="0"/>
                <a:ea typeface="Calibri" panose="020F0502020204030204" pitchFamily="34" charset="0"/>
                <a:cs typeface="Arial" panose="020B0604020202020204" pitchFamily="34" charset="0"/>
              </a:rPr>
              <a:t>knowledge-based </a:t>
            </a:r>
            <a:r>
              <a:rPr lang="en-GB" sz="2600">
                <a:effectLst/>
                <a:latin typeface="Arial" panose="020B0604020202020204" pitchFamily="34" charset="0"/>
                <a:ea typeface="Calibri" panose="020F0502020204030204" pitchFamily="34" charset="0"/>
                <a:cs typeface="Arial" panose="020B0604020202020204" pitchFamily="34" charset="0"/>
              </a:rPr>
              <a:t>content initially, with students specialising later in the course.</a:t>
            </a:r>
          </a:p>
          <a:p>
            <a:pPr marL="342900" indent="-342900">
              <a:buFont typeface="Arial" panose="020B0604020202020204" pitchFamily="34" charset="0"/>
              <a:buChar char="•"/>
            </a:pPr>
            <a:r>
              <a:rPr lang="en-GB" sz="2600">
                <a:latin typeface="Arial" panose="020B0604020202020204" pitchFamily="34" charset="0"/>
                <a:ea typeface="Calibri" panose="020F0502020204030204" pitchFamily="34" charset="0"/>
                <a:cs typeface="Arial" panose="020B0604020202020204" pitchFamily="34" charset="0"/>
              </a:rPr>
              <a:t>They will suit </a:t>
            </a:r>
            <a:r>
              <a:rPr lang="en-GB" sz="2600">
                <a:effectLst/>
                <a:latin typeface="Arial" panose="020B0604020202020204" pitchFamily="34" charset="0"/>
                <a:ea typeface="Calibri" panose="020F0502020204030204" pitchFamily="34" charset="0"/>
                <a:cs typeface="Arial" panose="020B0604020202020204" pitchFamily="34" charset="0"/>
              </a:rPr>
              <a:t>learners who want a more </a:t>
            </a:r>
            <a:r>
              <a:rPr lang="en-GB" sz="2600" b="1">
                <a:effectLst/>
                <a:latin typeface="Arial" panose="020B0604020202020204" pitchFamily="34" charset="0"/>
                <a:ea typeface="Calibri" panose="020F0502020204030204" pitchFamily="34" charset="0"/>
                <a:cs typeface="Arial" panose="020B0604020202020204" pitchFamily="34" charset="0"/>
              </a:rPr>
              <a:t>practical,</a:t>
            </a:r>
            <a:r>
              <a:rPr lang="en-GB" sz="2600">
                <a:effectLst/>
                <a:latin typeface="Arial" panose="020B0604020202020204" pitchFamily="34" charset="0"/>
                <a:ea typeface="Calibri" panose="020F0502020204030204" pitchFamily="34" charset="0"/>
                <a:cs typeface="Arial" panose="020B0604020202020204" pitchFamily="34" charset="0"/>
              </a:rPr>
              <a:t> </a:t>
            </a:r>
            <a:r>
              <a:rPr lang="en-GB" sz="2600" b="1">
                <a:effectLst/>
                <a:latin typeface="Arial" panose="020B0604020202020204" pitchFamily="34" charset="0"/>
                <a:ea typeface="Calibri" panose="020F0502020204030204" pitchFamily="34" charset="0"/>
                <a:cs typeface="Arial" panose="020B0604020202020204" pitchFamily="34" charset="0"/>
              </a:rPr>
              <a:t>employer-led programme</a:t>
            </a:r>
            <a:r>
              <a:rPr lang="en-GB" sz="2600">
                <a:effectLst/>
                <a:latin typeface="Arial" panose="020B0604020202020204" pitchFamily="34" charset="0"/>
                <a:ea typeface="Calibri" panose="020F0502020204030204" pitchFamily="34" charset="0"/>
                <a:cs typeface="Arial" panose="020B0604020202020204" pitchFamily="34" charset="0"/>
              </a:rPr>
              <a:t>, rather than a solely classroom based programme, without the commitment of the more narrow focus </a:t>
            </a:r>
            <a:r>
              <a:rPr lang="en-GB" sz="2600">
                <a:latin typeface="Arial" panose="020B0604020202020204" pitchFamily="34" charset="0"/>
                <a:ea typeface="Calibri" panose="020F0502020204030204" pitchFamily="34" charset="0"/>
                <a:cs typeface="Arial" panose="020B0604020202020204" pitchFamily="34" charset="0"/>
              </a:rPr>
              <a:t>of</a:t>
            </a:r>
            <a:r>
              <a:rPr lang="en-GB" sz="2600">
                <a:effectLst/>
                <a:latin typeface="Arial" panose="020B0604020202020204" pitchFamily="34" charset="0"/>
                <a:ea typeface="Calibri" panose="020F0502020204030204" pitchFamily="34" charset="0"/>
                <a:cs typeface="Arial" panose="020B0604020202020204" pitchFamily="34" charset="0"/>
              </a:rPr>
              <a:t> an apprenticeship. </a:t>
            </a:r>
          </a:p>
          <a:p>
            <a:pPr marL="342900" indent="-342900">
              <a:buFont typeface="Arial" panose="020B0604020202020204" pitchFamily="34" charset="0"/>
              <a:buChar char="•"/>
            </a:pPr>
            <a:endParaRPr lang="en-GB" sz="1600">
              <a:latin typeface="Courier" pitchFamily="2" charset="0"/>
            </a:endParaRPr>
          </a:p>
        </p:txBody>
      </p:sp>
      <p:sp>
        <p:nvSpPr>
          <p:cNvPr id="5" name="TextBox 4">
            <a:extLst>
              <a:ext uri="{FF2B5EF4-FFF2-40B4-BE49-F238E27FC236}">
                <a16:creationId xmlns:a16="http://schemas.microsoft.com/office/drawing/2014/main" id="{56DA9BA1-D492-4456-9358-B02D3F3D2E0F}"/>
              </a:ext>
            </a:extLst>
          </p:cNvPr>
          <p:cNvSpPr txBox="1"/>
          <p:nvPr/>
        </p:nvSpPr>
        <p:spPr>
          <a:xfrm>
            <a:off x="1493822" y="8030296"/>
            <a:ext cx="18197464" cy="3139321"/>
          </a:xfrm>
          <a:prstGeom prst="rect">
            <a:avLst/>
          </a:prstGeom>
          <a:noFill/>
          <a:ln w="38100">
            <a:solidFill>
              <a:srgbClr val="FC4420"/>
            </a:solidFill>
          </a:ln>
        </p:spPr>
        <p:txBody>
          <a:bodyPr wrap="square" rtlCol="0">
            <a:spAutoFit/>
          </a:bodyPr>
          <a:lstStyle/>
          <a:p>
            <a:pPr algn="ctr"/>
            <a:r>
              <a:rPr lang="en-GB" sz="2600" b="1" i="1">
                <a:latin typeface="Arial" panose="020B0604020202020204" pitchFamily="34" charset="0"/>
                <a:ea typeface="Calibri" panose="020F0502020204030204" pitchFamily="34" charset="0"/>
                <a:cs typeface="Arial" panose="020B0604020202020204" pitchFamily="34" charset="0"/>
              </a:rPr>
              <a:t>What are the progression options from T Levels?</a:t>
            </a:r>
            <a:endParaRPr lang="en-GB" sz="2600" b="1">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GB" sz="2600">
                <a:effectLst/>
                <a:latin typeface="Arial" panose="020B0604020202020204" pitchFamily="34" charset="0"/>
                <a:ea typeface="Calibri" panose="020F0502020204030204" pitchFamily="34" charset="0"/>
                <a:cs typeface="Arial" panose="020B0604020202020204" pitchFamily="34" charset="0"/>
              </a:rPr>
              <a:t>T Levels have been developed by employers and are therefore ideal for students who want to </a:t>
            </a:r>
            <a:r>
              <a:rPr lang="en-GB" sz="2600">
                <a:latin typeface="Arial" panose="020B0604020202020204" pitchFamily="34" charset="0"/>
                <a:ea typeface="Calibri" panose="020F0502020204030204" pitchFamily="34" charset="0"/>
                <a:cs typeface="Arial" panose="020B0604020202020204" pitchFamily="34" charset="0"/>
              </a:rPr>
              <a:t>gain</a:t>
            </a:r>
            <a:r>
              <a:rPr lang="en-GB" sz="2600">
                <a:effectLst/>
                <a:latin typeface="Arial" panose="020B0604020202020204" pitchFamily="34" charset="0"/>
                <a:ea typeface="Calibri" panose="020F0502020204030204" pitchFamily="34" charset="0"/>
                <a:cs typeface="Arial" panose="020B0604020202020204" pitchFamily="34" charset="0"/>
              </a:rPr>
              <a:t> the knowledge and skills they need for </a:t>
            </a:r>
            <a:r>
              <a:rPr lang="en-GB" sz="2600" b="1">
                <a:effectLst/>
                <a:latin typeface="Arial" panose="020B0604020202020204" pitchFamily="34" charset="0"/>
                <a:ea typeface="Calibri" panose="020F0502020204030204" pitchFamily="34" charset="0"/>
                <a:cs typeface="Arial" panose="020B0604020202020204" pitchFamily="34" charset="0"/>
              </a:rPr>
              <a:t>skilled employment</a:t>
            </a:r>
            <a:r>
              <a:rPr lang="en-GB" sz="2600">
                <a:effectLst/>
                <a:latin typeface="Arial" panose="020B0604020202020204" pitchFamily="34" charset="0"/>
                <a:ea typeface="Calibri" panose="020F0502020204030204" pitchFamily="34" charset="0"/>
                <a:cs typeface="Arial" panose="020B0604020202020204" pitchFamily="34" charset="0"/>
              </a:rPr>
              <a:t>. </a:t>
            </a:r>
          </a:p>
          <a:p>
            <a:pPr marL="342900" indent="-342900">
              <a:buFont typeface="Arial" panose="020B0604020202020204" pitchFamily="34" charset="0"/>
              <a:buChar char="•"/>
            </a:pPr>
            <a:r>
              <a:rPr lang="en-GB" sz="2600">
                <a:latin typeface="Arial" panose="020B0604020202020204" pitchFamily="34" charset="0"/>
                <a:ea typeface="Calibri" panose="020F0502020204030204" pitchFamily="34" charset="0"/>
                <a:cs typeface="Arial" panose="020B0604020202020204" pitchFamily="34" charset="0"/>
              </a:rPr>
              <a:t>T</a:t>
            </a:r>
            <a:r>
              <a:rPr lang="en-GB" sz="2600">
                <a:effectLst/>
                <a:latin typeface="Arial" panose="020B0604020202020204" pitchFamily="34" charset="0"/>
                <a:ea typeface="Calibri" panose="020F0502020204030204" pitchFamily="34" charset="0"/>
                <a:cs typeface="Arial" panose="020B0604020202020204" pitchFamily="34" charset="0"/>
              </a:rPr>
              <a:t>he depth of</a:t>
            </a:r>
            <a:r>
              <a:rPr lang="en-GB" sz="2600">
                <a:latin typeface="Arial" panose="020B0604020202020204" pitchFamily="34" charset="0"/>
                <a:ea typeface="Calibri" panose="020F0502020204030204" pitchFamily="34" charset="0"/>
                <a:cs typeface="Arial" panose="020B0604020202020204" pitchFamily="34" charset="0"/>
              </a:rPr>
              <a:t> knowledge and understanding gained through a T Level will also make them suitable for students who want </a:t>
            </a:r>
            <a:r>
              <a:rPr lang="en-GB" sz="2600">
                <a:effectLst/>
                <a:latin typeface="Arial" panose="020B0604020202020204" pitchFamily="34" charset="0"/>
                <a:ea typeface="Calibri" panose="020F0502020204030204" pitchFamily="34" charset="0"/>
                <a:cs typeface="Arial" panose="020B0604020202020204" pitchFamily="34" charset="0"/>
              </a:rPr>
              <a:t>to progress into </a:t>
            </a:r>
            <a:r>
              <a:rPr lang="en-GB" sz="2600" b="1">
                <a:effectLst/>
                <a:latin typeface="Arial" panose="020B0604020202020204" pitchFamily="34" charset="0"/>
                <a:ea typeface="Calibri" panose="020F0502020204030204" pitchFamily="34" charset="0"/>
                <a:cs typeface="Arial" panose="020B0604020202020204" pitchFamily="34" charset="0"/>
              </a:rPr>
              <a:t>higher-level technical study, </a:t>
            </a:r>
            <a:r>
              <a:rPr lang="en-GB" sz="2600">
                <a:effectLst/>
                <a:latin typeface="Arial" panose="020B0604020202020204" pitchFamily="34" charset="0"/>
                <a:ea typeface="Calibri" panose="020F0502020204030204" pitchFamily="34" charset="0"/>
                <a:cs typeface="Arial" panose="020B0604020202020204" pitchFamily="34" charset="0"/>
              </a:rPr>
              <a:t>including degree courses in</a:t>
            </a:r>
            <a:r>
              <a:rPr lang="en-GB" sz="2600" b="1">
                <a:effectLst/>
                <a:latin typeface="Arial" panose="020B0604020202020204" pitchFamily="34" charset="0"/>
                <a:ea typeface="Calibri" panose="020F0502020204030204" pitchFamily="34" charset="0"/>
                <a:cs typeface="Arial" panose="020B0604020202020204" pitchFamily="34" charset="0"/>
              </a:rPr>
              <a:t> subjects relevant to their chosen T Level</a:t>
            </a:r>
            <a:r>
              <a:rPr lang="en-GB" sz="2600">
                <a:effectLst/>
                <a:latin typeface="Arial" panose="020B0604020202020204" pitchFamily="34" charset="0"/>
                <a:ea typeface="Calibri" panose="020F0502020204030204" pitchFamily="34" charset="0"/>
                <a:cs typeface="Arial" panose="020B0604020202020204" pitchFamily="34" charset="0"/>
              </a:rPr>
              <a:t>. </a:t>
            </a:r>
          </a:p>
          <a:p>
            <a:pPr marL="342900" indent="-342900">
              <a:buFont typeface="Arial" panose="020B0604020202020204" pitchFamily="34" charset="0"/>
              <a:buChar char="•"/>
            </a:pPr>
            <a:r>
              <a:rPr lang="en-GB" sz="2600">
                <a:effectLst/>
                <a:latin typeface="Arial" panose="020B0604020202020204" pitchFamily="34" charset="0"/>
                <a:ea typeface="Calibri" panose="020F0502020204030204" pitchFamily="34" charset="0"/>
                <a:cs typeface="Arial" panose="020B0604020202020204" pitchFamily="34" charset="0"/>
              </a:rPr>
              <a:t>Finally</a:t>
            </a:r>
            <a:r>
              <a:rPr lang="en-GB" sz="2600">
                <a:latin typeface="Arial" panose="020B0604020202020204" pitchFamily="34" charset="0"/>
                <a:ea typeface="Calibri" panose="020F0502020204030204" pitchFamily="34" charset="0"/>
                <a:cs typeface="Arial" panose="020B0604020202020204" pitchFamily="34" charset="0"/>
              </a:rPr>
              <a:t>, m</a:t>
            </a:r>
            <a:r>
              <a:rPr lang="en-GB" sz="2600">
                <a:solidFill>
                  <a:srgbClr val="000000"/>
                </a:solidFill>
                <a:latin typeface="Arial" panose="020B0604020202020204" pitchFamily="34" charset="0"/>
                <a:cs typeface="Arial" panose="020B0604020202020204" pitchFamily="34" charset="0"/>
              </a:rPr>
              <a:t>any T Level students will be able to move on from their course to a relevant </a:t>
            </a:r>
            <a:r>
              <a:rPr lang="en-GB" sz="2600" b="1">
                <a:solidFill>
                  <a:srgbClr val="000000"/>
                </a:solidFill>
                <a:latin typeface="Arial" panose="020B0604020202020204" pitchFamily="34" charset="0"/>
                <a:cs typeface="Arial" panose="020B0604020202020204" pitchFamily="34" charset="0"/>
              </a:rPr>
              <a:t>apprenticeship </a:t>
            </a:r>
            <a:r>
              <a:rPr lang="en-GB" sz="2600">
                <a:solidFill>
                  <a:srgbClr val="000000"/>
                </a:solidFill>
                <a:latin typeface="Arial" panose="020B0604020202020204" pitchFamily="34" charset="0"/>
                <a:cs typeface="Arial" panose="020B0604020202020204" pitchFamily="34" charset="0"/>
              </a:rPr>
              <a:t>if they wish to continue learning in a practical-based programme, whilst in employment. </a:t>
            </a:r>
            <a:endParaRPr lang="en-GB" sz="2600" b="1">
              <a:effectLst/>
              <a:latin typeface="Arial" panose="020B0604020202020204" pitchFamily="34" charset="0"/>
              <a:ea typeface="Calibri" panose="020F0502020204030204" pitchFamily="34" charset="0"/>
              <a:cs typeface="Arial" panose="020B0604020202020204" pitchFamily="34" charset="0"/>
            </a:endParaRPr>
          </a:p>
          <a:p>
            <a:pPr algn="l"/>
            <a:endParaRPr lang="en-GB" sz="1600">
              <a:latin typeface="Courier" pitchFamily="2" charset="0"/>
            </a:endParaRPr>
          </a:p>
        </p:txBody>
      </p:sp>
    </p:spTree>
    <p:extLst>
      <p:ext uri="{BB962C8B-B14F-4D97-AF65-F5344CB8AC3E}">
        <p14:creationId xmlns:p14="http://schemas.microsoft.com/office/powerpoint/2010/main" val="206145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1E1AD1F-93A7-4449-B630-FBF55C688829}"/>
              </a:ext>
            </a:extLst>
          </p:cNvPr>
          <p:cNvSpPr txBox="1">
            <a:spLocks/>
          </p:cNvSpPr>
          <p:nvPr/>
        </p:nvSpPr>
        <p:spPr>
          <a:xfrm>
            <a:off x="1914590" y="356315"/>
            <a:ext cx="16106839" cy="829818"/>
          </a:xfrm>
          <a:prstGeom prst="rect">
            <a:avLst/>
          </a:prstGeom>
        </p:spPr>
        <p:txBody>
          <a:bodyPr vert="horz" wrap="square" lIns="0" tIns="0" rIns="0" bIns="0" rtlCol="0" anchor="t" anchorCtr="0">
            <a:noAutofit/>
          </a:bodyPr>
          <a:lstStyle>
            <a:lvl1pPr algn="l">
              <a:lnSpc>
                <a:spcPct val="80000"/>
              </a:lnSpc>
              <a:defRPr sz="1637" b="1" i="1" cap="all" baseline="0">
                <a:solidFill>
                  <a:schemeClr val="tx1"/>
                </a:solidFill>
                <a:latin typeface="Arial" panose="020B0604020202020204" pitchFamily="34" charset="0"/>
                <a:ea typeface="+mj-ea"/>
                <a:cs typeface="Arial" panose="020B0604020202020204" pitchFamily="34" charset="0"/>
              </a:defRPr>
            </a:lvl1pPr>
          </a:lstStyle>
          <a:p>
            <a:r>
              <a:rPr lang="en-GB" sz="4617" kern="0"/>
              <a:t>T levels context</a:t>
            </a:r>
          </a:p>
        </p:txBody>
      </p:sp>
      <p:sp>
        <p:nvSpPr>
          <p:cNvPr id="4" name="Content Placeholder 2">
            <a:extLst>
              <a:ext uri="{FF2B5EF4-FFF2-40B4-BE49-F238E27FC236}">
                <a16:creationId xmlns:a16="http://schemas.microsoft.com/office/drawing/2014/main" id="{051419F5-66EF-49C0-A3CE-D390FD691908}"/>
              </a:ext>
            </a:extLst>
          </p:cNvPr>
          <p:cNvSpPr txBox="1">
            <a:spLocks/>
          </p:cNvSpPr>
          <p:nvPr/>
        </p:nvSpPr>
        <p:spPr>
          <a:xfrm>
            <a:off x="2154772" y="1373245"/>
            <a:ext cx="16143287" cy="8970394"/>
          </a:xfrm>
          <a:prstGeom prst="rect">
            <a:avLst/>
          </a:prstGeom>
        </p:spPr>
        <p:txBody>
          <a:bodyPr>
            <a:noAutofit/>
          </a:bodyPr>
          <a:lstStyle>
            <a:lvl1pPr marL="107818" indent="-107818" algn="ctr">
              <a:lnSpc>
                <a:spcPct val="140000"/>
              </a:lnSpc>
              <a:spcBef>
                <a:spcPts val="0"/>
              </a:spcBef>
              <a:spcAft>
                <a:spcPts val="1092"/>
              </a:spcAft>
              <a:buFont typeface="Arial" panose="020B0604020202020204" pitchFamily="34" charset="0"/>
              <a:buChar char="•"/>
              <a:tabLst/>
              <a:defRPr lang="en-US" sz="1001" b="0" i="0" kern="1200" spc="3" dirty="0" smtClean="0">
                <a:solidFill>
                  <a:schemeClr val="tx1"/>
                </a:solidFill>
                <a:latin typeface="Courier" pitchFamily="2" charset="0"/>
                <a:ea typeface="+mn-ea"/>
                <a:cs typeface="Courier New"/>
              </a:defRPr>
            </a:lvl1pPr>
            <a:lvl2pPr marL="7316" marR="3081" algn="ctr" defTabSz="554492" rtl="0" eaLnBrk="1" latinLnBrk="0" hangingPunct="1">
              <a:lnSpc>
                <a:spcPct val="120000"/>
              </a:lnSpc>
              <a:spcBef>
                <a:spcPts val="0"/>
              </a:spcBef>
              <a:spcAft>
                <a:spcPts val="364"/>
              </a:spcAft>
              <a:defRPr lang="en-US" sz="1001" b="0" i="0" kern="1200" spc="3" dirty="0" smtClean="0">
                <a:solidFill>
                  <a:schemeClr val="tx1"/>
                </a:solidFill>
                <a:latin typeface="Courier" pitchFamily="2" charset="0"/>
                <a:ea typeface="+mn-ea"/>
                <a:cs typeface="Courier New"/>
              </a:defRPr>
            </a:lvl2pPr>
            <a:lvl3pPr marL="180595" marR="3081" indent="-173279" algn="ctr" defTabSz="554492" rtl="0" eaLnBrk="1" latinLnBrk="0" hangingPunct="1">
              <a:lnSpc>
                <a:spcPct val="118300"/>
              </a:lnSpc>
              <a:spcBef>
                <a:spcPts val="58"/>
              </a:spcBef>
              <a:buFont typeface="Arial" panose="020B0604020202020204" pitchFamily="34" charset="0"/>
              <a:buChar char="•"/>
              <a:defRPr lang="en-US" sz="1092" b="0" i="0" kern="1200" spc="3" dirty="0" smtClean="0">
                <a:solidFill>
                  <a:schemeClr val="tx1"/>
                </a:solidFill>
                <a:latin typeface="Courier" pitchFamily="2" charset="0"/>
                <a:ea typeface="+mn-ea"/>
                <a:cs typeface="Courier New"/>
              </a:defRPr>
            </a:lvl3pPr>
            <a:lvl4pPr marL="180595" marR="3081" indent="-173279" algn="ctr" defTabSz="554492" rtl="0" eaLnBrk="1" latinLnBrk="0" hangingPunct="1">
              <a:lnSpc>
                <a:spcPct val="118300"/>
              </a:lnSpc>
              <a:spcBef>
                <a:spcPts val="58"/>
              </a:spcBef>
              <a:buFont typeface="Arial" panose="020B0604020202020204" pitchFamily="34" charset="0"/>
              <a:buChar char="•"/>
              <a:defRPr lang="en-US" sz="1092" kern="1200" spc="3" dirty="0" smtClean="0">
                <a:solidFill>
                  <a:schemeClr val="tx1"/>
                </a:solidFill>
                <a:latin typeface="Courier New"/>
                <a:ea typeface="+mn-ea"/>
                <a:cs typeface="Courier New"/>
              </a:defRPr>
            </a:lvl4pPr>
            <a:lvl5pPr marL="7316" marR="3081" algn="ctr" defTabSz="554492" rtl="0" eaLnBrk="1" latinLnBrk="0" hangingPunct="1">
              <a:lnSpc>
                <a:spcPct val="118300"/>
              </a:lnSpc>
              <a:spcBef>
                <a:spcPts val="58"/>
              </a:spcBef>
              <a:defRPr lang="en-US" sz="1092" kern="1200" spc="3" dirty="0" smtClean="0">
                <a:solidFill>
                  <a:schemeClr val="tx1"/>
                </a:solidFill>
                <a:latin typeface="Courier New"/>
                <a:ea typeface="+mn-ea"/>
                <a:cs typeface="Courier New"/>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a:lstStyle>
          <a:p>
            <a:pPr algn="l">
              <a:lnSpc>
                <a:spcPct val="100000"/>
              </a:lnSpc>
            </a:pPr>
            <a:r>
              <a:rPr lang="en-GB" sz="2800" b="1">
                <a:latin typeface="Arial" panose="020B0604020202020204" pitchFamily="34" charset="0"/>
                <a:cs typeface="Arial" panose="020B0604020202020204" pitchFamily="34" charset="0"/>
              </a:rPr>
              <a:t>T Level Transition Programme- </a:t>
            </a:r>
            <a:r>
              <a:rPr lang="en-GB" sz="2800">
                <a:latin typeface="Arial" panose="020B0604020202020204" pitchFamily="34" charset="0"/>
                <a:cs typeface="Arial" panose="020B0604020202020204" pitchFamily="34" charset="0"/>
              </a:rPr>
              <a:t>targeted at students who are not ready to start a T Level but have the potential to progress onto one following a tailored preparation programme. Introduced in September 2020 by T Level providers taking part in phased implementation from academic year 2020/21, and continued with the second wave of T Levels in 2021.</a:t>
            </a:r>
          </a:p>
          <a:p>
            <a:pPr marL="0" indent="0" algn="l">
              <a:lnSpc>
                <a:spcPct val="100000"/>
              </a:lnSpc>
              <a:buNone/>
            </a:pPr>
            <a:endParaRPr lang="en-GB" sz="2800">
              <a:latin typeface="Arial" panose="020B0604020202020204" pitchFamily="34" charset="0"/>
              <a:cs typeface="Arial" panose="020B0604020202020204" pitchFamily="34" charset="0"/>
            </a:endParaRPr>
          </a:p>
          <a:p>
            <a:pPr algn="l">
              <a:lnSpc>
                <a:spcPct val="100000"/>
              </a:lnSpc>
            </a:pPr>
            <a:r>
              <a:rPr lang="en-GB" sz="2800" b="1">
                <a:solidFill>
                  <a:srgbClr val="000000"/>
                </a:solidFill>
                <a:latin typeface="Arial" panose="020B0604020202020204" pitchFamily="34" charset="0"/>
                <a:cs typeface="Arial" panose="020B0604020202020204" pitchFamily="34" charset="0"/>
              </a:rPr>
              <a:t>Review of qualifications at level 3 and below</a:t>
            </a:r>
            <a:r>
              <a:rPr lang="en-GB" sz="2800">
                <a:solidFill>
                  <a:srgbClr val="000000"/>
                </a:solidFill>
                <a:latin typeface="Arial" panose="020B0604020202020204" pitchFamily="34" charset="0"/>
                <a:cs typeface="Arial" panose="020B0604020202020204" pitchFamily="34" charset="0"/>
              </a:rPr>
              <a:t>- aiming to simplify the qualifications landscape, so that every qualification is necessary, has a distinct purpose, is high quality and supports progression to positive outcomes. The government response following two consultation periods was published in July. </a:t>
            </a:r>
          </a:p>
          <a:p>
            <a:pPr marL="0" indent="0" algn="l">
              <a:lnSpc>
                <a:spcPct val="100000"/>
              </a:lnSpc>
              <a:buNone/>
            </a:pPr>
            <a:endParaRPr lang="en-GB" sz="2800">
              <a:latin typeface="Arial" panose="020B0604020202020204" pitchFamily="34" charset="0"/>
              <a:cs typeface="Arial" panose="020B0604020202020204" pitchFamily="34" charset="0"/>
            </a:endParaRPr>
          </a:p>
          <a:p>
            <a:pPr algn="l">
              <a:lnSpc>
                <a:spcPct val="100000"/>
              </a:lnSpc>
              <a:buFont typeface="Arial" panose="020B0604020202020204" pitchFamily="34" charset="0"/>
              <a:buChar char="•"/>
            </a:pPr>
            <a:r>
              <a:rPr lang="en-GB" sz="2800" b="1">
                <a:latin typeface="Arial" panose="020B0604020202020204" pitchFamily="34" charset="0"/>
                <a:cs typeface="Arial" panose="020B0604020202020204" pitchFamily="34" charset="0"/>
              </a:rPr>
              <a:t>Higher Techincal </a:t>
            </a:r>
            <a:r>
              <a:rPr lang="en-GB" sz="2800" b="1">
                <a:solidFill>
                  <a:srgbClr val="000000"/>
                </a:solidFill>
                <a:latin typeface="Arial" panose="020B0604020202020204" pitchFamily="34" charset="0"/>
                <a:cs typeface="Arial" panose="020B0604020202020204" pitchFamily="34" charset="0"/>
              </a:rPr>
              <a:t>Qualifications-</a:t>
            </a:r>
            <a:r>
              <a:rPr lang="en-GB" sz="2800" b="1">
                <a:latin typeface="Arial" panose="020B0604020202020204" pitchFamily="34" charset="0"/>
                <a:cs typeface="Arial" panose="020B0604020202020204" pitchFamily="34" charset="0"/>
              </a:rPr>
              <a:t> </a:t>
            </a:r>
            <a:r>
              <a:rPr lang="en-GB" sz="2800" b="0" i="0">
                <a:solidFill>
                  <a:srgbClr val="242424"/>
                </a:solidFill>
                <a:effectLst/>
                <a:latin typeface="Arial" panose="020B0604020202020204" pitchFamily="34" charset="0"/>
                <a:cs typeface="Arial" panose="020B0604020202020204" pitchFamily="34" charset="0"/>
              </a:rPr>
              <a:t>We’re reforming higher </a:t>
            </a:r>
            <a:r>
              <a:rPr lang="en-GB" sz="2800">
                <a:latin typeface="Arial" panose="020B0604020202020204" pitchFamily="34" charset="0"/>
                <a:cs typeface="Arial" panose="020B0604020202020204" pitchFamily="34" charset="0"/>
              </a:rPr>
              <a:t>technical</a:t>
            </a:r>
            <a:r>
              <a:rPr lang="en-GB" sz="2800" i="0">
                <a:solidFill>
                  <a:srgbClr val="242424"/>
                </a:solidFill>
                <a:effectLst/>
                <a:latin typeface="Arial" panose="020B0604020202020204" pitchFamily="34" charset="0"/>
                <a:cs typeface="Arial" panose="020B0604020202020204" pitchFamily="34" charset="0"/>
              </a:rPr>
              <a:t> </a:t>
            </a:r>
            <a:r>
              <a:rPr lang="en-GB" sz="2800" b="0" i="0">
                <a:solidFill>
                  <a:srgbClr val="242424"/>
                </a:solidFill>
                <a:effectLst/>
                <a:latin typeface="Arial" panose="020B0604020202020204" pitchFamily="34" charset="0"/>
                <a:cs typeface="Arial" panose="020B0604020202020204" pitchFamily="34" charset="0"/>
              </a:rPr>
              <a:t>education to make it a more popular and prestigious choice that provides the skills employers need. A key part of our reforms is the introduction of Higher Technical Qualifications. The first 30 Digital Higher Technical Qualifications were approved in June 2021 and will be available for teaching from September 2022, and the remaining technical routes will be rolled-out over a four-year period.</a:t>
            </a:r>
          </a:p>
          <a:p>
            <a:pPr marL="0" indent="0" algn="l">
              <a:lnSpc>
                <a:spcPct val="100000"/>
              </a:lnSpc>
              <a:buNone/>
            </a:pPr>
            <a:endParaRPr lang="en-GB" sz="2800" b="0" i="0">
              <a:solidFill>
                <a:srgbClr val="242424"/>
              </a:solidFill>
              <a:effectLst/>
              <a:latin typeface="Arial" panose="020B0604020202020204" pitchFamily="34" charset="0"/>
              <a:cs typeface="Arial" panose="020B0604020202020204" pitchFamily="34" charset="0"/>
            </a:endParaRPr>
          </a:p>
          <a:p>
            <a:pPr marL="0" indent="0" algn="l">
              <a:lnSpc>
                <a:spcPct val="100000"/>
              </a:lnSpc>
              <a:buNone/>
            </a:pPr>
            <a:r>
              <a:rPr lang="en-GB" sz="2800" b="1">
                <a:latin typeface="Arial" panose="020B0604020202020204" pitchFamily="34" charset="0"/>
                <a:cs typeface="Arial" panose="020B0604020202020204" pitchFamily="34" charset="0"/>
              </a:rPr>
              <a:t>Skills for Jobs White Paper- </a:t>
            </a:r>
            <a:r>
              <a:rPr lang="en-GB" sz="2800">
                <a:latin typeface="Arial" panose="020B0604020202020204" pitchFamily="34" charset="0"/>
                <a:cs typeface="Arial" panose="020B0604020202020204" pitchFamily="34" charset="0"/>
              </a:rPr>
              <a:t>confirms the expansion of our existing reforms to increase the number of people studying high-quality technical education, including the continued rollout of T Levels, to prepare students for entry into skilled employment or higher levels of technical study including apprenticeships</a:t>
            </a:r>
            <a:endParaRPr lang="en-GB" sz="2800" b="0" i="0">
              <a:solidFill>
                <a:srgbClr val="242424"/>
              </a:solidFill>
              <a:effectLst/>
              <a:latin typeface="Arial" panose="020B0604020202020204" pitchFamily="34" charset="0"/>
              <a:cs typeface="Arial" panose="020B0604020202020204" pitchFamily="34" charset="0"/>
            </a:endParaRPr>
          </a:p>
          <a:p>
            <a:endParaRPr lang="en-GB" sz="1651"/>
          </a:p>
        </p:txBody>
      </p:sp>
    </p:spTree>
    <p:extLst>
      <p:ext uri="{BB962C8B-B14F-4D97-AF65-F5344CB8AC3E}">
        <p14:creationId xmlns:p14="http://schemas.microsoft.com/office/powerpoint/2010/main" val="135989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a:extLst>
              <a:ext uri="{FF2B5EF4-FFF2-40B4-BE49-F238E27FC236}">
                <a16:creationId xmlns:a16="http://schemas.microsoft.com/office/drawing/2014/main" id="{160694D0-EE51-4703-9A34-D686944D8F11}"/>
              </a:ext>
            </a:extLst>
          </p:cNvPr>
          <p:cNvGraphicFramePr>
            <a:graphicFrameLocks noGrp="1"/>
          </p:cNvGraphicFramePr>
          <p:nvPr/>
        </p:nvGraphicFramePr>
        <p:xfrm>
          <a:off x="4656768" y="1043672"/>
          <a:ext cx="10790570" cy="10134789"/>
        </p:xfrm>
        <a:graphic>
          <a:graphicData uri="http://schemas.openxmlformats.org/drawingml/2006/table">
            <a:tbl>
              <a:tblPr firstRow="1" bandRow="1">
                <a:tableStyleId>{68D230F3-CF80-4859-8CE7-A43EE81993B5}</a:tableStyleId>
              </a:tblPr>
              <a:tblGrid>
                <a:gridCol w="2202279">
                  <a:extLst>
                    <a:ext uri="{9D8B030D-6E8A-4147-A177-3AD203B41FA5}">
                      <a16:colId xmlns:a16="http://schemas.microsoft.com/office/drawing/2014/main" val="1074808498"/>
                    </a:ext>
                  </a:extLst>
                </a:gridCol>
                <a:gridCol w="8588291">
                  <a:extLst>
                    <a:ext uri="{9D8B030D-6E8A-4147-A177-3AD203B41FA5}">
                      <a16:colId xmlns:a16="http://schemas.microsoft.com/office/drawing/2014/main" val="4097477217"/>
                    </a:ext>
                  </a:extLst>
                </a:gridCol>
              </a:tblGrid>
              <a:tr h="1976191">
                <a:tc>
                  <a:txBody>
                    <a:bodyPr/>
                    <a:lstStyle/>
                    <a:p>
                      <a:r>
                        <a:rPr lang="en-GB" sz="2500">
                          <a:latin typeface="Arial" panose="020B0604020202020204" pitchFamily="34" charset="0"/>
                          <a:cs typeface="Arial" panose="020B0604020202020204" pitchFamily="34" charset="0"/>
                        </a:rPr>
                        <a:t>Core </a:t>
                      </a:r>
                    </a:p>
                  </a:txBody>
                  <a:tcPr marL="91433" marR="91433" marT="45716" marB="45716">
                    <a:solidFill>
                      <a:schemeClr val="accent6">
                        <a:lumMod val="20000"/>
                        <a:lumOff val="80000"/>
                      </a:schemeClr>
                    </a:solidFill>
                  </a:tcPr>
                </a:tc>
                <a:tc>
                  <a:txBody>
                    <a:bodyPr/>
                    <a:lstStyle/>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Up to half the qualification</a:t>
                      </a:r>
                    </a:p>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Knowledge and understanding of the concepts, theories and principles relevant to that sector</a:t>
                      </a:r>
                    </a:p>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Assessed through an external examination and a substantial project</a:t>
                      </a:r>
                    </a:p>
                  </a:txBody>
                  <a:tcPr marL="91433" marR="91433" marT="45716" marB="45716">
                    <a:solidFill>
                      <a:schemeClr val="accent6">
                        <a:lumMod val="20000"/>
                        <a:lumOff val="80000"/>
                      </a:schemeClr>
                    </a:solidFill>
                  </a:tcPr>
                </a:tc>
                <a:extLst>
                  <a:ext uri="{0D108BD9-81ED-4DB2-BD59-A6C34878D82A}">
                    <a16:rowId xmlns:a16="http://schemas.microsoft.com/office/drawing/2014/main" val="3833282136"/>
                  </a:ext>
                </a:extLst>
              </a:tr>
              <a:tr h="2353143">
                <a:tc>
                  <a:txBody>
                    <a:bodyPr/>
                    <a:lstStyle/>
                    <a:p>
                      <a:r>
                        <a:rPr lang="en-GB" sz="2500" b="1">
                          <a:latin typeface="Arial" panose="020B0604020202020204" pitchFamily="34" charset="0"/>
                          <a:cs typeface="Arial" panose="020B0604020202020204" pitchFamily="34" charset="0"/>
                        </a:rPr>
                        <a:t>Occupational Specialism</a:t>
                      </a:r>
                    </a:p>
                  </a:txBody>
                  <a:tcPr marL="91433" marR="91433" marT="45716" marB="45716">
                    <a:lnB w="12700" cap="flat" cmpd="sng" algn="ctr">
                      <a:solidFill>
                        <a:schemeClr val="accent6">
                          <a:lumMod val="60000"/>
                          <a:lumOff val="40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At least half of the qualification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500" b="0">
                          <a:latin typeface="Arial" panose="020B0604020202020204" pitchFamily="34" charset="0"/>
                          <a:cs typeface="Arial" panose="020B0604020202020204" pitchFamily="34" charset="0"/>
                        </a:rPr>
                        <a:t>Knowledge</a:t>
                      </a:r>
                      <a:r>
                        <a:rPr lang="en-GB" sz="2500" b="0" baseline="0">
                          <a:latin typeface="Arial" panose="020B0604020202020204" pitchFamily="34" charset="0"/>
                          <a:cs typeface="Arial" panose="020B0604020202020204" pitchFamily="34" charset="0"/>
                        </a:rPr>
                        <a:t> and</a:t>
                      </a:r>
                      <a:r>
                        <a:rPr lang="en-GB" sz="2500" b="0">
                          <a:latin typeface="Arial" panose="020B0604020202020204" pitchFamily="34" charset="0"/>
                          <a:cs typeface="Arial" panose="020B0604020202020204" pitchFamily="34" charset="0"/>
                        </a:rPr>
                        <a:t> skills required to enter employment in that occupational specialism</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500" b="0">
                          <a:latin typeface="Arial" panose="020B0604020202020204" pitchFamily="34" charset="0"/>
                          <a:cs typeface="Arial" panose="020B0604020202020204" pitchFamily="34" charset="0"/>
                        </a:rPr>
                        <a:t>As close to full competence as possible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500" b="0">
                          <a:latin typeface="Arial" panose="020B0604020202020204" pitchFamily="34" charset="0"/>
                          <a:cs typeface="Arial" panose="020B0604020202020204" pitchFamily="34" charset="0"/>
                        </a:rPr>
                        <a:t>Maths, English and digital competence integrated where relevant</a:t>
                      </a:r>
                    </a:p>
                  </a:txBody>
                  <a:tcPr marL="91433" marR="91433" marT="45716" marB="45716">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512893594"/>
                  </a:ext>
                </a:extLst>
              </a:tr>
              <a:tr h="570904">
                <a:tc>
                  <a:txBody>
                    <a:bodyPr/>
                    <a:lstStyle/>
                    <a:p>
                      <a:pPr algn="l"/>
                      <a:endParaRPr lang="en-GB" sz="2500" b="1">
                        <a:latin typeface="Arial" panose="020B0604020202020204" pitchFamily="34" charset="0"/>
                        <a:cs typeface="Arial" panose="020B0604020202020204" pitchFamily="34" charset="0"/>
                      </a:endParaRP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en-GB" sz="2500" b="0">
                        <a:latin typeface="Arial" panose="020B0604020202020204" pitchFamily="34" charset="0"/>
                        <a:cs typeface="Arial" panose="020B0604020202020204" pitchFamily="34" charset="0"/>
                      </a:endParaRP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549489057"/>
                  </a:ext>
                </a:extLst>
              </a:tr>
              <a:tr h="2353143">
                <a:tc>
                  <a:txBody>
                    <a:bodyPr/>
                    <a:lstStyle/>
                    <a:p>
                      <a:pPr algn="l"/>
                      <a:r>
                        <a:rPr lang="en-GB" sz="2500" b="1">
                          <a:latin typeface="Arial" panose="020B0604020202020204" pitchFamily="34" charset="0"/>
                          <a:cs typeface="Arial" panose="020B0604020202020204" pitchFamily="34" charset="0"/>
                        </a:rPr>
                        <a:t>Industry Placement</a:t>
                      </a: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Between 315-420 hours </a:t>
                      </a:r>
                    </a:p>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Undertaken with an external employer</a:t>
                      </a:r>
                    </a:p>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Chance to apply skills and apply knowledge in a workplace environment</a:t>
                      </a:r>
                    </a:p>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Support for travel and subsistence costs but employers not expected to pay students</a:t>
                      </a: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76680497"/>
                  </a:ext>
                </a:extLst>
              </a:tr>
              <a:tr h="1599239">
                <a:tc>
                  <a:txBody>
                    <a:bodyPr/>
                    <a:lstStyle/>
                    <a:p>
                      <a:pPr marL="0" indent="0">
                        <a:buFont typeface="Arial" panose="020B0604020202020204" pitchFamily="34" charset="0"/>
                        <a:buNone/>
                      </a:pPr>
                      <a:r>
                        <a:rPr lang="en-GB" sz="2500" b="1">
                          <a:latin typeface="Arial" panose="020B0604020202020204" pitchFamily="34" charset="0"/>
                          <a:cs typeface="Arial" panose="020B0604020202020204" pitchFamily="34" charset="0"/>
                        </a:rPr>
                        <a:t>Maths &amp; English</a:t>
                      </a: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Students required to achieve a level 2 in maths and English. </a:t>
                      </a:r>
                    </a:p>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Either GCSE (grade 4 and above) or level 2 Functional Skills (pass)</a:t>
                      </a: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2467185667"/>
                  </a:ext>
                </a:extLst>
              </a:tr>
              <a:tr h="1197157">
                <a:tc>
                  <a:txBody>
                    <a:bodyPr/>
                    <a:lstStyle/>
                    <a:p>
                      <a:r>
                        <a:rPr lang="en-GB" sz="2500" b="1">
                          <a:latin typeface="Arial" panose="020B0604020202020204" pitchFamily="34" charset="0"/>
                          <a:cs typeface="Arial" panose="020B0604020202020204" pitchFamily="34" charset="0"/>
                        </a:rPr>
                        <a:t>Additional requirements</a:t>
                      </a: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GB" sz="2500" b="0">
                          <a:latin typeface="Arial" panose="020B0604020202020204" pitchFamily="34" charset="0"/>
                          <a:cs typeface="Arial" panose="020B0604020202020204" pitchFamily="34" charset="0"/>
                        </a:rPr>
                        <a:t>Occupation-specific requirements included, if essential to enter employment</a:t>
                      </a:r>
                    </a:p>
                  </a:txBody>
                  <a:tcPr marL="91433" marR="91433" marT="45716" marB="45716">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489842717"/>
                  </a:ext>
                </a:extLst>
              </a:tr>
            </a:tbl>
          </a:graphicData>
        </a:graphic>
      </p:graphicFrame>
      <p:sp>
        <p:nvSpPr>
          <p:cNvPr id="31" name="Right Brace 30">
            <a:extLst>
              <a:ext uri="{FF2B5EF4-FFF2-40B4-BE49-F238E27FC236}">
                <a16:creationId xmlns:a16="http://schemas.microsoft.com/office/drawing/2014/main" id="{E5CE6DB2-2A12-4600-80E1-254C5E5ACB1D}"/>
              </a:ext>
            </a:extLst>
          </p:cNvPr>
          <p:cNvSpPr/>
          <p:nvPr/>
        </p:nvSpPr>
        <p:spPr>
          <a:xfrm>
            <a:off x="15504483" y="1043671"/>
            <a:ext cx="696805" cy="424987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334"/>
            <a:endParaRPr lang="en-GB" sz="1801">
              <a:solidFill>
                <a:srgbClr val="000000"/>
              </a:solidFill>
              <a:latin typeface="Calibri"/>
            </a:endParaRPr>
          </a:p>
        </p:txBody>
      </p:sp>
      <p:sp>
        <p:nvSpPr>
          <p:cNvPr id="32" name="Left Brace 31">
            <a:extLst>
              <a:ext uri="{FF2B5EF4-FFF2-40B4-BE49-F238E27FC236}">
                <a16:creationId xmlns:a16="http://schemas.microsoft.com/office/drawing/2014/main" id="{F6DD1D6F-A55F-481D-AF5D-BED5AC70CACD}"/>
              </a:ext>
            </a:extLst>
          </p:cNvPr>
          <p:cNvSpPr/>
          <p:nvPr/>
        </p:nvSpPr>
        <p:spPr>
          <a:xfrm>
            <a:off x="3776278" y="1043672"/>
            <a:ext cx="761336" cy="959302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334"/>
            <a:endParaRPr lang="en-GB" sz="1801">
              <a:solidFill>
                <a:srgbClr val="000000"/>
              </a:solidFill>
              <a:latin typeface="Calibri"/>
            </a:endParaRPr>
          </a:p>
        </p:txBody>
      </p:sp>
      <p:sp>
        <p:nvSpPr>
          <p:cNvPr id="33" name="Cross 32">
            <a:extLst>
              <a:ext uri="{FF2B5EF4-FFF2-40B4-BE49-F238E27FC236}">
                <a16:creationId xmlns:a16="http://schemas.microsoft.com/office/drawing/2014/main" id="{DFA4CC2C-4C7D-4F34-8077-058F04B1EE77}"/>
              </a:ext>
            </a:extLst>
          </p:cNvPr>
          <p:cNvSpPr>
            <a:spLocks noChangeAspect="1"/>
          </p:cNvSpPr>
          <p:nvPr/>
        </p:nvSpPr>
        <p:spPr>
          <a:xfrm>
            <a:off x="9427417" y="5426091"/>
            <a:ext cx="457169" cy="457169"/>
          </a:xfrm>
          <a:prstGeom prst="plu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34"/>
            <a:endParaRPr lang="en-GB" sz="1801">
              <a:solidFill>
                <a:srgbClr val="FFFFFF"/>
              </a:solidFill>
              <a:latin typeface="Calibri"/>
            </a:endParaRPr>
          </a:p>
        </p:txBody>
      </p:sp>
      <p:sp>
        <p:nvSpPr>
          <p:cNvPr id="34" name="TextBox 33">
            <a:extLst>
              <a:ext uri="{FF2B5EF4-FFF2-40B4-BE49-F238E27FC236}">
                <a16:creationId xmlns:a16="http://schemas.microsoft.com/office/drawing/2014/main" id="{67E37E68-3F90-4FA0-B01E-39B49E846B1E}"/>
              </a:ext>
            </a:extLst>
          </p:cNvPr>
          <p:cNvSpPr txBox="1"/>
          <p:nvPr/>
        </p:nvSpPr>
        <p:spPr>
          <a:xfrm>
            <a:off x="16263295" y="2331542"/>
            <a:ext cx="1123871" cy="1200713"/>
          </a:xfrm>
          <a:prstGeom prst="rect">
            <a:avLst/>
          </a:prstGeom>
          <a:noFill/>
        </p:spPr>
        <p:txBody>
          <a:bodyPr wrap="square" rtlCol="0">
            <a:spAutoFit/>
          </a:bodyPr>
          <a:lstStyle/>
          <a:p>
            <a:pPr defTabSz="914334"/>
            <a:r>
              <a:rPr lang="en-GB" sz="2401" b="1">
                <a:solidFill>
                  <a:srgbClr val="000000"/>
                </a:solidFill>
                <a:latin typeface="Calibri" panose="020F0502020204030204" pitchFamily="34" charset="0"/>
                <a:cs typeface="Calibri" panose="020F0502020204030204" pitchFamily="34" charset="0"/>
              </a:rPr>
              <a:t>900 -1400 GLH</a:t>
            </a:r>
          </a:p>
        </p:txBody>
      </p:sp>
      <p:sp>
        <p:nvSpPr>
          <p:cNvPr id="35" name="TextBox 34">
            <a:extLst>
              <a:ext uri="{FF2B5EF4-FFF2-40B4-BE49-F238E27FC236}">
                <a16:creationId xmlns:a16="http://schemas.microsoft.com/office/drawing/2014/main" id="{0DBE0E46-E22A-4DAF-AC46-1194C31466F8}"/>
              </a:ext>
            </a:extLst>
          </p:cNvPr>
          <p:cNvSpPr txBox="1"/>
          <p:nvPr/>
        </p:nvSpPr>
        <p:spPr>
          <a:xfrm>
            <a:off x="2820048" y="4939579"/>
            <a:ext cx="1164094" cy="1570173"/>
          </a:xfrm>
          <a:prstGeom prst="rect">
            <a:avLst/>
          </a:prstGeom>
          <a:noFill/>
        </p:spPr>
        <p:txBody>
          <a:bodyPr wrap="square" rtlCol="0">
            <a:spAutoFit/>
          </a:bodyPr>
          <a:lstStyle/>
          <a:p>
            <a:pPr defTabSz="914334"/>
            <a:r>
              <a:rPr lang="en-GB" sz="2401" b="1">
                <a:solidFill>
                  <a:srgbClr val="000000"/>
                </a:solidFill>
                <a:latin typeface="Calibri" panose="020F0502020204030204" pitchFamily="34" charset="0"/>
                <a:cs typeface="Calibri" panose="020F0502020204030204" pitchFamily="34" charset="0"/>
              </a:rPr>
              <a:t>1800 Hrs over 2 years</a:t>
            </a:r>
          </a:p>
        </p:txBody>
      </p:sp>
      <p:sp>
        <p:nvSpPr>
          <p:cNvPr id="36" name="Title 1">
            <a:extLst>
              <a:ext uri="{FF2B5EF4-FFF2-40B4-BE49-F238E27FC236}">
                <a16:creationId xmlns:a16="http://schemas.microsoft.com/office/drawing/2014/main" id="{736CB9AD-24A6-4E14-BB25-60C38F1237D1}"/>
              </a:ext>
            </a:extLst>
          </p:cNvPr>
          <p:cNvSpPr txBox="1">
            <a:spLocks/>
          </p:cNvSpPr>
          <p:nvPr/>
        </p:nvSpPr>
        <p:spPr>
          <a:xfrm>
            <a:off x="3707656" y="337202"/>
            <a:ext cx="14688644" cy="571311"/>
          </a:xfrm>
          <a:prstGeom prst="rect">
            <a:avLst/>
          </a:prstGeom>
        </p:spPr>
        <p:txBody>
          <a:bodyPr anchor="ctr">
            <a:noAutofit/>
          </a:bodyPr>
          <a:lstStyle>
            <a:lvl1pPr algn="ctr">
              <a:lnSpc>
                <a:spcPct val="80000"/>
              </a:lnSpc>
              <a:defRPr sz="5851" b="1" i="1" cap="all" baseline="0">
                <a:latin typeface="Arial" panose="020B0604020202020204" pitchFamily="34" charset="0"/>
                <a:ea typeface="+mj-ea"/>
                <a:cs typeface="Arial" panose="020B0604020202020204" pitchFamily="34" charset="0"/>
              </a:defRPr>
            </a:lvl1pPr>
          </a:lstStyle>
          <a:p>
            <a:pPr algn="l" defTabSz="914334"/>
            <a:r>
              <a:rPr lang="en-GB" sz="3300" kern="0">
                <a:solidFill>
                  <a:sysClr val="windowText" lastClr="000000"/>
                </a:solidFill>
              </a:rPr>
              <a:t>T Levels: Programme DEsign</a:t>
            </a:r>
          </a:p>
        </p:txBody>
      </p:sp>
    </p:spTree>
    <p:extLst>
      <p:ext uri="{BB962C8B-B14F-4D97-AF65-F5344CB8AC3E}">
        <p14:creationId xmlns:p14="http://schemas.microsoft.com/office/powerpoint/2010/main" val="330169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3B16-F376-4269-9100-E5146B80122F}"/>
              </a:ext>
            </a:extLst>
          </p:cNvPr>
          <p:cNvSpPr>
            <a:spLocks noGrp="1"/>
          </p:cNvSpPr>
          <p:nvPr>
            <p:ph type="title"/>
          </p:nvPr>
        </p:nvSpPr>
        <p:spPr>
          <a:xfrm>
            <a:off x="726100" y="594056"/>
            <a:ext cx="16129344" cy="830519"/>
          </a:xfrm>
        </p:spPr>
        <p:txBody>
          <a:bodyPr/>
          <a:lstStyle/>
          <a:p>
            <a:r>
              <a:rPr lang="en-GB" dirty="0"/>
              <a:t>How are t levels Assessed?</a:t>
            </a:r>
          </a:p>
        </p:txBody>
      </p:sp>
      <p:sp>
        <p:nvSpPr>
          <p:cNvPr id="4" name="Rectangle 3">
            <a:extLst>
              <a:ext uri="{FF2B5EF4-FFF2-40B4-BE49-F238E27FC236}">
                <a16:creationId xmlns:a16="http://schemas.microsoft.com/office/drawing/2014/main" id="{156EA229-1779-4775-A4E3-A0162BA5ABD2}"/>
              </a:ext>
            </a:extLst>
          </p:cNvPr>
          <p:cNvSpPr>
            <a:spLocks noChangeArrowheads="1"/>
          </p:cNvSpPr>
          <p:nvPr/>
        </p:nvSpPr>
        <p:spPr bwMode="auto">
          <a:xfrm>
            <a:off x="1234018" y="6825082"/>
            <a:ext cx="17636063" cy="3168453"/>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150771" tIns="75385" rIns="150771" bIns="75385" numCol="1" anchor="ctr" anchorCtr="0" compatLnSpc="1">
            <a:prstTxWarp prst="textNoShape">
              <a:avLst/>
            </a:prstTxWarp>
            <a:spAutoFit/>
          </a:bodyPr>
          <a:lstStyle/>
          <a:p>
            <a:pPr eaLnBrk="0" fontAlgn="base" hangingPunct="0">
              <a:spcBef>
                <a:spcPct val="0"/>
              </a:spcBef>
              <a:spcAft>
                <a:spcPct val="0"/>
              </a:spcAft>
            </a:pPr>
            <a:r>
              <a:rPr lang="en-GB" altLang="en-US" sz="2800" b="1" u="sng" dirty="0">
                <a:latin typeface="Arial" panose="020B0604020202020204" pitchFamily="34" charset="0"/>
                <a:ea typeface="Calibri" panose="020F0502020204030204" pitchFamily="34" charset="0"/>
                <a:cs typeface="Arial" panose="020B0604020202020204" pitchFamily="34" charset="0"/>
              </a:rPr>
              <a:t>Occupational Specialism</a:t>
            </a:r>
          </a:p>
          <a:p>
            <a:pPr marL="342885" indent="-342885" eaLnBrk="0" fontAlgn="base" hangingPunct="0">
              <a:spcBef>
                <a:spcPct val="0"/>
              </a:spcBef>
              <a:spcAft>
                <a:spcPct val="0"/>
              </a:spcAft>
              <a:buFont typeface="Arial" panose="020B0604020202020204" pitchFamily="34" charset="0"/>
              <a:buChar char="•"/>
            </a:pPr>
            <a:endParaRPr lang="en-GB" altLang="en-US" sz="2800" b="1" dirty="0">
              <a:latin typeface="Arial" panose="020B0604020202020204" pitchFamily="34" charset="0"/>
              <a:ea typeface="Calibri" panose="020F0502020204030204" pitchFamily="34" charset="0"/>
              <a:cs typeface="Arial" panose="020B0604020202020204" pitchFamily="34" charset="0"/>
            </a:endParaRPr>
          </a:p>
          <a:p>
            <a:pPr marL="342885" indent="-342885" eaLnBrk="0" fontAlgn="base" hangingPunct="0">
              <a:spcBef>
                <a:spcPct val="0"/>
              </a:spcBef>
              <a:spcAft>
                <a:spcPct val="0"/>
              </a:spcAft>
              <a:buFont typeface="Arial" panose="020B0604020202020204" pitchFamily="34" charset="0"/>
              <a:buChar char="•"/>
            </a:pPr>
            <a:r>
              <a:rPr lang="en-GB" altLang="en-US" sz="2800" b="1" dirty="0">
                <a:latin typeface="Arial" panose="020B0604020202020204" pitchFamily="34" charset="0"/>
                <a:ea typeface="Calibri" panose="020F0502020204030204" pitchFamily="34" charset="0"/>
                <a:cs typeface="Arial" panose="020B0604020202020204" pitchFamily="34" charset="0"/>
              </a:rPr>
              <a:t>Assessment is an externally assessed project- </a:t>
            </a:r>
            <a:r>
              <a:rPr lang="en-GB" altLang="en-US" sz="2800" dirty="0">
                <a:latin typeface="Arial" panose="020B0604020202020204" pitchFamily="34" charset="0"/>
                <a:ea typeface="Calibri" panose="020F0502020204030204" pitchFamily="34" charset="0"/>
                <a:cs typeface="Arial" panose="020B0604020202020204" pitchFamily="34" charset="0"/>
              </a:rPr>
              <a:t>typically broken down into a series of tasks, over a significantly longer period than the core assessment. </a:t>
            </a:r>
          </a:p>
          <a:p>
            <a:pPr eaLnBrk="0" fontAlgn="base" hangingPunct="0">
              <a:spcBef>
                <a:spcPct val="0"/>
              </a:spcBef>
              <a:spcAft>
                <a:spcPct val="0"/>
              </a:spcAft>
            </a:pPr>
            <a:endParaRPr lang="en-GB" altLang="en-US" sz="2800" b="1" dirty="0">
              <a:latin typeface="Arial" panose="020B0604020202020204" pitchFamily="34" charset="0"/>
              <a:ea typeface="Calibri" panose="020F0502020204030204" pitchFamily="34" charset="0"/>
              <a:cs typeface="Arial" panose="020B0604020202020204" pitchFamily="34" charset="0"/>
            </a:endParaRPr>
          </a:p>
          <a:p>
            <a:pPr marL="342885" indent="-342885" eaLnBrk="0" fontAlgn="base" hangingPunct="0">
              <a:spcBef>
                <a:spcPct val="0"/>
              </a:spcBef>
              <a:spcAft>
                <a:spcPct val="0"/>
              </a:spcAft>
              <a:buFont typeface="Arial" panose="020B0604020202020204" pitchFamily="34" charset="0"/>
              <a:buChar char="•"/>
            </a:pPr>
            <a:r>
              <a:rPr lang="en-GB" altLang="en-US" sz="2800" b="1" dirty="0">
                <a:latin typeface="Arial" panose="020B0604020202020204" pitchFamily="34" charset="0"/>
                <a:ea typeface="Calibri" panose="020F0502020204030204" pitchFamily="34" charset="0"/>
                <a:cs typeface="Arial" panose="020B0604020202020204" pitchFamily="34" charset="0"/>
              </a:rPr>
              <a:t>Synoptic assessment: </a:t>
            </a:r>
            <a:r>
              <a:rPr lang="en-GB" altLang="en-US" sz="2800" dirty="0">
                <a:latin typeface="Arial" panose="020B0604020202020204" pitchFamily="34" charset="0"/>
                <a:ea typeface="Calibri" panose="020F0502020204030204" pitchFamily="34" charset="0"/>
                <a:cs typeface="Arial" panose="020B0604020202020204" pitchFamily="34" charset="0"/>
              </a:rPr>
              <a:t>a single synoptic assessment ensures that students are able to demonstrate that they have accumulated knowledge and a depth of understanding across all the performance outcomes. </a:t>
            </a:r>
            <a:endParaRPr lang="en-GB" altLang="en-US" sz="2800" b="1"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8E21E1F-96F3-41B5-9C1D-F088FF88F71E}"/>
              </a:ext>
            </a:extLst>
          </p:cNvPr>
          <p:cNvSpPr>
            <a:spLocks noChangeArrowheads="1"/>
          </p:cNvSpPr>
          <p:nvPr/>
        </p:nvSpPr>
        <p:spPr bwMode="auto">
          <a:xfrm>
            <a:off x="1234018" y="1206386"/>
            <a:ext cx="17636063" cy="4708975"/>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91433" tIns="45717" rIns="91433" bIns="45717" numCol="1" anchor="ctr" anchorCtr="0" compatLnSpc="1">
            <a:prstTxWarp prst="textNoShape">
              <a:avLst/>
            </a:prstTxWarp>
            <a:spAutoFit/>
          </a:bodyPr>
          <a:lstStyle/>
          <a:p>
            <a:pPr eaLnBrk="0" fontAlgn="base" hangingPunct="0">
              <a:spcBef>
                <a:spcPct val="0"/>
              </a:spcBef>
              <a:spcAft>
                <a:spcPct val="0"/>
              </a:spcAft>
            </a:pPr>
            <a:r>
              <a:rPr lang="en-GB" altLang="en-US" sz="2800" b="1" u="sng" dirty="0">
                <a:latin typeface="Arial" panose="020B0604020202020204" pitchFamily="34" charset="0"/>
                <a:ea typeface="Calibri" panose="020F0502020204030204" pitchFamily="34" charset="0"/>
                <a:cs typeface="Arial" panose="020B0604020202020204" pitchFamily="34" charset="0"/>
              </a:rPr>
              <a:t>Core Component</a:t>
            </a:r>
          </a:p>
          <a:p>
            <a:pPr eaLnBrk="0" fontAlgn="base" hangingPunct="0">
              <a:spcBef>
                <a:spcPct val="0"/>
              </a:spcBef>
              <a:spcAft>
                <a:spcPct val="0"/>
              </a:spcAft>
            </a:pPr>
            <a:endParaRPr lang="en-GB" altLang="en-US" sz="2800" b="1" dirty="0">
              <a:latin typeface="Arial" panose="020B0604020202020204" pitchFamily="34" charset="0"/>
              <a:ea typeface="Calibri" panose="020F0502020204030204" pitchFamily="34" charset="0"/>
              <a:cs typeface="Arial" panose="020B0604020202020204" pitchFamily="34" charset="0"/>
            </a:endParaRPr>
          </a:p>
          <a:p>
            <a:pPr marL="285737" indent="-285737" eaLnBrk="0" fontAlgn="base" hangingPunct="0">
              <a:spcBef>
                <a:spcPct val="0"/>
              </a:spcBef>
              <a:spcAft>
                <a:spcPct val="0"/>
              </a:spcAft>
              <a:buFont typeface="Arial" panose="020B0604020202020204" pitchFamily="34" charset="0"/>
              <a:buChar char="•"/>
            </a:pPr>
            <a:r>
              <a:rPr lang="en-GB" altLang="en-US" sz="2800" dirty="0">
                <a:latin typeface="Arial"/>
                <a:ea typeface="Calibri" panose="020F0502020204030204" pitchFamily="34" charset="0"/>
                <a:cs typeface="Arial"/>
              </a:rPr>
              <a:t>Assessment is an </a:t>
            </a:r>
            <a:r>
              <a:rPr lang="en-GB" altLang="en-US" sz="2800" b="1" dirty="0">
                <a:latin typeface="Arial"/>
                <a:ea typeface="Calibri" panose="020F0502020204030204" pitchFamily="34" charset="0"/>
                <a:cs typeface="Arial"/>
              </a:rPr>
              <a:t>externally set written exam(s) </a:t>
            </a:r>
            <a:r>
              <a:rPr lang="en-GB" altLang="en-US" sz="2800" dirty="0">
                <a:latin typeface="Arial"/>
                <a:ea typeface="Calibri" panose="020F0502020204030204" pitchFamily="34" charset="0"/>
                <a:cs typeface="Arial"/>
              </a:rPr>
              <a:t>and an </a:t>
            </a:r>
            <a:r>
              <a:rPr lang="en-GB" altLang="en-US" sz="2800" b="1" dirty="0">
                <a:latin typeface="Arial"/>
                <a:ea typeface="Calibri" panose="020F0502020204030204" pitchFamily="34" charset="0"/>
                <a:cs typeface="Arial"/>
              </a:rPr>
              <a:t>employer set project.</a:t>
            </a:r>
          </a:p>
          <a:p>
            <a:pPr eaLnBrk="0" fontAlgn="base" hangingPunct="0">
              <a:spcBef>
                <a:spcPct val="0"/>
              </a:spcBef>
              <a:spcAft>
                <a:spcPct val="0"/>
              </a:spcAft>
            </a:pPr>
            <a:endParaRPr lang="en-GB" altLang="en-US" sz="2800" b="1" dirty="0">
              <a:latin typeface="Arial"/>
              <a:ea typeface="Calibri" panose="020F0502020204030204" pitchFamily="34" charset="0"/>
              <a:cs typeface="Arial"/>
            </a:endParaRPr>
          </a:p>
          <a:p>
            <a:pPr marL="285737" indent="-285737" eaLnBrk="0" fontAlgn="base" hangingPunct="0">
              <a:spcBef>
                <a:spcPct val="0"/>
              </a:spcBef>
              <a:spcAft>
                <a:spcPct val="0"/>
              </a:spcAft>
              <a:buFont typeface="Arial" panose="020B0604020202020204" pitchFamily="34" charset="0"/>
              <a:buChar char="•"/>
            </a:pPr>
            <a:r>
              <a:rPr lang="en-GB" sz="2800" b="1" dirty="0">
                <a:latin typeface="Arial" panose="020B0604020202020204" pitchFamily="34" charset="0"/>
                <a:cs typeface="Arial" panose="020B0604020202020204" pitchFamily="34" charset="0"/>
              </a:rPr>
              <a:t>The written exams</a:t>
            </a:r>
            <a:r>
              <a:rPr lang="en-GB" sz="2800" dirty="0">
                <a:latin typeface="Arial" panose="020B0604020202020204" pitchFamily="34" charset="0"/>
                <a:cs typeface="Arial" panose="020B0604020202020204" pitchFamily="34" charset="0"/>
              </a:rPr>
              <a:t>: </a:t>
            </a:r>
            <a:r>
              <a:rPr lang="en-GB" sz="2800" dirty="0">
                <a:latin typeface="Arial"/>
                <a:cs typeface="Arial"/>
              </a:rPr>
              <a:t>a</a:t>
            </a:r>
            <a:r>
              <a:rPr lang="en-GB" altLang="en-US" sz="2800" dirty="0">
                <a:latin typeface="Arial"/>
                <a:ea typeface="Calibri" panose="020F0502020204030204" pitchFamily="34" charset="0"/>
                <a:cs typeface="Arial"/>
              </a:rPr>
              <a:t>ssess route and pathway knowledge through ‘unseen’ examinations. </a:t>
            </a:r>
          </a:p>
          <a:p>
            <a:pPr marL="285737" indent="-285737" eaLnBrk="0" fontAlgn="base" hangingPunct="0">
              <a:spcBef>
                <a:spcPct val="0"/>
              </a:spcBef>
              <a:spcAft>
                <a:spcPct val="0"/>
              </a:spcAft>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marL="285737" indent="-285737" eaLnBrk="0" fontAlgn="base" hangingPunct="0">
              <a:spcBef>
                <a:spcPct val="0"/>
              </a:spcBef>
              <a:spcAft>
                <a:spcPct val="0"/>
              </a:spcAft>
              <a:buFont typeface="Arial" panose="020B0604020202020204" pitchFamily="34" charset="0"/>
              <a:buChar char="•"/>
            </a:pPr>
            <a:r>
              <a:rPr lang="en-GB" altLang="en-US" sz="2800" b="1" dirty="0">
                <a:latin typeface="Arial"/>
                <a:ea typeface="Calibri" panose="020F0502020204030204" pitchFamily="34" charset="0"/>
                <a:cs typeface="Arial"/>
              </a:rPr>
              <a:t>The employer set project: </a:t>
            </a:r>
            <a:r>
              <a:rPr lang="en-GB" altLang="en-US" sz="2800" dirty="0">
                <a:latin typeface="Arial"/>
                <a:ea typeface="Calibri" panose="020F0502020204030204" pitchFamily="34" charset="0"/>
                <a:cs typeface="Arial"/>
              </a:rPr>
              <a:t>is a more substantial project based assessment set by employers.</a:t>
            </a:r>
          </a:p>
          <a:p>
            <a:pPr eaLnBrk="0" fontAlgn="base" hangingPunct="0">
              <a:spcBef>
                <a:spcPct val="0"/>
              </a:spcBef>
              <a:spcAft>
                <a:spcPct val="0"/>
              </a:spcAft>
            </a:pPr>
            <a:endParaRPr lang="en-GB" altLang="en-US" sz="2800" b="1" dirty="0">
              <a:latin typeface="Arial"/>
              <a:ea typeface="Calibri" panose="020F0502020204030204" pitchFamily="34" charset="0"/>
              <a:cs typeface="Arial"/>
            </a:endParaRPr>
          </a:p>
          <a:p>
            <a:pPr marL="285737" indent="-285737" eaLnBrk="0" fontAlgn="base" hangingPunct="0">
              <a:spcBef>
                <a:spcPct val="0"/>
              </a:spcBef>
              <a:spcAft>
                <a:spcPct val="0"/>
              </a:spcAft>
              <a:buFont typeface="Arial" panose="020B0604020202020204" pitchFamily="34" charset="0"/>
              <a:buChar char="•"/>
            </a:pPr>
            <a:r>
              <a:rPr lang="en-GB" altLang="en-US" sz="2800" b="1" dirty="0">
                <a:latin typeface="Arial"/>
                <a:ea typeface="Calibri" panose="020F0502020204030204" pitchFamily="34" charset="0"/>
                <a:cs typeface="Arial"/>
              </a:rPr>
              <a:t>Grades are compensatory,</a:t>
            </a:r>
            <a:r>
              <a:rPr lang="en-GB" altLang="en-US" sz="2800" dirty="0">
                <a:latin typeface="Arial"/>
                <a:ea typeface="Calibri" panose="020F0502020204030204" pitchFamily="34" charset="0"/>
                <a:cs typeface="Arial"/>
              </a:rPr>
              <a:t> that is if a student doesn’t score well on the examinations but does very well on the project (or vice versa), they may still achieve a reasonable score overall. </a:t>
            </a:r>
          </a:p>
          <a:p>
            <a:pPr eaLnBrk="0" fontAlgn="base" hangingPunct="0">
              <a:spcBef>
                <a:spcPct val="0"/>
              </a:spcBef>
              <a:spcAft>
                <a:spcPct val="0"/>
              </a:spcAft>
            </a:pPr>
            <a:endParaRPr lang="en-GB" altLang="en-US"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278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3B16-F376-4269-9100-E5146B80122F}"/>
              </a:ext>
            </a:extLst>
          </p:cNvPr>
          <p:cNvSpPr>
            <a:spLocks noGrp="1"/>
          </p:cNvSpPr>
          <p:nvPr>
            <p:ph type="title"/>
          </p:nvPr>
        </p:nvSpPr>
        <p:spPr>
          <a:xfrm>
            <a:off x="356144" y="464177"/>
            <a:ext cx="16129344" cy="830519"/>
          </a:xfrm>
        </p:spPr>
        <p:txBody>
          <a:bodyPr/>
          <a:lstStyle/>
          <a:p>
            <a:r>
              <a:rPr lang="en-GB" dirty="0"/>
              <a:t>How are t levels graded?</a:t>
            </a:r>
          </a:p>
        </p:txBody>
      </p:sp>
      <p:grpSp>
        <p:nvGrpSpPr>
          <p:cNvPr id="19" name="Group 18">
            <a:extLst>
              <a:ext uri="{FF2B5EF4-FFF2-40B4-BE49-F238E27FC236}">
                <a16:creationId xmlns:a16="http://schemas.microsoft.com/office/drawing/2014/main" id="{37EA9BDA-9FE0-45E4-9D27-C9919632E463}"/>
              </a:ext>
            </a:extLst>
          </p:cNvPr>
          <p:cNvGrpSpPr/>
          <p:nvPr/>
        </p:nvGrpSpPr>
        <p:grpSpPr>
          <a:xfrm>
            <a:off x="5055206" y="879436"/>
            <a:ext cx="10903807" cy="5967041"/>
            <a:chOff x="6079728" y="1471073"/>
            <a:chExt cx="10904573" cy="5967460"/>
          </a:xfrm>
        </p:grpSpPr>
        <p:grpSp>
          <p:nvGrpSpPr>
            <p:cNvPr id="11" name="Group 10">
              <a:extLst>
                <a:ext uri="{FF2B5EF4-FFF2-40B4-BE49-F238E27FC236}">
                  <a16:creationId xmlns:a16="http://schemas.microsoft.com/office/drawing/2014/main" id="{1892EDB0-3C62-4257-81AC-8F437AFAD668}"/>
                </a:ext>
              </a:extLst>
            </p:cNvPr>
            <p:cNvGrpSpPr/>
            <p:nvPr/>
          </p:nvGrpSpPr>
          <p:grpSpPr>
            <a:xfrm>
              <a:off x="6079728" y="2009869"/>
              <a:ext cx="8147333" cy="3843423"/>
              <a:chOff x="2458342" y="1231271"/>
              <a:chExt cx="8147333" cy="3843423"/>
            </a:xfrm>
          </p:grpSpPr>
          <p:sp>
            <p:nvSpPr>
              <p:cNvPr id="4" name="Rounded Rectangle 6">
                <a:extLst>
                  <a:ext uri="{FF2B5EF4-FFF2-40B4-BE49-F238E27FC236}">
                    <a16:creationId xmlns:a16="http://schemas.microsoft.com/office/drawing/2014/main" id="{540DE40E-0FF6-4029-9A87-A36AC1E86904}"/>
                  </a:ext>
                </a:extLst>
              </p:cNvPr>
              <p:cNvSpPr/>
              <p:nvPr/>
            </p:nvSpPr>
            <p:spPr>
              <a:xfrm>
                <a:off x="2458342" y="1231271"/>
                <a:ext cx="3647079" cy="3843423"/>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2399" b="1">
                    <a:solidFill>
                      <a:srgbClr val="000000"/>
                    </a:solidFill>
                    <a:latin typeface="Arial" panose="020B0604020202020204" pitchFamily="34" charset="0"/>
                    <a:cs typeface="Arial" panose="020B0604020202020204" pitchFamily="34" charset="0"/>
                  </a:rPr>
                  <a:t>Core: Graded A*-E</a:t>
                </a:r>
              </a:p>
            </p:txBody>
          </p:sp>
          <p:sp>
            <p:nvSpPr>
              <p:cNvPr id="5" name="Rounded Rectangle 7">
                <a:extLst>
                  <a:ext uri="{FF2B5EF4-FFF2-40B4-BE49-F238E27FC236}">
                    <a16:creationId xmlns:a16="http://schemas.microsoft.com/office/drawing/2014/main" id="{A1CB8319-D3CF-4D8A-A48D-BFEE9DE3D4AF}"/>
                  </a:ext>
                </a:extLst>
              </p:cNvPr>
              <p:cNvSpPr/>
              <p:nvPr/>
            </p:nvSpPr>
            <p:spPr>
              <a:xfrm>
                <a:off x="2853605" y="1903086"/>
                <a:ext cx="2856551" cy="99283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1867">
                    <a:solidFill>
                      <a:srgbClr val="000000"/>
                    </a:solidFill>
                    <a:latin typeface="Arial" panose="020B0604020202020204" pitchFamily="34" charset="0"/>
                    <a:cs typeface="Arial" panose="020B0604020202020204" pitchFamily="34" charset="0"/>
                  </a:rPr>
                  <a:t>Core Knowledge and Understanding written exam </a:t>
                </a:r>
              </a:p>
              <a:p>
                <a:pPr algn="ctr" defTabSz="554452"/>
                <a:endParaRPr lang="en-GB" sz="1867">
                  <a:solidFill>
                    <a:srgbClr val="000000"/>
                  </a:solidFill>
                  <a:latin typeface="Arial" panose="020B0604020202020204" pitchFamily="34" charset="0"/>
                  <a:cs typeface="Arial" panose="020B0604020202020204" pitchFamily="34" charset="0"/>
                </a:endParaRPr>
              </a:p>
            </p:txBody>
          </p:sp>
          <p:sp>
            <p:nvSpPr>
              <p:cNvPr id="6" name="Rounded Rectangle 8">
                <a:extLst>
                  <a:ext uri="{FF2B5EF4-FFF2-40B4-BE49-F238E27FC236}">
                    <a16:creationId xmlns:a16="http://schemas.microsoft.com/office/drawing/2014/main" id="{AEEA8A91-F631-4129-984D-45F03ADCA71A}"/>
                  </a:ext>
                </a:extLst>
              </p:cNvPr>
              <p:cNvSpPr/>
              <p:nvPr/>
            </p:nvSpPr>
            <p:spPr>
              <a:xfrm>
                <a:off x="2853605" y="3374732"/>
                <a:ext cx="2856551" cy="74253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1867" dirty="0">
                    <a:solidFill>
                      <a:srgbClr val="000000"/>
                    </a:solidFill>
                    <a:latin typeface="Arial" panose="020B0604020202020204" pitchFamily="34" charset="0"/>
                    <a:cs typeface="Arial" panose="020B0604020202020204" pitchFamily="34" charset="0"/>
                  </a:rPr>
                  <a:t>Employer Set Project </a:t>
                </a:r>
              </a:p>
              <a:p>
                <a:pPr algn="ctr" defTabSz="554452"/>
                <a:endParaRPr lang="en-GB" sz="1867" dirty="0">
                  <a:solidFill>
                    <a:srgbClr val="000000"/>
                  </a:solidFill>
                  <a:latin typeface="Arial" panose="020B0604020202020204" pitchFamily="34" charset="0"/>
                  <a:cs typeface="Arial" panose="020B0604020202020204" pitchFamily="34" charset="0"/>
                </a:endParaRPr>
              </a:p>
            </p:txBody>
          </p:sp>
          <p:sp>
            <p:nvSpPr>
              <p:cNvPr id="7" name="Rounded Rectangle 20">
                <a:extLst>
                  <a:ext uri="{FF2B5EF4-FFF2-40B4-BE49-F238E27FC236}">
                    <a16:creationId xmlns:a16="http://schemas.microsoft.com/office/drawing/2014/main" id="{A073DF70-184D-4D60-9F59-374DFCA2F6C1}"/>
                  </a:ext>
                </a:extLst>
              </p:cNvPr>
              <p:cNvSpPr/>
              <p:nvPr/>
            </p:nvSpPr>
            <p:spPr>
              <a:xfrm>
                <a:off x="2806385" y="4364278"/>
                <a:ext cx="2856551" cy="4635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1600" b="1">
                    <a:solidFill>
                      <a:srgbClr val="000000"/>
                    </a:solidFill>
                    <a:latin typeface="Arial" panose="020B0604020202020204" pitchFamily="34" charset="0"/>
                    <a:cs typeface="Arial" panose="020B0604020202020204" pitchFamily="34" charset="0"/>
                  </a:rPr>
                  <a:t>20%- 50% of the TQ</a:t>
                </a:r>
              </a:p>
            </p:txBody>
          </p:sp>
          <p:sp>
            <p:nvSpPr>
              <p:cNvPr id="8" name="Rounded Rectangle 27">
                <a:extLst>
                  <a:ext uri="{FF2B5EF4-FFF2-40B4-BE49-F238E27FC236}">
                    <a16:creationId xmlns:a16="http://schemas.microsoft.com/office/drawing/2014/main" id="{F0492EE5-2AB2-4F9D-9850-FFFAC784617E}"/>
                  </a:ext>
                </a:extLst>
              </p:cNvPr>
              <p:cNvSpPr/>
              <p:nvPr/>
            </p:nvSpPr>
            <p:spPr>
              <a:xfrm>
                <a:off x="6500684" y="1235864"/>
                <a:ext cx="4104991" cy="3838829"/>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2399" b="1" dirty="0">
                    <a:solidFill>
                      <a:srgbClr val="000000"/>
                    </a:solidFill>
                    <a:latin typeface="Arial" panose="020B0604020202020204" pitchFamily="34" charset="0"/>
                  </a:rPr>
                  <a:t>Occupational Specialism(s)- Graded Pass/ Merit/ Distinction</a:t>
                </a:r>
              </a:p>
              <a:p>
                <a:pPr defTabSz="554452"/>
                <a:endParaRPr lang="en-GB" sz="1801" dirty="0">
                  <a:solidFill>
                    <a:srgbClr val="000000"/>
                  </a:solidFill>
                  <a:latin typeface="Arial" panose="020B0604020202020204" pitchFamily="34" charset="0"/>
                </a:endParaRPr>
              </a:p>
            </p:txBody>
          </p:sp>
          <p:sp>
            <p:nvSpPr>
              <p:cNvPr id="9" name="Rounded Rectangle 18">
                <a:extLst>
                  <a:ext uri="{FF2B5EF4-FFF2-40B4-BE49-F238E27FC236}">
                    <a16:creationId xmlns:a16="http://schemas.microsoft.com/office/drawing/2014/main" id="{0BD123B6-37B7-43F5-A32A-49B0758C5751}"/>
                  </a:ext>
                </a:extLst>
              </p:cNvPr>
              <p:cNvSpPr/>
              <p:nvPr/>
            </p:nvSpPr>
            <p:spPr>
              <a:xfrm>
                <a:off x="6656082" y="2821106"/>
                <a:ext cx="3794193" cy="80243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867">
                    <a:solidFill>
                      <a:schemeClr val="tx1"/>
                    </a:solidFill>
                    <a:latin typeface="Arial" panose="020B0604020202020204" pitchFamily="34" charset="0"/>
                    <a:cs typeface="Arial" panose="020B0604020202020204" pitchFamily="34" charset="0"/>
                  </a:rPr>
                  <a:t>‘Project Style’ assessment</a:t>
                </a:r>
              </a:p>
              <a:p>
                <a:endParaRPr lang="en-GB" sz="2399"/>
              </a:p>
            </p:txBody>
          </p:sp>
          <p:sp>
            <p:nvSpPr>
              <p:cNvPr id="10" name="Rounded Rectangle 19">
                <a:extLst>
                  <a:ext uri="{FF2B5EF4-FFF2-40B4-BE49-F238E27FC236}">
                    <a16:creationId xmlns:a16="http://schemas.microsoft.com/office/drawing/2014/main" id="{94E56BB1-DFC9-452E-BE2C-8BAB7C36E14E}"/>
                  </a:ext>
                </a:extLst>
              </p:cNvPr>
              <p:cNvSpPr/>
              <p:nvPr/>
            </p:nvSpPr>
            <p:spPr>
              <a:xfrm>
                <a:off x="6730170" y="4364278"/>
                <a:ext cx="3720105" cy="37530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1600" b="1">
                    <a:solidFill>
                      <a:srgbClr val="000000"/>
                    </a:solidFill>
                    <a:latin typeface="Arial" panose="020B0604020202020204" pitchFamily="34" charset="0"/>
                    <a:cs typeface="Arial" panose="020B0604020202020204" pitchFamily="34" charset="0"/>
                  </a:rPr>
                  <a:t>50%- 80% of the TQ</a:t>
                </a:r>
              </a:p>
            </p:txBody>
          </p:sp>
        </p:grpSp>
        <p:sp>
          <p:nvSpPr>
            <p:cNvPr id="12" name="Title 1">
              <a:extLst>
                <a:ext uri="{FF2B5EF4-FFF2-40B4-BE49-F238E27FC236}">
                  <a16:creationId xmlns:a16="http://schemas.microsoft.com/office/drawing/2014/main" id="{8A9A4738-4D5D-4DD9-9A1C-19906066622D}"/>
                </a:ext>
              </a:extLst>
            </p:cNvPr>
            <p:cNvSpPr txBox="1">
              <a:spLocks/>
            </p:cNvSpPr>
            <p:nvPr/>
          </p:nvSpPr>
          <p:spPr>
            <a:xfrm>
              <a:off x="7742275" y="1471073"/>
              <a:ext cx="4905417" cy="830577"/>
            </a:xfrm>
            <a:prstGeom prst="rect">
              <a:avLst/>
            </a:prstGeom>
          </p:spPr>
          <p:txBody>
            <a:bodyPr vert="horz" wrap="square" lIns="0" tIns="0" rIns="0" bIns="0" rtlCol="0" anchor="t" anchorCtr="0">
              <a:noAutofit/>
            </a:bodyPr>
            <a:lstStyle>
              <a:lvl1pPr algn="l">
                <a:lnSpc>
                  <a:spcPct val="80000"/>
                </a:lnSpc>
                <a:defRPr sz="2700" b="1" i="1" cap="all" baseline="0">
                  <a:solidFill>
                    <a:schemeClr val="tx1"/>
                  </a:solidFill>
                  <a:latin typeface="Arial" panose="020B0604020202020204" pitchFamily="34" charset="0"/>
                  <a:ea typeface="+mj-ea"/>
                  <a:cs typeface="Arial" panose="020B0604020202020204" pitchFamily="34" charset="0"/>
                </a:defRPr>
              </a:lvl1pPr>
            </a:lstStyle>
            <a:p>
              <a:r>
                <a:rPr lang="en-GB" sz="2699" kern="0"/>
                <a:t>Technical Qualification</a:t>
              </a:r>
            </a:p>
          </p:txBody>
        </p:sp>
        <p:sp>
          <p:nvSpPr>
            <p:cNvPr id="13" name="Rounded Rectangle 17">
              <a:extLst>
                <a:ext uri="{FF2B5EF4-FFF2-40B4-BE49-F238E27FC236}">
                  <a16:creationId xmlns:a16="http://schemas.microsoft.com/office/drawing/2014/main" id="{1FAE1BFB-4A89-41DC-B798-35EB41C77EF2}"/>
                </a:ext>
              </a:extLst>
            </p:cNvPr>
            <p:cNvSpPr/>
            <p:nvPr/>
          </p:nvSpPr>
          <p:spPr>
            <a:xfrm>
              <a:off x="6079728" y="6301453"/>
              <a:ext cx="10904573" cy="1137080"/>
            </a:xfrm>
            <a:prstGeom prst="roundRect">
              <a:avLst>
                <a:gd name="adj"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554452"/>
              <a:r>
                <a:rPr lang="en-GB" sz="2399" b="1" dirty="0">
                  <a:solidFill>
                    <a:srgbClr val="000000"/>
                  </a:solidFill>
                  <a:latin typeface="Arial" panose="020B0604020202020204" pitchFamily="34" charset="0"/>
                  <a:cs typeface="Arial" panose="020B0604020202020204" pitchFamily="34" charset="0"/>
                </a:rPr>
                <a:t>Overall T Level Grade- Pass/ Merit/ Distinction/ Distinction*</a:t>
              </a:r>
            </a:p>
            <a:p>
              <a:pPr algn="ctr" defTabSz="554452"/>
              <a:r>
                <a:rPr lang="en-GB" sz="1697" dirty="0">
                  <a:solidFill>
                    <a:srgbClr val="000000"/>
                  </a:solidFill>
                  <a:latin typeface="Arial" panose="020B0604020202020204" pitchFamily="34" charset="0"/>
                  <a:cs typeface="Arial" panose="020B0604020202020204" pitchFamily="34" charset="0"/>
                </a:rPr>
                <a:t>T Level grade is calculated based on the weighting of the core and occupational specialism</a:t>
              </a:r>
            </a:p>
            <a:p>
              <a:pPr algn="ctr" defTabSz="554452"/>
              <a:r>
                <a:rPr lang="en-GB" sz="1697" dirty="0">
                  <a:solidFill>
                    <a:srgbClr val="000000"/>
                  </a:solidFill>
                  <a:latin typeface="Arial" panose="020B0604020202020204" pitchFamily="34" charset="0"/>
                  <a:cs typeface="Arial" panose="020B0604020202020204" pitchFamily="34" charset="0"/>
                </a:rPr>
                <a:t>A student must pass all components of a T Level to receive their overall T Level grade.  </a:t>
              </a:r>
            </a:p>
          </p:txBody>
        </p:sp>
        <p:sp>
          <p:nvSpPr>
            <p:cNvPr id="14" name="Rounded Rectangle 18">
              <a:extLst>
                <a:ext uri="{FF2B5EF4-FFF2-40B4-BE49-F238E27FC236}">
                  <a16:creationId xmlns:a16="http://schemas.microsoft.com/office/drawing/2014/main" id="{74856A19-8BF8-4666-AA23-5AE51EDC3EE4}"/>
                </a:ext>
              </a:extLst>
            </p:cNvPr>
            <p:cNvSpPr/>
            <p:nvPr/>
          </p:nvSpPr>
          <p:spPr>
            <a:xfrm>
              <a:off x="14467714" y="2009869"/>
              <a:ext cx="2516587" cy="80243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867" dirty="0">
                  <a:solidFill>
                    <a:schemeClr val="tx1"/>
                  </a:solidFill>
                  <a:latin typeface="Arial" panose="020B0604020202020204" pitchFamily="34" charset="0"/>
                  <a:cs typeface="Arial" panose="020B0604020202020204" pitchFamily="34" charset="0"/>
                </a:rPr>
                <a:t>Minimum 315hr industry placement</a:t>
              </a:r>
            </a:p>
            <a:p>
              <a:endParaRPr lang="en-GB" sz="2399" dirty="0"/>
            </a:p>
          </p:txBody>
        </p:sp>
        <p:sp>
          <p:nvSpPr>
            <p:cNvPr id="15" name="Rounded Rectangle 18">
              <a:extLst>
                <a:ext uri="{FF2B5EF4-FFF2-40B4-BE49-F238E27FC236}">
                  <a16:creationId xmlns:a16="http://schemas.microsoft.com/office/drawing/2014/main" id="{6BCAD584-DE7F-4B89-A6C2-CE794E215CCF}"/>
                </a:ext>
              </a:extLst>
            </p:cNvPr>
            <p:cNvSpPr/>
            <p:nvPr/>
          </p:nvSpPr>
          <p:spPr>
            <a:xfrm>
              <a:off x="14467714" y="3478169"/>
              <a:ext cx="2516587" cy="80243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867">
                  <a:solidFill>
                    <a:schemeClr val="tx1"/>
                  </a:solidFill>
                  <a:latin typeface="Arial" panose="020B0604020202020204" pitchFamily="34" charset="0"/>
                  <a:cs typeface="Arial" panose="020B0604020202020204" pitchFamily="34" charset="0"/>
                </a:rPr>
                <a:t>English and Maths at Level 2</a:t>
              </a:r>
              <a:endParaRPr lang="en-GB" sz="2399"/>
            </a:p>
          </p:txBody>
        </p:sp>
        <p:sp>
          <p:nvSpPr>
            <p:cNvPr id="16" name="Rounded Rectangle 18">
              <a:extLst>
                <a:ext uri="{FF2B5EF4-FFF2-40B4-BE49-F238E27FC236}">
                  <a16:creationId xmlns:a16="http://schemas.microsoft.com/office/drawing/2014/main" id="{12440BF9-2D07-4149-AD92-A8F132ECC935}"/>
                </a:ext>
              </a:extLst>
            </p:cNvPr>
            <p:cNvSpPr/>
            <p:nvPr/>
          </p:nvSpPr>
          <p:spPr>
            <a:xfrm>
              <a:off x="14467714" y="4999382"/>
              <a:ext cx="2516587" cy="80243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801">
                  <a:solidFill>
                    <a:schemeClr val="tx1"/>
                  </a:solidFill>
                  <a:latin typeface="Arial" panose="020B0604020202020204" pitchFamily="34" charset="0"/>
                  <a:cs typeface="Arial" panose="020B0604020202020204" pitchFamily="34" charset="0"/>
                </a:rPr>
                <a:t>Mandatory Additional Requirements</a:t>
              </a:r>
            </a:p>
          </p:txBody>
        </p:sp>
      </p:grpSp>
      <p:sp>
        <p:nvSpPr>
          <p:cNvPr id="20" name="Rectangle 19">
            <a:extLst>
              <a:ext uri="{FF2B5EF4-FFF2-40B4-BE49-F238E27FC236}">
                <a16:creationId xmlns:a16="http://schemas.microsoft.com/office/drawing/2014/main" id="{C76D8457-6050-468D-A6D1-FEB23CD7D84C}"/>
              </a:ext>
            </a:extLst>
          </p:cNvPr>
          <p:cNvSpPr>
            <a:spLocks noChangeArrowheads="1"/>
          </p:cNvSpPr>
          <p:nvPr/>
        </p:nvSpPr>
        <p:spPr bwMode="auto">
          <a:xfrm>
            <a:off x="1247987" y="8009009"/>
            <a:ext cx="18518244" cy="2400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pPr marL="342900" indent="-342900" eaLnBrk="0" fontAlgn="base" hangingPunct="0">
              <a:spcBef>
                <a:spcPct val="0"/>
              </a:spcBef>
              <a:spcAft>
                <a:spcPct val="0"/>
              </a:spcAft>
              <a:buFont typeface="Arial" panose="020B0604020202020204" pitchFamily="34" charset="0"/>
              <a:buChar char="•"/>
            </a:pPr>
            <a:r>
              <a:rPr lang="en-GB" altLang="en-US" sz="2200" b="1" dirty="0">
                <a:latin typeface="Arial" panose="020B0604020202020204" pitchFamily="34" charset="0"/>
                <a:ea typeface="Calibri" panose="020F0502020204030204" pitchFamily="34" charset="0"/>
                <a:cs typeface="Arial" panose="020B0604020202020204" pitchFamily="34" charset="0"/>
              </a:rPr>
              <a:t>Core Component </a:t>
            </a:r>
            <a:r>
              <a:rPr lang="en-GB" altLang="en-US" sz="2200" dirty="0">
                <a:latin typeface="Arial" panose="020B0604020202020204" pitchFamily="34" charset="0"/>
                <a:ea typeface="Calibri" panose="020F0502020204030204" pitchFamily="34" charset="0"/>
                <a:cs typeface="Arial" panose="020B0604020202020204" pitchFamily="34" charset="0"/>
              </a:rPr>
              <a:t>show the f</a:t>
            </a:r>
            <a:r>
              <a:rPr lang="en-GB" altLang="en-US" sz="2200" dirty="0">
                <a:latin typeface="Arial"/>
                <a:ea typeface="Calibri" panose="020F0502020204030204" pitchFamily="34" charset="0"/>
                <a:cs typeface="Arial"/>
              </a:rPr>
              <a:t>ull range of level 3 attainment.</a:t>
            </a:r>
          </a:p>
          <a:p>
            <a:pPr eaLnBrk="0" fontAlgn="base" hangingPunct="0">
              <a:spcBef>
                <a:spcPct val="0"/>
              </a:spcBef>
              <a:spcAft>
                <a:spcPct val="0"/>
              </a:spcAft>
            </a:pPr>
            <a:endParaRPr lang="en-GB" altLang="en-US" sz="2200" dirty="0">
              <a:latin typeface="Arial"/>
              <a:ea typeface="Calibri" panose="020F0502020204030204" pitchFamily="34" charset="0"/>
              <a:cs typeface="Arial"/>
            </a:endParaRPr>
          </a:p>
          <a:p>
            <a:pPr marL="342900" indent="-342900" eaLnBrk="0" fontAlgn="base" hangingPunct="0">
              <a:spcBef>
                <a:spcPct val="0"/>
              </a:spcBef>
              <a:spcAft>
                <a:spcPct val="0"/>
              </a:spcAft>
              <a:buFont typeface="Arial" panose="020B0604020202020204" pitchFamily="34" charset="0"/>
              <a:buChar char="•"/>
            </a:pPr>
            <a:r>
              <a:rPr lang="en-GB" altLang="en-US" sz="2200" b="1" dirty="0">
                <a:latin typeface="Arial"/>
                <a:ea typeface="Calibri" panose="020F0502020204030204" pitchFamily="34" charset="0"/>
                <a:cs typeface="Arial"/>
              </a:rPr>
              <a:t>Occupational Specialism </a:t>
            </a:r>
            <a:r>
              <a:rPr lang="en-GB" altLang="en-US" sz="2200" dirty="0">
                <a:latin typeface="Arial"/>
                <a:ea typeface="Calibri" panose="020F0502020204030204" pitchFamily="34" charset="0"/>
                <a:cs typeface="Arial"/>
              </a:rPr>
              <a:t>has significant p</a:t>
            </a:r>
            <a:r>
              <a:rPr lang="en-GB" altLang="en-US" sz="2200" dirty="0">
                <a:latin typeface="Arial" panose="020B0604020202020204" pitchFamily="34" charset="0"/>
                <a:ea typeface="Calibri" panose="020F0502020204030204" pitchFamily="34" charset="0"/>
                <a:cs typeface="Arial" panose="020B0604020202020204" pitchFamily="34" charset="0"/>
              </a:rPr>
              <a:t>ass grade ‘value’.</a:t>
            </a:r>
          </a:p>
          <a:p>
            <a:pPr eaLnBrk="0" fontAlgn="base" hangingPunct="0">
              <a:spcBef>
                <a:spcPct val="0"/>
              </a:spcBef>
              <a:spcAft>
                <a:spcPct val="0"/>
              </a:spcAft>
            </a:pPr>
            <a:endParaRPr lang="en-GB" altLang="en-US" sz="2200" dirty="0">
              <a:latin typeface="Arial" panose="020B0604020202020204" pitchFamily="34" charset="0"/>
              <a:ea typeface="Calibri" panose="020F0502020204030204" pitchFamily="34" charset="0"/>
              <a:cs typeface="Arial" panose="020B0604020202020204" pitchFamily="34" charset="0"/>
            </a:endParaRPr>
          </a:p>
          <a:p>
            <a:pPr marL="342900" indent="-342900" eaLnBrk="0" fontAlgn="base" hangingPunct="0">
              <a:spcBef>
                <a:spcPct val="0"/>
              </a:spcBef>
              <a:spcAft>
                <a:spcPct val="0"/>
              </a:spcAft>
              <a:buFont typeface="Arial" panose="020B0604020202020204" pitchFamily="34" charset="0"/>
              <a:buChar char="•"/>
            </a:pPr>
            <a:r>
              <a:rPr lang="en-GB" sz="2200" b="1" dirty="0">
                <a:latin typeface="Arial" panose="020B0604020202020204" pitchFamily="34" charset="0"/>
                <a:ea typeface="Calibri" panose="020F0502020204030204" pitchFamily="34" charset="0"/>
                <a:cs typeface="Arial" panose="020B0604020202020204" pitchFamily="34" charset="0"/>
              </a:rPr>
              <a:t>Grading</a:t>
            </a:r>
            <a:r>
              <a:rPr lang="en-GB" sz="2200" b="1" dirty="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Certificates will show different grades for the core and occupational specialism. For HE, the UCAS tariff is aligned to overall grades i.e. (Pass / Merit/ Distinction/ Distinction*). </a:t>
            </a:r>
          </a:p>
          <a:p>
            <a:pPr eaLnBrk="0" fontAlgn="base" hangingPunct="0">
              <a:spcBef>
                <a:spcPct val="0"/>
              </a:spcBef>
              <a:spcAft>
                <a:spcPct val="0"/>
              </a:spcAft>
            </a:pPr>
            <a:endParaRPr lang="en-GB" altLang="en-US" sz="1801" dirty="0">
              <a:latin typeface="Arial"/>
              <a:ea typeface="Calibri" panose="020F0502020204030204" pitchFamily="34" charset="0"/>
              <a:cs typeface="Arial"/>
            </a:endParaRPr>
          </a:p>
        </p:txBody>
      </p:sp>
    </p:spTree>
    <p:extLst>
      <p:ext uri="{BB962C8B-B14F-4D97-AF65-F5344CB8AC3E}">
        <p14:creationId xmlns:p14="http://schemas.microsoft.com/office/powerpoint/2010/main" val="419684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99232-A702-4838-904D-286C770CEECE}"/>
              </a:ext>
            </a:extLst>
          </p:cNvPr>
          <p:cNvSpPr>
            <a:spLocks noGrp="1"/>
          </p:cNvSpPr>
          <p:nvPr>
            <p:ph type="title"/>
          </p:nvPr>
        </p:nvSpPr>
        <p:spPr>
          <a:xfrm>
            <a:off x="1778685" y="1476616"/>
            <a:ext cx="16130475" cy="830577"/>
          </a:xfrm>
        </p:spPr>
        <p:txBody>
          <a:bodyPr/>
          <a:lstStyle/>
          <a:p>
            <a:r>
              <a:rPr lang="en-GB" dirty="0"/>
              <a:t>UCAS points and t levels</a:t>
            </a:r>
          </a:p>
        </p:txBody>
      </p:sp>
      <p:sp>
        <p:nvSpPr>
          <p:cNvPr id="8" name="TextBox 7">
            <a:extLst>
              <a:ext uri="{FF2B5EF4-FFF2-40B4-BE49-F238E27FC236}">
                <a16:creationId xmlns:a16="http://schemas.microsoft.com/office/drawing/2014/main" id="{ED10BD8C-4E7E-489C-95C0-17426849BC70}"/>
              </a:ext>
            </a:extLst>
          </p:cNvPr>
          <p:cNvSpPr txBox="1"/>
          <p:nvPr/>
        </p:nvSpPr>
        <p:spPr>
          <a:xfrm>
            <a:off x="2243580" y="2532128"/>
            <a:ext cx="14339838" cy="1938992"/>
          </a:xfrm>
          <a:prstGeom prst="rect">
            <a:avLst/>
          </a:prstGeom>
          <a:noFill/>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UCAS tariff points were allocated to T Levels in 2019, with the top T Level grade equal to achieving 3 A* at A Level. </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Points have been allocated to the overall T Level grade, and students must achieve at least an overall pass grade to receive UCAS points.</a:t>
            </a:r>
            <a:r>
              <a:rPr lang="en-GB" dirty="0"/>
              <a:t>		</a:t>
            </a:r>
          </a:p>
        </p:txBody>
      </p:sp>
      <p:graphicFrame>
        <p:nvGraphicFramePr>
          <p:cNvPr id="9" name="Table 9">
            <a:extLst>
              <a:ext uri="{FF2B5EF4-FFF2-40B4-BE49-F238E27FC236}">
                <a16:creationId xmlns:a16="http://schemas.microsoft.com/office/drawing/2014/main" id="{15CA0519-604B-4FC5-A86F-6E9DED01EA44}"/>
              </a:ext>
            </a:extLst>
          </p:cNvPr>
          <p:cNvGraphicFramePr>
            <a:graphicFrameLocks noGrp="1"/>
          </p:cNvGraphicFramePr>
          <p:nvPr>
            <p:extLst>
              <p:ext uri="{D42A27DB-BD31-4B8C-83A1-F6EECF244321}">
                <p14:modId xmlns:p14="http://schemas.microsoft.com/office/powerpoint/2010/main" val="1432184378"/>
              </p:ext>
            </p:extLst>
          </p:nvPr>
        </p:nvGraphicFramePr>
        <p:xfrm>
          <a:off x="2605966" y="5226468"/>
          <a:ext cx="13402734" cy="3108960"/>
        </p:xfrm>
        <a:graphic>
          <a:graphicData uri="http://schemas.openxmlformats.org/drawingml/2006/table">
            <a:tbl>
              <a:tblPr firstRow="1" bandRow="1">
                <a:tableStyleId>{5C22544A-7EE6-4342-B048-85BDC9FD1C3A}</a:tableStyleId>
              </a:tblPr>
              <a:tblGrid>
                <a:gridCol w="3210372">
                  <a:extLst>
                    <a:ext uri="{9D8B030D-6E8A-4147-A177-3AD203B41FA5}">
                      <a16:colId xmlns:a16="http://schemas.microsoft.com/office/drawing/2014/main" val="2951517598"/>
                    </a:ext>
                  </a:extLst>
                </a:gridCol>
                <a:gridCol w="6966408">
                  <a:extLst>
                    <a:ext uri="{9D8B030D-6E8A-4147-A177-3AD203B41FA5}">
                      <a16:colId xmlns:a16="http://schemas.microsoft.com/office/drawing/2014/main" val="669667454"/>
                    </a:ext>
                  </a:extLst>
                </a:gridCol>
                <a:gridCol w="3225954">
                  <a:extLst>
                    <a:ext uri="{9D8B030D-6E8A-4147-A177-3AD203B41FA5}">
                      <a16:colId xmlns:a16="http://schemas.microsoft.com/office/drawing/2014/main" val="3461249401"/>
                    </a:ext>
                  </a:extLst>
                </a:gridCol>
              </a:tblGrid>
              <a:tr h="370840">
                <a:tc>
                  <a:txBody>
                    <a:bodyPr/>
                    <a:lstStyle/>
                    <a:p>
                      <a:r>
                        <a:rPr lang="en-GB" sz="2400" dirty="0">
                          <a:latin typeface="Arial" panose="020B0604020202020204" pitchFamily="34" charset="0"/>
                          <a:cs typeface="Arial" panose="020B0604020202020204" pitchFamily="34" charset="0"/>
                        </a:rPr>
                        <a:t>UCAS tariff points	</a:t>
                      </a:r>
                    </a:p>
                  </a:txBody>
                  <a:tcPr/>
                </a:tc>
                <a:tc>
                  <a:txBody>
                    <a:bodyPr/>
                    <a:lstStyle/>
                    <a:p>
                      <a:r>
                        <a:rPr lang="en-GB" sz="2400" dirty="0">
                          <a:latin typeface="Arial" panose="020B0604020202020204" pitchFamily="34" charset="0"/>
                          <a:cs typeface="Arial" panose="020B0604020202020204" pitchFamily="34" charset="0"/>
                        </a:rPr>
                        <a:t>T Level overall grade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dirty="0">
                          <a:latin typeface="Arial" panose="020B0604020202020204" pitchFamily="34" charset="0"/>
                          <a:cs typeface="Arial" panose="020B0604020202020204" pitchFamily="34" charset="0"/>
                        </a:rPr>
                        <a:t>A level</a:t>
                      </a:r>
                    </a:p>
                  </a:txBody>
                  <a:tcPr/>
                </a:tc>
                <a:extLst>
                  <a:ext uri="{0D108BD9-81ED-4DB2-BD59-A6C34878D82A}">
                    <a16:rowId xmlns:a16="http://schemas.microsoft.com/office/drawing/2014/main" val="506535880"/>
                  </a:ext>
                </a:extLst>
              </a:tr>
              <a:tr h="370840">
                <a:tc>
                  <a:txBody>
                    <a:bodyPr/>
                    <a:lstStyle/>
                    <a:p>
                      <a:r>
                        <a:rPr lang="en-GB" sz="2400" dirty="0">
                          <a:latin typeface="Arial" panose="020B0604020202020204" pitchFamily="34" charset="0"/>
                          <a:cs typeface="Arial" panose="020B0604020202020204" pitchFamily="34" charset="0"/>
                        </a:rPr>
                        <a:t>168</a:t>
                      </a:r>
                    </a:p>
                  </a:txBody>
                  <a:tcPr/>
                </a:tc>
                <a:tc>
                  <a:txBody>
                    <a:bodyPr/>
                    <a:lstStyle/>
                    <a:p>
                      <a:r>
                        <a:rPr lang="en-GB" sz="2400" dirty="0">
                          <a:latin typeface="Arial" panose="020B0604020202020204" pitchFamily="34" charset="0"/>
                          <a:cs typeface="Arial" panose="020B0604020202020204" pitchFamily="34" charset="0"/>
                        </a:rPr>
                        <a:t>Distinction*  (A* on the core and distinction in the occupational specialism)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dirty="0">
                          <a:latin typeface="Arial" panose="020B0604020202020204" pitchFamily="34" charset="0"/>
                          <a:cs typeface="Arial" panose="020B0604020202020204" pitchFamily="34" charset="0"/>
                        </a:rPr>
                        <a:t>A* A* A*</a:t>
                      </a: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82087979"/>
                  </a:ext>
                </a:extLst>
              </a:tr>
              <a:tr h="370840">
                <a:tc>
                  <a:txBody>
                    <a:bodyPr/>
                    <a:lstStyle/>
                    <a:p>
                      <a:r>
                        <a:rPr lang="en-GB" sz="2400" dirty="0">
                          <a:latin typeface="Arial" panose="020B0604020202020204" pitchFamily="34" charset="0"/>
                          <a:cs typeface="Arial" panose="020B0604020202020204" pitchFamily="34" charset="0"/>
                        </a:rPr>
                        <a:t>144</a:t>
                      </a:r>
                    </a:p>
                  </a:txBody>
                  <a:tcPr/>
                </a:tc>
                <a:tc>
                  <a:txBody>
                    <a:bodyPr/>
                    <a:lstStyle/>
                    <a:p>
                      <a:r>
                        <a:rPr lang="en-GB" sz="2400" dirty="0">
                          <a:latin typeface="Arial" panose="020B0604020202020204" pitchFamily="34" charset="0"/>
                          <a:cs typeface="Arial" panose="020B0604020202020204" pitchFamily="34" charset="0"/>
                        </a:rPr>
                        <a:t>Distinction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dirty="0">
                          <a:latin typeface="Arial" panose="020B0604020202020204" pitchFamily="34" charset="0"/>
                          <a:cs typeface="Arial" panose="020B0604020202020204" pitchFamily="34" charset="0"/>
                        </a:rPr>
                        <a:t>AAA</a:t>
                      </a:r>
                    </a:p>
                  </a:txBody>
                  <a:tcPr/>
                </a:tc>
                <a:extLst>
                  <a:ext uri="{0D108BD9-81ED-4DB2-BD59-A6C34878D82A}">
                    <a16:rowId xmlns:a16="http://schemas.microsoft.com/office/drawing/2014/main" val="982221374"/>
                  </a:ext>
                </a:extLst>
              </a:tr>
              <a:tr h="370840">
                <a:tc>
                  <a:txBody>
                    <a:bodyPr/>
                    <a:lstStyle/>
                    <a:p>
                      <a:r>
                        <a:rPr lang="en-GB" sz="2400" dirty="0">
                          <a:latin typeface="Arial" panose="020B0604020202020204" pitchFamily="34" charset="0"/>
                          <a:cs typeface="Arial" panose="020B0604020202020204" pitchFamily="34" charset="0"/>
                        </a:rPr>
                        <a:t>120</a:t>
                      </a:r>
                    </a:p>
                  </a:txBody>
                  <a:tcPr/>
                </a:tc>
                <a:tc>
                  <a:txBody>
                    <a:bodyPr/>
                    <a:lstStyle/>
                    <a:p>
                      <a:r>
                        <a:rPr lang="en-GB" sz="2400" dirty="0">
                          <a:latin typeface="Arial" panose="020B0604020202020204" pitchFamily="34" charset="0"/>
                          <a:cs typeface="Arial" panose="020B0604020202020204" pitchFamily="34" charset="0"/>
                        </a:rPr>
                        <a:t>Merit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dirty="0">
                          <a:latin typeface="Arial" panose="020B0604020202020204" pitchFamily="34" charset="0"/>
                          <a:cs typeface="Arial" panose="020B0604020202020204" pitchFamily="34" charset="0"/>
                        </a:rPr>
                        <a:t>BBB</a:t>
                      </a:r>
                    </a:p>
                  </a:txBody>
                  <a:tcPr/>
                </a:tc>
                <a:extLst>
                  <a:ext uri="{0D108BD9-81ED-4DB2-BD59-A6C34878D82A}">
                    <a16:rowId xmlns:a16="http://schemas.microsoft.com/office/drawing/2014/main" val="171757011"/>
                  </a:ext>
                </a:extLst>
              </a:tr>
              <a:tr h="370840">
                <a:tc>
                  <a:txBody>
                    <a:bodyPr/>
                    <a:lstStyle/>
                    <a:p>
                      <a:r>
                        <a:rPr lang="en-GB" sz="2400" dirty="0">
                          <a:latin typeface="Arial" panose="020B0604020202020204" pitchFamily="34" charset="0"/>
                          <a:cs typeface="Arial" panose="020B0604020202020204" pitchFamily="34" charset="0"/>
                        </a:rPr>
                        <a:t>96</a:t>
                      </a:r>
                    </a:p>
                  </a:txBody>
                  <a:tcPr/>
                </a:tc>
                <a:tc>
                  <a:txBody>
                    <a:bodyPr/>
                    <a:lstStyle/>
                    <a:p>
                      <a:r>
                        <a:rPr lang="en-GB" sz="2400" dirty="0">
                          <a:latin typeface="Arial" panose="020B0604020202020204" pitchFamily="34" charset="0"/>
                          <a:cs typeface="Arial" panose="020B0604020202020204" pitchFamily="34" charset="0"/>
                        </a:rPr>
                        <a:t>Pass (C or above on the core)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dirty="0">
                          <a:latin typeface="Arial" panose="020B0604020202020204" pitchFamily="34" charset="0"/>
                          <a:cs typeface="Arial" panose="020B0604020202020204" pitchFamily="34" charset="0"/>
                        </a:rPr>
                        <a:t>CCC</a:t>
                      </a:r>
                    </a:p>
                  </a:txBody>
                  <a:tcPr/>
                </a:tc>
                <a:extLst>
                  <a:ext uri="{0D108BD9-81ED-4DB2-BD59-A6C34878D82A}">
                    <a16:rowId xmlns:a16="http://schemas.microsoft.com/office/drawing/2014/main" val="2942274163"/>
                  </a:ext>
                </a:extLst>
              </a:tr>
              <a:tr h="0">
                <a:tc>
                  <a:txBody>
                    <a:bodyPr/>
                    <a:lstStyle/>
                    <a:p>
                      <a:r>
                        <a:rPr lang="en-GB" sz="2400" dirty="0">
                          <a:latin typeface="Arial" panose="020B0604020202020204" pitchFamily="34" charset="0"/>
                          <a:cs typeface="Arial" panose="020B0604020202020204" pitchFamily="34" charset="0"/>
                        </a:rPr>
                        <a:t>72</a:t>
                      </a:r>
                    </a:p>
                  </a:txBody>
                  <a:tcPr/>
                </a:tc>
                <a:tc>
                  <a:txBody>
                    <a:bodyPr/>
                    <a:lstStyle/>
                    <a:p>
                      <a:r>
                        <a:rPr lang="en-GB" sz="2400" dirty="0">
                          <a:latin typeface="Arial" panose="020B0604020202020204" pitchFamily="34" charset="0"/>
                          <a:cs typeface="Arial" panose="020B0604020202020204" pitchFamily="34" charset="0"/>
                        </a:rPr>
                        <a:t>Pass (D or E on the core)</a:t>
                      </a:r>
                    </a:p>
                  </a:txBody>
                  <a:tcPr/>
                </a:tc>
                <a:tc>
                  <a:txBody>
                    <a:bodyPr/>
                    <a:lstStyle/>
                    <a:p>
                      <a:r>
                        <a:rPr lang="en-GB" sz="2400" dirty="0">
                          <a:latin typeface="Arial" panose="020B0604020202020204" pitchFamily="34" charset="0"/>
                          <a:cs typeface="Arial" panose="020B0604020202020204" pitchFamily="34" charset="0"/>
                        </a:rPr>
                        <a:t>DDD</a:t>
                      </a:r>
                    </a:p>
                  </a:txBody>
                  <a:tcPr/>
                </a:tc>
                <a:extLst>
                  <a:ext uri="{0D108BD9-81ED-4DB2-BD59-A6C34878D82A}">
                    <a16:rowId xmlns:a16="http://schemas.microsoft.com/office/drawing/2014/main" val="543351219"/>
                  </a:ext>
                </a:extLst>
              </a:tr>
            </a:tbl>
          </a:graphicData>
        </a:graphic>
      </p:graphicFrame>
    </p:spTree>
    <p:extLst>
      <p:ext uri="{BB962C8B-B14F-4D97-AF65-F5344CB8AC3E}">
        <p14:creationId xmlns:p14="http://schemas.microsoft.com/office/powerpoint/2010/main" val="46898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3B6B-A1A6-4B31-B742-F0F337C6D605}"/>
              </a:ext>
            </a:extLst>
          </p:cNvPr>
          <p:cNvSpPr>
            <a:spLocks noGrp="1"/>
          </p:cNvSpPr>
          <p:nvPr>
            <p:ph type="title"/>
          </p:nvPr>
        </p:nvSpPr>
        <p:spPr>
          <a:xfrm>
            <a:off x="298677" y="317119"/>
            <a:ext cx="16130475" cy="830577"/>
          </a:xfrm>
        </p:spPr>
        <p:txBody>
          <a:bodyPr/>
          <a:lstStyle/>
          <a:p>
            <a:r>
              <a:rPr lang="en-GB" dirty="0"/>
              <a:t>What makes t levels suitable for entry into higher education?</a:t>
            </a:r>
          </a:p>
        </p:txBody>
      </p:sp>
      <p:graphicFrame>
        <p:nvGraphicFramePr>
          <p:cNvPr id="10" name="Table 9">
            <a:extLst>
              <a:ext uri="{FF2B5EF4-FFF2-40B4-BE49-F238E27FC236}">
                <a16:creationId xmlns:a16="http://schemas.microsoft.com/office/drawing/2014/main" id="{92F6F337-DEAD-4B32-8FB4-8D294D5219D3}"/>
              </a:ext>
            </a:extLst>
          </p:cNvPr>
          <p:cNvGraphicFramePr>
            <a:graphicFrameLocks noGrp="1"/>
          </p:cNvGraphicFramePr>
          <p:nvPr>
            <p:extLst>
              <p:ext uri="{D42A27DB-BD31-4B8C-83A1-F6EECF244321}">
                <p14:modId xmlns:p14="http://schemas.microsoft.com/office/powerpoint/2010/main" val="331745258"/>
              </p:ext>
            </p:extLst>
          </p:nvPr>
        </p:nvGraphicFramePr>
        <p:xfrm>
          <a:off x="1074656" y="2422689"/>
          <a:ext cx="18426180" cy="8263224"/>
        </p:xfrm>
        <a:graphic>
          <a:graphicData uri="http://schemas.openxmlformats.org/drawingml/2006/table">
            <a:tbl>
              <a:tblPr firstRow="1" firstCol="1" bandRow="1">
                <a:tableStyleId>{5C22544A-7EE6-4342-B048-85BDC9FD1C3A}</a:tableStyleId>
              </a:tblPr>
              <a:tblGrid>
                <a:gridCol w="3367943">
                  <a:extLst>
                    <a:ext uri="{9D8B030D-6E8A-4147-A177-3AD203B41FA5}">
                      <a16:colId xmlns:a16="http://schemas.microsoft.com/office/drawing/2014/main" val="381574880"/>
                    </a:ext>
                  </a:extLst>
                </a:gridCol>
                <a:gridCol w="10777341">
                  <a:extLst>
                    <a:ext uri="{9D8B030D-6E8A-4147-A177-3AD203B41FA5}">
                      <a16:colId xmlns:a16="http://schemas.microsoft.com/office/drawing/2014/main" val="3090987238"/>
                    </a:ext>
                  </a:extLst>
                </a:gridCol>
                <a:gridCol w="4280896">
                  <a:extLst>
                    <a:ext uri="{9D8B030D-6E8A-4147-A177-3AD203B41FA5}">
                      <a16:colId xmlns:a16="http://schemas.microsoft.com/office/drawing/2014/main" val="2076429126"/>
                    </a:ext>
                  </a:extLst>
                </a:gridCol>
              </a:tblGrid>
              <a:tr h="631596">
                <a:tc>
                  <a:txBody>
                    <a:bodyPr/>
                    <a:lstStyle/>
                    <a:p>
                      <a:pPr marL="457200" indent="-228600" hangingPunct="0">
                        <a:spcAft>
                          <a:spcPts val="1200"/>
                        </a:spcAft>
                        <a:tabLst>
                          <a:tab pos="457200" algn="l"/>
                          <a:tab pos="457200" algn="l"/>
                        </a:tabLst>
                      </a:pPr>
                      <a:r>
                        <a:rPr lang="en-GB" sz="1800">
                          <a:effectLst/>
                          <a:latin typeface="Arial" panose="020B0604020202020204" pitchFamily="34" charset="0"/>
                          <a:cs typeface="Arial" panose="020B0604020202020204" pitchFamily="34" charset="0"/>
                        </a:rPr>
                        <a:t>T Level Requirements </a:t>
                      </a:r>
                      <a:endParaRPr lang="en-GB"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indent="-228600" hangingPunct="0">
                        <a:spcAft>
                          <a:spcPts val="1200"/>
                        </a:spcAft>
                        <a:tabLst>
                          <a:tab pos="457200" algn="l"/>
                          <a:tab pos="457200" algn="l"/>
                        </a:tabLst>
                      </a:pPr>
                      <a:r>
                        <a:rPr lang="en-GB" sz="1800">
                          <a:effectLst/>
                          <a:latin typeface="Arial" panose="020B0604020202020204" pitchFamily="34" charset="0"/>
                          <a:cs typeface="Arial" panose="020B0604020202020204" pitchFamily="34" charset="0"/>
                        </a:rPr>
                        <a:t>Description</a:t>
                      </a:r>
                      <a:endParaRPr lang="en-GB"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Demonstrated Though</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56720297"/>
                  </a:ext>
                </a:extLst>
              </a:tr>
              <a:tr h="3409211">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T Level learners develop robust depth </a:t>
                      </a:r>
                      <a:r>
                        <a:rPr lang="en-GB" sz="1800" u="sng" dirty="0">
                          <a:solidFill>
                            <a:schemeClr val="tx1"/>
                          </a:solidFill>
                          <a:effectLst/>
                          <a:latin typeface="Arial" panose="020B0604020202020204" pitchFamily="34" charset="0"/>
                          <a:cs typeface="Arial" panose="020B0604020202020204" pitchFamily="34" charset="0"/>
                        </a:rPr>
                        <a:t>and</a:t>
                      </a:r>
                      <a:r>
                        <a:rPr lang="en-GB" sz="1800" dirty="0">
                          <a:solidFill>
                            <a:schemeClr val="tx1"/>
                          </a:solidFill>
                          <a:effectLst/>
                          <a:latin typeface="Arial" panose="020B0604020202020204" pitchFamily="34" charset="0"/>
                          <a:cs typeface="Arial" panose="020B0604020202020204" pitchFamily="34" charset="0"/>
                        </a:rPr>
                        <a:t> breadth of knowledge and understanding.</a:t>
                      </a:r>
                    </a:p>
                    <a:p>
                      <a:pPr hangingPunct="0"/>
                      <a:r>
                        <a:rPr lang="en-GB" sz="1800" dirty="0">
                          <a:solidFill>
                            <a:schemeClr val="tx1"/>
                          </a:solidFill>
                          <a:effectLst/>
                          <a:latin typeface="Arial" panose="020B0604020202020204" pitchFamily="34" charset="0"/>
                          <a:cs typeface="Arial" panose="020B0604020202020204" pitchFamily="34" charset="0"/>
                        </a:rPr>
                        <a:t> </a:t>
                      </a:r>
                    </a:p>
                    <a:p>
                      <a:pPr hangingPunct="0"/>
                      <a:r>
                        <a:rPr lang="en-GB" sz="1800" dirty="0">
                          <a:solidFill>
                            <a:schemeClr val="tx1"/>
                          </a:solidFill>
                          <a:effectLst/>
                          <a:latin typeface="Arial" panose="020B0604020202020204" pitchFamily="34" charset="0"/>
                          <a:cs typeface="Arial" panose="020B0604020202020204" pitchFamily="34" charset="0"/>
                        </a:rPr>
                        <a:t> </a:t>
                      </a:r>
                    </a:p>
                    <a:p>
                      <a:pPr hangingPunct="0"/>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D9D9D9"/>
                    </a:solidFill>
                  </a:tcPr>
                </a:tc>
                <a:tc>
                  <a:txBody>
                    <a:bodyPr/>
                    <a:lstStyle/>
                    <a:p>
                      <a:pPr hangingPunct="0"/>
                      <a:r>
                        <a:rPr lang="en-GB" sz="1800" dirty="0">
                          <a:effectLst/>
                          <a:latin typeface="Arial" panose="020B0604020202020204" pitchFamily="34" charset="0"/>
                          <a:cs typeface="Arial" panose="020B0604020202020204" pitchFamily="34" charset="0"/>
                        </a:rPr>
                        <a:t>T Level learners develop an understanding of their chosen field through breadth of content relating to the route of the field. This route and pathway knowledge is then assessed through ‘unseen’ examination, which samples content, meaning breadth can be assessed at appropriate level 3 depth, whilst limiting the overall duration of assessment. </a:t>
                      </a:r>
                    </a:p>
                    <a:p>
                      <a:pPr hangingPunct="0"/>
                      <a:r>
                        <a:rPr lang="en-GB" sz="1800" dirty="0">
                          <a:effectLst/>
                          <a:latin typeface="Arial" panose="020B0604020202020204" pitchFamily="34" charset="0"/>
                          <a:cs typeface="Arial" panose="020B0604020202020204" pitchFamily="34" charset="0"/>
                        </a:rPr>
                        <a:t> </a:t>
                      </a:r>
                    </a:p>
                    <a:p>
                      <a:pPr hangingPunct="0"/>
                      <a:r>
                        <a:rPr lang="en-GB" sz="1800" dirty="0">
                          <a:effectLst/>
                          <a:latin typeface="Arial" panose="020B0604020202020204" pitchFamily="34" charset="0"/>
                          <a:cs typeface="Arial" panose="020B0604020202020204" pitchFamily="34" charset="0"/>
                        </a:rPr>
                        <a:t>The occupational specialism allows students to develop depth of knowledge relating to their chosen specialism, with a sufficient understanding to allow them to enter the workplace. This is then assessed through a single synoptic assessment that ensures students are able to demonstrate that they have accumulated knowledge and a depth of understanding across all the performance outcomes in their specialism.</a:t>
                      </a:r>
                    </a:p>
                    <a:p>
                      <a:pPr hangingPunct="0"/>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D9D9D9"/>
                    </a:solidFill>
                  </a:tcPr>
                </a:tc>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Core: Written external set examinations. </a:t>
                      </a:r>
                    </a:p>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Typically two 2-2.5 hours each including short answer and extended response questions.  </a:t>
                      </a:r>
                    </a:p>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Occupational specialism: Extended project assessment with employer-validated standards of performance for pass and Distinction though ‘Grade standards Exemplification’ materials.</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D9D9D9"/>
                    </a:solidFill>
                  </a:tcPr>
                </a:tc>
                <a:extLst>
                  <a:ext uri="{0D108BD9-81ED-4DB2-BD59-A6C34878D82A}">
                    <a16:rowId xmlns:a16="http://schemas.microsoft.com/office/drawing/2014/main" val="1141854303"/>
                  </a:ext>
                </a:extLst>
              </a:tr>
              <a:tr h="4222417">
                <a:tc>
                  <a:txBody>
                    <a:bodyPr/>
                    <a:lstStyle/>
                    <a:p>
                      <a:pPr hangingPunct="0"/>
                      <a:r>
                        <a:rPr lang="en-GB" sz="1800" dirty="0">
                          <a:solidFill>
                            <a:schemeClr val="tx1"/>
                          </a:solidFill>
                          <a:effectLst/>
                          <a:latin typeface="Arial" panose="020B0604020202020204" pitchFamily="34" charset="0"/>
                          <a:cs typeface="Arial" panose="020B0604020202020204" pitchFamily="34" charset="0"/>
                        </a:rPr>
                        <a:t>T Level leaners effectively and consistently apply knowledge and understanding to achieve complex outcomes.</a:t>
                      </a:r>
                    </a:p>
                    <a:p>
                      <a:pPr marL="457200" indent="-228600" hangingPunct="0">
                        <a:spcAft>
                          <a:spcPts val="1200"/>
                        </a:spcAft>
                        <a:tabLst>
                          <a:tab pos="457200" algn="l"/>
                          <a:tab pos="457200" algn="l"/>
                        </a:tabLst>
                      </a:pPr>
                      <a:r>
                        <a:rPr lang="en-GB" sz="1800" dirty="0">
                          <a:solidFill>
                            <a:schemeClr val="tx1"/>
                          </a:solidFill>
                          <a:effectLst/>
                          <a:latin typeface="Arial" panose="020B0604020202020204" pitchFamily="34" charset="0"/>
                          <a:cs typeface="Arial" panose="020B0604020202020204" pitchFamily="34" charset="0"/>
                        </a:rPr>
                        <a:t> </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D9D9D9"/>
                    </a:solidFill>
                  </a:tcPr>
                </a:tc>
                <a:tc>
                  <a:txBody>
                    <a:bodyPr/>
                    <a:lstStyle/>
                    <a:p>
                      <a:pPr fontAlgn="auto" hangingPunct="1"/>
                      <a:r>
                        <a:rPr lang="en-GB" sz="1800" dirty="0">
                          <a:effectLst/>
                          <a:latin typeface="Arial" panose="020B0604020202020204" pitchFamily="34" charset="0"/>
                          <a:cs typeface="Arial" panose="020B0604020202020204" pitchFamily="34" charset="0"/>
                        </a:rPr>
                        <a:t>To ensure learners achieve sufficient competence to enter the workplace, the breadth and depth of knowledge and understanding in the core and occupational specialism(s) must be applied to achieve complex outcomes. </a:t>
                      </a:r>
                    </a:p>
                    <a:p>
                      <a:pPr fontAlgn="auto" hangingPunct="1"/>
                      <a:r>
                        <a:rPr lang="en-GB" sz="1800" dirty="0">
                          <a:effectLst/>
                          <a:latin typeface="Arial" panose="020B0604020202020204" pitchFamily="34" charset="0"/>
                          <a:cs typeface="Arial" panose="020B0604020202020204" pitchFamily="34" charset="0"/>
                        </a:rPr>
                        <a:t> </a:t>
                      </a:r>
                    </a:p>
                    <a:p>
                      <a:pPr fontAlgn="auto" hangingPunct="1"/>
                      <a:r>
                        <a:rPr lang="en-GB" sz="1800" dirty="0">
                          <a:effectLst/>
                          <a:latin typeface="Arial" panose="020B0604020202020204" pitchFamily="34" charset="0"/>
                          <a:cs typeface="Arial" panose="020B0604020202020204" pitchFamily="34" charset="0"/>
                        </a:rPr>
                        <a:t>This is different to many unitised Vocational Qualifications where learners have a superficial understanding of their domain because they have only applied theory once for the purpose of assessment. </a:t>
                      </a:r>
                    </a:p>
                    <a:p>
                      <a:pPr fontAlgn="auto" hangingPunct="1"/>
                      <a:r>
                        <a:rPr lang="en-GB" sz="1800" dirty="0">
                          <a:effectLst/>
                          <a:latin typeface="Arial" panose="020B0604020202020204" pitchFamily="34" charset="0"/>
                          <a:cs typeface="Arial" panose="020B0604020202020204" pitchFamily="34" charset="0"/>
                        </a:rPr>
                        <a:t> </a:t>
                      </a:r>
                    </a:p>
                    <a:p>
                      <a:pPr fontAlgn="auto" hangingPunct="1"/>
                      <a:r>
                        <a:rPr lang="en-GB" sz="1800" dirty="0">
                          <a:effectLst/>
                          <a:latin typeface="Arial" panose="020B0604020202020204" pitchFamily="34" charset="0"/>
                          <a:cs typeface="Arial" panose="020B0604020202020204" pitchFamily="34" charset="0"/>
                        </a:rPr>
                        <a:t>T Level students must practice applying knowledge and skills together to reach the level of competence expected in the summative assessments.</a:t>
                      </a:r>
                    </a:p>
                    <a:p>
                      <a:pPr fontAlgn="auto" hangingPunct="1"/>
                      <a:r>
                        <a:rPr lang="en-GB" sz="1800" dirty="0">
                          <a:effectLst/>
                          <a:latin typeface="Arial" panose="020B0604020202020204" pitchFamily="34" charset="0"/>
                          <a:cs typeface="Arial" panose="020B0604020202020204" pitchFamily="34" charset="0"/>
                        </a:rPr>
                        <a:t> </a:t>
                      </a:r>
                    </a:p>
                    <a:p>
                      <a:pPr fontAlgn="auto" hangingPunct="1"/>
                      <a:r>
                        <a:rPr lang="en-GB" sz="1800" dirty="0">
                          <a:effectLst/>
                          <a:latin typeface="Arial" panose="020B0604020202020204" pitchFamily="34" charset="0"/>
                          <a:cs typeface="Arial" panose="020B0604020202020204" pitchFamily="34" charset="0"/>
                        </a:rPr>
                        <a:t>Formative assessment, which is a key part of the T Level professional development programme, not only supports learners’ practice but also meta-cognition, for example in how to manage and improve their own learning to achieve better outcomes.  </a:t>
                      </a:r>
                    </a:p>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D9D9D9"/>
                    </a:solidFill>
                  </a:tcPr>
                </a:tc>
                <a:tc>
                  <a:txBody>
                    <a:bodyPr/>
                    <a:lstStyle/>
                    <a:p>
                      <a:pPr marL="457200" indent="-228600" hangingPunct="0">
                        <a:spcAft>
                          <a:spcPts val="1200"/>
                        </a:spcAft>
                        <a:tabLst>
                          <a:tab pos="457200" algn="l"/>
                          <a:tab pos="457200" algn="l"/>
                        </a:tabLst>
                      </a:pPr>
                      <a:r>
                        <a:rPr lang="en-GB" sz="1800" dirty="0">
                          <a:effectLst/>
                          <a:latin typeface="Arial" panose="020B0604020202020204" pitchFamily="34" charset="0"/>
                          <a:cs typeface="Arial" panose="020B0604020202020204" pitchFamily="34" charset="0"/>
                        </a:rPr>
                        <a:t>Digital Production Design and Development: Performance outcomes for the occupational specialism require students to both analyse a problem to define requirements and acceptance criteria, aligned to user needs and design, implement and test software.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D9D9D9"/>
                    </a:solidFill>
                  </a:tcPr>
                </a:tc>
                <a:extLst>
                  <a:ext uri="{0D108BD9-81ED-4DB2-BD59-A6C34878D82A}">
                    <a16:rowId xmlns:a16="http://schemas.microsoft.com/office/drawing/2014/main" val="29713031"/>
                  </a:ext>
                </a:extLst>
              </a:tr>
            </a:tbl>
          </a:graphicData>
        </a:graphic>
      </p:graphicFrame>
      <p:sp>
        <p:nvSpPr>
          <p:cNvPr id="12" name="TextBox 11">
            <a:extLst>
              <a:ext uri="{FF2B5EF4-FFF2-40B4-BE49-F238E27FC236}">
                <a16:creationId xmlns:a16="http://schemas.microsoft.com/office/drawing/2014/main" id="{A1A2E741-2802-4A82-8562-11C8B6955D7A}"/>
              </a:ext>
            </a:extLst>
          </p:cNvPr>
          <p:cNvSpPr txBox="1"/>
          <p:nvPr/>
        </p:nvSpPr>
        <p:spPr>
          <a:xfrm>
            <a:off x="1074656" y="1044001"/>
            <a:ext cx="16284769" cy="1015663"/>
          </a:xfrm>
          <a:prstGeom prst="rect">
            <a:avLst/>
          </a:prstGeom>
          <a:noFill/>
        </p:spPr>
        <p:txBody>
          <a:bodyPr wrap="square" rtlCol="0">
            <a:spAutoFit/>
          </a:bodyPr>
          <a:lstStyle/>
          <a:p>
            <a:pPr algn="l"/>
            <a:r>
              <a:rPr lang="en-GB" sz="2000" dirty="0">
                <a:latin typeface="Arial" panose="020B0604020202020204" pitchFamily="34" charset="0"/>
                <a:cs typeface="Arial" panose="020B0604020202020204" pitchFamily="34" charset="0"/>
              </a:rPr>
              <a:t>To help universities understand more about the T Level programme, the department has considered the requirements of T Level students and the skills they will gain through the programme compared to the success factors that students have when achieving well at higher education. These have been listed on the following slides, including examples of how this is demonstrated in T Level components and assessment. </a:t>
            </a:r>
          </a:p>
        </p:txBody>
      </p:sp>
    </p:spTree>
    <p:extLst>
      <p:ext uri="{BB962C8B-B14F-4D97-AF65-F5344CB8AC3E}">
        <p14:creationId xmlns:p14="http://schemas.microsoft.com/office/powerpoint/2010/main" val="4152253956"/>
      </p:ext>
    </p:extLst>
  </p:cSld>
  <p:clrMapOvr>
    <a:masterClrMapping/>
  </p:clrMapOvr>
</p:sld>
</file>

<file path=ppt/theme/theme1.xml><?xml version="1.0" encoding="utf-8"?>
<a:theme xmlns:a="http://schemas.openxmlformats.org/drawingml/2006/main" name="T Levels">
  <a:themeElements>
    <a:clrScheme name="T Levels">
      <a:dk1>
        <a:srgbClr val="000000"/>
      </a:dk1>
      <a:lt1>
        <a:srgbClr val="FFFFFF"/>
      </a:lt1>
      <a:dk2>
        <a:srgbClr val="FF9567"/>
      </a:dk2>
      <a:lt2>
        <a:srgbClr val="FC4420"/>
      </a:lt2>
      <a:accent1>
        <a:srgbClr val="7659B0"/>
      </a:accent1>
      <a:accent2>
        <a:srgbClr val="000000"/>
      </a:accent2>
      <a:accent3>
        <a:srgbClr val="FFFFFF"/>
      </a:accent3>
      <a:accent4>
        <a:srgbClr val="FF9567"/>
      </a:accent4>
      <a:accent5>
        <a:srgbClr val="FC4420"/>
      </a:accent5>
      <a:accent6>
        <a:srgbClr val="7659B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1600" dirty="0">
            <a:latin typeface="Courier" pitchFamily="2"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c6a0d45-af8b-4e4a-a864-8509f26d4b10">
      <UserInfo>
        <DisplayName>KNIGHTS, Sarah</DisplayName>
        <AccountId>13</AccountId>
        <AccountType/>
      </UserInfo>
      <UserInfo>
        <DisplayName>PEARSON, Stella</DisplayName>
        <AccountId>12</AccountId>
        <AccountType/>
      </UserInfo>
      <UserInfo>
        <DisplayName>ROSS, Seb</DisplayName>
        <AccountId>14</AccountId>
        <AccountType/>
      </UserInfo>
      <UserInfo>
        <DisplayName>POTTS, Deborah</DisplayName>
        <AccountId>15</AccountId>
        <AccountType/>
      </UserInfo>
      <UserInfo>
        <DisplayName>EDMUNDS, Fiona</DisplayName>
        <AccountId>16</AccountId>
        <AccountType/>
      </UserInfo>
      <UserInfo>
        <DisplayName>BAILEY, Theresa</DisplayName>
        <AccountId>17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7E99BDC17231478D2583FC1E41121D" ma:contentTypeVersion="6" ma:contentTypeDescription="Create a new document." ma:contentTypeScope="" ma:versionID="a8e86c69ea5caa1ec9218267eee8ece5">
  <xsd:schema xmlns:xsd="http://www.w3.org/2001/XMLSchema" xmlns:xs="http://www.w3.org/2001/XMLSchema" xmlns:p="http://schemas.microsoft.com/office/2006/metadata/properties" xmlns:ns2="a1484f21-0591-4928-a30f-36df19cd5fdc" xmlns:ns3="fc6a0d45-af8b-4e4a-a864-8509f26d4b10" targetNamespace="http://schemas.microsoft.com/office/2006/metadata/properties" ma:root="true" ma:fieldsID="84305a60001b2c608da8e964a2c56389" ns2:_="" ns3:_="">
    <xsd:import namespace="a1484f21-0591-4928-a30f-36df19cd5fdc"/>
    <xsd:import namespace="fc6a0d45-af8b-4e4a-a864-8509f26d4b1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84f21-0591-4928-a30f-36df19cd5f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6a0d45-af8b-4e4a-a864-8509f26d4b1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B6EAA2-06E5-4407-B2FF-033E376CC239}">
  <ds:schemaRefs>
    <ds:schemaRef ds:uri="http://schemas.microsoft.com/sharepoint/v3/contenttype/forms"/>
  </ds:schemaRefs>
</ds:datastoreItem>
</file>

<file path=customXml/itemProps2.xml><?xml version="1.0" encoding="utf-8"?>
<ds:datastoreItem xmlns:ds="http://schemas.openxmlformats.org/officeDocument/2006/customXml" ds:itemID="{BD7973F9-87AA-461C-9084-E074BBD6416C}">
  <ds:schemaRefs>
    <ds:schemaRef ds:uri="a1484f21-0591-4928-a30f-36df19cd5fdc"/>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fc6a0d45-af8b-4e4a-a864-8509f26d4b10"/>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EF77FD8-5A31-4DC5-9676-4125C06B3B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84f21-0591-4928-a30f-36df19cd5fdc"/>
    <ds:schemaRef ds:uri="fc6a0d45-af8b-4e4a-a864-8509f26d4b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3621</TotalTime>
  <Words>3586</Words>
  <Application>Microsoft Office PowerPoint</Application>
  <PresentationFormat>Custom</PresentationFormat>
  <Paragraphs>239</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vt:lpstr>
      <vt:lpstr>Courier New</vt:lpstr>
      <vt:lpstr>T Levels</vt:lpstr>
      <vt:lpstr>Supporting Higher education institutions To understand t levels</vt:lpstr>
      <vt:lpstr>What are T levels?</vt:lpstr>
      <vt:lpstr>What is the purpose of t levels?</vt:lpstr>
      <vt:lpstr>PowerPoint Presentation</vt:lpstr>
      <vt:lpstr>PowerPoint Presentation</vt:lpstr>
      <vt:lpstr>How are t levels Assessed?</vt:lpstr>
      <vt:lpstr>How are t levels graded?</vt:lpstr>
      <vt:lpstr>UCAS points and t levels</vt:lpstr>
      <vt:lpstr>What makes t levels suitable for entry into higher education?</vt:lpstr>
      <vt:lpstr>What makes t levels suitable for entry into higher education?</vt:lpstr>
      <vt:lpstr>What makes t levels suitable for entry into higher education?</vt:lpstr>
      <vt:lpstr>How are we supporting FE teachers to deliver t levels?</vt:lpstr>
      <vt:lpstr>PowerPoint Presentation</vt:lpstr>
      <vt:lpstr>What support is available FOR universities from awarding organisations?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COPY  GOES HERE</dc:title>
  <dc:creator>CHAMBERS, Susan</dc:creator>
  <cp:lastModifiedBy>BRENNAN, Amelia1</cp:lastModifiedBy>
  <cp:revision>12</cp:revision>
  <dcterms:created xsi:type="dcterms:W3CDTF">2019-05-20T09:53:16Z</dcterms:created>
  <dcterms:modified xsi:type="dcterms:W3CDTF">2021-11-16T15:14:23Z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2019-05-20T00:00:00Z</vt:filetime>
  </property>
  <property fmtid="{D5CDD505-2E9C-101B-9397-08002B2CF9AE}" pid="5" name="ContentTypeId">
    <vt:lpwstr>0x010100FA7E99BDC17231478D2583FC1E41121D</vt:lpwstr>
  </property>
  <property fmtid="{D5CDD505-2E9C-101B-9397-08002B2CF9AE}" pid="6" name="DfeOwner">
    <vt:lpwstr>2;#DfE|a484111e-5b24-4ad9-9778-c536c8c88985</vt:lpwstr>
  </property>
  <property fmtid="{D5CDD505-2E9C-101B-9397-08002B2CF9AE}" pid="7" name="afedf6f4583d4414b8b49f98bd7a4a38">
    <vt:lpwstr>DfE|a484111e-5b24-4ad9-9778-c536c8c88985</vt:lpwstr>
  </property>
  <property fmtid="{D5CDD505-2E9C-101B-9397-08002B2CF9AE}" pid="8" name="cf01b81f267a4ae7a066de4ca5a45f7c">
    <vt:lpwstr>Official|0884c477-2e62-47ea-b19c-5af6e91124c5</vt:lpwstr>
  </property>
  <property fmtid="{D5CDD505-2E9C-101B-9397-08002B2CF9AE}" pid="9" name="_dlc_DocIdItemGuid">
    <vt:lpwstr>d16df203-cd41-4ae1-a950-aa6af04210f3</vt:lpwstr>
  </property>
  <property fmtid="{D5CDD505-2E9C-101B-9397-08002B2CF9AE}" pid="10" name="pd0bfabaa6cb47f7bff41b54a8405b46">
    <vt:lpwstr>DfE|cc08a6d4-dfde-4d0f-bd85-069ebcef80d5</vt:lpwstr>
  </property>
  <property fmtid="{D5CDD505-2E9C-101B-9397-08002B2CF9AE}" pid="11" name="DfeOrganisationalUnit">
    <vt:lpwstr>1;#DfE|cc08a6d4-dfde-4d0f-bd85-069ebcef80d5</vt:lpwstr>
  </property>
  <property fmtid="{D5CDD505-2E9C-101B-9397-08002B2CF9AE}" pid="12" name="DfeRights:ProtectiveMarking">
    <vt:lpwstr>3;#Official|0884c477-2e62-47ea-b19c-5af6e91124c5</vt:lpwstr>
  </property>
  <property fmtid="{D5CDD505-2E9C-101B-9397-08002B2CF9AE}" pid="13" name="Rights:ProtectiveMarking">
    <vt:lpwstr>3;#Official|0884c477-2e62-47ea-b19c-5af6e91124c5</vt:lpwstr>
  </property>
  <property fmtid="{D5CDD505-2E9C-101B-9397-08002B2CF9AE}" pid="14" name="OrganisationalUnit">
    <vt:lpwstr>1;#DfE|cc08a6d4-dfde-4d0f-bd85-069ebcef80d5</vt:lpwstr>
  </property>
  <property fmtid="{D5CDD505-2E9C-101B-9397-08002B2CF9AE}" pid="15" name="Owner">
    <vt:lpwstr>2;#DfE|a484111e-5b24-4ad9-9778-c536c8c88985</vt:lpwstr>
  </property>
  <property fmtid="{D5CDD505-2E9C-101B-9397-08002B2CF9AE}" pid="16" name="DfeSubject">
    <vt:lpwstr/>
  </property>
</Properties>
</file>