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heme/themeOverride5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83" r:id="rId2"/>
    <p:sldId id="331" r:id="rId3"/>
    <p:sldId id="347" r:id="rId4"/>
    <p:sldId id="281" r:id="rId5"/>
    <p:sldId id="343" r:id="rId6"/>
    <p:sldId id="342" r:id="rId7"/>
    <p:sldId id="341" r:id="rId8"/>
    <p:sldId id="346" r:id="rId9"/>
    <p:sldId id="282" r:id="rId10"/>
    <p:sldId id="328" r:id="rId11"/>
    <p:sldId id="351" r:id="rId12"/>
    <p:sldId id="276" r:id="rId13"/>
    <p:sldId id="329" r:id="rId14"/>
    <p:sldId id="344" r:id="rId15"/>
    <p:sldId id="358" r:id="rId16"/>
    <p:sldId id="345" r:id="rId17"/>
    <p:sldId id="359" r:id="rId18"/>
    <p:sldId id="360" r:id="rId19"/>
    <p:sldId id="361" r:id="rId20"/>
    <p:sldId id="362" r:id="rId21"/>
    <p:sldId id="324" r:id="rId22"/>
    <p:sldId id="348" r:id="rId23"/>
    <p:sldId id="352" r:id="rId24"/>
    <p:sldId id="363" r:id="rId25"/>
    <p:sldId id="349" r:id="rId26"/>
    <p:sldId id="364" r:id="rId27"/>
    <p:sldId id="336" r:id="rId28"/>
    <p:sldId id="325" r:id="rId29"/>
    <p:sldId id="350" r:id="rId30"/>
    <p:sldId id="368" r:id="rId31"/>
    <p:sldId id="354" r:id="rId32"/>
    <p:sldId id="356" r:id="rId33"/>
    <p:sldId id="365" r:id="rId34"/>
    <p:sldId id="366" r:id="rId35"/>
    <p:sldId id="367" r:id="rId36"/>
  </p:sldIdLst>
  <p:sldSz cx="9144000" cy="6858000" type="letter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D9CE36-17B2-B360-C313-1D0C6ABB51DC}" name="Tamsin Dewe" initials="TD" userId="S::t.dewe@vmd.gov.uk::56e1c2e2-c707-44be-a71e-cb16c469cd68" providerId="AD"/>
  <p188:author id="{368C45B4-E64D-B746-CE18-038D1C7A0563}" name="Sherene Simon" initials="SS" userId="S::s.simon@vmd.gov.uk::33063cc8-136d-4b86-9bc8-5c79605eea9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ene Simon" initials="SS" lastIdx="2" clrIdx="0">
    <p:extLst>
      <p:ext uri="{19B8F6BF-5375-455C-9EA6-DF929625EA0E}">
        <p15:presenceInfo xmlns:p15="http://schemas.microsoft.com/office/powerpoint/2012/main" userId="S::s.simon@vmd.gov.uk::33063cc8-136d-4b86-9bc8-5c79605eea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1067"/>
    <a:srgbClr val="007CBA"/>
    <a:srgbClr val="E81067"/>
    <a:srgbClr val="6D3075"/>
    <a:srgbClr val="77BC1F"/>
    <a:srgbClr val="C7BC1F"/>
    <a:srgbClr val="00AF41"/>
    <a:srgbClr val="FF9E16"/>
    <a:srgbClr val="0083BE"/>
    <a:srgbClr val="D9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09" autoAdjust="0"/>
    <p:restoredTop sz="93792" autoAdjust="0"/>
  </p:normalViewPr>
  <p:slideViewPr>
    <p:cSldViewPr>
      <p:cViewPr varScale="1">
        <p:scale>
          <a:sx n="73" d="100"/>
          <a:sy n="73" d="100"/>
        </p:scale>
        <p:origin x="166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756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tom\AppData\Roaming\OpenText\DM\Temp\PCDOCS-%232175191-v1-Salmon_VARSS_2017-2020_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aserbroadfoot\Downloads\Copy%20of%20PCDOCS-%232180229-v1-Suggested%20new%20graphs%20(rough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29579-v13-VARSS_2020_AMR_Figures_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29579-v13-VARSS_2020_AMR_Figures_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ckea\AppData\Local\Microsoft\Windows\INetCache\Content.Outlook\2TX5SERA\PCDOCS-%232129579-v13-VARSS%202020%20AMR%20Figures_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29579-v13-VARSS_2020_AMR_Figures_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29579-v13-VARSS_2020_AMR_Figures_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29579-v13-VARSS_2020_AMR_Figures_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ckea\AppData\Local\Microsoft\Windows\INetCache\Content.Outlook\2TX5SERA\PCDOCS-%232129579-v13-VARSS%202020%20AMR%20Figures_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ickea\AppData\Local\Microsoft\Windows\INetCache\Content.Outlook\2TX5SERA\PCDOCS-%232129579-v13-VARSS%202020%20AMR%20Figures_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palds\AppData\Roaming\OpenText\DM\Temp\PCDOCS-%232129579-v13-VARSS_2020_AMR_Figures_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../embeddings/oleObject2.bin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Local\Microsoft\Windows\INetCache\Content.Outlook\S7G1P8JT\V2%20VET%20Path%20MIC%202020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89808-v1-V2_VET_Path_MIC_2020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29579-v13-VARSS_2020_AMR_Figures_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29579-v13-VARSS_2020_AMR_Figures_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82061-v1-Worksheet_in_SSPD_23_Project_Progress_Report_02_07_2021_v0_4_(002)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alds\AppData\Roaming\OpenText\DM\Temp\PCDOCS-%232182061-v1-Worksheet_in_SSPD_23_Project_Progress_Report_02_07_2021_v0_4_(002)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rentom\AppData\Roaming\OpenText\DM\Temp\PCDOCS-%232165817-v1-2020_Sales_Analysis_Spreadsheet_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tom\AppData\Roaming\OpenText\DM\Temp\PCDOCS-%232165817-v1-2020_Sales_Analysis_Spreadsheet_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aserbroadfoot\Downloads\Copy%20of%20PCDOCS-%232180229-v1-Suggested%20new%20graphs%20(rough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rentom\AppData\Roaming\OpenText\DM\Temp\PCDOCS-%232169222-v1-VARSS_2020_report_pig_dat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entom\AppData\Local\Microsoft\Windows\INetCache\Content.Outlook\21XYDPAA\Laying%20Hen%20VARSS%20Data%202016-2020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raserbroadfoot\Downloads\Copy%20of%20PCDOCS-%232180229-v1-Suggested%20new%20graphs%20(rough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43560512603488"/>
          <c:y val="5.8623568155585774E-2"/>
          <c:w val="0.82462071884093968"/>
          <c:h val="0.73621543575709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'MG KG'!$M$35</c:f>
              <c:strCache>
                <c:ptCount val="1"/>
                <c:pt idx="0">
                  <c:v>3rd/4th generation cephalosporins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strRef>
              <c:f>'MG KG'!$N$34:$T$34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'MG KG'!$N$35:$T$35</c:f>
              <c:numCache>
                <c:formatCode>0.00</c:formatCode>
                <c:ptCount val="7"/>
                <c:pt idx="0">
                  <c:v>0.19307689052932042</c:v>
                </c:pt>
                <c:pt idx="1">
                  <c:v>0.17286366072382206</c:v>
                </c:pt>
                <c:pt idx="2">
                  <c:v>0.14024943996415773</c:v>
                </c:pt>
                <c:pt idx="3">
                  <c:v>0.10819609585444911</c:v>
                </c:pt>
                <c:pt idx="4">
                  <c:v>6.4696545406563416E-2</c:v>
                </c:pt>
                <c:pt idx="5">
                  <c:v>3.1950220534055197E-2</c:v>
                </c:pt>
                <c:pt idx="6">
                  <c:v>3.7776566242379635E-2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A-4F9A-8B56-3CABC176C55D}"/>
            </c:ext>
          </c:extLst>
        </c:ser>
        <c:ser>
          <c:idx val="1"/>
          <c:order val="1"/>
          <c:tx>
            <c:strRef>
              <c:f>'MG KG'!$M$36</c:f>
              <c:strCache>
                <c:ptCount val="1"/>
                <c:pt idx="0">
                  <c:v>Fluoroquinolones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strRef>
              <c:f>'MG KG'!$N$34:$T$34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'MG KG'!$N$36:$T$36</c:f>
              <c:numCache>
                <c:formatCode>0.00</c:formatCode>
                <c:ptCount val="7"/>
                <c:pt idx="0">
                  <c:v>0.35080553467538395</c:v>
                </c:pt>
                <c:pt idx="1">
                  <c:v>0.34502611682262918</c:v>
                </c:pt>
                <c:pt idx="2">
                  <c:v>0.22482967909946236</c:v>
                </c:pt>
                <c:pt idx="3">
                  <c:v>0.15528482627610607</c:v>
                </c:pt>
                <c:pt idx="4">
                  <c:v>0.14589669811836964</c:v>
                </c:pt>
                <c:pt idx="5">
                  <c:v>0.13421304487132135</c:v>
                </c:pt>
                <c:pt idx="6">
                  <c:v>0.10043079834142098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2A-4F9A-8B56-3CABC176C55D}"/>
            </c:ext>
          </c:extLst>
        </c:ser>
        <c:ser>
          <c:idx val="2"/>
          <c:order val="2"/>
          <c:tx>
            <c:strRef>
              <c:f>'MG KG'!$M$37</c:f>
              <c:strCache>
                <c:ptCount val="1"/>
                <c:pt idx="0">
                  <c:v>Colistin</c:v>
                </c:pt>
              </c:strCache>
            </c:strRef>
          </c:tx>
          <c:spPr>
            <a:solidFill>
              <a:srgbClr val="00AF41"/>
            </a:solidFill>
            <a:ln>
              <a:noFill/>
            </a:ln>
            <a:effectLst/>
          </c:spPr>
          <c:invertIfNegative val="0"/>
          <c:cat>
            <c:strRef>
              <c:f>'MG KG'!$N$34:$T$34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'MG KG'!$N$37:$T$37</c:f>
              <c:numCache>
                <c:formatCode>0.00</c:formatCode>
                <c:ptCount val="7"/>
                <c:pt idx="0">
                  <c:v>0.12181596068210056</c:v>
                </c:pt>
                <c:pt idx="1">
                  <c:v>0.12595769103842952</c:v>
                </c:pt>
                <c:pt idx="2">
                  <c:v>1.7971270161290322E-2</c:v>
                </c:pt>
                <c:pt idx="3" formatCode="0.00000">
                  <c:v>5.7830533294155756E-4</c:v>
                </c:pt>
                <c:pt idx="4" formatCode="0.00000">
                  <c:v>6.7907866853836308E-4</c:v>
                </c:pt>
                <c:pt idx="5" formatCode="0.00000">
                  <c:v>1.6901651774976927E-4</c:v>
                </c:pt>
                <c:pt idx="6" formatCode="0.00000">
                  <c:v>6.9891449789917401E-5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2A-4F9A-8B56-3CABC176C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6220536"/>
        <c:axId val="616219552"/>
      </c:barChart>
      <c:lineChart>
        <c:grouping val="standard"/>
        <c:varyColors val="0"/>
        <c:ser>
          <c:idx val="3"/>
          <c:order val="3"/>
          <c:tx>
            <c:strRef>
              <c:f>'MG KG'!$M$38</c:f>
              <c:strCache>
                <c:ptCount val="1"/>
                <c:pt idx="0">
                  <c:v>Total mg/kg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'MG KG'!$N$34:$T$34</c:f>
              <c:strCach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strCache>
            </c:strRef>
          </c:cat>
          <c:val>
            <c:numRef>
              <c:f>'MG KG'!$N$38:$T$38</c:f>
              <c:numCache>
                <c:formatCode>0.00</c:formatCode>
                <c:ptCount val="7"/>
                <c:pt idx="0">
                  <c:v>62.304089377974393</c:v>
                </c:pt>
                <c:pt idx="1">
                  <c:v>56.523475772341051</c:v>
                </c:pt>
                <c:pt idx="2">
                  <c:v>39.019272051411292</c:v>
                </c:pt>
                <c:pt idx="3">
                  <c:v>32.120695294349638</c:v>
                </c:pt>
                <c:pt idx="4">
                  <c:v>29.058539538897492</c:v>
                </c:pt>
                <c:pt idx="5">
                  <c:v>30.463619104060101</c:v>
                </c:pt>
                <c:pt idx="6" formatCode="0.0">
                  <c:v>30.141927988445211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2A-4F9A-8B56-3CABC176C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1360008"/>
        <c:axId val="771353776"/>
      </c:lineChart>
      <c:catAx>
        <c:axId val="616220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6219552"/>
        <c:crosses val="autoZero"/>
        <c:auto val="1"/>
        <c:lblAlgn val="ctr"/>
        <c:lblOffset val="100"/>
        <c:noMultiLvlLbl val="0"/>
      </c:catAx>
      <c:valAx>
        <c:axId val="616219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Sales</a:t>
                </a:r>
                <a:r>
                  <a:rPr lang="en-GB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per antimicrobial class (mg/kg)</a:t>
                </a:r>
                <a:endParaRPr lang="en-GB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16220536"/>
        <c:crosses val="autoZero"/>
        <c:crossBetween val="between"/>
      </c:valAx>
      <c:valAx>
        <c:axId val="771353776"/>
        <c:scaling>
          <c:orientation val="minMax"/>
          <c:max val="8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Total</a:t>
                </a:r>
                <a:r>
                  <a:rPr lang="en-GB" sz="1000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sales (mg/kg)</a:t>
                </a:r>
                <a:endParaRPr lang="en-GB" sz="10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1360008"/>
        <c:crosses val="max"/>
        <c:crossBetween val="between"/>
      </c:valAx>
      <c:catAx>
        <c:axId val="771360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71353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Sheet1!$G$27</c:f>
              <c:strCache>
                <c:ptCount val="1"/>
                <c:pt idx="0">
                  <c:v>Oxytetracycline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C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6D-41B9-B88E-7B3FB14CF47E}"/>
              </c:ext>
            </c:extLst>
          </c:dPt>
          <c:cat>
            <c:numRef>
              <c:f>Sheet1!$H$26:$K$26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Sheet1!$H$27:$K$27</c:f>
              <c:numCache>
                <c:formatCode>0.0</c:formatCode>
                <c:ptCount val="4"/>
                <c:pt idx="0">
                  <c:v>13.790967122984391</c:v>
                </c:pt>
                <c:pt idx="1">
                  <c:v>3.8865454256038841</c:v>
                </c:pt>
                <c:pt idx="2">
                  <c:v>10.22091317974701</c:v>
                </c:pt>
                <c:pt idx="3">
                  <c:v>25.291309484773251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D-41B9-B88E-7B3FB14CF47E}"/>
            </c:ext>
          </c:extLst>
        </c:ser>
        <c:ser>
          <c:idx val="1"/>
          <c:order val="1"/>
          <c:tx>
            <c:strRef>
              <c:f>Sheet1!$G$28</c:f>
              <c:strCache>
                <c:ptCount val="1"/>
                <c:pt idx="0">
                  <c:v>Florfenicol</c:v>
                </c:pt>
              </c:strCache>
            </c:strRef>
          </c:tx>
          <c:spPr>
            <a:solidFill>
              <a:srgbClr val="00AF41"/>
            </a:solidFill>
            <a:ln>
              <a:noFill/>
            </a:ln>
            <a:effectLst/>
          </c:spPr>
          <c:invertIfNegative val="0"/>
          <c:cat>
            <c:numRef>
              <c:f>Sheet1!$H$26:$K$26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Sheet1!$H$28:$K$28</c:f>
              <c:numCache>
                <c:formatCode>0.0</c:formatCode>
                <c:ptCount val="4"/>
                <c:pt idx="0">
                  <c:v>2.1777636038733417</c:v>
                </c:pt>
                <c:pt idx="1">
                  <c:v>2.737275657606749</c:v>
                </c:pt>
                <c:pt idx="2">
                  <c:v>3.2859756426542934</c:v>
                </c:pt>
                <c:pt idx="3">
                  <c:v>4.0119659187316854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6D-41B9-B88E-7B3FB14CF47E}"/>
            </c:ext>
          </c:extLst>
        </c:ser>
        <c:ser>
          <c:idx val="2"/>
          <c:order val="2"/>
          <c:tx>
            <c:strRef>
              <c:f>Sheet1!$G$29</c:f>
              <c:strCache>
                <c:ptCount val="1"/>
                <c:pt idx="0">
                  <c:v>Oxolinic acid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numRef>
              <c:f>Sheet1!$H$26:$K$26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Sheet1!$H$29:$K$29</c:f>
              <c:numCache>
                <c:formatCode>0.0</c:formatCode>
                <c:ptCount val="4"/>
                <c:pt idx="0">
                  <c:v>0.118603952410823</c:v>
                </c:pt>
                <c:pt idx="1">
                  <c:v>8.3429503760595325E-2</c:v>
                </c:pt>
                <c:pt idx="2" formatCode="0.00">
                  <c:v>2.4524109652199078E-2</c:v>
                </c:pt>
                <c:pt idx="3" formatCode="0.00">
                  <c:v>1.2939223126128798E-2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6D-41B9-B88E-7B3FB14CF47E}"/>
            </c:ext>
          </c:extLst>
        </c:ser>
        <c:ser>
          <c:idx val="3"/>
          <c:order val="3"/>
          <c:tx>
            <c:strRef>
              <c:f>Sheet1!$G$30</c:f>
              <c:strCache>
                <c:ptCount val="1"/>
                <c:pt idx="0">
                  <c:v>Amoxicillin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numRef>
              <c:f>Sheet1!$H$26:$K$26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Sheet1!$H$30:$K$30</c:f>
              <c:numCache>
                <c:formatCode>0.0</c:formatCode>
                <c:ptCount val="4"/>
                <c:pt idx="0" formatCode="0.000">
                  <c:v>3.5581185723246901E-3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6D-41B9-B88E-7B3FB14CF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40954456"/>
        <c:axId val="640955112"/>
      </c:barChart>
      <c:catAx>
        <c:axId val="640954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0955112"/>
        <c:crosses val="autoZero"/>
        <c:auto val="1"/>
        <c:lblAlgn val="ctr"/>
        <c:lblOffset val="100"/>
        <c:noMultiLvlLbl val="0"/>
      </c:catAx>
      <c:valAx>
        <c:axId val="640955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u="none" strike="noStrike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Active ingredient (mg/kg)</a:t>
                </a:r>
                <a:endParaRPr lang="en-GB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40954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100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'New Graphs '!$A$438</c:f>
              <c:strCache>
                <c:ptCount val="1"/>
                <c:pt idx="0">
                  <c:v>Oxytetracycline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numRef>
              <c:f>'New Graphs '!$B$437:$E$437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'New Graphs '!$B$438:$E$438</c:f>
              <c:numCache>
                <c:formatCode>General</c:formatCode>
                <c:ptCount val="4"/>
                <c:pt idx="0">
                  <c:v>7.3</c:v>
                </c:pt>
                <c:pt idx="1">
                  <c:v>3.8</c:v>
                </c:pt>
                <c:pt idx="2">
                  <c:v>5.0999999999999996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E2-4E56-BB38-59D8BDD3D00A}"/>
            </c:ext>
          </c:extLst>
        </c:ser>
        <c:ser>
          <c:idx val="1"/>
          <c:order val="1"/>
          <c:tx>
            <c:strRef>
              <c:f>'New Graphs '!$A$439</c:f>
              <c:strCache>
                <c:ptCount val="1"/>
                <c:pt idx="0">
                  <c:v>Oxolinic acid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numRef>
              <c:f>'New Graphs '!$B$437:$E$437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'New Graphs '!$B$439:$E$439</c:f>
              <c:numCache>
                <c:formatCode>General</c:formatCode>
                <c:ptCount val="4"/>
                <c:pt idx="0">
                  <c:v>6.6</c:v>
                </c:pt>
                <c:pt idx="1">
                  <c:v>5.8</c:v>
                </c:pt>
                <c:pt idx="2">
                  <c:v>2.4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E2-4E56-BB38-59D8BDD3D00A}"/>
            </c:ext>
          </c:extLst>
        </c:ser>
        <c:ser>
          <c:idx val="2"/>
          <c:order val="2"/>
          <c:tx>
            <c:strRef>
              <c:f>'New Graphs '!$A$440</c:f>
              <c:strCache>
                <c:ptCount val="1"/>
                <c:pt idx="0">
                  <c:v>Florfenicol</c:v>
                </c:pt>
              </c:strCache>
            </c:strRef>
          </c:tx>
          <c:spPr>
            <a:solidFill>
              <a:srgbClr val="00AF41"/>
            </a:solidFill>
            <a:ln>
              <a:noFill/>
            </a:ln>
            <a:effectLst/>
          </c:spPr>
          <c:invertIfNegative val="0"/>
          <c:cat>
            <c:numRef>
              <c:f>'New Graphs '!$B$437:$E$437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'New Graphs '!$B$440:$E$440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2.2000000000000002</c:v>
                </c:pt>
                <c:pt idx="2">
                  <c:v>1.9</c:v>
                </c:pt>
                <c:pt idx="3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E2-4E56-BB38-59D8BDD3D00A}"/>
            </c:ext>
          </c:extLst>
        </c:ser>
        <c:ser>
          <c:idx val="3"/>
          <c:order val="3"/>
          <c:tx>
            <c:strRef>
              <c:f>'New Graphs '!$A$441</c:f>
              <c:strCache>
                <c:ptCount val="1"/>
                <c:pt idx="0">
                  <c:v>Amoxicillin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numRef>
              <c:f>'New Graphs '!$B$437:$E$437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'New Graphs '!$B$441:$E$441</c:f>
              <c:numCache>
                <c:formatCode>General</c:formatCode>
                <c:ptCount val="4"/>
                <c:pt idx="0">
                  <c:v>0.9</c:v>
                </c:pt>
                <c:pt idx="1">
                  <c:v>1.2</c:v>
                </c:pt>
                <c:pt idx="2">
                  <c:v>0.2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E2-4E56-BB38-59D8BDD3D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430447"/>
        <c:axId val="55432975"/>
      </c:barChart>
      <c:catAx>
        <c:axId val="554304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432975"/>
        <c:crosses val="autoZero"/>
        <c:auto val="1"/>
        <c:lblAlgn val="ctr"/>
        <c:lblOffset val="100"/>
        <c:noMultiLvlLbl val="0"/>
      </c:catAx>
      <c:valAx>
        <c:axId val="55432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GB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ingredient (mg/kg)</a:t>
                </a:r>
                <a:endParaRPr lang="en-GB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543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100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 Harmonised Data'!$AA$42</c:f>
              <c:strCache>
                <c:ptCount val="1"/>
                <c:pt idx="0">
                  <c:v>2014 (n=159)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'EU Harmonised Data'!$Y$52:$Z$55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Data'!$AA$52:$AA$55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3.7735849056603774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99-4208-B4D4-9F46A82E6B94}"/>
            </c:ext>
          </c:extLst>
        </c:ser>
        <c:ser>
          <c:idx val="1"/>
          <c:order val="1"/>
          <c:tx>
            <c:strRef>
              <c:f>'EU Harmonised Data'!$AB$42</c:f>
              <c:strCache>
                <c:ptCount val="1"/>
                <c:pt idx="0">
                  <c:v>2016 (n=190)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'EU Harmonised Data'!$Y$52:$Z$55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Data'!$AB$52:$AB$55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1.5789473684210527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99-4208-B4D4-9F46A82E6B94}"/>
            </c:ext>
          </c:extLst>
        </c:ser>
        <c:ser>
          <c:idx val="2"/>
          <c:order val="2"/>
          <c:tx>
            <c:strRef>
              <c:f>'EU Harmonised Data'!$AC$42</c:f>
              <c:strCache>
                <c:ptCount val="1"/>
                <c:pt idx="0">
                  <c:v>2018 (n=183)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'EU Harmonised Data'!$Y$52:$Z$55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Data'!$AC$52:$AC$55</c:f>
              <c:numCache>
                <c:formatCode>0.0</c:formatCode>
                <c:ptCount val="4"/>
                <c:pt idx="0">
                  <c:v>1.639344262295082</c:v>
                </c:pt>
                <c:pt idx="1">
                  <c:v>0.54644808743169404</c:v>
                </c:pt>
                <c:pt idx="2">
                  <c:v>1.0928961748633881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99-4208-B4D4-9F46A82E6B94}"/>
            </c:ext>
          </c:extLst>
        </c:ser>
        <c:ser>
          <c:idx val="3"/>
          <c:order val="3"/>
          <c:tx>
            <c:strRef>
              <c:f>'EU Harmonised Data'!$AD$42</c:f>
              <c:strCache>
                <c:ptCount val="1"/>
                <c:pt idx="0">
                  <c:v>2020 (n=250)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'EU Harmonised Data'!$Y$52:$Z$55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Data'!$AD$52:$AD$55</c:f>
              <c:numCache>
                <c:formatCode>0.0</c:formatCode>
                <c:ptCount val="4"/>
                <c:pt idx="0">
                  <c:v>0.4</c:v>
                </c:pt>
                <c:pt idx="1">
                  <c:v>0.4</c:v>
                </c:pt>
                <c:pt idx="2">
                  <c:v>2.4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99-4208-B4D4-9F46A82E6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5930584"/>
        <c:axId val="725933208"/>
      </c:barChart>
      <c:catAx>
        <c:axId val="7259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3208"/>
        <c:crosses val="autoZero"/>
        <c:auto val="1"/>
        <c:lblAlgn val="ctr"/>
        <c:lblOffset val="100"/>
        <c:noMultiLvlLbl val="0"/>
      </c:catAx>
      <c:valAx>
        <c:axId val="72593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Resistant</a:t>
                </a:r>
                <a:r>
                  <a:rPr lang="en-GB" sz="1000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isolates (%)</a:t>
                </a:r>
                <a:endParaRPr lang="en-GB" sz="1000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 Harmonised Data'!$AA$42</c:f>
              <c:strCache>
                <c:ptCount val="1"/>
                <c:pt idx="0">
                  <c:v>2014 (n=159)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'EU Harmonised Data'!$Y$43:$Z$51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Sulfamethoxazole*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Data'!$AA$43:$AA$51</c:f>
              <c:numCache>
                <c:formatCode>0.0</c:formatCode>
                <c:ptCount val="9"/>
                <c:pt idx="0">
                  <c:v>19.49685534591195</c:v>
                </c:pt>
                <c:pt idx="1">
                  <c:v>12.578616352201259</c:v>
                </c:pt>
                <c:pt idx="2">
                  <c:v>72.95597484276729</c:v>
                </c:pt>
                <c:pt idx="3">
                  <c:v>0</c:v>
                </c:pt>
                <c:pt idx="4">
                  <c:v>24.528301886792452</c:v>
                </c:pt>
                <c:pt idx="5">
                  <c:v>61.0062893081761</c:v>
                </c:pt>
                <c:pt idx="6">
                  <c:v>0</c:v>
                </c:pt>
                <c:pt idx="7">
                  <c:v>65.408805031446533</c:v>
                </c:pt>
                <c:pt idx="8">
                  <c:v>47.169811320754718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05-4317-A0FD-93135FE6F215}"/>
            </c:ext>
          </c:extLst>
        </c:ser>
        <c:ser>
          <c:idx val="1"/>
          <c:order val="1"/>
          <c:tx>
            <c:strRef>
              <c:f>'EU Harmonised Data'!$AB$42</c:f>
              <c:strCache>
                <c:ptCount val="1"/>
                <c:pt idx="0">
                  <c:v>2016 (n=190)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'EU Harmonised Data'!$Y$43:$Z$51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Sulfamethoxazole*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Data'!$AB$43:$AB$51</c:f>
              <c:numCache>
                <c:formatCode>0.0</c:formatCode>
                <c:ptCount val="9"/>
                <c:pt idx="0">
                  <c:v>6.8421052631578956</c:v>
                </c:pt>
                <c:pt idx="1">
                  <c:v>6.8421052631578956</c:v>
                </c:pt>
                <c:pt idx="2">
                  <c:v>67.368421052631575</c:v>
                </c:pt>
                <c:pt idx="3">
                  <c:v>0</c:v>
                </c:pt>
                <c:pt idx="4">
                  <c:v>21.052631578947366</c:v>
                </c:pt>
                <c:pt idx="5">
                  <c:v>44.210526315789473</c:v>
                </c:pt>
                <c:pt idx="6">
                  <c:v>0</c:v>
                </c:pt>
                <c:pt idx="7">
                  <c:v>52.631578947368418</c:v>
                </c:pt>
                <c:pt idx="8">
                  <c:v>42.631578947368418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05-4317-A0FD-93135FE6F215}"/>
            </c:ext>
          </c:extLst>
        </c:ser>
        <c:ser>
          <c:idx val="2"/>
          <c:order val="2"/>
          <c:tx>
            <c:strRef>
              <c:f>'EU Harmonised Data'!$AC$42</c:f>
              <c:strCache>
                <c:ptCount val="1"/>
                <c:pt idx="0">
                  <c:v>2018 (n=183)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'EU Harmonised Data'!$Y$43:$Z$51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Sulfamethoxazole*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Data'!$AC$43:$AC$51</c:f>
              <c:numCache>
                <c:formatCode>0.0</c:formatCode>
                <c:ptCount val="9"/>
                <c:pt idx="0">
                  <c:v>9.8360655737704921</c:v>
                </c:pt>
                <c:pt idx="1">
                  <c:v>6.0109289617486334</c:v>
                </c:pt>
                <c:pt idx="2">
                  <c:v>46.448087431693992</c:v>
                </c:pt>
                <c:pt idx="3">
                  <c:v>0</c:v>
                </c:pt>
                <c:pt idx="4">
                  <c:v>14.754098360655737</c:v>
                </c:pt>
                <c:pt idx="5">
                  <c:v>26.775956284153008</c:v>
                </c:pt>
                <c:pt idx="6">
                  <c:v>0</c:v>
                </c:pt>
                <c:pt idx="7">
                  <c:v>40.437158469945359</c:v>
                </c:pt>
                <c:pt idx="8">
                  <c:v>27.322404371584703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05-4317-A0FD-93135FE6F215}"/>
            </c:ext>
          </c:extLst>
        </c:ser>
        <c:ser>
          <c:idx val="3"/>
          <c:order val="3"/>
          <c:tx>
            <c:strRef>
              <c:f>'EU Harmonised Data'!$AD$42</c:f>
              <c:strCache>
                <c:ptCount val="1"/>
                <c:pt idx="0">
                  <c:v>2020 (n=250)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'EU Harmonised Data'!$Y$43:$Z$51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Sulfamethoxazole*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Data'!$AD$43:$AD$51</c:f>
              <c:numCache>
                <c:formatCode>0.0</c:formatCode>
                <c:ptCount val="9"/>
                <c:pt idx="0">
                  <c:v>4</c:v>
                </c:pt>
                <c:pt idx="1">
                  <c:v>4.8</c:v>
                </c:pt>
                <c:pt idx="2">
                  <c:v>40.400000000000006</c:v>
                </c:pt>
                <c:pt idx="3">
                  <c:v>0</c:v>
                </c:pt>
                <c:pt idx="4">
                  <c:v>10</c:v>
                </c:pt>
                <c:pt idx="5">
                  <c:v>22</c:v>
                </c:pt>
                <c:pt idx="6">
                  <c:v>0</c:v>
                </c:pt>
                <c:pt idx="7">
                  <c:v>31.2</c:v>
                </c:pt>
                <c:pt idx="8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05-4317-A0FD-93135FE6F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452232"/>
        <c:axId val="698455184"/>
      </c:barChart>
      <c:catAx>
        <c:axId val="6984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5184"/>
        <c:crosses val="autoZero"/>
        <c:auto val="1"/>
        <c:lblAlgn val="ctr"/>
        <c:lblOffset val="100"/>
        <c:noMultiLvlLbl val="0"/>
      </c:catAx>
      <c:valAx>
        <c:axId val="69845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Resistant isolates (%)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 Harmonised Data'!$AB$77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'EU Harmonised Data'!$Z$78:$AA$86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Sulphonamides*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Data'!$AB$78:$AB$86</c:f>
              <c:numCache>
                <c:formatCode>0.0</c:formatCode>
                <c:ptCount val="9"/>
                <c:pt idx="0">
                  <c:v>4.1666666666666661</c:v>
                </c:pt>
                <c:pt idx="1">
                  <c:v>11.904761904761903</c:v>
                </c:pt>
                <c:pt idx="2">
                  <c:v>69.047619047619051</c:v>
                </c:pt>
                <c:pt idx="3">
                  <c:v>0</c:v>
                </c:pt>
                <c:pt idx="4">
                  <c:v>18.5</c:v>
                </c:pt>
                <c:pt idx="5">
                  <c:v>78.599999999999994</c:v>
                </c:pt>
                <c:pt idx="6">
                  <c:v>0</c:v>
                </c:pt>
                <c:pt idx="7">
                  <c:v>32.1</c:v>
                </c:pt>
                <c:pt idx="8">
                  <c:v>23.809523809523807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8-491B-BCA1-6406EA88E0C9}"/>
            </c:ext>
          </c:extLst>
        </c:ser>
        <c:ser>
          <c:idx val="1"/>
          <c:order val="1"/>
          <c:tx>
            <c:strRef>
              <c:f>'EU Harmonised Data'!$AC$77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'EU Harmonised Data'!$Z$78:$AA$86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Sulphonamides*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Data'!$AC$78:$AC$86</c:f>
              <c:numCache>
                <c:formatCode>0.0</c:formatCode>
                <c:ptCount val="9"/>
                <c:pt idx="0">
                  <c:v>2.2321428571428572</c:v>
                </c:pt>
                <c:pt idx="1">
                  <c:v>8.9285714285714288</c:v>
                </c:pt>
                <c:pt idx="2">
                  <c:v>60.714285714285708</c:v>
                </c:pt>
                <c:pt idx="3">
                  <c:v>0</c:v>
                </c:pt>
                <c:pt idx="4">
                  <c:v>14.3</c:v>
                </c:pt>
                <c:pt idx="5">
                  <c:v>67</c:v>
                </c:pt>
                <c:pt idx="6">
                  <c:v>0</c:v>
                </c:pt>
                <c:pt idx="7">
                  <c:v>25.4</c:v>
                </c:pt>
                <c:pt idx="8">
                  <c:v>22.767857142857142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E8-491B-BCA1-6406EA88E0C9}"/>
            </c:ext>
          </c:extLst>
        </c:ser>
        <c:ser>
          <c:idx val="2"/>
          <c:order val="2"/>
          <c:tx>
            <c:strRef>
              <c:f>'EU Harmonised Data'!$AD$77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'EU Harmonised Data'!$Z$78:$AA$86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Sulphonamides*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Data'!$AD$78:$AD$86</c:f>
              <c:numCache>
                <c:formatCode>0.0</c:formatCode>
                <c:ptCount val="9"/>
                <c:pt idx="0">
                  <c:v>0.56818181818181823</c:v>
                </c:pt>
                <c:pt idx="1">
                  <c:v>8.5227272727272716</c:v>
                </c:pt>
                <c:pt idx="2">
                  <c:v>56.81818181818182</c:v>
                </c:pt>
                <c:pt idx="3">
                  <c:v>0</c:v>
                </c:pt>
                <c:pt idx="4">
                  <c:v>6.3</c:v>
                </c:pt>
                <c:pt idx="5">
                  <c:v>46.6</c:v>
                </c:pt>
                <c:pt idx="6">
                  <c:v>0</c:v>
                </c:pt>
                <c:pt idx="7">
                  <c:v>17.600000000000001</c:v>
                </c:pt>
                <c:pt idx="8">
                  <c:v>13.636363636363635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E8-491B-BCA1-6406EA88E0C9}"/>
            </c:ext>
          </c:extLst>
        </c:ser>
        <c:ser>
          <c:idx val="3"/>
          <c:order val="3"/>
          <c:tx>
            <c:strRef>
              <c:f>'EU Harmonised Data'!$AE$77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'EU Harmonised Data'!$Z$78:$AA$86</c:f>
              <c:multiLvlStrCache>
                <c:ptCount val="9"/>
                <c:lvl>
                  <c:pt idx="0">
                    <c:v>Gentamicin</c:v>
                  </c:pt>
                  <c:pt idx="1">
                    <c:v>Chloramphenicol</c:v>
                  </c:pt>
                  <c:pt idx="2">
                    <c:v>Ampicillin</c:v>
                  </c:pt>
                  <c:pt idx="3">
                    <c:v>Meropenem</c:v>
                  </c:pt>
                  <c:pt idx="4">
                    <c:v>Nalidixic acid*</c:v>
                  </c:pt>
                  <c:pt idx="5">
                    <c:v>Tetracyclines*</c:v>
                  </c:pt>
                  <c:pt idx="6">
                    <c:v>Tigecycline</c:v>
                  </c:pt>
                  <c:pt idx="7">
                    <c:v>Sulphonamides*</c:v>
                  </c:pt>
                  <c:pt idx="8">
                    <c:v>Trimethoprim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4">
                    <c:v>QU</c:v>
                  </c:pt>
                  <c:pt idx="5">
                    <c:v>TC</c:v>
                  </c:pt>
                  <c:pt idx="7">
                    <c:v>TS</c:v>
                  </c:pt>
                </c:lvl>
              </c:multiLvlStrCache>
            </c:multiLvlStrRef>
          </c:cat>
          <c:val>
            <c:numRef>
              <c:f>'EU Harmonised Data'!$AE$78:$AE$86</c:f>
              <c:numCache>
                <c:formatCode>0.0</c:formatCode>
                <c:ptCount val="9"/>
                <c:pt idx="0">
                  <c:v>1.5228426395939088</c:v>
                </c:pt>
                <c:pt idx="1">
                  <c:v>5.5837563451776653</c:v>
                </c:pt>
                <c:pt idx="2">
                  <c:v>59.898477157360411</c:v>
                </c:pt>
                <c:pt idx="3">
                  <c:v>0</c:v>
                </c:pt>
                <c:pt idx="4">
                  <c:v>6.5989847715736047</c:v>
                </c:pt>
                <c:pt idx="5">
                  <c:v>55.329949238578678</c:v>
                </c:pt>
                <c:pt idx="6">
                  <c:v>0</c:v>
                </c:pt>
                <c:pt idx="7">
                  <c:v>16.751269035532996</c:v>
                </c:pt>
                <c:pt idx="8">
                  <c:v>14.720812182741117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E8-491B-BCA1-6406EA88E0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8452232"/>
        <c:axId val="698455184"/>
      </c:barChart>
      <c:catAx>
        <c:axId val="698452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5184"/>
        <c:crosses val="autoZero"/>
        <c:auto val="1"/>
        <c:lblAlgn val="ctr"/>
        <c:lblOffset val="100"/>
        <c:noMultiLvlLbl val="0"/>
      </c:catAx>
      <c:valAx>
        <c:axId val="69845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Resistant isolates (%)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845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'EU Harmonised Data'!$Z$87:$AA$90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 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Data'!$AB$87:$AB$90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7.1428571428571423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4-4BAC-845B-C5E36C79EC04}"/>
            </c:ext>
          </c:extLst>
        </c:ser>
        <c:ser>
          <c:idx val="1"/>
          <c:order val="1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'EU Harmonised Data'!$Z$87:$AA$90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 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Data'!$AC$87:$AC$90</c:f>
              <c:numCache>
                <c:formatCode>0.0</c:formatCode>
                <c:ptCount val="4"/>
                <c:pt idx="0">
                  <c:v>0.4464285714285714</c:v>
                </c:pt>
                <c:pt idx="1">
                  <c:v>0.4464285714285714</c:v>
                </c:pt>
                <c:pt idx="2">
                  <c:v>4.9107142857142856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94-4BAC-845B-C5E36C79EC04}"/>
            </c:ext>
          </c:extLst>
        </c:ser>
        <c:ser>
          <c:idx val="2"/>
          <c:order val="2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'EU Harmonised Data'!$Z$87:$AA$90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 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Data'!$AD$87:$AD$90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2.2727272727272729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94-4BAC-845B-C5E36C79EC04}"/>
            </c:ext>
          </c:extLst>
        </c:ser>
        <c:ser>
          <c:idx val="3"/>
          <c:order val="3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'EU Harmonised Data'!$Z$87:$AA$90</c:f>
              <c:multiLvlStrCache>
                <c:ptCount val="4"/>
                <c:lvl>
                  <c:pt idx="0">
                    <c:v>Cefotaxime</c:v>
                  </c:pt>
                  <c:pt idx="1">
                    <c:v>Ceftazidime</c:v>
                  </c:pt>
                  <c:pt idx="2">
                    <c:v>Ciprofloxacin</c:v>
                  </c:pt>
                  <c:pt idx="3">
                    <c:v>Colistin </c:v>
                  </c:pt>
                </c:lvl>
                <c:lvl>
                  <c:pt idx="0">
                    <c:v>BL</c:v>
                  </c:pt>
                  <c:pt idx="2">
                    <c:v>QU</c:v>
                  </c:pt>
                  <c:pt idx="3">
                    <c:v>PX</c:v>
                  </c:pt>
                </c:lvl>
              </c:multiLvlStrCache>
            </c:multiLvlStrRef>
          </c:cat>
          <c:val>
            <c:numRef>
              <c:f>'EU Harmonised Data'!$AE$87:$AE$90</c:f>
              <c:numCache>
                <c:formatCode>0.0</c:formatCode>
                <c:ptCount val="4"/>
                <c:pt idx="0">
                  <c:v>1.015228426395939</c:v>
                </c:pt>
                <c:pt idx="1">
                  <c:v>0.50761421319796951</c:v>
                </c:pt>
                <c:pt idx="2">
                  <c:v>2.5380710659898478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94-4BAC-845B-C5E36C79E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5930584"/>
        <c:axId val="725933208"/>
      </c:barChart>
      <c:catAx>
        <c:axId val="7259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3208"/>
        <c:crosses val="autoZero"/>
        <c:auto val="1"/>
        <c:lblAlgn val="ctr"/>
        <c:lblOffset val="100"/>
        <c:noMultiLvlLbl val="0"/>
      </c:catAx>
      <c:valAx>
        <c:axId val="72593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Resistant isolates (%)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35001666481503"/>
          <c:y val="3.9411084981245174E-2"/>
          <c:w val="0.8009207310298857"/>
          <c:h val="0.887994937777316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'ESBL AmpC'!$B$4:$D$4</c:f>
              <c:strCache>
                <c:ptCount val="1"/>
                <c:pt idx="0">
                  <c:v>2016 (n= 382)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'ESBL AmpC'!$A$6:$A$9</c:f>
              <c:strCache>
                <c:ptCount val="4"/>
                <c:pt idx="0">
                  <c:v>ESBL </c:v>
                </c:pt>
                <c:pt idx="1">
                  <c:v>AmpC</c:v>
                </c:pt>
                <c:pt idx="2">
                  <c:v>ESBL/AmpC</c:v>
                </c:pt>
                <c:pt idx="3">
                  <c:v>Carbapenemase </c:v>
                </c:pt>
              </c:strCache>
            </c:strRef>
          </c:cat>
          <c:val>
            <c:numRef>
              <c:f>'ESBL AmpC'!$D$6:$D$9</c:f>
              <c:numCache>
                <c:formatCode>0.0</c:formatCode>
                <c:ptCount val="4"/>
                <c:pt idx="0">
                  <c:v>19</c:v>
                </c:pt>
                <c:pt idx="1">
                  <c:v>10.5</c:v>
                </c:pt>
                <c:pt idx="2">
                  <c:v>0.5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7-43A5-BDA0-5900FE663ACD}"/>
            </c:ext>
          </c:extLst>
        </c:ser>
        <c:ser>
          <c:idx val="3"/>
          <c:order val="1"/>
          <c:tx>
            <c:strRef>
              <c:f>'ESBL AmpC'!$E$4:$G$4</c:f>
              <c:strCache>
                <c:ptCount val="1"/>
                <c:pt idx="0">
                  <c:v>2018 (n=302)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'ESBL AmpC'!$A$6:$A$9</c:f>
              <c:strCache>
                <c:ptCount val="4"/>
                <c:pt idx="0">
                  <c:v>ESBL </c:v>
                </c:pt>
                <c:pt idx="1">
                  <c:v>AmpC</c:v>
                </c:pt>
                <c:pt idx="2">
                  <c:v>ESBL/AmpC</c:v>
                </c:pt>
                <c:pt idx="3">
                  <c:v>Carbapenemase </c:v>
                </c:pt>
              </c:strCache>
            </c:strRef>
          </c:cat>
          <c:val>
            <c:numRef>
              <c:f>'ESBL AmpC'!$G$6:$G$9</c:f>
              <c:numCache>
                <c:formatCode>0.0</c:formatCode>
                <c:ptCount val="4"/>
                <c:pt idx="0">
                  <c:v>4</c:v>
                </c:pt>
                <c:pt idx="1">
                  <c:v>6.3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7-43A5-BDA0-5900FE663ACD}"/>
            </c:ext>
          </c:extLst>
        </c:ser>
        <c:ser>
          <c:idx val="5"/>
          <c:order val="2"/>
          <c:tx>
            <c:strRef>
              <c:f>'ESBL AmpC'!$H$4:$J$4</c:f>
              <c:strCache>
                <c:ptCount val="1"/>
                <c:pt idx="0">
                  <c:v>2020 (n=350)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'ESBL AmpC'!$A$6:$A$9</c:f>
              <c:strCache>
                <c:ptCount val="4"/>
                <c:pt idx="0">
                  <c:v>ESBL </c:v>
                </c:pt>
                <c:pt idx="1">
                  <c:v>AmpC</c:v>
                </c:pt>
                <c:pt idx="2">
                  <c:v>ESBL/AmpC</c:v>
                </c:pt>
                <c:pt idx="3">
                  <c:v>Carbapenemase </c:v>
                </c:pt>
              </c:strCache>
            </c:strRef>
          </c:cat>
          <c:val>
            <c:numRef>
              <c:f>'ESBL AmpC'!$J$6:$J$9</c:f>
              <c:numCache>
                <c:formatCode>0.0</c:formatCode>
                <c:ptCount val="4"/>
                <c:pt idx="0">
                  <c:v>3.4</c:v>
                </c:pt>
                <c:pt idx="1">
                  <c:v>1.1000000000000001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87-43A5-BDA0-5900FE663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6902032"/>
        <c:axId val="636898096"/>
      </c:barChart>
      <c:catAx>
        <c:axId val="63690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6898096"/>
        <c:crosses val="autoZero"/>
        <c:auto val="1"/>
        <c:lblAlgn val="ctr"/>
        <c:lblOffset val="100"/>
        <c:noMultiLvlLbl val="0"/>
      </c:catAx>
      <c:valAx>
        <c:axId val="6368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Percentage of cecal samples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690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00087472891425"/>
          <c:y val="2.4695713529723055E-2"/>
          <c:w val="0.82132836491030303"/>
          <c:h val="0.8897101656612909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'ESBL AmpC'!$B$4:$D$4</c:f>
              <c:strCache>
                <c:ptCount val="1"/>
                <c:pt idx="0">
                  <c:v>2016 (n= 382)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'ESBL AmpC'!$A$6:$A$9</c:f>
              <c:strCache>
                <c:ptCount val="4"/>
                <c:pt idx="0">
                  <c:v>ESBL </c:v>
                </c:pt>
                <c:pt idx="1">
                  <c:v>AmpC</c:v>
                </c:pt>
                <c:pt idx="2">
                  <c:v>ESBL/AmpC</c:v>
                </c:pt>
                <c:pt idx="3">
                  <c:v>Carbapenemase </c:v>
                </c:pt>
              </c:strCache>
            </c:strRef>
          </c:cat>
          <c:val>
            <c:numRef>
              <c:f>'ESBL AmpC'!$D$16:$D$19</c:f>
              <c:numCache>
                <c:formatCode>0.0</c:formatCode>
                <c:ptCount val="4"/>
                <c:pt idx="0">
                  <c:v>3.3</c:v>
                </c:pt>
                <c:pt idx="1">
                  <c:v>1.4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E-4042-B627-A423C588FF9A}"/>
            </c:ext>
          </c:extLst>
        </c:ser>
        <c:ser>
          <c:idx val="3"/>
          <c:order val="1"/>
          <c:tx>
            <c:strRef>
              <c:f>'ESBL AmpC'!$E$4:$G$4</c:f>
              <c:strCache>
                <c:ptCount val="1"/>
                <c:pt idx="0">
                  <c:v>2018 (n=302)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'ESBL AmpC'!$A$6:$A$9</c:f>
              <c:strCache>
                <c:ptCount val="4"/>
                <c:pt idx="0">
                  <c:v>ESBL </c:v>
                </c:pt>
                <c:pt idx="1">
                  <c:v>AmpC</c:v>
                </c:pt>
                <c:pt idx="2">
                  <c:v>ESBL/AmpC</c:v>
                </c:pt>
                <c:pt idx="3">
                  <c:v>Carbapenemase </c:v>
                </c:pt>
              </c:strCache>
            </c:strRef>
          </c:cat>
          <c:val>
            <c:numRef>
              <c:f>'ESBL AmpC'!$G$16:$G$19</c:f>
              <c:numCache>
                <c:formatCode>0.0</c:formatCode>
                <c:ptCount val="4"/>
                <c:pt idx="0">
                  <c:v>2.4</c:v>
                </c:pt>
                <c:pt idx="1">
                  <c:v>1.3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E-4042-B627-A423C588FF9A}"/>
            </c:ext>
          </c:extLst>
        </c:ser>
        <c:ser>
          <c:idx val="5"/>
          <c:order val="2"/>
          <c:tx>
            <c:strRef>
              <c:f>'ESBL AmpC'!$H$4:$J$4</c:f>
              <c:strCache>
                <c:ptCount val="1"/>
                <c:pt idx="0">
                  <c:v>2020 (n=350)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'ESBL AmpC'!$A$6:$A$9</c:f>
              <c:strCache>
                <c:ptCount val="4"/>
                <c:pt idx="0">
                  <c:v>ESBL </c:v>
                </c:pt>
                <c:pt idx="1">
                  <c:v>AmpC</c:v>
                </c:pt>
                <c:pt idx="2">
                  <c:v>ESBL/AmpC</c:v>
                </c:pt>
                <c:pt idx="3">
                  <c:v>Carbapenemase </c:v>
                </c:pt>
              </c:strCache>
            </c:strRef>
          </c:cat>
          <c:val>
            <c:numRef>
              <c:f>'ESBL AmpC'!$J$16:$J$19</c:f>
              <c:numCache>
                <c:formatCode>0.0</c:formatCode>
                <c:ptCount val="4"/>
                <c:pt idx="0">
                  <c:v>1.2</c:v>
                </c:pt>
                <c:pt idx="1">
                  <c:v>0.3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E-4042-B627-A423C588FF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6902032"/>
        <c:axId val="636898096"/>
      </c:barChart>
      <c:catAx>
        <c:axId val="63690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6898096"/>
        <c:crosses val="autoZero"/>
        <c:auto val="1"/>
        <c:lblAlgn val="ctr"/>
        <c:lblOffset val="100"/>
        <c:noMultiLvlLbl val="0"/>
      </c:catAx>
      <c:valAx>
        <c:axId val="63689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Percentage of cecal samples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690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379849774432895E-2"/>
          <c:y val="2.8809933881051849E-2"/>
          <c:w val="0.91006879844961241"/>
          <c:h val="0.76905339506172843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'AMR indicator'!$R$4</c:f>
              <c:strCache>
                <c:ptCount val="1"/>
                <c:pt idx="0">
                  <c:v>2014/2015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</c:spPr>
          <c:invertIfNegative val="0"/>
          <c:cat>
            <c:strRef>
              <c:f>'AMR indicator'!$Q$5:$Q$8</c:f>
              <c:strCache>
                <c:ptCount val="4"/>
                <c:pt idx="0">
                  <c:v>Fully susceptible 
</c:v>
                </c:pt>
                <c:pt idx="1">
                  <c:v>Presumptive ESBL-/ AmpC-producing*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'AMR indicator'!$R$5:$R$8</c:f>
              <c:numCache>
                <c:formatCode>0.000</c:formatCode>
                <c:ptCount val="4"/>
                <c:pt idx="0">
                  <c:v>0.17896656433961855</c:v>
                </c:pt>
                <c:pt idx="1">
                  <c:v>0</c:v>
                </c:pt>
                <c:pt idx="2">
                  <c:v>0.56654279015999864</c:v>
                </c:pt>
                <c:pt idx="3">
                  <c:v>0.147728686862209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1A-43CE-9F88-71BBA29979AA}"/>
            </c:ext>
          </c:extLst>
        </c:ser>
        <c:ser>
          <c:idx val="0"/>
          <c:order val="1"/>
          <c:tx>
            <c:strRef>
              <c:f>'AMR indicator'!$S$4</c:f>
              <c:strCache>
                <c:ptCount val="1"/>
                <c:pt idx="0">
                  <c:v>2015/2016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'AMR indicator'!$Q$5:$Q$8</c:f>
              <c:strCache>
                <c:ptCount val="4"/>
                <c:pt idx="0">
                  <c:v>Fully susceptible 
</c:v>
                </c:pt>
                <c:pt idx="1">
                  <c:v>Presumptive ESBL-/ AmpC-producing*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'AMR indicator'!$S$5:$S$8</c:f>
              <c:numCache>
                <c:formatCode>0.000</c:formatCode>
                <c:ptCount val="4"/>
                <c:pt idx="0">
                  <c:v>0.19722888593415652</c:v>
                </c:pt>
                <c:pt idx="1">
                  <c:v>0.27358018524959443</c:v>
                </c:pt>
                <c:pt idx="2">
                  <c:v>0.49223368386985583</c:v>
                </c:pt>
                <c:pt idx="3">
                  <c:v>0.13580022690714658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1A-43CE-9F88-71BBA29979AA}"/>
            </c:ext>
          </c:extLst>
        </c:ser>
        <c:ser>
          <c:idx val="1"/>
          <c:order val="2"/>
          <c:tx>
            <c:strRef>
              <c:f>'AMR indicator'!$T$4</c:f>
              <c:strCache>
                <c:ptCount val="1"/>
                <c:pt idx="0">
                  <c:v>2016/2017</c:v>
                </c:pt>
              </c:strCache>
            </c:strRef>
          </c:tx>
          <c:spPr>
            <a:solidFill>
              <a:srgbClr val="D51067"/>
            </a:solidFill>
          </c:spPr>
          <c:invertIfNegative val="0"/>
          <c:cat>
            <c:strRef>
              <c:f>'AMR indicator'!$Q$5:$Q$8</c:f>
              <c:strCache>
                <c:ptCount val="4"/>
                <c:pt idx="0">
                  <c:v>Fully susceptible 
</c:v>
                </c:pt>
                <c:pt idx="1">
                  <c:v>Presumptive ESBL-/ AmpC-producing*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'AMR indicator'!$T$5:$T$8</c:f>
              <c:numCache>
                <c:formatCode>0.000</c:formatCode>
                <c:ptCount val="4"/>
                <c:pt idx="0">
                  <c:v>0.23238495503550091</c:v>
                </c:pt>
                <c:pt idx="1">
                  <c:v>0.25077429664979717</c:v>
                </c:pt>
                <c:pt idx="2">
                  <c:v>0.45099760185951498</c:v>
                </c:pt>
                <c:pt idx="3">
                  <c:v>0.13719258294767925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A-43CE-9F88-71BBA29979AA}"/>
            </c:ext>
          </c:extLst>
        </c:ser>
        <c:ser>
          <c:idx val="3"/>
          <c:order val="3"/>
          <c:tx>
            <c:strRef>
              <c:f>'AMR indicator'!$U$4</c:f>
              <c:strCache>
                <c:ptCount val="1"/>
                <c:pt idx="0">
                  <c:v>2017/2018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'AMR indicator'!$Q$5:$Q$8</c:f>
              <c:strCache>
                <c:ptCount val="4"/>
                <c:pt idx="0">
                  <c:v>Fully susceptible 
</c:v>
                </c:pt>
                <c:pt idx="1">
                  <c:v>Presumptive ESBL-/ AmpC-producing*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'AMR indicator'!$U$5:$U$8</c:f>
              <c:numCache>
                <c:formatCode>0.000</c:formatCode>
                <c:ptCount val="4"/>
                <c:pt idx="0">
                  <c:v>0.33706628070371975</c:v>
                </c:pt>
                <c:pt idx="1">
                  <c:v>0.14292327522354087</c:v>
                </c:pt>
                <c:pt idx="2">
                  <c:v>0.36339195818979941</c:v>
                </c:pt>
                <c:pt idx="3">
                  <c:v>0.1056699959869805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1A-43CE-9F88-71BBA29979AA}"/>
            </c:ext>
          </c:extLst>
        </c:ser>
        <c:ser>
          <c:idx val="4"/>
          <c:order val="4"/>
          <c:tx>
            <c:strRef>
              <c:f>'AMR indicator'!$V$4</c:f>
              <c:strCache>
                <c:ptCount val="1"/>
                <c:pt idx="0">
                  <c:v>2018/2019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'AMR indicator'!$Q$5:$Q$8</c:f>
              <c:strCache>
                <c:ptCount val="4"/>
                <c:pt idx="0">
                  <c:v>Fully susceptible 
</c:v>
                </c:pt>
                <c:pt idx="1">
                  <c:v>Presumptive ESBL-/ AmpC-producing*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'AMR indicator'!$V$5:$V$8</c:f>
              <c:numCache>
                <c:formatCode>0.000</c:formatCode>
                <c:ptCount val="4"/>
                <c:pt idx="0">
                  <c:v>0.32747656592723084</c:v>
                </c:pt>
                <c:pt idx="1">
                  <c:v>0.13310788981223609</c:v>
                </c:pt>
                <c:pt idx="2">
                  <c:v>0.36050800499014651</c:v>
                </c:pt>
                <c:pt idx="3">
                  <c:v>0.10714990889142859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1A-43CE-9F88-71BBA29979AA}"/>
            </c:ext>
          </c:extLst>
        </c:ser>
        <c:ser>
          <c:idx val="5"/>
          <c:order val="5"/>
          <c:tx>
            <c:strRef>
              <c:f>'AMR indicator'!$W$4</c:f>
              <c:strCache>
                <c:ptCount val="1"/>
                <c:pt idx="0">
                  <c:v>2019/2020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'AMR indicator'!$Q$5:$Q$8</c:f>
              <c:strCache>
                <c:ptCount val="4"/>
                <c:pt idx="0">
                  <c:v>Fully susceptible 
</c:v>
                </c:pt>
                <c:pt idx="1">
                  <c:v>Presumptive ESBL-/ AmpC-producing*</c:v>
                </c:pt>
                <c:pt idx="2">
                  <c:v>Multi-drug resistant</c:v>
                </c:pt>
                <c:pt idx="3">
                  <c:v>Decreased susceptibility to ciprofloxacin</c:v>
                </c:pt>
              </c:strCache>
            </c:strRef>
          </c:cat>
          <c:val>
            <c:numRef>
              <c:f>'AMR indicator'!$W$5:$W$8</c:f>
              <c:numCache>
                <c:formatCode>0.000</c:formatCode>
                <c:ptCount val="4"/>
                <c:pt idx="0">
                  <c:v>0.36660967962485153</c:v>
                </c:pt>
                <c:pt idx="1">
                  <c:v>0.10127324008180727</c:v>
                </c:pt>
                <c:pt idx="2">
                  <c:v>0.31815412246308089</c:v>
                </c:pt>
                <c:pt idx="3">
                  <c:v>7.8504039686848215E-2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1A-43CE-9F88-71BBA2997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887680"/>
        <c:axId val="134898048"/>
      </c:barChart>
      <c:catAx>
        <c:axId val="134887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Indicator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34898048"/>
        <c:crosses val="autoZero"/>
        <c:auto val="1"/>
        <c:lblAlgn val="ctr"/>
        <c:lblOffset val="100"/>
        <c:noMultiLvlLbl val="0"/>
      </c:catAx>
      <c:valAx>
        <c:axId val="134898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000"/>
                </a:pPr>
                <a:r>
                  <a:rPr lang="en-US" sz="1000"/>
                  <a:t>Proportion</a:t>
                </a:r>
              </a:p>
            </c:rich>
          </c:tx>
          <c:layout>
            <c:manualLayout>
              <c:xMode val="edge"/>
              <c:yMode val="edge"/>
              <c:x val="5.5717770700949507E-5"/>
              <c:y val="0.3033772568868121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1348876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'EU Harmonised Data'!$AM$108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'EU Harmonised Data'!$AK$109:$AL$114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Data'!$AM$109:$AM$114</c:f>
              <c:numCache>
                <c:formatCode>0.0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43.636363636363633</c:v>
                </c:pt>
                <c:pt idx="4">
                  <c:v>44.242424242424242</c:v>
                </c:pt>
                <c:pt idx="5">
                  <c:v>57.575757575757578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0-4700-B055-8864C72C105C}"/>
            </c:ext>
          </c:extLst>
        </c:ser>
        <c:ser>
          <c:idx val="1"/>
          <c:order val="1"/>
          <c:tx>
            <c:strRef>
              <c:f>'EU Harmonised Data'!$AN$108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'EU Harmonised Data'!$AK$109:$AL$114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Data'!$AN$109:$AN$114</c:f>
              <c:numCache>
                <c:formatCode>0.0</c:formatCode>
                <c:ptCount val="6"/>
                <c:pt idx="0">
                  <c:v>0</c:v>
                </c:pt>
                <c:pt idx="1">
                  <c:v>1.1111111111111112</c:v>
                </c:pt>
                <c:pt idx="2">
                  <c:v>0.55555555555555558</c:v>
                </c:pt>
                <c:pt idx="3">
                  <c:v>40.555555555555557</c:v>
                </c:pt>
                <c:pt idx="4">
                  <c:v>41.111111111111107</c:v>
                </c:pt>
                <c:pt idx="5">
                  <c:v>56.111111111111114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0-4700-B055-8864C72C105C}"/>
            </c:ext>
          </c:extLst>
        </c:ser>
        <c:ser>
          <c:idx val="2"/>
          <c:order val="2"/>
          <c:tx>
            <c:strRef>
              <c:f>'EU Harmonised Data'!$AO$108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'EU Harmonised Data'!$AK$109:$AL$114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Data'!$AO$109:$AO$114</c:f>
              <c:numCache>
                <c:formatCode>0.0</c:formatCode>
                <c:ptCount val="6"/>
                <c:pt idx="0">
                  <c:v>0.58479532163742687</c:v>
                </c:pt>
                <c:pt idx="1">
                  <c:v>2.9239766081871341</c:v>
                </c:pt>
                <c:pt idx="2">
                  <c:v>0.58479532163742687</c:v>
                </c:pt>
                <c:pt idx="3">
                  <c:v>47.953216374269005</c:v>
                </c:pt>
                <c:pt idx="4">
                  <c:v>48.538011695906427</c:v>
                </c:pt>
                <c:pt idx="5">
                  <c:v>64.327485380116954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50-4700-B055-8864C72C105C}"/>
            </c:ext>
          </c:extLst>
        </c:ser>
        <c:ser>
          <c:idx val="3"/>
          <c:order val="3"/>
          <c:tx>
            <c:strRef>
              <c:f>'EU Harmonised Data'!$AP$108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'EU Harmonised Data'!$AK$109:$AL$114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Data'!$AP$109:$AP$114</c:f>
              <c:numCache>
                <c:formatCode>0.0</c:formatCode>
                <c:ptCount val="6"/>
                <c:pt idx="0">
                  <c:v>0</c:v>
                </c:pt>
                <c:pt idx="1">
                  <c:v>0.55865921787709494</c:v>
                </c:pt>
                <c:pt idx="2">
                  <c:v>0.55865921787709494</c:v>
                </c:pt>
                <c:pt idx="3">
                  <c:v>59.2</c:v>
                </c:pt>
                <c:pt idx="4">
                  <c:v>59.77653631284916</c:v>
                </c:pt>
                <c:pt idx="5">
                  <c:v>66.480446927374302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50-4700-B055-8864C72C1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5930584"/>
        <c:axId val="725933208"/>
      </c:barChart>
      <c:catAx>
        <c:axId val="7259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3208"/>
        <c:crosses val="autoZero"/>
        <c:auto val="1"/>
        <c:lblAlgn val="ctr"/>
        <c:lblOffset val="100"/>
        <c:noMultiLvlLbl val="0"/>
      </c:catAx>
      <c:valAx>
        <c:axId val="72593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Resistant isolates (%)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971727242198907E-2"/>
          <c:y val="3.7274853348666627E-2"/>
          <c:w val="0.88019959163296968"/>
          <c:h val="0.855266040260576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'Companion Animals '!$C$22:$I$22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'Companion Animals '!$C$23:$I$23</c:f>
              <c:numCache>
                <c:formatCode>0.0</c:formatCode>
                <c:ptCount val="7"/>
                <c:pt idx="0">
                  <c:v>75.967343037505358</c:v>
                </c:pt>
                <c:pt idx="1">
                  <c:v>65.062645413669529</c:v>
                </c:pt>
                <c:pt idx="2">
                  <c:v>76.219003248018694</c:v>
                </c:pt>
                <c:pt idx="3">
                  <c:v>74.617951338451959</c:v>
                </c:pt>
                <c:pt idx="4">
                  <c:v>66.479201735141601</c:v>
                </c:pt>
                <c:pt idx="5">
                  <c:v>63.200464491265421</c:v>
                </c:pt>
                <c:pt idx="6">
                  <c:v>58.762787732771173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30-4CC9-918B-FAD901D07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395200"/>
        <c:axId val="751396184"/>
      </c:barChart>
      <c:catAx>
        <c:axId val="75139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1396184"/>
        <c:crosses val="autoZero"/>
        <c:auto val="1"/>
        <c:lblAlgn val="ctr"/>
        <c:lblOffset val="100"/>
        <c:noMultiLvlLbl val="0"/>
      </c:catAx>
      <c:valAx>
        <c:axId val="75139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baseline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Active ingredient (mg/PCU)</a:t>
                </a:r>
                <a:endParaRPr lang="en-GB" sz="1000" b="1"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51395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00452440150329"/>
          <c:y val="4.0539278810486051E-2"/>
          <c:w val="0.82446442732416703"/>
          <c:h val="0.65126617414812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'EU Harmonised Data'!$AM$126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'EU Harmonised Data'!$AK$127:$AL$132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Data'!$AM$127:$AM$132</c:f>
              <c:numCache>
                <c:formatCode>0.0</c:formatCode>
                <c:ptCount val="6"/>
                <c:pt idx="0">
                  <c:v>1.2738853503184715</c:v>
                </c:pt>
                <c:pt idx="1">
                  <c:v>1.2738853503184715</c:v>
                </c:pt>
                <c:pt idx="2">
                  <c:v>0.63694267515923575</c:v>
                </c:pt>
                <c:pt idx="3">
                  <c:v>35.031847133757957</c:v>
                </c:pt>
                <c:pt idx="4">
                  <c:v>35.031847133757957</c:v>
                </c:pt>
                <c:pt idx="5">
                  <c:v>64.968152866242036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03-45BE-A125-D39F5C46EE35}"/>
            </c:ext>
          </c:extLst>
        </c:ser>
        <c:ser>
          <c:idx val="1"/>
          <c:order val="1"/>
          <c:tx>
            <c:strRef>
              <c:f>'EU Harmonised Data'!$AN$126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multiLvlStrRef>
              <c:f>'EU Harmonised Data'!$AK$127:$AL$132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Data'!$AN$127:$AN$132</c:f>
              <c:numCache>
                <c:formatCode>0.0</c:formatCode>
                <c:ptCount val="6"/>
                <c:pt idx="0">
                  <c:v>0</c:v>
                </c:pt>
                <c:pt idx="1">
                  <c:v>1.5789473684210527</c:v>
                </c:pt>
                <c:pt idx="2">
                  <c:v>1.0526315789473684</c:v>
                </c:pt>
                <c:pt idx="3">
                  <c:v>34.736842105263158</c:v>
                </c:pt>
                <c:pt idx="4">
                  <c:v>32.631578947368425</c:v>
                </c:pt>
                <c:pt idx="5">
                  <c:v>41.578947368421055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3-45BE-A125-D39F5C46EE35}"/>
            </c:ext>
          </c:extLst>
        </c:ser>
        <c:ser>
          <c:idx val="2"/>
          <c:order val="2"/>
          <c:tx>
            <c:strRef>
              <c:f>'EU Harmonised Data'!$AO$126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multiLvlStrRef>
              <c:f>'EU Harmonised Data'!$AK$127:$AL$132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Data'!$AO$127:$AO$132</c:f>
              <c:numCache>
                <c:formatCode>0.0</c:formatCode>
                <c:ptCount val="6"/>
                <c:pt idx="0">
                  <c:v>0</c:v>
                </c:pt>
                <c:pt idx="1">
                  <c:v>1.7241379310344827</c:v>
                </c:pt>
                <c:pt idx="2">
                  <c:v>0.57471264367816088</c:v>
                </c:pt>
                <c:pt idx="3">
                  <c:v>31.03448275862069</c:v>
                </c:pt>
                <c:pt idx="4">
                  <c:v>31.609195402298852</c:v>
                </c:pt>
                <c:pt idx="5">
                  <c:v>44.827586206896555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3-45BE-A125-D39F5C46EE35}"/>
            </c:ext>
          </c:extLst>
        </c:ser>
        <c:ser>
          <c:idx val="3"/>
          <c:order val="3"/>
          <c:tx>
            <c:strRef>
              <c:f>'EU Harmonised Data'!$AP$126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'EU Harmonised Data'!$AK$127:$AL$132</c:f>
              <c:multiLvlStrCache>
                <c:ptCount val="6"/>
                <c:lvl>
                  <c:pt idx="0">
                    <c:v>Gentamicin</c:v>
                  </c:pt>
                  <c:pt idx="1">
                    <c:v>Streptomycin</c:v>
                  </c:pt>
                  <c:pt idx="2">
                    <c:v>Erythromycin</c:v>
                  </c:pt>
                  <c:pt idx="3">
                    <c:v>Ciprofloxacin^</c:v>
                  </c:pt>
                  <c:pt idx="4">
                    <c:v>Nalidixic acid</c:v>
                  </c:pt>
                  <c:pt idx="5">
                    <c:v>Tetracyclines</c:v>
                  </c:pt>
                </c:lvl>
                <c:lvl>
                  <c:pt idx="0">
                    <c:v>AG</c:v>
                  </c:pt>
                  <c:pt idx="2">
                    <c:v>ML</c:v>
                  </c:pt>
                  <c:pt idx="3">
                    <c:v>QU</c:v>
                  </c:pt>
                  <c:pt idx="5">
                    <c:v>TC</c:v>
                  </c:pt>
                </c:lvl>
              </c:multiLvlStrCache>
            </c:multiLvlStrRef>
          </c:cat>
          <c:val>
            <c:numRef>
              <c:f>'EU Harmonised Data'!$AP$127:$AP$132</c:f>
              <c:numCache>
                <c:formatCode>0.0</c:formatCode>
                <c:ptCount val="6"/>
                <c:pt idx="0">
                  <c:v>0</c:v>
                </c:pt>
                <c:pt idx="1">
                  <c:v>1.7751479289940828</c:v>
                </c:pt>
                <c:pt idx="2">
                  <c:v>0.59171597633136097</c:v>
                </c:pt>
                <c:pt idx="3">
                  <c:v>36.68639053254438</c:v>
                </c:pt>
                <c:pt idx="4">
                  <c:v>35.502958579881657</c:v>
                </c:pt>
                <c:pt idx="5">
                  <c:v>39.644970414201183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03-45BE-A125-D39F5C46EE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25930584"/>
        <c:axId val="725933208"/>
      </c:barChart>
      <c:catAx>
        <c:axId val="72593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3208"/>
        <c:crosses val="autoZero"/>
        <c:auto val="1"/>
        <c:lblAlgn val="ctr"/>
        <c:lblOffset val="100"/>
        <c:noMultiLvlLbl val="0"/>
      </c:catAx>
      <c:valAx>
        <c:axId val="725933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1"/>
                  <a:t>Resistant isolates (%)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2593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4840382377419"/>
          <c:y val="2.7619774171827143E-2"/>
          <c:w val="0.82176115651720039"/>
          <c:h val="0.89917898276465069"/>
        </c:manualLayout>
      </c:layout>
      <c:barChart>
        <c:barDir val="col"/>
        <c:grouping val="clustered"/>
        <c:varyColors val="0"/>
        <c:ser>
          <c:idx val="3"/>
          <c:order val="1"/>
          <c:spPr>
            <a:solidFill>
              <a:srgbClr val="7030A0"/>
            </a:solidFill>
            <a:ln>
              <a:noFill/>
            </a:ln>
          </c:spPr>
          <c:invertIfNegative val="0"/>
          <c:cat>
            <c:strRef>
              <c:f>'Zoonotic Salmonella'!$A$4:$A$10</c:f>
              <c:strCache>
                <c:ptCount val="7"/>
                <c:pt idx="0">
                  <c:v>Cattle</c:v>
                </c:pt>
                <c:pt idx="1">
                  <c:v>Sheep</c:v>
                </c:pt>
                <c:pt idx="2">
                  <c:v>Pigs</c:v>
                </c:pt>
                <c:pt idx="3">
                  <c:v>Chickens</c:v>
                </c:pt>
                <c:pt idx="4">
                  <c:v>Turkeys</c:v>
                </c:pt>
                <c:pt idx="5">
                  <c:v>Other*</c:v>
                </c:pt>
                <c:pt idx="6">
                  <c:v>All</c:v>
                </c:pt>
              </c:strCache>
            </c:strRef>
          </c:cat>
          <c:val>
            <c:numRef>
              <c:f>'Zoonotic Salmonella'!$C$4:$C$10</c:f>
              <c:numCache>
                <c:formatCode>General</c:formatCode>
                <c:ptCount val="7"/>
                <c:pt idx="0">
                  <c:v>83.4</c:v>
                </c:pt>
                <c:pt idx="1">
                  <c:v>90.6</c:v>
                </c:pt>
                <c:pt idx="2">
                  <c:v>14.4</c:v>
                </c:pt>
                <c:pt idx="3" formatCode="0.0">
                  <c:v>84</c:v>
                </c:pt>
                <c:pt idx="4" formatCode="0.0">
                  <c:v>21.4</c:v>
                </c:pt>
                <c:pt idx="5">
                  <c:v>78.3</c:v>
                </c:pt>
                <c:pt idx="6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3-4CDC-8803-D23F825D0E57}"/>
            </c:ext>
          </c:extLst>
        </c:ser>
        <c:ser>
          <c:idx val="0"/>
          <c:order val="2"/>
          <c:spPr>
            <a:solidFill>
              <a:srgbClr val="0070C0"/>
            </a:solidFill>
          </c:spPr>
          <c:invertIfNegative val="0"/>
          <c:cat>
            <c:strRef>
              <c:f>'Zoonotic Salmonella'!$A$4:$A$10</c:f>
              <c:strCache>
                <c:ptCount val="7"/>
                <c:pt idx="0">
                  <c:v>Cattle</c:v>
                </c:pt>
                <c:pt idx="1">
                  <c:v>Sheep</c:v>
                </c:pt>
                <c:pt idx="2">
                  <c:v>Pigs</c:v>
                </c:pt>
                <c:pt idx="3">
                  <c:v>Chickens</c:v>
                </c:pt>
                <c:pt idx="4">
                  <c:v>Turkeys</c:v>
                </c:pt>
                <c:pt idx="5">
                  <c:v>Other*</c:v>
                </c:pt>
                <c:pt idx="6">
                  <c:v>All</c:v>
                </c:pt>
              </c:strCache>
            </c:strRef>
          </c:cat>
          <c:val>
            <c:numRef>
              <c:f>'Zoonotic Salmonella'!$D$4:$D$10</c:f>
              <c:numCache>
                <c:formatCode>General</c:formatCode>
                <c:ptCount val="7"/>
                <c:pt idx="0">
                  <c:v>89</c:v>
                </c:pt>
                <c:pt idx="1">
                  <c:v>98.8</c:v>
                </c:pt>
                <c:pt idx="2">
                  <c:v>21.4</c:v>
                </c:pt>
                <c:pt idx="3" formatCode="0.0">
                  <c:v>76.8</c:v>
                </c:pt>
                <c:pt idx="4">
                  <c:v>18.5</c:v>
                </c:pt>
                <c:pt idx="5">
                  <c:v>76</c:v>
                </c:pt>
                <c:pt idx="6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3-4CDC-8803-D23F825D0E57}"/>
            </c:ext>
          </c:extLst>
        </c:ser>
        <c:ser>
          <c:idx val="1"/>
          <c:order val="3"/>
          <c:spPr>
            <a:solidFill>
              <a:srgbClr val="D9262E"/>
            </a:solidFill>
          </c:spPr>
          <c:invertIfNegative val="0"/>
          <c:cat>
            <c:strRef>
              <c:f>'Zoonotic Salmonella'!$A$4:$A$10</c:f>
              <c:strCache>
                <c:ptCount val="7"/>
                <c:pt idx="0">
                  <c:v>Cattle</c:v>
                </c:pt>
                <c:pt idx="1">
                  <c:v>Sheep</c:v>
                </c:pt>
                <c:pt idx="2">
                  <c:v>Pigs</c:v>
                </c:pt>
                <c:pt idx="3">
                  <c:v>Chickens</c:v>
                </c:pt>
                <c:pt idx="4">
                  <c:v>Turkeys</c:v>
                </c:pt>
                <c:pt idx="5">
                  <c:v>Other*</c:v>
                </c:pt>
                <c:pt idx="6">
                  <c:v>All</c:v>
                </c:pt>
              </c:strCache>
            </c:strRef>
          </c:cat>
          <c:val>
            <c:numRef>
              <c:f>'Zoonotic Salmonella'!$E$4:$E$10</c:f>
              <c:numCache>
                <c:formatCode>General</c:formatCode>
                <c:ptCount val="7"/>
                <c:pt idx="0">
                  <c:v>71.5</c:v>
                </c:pt>
                <c:pt idx="1">
                  <c:v>94.2</c:v>
                </c:pt>
                <c:pt idx="2">
                  <c:v>17.399999999999999</c:v>
                </c:pt>
                <c:pt idx="3">
                  <c:v>73.8</c:v>
                </c:pt>
                <c:pt idx="4">
                  <c:v>29.1</c:v>
                </c:pt>
                <c:pt idx="5">
                  <c:v>71.5</c:v>
                </c:pt>
                <c:pt idx="6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3-4CDC-8803-D23F825D0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2416512"/>
        <c:axId val="292418304"/>
        <c:extLst>
          <c:ext xmlns:c15="http://schemas.microsoft.com/office/drawing/2012/chart" uri="{02D57815-91ED-43cb-92C2-25804820EDAC}">
            <c15:filteredBarSeries>
              <c15:ser>
                <c:idx val="2"/>
                <c:order val="0"/>
                <c:spPr>
                  <a:solidFill>
                    <a:srgbClr val="6D3075"/>
                  </a:solidFill>
                  <a:ln>
                    <a:noFill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'Zoonotic Salmonella'!$A$4:$A$10</c15:sqref>
                        </c15:formulaRef>
                      </c:ext>
                    </c:extLst>
                    <c:strCache>
                      <c:ptCount val="7"/>
                      <c:pt idx="0">
                        <c:v>Cattle</c:v>
                      </c:pt>
                      <c:pt idx="1">
                        <c:v>Sheep</c:v>
                      </c:pt>
                      <c:pt idx="2">
                        <c:v>Pigs</c:v>
                      </c:pt>
                      <c:pt idx="3">
                        <c:v>Chickens</c:v>
                      </c:pt>
                      <c:pt idx="4">
                        <c:v>Turkeys</c:v>
                      </c:pt>
                      <c:pt idx="5">
                        <c:v>Other*</c:v>
                      </c:pt>
                      <c:pt idx="6">
                        <c:v>All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'Zoonotic Salmonella'!$B$4:$B$10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84.9</c:v>
                      </c:pt>
                      <c:pt idx="1">
                        <c:v>83.7</c:v>
                      </c:pt>
                      <c:pt idx="2">
                        <c:v>10.099999999999994</c:v>
                      </c:pt>
                      <c:pt idx="3">
                        <c:v>79.3</c:v>
                      </c:pt>
                      <c:pt idx="4">
                        <c:v>22.799999999999997</c:v>
                      </c:pt>
                      <c:pt idx="5">
                        <c:v>75.2</c:v>
                      </c:pt>
                      <c:pt idx="6">
                        <c:v>71.5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E73-4CDC-8803-D23F825D0E57}"/>
                  </c:ext>
                </c:extLst>
              </c15:ser>
            </c15:filteredBarSeries>
          </c:ext>
        </c:extLst>
      </c:barChart>
      <c:catAx>
        <c:axId val="29241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crossAx val="292418304"/>
        <c:crosses val="autoZero"/>
        <c:auto val="1"/>
        <c:lblAlgn val="ctr"/>
        <c:lblOffset val="100"/>
        <c:noMultiLvlLbl val="0"/>
      </c:catAx>
      <c:valAx>
        <c:axId val="292418304"/>
        <c:scaling>
          <c:orientation val="minMax"/>
          <c:max val="100"/>
        </c:scaling>
        <c:delete val="0"/>
        <c:axPos val="l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Isolates susceptible to </a:t>
                </a:r>
                <a:br>
                  <a:rPr lang="en-US"/>
                </a:br>
                <a:r>
                  <a:rPr lang="en-US"/>
                  <a:t>all</a:t>
                </a:r>
                <a:r>
                  <a:rPr lang="en-US" baseline="0"/>
                  <a:t> tested </a:t>
                </a:r>
                <a:r>
                  <a:rPr lang="en-US"/>
                  <a:t>antibiotics (%)</a:t>
                </a:r>
              </a:p>
            </c:rich>
          </c:tx>
          <c:layout>
            <c:manualLayout>
              <c:xMode val="edge"/>
              <c:yMode val="edge"/>
              <c:x val="7.3304263565891477E-4"/>
              <c:y val="0.24377044004269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000"/>
            </a:pPr>
            <a:endParaRPr lang="en-US"/>
          </a:p>
        </c:txPr>
        <c:crossAx val="292416512"/>
        <c:crosses val="autoZero"/>
        <c:crossBetween val="between"/>
        <c:majorUnit val="10"/>
      </c:valAx>
      <c:spPr>
        <a:ln>
          <a:noFill/>
        </a:ln>
      </c:spPr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19714434856762"/>
          <c:y val="4.2085257074839254E-2"/>
          <c:w val="0.88019959163296968"/>
          <c:h val="0.61637528595219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'Cattle fig'!$E$3:$F$3</c:f>
              <c:strCache>
                <c:ptCount val="1"/>
                <c:pt idx="0">
                  <c:v>Mannheimia haemolytica 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'Cattle fig'!$B$36:$C$48</c:f>
              <c:multiLvlStrCache>
                <c:ptCount val="13"/>
                <c:lvl>
                  <c:pt idx="0">
                    <c:v>Spectinomycin</c:v>
                  </c:pt>
                  <c:pt idx="1">
                    <c:v>Florfenicol</c:v>
                  </c:pt>
                  <c:pt idx="2">
                    <c:v>Ampicillin*</c:v>
                  </c:pt>
                  <c:pt idx="3">
                    <c:v>Amoxicillin/
clavulanate⁺</c:v>
                  </c:pt>
                  <c:pt idx="4">
                    <c:v>Ceftiofur</c:v>
                  </c:pt>
                  <c:pt idx="5">
                    <c:v>Gamithromycin</c:v>
                  </c:pt>
                  <c:pt idx="6">
                    <c:v>Tildipirosin</c:v>
                  </c:pt>
                  <c:pt idx="7">
                    <c:v>Tilmicosin</c:v>
                  </c:pt>
                  <c:pt idx="8">
                    <c:v>Tulathromycin</c:v>
                  </c:pt>
                  <c:pt idx="9">
                    <c:v>Enrofloxacin</c:v>
                  </c:pt>
                  <c:pt idx="10">
                    <c:v>Tetracycline </c:v>
                  </c:pt>
                  <c:pt idx="11">
                    <c:v>Doxycycline⁺</c:v>
                  </c:pt>
                  <c:pt idx="12">
                    <c:v>Trimethoprim/
Sulphonamide⁺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5">
                    <c:v>ML</c:v>
                  </c:pt>
                  <c:pt idx="9">
                    <c:v>QU</c:v>
                  </c:pt>
                  <c:pt idx="10">
                    <c:v>TC</c:v>
                  </c:pt>
                  <c:pt idx="12">
                    <c:v>TS</c:v>
                  </c:pt>
                </c:lvl>
              </c:multiLvlStrCache>
            </c:multiLvlStrRef>
          </c:cat>
          <c:val>
            <c:numRef>
              <c:f>'Cattle fig'!$F$36:$F$48</c:f>
              <c:numCache>
                <c:formatCode>0.00</c:formatCode>
                <c:ptCount val="13"/>
                <c:pt idx="0">
                  <c:v>0</c:v>
                </c:pt>
                <c:pt idx="1">
                  <c:v>5.6603773584905666</c:v>
                </c:pt>
                <c:pt idx="2">
                  <c:v>7.5471698113207548</c:v>
                </c:pt>
                <c:pt idx="3">
                  <c:v>0</c:v>
                </c:pt>
                <c:pt idx="4">
                  <c:v>0</c:v>
                </c:pt>
                <c:pt idx="5">
                  <c:v>5.6603773584905666</c:v>
                </c:pt>
                <c:pt idx="6">
                  <c:v>0</c:v>
                </c:pt>
                <c:pt idx="7">
                  <c:v>11.320754716981133</c:v>
                </c:pt>
                <c:pt idx="8">
                  <c:v>7.5471698113207548</c:v>
                </c:pt>
                <c:pt idx="9">
                  <c:v>0</c:v>
                </c:pt>
                <c:pt idx="10">
                  <c:v>11.320754716981133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ED-42AC-97C5-35E8ED4E8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772218216"/>
        <c:axId val="772214280"/>
      </c:barChart>
      <c:catAx>
        <c:axId val="77221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214280"/>
        <c:crosses val="autoZero"/>
        <c:auto val="1"/>
        <c:lblAlgn val="ctr"/>
        <c:lblOffset val="100"/>
        <c:noMultiLvlLbl val="0"/>
      </c:catAx>
      <c:valAx>
        <c:axId val="77221428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 isolates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221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85966720875037E-2"/>
          <c:y val="2.0768623538001362E-2"/>
          <c:w val="0.89967485432157568"/>
          <c:h val="0.603118909309846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'Sheep fig'!$G$3:$H$3</c:f>
              <c:strCache>
                <c:ptCount val="1"/>
                <c:pt idx="0">
                  <c:v>Mannheimia haemolytica 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'Sheep fig'!$B$34:$C$46</c:f>
              <c:multiLvlStrCache>
                <c:ptCount val="13"/>
                <c:lvl>
                  <c:pt idx="0">
                    <c:v>Spectinomycin</c:v>
                  </c:pt>
                  <c:pt idx="1">
                    <c:v>Florfenicol</c:v>
                  </c:pt>
                  <c:pt idx="2">
                    <c:v>Ampicillin*</c:v>
                  </c:pt>
                  <c:pt idx="3">
                    <c:v>Amoxicillin/
clavulanate⁺</c:v>
                  </c:pt>
                  <c:pt idx="4">
                    <c:v>Ceftiofur</c:v>
                  </c:pt>
                  <c:pt idx="5">
                    <c:v>Gamithromycin</c:v>
                  </c:pt>
                  <c:pt idx="6">
                    <c:v>Tildipirosin</c:v>
                  </c:pt>
                  <c:pt idx="7">
                    <c:v>Tilmicosin</c:v>
                  </c:pt>
                  <c:pt idx="8">
                    <c:v>Tulathromycin</c:v>
                  </c:pt>
                  <c:pt idx="9">
                    <c:v>Enrofloxacin</c:v>
                  </c:pt>
                  <c:pt idx="10">
                    <c:v>Tetracycline </c:v>
                  </c:pt>
                  <c:pt idx="11">
                    <c:v>Doxycycline⁺</c:v>
                  </c:pt>
                  <c:pt idx="12">
                    <c:v>Trimethoprim/
Sulphonamide⁺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5">
                    <c:v>ML</c:v>
                  </c:pt>
                  <c:pt idx="9">
                    <c:v>QU</c:v>
                  </c:pt>
                  <c:pt idx="10">
                    <c:v>TC</c:v>
                  </c:pt>
                  <c:pt idx="12">
                    <c:v>TS</c:v>
                  </c:pt>
                </c:lvl>
              </c:multiLvlStrCache>
            </c:multiLvlStrRef>
          </c:cat>
          <c:val>
            <c:numRef>
              <c:f>'Sheep fig'!$F$34:$F$46</c:f>
              <c:numCache>
                <c:formatCode>0.00</c:formatCode>
                <c:ptCount val="13"/>
                <c:pt idx="0">
                  <c:v>0.77519379844961245</c:v>
                </c:pt>
                <c:pt idx="1">
                  <c:v>0</c:v>
                </c:pt>
                <c:pt idx="2">
                  <c:v>0.77519379844961245</c:v>
                </c:pt>
                <c:pt idx="3">
                  <c:v>0.77519379844961245</c:v>
                </c:pt>
                <c:pt idx="4">
                  <c:v>0</c:v>
                </c:pt>
                <c:pt idx="5">
                  <c:v>0.77519379844961245</c:v>
                </c:pt>
                <c:pt idx="6">
                  <c:v>0.77519379844961245</c:v>
                </c:pt>
                <c:pt idx="7">
                  <c:v>0.77519379844961245</c:v>
                </c:pt>
                <c:pt idx="8">
                  <c:v>0</c:v>
                </c:pt>
                <c:pt idx="9">
                  <c:v>0.77519379844961245</c:v>
                </c:pt>
                <c:pt idx="10">
                  <c:v>3.1007751937984498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5-485F-88E3-9144BCB02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783161632"/>
        <c:axId val="783162944"/>
      </c:barChart>
      <c:catAx>
        <c:axId val="78316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3162944"/>
        <c:crosses val="autoZero"/>
        <c:auto val="1"/>
        <c:lblAlgn val="ctr"/>
        <c:lblOffset val="100"/>
        <c:noMultiLvlLbl val="0"/>
      </c:catAx>
      <c:valAx>
        <c:axId val="78316294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</a:t>
                </a:r>
                <a:r>
                  <a:rPr lang="en-GB" b="1" baseline="0"/>
                  <a:t> isolates (%)</a:t>
                </a:r>
                <a:endParaRPr lang="en-GB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83161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61536332223802E-2"/>
          <c:y val="9.7336194998713418E-2"/>
          <c:w val="0.903179838868583"/>
          <c:h val="0.527189232496666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'Pig fig'!$E$35:$F$35</c:f>
              <c:strCache>
                <c:ptCount val="1"/>
                <c:pt idx="0">
                  <c:v>Pasteurella multocida 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'Pig fig'!$B$37:$C$49</c:f>
              <c:multiLvlStrCache>
                <c:ptCount val="13"/>
                <c:lvl>
                  <c:pt idx="0">
                    <c:v>Spectinomycin˄</c:v>
                  </c:pt>
                  <c:pt idx="1">
                    <c:v>Florfenicol</c:v>
                  </c:pt>
                  <c:pt idx="2">
                    <c:v>Ampicillin*</c:v>
                  </c:pt>
                  <c:pt idx="3">
                    <c:v>Amoxicillin/
clavulanate⁺</c:v>
                  </c:pt>
                  <c:pt idx="4">
                    <c:v>Ceftiofur</c:v>
                  </c:pt>
                  <c:pt idx="5">
                    <c:v>Gamithromycin˄</c:v>
                  </c:pt>
                  <c:pt idx="6">
                    <c:v>Tildipirosin</c:v>
                  </c:pt>
                  <c:pt idx="7">
                    <c:v>Tilmicosin</c:v>
                  </c:pt>
                  <c:pt idx="8">
                    <c:v>Tulathromycin</c:v>
                  </c:pt>
                  <c:pt idx="9">
                    <c:v>Enrofloxacin</c:v>
                  </c:pt>
                  <c:pt idx="10">
                    <c:v>Tetracycline </c:v>
                  </c:pt>
                  <c:pt idx="11">
                    <c:v>Doxycycline⁺</c:v>
                  </c:pt>
                  <c:pt idx="12">
                    <c:v>Trimethoprim/
Sulphonamide⁺</c:v>
                  </c:pt>
                </c:lvl>
                <c:lvl>
                  <c:pt idx="0">
                    <c:v>AG</c:v>
                  </c:pt>
                  <c:pt idx="1">
                    <c:v>AP</c:v>
                  </c:pt>
                  <c:pt idx="2">
                    <c:v>BL</c:v>
                  </c:pt>
                  <c:pt idx="5">
                    <c:v>ML</c:v>
                  </c:pt>
                  <c:pt idx="9">
                    <c:v>QU</c:v>
                  </c:pt>
                  <c:pt idx="10">
                    <c:v>TC</c:v>
                  </c:pt>
                  <c:pt idx="12">
                    <c:v>TS</c:v>
                  </c:pt>
                </c:lvl>
              </c:multiLvlStrCache>
            </c:multiLvlStrRef>
          </c:cat>
          <c:val>
            <c:numRef>
              <c:f>'Pig fig'!$F$37:$F$49</c:f>
              <c:numCache>
                <c:formatCode>0.00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2.8571428571428572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8.5714285714285712</c:v>
                </c:pt>
                <c:pt idx="7">
                  <c:v>2.8571428571428572</c:v>
                </c:pt>
                <c:pt idx="8">
                  <c:v>2.8571428571428572</c:v>
                </c:pt>
                <c:pt idx="9">
                  <c:v>5.7142857142857144</c:v>
                </c:pt>
                <c:pt idx="10">
                  <c:v>20</c:v>
                </c:pt>
                <c:pt idx="11">
                  <c:v>0</c:v>
                </c:pt>
                <c:pt idx="12">
                  <c:v>17.142857142857142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CB-4E64-8E70-DF802C21D1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815260192"/>
        <c:axId val="815260520"/>
      </c:barChart>
      <c:catAx>
        <c:axId val="81526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5260520"/>
        <c:crosses val="autoZero"/>
        <c:auto val="1"/>
        <c:lblAlgn val="ctr"/>
        <c:lblOffset val="100"/>
        <c:noMultiLvlLbl val="0"/>
      </c:catAx>
      <c:valAx>
        <c:axId val="815260520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 dirty="0"/>
                  <a:t>Resistant</a:t>
                </a:r>
                <a:r>
                  <a:rPr lang="en-GB" b="1" baseline="0" dirty="0"/>
                  <a:t> isolates (%)</a:t>
                </a:r>
                <a:endParaRPr lang="en-GB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526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Mastitis!$AQ$9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Mastitis!$AO$16:$AP$17</c:f>
              <c:multiLvlStrCache>
                <c:ptCount val="2"/>
                <c:lvl>
                  <c:pt idx="0">
                    <c:v>Cefpodoxime</c:v>
                  </c:pt>
                  <c:pt idx="1">
                    <c:v>Enrofloxacin</c:v>
                  </c:pt>
                </c:lvl>
                <c:lvl>
                  <c:pt idx="0">
                    <c:v>BL</c:v>
                  </c:pt>
                  <c:pt idx="1">
                    <c:v>QU</c:v>
                  </c:pt>
                </c:lvl>
              </c:multiLvlStrCache>
            </c:multiLvlStrRef>
          </c:cat>
          <c:val>
            <c:numRef>
              <c:f>Mastitis!$AQ$16:$AQ$17</c:f>
              <c:numCache>
                <c:formatCode>0.0</c:formatCode>
                <c:ptCount val="2"/>
                <c:pt idx="0">
                  <c:v>0.90909090909090906</c:v>
                </c:pt>
                <c:pt idx="1">
                  <c:v>2.7272727272727271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9-4930-87A4-2DE0CFBC9445}"/>
            </c:ext>
          </c:extLst>
        </c:ser>
        <c:ser>
          <c:idx val="1"/>
          <c:order val="1"/>
          <c:tx>
            <c:strRef>
              <c:f>Mastitis!$AR$9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Mastitis!$AO$16:$AP$17</c:f>
              <c:multiLvlStrCache>
                <c:ptCount val="2"/>
                <c:lvl>
                  <c:pt idx="0">
                    <c:v>Cefpodoxime</c:v>
                  </c:pt>
                  <c:pt idx="1">
                    <c:v>Enrofloxacin</c:v>
                  </c:pt>
                </c:lvl>
                <c:lvl>
                  <c:pt idx="0">
                    <c:v>BL</c:v>
                  </c:pt>
                  <c:pt idx="1">
                    <c:v>QU</c:v>
                  </c:pt>
                </c:lvl>
              </c:multiLvlStrCache>
            </c:multiLvlStrRef>
          </c:cat>
          <c:val>
            <c:numRef>
              <c:f>Mastitis!$AR$16:$AR$17</c:f>
              <c:numCache>
                <c:formatCode>0.0</c:formatCode>
                <c:ptCount val="2"/>
                <c:pt idx="0">
                  <c:v>1.0638297872340425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9-4930-87A4-2DE0CFBC9445}"/>
            </c:ext>
          </c:extLst>
        </c:ser>
        <c:ser>
          <c:idx val="2"/>
          <c:order val="2"/>
          <c:tx>
            <c:strRef>
              <c:f>Mastitis!$AS$9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Mastitis!$AO$16:$AP$17</c:f>
              <c:multiLvlStrCache>
                <c:ptCount val="2"/>
                <c:lvl>
                  <c:pt idx="0">
                    <c:v>Cefpodoxime</c:v>
                  </c:pt>
                  <c:pt idx="1">
                    <c:v>Enrofloxacin</c:v>
                  </c:pt>
                </c:lvl>
                <c:lvl>
                  <c:pt idx="0">
                    <c:v>BL</c:v>
                  </c:pt>
                  <c:pt idx="1">
                    <c:v>QU</c:v>
                  </c:pt>
                </c:lvl>
              </c:multiLvlStrCache>
            </c:multiLvlStrRef>
          </c:cat>
          <c:val>
            <c:numRef>
              <c:f>Mastitis!$AS$16:$AS$17</c:f>
              <c:numCache>
                <c:formatCode>0.0</c:formatCode>
                <c:ptCount val="2"/>
                <c:pt idx="0">
                  <c:v>1.8181818181818181</c:v>
                </c:pt>
                <c:pt idx="1">
                  <c:v>1.8181818181818181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69-4930-87A4-2DE0CFBC94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7012432"/>
        <c:axId val="697017352"/>
      </c:barChart>
      <c:catAx>
        <c:axId val="69701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7017352"/>
        <c:crosses val="autoZero"/>
        <c:auto val="1"/>
        <c:lblAlgn val="ctr"/>
        <c:lblOffset val="100"/>
        <c:noMultiLvlLbl val="0"/>
      </c:catAx>
      <c:valAx>
        <c:axId val="697017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b="1" i="0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Resistant  isolates (%)</a:t>
                </a:r>
                <a:endParaRPr lang="en-GB" sz="1000" b="1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70124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Mastitis!$AQ$9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multiLvlStrRef>
              <c:f>Mastitis!$AO$10:$AP$17</c:f>
              <c:multiLvlStrCache>
                <c:ptCount val="8"/>
                <c:lvl>
                  <c:pt idx="0">
                    <c:v>Neomycin</c:v>
                  </c:pt>
                  <c:pt idx="1">
                    <c:v>Streptomycin</c:v>
                  </c:pt>
                  <c:pt idx="2">
                    <c:v>Amoxicillin/                                                           clavulanic acid</c:v>
                  </c:pt>
                  <c:pt idx="3">
                    <c:v>Ampicillin</c:v>
                  </c:pt>
                  <c:pt idx="4">
                    <c:v>Tetracycline</c:v>
                  </c:pt>
                  <c:pt idx="5">
                    <c:v>Trim/sulph</c:v>
                  </c:pt>
                  <c:pt idx="6">
                    <c:v>Cefpodoxime</c:v>
                  </c:pt>
                  <c:pt idx="7">
                    <c:v>Enrofloxacin</c:v>
                  </c:pt>
                </c:lvl>
                <c:lvl>
                  <c:pt idx="0">
                    <c:v>AG</c:v>
                  </c:pt>
                  <c:pt idx="2">
                    <c:v>BL</c:v>
                  </c:pt>
                  <c:pt idx="4">
                    <c:v>TC</c:v>
                  </c:pt>
                  <c:pt idx="5">
                    <c:v>TS</c:v>
                  </c:pt>
                  <c:pt idx="6">
                    <c:v>BL</c:v>
                  </c:pt>
                  <c:pt idx="7">
                    <c:v>QU</c:v>
                  </c:pt>
                </c:lvl>
              </c:multiLvlStrCache>
            </c:multiLvlStrRef>
          </c:cat>
          <c:val>
            <c:numRef>
              <c:f>Mastitis!$AQ$10:$AQ$15</c:f>
              <c:numCache>
                <c:formatCode>0.0</c:formatCode>
                <c:ptCount val="6"/>
                <c:pt idx="0">
                  <c:v>2.7272727272727271</c:v>
                </c:pt>
                <c:pt idx="1">
                  <c:v>10</c:v>
                </c:pt>
                <c:pt idx="2">
                  <c:v>5.4545454545454541</c:v>
                </c:pt>
                <c:pt idx="3">
                  <c:v>21.818181818181817</c:v>
                </c:pt>
                <c:pt idx="4">
                  <c:v>13.636363636363635</c:v>
                </c:pt>
                <c:pt idx="5">
                  <c:v>6.3636363636363633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36-4EAB-9B75-0A59CD4630D2}"/>
            </c:ext>
          </c:extLst>
        </c:ser>
        <c:ser>
          <c:idx val="1"/>
          <c:order val="1"/>
          <c:tx>
            <c:strRef>
              <c:f>Mastitis!$AR$9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multiLvlStrRef>
              <c:f>Mastitis!$AO$10:$AP$17</c:f>
              <c:multiLvlStrCache>
                <c:ptCount val="8"/>
                <c:lvl>
                  <c:pt idx="0">
                    <c:v>Neomycin</c:v>
                  </c:pt>
                  <c:pt idx="1">
                    <c:v>Streptomycin</c:v>
                  </c:pt>
                  <c:pt idx="2">
                    <c:v>Amoxicillin/                                                           clavulanic acid</c:v>
                  </c:pt>
                  <c:pt idx="3">
                    <c:v>Ampicillin</c:v>
                  </c:pt>
                  <c:pt idx="4">
                    <c:v>Tetracycline</c:v>
                  </c:pt>
                  <c:pt idx="5">
                    <c:v>Trim/sulph</c:v>
                  </c:pt>
                  <c:pt idx="6">
                    <c:v>Cefpodoxime</c:v>
                  </c:pt>
                  <c:pt idx="7">
                    <c:v>Enrofloxacin</c:v>
                  </c:pt>
                </c:lvl>
                <c:lvl>
                  <c:pt idx="0">
                    <c:v>AG</c:v>
                  </c:pt>
                  <c:pt idx="2">
                    <c:v>BL</c:v>
                  </c:pt>
                  <c:pt idx="4">
                    <c:v>TC</c:v>
                  </c:pt>
                  <c:pt idx="5">
                    <c:v>TS</c:v>
                  </c:pt>
                  <c:pt idx="6">
                    <c:v>BL</c:v>
                  </c:pt>
                  <c:pt idx="7">
                    <c:v>QU</c:v>
                  </c:pt>
                </c:lvl>
              </c:multiLvlStrCache>
            </c:multiLvlStrRef>
          </c:cat>
          <c:val>
            <c:numRef>
              <c:f>Mastitis!$AR$10:$AR$15</c:f>
              <c:numCache>
                <c:formatCode>0.0</c:formatCode>
                <c:ptCount val="6"/>
                <c:pt idx="0">
                  <c:v>5.3191489361702127</c:v>
                </c:pt>
                <c:pt idx="1">
                  <c:v>11.702127659574469</c:v>
                </c:pt>
                <c:pt idx="2">
                  <c:v>5.3191489361702127</c:v>
                </c:pt>
                <c:pt idx="3">
                  <c:v>39.361702127659576</c:v>
                </c:pt>
                <c:pt idx="4">
                  <c:v>12.76595744680851</c:v>
                </c:pt>
                <c:pt idx="5">
                  <c:v>7.4468085106382977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36-4EAB-9B75-0A59CD4630D2}"/>
            </c:ext>
          </c:extLst>
        </c:ser>
        <c:ser>
          <c:idx val="2"/>
          <c:order val="2"/>
          <c:tx>
            <c:strRef>
              <c:f>Mastitis!$AS$9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Mastitis!$AO$10:$AP$17</c:f>
              <c:multiLvlStrCache>
                <c:ptCount val="8"/>
                <c:lvl>
                  <c:pt idx="0">
                    <c:v>Neomycin</c:v>
                  </c:pt>
                  <c:pt idx="1">
                    <c:v>Streptomycin</c:v>
                  </c:pt>
                  <c:pt idx="2">
                    <c:v>Amoxicillin/                                                           clavulanic acid</c:v>
                  </c:pt>
                  <c:pt idx="3">
                    <c:v>Ampicillin</c:v>
                  </c:pt>
                  <c:pt idx="4">
                    <c:v>Tetracycline</c:v>
                  </c:pt>
                  <c:pt idx="5">
                    <c:v>Trim/sulph</c:v>
                  </c:pt>
                  <c:pt idx="6">
                    <c:v>Cefpodoxime</c:v>
                  </c:pt>
                  <c:pt idx="7">
                    <c:v>Enrofloxacin</c:v>
                  </c:pt>
                </c:lvl>
                <c:lvl>
                  <c:pt idx="0">
                    <c:v>AG</c:v>
                  </c:pt>
                  <c:pt idx="2">
                    <c:v>BL</c:v>
                  </c:pt>
                  <c:pt idx="4">
                    <c:v>TC</c:v>
                  </c:pt>
                  <c:pt idx="5">
                    <c:v>TS</c:v>
                  </c:pt>
                  <c:pt idx="6">
                    <c:v>BL</c:v>
                  </c:pt>
                  <c:pt idx="7">
                    <c:v>QU</c:v>
                  </c:pt>
                </c:lvl>
              </c:multiLvlStrCache>
            </c:multiLvlStrRef>
          </c:cat>
          <c:val>
            <c:numRef>
              <c:f>Mastitis!$AS$10:$AS$15</c:f>
              <c:numCache>
                <c:formatCode>0.0</c:formatCode>
                <c:ptCount val="6"/>
                <c:pt idx="0">
                  <c:v>5.4545454545454541</c:v>
                </c:pt>
                <c:pt idx="1">
                  <c:v>12.727272727272727</c:v>
                </c:pt>
                <c:pt idx="2">
                  <c:v>7.2727272727272725</c:v>
                </c:pt>
                <c:pt idx="3">
                  <c:v>45.454545454545453</c:v>
                </c:pt>
                <c:pt idx="4">
                  <c:v>14.545454545454545</c:v>
                </c:pt>
                <c:pt idx="5">
                  <c:v>10.909090909090908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36-4EAB-9B75-0A59CD463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4572184"/>
        <c:axId val="694574808"/>
      </c:barChart>
      <c:catAx>
        <c:axId val="694572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574808"/>
        <c:crosses val="autoZero"/>
        <c:auto val="1"/>
        <c:lblAlgn val="ctr"/>
        <c:lblOffset val="100"/>
        <c:noMultiLvlLbl val="0"/>
      </c:catAx>
      <c:valAx>
        <c:axId val="694574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Resistant</a:t>
                </a:r>
                <a:r>
                  <a:rPr lang="en-GB" b="1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isolates (%)</a:t>
                </a:r>
                <a:endParaRPr lang="en-GB" b="1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6404223632193233E-2"/>
              <c:y val="0.199220426984792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94572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21057946775018E-2"/>
          <c:y val="3.9920039524108927E-2"/>
          <c:w val="0.88019959163296968"/>
          <c:h val="0.606645746610258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Mastitis!$AA$94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multiLvlStrRef>
              <c:f>Mastitis!$Y$95:$Z$102</c:f>
              <c:multiLvlStrCache>
                <c:ptCount val="8"/>
                <c:lvl>
                  <c:pt idx="0">
                    <c:v>Neomycin</c:v>
                  </c:pt>
                  <c:pt idx="1">
                    <c:v>Amoxicillin/                                             clavulanic acid</c:v>
                  </c:pt>
                  <c:pt idx="2">
                    <c:v>Ampicillin</c:v>
                  </c:pt>
                  <c:pt idx="3">
                    <c:v>Cefalexin*</c:v>
                  </c:pt>
                  <c:pt idx="4">
                    <c:v>Penicillin</c:v>
                  </c:pt>
                  <c:pt idx="5">
                    <c:v>Tylosin</c:v>
                  </c:pt>
                  <c:pt idx="6">
                    <c:v>Tetracycline</c:v>
                  </c:pt>
                  <c:pt idx="7">
                    <c:v>Novobiocin</c:v>
                  </c:pt>
                </c:lvl>
                <c:lvl>
                  <c:pt idx="0">
                    <c:v>AG</c:v>
                  </c:pt>
                  <c:pt idx="1">
                    <c:v>BL</c:v>
                  </c:pt>
                  <c:pt idx="5">
                    <c:v>ML</c:v>
                  </c:pt>
                  <c:pt idx="6">
                    <c:v>TC</c:v>
                  </c:pt>
                  <c:pt idx="7">
                    <c:v>Other </c:v>
                  </c:pt>
                </c:lvl>
              </c:multiLvlStrCache>
            </c:multiLvlStrRef>
          </c:cat>
          <c:val>
            <c:numRef>
              <c:f>Mastitis!$AA$95:$AA$102</c:f>
              <c:numCache>
                <c:formatCode>0.0</c:formatCode>
                <c:ptCount val="8"/>
                <c:pt idx="0">
                  <c:v>45.238095238095241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11.904761904761903</c:v>
                </c:pt>
                <c:pt idx="6">
                  <c:v>34.523809523809526</c:v>
                </c:pt>
                <c:pt idx="7">
                  <c:v>4.7619047619047619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C2-4565-8933-5A6C199F2C69}"/>
            </c:ext>
          </c:extLst>
        </c:ser>
        <c:ser>
          <c:idx val="1"/>
          <c:order val="1"/>
          <c:tx>
            <c:strRef>
              <c:f>Mastitis!$AB$94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multiLvlStrRef>
              <c:f>Mastitis!$Y$95:$Z$102</c:f>
              <c:multiLvlStrCache>
                <c:ptCount val="8"/>
                <c:lvl>
                  <c:pt idx="0">
                    <c:v>Neomycin</c:v>
                  </c:pt>
                  <c:pt idx="1">
                    <c:v>Amoxicillin/                                             clavulanic acid</c:v>
                  </c:pt>
                  <c:pt idx="2">
                    <c:v>Ampicillin</c:v>
                  </c:pt>
                  <c:pt idx="3">
                    <c:v>Cefalexin*</c:v>
                  </c:pt>
                  <c:pt idx="4">
                    <c:v>Penicillin</c:v>
                  </c:pt>
                  <c:pt idx="5">
                    <c:v>Tylosin</c:v>
                  </c:pt>
                  <c:pt idx="6">
                    <c:v>Tetracycline</c:v>
                  </c:pt>
                  <c:pt idx="7">
                    <c:v>Novobiocin</c:v>
                  </c:pt>
                </c:lvl>
                <c:lvl>
                  <c:pt idx="0">
                    <c:v>AG</c:v>
                  </c:pt>
                  <c:pt idx="1">
                    <c:v>BL</c:v>
                  </c:pt>
                  <c:pt idx="5">
                    <c:v>ML</c:v>
                  </c:pt>
                  <c:pt idx="6">
                    <c:v>TC</c:v>
                  </c:pt>
                  <c:pt idx="7">
                    <c:v>Other </c:v>
                  </c:pt>
                </c:lvl>
              </c:multiLvlStrCache>
            </c:multiLvlStrRef>
          </c:cat>
          <c:val>
            <c:numRef>
              <c:f>Mastitis!$AB$95:$AB$102</c:f>
              <c:numCache>
                <c:formatCode>0.0</c:formatCode>
                <c:ptCount val="8"/>
                <c:pt idx="0">
                  <c:v>27.536231884057973</c:v>
                </c:pt>
                <c:pt idx="1">
                  <c:v>0</c:v>
                </c:pt>
                <c:pt idx="2">
                  <c:v>1.4285714285714286</c:v>
                </c:pt>
                <c:pt idx="3">
                  <c:v>14.285714285714285</c:v>
                </c:pt>
                <c:pt idx="4">
                  <c:v>1.4285714285714286</c:v>
                </c:pt>
                <c:pt idx="5">
                  <c:v>2.8571428571428572</c:v>
                </c:pt>
                <c:pt idx="6">
                  <c:v>45.714285714285715</c:v>
                </c:pt>
                <c:pt idx="7">
                  <c:v>8.695652173913043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2-4565-8933-5A6C199F2C69}"/>
            </c:ext>
          </c:extLst>
        </c:ser>
        <c:ser>
          <c:idx val="2"/>
          <c:order val="2"/>
          <c:tx>
            <c:strRef>
              <c:f>Mastitis!$AC$94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multiLvlStrRef>
              <c:f>Mastitis!$Y$95:$Z$102</c:f>
              <c:multiLvlStrCache>
                <c:ptCount val="8"/>
                <c:lvl>
                  <c:pt idx="0">
                    <c:v>Neomycin</c:v>
                  </c:pt>
                  <c:pt idx="1">
                    <c:v>Amoxicillin/                                             clavulanic acid</c:v>
                  </c:pt>
                  <c:pt idx="2">
                    <c:v>Ampicillin</c:v>
                  </c:pt>
                  <c:pt idx="3">
                    <c:v>Cefalexin*</c:v>
                  </c:pt>
                  <c:pt idx="4">
                    <c:v>Penicillin</c:v>
                  </c:pt>
                  <c:pt idx="5">
                    <c:v>Tylosin</c:v>
                  </c:pt>
                  <c:pt idx="6">
                    <c:v>Tetracycline</c:v>
                  </c:pt>
                  <c:pt idx="7">
                    <c:v>Novobiocin</c:v>
                  </c:pt>
                </c:lvl>
                <c:lvl>
                  <c:pt idx="0">
                    <c:v>AG</c:v>
                  </c:pt>
                  <c:pt idx="1">
                    <c:v>BL</c:v>
                  </c:pt>
                  <c:pt idx="5">
                    <c:v>ML</c:v>
                  </c:pt>
                  <c:pt idx="6">
                    <c:v>TC</c:v>
                  </c:pt>
                  <c:pt idx="7">
                    <c:v>Other </c:v>
                  </c:pt>
                </c:lvl>
              </c:multiLvlStrCache>
            </c:multiLvlStrRef>
          </c:cat>
          <c:val>
            <c:numRef>
              <c:f>Mastitis!$AC$95:$AC$102</c:f>
              <c:numCache>
                <c:formatCode>0.0</c:formatCode>
                <c:ptCount val="8"/>
                <c:pt idx="0">
                  <c:v>39.534883720930232</c:v>
                </c:pt>
                <c:pt idx="1">
                  <c:v>0</c:v>
                </c:pt>
                <c:pt idx="2">
                  <c:v>0</c:v>
                </c:pt>
                <c:pt idx="3">
                  <c:v>11.363636363636363</c:v>
                </c:pt>
                <c:pt idx="4">
                  <c:v>0</c:v>
                </c:pt>
                <c:pt idx="5">
                  <c:v>2.2727272727272729</c:v>
                </c:pt>
                <c:pt idx="6">
                  <c:v>34.090909090909086</c:v>
                </c:pt>
                <c:pt idx="7">
                  <c:v>9.3023255813953494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C2-4565-8933-5A6C199F2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0100184"/>
        <c:axId val="630104776"/>
      </c:barChart>
      <c:catAx>
        <c:axId val="63010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0104776"/>
        <c:crosses val="autoZero"/>
        <c:auto val="1"/>
        <c:lblAlgn val="ctr"/>
        <c:lblOffset val="100"/>
        <c:noMultiLvlLbl val="0"/>
      </c:catAx>
      <c:valAx>
        <c:axId val="630104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b="1" i="0" baseline="0">
                    <a:solidFill>
                      <a:sysClr val="windowText" lastClr="000000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Resistant isolates (%)</a:t>
                </a:r>
                <a:endParaRPr lang="en-GB" sz="1000" b="1">
                  <a:solidFill>
                    <a:sysClr val="windowText" lastClr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30100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Sheet2!$D$19</c:f>
              <c:strCache>
                <c:ptCount val="1"/>
                <c:pt idx="0">
                  <c:v>E.coli* (n=559)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multiLvlStrRef>
              <c:f>Sheet2!$B$20:$C$30</c:f>
              <c:multiLvlStrCache>
                <c:ptCount val="7"/>
                <c:lvl>
                  <c:pt idx="0">
                    <c:v>Neomycin</c:v>
                  </c:pt>
                  <c:pt idx="1">
                    <c:v>Spectinomycin</c:v>
                  </c:pt>
                  <c:pt idx="2">
                    <c:v>Amoxicillin/                                                                    clavulanic acid</c:v>
                  </c:pt>
                  <c:pt idx="3">
                    <c:v>Ampicillin</c:v>
                  </c:pt>
                  <c:pt idx="4">
                    <c:v>Cefapirin</c:v>
                  </c:pt>
                  <c:pt idx="5">
                    <c:v>Oxytetracycline</c:v>
                  </c:pt>
                  <c:pt idx="6">
                    <c:v>Trimethoprim/                                                              Sulphonamides</c:v>
                  </c:pt>
                </c:lvl>
                <c:lvl>
                  <c:pt idx="0">
                    <c:v>AG</c:v>
                  </c:pt>
                  <c:pt idx="2">
                    <c:v>BL</c:v>
                  </c:pt>
                  <c:pt idx="5">
                    <c:v>TC</c:v>
                  </c:pt>
                  <c:pt idx="6">
                    <c:v>TS</c:v>
                  </c:pt>
                </c:lvl>
              </c:multiLvlStrCache>
              <c:extLst/>
            </c:multiLvlStrRef>
          </c:cat>
          <c:val>
            <c:numRef>
              <c:f>Sheet2!$D$20:$D$30</c:f>
              <c:numCache>
                <c:formatCode>0.00</c:formatCode>
                <c:ptCount val="7"/>
                <c:pt idx="0">
                  <c:v>6.9892473118279606</c:v>
                </c:pt>
                <c:pt idx="1">
                  <c:v>8.2289803220035811</c:v>
                </c:pt>
                <c:pt idx="2">
                  <c:v>12.343470483005401</c:v>
                </c:pt>
                <c:pt idx="3">
                  <c:v>23.076923076923102</c:v>
                </c:pt>
                <c:pt idx="4">
                  <c:v>30.590339892665501</c:v>
                </c:pt>
                <c:pt idx="5">
                  <c:v>10.3756708407871</c:v>
                </c:pt>
                <c:pt idx="6">
                  <c:v>9.1234347048300499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352-4282-A8AC-4F6A62EAD8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641184"/>
        <c:axId val="623641840"/>
      </c:barChart>
      <c:catAx>
        <c:axId val="6236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3641840"/>
        <c:crosses val="autoZero"/>
        <c:auto val="1"/>
        <c:lblAlgn val="ctr"/>
        <c:lblOffset val="100"/>
        <c:noMultiLvlLbl val="0"/>
      </c:catAx>
      <c:valAx>
        <c:axId val="6236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 isolates (%)</a:t>
                </a:r>
              </a:p>
            </c:rich>
          </c:tx>
          <c:layout>
            <c:manualLayout>
              <c:xMode val="edge"/>
              <c:yMode val="edge"/>
              <c:x val="3.937007874015748E-2"/>
              <c:y val="7.94935577608049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364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11093151676772"/>
          <c:y val="4.8986708016076901E-2"/>
          <c:w val="0.79065283676913745"/>
          <c:h val="0.61813335745849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Sheet2!$G$19</c:f>
              <c:strCache>
                <c:ptCount val="1"/>
                <c:pt idx="0">
                  <c:v>S. uberis^ (n=555)</c:v>
                </c:pt>
              </c:strCache>
            </c:strRef>
          </c:tx>
          <c:spPr>
            <a:solidFill>
              <a:srgbClr val="D51067"/>
            </a:solidFill>
            <a:ln>
              <a:noFill/>
            </a:ln>
            <a:effectLst/>
          </c:spPr>
          <c:invertIfNegative val="0"/>
          <c:cat>
            <c:multiLvlStrRef>
              <c:f>Sheet2!$K$4:$L$10</c:f>
              <c:multiLvlStrCache>
                <c:ptCount val="5"/>
                <c:lvl>
                  <c:pt idx="0">
                    <c:v>Neomycin</c:v>
                  </c:pt>
                  <c:pt idx="1">
                    <c:v>Ampicillin</c:v>
                  </c:pt>
                  <c:pt idx="2">
                    <c:v>Cefapirin</c:v>
                  </c:pt>
                  <c:pt idx="3">
                    <c:v>Cloxacillin</c:v>
                  </c:pt>
                  <c:pt idx="4">
                    <c:v>Penicillin</c:v>
                  </c:pt>
                </c:lvl>
                <c:lvl>
                  <c:pt idx="0">
                    <c:v>AG</c:v>
                  </c:pt>
                  <c:pt idx="1">
                    <c:v>BL</c:v>
                  </c:pt>
                </c:lvl>
              </c:multiLvlStrCache>
              <c:extLst/>
            </c:multiLvlStrRef>
          </c:cat>
          <c:val>
            <c:numRef>
              <c:f>Sheet2!$N$4:$N$10</c:f>
              <c:numCache>
                <c:formatCode>0.00</c:formatCode>
                <c:ptCount val="5"/>
                <c:pt idx="0">
                  <c:v>36.036036036036002</c:v>
                </c:pt>
                <c:pt idx="1">
                  <c:v>0</c:v>
                </c:pt>
                <c:pt idx="2">
                  <c:v>0.90090090090090102</c:v>
                </c:pt>
                <c:pt idx="3">
                  <c:v>0.72072072072072102</c:v>
                </c:pt>
                <c:pt idx="4">
                  <c:v>1.6216216216216199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0C1-49FF-AEE2-C49077F98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3641184"/>
        <c:axId val="623641840"/>
      </c:barChart>
      <c:catAx>
        <c:axId val="62364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3641840"/>
        <c:crosses val="autoZero"/>
        <c:auto val="1"/>
        <c:lblAlgn val="ctr"/>
        <c:lblOffset val="100"/>
        <c:noMultiLvlLbl val="0"/>
      </c:catAx>
      <c:valAx>
        <c:axId val="6236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/>
                  <a:t>Resistant isolates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364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96272665911998E-2"/>
          <c:y val="0.16880381017773541"/>
          <c:w val="0.82562380210877861"/>
          <c:h val="0.7254567453862466"/>
        </c:manualLayout>
      </c:layout>
      <c:ofPieChart>
        <c:ofPieType val="bar"/>
        <c:varyColors val="1"/>
        <c:ser>
          <c:idx val="0"/>
          <c:order val="0"/>
          <c:tx>
            <c:strRef>
              <c:f>'C:\Users\rentom\Documents\Sales Analysis\2020 sales analysis updated\[2020 Sales Analysis Spreadsheet.XLSX]Total Tonnes'!$S$8</c:f>
              <c:strCache>
                <c:ptCount val="1"/>
                <c:pt idx="0">
                  <c:v>2020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00AF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21-4187-9DE8-67256ACA229A}"/>
              </c:ext>
            </c:extLst>
          </c:dPt>
          <c:dPt>
            <c:idx val="1"/>
            <c:bubble3D val="0"/>
            <c:spPr>
              <a:solidFill>
                <a:srgbClr val="FFCC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21-4187-9DE8-67256ACA229A}"/>
              </c:ext>
            </c:extLst>
          </c:dPt>
          <c:dPt>
            <c:idx val="2"/>
            <c:bubble3D val="0"/>
            <c:spPr>
              <a:solidFill>
                <a:srgbClr val="007CB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F21-4187-9DE8-67256ACA229A}"/>
              </c:ext>
            </c:extLst>
          </c:dPt>
          <c:dPt>
            <c:idx val="3"/>
            <c:bubble3D val="0"/>
            <c:spPr>
              <a:solidFill>
                <a:srgbClr val="6D307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F21-4187-9DE8-67256ACA229A}"/>
              </c:ext>
            </c:extLst>
          </c:dPt>
          <c:dPt>
            <c:idx val="4"/>
            <c:bubble3D val="0"/>
            <c:spPr>
              <a:solidFill>
                <a:srgbClr val="D9262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F21-4187-9DE8-67256ACA229A}"/>
              </c:ext>
            </c:extLst>
          </c:dPt>
          <c:dPt>
            <c:idx val="5"/>
            <c:bubble3D val="0"/>
            <c:spPr>
              <a:solidFill>
                <a:srgbClr val="FF9E1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F21-4187-9DE8-67256ACA22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F21-4187-9DE8-67256ACA22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F21-4187-9DE8-67256ACA229A}"/>
              </c:ext>
            </c:extLst>
          </c:dPt>
          <c:dPt>
            <c:idx val="8"/>
            <c:bubble3D val="0"/>
            <c:spPr>
              <a:solidFill>
                <a:srgbClr val="74AFD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8F21-4187-9DE8-67256ACA229A}"/>
              </c:ext>
            </c:extLst>
          </c:dPt>
          <c:dPt>
            <c:idx val="9"/>
            <c:bubble3D val="0"/>
            <c:spPr>
              <a:solidFill>
                <a:srgbClr val="A87FA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8F21-4187-9DE8-67256ACA229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8F21-4187-9DE8-67256ACA229A}"/>
              </c:ext>
            </c:extLst>
          </c:dPt>
          <c:dPt>
            <c:idx val="11"/>
            <c:bubble3D val="0"/>
            <c:spPr>
              <a:solidFill>
                <a:srgbClr val="77BC1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8F21-4187-9DE8-67256ACA229A}"/>
              </c:ext>
            </c:extLst>
          </c:dPt>
          <c:dLbls>
            <c:dLbl>
              <c:idx val="0"/>
              <c:layout>
                <c:manualLayout>
                  <c:x val="8.5600099384398179E-2"/>
                  <c:y val="-1.52236412840218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21-4187-9DE8-67256ACA229A}"/>
                </c:ext>
              </c:extLst>
            </c:dLbl>
            <c:dLbl>
              <c:idx val="1"/>
              <c:layout>
                <c:manualLayout>
                  <c:x val="-5.0352999637881335E-3"/>
                  <c:y val="0.1065654889881527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21-4187-9DE8-67256ACA229A}"/>
                </c:ext>
              </c:extLst>
            </c:dLbl>
            <c:dLbl>
              <c:idx val="2"/>
              <c:layout>
                <c:manualLayout>
                  <c:x val="-3.18902331039915E-2"/>
                  <c:y val="-6.089456513608736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21-4187-9DE8-67256ACA229A}"/>
                </c:ext>
              </c:extLst>
            </c:dLbl>
            <c:dLbl>
              <c:idx val="3"/>
              <c:layout>
                <c:manualLayout>
                  <c:x val="3.3568666425254148E-2"/>
                  <c:y val="-4.56709238520655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21-4187-9DE8-67256ACA229A}"/>
                </c:ext>
              </c:extLst>
            </c:dLbl>
            <c:dLbl>
              <c:idx val="4"/>
              <c:layout>
                <c:manualLayout>
                  <c:x val="4.1960833031567765E-2"/>
                  <c:y val="-4.8715652108869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21-4187-9DE8-67256ACA229A}"/>
                </c:ext>
              </c:extLst>
            </c:dLbl>
            <c:dLbl>
              <c:idx val="5"/>
              <c:layout>
                <c:manualLayout>
                  <c:x val="2.447480690769633E-2"/>
                  <c:y val="-6.37126440276046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21-4187-9DE8-67256ACA229A}"/>
                </c:ext>
              </c:extLst>
            </c:dLbl>
            <c:dLbl>
              <c:idx val="8"/>
              <c:layout>
                <c:manualLayout>
                  <c:x val="0"/>
                  <c:y val="-0.29341218666757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60BA380-C707-41A6-85C4-769D036C2D54}" type="CATEGORYNAME">
                      <a:rPr lang="en-US" sz="1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r>
                      <a:rPr lang="en-US" sz="10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0.34%</a:t>
                    </a:r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F21-4187-9DE8-67256ACA229A}"/>
                </c:ext>
              </c:extLst>
            </c:dLbl>
            <c:dLbl>
              <c:idx val="9"/>
              <c:layout>
                <c:manualLayout>
                  <c:x val="1.245071591616518E-2"/>
                  <c:y val="-4.9682697355138299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21-4187-9DE8-67256ACA229A}"/>
                </c:ext>
              </c:extLst>
            </c:dLbl>
            <c:dLbl>
              <c:idx val="10"/>
              <c:layout>
                <c:manualLayout>
                  <c:x val="-5.1664752219315754E-2"/>
                  <c:y val="0.10403923327151673"/>
                </c:manualLayout>
              </c:layout>
              <c:numFmt formatCode="0.00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F21-4187-9DE8-67256ACA229A}"/>
                </c:ext>
              </c:extLst>
            </c:dLbl>
            <c:dLbl>
              <c:idx val="11"/>
              <c:layout>
                <c:manualLayout>
                  <c:x val="2.9205098584507191E-2"/>
                  <c:y val="3.044720761256194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0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HP-CIA
</a:t>
                    </a:r>
                    <a:endParaRPr lang="en-US" sz="1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8F21-4187-9DE8-67256ACA229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'[2]Total Tonnes'!$R$9:$R$19</c:f>
              <c:strCache>
                <c:ptCount val="11"/>
                <c:pt idx="0">
                  <c:v>Tetracyclines</c:v>
                </c:pt>
                <c:pt idx="1">
                  <c:v>Beta-lactams</c:v>
                </c:pt>
                <c:pt idx="2">
                  <c:v>Trimethoprim/
sulphonamides</c:v>
                </c:pt>
                <c:pt idx="3">
                  <c:v>Macrolides</c:v>
                </c:pt>
                <c:pt idx="4">
                  <c:v>Aminoglycosides</c:v>
                </c:pt>
                <c:pt idx="5">
                  <c:v>Other*</c:v>
                </c:pt>
                <c:pt idx="7">
                  <c:v>HPCIAs</c:v>
                </c:pt>
                <c:pt idx="8">
                  <c:v>Fluoroquinolones</c:v>
                </c:pt>
                <c:pt idx="9">
                  <c:v>3rd and 4th generation cephalosporins</c:v>
                </c:pt>
                <c:pt idx="10">
                  <c:v>Colistin</c:v>
                </c:pt>
              </c:strCache>
            </c:strRef>
          </c:cat>
          <c:val>
            <c:numRef>
              <c:f>'[2]Total Tonnes'!$S$9:$S$19</c:f>
              <c:numCache>
                <c:formatCode>General</c:formatCode>
                <c:ptCount val="11"/>
                <c:pt idx="0">
                  <c:v>72.419682600000002</c:v>
                </c:pt>
                <c:pt idx="1">
                  <c:v>57.7373896</c:v>
                </c:pt>
                <c:pt idx="2">
                  <c:v>24.697362600000002</c:v>
                </c:pt>
                <c:pt idx="3">
                  <c:v>20.758103299999998</c:v>
                </c:pt>
                <c:pt idx="4">
                  <c:v>21.374138299999998</c:v>
                </c:pt>
                <c:pt idx="5">
                  <c:v>16.5346853</c:v>
                </c:pt>
                <c:pt idx="8">
                  <c:v>0.71847700000000003</c:v>
                </c:pt>
                <c:pt idx="9">
                  <c:v>0.27025169999999998</c:v>
                </c:pt>
                <c:pt idx="10">
                  <c:v>5.0000000000000001E-4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8F21-4187-9DE8-67256ACA229A}"/>
            </c:ext>
          </c:extLst>
        </c:ser>
        <c:ser>
          <c:idx val="1"/>
          <c:order val="1"/>
          <c:tx>
            <c:strRef>
              <c:f>'C:\Users\rentom\Documents\Sales Analysis\2020 sales analysis updated\[2020 Sales Analysis Spreadsheet.XLSX]Total Tonnes'!$T$8</c:f>
              <c:strCache>
                <c:ptCount val="1"/>
                <c:pt idx="0">
                  <c:v>% of 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F21-4187-9DE8-67256ACA22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8F21-4187-9DE8-67256ACA22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8F21-4187-9DE8-67256ACA22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8F21-4187-9DE8-67256ACA22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8F21-4187-9DE8-67256ACA22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8F21-4187-9DE8-67256ACA229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8F21-4187-9DE8-67256ACA229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8F21-4187-9DE8-67256ACA229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A-8F21-4187-9DE8-67256ACA229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C-8F21-4187-9DE8-67256ACA229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E-8F21-4187-9DE8-67256ACA229A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0-8F21-4187-9DE8-67256ACA22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'[2]Total Tonnes'!$R$9:$R$19</c:f>
              <c:strCache>
                <c:ptCount val="11"/>
                <c:pt idx="0">
                  <c:v>Tetracyclines</c:v>
                </c:pt>
                <c:pt idx="1">
                  <c:v>Beta-lactams</c:v>
                </c:pt>
                <c:pt idx="2">
                  <c:v>Trimethoprim/
sulphonamides</c:v>
                </c:pt>
                <c:pt idx="3">
                  <c:v>Macrolides</c:v>
                </c:pt>
                <c:pt idx="4">
                  <c:v>Aminoglycosides</c:v>
                </c:pt>
                <c:pt idx="5">
                  <c:v>Other*</c:v>
                </c:pt>
                <c:pt idx="7">
                  <c:v>HPCIAs</c:v>
                </c:pt>
                <c:pt idx="8">
                  <c:v>Fluoroquinolones</c:v>
                </c:pt>
                <c:pt idx="9">
                  <c:v>3rd and 4th generation cephalosporins</c:v>
                </c:pt>
                <c:pt idx="10">
                  <c:v>Colistin</c:v>
                </c:pt>
              </c:strCache>
            </c:strRef>
          </c:cat>
          <c:val>
            <c:numRef>
              <c:f>'[2]Total Tonnes'!$T$9:$T$19</c:f>
              <c:numCache>
                <c:formatCode>General</c:formatCode>
                <c:ptCount val="11"/>
                <c:pt idx="0">
                  <c:v>0.33803088650290325</c:v>
                </c:pt>
                <c:pt idx="1">
                  <c:v>0.26949884741488089</c:v>
                </c:pt>
                <c:pt idx="2">
                  <c:v>0.11527903843590787</c:v>
                </c:pt>
                <c:pt idx="3">
                  <c:v>9.6891891937370092E-2</c:v>
                </c:pt>
                <c:pt idx="4">
                  <c:v>9.9767337530206973E-2</c:v>
                </c:pt>
                <c:pt idx="5">
                  <c:v>7.7178387550755748E-2</c:v>
                </c:pt>
                <c:pt idx="8">
                  <c:v>3.3536106279751414E-3</c:v>
                </c:pt>
                <c:pt idx="9">
                  <c:v>1.2614446577250899E-3</c:v>
                </c:pt>
                <c:pt idx="10">
                  <c:v>2.3338329744550913E-6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8F21-4187-9DE8-67256ACA229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94"/>
        <c:secondPieSize val="75"/>
        <c:serLines>
          <c:spPr>
            <a:ln w="9525" cap="flat" cmpd="sng" algn="ctr">
              <a:solidFill>
                <a:schemeClr val="tx1">
                  <a:alpha val="96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'New Graphs '!$L$179</c:f>
              <c:strCache>
                <c:ptCount val="1"/>
                <c:pt idx="0">
                  <c:v>In-feed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strRef>
              <c:f>'New Graphs '!$K$180:$K$188</c:f>
              <c:strCache>
                <c:ptCount val="9"/>
                <c:pt idx="0">
                  <c:v>Tetracyclines</c:v>
                </c:pt>
                <c:pt idx="1">
                  <c:v>Beta-lactams</c:v>
                </c:pt>
                <c:pt idx="2">
                  <c:v>Trimethoprim/                                                                                     sulphonamides</c:v>
                </c:pt>
                <c:pt idx="3">
                  <c:v>Aminoglycosides</c:v>
                </c:pt>
                <c:pt idx="4">
                  <c:v>Macrolides</c:v>
                </c:pt>
                <c:pt idx="5">
                  <c:v>Other***</c:v>
                </c:pt>
                <c:pt idx="6">
                  <c:v>Fluoroquinolones^</c:v>
                </c:pt>
                <c:pt idx="7">
                  <c:v>Third and fourth generation                                                                                          cephalosporins^</c:v>
                </c:pt>
                <c:pt idx="8">
                  <c:v>Colistin^</c:v>
                </c:pt>
              </c:strCache>
            </c:strRef>
          </c:cat>
          <c:val>
            <c:numRef>
              <c:f>'New Graphs '!$L$180:$L$188</c:f>
              <c:numCache>
                <c:formatCode>0.00</c:formatCode>
                <c:ptCount val="9"/>
                <c:pt idx="0">
                  <c:v>58.242137002170324</c:v>
                </c:pt>
                <c:pt idx="1">
                  <c:v>15.825873082742692</c:v>
                </c:pt>
                <c:pt idx="2">
                  <c:v>59.493801981916896</c:v>
                </c:pt>
                <c:pt idx="3">
                  <c:v>4.9187310999741785</c:v>
                </c:pt>
                <c:pt idx="4">
                  <c:v>61.189606364483282</c:v>
                </c:pt>
                <c:pt idx="5">
                  <c:v>25.558620148293524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4-4AE7-88CB-7C54724DF3F5}"/>
            </c:ext>
          </c:extLst>
        </c:ser>
        <c:ser>
          <c:idx val="1"/>
          <c:order val="1"/>
          <c:tx>
            <c:strRef>
              <c:f>'New Graphs '!$M$179</c:f>
              <c:strCache>
                <c:ptCount val="1"/>
                <c:pt idx="0">
                  <c:v>Oral/water*</c:v>
                </c:pt>
              </c:strCache>
            </c:strRef>
          </c:tx>
          <c:spPr>
            <a:solidFill>
              <a:srgbClr val="00AF41"/>
            </a:solidFill>
            <a:ln>
              <a:noFill/>
            </a:ln>
            <a:effectLst/>
          </c:spPr>
          <c:invertIfNegative val="0"/>
          <c:cat>
            <c:strRef>
              <c:f>'New Graphs '!$K$180:$K$188</c:f>
              <c:strCache>
                <c:ptCount val="9"/>
                <c:pt idx="0">
                  <c:v>Tetracyclines</c:v>
                </c:pt>
                <c:pt idx="1">
                  <c:v>Beta-lactams</c:v>
                </c:pt>
                <c:pt idx="2">
                  <c:v>Trimethoprim/                                                                                     sulphonamides</c:v>
                </c:pt>
                <c:pt idx="3">
                  <c:v>Aminoglycosides</c:v>
                </c:pt>
                <c:pt idx="4">
                  <c:v>Macrolides</c:v>
                </c:pt>
                <c:pt idx="5">
                  <c:v>Other***</c:v>
                </c:pt>
                <c:pt idx="6">
                  <c:v>Fluoroquinolones^</c:v>
                </c:pt>
                <c:pt idx="7">
                  <c:v>Third and fourth generation                                                                                          cephalosporins^</c:v>
                </c:pt>
                <c:pt idx="8">
                  <c:v>Colistin^</c:v>
                </c:pt>
              </c:strCache>
            </c:strRef>
          </c:cat>
          <c:val>
            <c:numRef>
              <c:f>'New Graphs '!$M$180:$M$188</c:f>
              <c:numCache>
                <c:formatCode>0.00</c:formatCode>
                <c:ptCount val="9"/>
                <c:pt idx="0">
                  <c:v>27.29563267393204</c:v>
                </c:pt>
                <c:pt idx="1">
                  <c:v>48.243344286485126</c:v>
                </c:pt>
                <c:pt idx="2">
                  <c:v>34.304693732763191</c:v>
                </c:pt>
                <c:pt idx="3">
                  <c:v>50.292530501793905</c:v>
                </c:pt>
                <c:pt idx="4">
                  <c:v>21.58008079983183</c:v>
                </c:pt>
                <c:pt idx="5">
                  <c:v>42.233775261417811</c:v>
                </c:pt>
                <c:pt idx="6">
                  <c:v>42.842299822193432</c:v>
                </c:pt>
                <c:pt idx="7">
                  <c:v>0</c:v>
                </c:pt>
                <c:pt idx="8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4-4AE7-88CB-7C54724DF3F5}"/>
            </c:ext>
          </c:extLst>
        </c:ser>
        <c:ser>
          <c:idx val="2"/>
          <c:order val="2"/>
          <c:tx>
            <c:strRef>
              <c:f>'New Graphs '!$N$179</c:f>
              <c:strCache>
                <c:ptCount val="1"/>
                <c:pt idx="0">
                  <c:v>Injectable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</c:spPr>
          <c:invertIfNegative val="0"/>
          <c:cat>
            <c:strRef>
              <c:f>'New Graphs '!$K$180:$K$188</c:f>
              <c:strCache>
                <c:ptCount val="9"/>
                <c:pt idx="0">
                  <c:v>Tetracyclines</c:v>
                </c:pt>
                <c:pt idx="1">
                  <c:v>Beta-lactams</c:v>
                </c:pt>
                <c:pt idx="2">
                  <c:v>Trimethoprim/                                                                                     sulphonamides</c:v>
                </c:pt>
                <c:pt idx="3">
                  <c:v>Aminoglycosides</c:v>
                </c:pt>
                <c:pt idx="4">
                  <c:v>Macrolides</c:v>
                </c:pt>
                <c:pt idx="5">
                  <c:v>Other***</c:v>
                </c:pt>
                <c:pt idx="6">
                  <c:v>Fluoroquinolones^</c:v>
                </c:pt>
                <c:pt idx="7">
                  <c:v>Third and fourth generation                                                                                          cephalosporins^</c:v>
                </c:pt>
                <c:pt idx="8">
                  <c:v>Colistin^</c:v>
                </c:pt>
              </c:strCache>
            </c:strRef>
          </c:cat>
          <c:val>
            <c:numRef>
              <c:f>'New Graphs '!$N$180:$N$188</c:f>
              <c:numCache>
                <c:formatCode>0.00</c:formatCode>
                <c:ptCount val="9"/>
                <c:pt idx="0">
                  <c:v>13.822618965767477</c:v>
                </c:pt>
                <c:pt idx="1">
                  <c:v>20.545539853401284</c:v>
                </c:pt>
                <c:pt idx="2">
                  <c:v>6.201504285319924</c:v>
                </c:pt>
                <c:pt idx="3">
                  <c:v>43.003833365342828</c:v>
                </c:pt>
                <c:pt idx="4">
                  <c:v>16.878078123977659</c:v>
                </c:pt>
                <c:pt idx="5">
                  <c:v>18.210763331368813</c:v>
                </c:pt>
                <c:pt idx="6">
                  <c:v>46.158278899482355</c:v>
                </c:pt>
                <c:pt idx="7">
                  <c:v>81.482373653893774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24-4AE7-88CB-7C54724DF3F5}"/>
            </c:ext>
          </c:extLst>
        </c:ser>
        <c:ser>
          <c:idx val="3"/>
          <c:order val="3"/>
          <c:tx>
            <c:strRef>
              <c:f>'New Graphs '!$O$179</c:f>
              <c:strCache>
                <c:ptCount val="1"/>
                <c:pt idx="0">
                  <c:v>Tablets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cat>
            <c:strRef>
              <c:f>'New Graphs '!$K$180:$K$188</c:f>
              <c:strCache>
                <c:ptCount val="9"/>
                <c:pt idx="0">
                  <c:v>Tetracyclines</c:v>
                </c:pt>
                <c:pt idx="1">
                  <c:v>Beta-lactams</c:v>
                </c:pt>
                <c:pt idx="2">
                  <c:v>Trimethoprim/                                                                                     sulphonamides</c:v>
                </c:pt>
                <c:pt idx="3">
                  <c:v>Aminoglycosides</c:v>
                </c:pt>
                <c:pt idx="4">
                  <c:v>Macrolides</c:v>
                </c:pt>
                <c:pt idx="5">
                  <c:v>Other***</c:v>
                </c:pt>
                <c:pt idx="6">
                  <c:v>Fluoroquinolones^</c:v>
                </c:pt>
                <c:pt idx="7">
                  <c:v>Third and fourth generation                                                                                          cephalosporins^</c:v>
                </c:pt>
                <c:pt idx="8">
                  <c:v>Colistin^</c:v>
                </c:pt>
              </c:strCache>
            </c:strRef>
          </c:cat>
          <c:val>
            <c:numRef>
              <c:f>'New Graphs '!$O$180:$O$188</c:f>
              <c:numCache>
                <c:formatCode>0.00</c:formatCode>
                <c:ptCount val="9"/>
                <c:pt idx="0">
                  <c:v>0.54651317554499279</c:v>
                </c:pt>
                <c:pt idx="1">
                  <c:v>12.588221228258064</c:v>
                </c:pt>
                <c:pt idx="2">
                  <c:v>0</c:v>
                </c:pt>
                <c:pt idx="3">
                  <c:v>0</c:v>
                </c:pt>
                <c:pt idx="4">
                  <c:v>0.35223471170721959</c:v>
                </c:pt>
                <c:pt idx="5">
                  <c:v>13.930342268611362</c:v>
                </c:pt>
                <c:pt idx="6">
                  <c:v>10.99942127832421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24-4AE7-88CB-7C54724DF3F5}"/>
            </c:ext>
          </c:extLst>
        </c:ser>
        <c:ser>
          <c:idx val="4"/>
          <c:order val="4"/>
          <c:tx>
            <c:strRef>
              <c:f>'New Graphs '!$P$179</c:f>
              <c:strCache>
                <c:ptCount val="1"/>
                <c:pt idx="0">
                  <c:v>Other**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cat>
            <c:strRef>
              <c:f>'New Graphs '!$K$180:$K$188</c:f>
              <c:strCache>
                <c:ptCount val="9"/>
                <c:pt idx="0">
                  <c:v>Tetracyclines</c:v>
                </c:pt>
                <c:pt idx="1">
                  <c:v>Beta-lactams</c:v>
                </c:pt>
                <c:pt idx="2">
                  <c:v>Trimethoprim/                                                                                     sulphonamides</c:v>
                </c:pt>
                <c:pt idx="3">
                  <c:v>Aminoglycosides</c:v>
                </c:pt>
                <c:pt idx="4">
                  <c:v>Macrolides</c:v>
                </c:pt>
                <c:pt idx="5">
                  <c:v>Other***</c:v>
                </c:pt>
                <c:pt idx="6">
                  <c:v>Fluoroquinolones^</c:v>
                </c:pt>
                <c:pt idx="7">
                  <c:v>Third and fourth generation                                                                                          cephalosporins^</c:v>
                </c:pt>
                <c:pt idx="8">
                  <c:v>Colistin^</c:v>
                </c:pt>
              </c:strCache>
            </c:strRef>
          </c:cat>
          <c:val>
            <c:numRef>
              <c:f>'New Graphs '!$P$180:$P$188</c:f>
              <c:numCache>
                <c:formatCode>0.00</c:formatCode>
                <c:ptCount val="9"/>
                <c:pt idx="0">
                  <c:v>9.309818258516879E-2</c:v>
                </c:pt>
                <c:pt idx="1">
                  <c:v>2.7970215491128334</c:v>
                </c:pt>
                <c:pt idx="2">
                  <c:v>0</c:v>
                </c:pt>
                <c:pt idx="3">
                  <c:v>1.7849050328890825</c:v>
                </c:pt>
                <c:pt idx="4">
                  <c:v>0</c:v>
                </c:pt>
                <c:pt idx="5">
                  <c:v>6.6498990308481387E-2</c:v>
                </c:pt>
                <c:pt idx="6">
                  <c:v>0</c:v>
                </c:pt>
                <c:pt idx="7">
                  <c:v>18.51762634610624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24-4AE7-88CB-7C54724DF3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0761616"/>
        <c:axId val="770761944"/>
      </c:barChart>
      <c:catAx>
        <c:axId val="77076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0761944"/>
        <c:crosses val="autoZero"/>
        <c:auto val="1"/>
        <c:lblAlgn val="ctr"/>
        <c:lblOffset val="100"/>
        <c:noMultiLvlLbl val="0"/>
      </c:catAx>
      <c:valAx>
        <c:axId val="77076194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GB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ingredient (%weight)</a:t>
                </a:r>
                <a:endParaRPr lang="en-GB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7076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100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 rot="-5400000" vert="horz"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Graphs '!$L$245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51067"/>
            </a:solidFill>
            <a:ln>
              <a:noFill/>
            </a:ln>
            <a:effectLst/>
          </c:spPr>
          <c:invertIfNegative val="0"/>
          <c:cat>
            <c:numRef>
              <c:f>'New Graphs '!$M$244:$R$244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'New Graphs '!$M$245:$R$245</c:f>
              <c:numCache>
                <c:formatCode>General</c:formatCode>
                <c:ptCount val="6"/>
                <c:pt idx="0">
                  <c:v>278</c:v>
                </c:pt>
                <c:pt idx="1">
                  <c:v>183</c:v>
                </c:pt>
                <c:pt idx="2">
                  <c:v>131</c:v>
                </c:pt>
                <c:pt idx="3">
                  <c:v>110</c:v>
                </c:pt>
                <c:pt idx="4">
                  <c:v>110</c:v>
                </c:pt>
                <c:pt idx="5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3-4994-B884-659D19A25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42077247"/>
        <c:axId val="1542003103"/>
      </c:barChart>
      <c:catAx>
        <c:axId val="15420772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003103"/>
        <c:crosses val="autoZero"/>
        <c:auto val="1"/>
        <c:lblAlgn val="ctr"/>
        <c:lblOffset val="100"/>
        <c:noMultiLvlLbl val="0"/>
      </c:catAx>
      <c:valAx>
        <c:axId val="1542003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GB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ingredient (mg/kg)</a:t>
                </a:r>
                <a:endParaRPr lang="en-GB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207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79604019114116"/>
          <c:y val="7.4037496725338714E-2"/>
          <c:w val="0.80167634707084168"/>
          <c:h val="0.68042370409913455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'Use by active'!$C$69</c:f>
              <c:strCache>
                <c:ptCount val="1"/>
                <c:pt idx="0">
                  <c:v>Colistin</c:v>
                </c:pt>
              </c:strCache>
            </c:strRef>
          </c:tx>
          <c:spPr>
            <a:solidFill>
              <a:srgbClr val="77BC1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7BC1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4-4579-B395-AC62A53898C0}"/>
              </c:ext>
            </c:extLst>
          </c:dPt>
          <c:cat>
            <c:numRef>
              <c:f>'Use by active'!$A$70:$A$75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'Use by active'!$C$70:$C$75</c:f>
              <c:numCache>
                <c:formatCode>0.00</c:formatCode>
                <c:ptCount val="6"/>
                <c:pt idx="0">
                  <c:v>0.85522998257112082</c:v>
                </c:pt>
                <c:pt idx="1">
                  <c:v>0.21013758830630958</c:v>
                </c:pt>
                <c:pt idx="2" formatCode="0.000">
                  <c:v>9.5799951586188099E-3</c:v>
                </c:pt>
                <c:pt idx="3" formatCode="0.000">
                  <c:v>4.0000000000000001E-3</c:v>
                </c:pt>
                <c:pt idx="4" formatCode="General">
                  <c:v>2E-3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04-4579-B395-AC62A53898C0}"/>
            </c:ext>
          </c:extLst>
        </c:ser>
        <c:ser>
          <c:idx val="2"/>
          <c:order val="2"/>
          <c:tx>
            <c:strRef>
              <c:f>'Use by active'!$D$69</c:f>
              <c:strCache>
                <c:ptCount val="1"/>
                <c:pt idx="0">
                  <c:v>Third and fourth generation cephalosporins</c:v>
                </c:pt>
              </c:strCache>
            </c:strRef>
          </c:tx>
          <c:spPr>
            <a:solidFill>
              <a:srgbClr val="FF9E16"/>
            </a:solidFill>
            <a:ln>
              <a:noFill/>
            </a:ln>
            <a:effectLst/>
          </c:spPr>
          <c:invertIfNegative val="0"/>
          <c:cat>
            <c:numRef>
              <c:f>'Use by active'!$A$70:$A$75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'Use by active'!$D$70:$D$75</c:f>
              <c:numCache>
                <c:formatCode>0.00</c:formatCode>
                <c:ptCount val="6"/>
                <c:pt idx="0">
                  <c:v>1.8455023947858924E-2</c:v>
                </c:pt>
                <c:pt idx="1">
                  <c:v>8.346586451418829E-3</c:v>
                </c:pt>
                <c:pt idx="2" formatCode="0.000">
                  <c:v>1.365875067312166E-2</c:v>
                </c:pt>
                <c:pt idx="3" formatCode="0.000">
                  <c:v>8.9999999999999993E-3</c:v>
                </c:pt>
                <c:pt idx="4" formatCode="General">
                  <c:v>5.0000000000000001E-3</c:v>
                </c:pt>
                <c:pt idx="5" formatCode="0.000">
                  <c:v>7.0136422038577359E-3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04-4579-B395-AC62A53898C0}"/>
            </c:ext>
          </c:extLst>
        </c:ser>
        <c:ser>
          <c:idx val="3"/>
          <c:order val="3"/>
          <c:tx>
            <c:strRef>
              <c:f>'Use by active'!$E$69</c:f>
              <c:strCache>
                <c:ptCount val="1"/>
                <c:pt idx="0">
                  <c:v>Fluoroquinolones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cat>
            <c:numRef>
              <c:f>'Use by active'!$A$70:$A$75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'Use by active'!$E$70:$E$75</c:f>
              <c:numCache>
                <c:formatCode>0.00</c:formatCode>
                <c:ptCount val="6"/>
                <c:pt idx="0">
                  <c:v>0.10566314718761557</c:v>
                </c:pt>
                <c:pt idx="1">
                  <c:v>4.7358695183908193E-2</c:v>
                </c:pt>
                <c:pt idx="2" formatCode="0.000">
                  <c:v>7.4244962479295781E-2</c:v>
                </c:pt>
                <c:pt idx="3" formatCode="0.000">
                  <c:v>4.7E-2</c:v>
                </c:pt>
                <c:pt idx="4" formatCode="General">
                  <c:v>3.4000000000000002E-2</c:v>
                </c:pt>
                <c:pt idx="5" formatCode="0.000">
                  <c:v>4.493785887732997E-2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04-4579-B395-AC62A5389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705792"/>
        <c:axId val="9307067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'Use by active'!$B$69</c15:sqref>
                        </c15:formulaRef>
                      </c:ext>
                    </c:extLst>
                    <c:strCache>
                      <c:ptCount val="1"/>
                      <c:pt idx="0">
                        <c:v>CIAs (mg/PCU)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'Use by active'!$A$70:$A$75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'Use by active'!$B$70:$B$75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0.3</c:v>
                      </c:pt>
                      <c:pt idx="2">
                        <c:v>0.1</c:v>
                      </c:pt>
                      <c:pt idx="3">
                        <c:v>0.06</c:v>
                      </c:pt>
                      <c:pt idx="4">
                        <c:v>0.04</c:v>
                      </c:pt>
                      <c:pt idx="5" formatCode="0.000">
                        <c:v>5.1951501081187706E-2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4C04-4579-B395-AC62A53898C0}"/>
                  </c:ext>
                </c:extLst>
              </c15:ser>
            </c15:filteredBarSeries>
          </c:ext>
        </c:extLst>
      </c:barChart>
      <c:catAx>
        <c:axId val="930705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0706776"/>
        <c:crosses val="autoZero"/>
        <c:auto val="1"/>
        <c:lblAlgn val="ctr"/>
        <c:lblOffset val="100"/>
        <c:noMultiLvlLbl val="0"/>
      </c:catAx>
      <c:valAx>
        <c:axId val="930706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GB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ingredient (mg/kg)</a:t>
                </a:r>
                <a:endPara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4.4884573390947424E-2"/>
              <c:y val="0.167247983653160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3070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78315598773885"/>
          <c:y val="0.83036590000627541"/>
          <c:w val="0.74549940129312842"/>
          <c:h val="0.119212764652252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100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'VARSS Graphs'!$A$69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D5106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510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8BF-46A6-A778-2799E405A0FC}"/>
              </c:ext>
            </c:extLst>
          </c:dPt>
          <c:dPt>
            <c:idx val="1"/>
            <c:invertIfNegative val="0"/>
            <c:bubble3D val="0"/>
            <c:spPr>
              <a:solidFill>
                <a:srgbClr val="D510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8BF-46A6-A778-2799E405A0FC}"/>
              </c:ext>
            </c:extLst>
          </c:dPt>
          <c:dPt>
            <c:idx val="2"/>
            <c:invertIfNegative val="0"/>
            <c:bubble3D val="0"/>
            <c:spPr>
              <a:solidFill>
                <a:srgbClr val="D5106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8BF-46A6-A778-2799E405A0FC}"/>
              </c:ext>
            </c:extLst>
          </c:dPt>
          <c:dLbls>
            <c:delete val="1"/>
          </c:dLbls>
          <c:cat>
            <c:strRef>
              <c:f>'VARSS Graphs'!$B$68:$D$68</c:f>
              <c:strCache>
                <c:ptCount val="3"/>
                <c:pt idx="0">
                  <c:v>Chicken</c:v>
                </c:pt>
                <c:pt idx="1">
                  <c:v>Turkey</c:v>
                </c:pt>
                <c:pt idx="2">
                  <c:v>Duck</c:v>
                </c:pt>
              </c:strCache>
            </c:strRef>
          </c:cat>
          <c:val>
            <c:numRef>
              <c:f>'VARSS Graphs'!$B$69:$D$69</c:f>
              <c:numCache>
                <c:formatCode>0.0</c:formatCode>
                <c:ptCount val="3"/>
                <c:pt idx="0">
                  <c:v>48.751364703381661</c:v>
                </c:pt>
                <c:pt idx="1">
                  <c:v>219.50761999052074</c:v>
                </c:pt>
                <c:pt idx="2">
                  <c:v>15.110417582417583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8BF-46A6-A778-2799E405A0FC}"/>
            </c:ext>
          </c:extLst>
        </c:ser>
        <c:ser>
          <c:idx val="1"/>
          <c:order val="1"/>
          <c:tx>
            <c:strRef>
              <c:f>'VARSS Graphs'!$A$70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6D307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'VARSS Graphs'!$B$68:$D$68</c:f>
              <c:strCache>
                <c:ptCount val="3"/>
                <c:pt idx="0">
                  <c:v>Chicken</c:v>
                </c:pt>
                <c:pt idx="1">
                  <c:v>Turkey</c:v>
                </c:pt>
                <c:pt idx="2">
                  <c:v>Duck</c:v>
                </c:pt>
              </c:strCache>
            </c:strRef>
          </c:cat>
          <c:val>
            <c:numRef>
              <c:f>'VARSS Graphs'!$B$70:$D$70</c:f>
              <c:numCache>
                <c:formatCode>0.0</c:formatCode>
                <c:ptCount val="3"/>
                <c:pt idx="0">
                  <c:v>27.257028336002456</c:v>
                </c:pt>
                <c:pt idx="1">
                  <c:v>199.80519623106105</c:v>
                </c:pt>
                <c:pt idx="2">
                  <c:v>8.2784285714285719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BF-46A6-A778-2799E405A0FC}"/>
            </c:ext>
          </c:extLst>
        </c:ser>
        <c:ser>
          <c:idx val="2"/>
          <c:order val="2"/>
          <c:tx>
            <c:strRef>
              <c:f>'VARSS Graphs'!$A$71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7CBA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'VARSS Graphs'!$B$68:$D$68</c:f>
              <c:strCache>
                <c:ptCount val="3"/>
                <c:pt idx="0">
                  <c:v>Chicken</c:v>
                </c:pt>
                <c:pt idx="1">
                  <c:v>Turkey</c:v>
                </c:pt>
                <c:pt idx="2">
                  <c:v>Duck</c:v>
                </c:pt>
              </c:strCache>
            </c:strRef>
          </c:cat>
          <c:val>
            <c:numRef>
              <c:f>'VARSS Graphs'!$B$71:$D$71</c:f>
              <c:numCache>
                <c:formatCode>0.0</c:formatCode>
                <c:ptCount val="3"/>
                <c:pt idx="0">
                  <c:v>17.054042909839737</c:v>
                </c:pt>
                <c:pt idx="1">
                  <c:v>86.415801279659803</c:v>
                </c:pt>
                <c:pt idx="2">
                  <c:v>3.2543923678413766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BF-46A6-A778-2799E405A0FC}"/>
            </c:ext>
          </c:extLst>
        </c:ser>
        <c:ser>
          <c:idx val="3"/>
          <c:order val="3"/>
          <c:tx>
            <c:strRef>
              <c:f>'VARSS Graphs'!$A$72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D9262E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'VARSS Graphs'!$B$68:$D$68</c:f>
              <c:strCache>
                <c:ptCount val="3"/>
                <c:pt idx="0">
                  <c:v>Chicken</c:v>
                </c:pt>
                <c:pt idx="1">
                  <c:v>Turkey</c:v>
                </c:pt>
                <c:pt idx="2">
                  <c:v>Duck</c:v>
                </c:pt>
              </c:strCache>
            </c:strRef>
          </c:cat>
          <c:val>
            <c:numRef>
              <c:f>'VARSS Graphs'!$B$72:$D$72</c:f>
              <c:numCache>
                <c:formatCode>0.0</c:formatCode>
                <c:ptCount val="3"/>
                <c:pt idx="0">
                  <c:v>9.8533273500797769</c:v>
                </c:pt>
                <c:pt idx="1">
                  <c:v>45.188407907052472</c:v>
                </c:pt>
                <c:pt idx="2">
                  <c:v>3.2759132617752358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8BF-46A6-A778-2799E405A0FC}"/>
            </c:ext>
          </c:extLst>
        </c:ser>
        <c:ser>
          <c:idx val="4"/>
          <c:order val="4"/>
          <c:tx>
            <c:strRef>
              <c:f>'VARSS Graphs'!$A$73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9E1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'VARSS Graphs'!$B$68:$D$68</c:f>
              <c:strCache>
                <c:ptCount val="3"/>
                <c:pt idx="0">
                  <c:v>Chicken</c:v>
                </c:pt>
                <c:pt idx="1">
                  <c:v>Turkey</c:v>
                </c:pt>
                <c:pt idx="2">
                  <c:v>Duck</c:v>
                </c:pt>
              </c:strCache>
            </c:strRef>
          </c:cat>
          <c:val>
            <c:numRef>
              <c:f>'VARSS Graphs'!$B$73:$D$73</c:f>
              <c:numCache>
                <c:formatCode>0.0</c:formatCode>
                <c:ptCount val="3"/>
                <c:pt idx="0">
                  <c:v>12.38226065342244</c:v>
                </c:pt>
                <c:pt idx="1">
                  <c:v>46.662265985231549</c:v>
                </c:pt>
                <c:pt idx="2">
                  <c:v>1.7495734073091276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BF-46A6-A778-2799E405A0FC}"/>
            </c:ext>
          </c:extLst>
        </c:ser>
        <c:ser>
          <c:idx val="5"/>
          <c:order val="5"/>
          <c:tx>
            <c:strRef>
              <c:f>'VARSS Graphs'!$A$74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AF4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'VARSS Graphs'!$B$68:$D$68</c:f>
              <c:strCache>
                <c:ptCount val="3"/>
                <c:pt idx="0">
                  <c:v>Chicken</c:v>
                </c:pt>
                <c:pt idx="1">
                  <c:v>Turkey</c:v>
                </c:pt>
                <c:pt idx="2">
                  <c:v>Duck</c:v>
                </c:pt>
              </c:strCache>
            </c:strRef>
          </c:cat>
          <c:val>
            <c:numRef>
              <c:f>'VARSS Graphs'!$B$74:$D$74</c:f>
              <c:numCache>
                <c:formatCode>0.0</c:formatCode>
                <c:ptCount val="3"/>
                <c:pt idx="0">
                  <c:v>17.446251842154545</c:v>
                </c:pt>
                <c:pt idx="1">
                  <c:v>42.008622616873986</c:v>
                </c:pt>
                <c:pt idx="2">
                  <c:v>1.6472858105952537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8BF-46A6-A778-2799E405A0FC}"/>
            </c:ext>
          </c:extLst>
        </c:ser>
        <c:ser>
          <c:idx val="6"/>
          <c:order val="6"/>
          <c:tx>
            <c:strRef>
              <c:f>'VARSS Graphs'!$A$75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C57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'VARSS Graphs'!$B$68:$D$68</c:f>
              <c:strCache>
                <c:ptCount val="3"/>
                <c:pt idx="0">
                  <c:v>Chicken</c:v>
                </c:pt>
                <c:pt idx="1">
                  <c:v>Turkey</c:v>
                </c:pt>
                <c:pt idx="2">
                  <c:v>Duck</c:v>
                </c:pt>
              </c:strCache>
            </c:strRef>
          </c:cat>
          <c:val>
            <c:numRef>
              <c:f>'VARSS Graphs'!$B$75:$D$75</c:f>
              <c:numCache>
                <c:formatCode>0.0</c:formatCode>
                <c:ptCount val="3"/>
                <c:pt idx="0">
                  <c:v>16.294012925151648</c:v>
                </c:pt>
                <c:pt idx="1">
                  <c:v>25.737858410551372</c:v>
                </c:pt>
                <c:pt idx="2">
                  <c:v>2.5960873791267534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8BF-46A6-A778-2799E405A0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674926704"/>
        <c:axId val="674925392"/>
      </c:barChart>
      <c:catAx>
        <c:axId val="67492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925392"/>
        <c:crosses val="autoZero"/>
        <c:auto val="1"/>
        <c:lblAlgn val="ctr"/>
        <c:lblOffset val="100"/>
        <c:noMultiLvlLbl val="0"/>
      </c:catAx>
      <c:valAx>
        <c:axId val="67492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sz="1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GB" sz="1000" b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ingredient (mg/kg</a:t>
                </a:r>
                <a:r>
                  <a:rPr lang="en-GB" sz="1000" b="1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GB" sz="1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>
                <a:alpha val="94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492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100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Laying hen use</c:v>
                </c:pt>
              </c:strCache>
            </c:strRef>
          </c:tx>
          <c:spPr>
            <a:solidFill>
              <a:srgbClr val="D51067"/>
            </a:solidFill>
            <a:ln>
              <a:noFill/>
            </a:ln>
            <a:effectLst/>
          </c:spPr>
          <c:invertIfNegative val="0"/>
          <c:cat>
            <c:numRef>
              <c:f>Sheet1!$B$14:$B$18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Sheet1!$C$14:$C$18</c:f>
              <c:numCache>
                <c:formatCode>0.00</c:formatCode>
                <c:ptCount val="5"/>
                <c:pt idx="0">
                  <c:v>0.66500000000000015</c:v>
                </c:pt>
                <c:pt idx="1">
                  <c:v>0.56999999999999995</c:v>
                </c:pt>
                <c:pt idx="2">
                  <c:v>0.55441919773992754</c:v>
                </c:pt>
                <c:pt idx="3">
                  <c:v>0.68304282199520727</c:v>
                </c:pt>
                <c:pt idx="4">
                  <c:v>0.47401016195940898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77-437F-BDB3-5C4ACE732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670152"/>
        <c:axId val="672670808"/>
      </c:barChart>
      <c:lineChart>
        <c:grouping val="standard"/>
        <c:varyColors val="0"/>
        <c:ser>
          <c:idx val="1"/>
          <c:order val="1"/>
          <c:tx>
            <c:strRef>
              <c:f>Sheet1!$D$13</c:f>
              <c:strCache>
                <c:ptCount val="1"/>
                <c:pt idx="0">
                  <c:v>Laying hen target 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Sheet1!$B$14:$B$18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Sheet1!$D$14:$D$18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77-437F-BDB3-5C4ACE732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670152"/>
        <c:axId val="672670808"/>
      </c:lineChart>
      <c:catAx>
        <c:axId val="672670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70808"/>
        <c:crosses val="autoZero"/>
        <c:auto val="1"/>
        <c:lblAlgn val="ctr"/>
        <c:lblOffset val="100"/>
        <c:noMultiLvlLbl val="0"/>
      </c:catAx>
      <c:valAx>
        <c:axId val="672670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000" b="1" i="0" u="none" strike="noStrike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Antibiotic use (% bird days)</a:t>
                </a:r>
                <a:endParaRPr lang="en-GB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7267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'New Graphs '!$K$321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D51067"/>
            </a:solidFill>
            <a:ln>
              <a:noFill/>
            </a:ln>
            <a:effectLst/>
          </c:spPr>
          <c:invertIfNegative val="0"/>
          <c:cat>
            <c:numRef>
              <c:f>'New Graphs '!$L$320:$P$320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'New Graphs '!$L$321:$P$321</c:f>
              <c:numCache>
                <c:formatCode>General</c:formatCode>
                <c:ptCount val="5"/>
                <c:pt idx="0">
                  <c:v>20.2</c:v>
                </c:pt>
                <c:pt idx="1">
                  <c:v>13</c:v>
                </c:pt>
                <c:pt idx="2">
                  <c:v>9.6999999999999993</c:v>
                </c:pt>
                <c:pt idx="3">
                  <c:v>10.4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7-4252-AF6B-77D5C2490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8330751"/>
        <c:axId val="1540850783"/>
      </c:barChart>
      <c:catAx>
        <c:axId val="15583307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40850783"/>
        <c:crosses val="autoZero"/>
        <c:auto val="1"/>
        <c:lblAlgn val="ctr"/>
        <c:lblOffset val="100"/>
        <c:noMultiLvlLbl val="0"/>
      </c:catAx>
      <c:valAx>
        <c:axId val="1540850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GB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Active</a:t>
                </a:r>
                <a:r>
                  <a:rPr lang="en-GB" b="1" baseline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ingredient (tonnes)</a:t>
                </a:r>
                <a:endParaRPr lang="en-GB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583307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0.82661</cdr:x>
      <cdr:y>0.90912</cdr:y>
    </cdr:from>
    <cdr:to>
      <cdr:x>0.95966</cdr:x>
      <cdr:y>0.98259</cdr:y>
    </cdr:to>
    <cdr:sp macro="" textlink="">
      <cdr:nvSpPr>
        <cdr:cNvPr id="2" name="Text Box 3">
          <a:extLst xmlns:a="http://schemas.openxmlformats.org/drawingml/2006/main">
            <a:ext uri="{FF2B5EF4-FFF2-40B4-BE49-F238E27FC236}">
              <a16:creationId xmlns:a16="http://schemas.microsoft.com/office/drawing/2014/main" id="{C6F040C5-ADFC-4CA3-849D-086D27D24BA3}"/>
            </a:ext>
          </a:extLst>
        </cdr:cNvPr>
        <cdr:cNvSpPr txBox="1"/>
      </cdr:nvSpPr>
      <cdr:spPr>
        <a:xfrm xmlns:a="http://schemas.openxmlformats.org/drawingml/2006/main">
          <a:off x="6179342" y="2945343"/>
          <a:ext cx="994569" cy="2380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50"/>
            </a:spcAft>
          </a:pPr>
          <a:r>
            <a:rPr lang="en-GB" sz="900" dirty="0">
              <a:solidFill>
                <a:srgbClr val="61677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© 2021 VMD</a:t>
          </a:r>
          <a:endParaRPr lang="en-GB" sz="11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0.86022</cdr:x>
      <cdr:y>0.92046</cdr:y>
    </cdr:from>
    <cdr:to>
      <cdr:x>1</cdr:x>
      <cdr:y>0.99393</cdr:y>
    </cdr:to>
    <cdr:sp macro="" textlink="">
      <cdr:nvSpPr>
        <cdr:cNvPr id="2" name="Text Box 3">
          <a:extLst xmlns:a="http://schemas.openxmlformats.org/drawingml/2006/main">
            <a:ext uri="{FF2B5EF4-FFF2-40B4-BE49-F238E27FC236}">
              <a16:creationId xmlns:a16="http://schemas.microsoft.com/office/drawing/2014/main" id="{60875742-7B1D-4A3F-B0D4-5EC77FA6EB41}"/>
            </a:ext>
          </a:extLst>
        </cdr:cNvPr>
        <cdr:cNvSpPr txBox="1"/>
      </cdr:nvSpPr>
      <cdr:spPr>
        <a:xfrm xmlns:a="http://schemas.openxmlformats.org/drawingml/2006/main">
          <a:off x="6120877" y="2982078"/>
          <a:ext cx="994569" cy="2380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6350">
          <a:noFill/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15000"/>
            </a:lnSpc>
            <a:spcAft>
              <a:spcPts val="150"/>
            </a:spcAft>
          </a:pPr>
          <a:r>
            <a:rPr lang="en-GB" sz="900" dirty="0">
              <a:solidFill>
                <a:srgbClr val="61677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© 2021 VMD</a:t>
          </a:r>
          <a:endParaRPr lang="en-GB" sz="1100" dirty="0">
            <a:effectLst/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F3B827-8F5C-43BD-8A58-7063524667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092C6-C7D9-44E4-AD0E-70CCBF2FB3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EECB1-B7B9-40E3-B973-BC45E6B58A35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2C02B-921A-4F44-AF0C-165E07348C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CC411-A928-4CC5-8667-2B18FF23B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67FFB-D0CC-44B1-A271-7DE4CE518F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28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4094B9-2944-401D-A179-CA8F9D3D82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695DE-9CA5-4F47-90DD-B66E98EA3EF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5EA68CF-6DA8-4816-B52B-2197AC78D008}" type="datetimeFigureOut">
              <a:rPr lang="en-GB"/>
              <a:pPr>
                <a:defRPr/>
              </a:pPr>
              <a:t>09/11/2021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A45D7C3-E241-40C1-AFD3-61090F7FE2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6487A1C-70A9-4562-9DE2-C0221C5AB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743AE-ED03-42A6-B3EB-1E189AC7A6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66F40-5053-4AFB-ADA9-C9D182E7C3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F3D7D4-CFBA-45B0-B588-019C90AD7AC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6944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8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5926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6764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4789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2529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4863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0859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7946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9237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56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5169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58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26804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0659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062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91609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9131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3D7D4-CFBA-45B0-B588-019C90AD7AC2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37684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F3D7D4-CFBA-45B0-B588-019C90AD7AC2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5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091E6-DA93-445A-A015-02BA8603BC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27063"/>
            <a:ext cx="11398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4852" y="2584921"/>
            <a:ext cx="7691604" cy="1470025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>
                <a:solidFill>
                  <a:srgbClr val="00AF4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4852" y="4340696"/>
            <a:ext cx="7691604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AF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BBBCCA-8457-48E5-834B-A79CB84AF5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6407150"/>
            <a:ext cx="20637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2728" y="188641"/>
            <a:ext cx="8203728" cy="720080"/>
          </a:xfrm>
          <a:prstGeom prst="rect">
            <a:avLst/>
          </a:prstGeom>
          <a:noFill/>
        </p:spPr>
        <p:txBody>
          <a:bodyPr lIns="0" tIns="0" rIns="0" bIns="0"/>
          <a:lstStyle>
            <a:lvl1pPr algn="l">
              <a:defRPr>
                <a:solidFill>
                  <a:srgbClr val="00AF4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DF64AC-D7EA-4A42-A7C7-3625B3FA0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5EAD8-0C87-4FEB-9F3F-2803C9281C50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9DE8F-AA4F-45DA-B9D1-BCC840803591}"/>
              </a:ext>
            </a:extLst>
          </p:cNvPr>
          <p:cNvSpPr/>
          <p:nvPr userDrawn="1"/>
        </p:nvSpPr>
        <p:spPr>
          <a:xfrm>
            <a:off x="7013103" y="6372966"/>
            <a:ext cx="12137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</a:rPr>
              <a:t>© 2021 VMD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6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4C388663-44FD-49EF-813F-47F943E2F8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82296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F34D-D5F8-4408-8B73-F7FA2A048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7F7F7F"/>
                </a:solidFill>
              </a:defRPr>
            </a:lvl1pPr>
          </a:lstStyle>
          <a:p>
            <a:fld id="{ED99238D-AB3E-4DB7-9325-81C11BD17CC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50825" indent="-250825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08075" indent="-193675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AF4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CDOCS-#1832260-v25-MASTER__VARSS_2019_Report_(2020).DOC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sets.publishing.service.gov.uk/government/uploads/system/uploads/attachment_data/file/842678/PCDOCS-_1705145-v1-UK-VARSS_2018_Report__2019__FINAL_v2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936107/UK-VARSS_2019_Report__2020_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hyperlink" Target="https://assets.publishing.service.gov.uk/government/uploads/system/uploads/attachment_data/file/936107/UK-VARSS_2019_Report__2020_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58">
            <a:extLst>
              <a:ext uri="{FF2B5EF4-FFF2-40B4-BE49-F238E27FC236}">
                <a16:creationId xmlns:a16="http://schemas.microsoft.com/office/drawing/2014/main" id="{F3D65F01-A009-4D97-8A09-87362BEAA1B4}"/>
              </a:ext>
            </a:extLst>
          </p:cNvPr>
          <p:cNvSpPr/>
          <p:nvPr/>
        </p:nvSpPr>
        <p:spPr>
          <a:xfrm flipH="1" flipV="1">
            <a:off x="0" y="268288"/>
            <a:ext cx="6680200" cy="3116262"/>
          </a:xfrm>
          <a:custGeom>
            <a:avLst/>
            <a:gdLst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4726781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486400"/>
              <a:gd name="connsiteY0" fmla="*/ 3038475 h 3038475"/>
              <a:gd name="connsiteX1" fmla="*/ 759619 w 5486400"/>
              <a:gd name="connsiteY1" fmla="*/ 0 h 3038475"/>
              <a:gd name="connsiteX2" fmla="*/ 5486400 w 5486400"/>
              <a:gd name="connsiteY2" fmla="*/ 0 h 3038475"/>
              <a:gd name="connsiteX3" fmla="*/ 5486400 w 5486400"/>
              <a:gd name="connsiteY3" fmla="*/ 3038475 h 3038475"/>
              <a:gd name="connsiteX4" fmla="*/ 0 w 5486400"/>
              <a:gd name="connsiteY4" fmla="*/ 3038475 h 3038475"/>
              <a:gd name="connsiteX0" fmla="*/ 0 w 5781675"/>
              <a:gd name="connsiteY0" fmla="*/ 3038475 h 3038475"/>
              <a:gd name="connsiteX1" fmla="*/ 1054894 w 5781675"/>
              <a:gd name="connsiteY1" fmla="*/ 0 h 3038475"/>
              <a:gd name="connsiteX2" fmla="*/ 5781675 w 5781675"/>
              <a:gd name="connsiteY2" fmla="*/ 0 h 3038475"/>
              <a:gd name="connsiteX3" fmla="*/ 5781675 w 5781675"/>
              <a:gd name="connsiteY3" fmla="*/ 3038475 h 3038475"/>
              <a:gd name="connsiteX4" fmla="*/ 0 w 5781675"/>
              <a:gd name="connsiteY4" fmla="*/ 3038475 h 3038475"/>
              <a:gd name="connsiteX0" fmla="*/ 0 w 6076950"/>
              <a:gd name="connsiteY0" fmla="*/ 3038475 h 3038475"/>
              <a:gd name="connsiteX1" fmla="*/ 1350169 w 6076950"/>
              <a:gd name="connsiteY1" fmla="*/ 0 h 3038475"/>
              <a:gd name="connsiteX2" fmla="*/ 6076950 w 6076950"/>
              <a:gd name="connsiteY2" fmla="*/ 0 h 3038475"/>
              <a:gd name="connsiteX3" fmla="*/ 6076950 w 6076950"/>
              <a:gd name="connsiteY3" fmla="*/ 3038475 h 3038475"/>
              <a:gd name="connsiteX4" fmla="*/ 0 w 60769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  <a:gd name="connsiteX0" fmla="*/ 0 w 6153150"/>
              <a:gd name="connsiteY0" fmla="*/ 3038475 h 3038475"/>
              <a:gd name="connsiteX1" fmla="*/ 1426369 w 6153150"/>
              <a:gd name="connsiteY1" fmla="*/ 0 h 3038475"/>
              <a:gd name="connsiteX2" fmla="*/ 6153150 w 6153150"/>
              <a:gd name="connsiteY2" fmla="*/ 0 h 3038475"/>
              <a:gd name="connsiteX3" fmla="*/ 6153150 w 6153150"/>
              <a:gd name="connsiteY3" fmla="*/ 3038475 h 3038475"/>
              <a:gd name="connsiteX4" fmla="*/ 0 w 6153150"/>
              <a:gd name="connsiteY4" fmla="*/ 3038475 h 303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53150" h="3038475">
                <a:moveTo>
                  <a:pt x="0" y="3038475"/>
                </a:moveTo>
                <a:lnTo>
                  <a:pt x="1426369" y="0"/>
                </a:lnTo>
                <a:lnTo>
                  <a:pt x="6153150" y="0"/>
                </a:lnTo>
                <a:lnTo>
                  <a:pt x="6153150" y="3038475"/>
                </a:lnTo>
                <a:lnTo>
                  <a:pt x="0" y="30384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BBD1442B-9CF4-4949-9152-903DF8627046}"/>
              </a:ext>
            </a:extLst>
          </p:cNvPr>
          <p:cNvSpPr txBox="1"/>
          <p:nvPr/>
        </p:nvSpPr>
        <p:spPr>
          <a:xfrm>
            <a:off x="223423" y="509311"/>
            <a:ext cx="4678363" cy="2799263"/>
          </a:xfrm>
          <a:prstGeom prst="rect">
            <a:avLst/>
          </a:prstGeom>
          <a:noFill/>
          <a:ln w="6350">
            <a:noFill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endParaRPr lang="en-US" sz="1200" b="1" kern="1400" dirty="0">
              <a:solidFill>
                <a:srgbClr val="6D3075"/>
              </a:solidFill>
              <a:latin typeface="Arial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1200" b="1" kern="1400" dirty="0">
                <a:solidFill>
                  <a:srgbClr val="E81067"/>
                </a:solidFill>
                <a:latin typeface="Arial"/>
                <a:ea typeface="Times New Roman"/>
                <a:cs typeface="Times New Roman"/>
              </a:rPr>
              <a:t>Published November 2021</a:t>
            </a:r>
            <a:endParaRPr lang="en-GB" sz="4000" b="1" kern="1400" dirty="0">
              <a:solidFill>
                <a:srgbClr val="E81067"/>
              </a:solidFill>
              <a:latin typeface="Cambria"/>
              <a:ea typeface="Times New Roman"/>
              <a:cs typeface="Times New Roman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1D5D526-FD7E-468C-B4EA-6E558CB21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27273"/>
              </p:ext>
            </p:extLst>
          </p:nvPr>
        </p:nvGraphicFramePr>
        <p:xfrm>
          <a:off x="179512" y="268288"/>
          <a:ext cx="5616624" cy="3902647"/>
        </p:xfrm>
        <a:graphic>
          <a:graphicData uri="http://schemas.openxmlformats.org/drawingml/2006/table">
            <a:tbl>
              <a:tblPr/>
              <a:tblGrid>
                <a:gridCol w="5616624">
                  <a:extLst>
                    <a:ext uri="{9D8B030D-6E8A-4147-A177-3AD203B41FA5}">
                      <a16:colId xmlns:a16="http://schemas.microsoft.com/office/drawing/2014/main" val="28497112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800"/>
                        </a:spcAft>
                        <a:defRPr/>
                      </a:pPr>
                      <a:r>
                        <a:rPr lang="en-US" sz="4000" b="1" kern="1400" dirty="0">
                          <a:solidFill>
                            <a:srgbClr val="E81067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Results Highlights PowerPoint Set</a:t>
                      </a:r>
                      <a:endParaRPr lang="en-GB" sz="4800" b="1" kern="1400" dirty="0">
                        <a:solidFill>
                          <a:srgbClr val="E81067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defRPr/>
                      </a:pPr>
                      <a:r>
                        <a:rPr lang="en-US" sz="4000" b="1" kern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UK-VARSS 2020</a:t>
                      </a:r>
                      <a:endParaRPr lang="en-GB" sz="4800" b="1" kern="1400" dirty="0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endParaRPr lang="en-GB" sz="4000" b="1" kern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en-GB" sz="4000" b="1" kern="14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8541536"/>
                  </a:ext>
                </a:extLst>
              </a:tr>
            </a:tbl>
          </a:graphicData>
        </a:graphic>
      </p:graphicFrame>
      <p:sp>
        <p:nvSpPr>
          <p:cNvPr id="11" name="Rectangle 57">
            <a:extLst>
              <a:ext uri="{FF2B5EF4-FFF2-40B4-BE49-F238E27FC236}">
                <a16:creationId xmlns:a16="http://schemas.microsoft.com/office/drawing/2014/main" id="{E1275EB7-3487-4F38-BDFB-A1C26F73ED29}"/>
              </a:ext>
            </a:extLst>
          </p:cNvPr>
          <p:cNvSpPr/>
          <p:nvPr/>
        </p:nvSpPr>
        <p:spPr>
          <a:xfrm rot="1458127">
            <a:off x="5907283" y="-269925"/>
            <a:ext cx="396690" cy="3911151"/>
          </a:xfrm>
          <a:custGeom>
            <a:avLst/>
            <a:gdLst>
              <a:gd name="connsiteX0" fmla="*/ 0 w 381000"/>
              <a:gd name="connsiteY0" fmla="*/ 0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0 h 3838575"/>
              <a:gd name="connsiteX0" fmla="*/ 0 w 381000"/>
              <a:gd name="connsiteY0" fmla="*/ 180975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180975 h 3838575"/>
              <a:gd name="connsiteX0" fmla="*/ 0 w 381000"/>
              <a:gd name="connsiteY0" fmla="*/ 180975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80975 h 3962400"/>
              <a:gd name="connsiteX0" fmla="*/ 0 w 381000"/>
              <a:gd name="connsiteY0" fmla="*/ 152400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52400 h 3962400"/>
              <a:gd name="connsiteX0" fmla="*/ 0 w 381000"/>
              <a:gd name="connsiteY0" fmla="*/ 178443 h 3988443"/>
              <a:gd name="connsiteX1" fmla="*/ 369241 w 381000"/>
              <a:gd name="connsiteY1" fmla="*/ 0 h 3988443"/>
              <a:gd name="connsiteX2" fmla="*/ 381000 w 381000"/>
              <a:gd name="connsiteY2" fmla="*/ 3864618 h 3988443"/>
              <a:gd name="connsiteX3" fmla="*/ 0 w 381000"/>
              <a:gd name="connsiteY3" fmla="*/ 3988443 h 3988443"/>
              <a:gd name="connsiteX4" fmla="*/ 0 w 381000"/>
              <a:gd name="connsiteY4" fmla="*/ 178443 h 3988443"/>
              <a:gd name="connsiteX0" fmla="*/ 15772 w 396772"/>
              <a:gd name="connsiteY0" fmla="*/ 178443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15772 w 396772"/>
              <a:gd name="connsiteY4" fmla="*/ 178443 h 4069245"/>
              <a:gd name="connsiteX0" fmla="*/ 3154 w 396772"/>
              <a:gd name="connsiteY0" fmla="*/ 173682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3154 w 396772"/>
              <a:gd name="connsiteY4" fmla="*/ 173682 h 4069245"/>
              <a:gd name="connsiteX0" fmla="*/ 13801 w 407419"/>
              <a:gd name="connsiteY0" fmla="*/ 173682 h 4045699"/>
              <a:gd name="connsiteX1" fmla="*/ 395660 w 407419"/>
              <a:gd name="connsiteY1" fmla="*/ 0 h 4045699"/>
              <a:gd name="connsiteX2" fmla="*/ 407419 w 407419"/>
              <a:gd name="connsiteY2" fmla="*/ 3864618 h 4045699"/>
              <a:gd name="connsiteX3" fmla="*/ 0 w 407419"/>
              <a:gd name="connsiteY3" fmla="*/ 4045699 h 4045699"/>
              <a:gd name="connsiteX4" fmla="*/ 13801 w 407419"/>
              <a:gd name="connsiteY4" fmla="*/ 173682 h 404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19" h="4045699">
                <a:moveTo>
                  <a:pt x="13801" y="173682"/>
                </a:moveTo>
                <a:lnTo>
                  <a:pt x="395660" y="0"/>
                </a:lnTo>
                <a:cubicBezTo>
                  <a:pt x="399580" y="1288206"/>
                  <a:pt x="403499" y="2576412"/>
                  <a:pt x="407419" y="3864618"/>
                </a:cubicBezTo>
                <a:cubicBezTo>
                  <a:pt x="275162" y="3932827"/>
                  <a:pt x="132257" y="3977490"/>
                  <a:pt x="0" y="4045699"/>
                </a:cubicBezTo>
                <a:cubicBezTo>
                  <a:pt x="5257" y="2748765"/>
                  <a:pt x="8544" y="1470616"/>
                  <a:pt x="13801" y="173682"/>
                </a:cubicBezTo>
                <a:close/>
              </a:path>
            </a:pathLst>
          </a:custGeom>
          <a:solidFill>
            <a:srgbClr val="E8106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53A57B-BB37-46BF-B4E7-BE41ABB59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633" y="3068960"/>
            <a:ext cx="6612520" cy="3332938"/>
          </a:xfrm>
          <a:prstGeom prst="rect">
            <a:avLst/>
          </a:prstGeom>
        </p:spPr>
      </p:pic>
      <p:sp>
        <p:nvSpPr>
          <p:cNvPr id="13" name="Rectangle 57">
            <a:extLst>
              <a:ext uri="{FF2B5EF4-FFF2-40B4-BE49-F238E27FC236}">
                <a16:creationId xmlns:a16="http://schemas.microsoft.com/office/drawing/2014/main" id="{2F2FAEA8-B293-4064-A58B-0EFBA7385BAB}"/>
              </a:ext>
            </a:extLst>
          </p:cNvPr>
          <p:cNvSpPr/>
          <p:nvPr/>
        </p:nvSpPr>
        <p:spPr>
          <a:xfrm rot="1458127">
            <a:off x="2976893" y="2818538"/>
            <a:ext cx="394853" cy="3818267"/>
          </a:xfrm>
          <a:custGeom>
            <a:avLst/>
            <a:gdLst>
              <a:gd name="connsiteX0" fmla="*/ 0 w 381000"/>
              <a:gd name="connsiteY0" fmla="*/ 0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0 h 3838575"/>
              <a:gd name="connsiteX0" fmla="*/ 0 w 381000"/>
              <a:gd name="connsiteY0" fmla="*/ 180975 h 3838575"/>
              <a:gd name="connsiteX1" fmla="*/ 381000 w 381000"/>
              <a:gd name="connsiteY1" fmla="*/ 0 h 3838575"/>
              <a:gd name="connsiteX2" fmla="*/ 381000 w 381000"/>
              <a:gd name="connsiteY2" fmla="*/ 3838575 h 3838575"/>
              <a:gd name="connsiteX3" fmla="*/ 0 w 381000"/>
              <a:gd name="connsiteY3" fmla="*/ 3838575 h 3838575"/>
              <a:gd name="connsiteX4" fmla="*/ 0 w 381000"/>
              <a:gd name="connsiteY4" fmla="*/ 180975 h 3838575"/>
              <a:gd name="connsiteX0" fmla="*/ 0 w 381000"/>
              <a:gd name="connsiteY0" fmla="*/ 180975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80975 h 3962400"/>
              <a:gd name="connsiteX0" fmla="*/ 0 w 381000"/>
              <a:gd name="connsiteY0" fmla="*/ 152400 h 3962400"/>
              <a:gd name="connsiteX1" fmla="*/ 381000 w 381000"/>
              <a:gd name="connsiteY1" fmla="*/ 0 h 3962400"/>
              <a:gd name="connsiteX2" fmla="*/ 381000 w 381000"/>
              <a:gd name="connsiteY2" fmla="*/ 3838575 h 3962400"/>
              <a:gd name="connsiteX3" fmla="*/ 0 w 381000"/>
              <a:gd name="connsiteY3" fmla="*/ 3962400 h 3962400"/>
              <a:gd name="connsiteX4" fmla="*/ 0 w 381000"/>
              <a:gd name="connsiteY4" fmla="*/ 152400 h 3962400"/>
              <a:gd name="connsiteX0" fmla="*/ 0 w 381000"/>
              <a:gd name="connsiteY0" fmla="*/ 178443 h 3988443"/>
              <a:gd name="connsiteX1" fmla="*/ 369241 w 381000"/>
              <a:gd name="connsiteY1" fmla="*/ 0 h 3988443"/>
              <a:gd name="connsiteX2" fmla="*/ 381000 w 381000"/>
              <a:gd name="connsiteY2" fmla="*/ 3864618 h 3988443"/>
              <a:gd name="connsiteX3" fmla="*/ 0 w 381000"/>
              <a:gd name="connsiteY3" fmla="*/ 3988443 h 3988443"/>
              <a:gd name="connsiteX4" fmla="*/ 0 w 381000"/>
              <a:gd name="connsiteY4" fmla="*/ 178443 h 3988443"/>
              <a:gd name="connsiteX0" fmla="*/ 15772 w 396772"/>
              <a:gd name="connsiteY0" fmla="*/ 178443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15772 w 396772"/>
              <a:gd name="connsiteY4" fmla="*/ 178443 h 4069245"/>
              <a:gd name="connsiteX0" fmla="*/ 3154 w 396772"/>
              <a:gd name="connsiteY0" fmla="*/ 173682 h 4069245"/>
              <a:gd name="connsiteX1" fmla="*/ 385013 w 396772"/>
              <a:gd name="connsiteY1" fmla="*/ 0 h 4069245"/>
              <a:gd name="connsiteX2" fmla="*/ 396772 w 396772"/>
              <a:gd name="connsiteY2" fmla="*/ 3864618 h 4069245"/>
              <a:gd name="connsiteX3" fmla="*/ 0 w 396772"/>
              <a:gd name="connsiteY3" fmla="*/ 4069245 h 4069245"/>
              <a:gd name="connsiteX4" fmla="*/ 3154 w 396772"/>
              <a:gd name="connsiteY4" fmla="*/ 173682 h 4069245"/>
              <a:gd name="connsiteX0" fmla="*/ 13801 w 407419"/>
              <a:gd name="connsiteY0" fmla="*/ 173682 h 4045699"/>
              <a:gd name="connsiteX1" fmla="*/ 395660 w 407419"/>
              <a:gd name="connsiteY1" fmla="*/ 0 h 4045699"/>
              <a:gd name="connsiteX2" fmla="*/ 407419 w 407419"/>
              <a:gd name="connsiteY2" fmla="*/ 3864618 h 4045699"/>
              <a:gd name="connsiteX3" fmla="*/ 0 w 407419"/>
              <a:gd name="connsiteY3" fmla="*/ 4045699 h 4045699"/>
              <a:gd name="connsiteX4" fmla="*/ 13801 w 407419"/>
              <a:gd name="connsiteY4" fmla="*/ 173682 h 404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419" h="4045699">
                <a:moveTo>
                  <a:pt x="13801" y="173682"/>
                </a:moveTo>
                <a:lnTo>
                  <a:pt x="395660" y="0"/>
                </a:lnTo>
                <a:cubicBezTo>
                  <a:pt x="399580" y="1288206"/>
                  <a:pt x="403499" y="2576412"/>
                  <a:pt x="407419" y="3864618"/>
                </a:cubicBezTo>
                <a:cubicBezTo>
                  <a:pt x="275162" y="3932827"/>
                  <a:pt x="132257" y="3977490"/>
                  <a:pt x="0" y="4045699"/>
                </a:cubicBezTo>
                <a:cubicBezTo>
                  <a:pt x="5257" y="2748765"/>
                  <a:pt x="8544" y="1470616"/>
                  <a:pt x="13801" y="173682"/>
                </a:cubicBezTo>
                <a:close/>
              </a:path>
            </a:pathLst>
          </a:custGeom>
          <a:solidFill>
            <a:srgbClr val="E81067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10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9221" name="Rectangle 19">
            <a:extLst>
              <a:ext uri="{FF2B5EF4-FFF2-40B4-BE49-F238E27FC236}">
                <a16:creationId xmlns:a16="http://schemas.microsoft.com/office/drawing/2014/main" id="{58EE2DF0-F0E3-4911-AE77-07E3E2799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809" y="1058098"/>
            <a:ext cx="6404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800" dirty="0"/>
              <a:t>Total sales (tonnes) of active ingredient for all animal species</a:t>
            </a:r>
            <a:br>
              <a:rPr lang="en-GB" altLang="en-US" sz="1800" dirty="0"/>
            </a:br>
            <a:r>
              <a:rPr lang="en-GB" altLang="en-US" sz="1800" dirty="0"/>
              <a:t>by antibiotic class, 2020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4B50E7D3-831A-417A-AEEF-9EE86A5B6498}"/>
              </a:ext>
            </a:extLst>
          </p:cNvPr>
          <p:cNvSpPr txBox="1"/>
          <p:nvPr/>
        </p:nvSpPr>
        <p:spPr>
          <a:xfrm>
            <a:off x="6444208" y="5855668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9086CA-89D5-44DD-8EC2-8211552D8EFC}"/>
              </a:ext>
            </a:extLst>
          </p:cNvPr>
          <p:cNvSpPr txBox="1"/>
          <p:nvPr/>
        </p:nvSpPr>
        <p:spPr>
          <a:xfrm>
            <a:off x="6444208" y="6125176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2368BF-A82C-4AD7-8CAF-D7CE09FD5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16832"/>
            <a:ext cx="7703199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600545" y="5197400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54">
            <a:extLst>
              <a:ext uri="{FF2B5EF4-FFF2-40B4-BE49-F238E27FC236}">
                <a16:creationId xmlns:a16="http://schemas.microsoft.com/office/drawing/2014/main" id="{784A60E3-79CF-42E4-AE3E-CE35ACB65C43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06E2885E-2DAA-4418-8F69-E6057CF3A846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179CA6FD-322B-4AFB-9B99-2822EFDE17A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8C7C077-B185-455F-8E1D-FA84C6D8E97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0C723677-D8AA-47DC-9223-2CDE84F9686C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457165-F11C-4B1E-80F4-3F4E50E7EEFA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2">
            <a:extLst>
              <a:ext uri="{FF2B5EF4-FFF2-40B4-BE49-F238E27FC236}">
                <a16:creationId xmlns:a16="http://schemas.microsoft.com/office/drawing/2014/main" id="{1ECCD7C5-1B04-41CE-928D-16B5FDE350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7711-9B3D-4C2C-A8CC-195C8A1D1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0DF4-008B-4E64-88AA-A3816448F6C8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1" name="Rectangle 19">
            <a:extLst>
              <a:ext uri="{FF2B5EF4-FFF2-40B4-BE49-F238E27FC236}">
                <a16:creationId xmlns:a16="http://schemas.microsoft.com/office/drawing/2014/main" id="{7E7DA3BD-2E08-4749-B6A0-B5FB622781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9" y="890306"/>
            <a:ext cx="8100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usage refers to the amount of antibiotics prescribed and/or administered per sector. The data have been collected and provided to the VMD by the animal industry on a voluntary basis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2BE9CCE9-DB02-4EA4-9475-C8B826568CBD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E8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6C1763F-245B-46EC-9B3E-9E98D0D168E8}"/>
              </a:ext>
            </a:extLst>
          </p:cNvPr>
          <p:cNvSpPr txBox="1"/>
          <p:nvPr/>
        </p:nvSpPr>
        <p:spPr>
          <a:xfrm>
            <a:off x="6424667" y="5886184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p. </a:t>
            </a:r>
            <a:r>
              <a:rPr lang="en-GB" sz="12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9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DE8C-6ADF-4FBF-A662-2B0C2F8E0645}"/>
              </a:ext>
            </a:extLst>
          </p:cNvPr>
          <p:cNvSpPr txBox="1"/>
          <p:nvPr/>
        </p:nvSpPr>
        <p:spPr>
          <a:xfrm>
            <a:off x="6424667" y="614277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6D3075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6D3075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AB38D83A-80C4-4D0C-8FBD-1010CFCF925A}"/>
              </a:ext>
            </a:extLst>
          </p:cNvPr>
          <p:cNvSpPr txBox="1"/>
          <p:nvPr/>
        </p:nvSpPr>
        <p:spPr>
          <a:xfrm>
            <a:off x="851658" y="1949450"/>
            <a:ext cx="7176648" cy="283743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249492" y="4531261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F31C2B-B542-49C4-AB1F-D7673DDA71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6" b="12624"/>
          <a:stretch/>
        </p:blipFill>
        <p:spPr bwMode="auto">
          <a:xfrm>
            <a:off x="611560" y="4821367"/>
            <a:ext cx="6748145" cy="10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A10795DF-D580-4F78-B915-2FA9DC07B1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82"/>
          <a:stretch/>
        </p:blipFill>
        <p:spPr bwMode="auto">
          <a:xfrm>
            <a:off x="1115695" y="2043326"/>
            <a:ext cx="6912610" cy="2498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336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>
            <a:extLst>
              <a:ext uri="{FF2B5EF4-FFF2-40B4-BE49-F238E27FC236}">
                <a16:creationId xmlns:a16="http://schemas.microsoft.com/office/drawing/2014/main" id="{88C7C077-B185-455F-8E1D-FA84C6D8E97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0C723677-D8AA-47DC-9223-2CDE84F9686C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F457165-F11C-4B1E-80F4-3F4E50E7EEFA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339" name="Title 2">
            <a:extLst>
              <a:ext uri="{FF2B5EF4-FFF2-40B4-BE49-F238E27FC236}">
                <a16:creationId xmlns:a16="http://schemas.microsoft.com/office/drawing/2014/main" id="{1ECCD7C5-1B04-41CE-928D-16B5FDE3502A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17711-9B3D-4C2C-A8CC-195C8A1D1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300DF4-008B-4E64-88AA-A3816448F6C8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2BE9CCE9-DB02-4EA4-9475-C8B826568CBD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16C1763F-245B-46EC-9B3E-9E98D0D168E8}"/>
              </a:ext>
            </a:extLst>
          </p:cNvPr>
          <p:cNvSpPr txBox="1"/>
          <p:nvPr/>
        </p:nvSpPr>
        <p:spPr>
          <a:xfrm>
            <a:off x="6424667" y="593299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p. </a:t>
            </a:r>
            <a:r>
              <a:rPr lang="en-GB" sz="1200" b="1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9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7DE8C-6ADF-4FBF-A662-2B0C2F8E0645}"/>
              </a:ext>
            </a:extLst>
          </p:cNvPr>
          <p:cNvSpPr txBox="1"/>
          <p:nvPr/>
        </p:nvSpPr>
        <p:spPr>
          <a:xfrm>
            <a:off x="6424667" y="616001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kumimoji="0" lang="en-GB" sz="1200" b="0" i="0" u="sng" strike="noStrike" kern="1200" cap="none" spc="0" normalizeH="0" baseline="0" noProof="0" dirty="0">
                <a:ln>
                  <a:noFill/>
                </a:ln>
                <a:solidFill>
                  <a:srgbClr val="6D3075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6D3075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1C13C383-3810-4631-8E7A-A206DAEE8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29" y="890306"/>
            <a:ext cx="81008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usage refers to the amount of antibiotics prescribed and/or administered per sector. The data have been collected and provided to the VMD by the animal industry on a voluntary basis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AC6EF8C-15B2-4FF3-A0C2-538125007C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6" b="12624"/>
          <a:stretch/>
        </p:blipFill>
        <p:spPr bwMode="auto">
          <a:xfrm>
            <a:off x="611560" y="4569944"/>
            <a:ext cx="6748145" cy="10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 Box 3">
            <a:extLst>
              <a:ext uri="{FF2B5EF4-FFF2-40B4-BE49-F238E27FC236}">
                <a16:creationId xmlns:a16="http://schemas.microsoft.com/office/drawing/2014/main" id="{7EADF660-1701-4B61-AF50-76A7E004E85C}"/>
              </a:ext>
            </a:extLst>
          </p:cNvPr>
          <p:cNvSpPr txBox="1"/>
          <p:nvPr/>
        </p:nvSpPr>
        <p:spPr>
          <a:xfrm>
            <a:off x="720518" y="2007039"/>
            <a:ext cx="7207250" cy="225220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098499" y="4031932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717F32D9-EDCB-47EF-A61B-AED2933198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290"/>
          <a:stretch/>
        </p:blipFill>
        <p:spPr bwMode="auto">
          <a:xfrm>
            <a:off x="943556" y="1784322"/>
            <a:ext cx="6940950" cy="558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  A picture containing text, electronics, calculator&#10;&#10;Description automatically generated">
            <a:extLst>
              <a:ext uri="{FF2B5EF4-FFF2-40B4-BE49-F238E27FC236}">
                <a16:creationId xmlns:a16="http://schemas.microsoft.com/office/drawing/2014/main" id="{327ECD2B-E718-4381-B2AF-14481B7F42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9"/>
          <a:stretch/>
        </p:blipFill>
        <p:spPr bwMode="auto">
          <a:xfrm>
            <a:off x="971599" y="2377395"/>
            <a:ext cx="6912907" cy="1702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13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6390" name="Rectangle 19">
            <a:extLst>
              <a:ext uri="{FF2B5EF4-FFF2-40B4-BE49-F238E27FC236}">
                <a16:creationId xmlns:a16="http://schemas.microsoft.com/office/drawing/2014/main" id="{8BF51712-9C52-4187-A8D3-197D6AD5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6319" y="993775"/>
            <a:ext cx="58913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altLang="en-US" sz="1800" dirty="0"/>
              <a:t>Usage of Highest Priority Critically Important Antibiotics </a:t>
            </a:r>
            <a:br>
              <a:rPr lang="en-GB" altLang="en-US" sz="1800" dirty="0"/>
            </a:br>
            <a:r>
              <a:rPr lang="en-GB" altLang="en-US" sz="1800" dirty="0"/>
              <a:t>by food-producing animal species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/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0DDA1291-48B5-47A7-A47B-CE40A248F91C}"/>
              </a:ext>
            </a:extLst>
          </p:cNvPr>
          <p:cNvSpPr txBox="1"/>
          <p:nvPr/>
        </p:nvSpPr>
        <p:spPr>
          <a:xfrm>
            <a:off x="6444208" y="595105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572AE-AC4C-4AE3-A815-3D116CA52B3F}"/>
              </a:ext>
            </a:extLst>
          </p:cNvPr>
          <p:cNvSpPr txBox="1"/>
          <p:nvPr/>
        </p:nvSpPr>
        <p:spPr>
          <a:xfrm>
            <a:off x="6444208" y="616530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200" b="0" i="0" u="sng" strike="noStrike" kern="1200" cap="none" spc="0" baseline="0" dirty="0">
              <a:solidFill>
                <a:srgbClr val="0083B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B0E61A37-B461-4CC9-942B-39AE1F18E92F}"/>
              </a:ext>
            </a:extLst>
          </p:cNvPr>
          <p:cNvSpPr txBox="1"/>
          <p:nvPr/>
        </p:nvSpPr>
        <p:spPr>
          <a:xfrm>
            <a:off x="801886" y="1724933"/>
            <a:ext cx="7377239" cy="28056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C6F040C5-ADFC-4CA3-849D-086D27D24BA3}"/>
              </a:ext>
            </a:extLst>
          </p:cNvPr>
          <p:cNvSpPr txBox="1"/>
          <p:nvPr/>
        </p:nvSpPr>
        <p:spPr>
          <a:xfrm>
            <a:off x="7062393" y="4172651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Table&#10;&#10;Description automatically generated">
            <a:extLst>
              <a:ext uri="{FF2B5EF4-FFF2-40B4-BE49-F238E27FC236}">
                <a16:creationId xmlns:a16="http://schemas.microsoft.com/office/drawing/2014/main" id="{CD52FAF3-2618-4939-9468-8E78B5F75F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65"/>
          <a:stretch/>
        </p:blipFill>
        <p:spPr bwMode="auto">
          <a:xfrm>
            <a:off x="964875" y="1724933"/>
            <a:ext cx="7011570" cy="2520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C4AE6F-E615-4117-AA92-B539B0D2B7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56" b="12624"/>
          <a:stretch/>
        </p:blipFill>
        <p:spPr bwMode="auto">
          <a:xfrm>
            <a:off x="871855" y="4543086"/>
            <a:ext cx="6748145" cy="10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14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8E8BE-F551-4992-8B63-15EC199EDD7B}"/>
              </a:ext>
            </a:extLst>
          </p:cNvPr>
          <p:cNvSpPr/>
          <p:nvPr/>
        </p:nvSpPr>
        <p:spPr>
          <a:xfrm>
            <a:off x="522726" y="904538"/>
            <a:ext cx="8202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antibiotics reported in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pigs, 2015 to 2020</a:t>
            </a:r>
            <a:endParaRPr lang="en-GB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F0DD5057-2DE9-41A0-8EB3-AA3529A7DB48}"/>
              </a:ext>
            </a:extLst>
          </p:cNvPr>
          <p:cNvSpPr txBox="1"/>
          <p:nvPr/>
        </p:nvSpPr>
        <p:spPr>
          <a:xfrm>
            <a:off x="6441902" y="5900035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2.1; p. 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A204C-03FB-4E92-8189-97DDE3BAA71E}"/>
              </a:ext>
            </a:extLst>
          </p:cNvPr>
          <p:cNvSpPr txBox="1"/>
          <p:nvPr/>
        </p:nvSpPr>
        <p:spPr>
          <a:xfrm>
            <a:off x="6441902" y="616530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200" b="0" i="0" u="sng" strike="noStrike" kern="1200" cap="none" spc="0" baseline="0" dirty="0">
              <a:solidFill>
                <a:srgbClr val="0083BE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8E1827-73F2-495A-8DD5-AF83DC1F4888}"/>
              </a:ext>
            </a:extLst>
          </p:cNvPr>
          <p:cNvSpPr txBox="1"/>
          <p:nvPr/>
        </p:nvSpPr>
        <p:spPr>
          <a:xfrm>
            <a:off x="522726" y="1485939"/>
            <a:ext cx="80792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DA7DD36E-8C07-8D47-B105-0BEF829AB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9336901"/>
              </p:ext>
            </p:extLst>
          </p:nvPr>
        </p:nvGraphicFramePr>
        <p:xfrm>
          <a:off x="696913" y="1809115"/>
          <a:ext cx="7689853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 Box 3">
            <a:extLst>
              <a:ext uri="{FF2B5EF4-FFF2-40B4-BE49-F238E27FC236}">
                <a16:creationId xmlns:a16="http://schemas.microsoft.com/office/drawing/2014/main" id="{F769AC90-FF7E-4296-A011-8ECD6E71E3D2}"/>
              </a:ext>
            </a:extLst>
          </p:cNvPr>
          <p:cNvSpPr txBox="1"/>
          <p:nvPr/>
        </p:nvSpPr>
        <p:spPr>
          <a:xfrm>
            <a:off x="7474690" y="5076764"/>
            <a:ext cx="994614" cy="2380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288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15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8E8BE-F551-4992-8B63-15EC199EDD7B}"/>
              </a:ext>
            </a:extLst>
          </p:cNvPr>
          <p:cNvSpPr/>
          <p:nvPr/>
        </p:nvSpPr>
        <p:spPr>
          <a:xfrm>
            <a:off x="522726" y="904538"/>
            <a:ext cx="8202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Highest Priority Critically Important Antibiotics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(HP-CIAs)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 in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Pigs, 2015 to 2020</a:t>
            </a:r>
            <a:endParaRPr lang="en-GB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F0DD5057-2DE9-41A0-8EB3-AA3529A7DB48}"/>
              </a:ext>
            </a:extLst>
          </p:cNvPr>
          <p:cNvSpPr txBox="1"/>
          <p:nvPr/>
        </p:nvSpPr>
        <p:spPr>
          <a:xfrm>
            <a:off x="6444208" y="5895711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2.5; p. 38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9A204C-03FB-4E92-8189-97DDE3BAA71E}"/>
              </a:ext>
            </a:extLst>
          </p:cNvPr>
          <p:cNvSpPr txBox="1"/>
          <p:nvPr/>
        </p:nvSpPr>
        <p:spPr>
          <a:xfrm>
            <a:off x="6444208" y="6122726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1200" b="0" i="0" u="sng" strike="noStrike" kern="1200" cap="none" spc="0" baseline="0" dirty="0">
              <a:solidFill>
                <a:srgbClr val="0083BE"/>
              </a:solidFill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14000000}"/>
              </a:ext>
            </a:extLst>
          </p:cNvPr>
          <p:cNvGraphicFramePr/>
          <p:nvPr/>
        </p:nvGraphicFramePr>
        <p:xfrm>
          <a:off x="696914" y="1567655"/>
          <a:ext cx="7475486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817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16</a:t>
            </a:fld>
            <a:endParaRPr lang="en-GB" altLang="en-US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AA2C0-6D47-47EA-BED1-4853B5E7D749}"/>
              </a:ext>
            </a:extLst>
          </p:cNvPr>
          <p:cNvSpPr/>
          <p:nvPr/>
        </p:nvSpPr>
        <p:spPr>
          <a:xfrm>
            <a:off x="323528" y="94094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antibiotics by species used by members of BPC Antibiotic Stewardship, 2014 to 2020</a:t>
            </a:r>
            <a:endParaRPr lang="en-GB" sz="16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BC58C8-CF28-49B2-A294-C4AE0CDCDD38}"/>
              </a:ext>
            </a:extLst>
          </p:cNvPr>
          <p:cNvSpPr txBox="1"/>
          <p:nvPr/>
        </p:nvSpPr>
        <p:spPr>
          <a:xfrm>
            <a:off x="6462852" y="5883338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2.7; p. 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4C9EE-4EF8-4960-B5E4-86F59CBAC4F7}"/>
              </a:ext>
            </a:extLst>
          </p:cNvPr>
          <p:cNvSpPr txBox="1"/>
          <p:nvPr/>
        </p:nvSpPr>
        <p:spPr>
          <a:xfrm>
            <a:off x="6446340" y="6159559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33E8551-9472-4AF2-BFCE-113D393C81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236547"/>
              </p:ext>
            </p:extLst>
          </p:nvPr>
        </p:nvGraphicFramePr>
        <p:xfrm>
          <a:off x="762249" y="1831548"/>
          <a:ext cx="7115446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275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17</a:t>
            </a:fld>
            <a:endParaRPr lang="en-GB" altLang="en-US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AA2C0-6D47-47EA-BED1-4853B5E7D749}"/>
              </a:ext>
            </a:extLst>
          </p:cNvPr>
          <p:cNvSpPr/>
          <p:nvPr/>
        </p:nvSpPr>
        <p:spPr>
          <a:xfrm>
            <a:off x="323528" y="94094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use (% bird days) by members of the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British Egg Industry Council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Lion Code alongside the sector target, 2016 to 2020 </a:t>
            </a:r>
            <a:endParaRPr lang="en-GB" sz="16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BC58C8-CF28-49B2-A294-C4AE0CDCDD38}"/>
              </a:ext>
            </a:extLst>
          </p:cNvPr>
          <p:cNvSpPr txBox="1"/>
          <p:nvPr/>
        </p:nvSpPr>
        <p:spPr>
          <a:xfrm>
            <a:off x="6454008" y="5882692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2.11; p. 43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4C9EE-4EF8-4960-B5E4-86F59CBAC4F7}"/>
              </a:ext>
            </a:extLst>
          </p:cNvPr>
          <p:cNvSpPr txBox="1"/>
          <p:nvPr/>
        </p:nvSpPr>
        <p:spPr>
          <a:xfrm>
            <a:off x="6446340" y="615810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8461B7-C404-4F7D-A515-E05F395AEFA4}"/>
              </a:ext>
            </a:extLst>
          </p:cNvPr>
          <p:cNvSpPr txBox="1"/>
          <p:nvPr/>
        </p:nvSpPr>
        <p:spPr>
          <a:xfrm>
            <a:off x="473075" y="2060848"/>
            <a:ext cx="78433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0D9C24B-66B9-4CBE-B03F-E100376664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386153"/>
              </p:ext>
            </p:extLst>
          </p:nvPr>
        </p:nvGraphicFramePr>
        <p:xfrm>
          <a:off x="575556" y="1873919"/>
          <a:ext cx="7488832" cy="339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 Box 3">
            <a:extLst>
              <a:ext uri="{FF2B5EF4-FFF2-40B4-BE49-F238E27FC236}">
                <a16:creationId xmlns:a16="http://schemas.microsoft.com/office/drawing/2014/main" id="{ABBE9ADF-1460-413F-B239-AC84EF251AD9}"/>
              </a:ext>
            </a:extLst>
          </p:cNvPr>
          <p:cNvSpPr txBox="1"/>
          <p:nvPr/>
        </p:nvSpPr>
        <p:spPr>
          <a:xfrm>
            <a:off x="6804248" y="4934629"/>
            <a:ext cx="994597" cy="2380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20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18</a:t>
            </a:fld>
            <a:endParaRPr lang="en-GB" altLang="en-US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AA2C0-6D47-47EA-BED1-4853B5E7D749}"/>
              </a:ext>
            </a:extLst>
          </p:cNvPr>
          <p:cNvSpPr/>
          <p:nvPr/>
        </p:nvSpPr>
        <p:spPr>
          <a:xfrm>
            <a:off x="323528" y="94094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ingredient (tonnes) of antibiotics used in gamebirds, collected by the GFA and BVPA data collection programme, 2016 to 2020</a:t>
            </a:r>
            <a:endParaRPr lang="en-GB" sz="16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BC58C8-CF28-49B2-A294-C4AE0CDCDD38}"/>
              </a:ext>
            </a:extLst>
          </p:cNvPr>
          <p:cNvSpPr txBox="1"/>
          <p:nvPr/>
        </p:nvSpPr>
        <p:spPr>
          <a:xfrm>
            <a:off x="6462367" y="5864011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2.14; p. 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4C9EE-4EF8-4960-B5E4-86F59CBAC4F7}"/>
              </a:ext>
            </a:extLst>
          </p:cNvPr>
          <p:cNvSpPr txBox="1"/>
          <p:nvPr/>
        </p:nvSpPr>
        <p:spPr>
          <a:xfrm>
            <a:off x="6462367" y="6140232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ABBE9ADF-1460-413F-B239-AC84EF251AD9}"/>
              </a:ext>
            </a:extLst>
          </p:cNvPr>
          <p:cNvSpPr txBox="1"/>
          <p:nvPr/>
        </p:nvSpPr>
        <p:spPr>
          <a:xfrm>
            <a:off x="7020442" y="4994937"/>
            <a:ext cx="994597" cy="2380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DEF66-EC60-4F1D-A6C6-0E24B52E24E7}"/>
              </a:ext>
            </a:extLst>
          </p:cNvPr>
          <p:cNvSpPr txBox="1"/>
          <p:nvPr/>
        </p:nvSpPr>
        <p:spPr>
          <a:xfrm>
            <a:off x="696913" y="1723723"/>
            <a:ext cx="7547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BCCD84B-6585-9A48-8FF8-D6828F00B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9249113"/>
              </p:ext>
            </p:extLst>
          </p:nvPr>
        </p:nvGraphicFramePr>
        <p:xfrm>
          <a:off x="755576" y="1809115"/>
          <a:ext cx="7416824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7757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19</a:t>
            </a:fld>
            <a:endParaRPr lang="en-GB" altLang="en-US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AA2C0-6D47-47EA-BED1-4853B5E7D749}"/>
              </a:ext>
            </a:extLst>
          </p:cNvPr>
          <p:cNvSpPr/>
          <p:nvPr/>
        </p:nvSpPr>
        <p:spPr>
          <a:xfrm>
            <a:off x="323528" y="94094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antibiotics by antibiotic class used in salmon, 2017 to 2020</a:t>
            </a:r>
            <a:endParaRPr lang="en-GB" sz="16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BC58C8-CF28-49B2-A294-C4AE0CDCDD38}"/>
              </a:ext>
            </a:extLst>
          </p:cNvPr>
          <p:cNvSpPr txBox="1"/>
          <p:nvPr/>
        </p:nvSpPr>
        <p:spPr>
          <a:xfrm>
            <a:off x="6462852" y="588174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2.17; p. 49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4C9EE-4EF8-4960-B5E4-86F59CBAC4F7}"/>
              </a:ext>
            </a:extLst>
          </p:cNvPr>
          <p:cNvSpPr txBox="1"/>
          <p:nvPr/>
        </p:nvSpPr>
        <p:spPr>
          <a:xfrm>
            <a:off x="6462852" y="6153358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ABBE9ADF-1460-413F-B239-AC84EF251AD9}"/>
              </a:ext>
            </a:extLst>
          </p:cNvPr>
          <p:cNvSpPr txBox="1"/>
          <p:nvPr/>
        </p:nvSpPr>
        <p:spPr>
          <a:xfrm>
            <a:off x="7020442" y="4994937"/>
            <a:ext cx="994597" cy="2380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DEF66-EC60-4F1D-A6C6-0E24B52E24E7}"/>
              </a:ext>
            </a:extLst>
          </p:cNvPr>
          <p:cNvSpPr txBox="1"/>
          <p:nvPr/>
        </p:nvSpPr>
        <p:spPr>
          <a:xfrm>
            <a:off x="696913" y="1723723"/>
            <a:ext cx="754749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9F92697A-76F3-4812-9A3B-813E227B9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5391199"/>
              </p:ext>
            </p:extLst>
          </p:nvPr>
        </p:nvGraphicFramePr>
        <p:xfrm>
          <a:off x="755576" y="1809115"/>
          <a:ext cx="7128792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331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347D5D-473C-4232-939C-6B3387635A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1196977"/>
            <a:ext cx="8229600" cy="4464271"/>
          </a:xfrm>
        </p:spPr>
        <p:txBody>
          <a:bodyPr/>
          <a:lstStyle/>
          <a:p>
            <a:pPr marL="0" lvl="0" indent="0">
              <a:buNone/>
            </a:pPr>
            <a:r>
              <a:rPr lang="en-GB" dirty="0"/>
              <a:t>The following selected PowerPoint slides provide the core for a presentation on antibiotic sales, antibiotic use and bacterial susceptibility/resistance. </a:t>
            </a:r>
          </a:p>
          <a:p>
            <a:pPr marL="0" lvl="0" indent="0">
              <a:buNone/>
            </a:pPr>
            <a:r>
              <a:rPr lang="en-GB" dirty="0"/>
              <a:t>These slides are based on the UK-VARSS 2020 Report which provides further details. </a:t>
            </a:r>
          </a:p>
        </p:txBody>
      </p:sp>
      <p:sp>
        <p:nvSpPr>
          <p:cNvPr id="4" name="Rectangle 54">
            <a:extLst>
              <a:ext uri="{FF2B5EF4-FFF2-40B4-BE49-F238E27FC236}">
                <a16:creationId xmlns:a16="http://schemas.microsoft.com/office/drawing/2014/main" id="{3ED9331C-67A1-4C34-9421-28DAA3E40A69}"/>
              </a:ext>
            </a:extLst>
          </p:cNvPr>
          <p:cNvSpPr/>
          <p:nvPr/>
        </p:nvSpPr>
        <p:spPr>
          <a:xfrm>
            <a:off x="6345" y="220663"/>
            <a:ext cx="5170483" cy="52228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737610"/>
              <a:gd name="f7" fmla="val 521335"/>
              <a:gd name="f8" fmla="val 3227247"/>
              <a:gd name="f9" fmla="+- 0 0 -90"/>
              <a:gd name="f10" fmla="*/ f3 1 3737610"/>
              <a:gd name="f11" fmla="*/ f4 1 521335"/>
              <a:gd name="f12" fmla="val f5"/>
              <a:gd name="f13" fmla="val f6"/>
              <a:gd name="f14" fmla="val f7"/>
              <a:gd name="f15" fmla="*/ f9 f0 1"/>
              <a:gd name="f16" fmla="+- f14 0 f12"/>
              <a:gd name="f17" fmla="+- f13 0 f12"/>
              <a:gd name="f18" fmla="*/ f15 1 f2"/>
              <a:gd name="f19" fmla="*/ f17 1 3737610"/>
              <a:gd name="f20" fmla="*/ f16 1 521335"/>
              <a:gd name="f21" fmla="*/ 0 f17 1"/>
              <a:gd name="f22" fmla="*/ 0 f16 1"/>
              <a:gd name="f23" fmla="*/ 3737610 f17 1"/>
              <a:gd name="f24" fmla="*/ 521335 f16 1"/>
              <a:gd name="f25" fmla="*/ 3227247 f17 1"/>
              <a:gd name="f26" fmla="+- f18 0 f1"/>
              <a:gd name="f27" fmla="*/ f21 1 3737610"/>
              <a:gd name="f28" fmla="*/ f22 1 521335"/>
              <a:gd name="f29" fmla="*/ f23 1 3737610"/>
              <a:gd name="f30" fmla="*/ f24 1 521335"/>
              <a:gd name="f31" fmla="*/ f25 1 3737610"/>
              <a:gd name="f32" fmla="*/ f12 1 f19"/>
              <a:gd name="f33" fmla="*/ f13 1 f19"/>
              <a:gd name="f34" fmla="*/ f12 1 f20"/>
              <a:gd name="f35" fmla="*/ f14 1 f20"/>
              <a:gd name="f36" fmla="*/ f27 1 f19"/>
              <a:gd name="f37" fmla="*/ f28 1 f20"/>
              <a:gd name="f38" fmla="*/ f29 1 f19"/>
              <a:gd name="f39" fmla="*/ f31 1 f19"/>
              <a:gd name="f40" fmla="*/ f30 1 f20"/>
              <a:gd name="f41" fmla="*/ f32 f10 1"/>
              <a:gd name="f42" fmla="*/ f33 f10 1"/>
              <a:gd name="f43" fmla="*/ f35 f11 1"/>
              <a:gd name="f44" fmla="*/ f34 f11 1"/>
              <a:gd name="f45" fmla="*/ f36 f10 1"/>
              <a:gd name="f46" fmla="*/ f37 f11 1"/>
              <a:gd name="f47" fmla="*/ f38 f10 1"/>
              <a:gd name="f48" fmla="*/ f39 f10 1"/>
              <a:gd name="f49" fmla="*/ f40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6">
                <a:pos x="f45" y="f46"/>
              </a:cxn>
              <a:cxn ang="f26">
                <a:pos x="f47" y="f46"/>
              </a:cxn>
              <a:cxn ang="f26">
                <a:pos x="f48" y="f49"/>
              </a:cxn>
              <a:cxn ang="f26">
                <a:pos x="f45" y="f49"/>
              </a:cxn>
              <a:cxn ang="f26">
                <a:pos x="f45" y="f46"/>
              </a:cxn>
            </a:cxnLst>
            <a:rect l="f41" t="f44" r="f42" b="f43"/>
            <a:pathLst>
              <a:path w="3737610" h="521335">
                <a:moveTo>
                  <a:pt x="f5" y="f5"/>
                </a:moveTo>
                <a:lnTo>
                  <a:pt x="f6" y="f5"/>
                </a:lnTo>
                <a:lnTo>
                  <a:pt x="f8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F9AE8F1-30F5-4905-A391-F9B52BC58F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73" y="188915"/>
            <a:ext cx="8202616" cy="719139"/>
          </a:xfrm>
        </p:spPr>
        <p:txBody>
          <a:bodyPr/>
          <a:lstStyle/>
          <a:p>
            <a:pPr lvl="0"/>
            <a:r>
              <a:rPr lang="en-US" b="0" dirty="0">
                <a:solidFill>
                  <a:srgbClr val="E81067"/>
                </a:solidFill>
              </a:rPr>
              <a:t>UK-VARSS 2020 </a:t>
            </a:r>
            <a:endParaRPr lang="en-GB" dirty="0">
              <a:solidFill>
                <a:srgbClr val="E81067"/>
              </a:solidFill>
            </a:endParaRPr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63B9E628-3124-4494-8DFD-757C7B21A8B7}"/>
              </a:ext>
            </a:extLst>
          </p:cNvPr>
          <p:cNvSpPr/>
          <p:nvPr/>
        </p:nvSpPr>
        <p:spPr>
          <a:xfrm rot="2663497">
            <a:off x="4748217" y="-17464"/>
            <a:ext cx="123828" cy="104774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6834"/>
              <a:gd name="f7" fmla="val 1228453"/>
              <a:gd name="f8" fmla="val 5220"/>
              <a:gd name="f9" fmla="val 93252"/>
              <a:gd name="f10" fmla="val 99310"/>
              <a:gd name="f11" fmla="val 1122773"/>
              <a:gd name="f12" fmla="+- 0 0 -90"/>
              <a:gd name="f13" fmla="*/ f3 1 106834"/>
              <a:gd name="f14" fmla="*/ f4 1 1228453"/>
              <a:gd name="f15" fmla="val f5"/>
              <a:gd name="f16" fmla="val f6"/>
              <a:gd name="f17" fmla="val f7"/>
              <a:gd name="f18" fmla="*/ f12 f0 1"/>
              <a:gd name="f19" fmla="+- f17 0 f15"/>
              <a:gd name="f20" fmla="+- f16 0 f15"/>
              <a:gd name="f21" fmla="*/ f18 1 f2"/>
              <a:gd name="f22" fmla="*/ f20 1 106834"/>
              <a:gd name="f23" fmla="*/ f19 1 1228453"/>
              <a:gd name="f24" fmla="*/ 5220 f20 1"/>
              <a:gd name="f25" fmla="*/ 106834 f20 1"/>
              <a:gd name="f26" fmla="*/ 0 f20 1"/>
              <a:gd name="f27" fmla="*/ 93252 f19 1"/>
              <a:gd name="f28" fmla="*/ 99310 f20 1"/>
              <a:gd name="f29" fmla="*/ 0 f19 1"/>
              <a:gd name="f30" fmla="*/ 1122773 f19 1"/>
              <a:gd name="f31" fmla="*/ 1228453 f19 1"/>
              <a:gd name="f32" fmla="+- f21 0 f1"/>
              <a:gd name="f33" fmla="*/ f24 1 106834"/>
              <a:gd name="f34" fmla="*/ f25 1 106834"/>
              <a:gd name="f35" fmla="*/ f26 1 106834"/>
              <a:gd name="f36" fmla="*/ f27 1 1228453"/>
              <a:gd name="f37" fmla="*/ f28 1 106834"/>
              <a:gd name="f38" fmla="*/ f29 1 1228453"/>
              <a:gd name="f39" fmla="*/ f30 1 1228453"/>
              <a:gd name="f40" fmla="*/ f31 1 1228453"/>
              <a:gd name="f41" fmla="*/ f15 1 f22"/>
              <a:gd name="f42" fmla="*/ f16 1 f22"/>
              <a:gd name="f43" fmla="*/ f15 1 f23"/>
              <a:gd name="f44" fmla="*/ f17 1 f23"/>
              <a:gd name="f45" fmla="*/ f33 1 f22"/>
              <a:gd name="f46" fmla="*/ f36 1 f23"/>
              <a:gd name="f47" fmla="*/ f37 1 f22"/>
              <a:gd name="f48" fmla="*/ f38 1 f23"/>
              <a:gd name="f49" fmla="*/ f34 1 f22"/>
              <a:gd name="f50" fmla="*/ f39 1 f23"/>
              <a:gd name="f51" fmla="*/ f35 1 f22"/>
              <a:gd name="f52" fmla="*/ f40 1 f23"/>
              <a:gd name="f53" fmla="*/ f41 f13 1"/>
              <a:gd name="f54" fmla="*/ f42 f13 1"/>
              <a:gd name="f55" fmla="*/ f44 f14 1"/>
              <a:gd name="f56" fmla="*/ f43 f14 1"/>
              <a:gd name="f57" fmla="*/ f45 f13 1"/>
              <a:gd name="f58" fmla="*/ f46 f14 1"/>
              <a:gd name="f59" fmla="*/ f47 f13 1"/>
              <a:gd name="f60" fmla="*/ f48 f14 1"/>
              <a:gd name="f61" fmla="*/ f49 f13 1"/>
              <a:gd name="f62" fmla="*/ f50 f14 1"/>
              <a:gd name="f63" fmla="*/ f51 f13 1"/>
              <a:gd name="f64" fmla="*/ f52 f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57" y="f58"/>
              </a:cxn>
              <a:cxn ang="f32">
                <a:pos x="f59" y="f60"/>
              </a:cxn>
              <a:cxn ang="f32">
                <a:pos x="f61" y="f62"/>
              </a:cxn>
              <a:cxn ang="f32">
                <a:pos x="f63" y="f64"/>
              </a:cxn>
              <a:cxn ang="f32">
                <a:pos x="f57" y="f58"/>
              </a:cxn>
            </a:cxnLst>
            <a:rect l="f53" t="f56" r="f54" b="f55"/>
            <a:pathLst>
              <a:path w="106834" h="1228453">
                <a:moveTo>
                  <a:pt x="f8" y="f9"/>
                </a:moveTo>
                <a:lnTo>
                  <a:pt x="f10" y="f5"/>
                </a:lnTo>
                <a:lnTo>
                  <a:pt x="f6" y="f11"/>
                </a:lnTo>
                <a:lnTo>
                  <a:pt x="f5" y="f7"/>
                </a:lnTo>
                <a:lnTo>
                  <a:pt x="f8" y="f9"/>
                </a:lnTo>
                <a:close/>
              </a:path>
            </a:pathLst>
          </a:custGeom>
          <a:solidFill>
            <a:srgbClr val="E81067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6">
            <a:hlinkClick r:id="rId3" action="ppaction://hlinkfile"/>
            <a:extLst>
              <a:ext uri="{FF2B5EF4-FFF2-40B4-BE49-F238E27FC236}">
                <a16:creationId xmlns:a16="http://schemas.microsoft.com/office/drawing/2014/main" id="{B54D492A-CC54-4F30-A3C0-F2B951DDB5D7}"/>
              </a:ext>
            </a:extLst>
          </p:cNvPr>
          <p:cNvSpPr txBox="1"/>
          <p:nvPr/>
        </p:nvSpPr>
        <p:spPr>
          <a:xfrm>
            <a:off x="6444208" y="6077247"/>
            <a:ext cx="1799725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2020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DC8B930-1021-4B1D-A62D-ED2273AF652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46FDC0FE-B7DE-438C-A3E5-241F6261F56C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2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49752-440D-4B48-9FB1-779B117464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2</a:t>
            </a:fld>
            <a:endParaRPr lang="en-GB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BB0B6-09CA-41AE-BF23-99A23FDA9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F91C1FD-C913-435B-B56E-0341088A6587}" type="slidenum">
              <a:rPr lang="en-GB" altLang="en-US">
                <a:solidFill>
                  <a:srgbClr val="7F7F7F"/>
                </a:solidFill>
              </a:rPr>
              <a:pPr eaLnBrk="1" hangingPunct="1"/>
              <a:t>20</a:t>
            </a:fld>
            <a:endParaRPr lang="en-GB" altLang="en-US">
              <a:solidFill>
                <a:srgbClr val="7F7F7F"/>
              </a:solidFill>
            </a:endParaRPr>
          </a:p>
        </p:txBody>
      </p:sp>
      <p:grpSp>
        <p:nvGrpSpPr>
          <p:cNvPr id="16391" name="Group 12">
            <a:extLst>
              <a:ext uri="{FF2B5EF4-FFF2-40B4-BE49-F238E27FC236}">
                <a16:creationId xmlns:a16="http://schemas.microsoft.com/office/drawing/2014/main" id="{54B7B0D2-34C8-4781-A017-EE482E11FAC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5867400" cy="522287"/>
            <a:chOff x="0" y="220663"/>
            <a:chExt cx="5868144" cy="522287"/>
          </a:xfrm>
        </p:grpSpPr>
        <p:sp>
          <p:nvSpPr>
            <p:cNvPr id="14" name="Rectangle 54">
              <a:extLst>
                <a:ext uri="{FF2B5EF4-FFF2-40B4-BE49-F238E27FC236}">
                  <a16:creationId xmlns:a16="http://schemas.microsoft.com/office/drawing/2014/main" id="{B4090913-5E78-4E15-B7C3-96F4C488B920}"/>
                </a:ext>
              </a:extLst>
            </p:cNvPr>
            <p:cNvSpPr/>
            <p:nvPr/>
          </p:nvSpPr>
          <p:spPr bwMode="auto">
            <a:xfrm>
              <a:off x="697001" y="220663"/>
              <a:ext cx="5171143" cy="522287"/>
            </a:xfrm>
            <a:custGeom>
              <a:avLst/>
              <a:gdLst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737610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  <a:gd name="connsiteX0" fmla="*/ 0 w 3737610"/>
                <a:gd name="connsiteY0" fmla="*/ 0 h 521335"/>
                <a:gd name="connsiteX1" fmla="*/ 3737610 w 3737610"/>
                <a:gd name="connsiteY1" fmla="*/ 0 h 521335"/>
                <a:gd name="connsiteX2" fmla="*/ 3227247 w 3737610"/>
                <a:gd name="connsiteY2" fmla="*/ 521335 h 521335"/>
                <a:gd name="connsiteX3" fmla="*/ 0 w 3737610"/>
                <a:gd name="connsiteY3" fmla="*/ 521335 h 521335"/>
                <a:gd name="connsiteX4" fmla="*/ 0 w 3737610"/>
                <a:gd name="connsiteY4" fmla="*/ 0 h 521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7610" h="521335">
                  <a:moveTo>
                    <a:pt x="0" y="0"/>
                  </a:moveTo>
                  <a:lnTo>
                    <a:pt x="3737610" y="0"/>
                  </a:lnTo>
                  <a:lnTo>
                    <a:pt x="3227247" y="521335"/>
                  </a:lnTo>
                  <a:lnTo>
                    <a:pt x="0" y="52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A97492F-74F0-4C2D-BBB0-034009E7CC3C}"/>
                </a:ext>
              </a:extLst>
            </p:cNvPr>
            <p:cNvSpPr/>
            <p:nvPr/>
          </p:nvSpPr>
          <p:spPr>
            <a:xfrm>
              <a:off x="0" y="220663"/>
              <a:ext cx="697001" cy="5222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32E52118-5182-44D9-8A59-DAAF3FF76F9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5443538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D51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93" name="Title 2">
            <a:extLst>
              <a:ext uri="{FF2B5EF4-FFF2-40B4-BE49-F238E27FC236}">
                <a16:creationId xmlns:a16="http://schemas.microsoft.com/office/drawing/2014/main" id="{ECA7782C-DFD9-4374-A208-2CA599B6D8D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D51067"/>
                </a:solidFill>
              </a:rPr>
              <a:t>Antibiotic Usage Data</a:t>
            </a:r>
            <a:endParaRPr lang="en-GB" altLang="en-US" dirty="0">
              <a:solidFill>
                <a:srgbClr val="D5106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AA2C0-6D47-47EA-BED1-4853B5E7D749}"/>
              </a:ext>
            </a:extLst>
          </p:cNvPr>
          <p:cNvSpPr/>
          <p:nvPr/>
        </p:nvSpPr>
        <p:spPr>
          <a:xfrm>
            <a:off x="323528" y="940942"/>
            <a:ext cx="79928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antibiotics by antibiotic class used in trout, 2017 to 2020</a:t>
            </a:r>
          </a:p>
          <a:p>
            <a:pPr algn="ctr"/>
            <a:endParaRPr lang="en-GB" sz="1600" dirty="0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60BC58C8-CF28-49B2-A294-C4AE0CDCDD38}"/>
              </a:ext>
            </a:extLst>
          </p:cNvPr>
          <p:cNvSpPr txBox="1"/>
          <p:nvPr/>
        </p:nvSpPr>
        <p:spPr>
          <a:xfrm>
            <a:off x="6437770" y="5870883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2.18; p. 51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E4C9EE-4EF8-4960-B5E4-86F59CBAC4F7}"/>
              </a:ext>
            </a:extLst>
          </p:cNvPr>
          <p:cNvSpPr txBox="1"/>
          <p:nvPr/>
        </p:nvSpPr>
        <p:spPr>
          <a:xfrm>
            <a:off x="6451022" y="614710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ABBE9ADF-1460-413F-B239-AC84EF251AD9}"/>
              </a:ext>
            </a:extLst>
          </p:cNvPr>
          <p:cNvSpPr txBox="1"/>
          <p:nvPr/>
        </p:nvSpPr>
        <p:spPr>
          <a:xfrm>
            <a:off x="7020442" y="4994937"/>
            <a:ext cx="994597" cy="23802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6DEF66-EC60-4F1D-A6C6-0E24B52E24E7}"/>
              </a:ext>
            </a:extLst>
          </p:cNvPr>
          <p:cNvSpPr txBox="1"/>
          <p:nvPr/>
        </p:nvSpPr>
        <p:spPr>
          <a:xfrm>
            <a:off x="696913" y="1723723"/>
            <a:ext cx="747548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E2E80981-2B0E-A14C-9F40-C6143954B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050602"/>
              </p:ext>
            </p:extLst>
          </p:nvPr>
        </p:nvGraphicFramePr>
        <p:xfrm>
          <a:off x="624906" y="1809115"/>
          <a:ext cx="7547494" cy="323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56513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7E806-1593-4DE1-A8C0-16C3125B42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16000" y="6368884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>
                <a:solidFill>
                  <a:srgbClr val="7F7F7F"/>
                </a:solidFill>
              </a:rPr>
              <a:pPr eaLnBrk="1" hangingPunct="1"/>
              <a:t>21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0484" name="Rectangle 19">
            <a:extLst>
              <a:ext uri="{FF2B5EF4-FFF2-40B4-BE49-F238E27FC236}">
                <a16:creationId xmlns:a16="http://schemas.microsoft.com/office/drawing/2014/main" id="{79B15524-73F5-4BC8-AC8C-D410F38BA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870" y="901991"/>
            <a:ext cx="7182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Harmonised AMR monitoring requirements in 2020</a:t>
            </a:r>
            <a:endParaRPr lang="en-GB" altLang="en-US" sz="1800" dirty="0"/>
          </a:p>
        </p:txBody>
      </p:sp>
      <p:grpSp>
        <p:nvGrpSpPr>
          <p:cNvPr id="20485" name="Group 1">
            <a:extLst>
              <a:ext uri="{FF2B5EF4-FFF2-40B4-BE49-F238E27FC236}">
                <a16:creationId xmlns:a16="http://schemas.microsoft.com/office/drawing/2014/main" id="{C95EFD16-09A0-4C18-8163-A2773A863866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20490" name="Group 11">
              <a:extLst>
                <a:ext uri="{FF2B5EF4-FFF2-40B4-BE49-F238E27FC236}">
                  <a16:creationId xmlns:a16="http://schemas.microsoft.com/office/drawing/2014/main" id="{0BEF9C2E-0DF1-4E67-BFD0-3ABF8519EB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3" name="Rectangle 54">
                <a:extLst>
                  <a:ext uri="{FF2B5EF4-FFF2-40B4-BE49-F238E27FC236}">
                    <a16:creationId xmlns:a16="http://schemas.microsoft.com/office/drawing/2014/main" id="{D5588412-65B9-4934-A5C2-2479098521A0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0997EB-161E-4B5D-AEC0-1E1ACD3BE428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FF45B2-9D6C-45A7-80EE-C1D94D9EC856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E994CA2B-9EA4-400D-81EC-36505B4D00F4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487" name="Title 2">
            <a:extLst>
              <a:ext uri="{FF2B5EF4-FFF2-40B4-BE49-F238E27FC236}">
                <a16:creationId xmlns:a16="http://schemas.microsoft.com/office/drawing/2014/main" id="{885B00E0-ABFD-4F04-B87E-E7F00ADF8BE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77708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D722119F-5273-47D4-90CE-4C7AA2D3FAA6}"/>
              </a:ext>
            </a:extLst>
          </p:cNvPr>
          <p:cNvSpPr txBox="1"/>
          <p:nvPr/>
        </p:nvSpPr>
        <p:spPr>
          <a:xfrm>
            <a:off x="6468119" y="5944215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3.1; p. 61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6129CA-4541-4CC6-B605-1CE908193107}"/>
              </a:ext>
            </a:extLst>
          </p:cNvPr>
          <p:cNvSpPr txBox="1"/>
          <p:nvPr/>
        </p:nvSpPr>
        <p:spPr>
          <a:xfrm>
            <a:off x="6466697" y="6171230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2020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E958CB8-C35D-4178-BBA9-71F0AE7482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6"/>
          <a:stretch/>
        </p:blipFill>
        <p:spPr bwMode="auto">
          <a:xfrm>
            <a:off x="1403648" y="1569436"/>
            <a:ext cx="6480720" cy="32899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48228E3-63EE-40DC-9886-5CA4D6EF189B}"/>
              </a:ext>
            </a:extLst>
          </p:cNvPr>
          <p:cNvGrpSpPr/>
          <p:nvPr/>
        </p:nvGrpSpPr>
        <p:grpSpPr>
          <a:xfrm>
            <a:off x="2735263" y="4896463"/>
            <a:ext cx="3312368" cy="577473"/>
            <a:chOff x="0" y="0"/>
            <a:chExt cx="2437342" cy="415078"/>
          </a:xfrm>
        </p:grpSpPr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7F052854-7F0A-4F4A-A2CE-D1D97D2016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626110" cy="4057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GB" sz="1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Key:</a:t>
              </a:r>
              <a:endParaRPr lang="en-GB" sz="1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32D158F-6116-4A76-98CE-1C21E97F1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595"/>
            <a:stretch/>
          </p:blipFill>
          <p:spPr bwMode="auto">
            <a:xfrm>
              <a:off x="1786467" y="177800"/>
              <a:ext cx="650875" cy="20828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FC1BEDA-6DA1-4E66-90BC-1235B8CFB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339" b="22173"/>
            <a:stretch/>
          </p:blipFill>
          <p:spPr bwMode="auto">
            <a:xfrm>
              <a:off x="1109133" y="194733"/>
              <a:ext cx="635000" cy="22034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60EB63A-11A1-4719-B3E7-EBCF7723A2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50446"/>
            <a:stretch/>
          </p:blipFill>
          <p:spPr bwMode="auto">
            <a:xfrm>
              <a:off x="440267" y="169333"/>
              <a:ext cx="650875" cy="22606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7" name="Text Box 3">
            <a:extLst>
              <a:ext uri="{FF2B5EF4-FFF2-40B4-BE49-F238E27FC236}">
                <a16:creationId xmlns:a16="http://schemas.microsoft.com/office/drawing/2014/main" id="{53880C59-0B9C-4A3A-B9BF-C27F3FD6F015}"/>
              </a:ext>
            </a:extLst>
          </p:cNvPr>
          <p:cNvSpPr txBox="1"/>
          <p:nvPr/>
        </p:nvSpPr>
        <p:spPr>
          <a:xfrm>
            <a:off x="6757512" y="5185200"/>
            <a:ext cx="945707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C148-12AE-47F7-891B-32732BB5A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22</a:t>
            </a:fld>
            <a:endParaRPr lang="en-GB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C82211C-7EFF-4A16-A74C-D0ED2146220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22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8D774D0-DEEE-474E-837D-BA619F8E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8" y="834034"/>
            <a:ext cx="8338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to non-HP-CIAs (A) and HP-CIAs (B) in </a:t>
            </a:r>
            <a:r>
              <a:rPr lang="en-GB" sz="14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Escherichia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coli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isolates from broilers at slaughter. Interpreted using EUCAST CBPs unless otherwise indicated. Note scale differs between graphs.</a:t>
            </a:r>
            <a:endParaRPr lang="en-GB" altLang="en-US" sz="1400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031F003D-8676-4D5B-A472-149441EDA60E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388403A-407F-470D-8D34-A043D2CFC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1" name="Rectangle 54">
                <a:extLst>
                  <a:ext uri="{FF2B5EF4-FFF2-40B4-BE49-F238E27FC236}">
                    <a16:creationId xmlns:a16="http://schemas.microsoft.com/office/drawing/2014/main" id="{A9A45353-31B5-4617-BD30-0672108F5225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D54FDF-5ACB-4E34-901E-A6263B551B4A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7D2B0A-3ED4-4808-A833-2E5080838DAA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BB8D0E92-4A1E-4B89-9173-2E69C210760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F717FF7-13B1-4953-9899-CB0C62D7B685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C8AF08-BD09-4D50-B9A2-62CE66816786}"/>
              </a:ext>
            </a:extLst>
          </p:cNvPr>
          <p:cNvSpPr txBox="1"/>
          <p:nvPr/>
        </p:nvSpPr>
        <p:spPr>
          <a:xfrm>
            <a:off x="6438241" y="586863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3.2; p. 66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DADB4-8683-4F62-96A5-D2286AADEBB8}"/>
              </a:ext>
            </a:extLst>
          </p:cNvPr>
          <p:cNvSpPr txBox="1"/>
          <p:nvPr/>
        </p:nvSpPr>
        <p:spPr>
          <a:xfrm>
            <a:off x="6444208" y="6141748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23D19-B5BA-4472-8493-C09C11D6321B}"/>
              </a:ext>
            </a:extLst>
          </p:cNvPr>
          <p:cNvSpPr txBox="1"/>
          <p:nvPr/>
        </p:nvSpPr>
        <p:spPr>
          <a:xfrm>
            <a:off x="542025" y="5626232"/>
            <a:ext cx="610614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Interpreted using EUCAST ECOFF values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HP-CIAs: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Highest Priority Critically Important Antibiotics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aminoglycosides, AP: amphenicols, BL: beta-lactams, PX: polymyxins, QU: quinolones,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TC: tetracyclines, TS: trimethoprim/sulphonamides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58371-0591-4B4C-8340-C069193B7BC9}"/>
              </a:ext>
            </a:extLst>
          </p:cNvPr>
          <p:cNvSpPr txBox="1"/>
          <p:nvPr/>
        </p:nvSpPr>
        <p:spPr>
          <a:xfrm>
            <a:off x="581637" y="1402844"/>
            <a:ext cx="8057831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7E3DA-0C19-4BAC-9E4E-78276F1DA0F0}"/>
              </a:ext>
            </a:extLst>
          </p:cNvPr>
          <p:cNvSpPr txBox="1"/>
          <p:nvPr/>
        </p:nvSpPr>
        <p:spPr>
          <a:xfrm>
            <a:off x="6096527" y="4221088"/>
            <a:ext cx="1693923" cy="987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5" name="Text Box 3">
            <a:extLst>
              <a:ext uri="{FF2B5EF4-FFF2-40B4-BE49-F238E27FC236}">
                <a16:creationId xmlns:a16="http://schemas.microsoft.com/office/drawing/2014/main" id="{A687C053-29F5-44BA-B281-2AA4C0D2B3F0}"/>
              </a:ext>
            </a:extLst>
          </p:cNvPr>
          <p:cNvSpPr txBox="1"/>
          <p:nvPr/>
        </p:nvSpPr>
        <p:spPr>
          <a:xfrm>
            <a:off x="6906392" y="5377443"/>
            <a:ext cx="945707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A8A800-8F63-45B5-8AA3-924A4E916121}"/>
              </a:ext>
            </a:extLst>
          </p:cNvPr>
          <p:cNvGrpSpPr/>
          <p:nvPr/>
        </p:nvGrpSpPr>
        <p:grpSpPr>
          <a:xfrm>
            <a:off x="1187624" y="1427668"/>
            <a:ext cx="6602543" cy="4137456"/>
            <a:chOff x="0" y="0"/>
            <a:chExt cx="6127115" cy="39363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B4004A6-4516-4737-8148-3FDC864D4389}"/>
                </a:ext>
              </a:extLst>
            </p:cNvPr>
            <p:cNvGrpSpPr/>
            <p:nvPr/>
          </p:nvGrpSpPr>
          <p:grpSpPr>
            <a:xfrm>
              <a:off x="7620" y="0"/>
              <a:ext cx="6119495" cy="3757806"/>
              <a:chOff x="0" y="-60057"/>
              <a:chExt cx="6188710" cy="3949118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6B48DC-2812-44A6-9E0A-B24FD09C8BA4}"/>
                  </a:ext>
                </a:extLst>
              </p:cNvPr>
              <p:cNvGrpSpPr/>
              <p:nvPr/>
            </p:nvGrpSpPr>
            <p:grpSpPr>
              <a:xfrm>
                <a:off x="0" y="-60057"/>
                <a:ext cx="6106037" cy="3949118"/>
                <a:chOff x="-1" y="-60064"/>
                <a:chExt cx="6106196" cy="3949551"/>
              </a:xfrm>
            </p:grpSpPr>
            <p:sp>
              <p:nvSpPr>
                <p:cNvPr id="34" name="Text Box 58">
                  <a:extLst>
                    <a:ext uri="{FF2B5EF4-FFF2-40B4-BE49-F238E27FC236}">
                      <a16:creationId xmlns:a16="http://schemas.microsoft.com/office/drawing/2014/main" id="{07CD74DD-DD90-4309-8A43-961DDCF480A6}"/>
                    </a:ext>
                  </a:extLst>
                </p:cNvPr>
                <p:cNvSpPr txBox="1"/>
                <p:nvPr/>
              </p:nvSpPr>
              <p:spPr>
                <a:xfrm>
                  <a:off x="-1" y="-60064"/>
                  <a:ext cx="5082363" cy="3191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(A)                                                                                                 (B)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6" name="Text Box 16385">
                  <a:extLst>
                    <a:ext uri="{FF2B5EF4-FFF2-40B4-BE49-F238E27FC236}">
                      <a16:creationId xmlns:a16="http://schemas.microsoft.com/office/drawing/2014/main" id="{11FEF1DC-95BE-4EE5-8DC8-1C52A0B2BFB9}"/>
                    </a:ext>
                  </a:extLst>
                </p:cNvPr>
                <p:cNvSpPr txBox="1"/>
                <p:nvPr/>
              </p:nvSpPr>
              <p:spPr>
                <a:xfrm>
                  <a:off x="4559335" y="2957921"/>
                  <a:ext cx="1546860" cy="931566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b="1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Key</a:t>
                  </a:r>
                  <a:endParaRPr lang="en-GB" sz="1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>
                      <a:solidFill>
                        <a:srgbClr val="6D3075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2014 </a:t>
                  </a: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>
                      <a:solidFill>
                        <a:srgbClr val="FF9E16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2016  </a:t>
                  </a: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>
                      <a:solidFill>
                        <a:srgbClr val="77BC1F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2018 </a:t>
                  </a:r>
                </a:p>
                <a:p>
                  <a:pPr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GB" sz="1000" dirty="0">
                      <a:solidFill>
                        <a:srgbClr val="0070C0"/>
                      </a:solidFill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  <a:sym typeface="Wingdings 2" panose="05020102010507070707" pitchFamily="18" charset="2"/>
                    </a:rPr>
                    <a:t></a:t>
                  </a:r>
                  <a:r>
                    <a:rPr lang="en-GB" sz="10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2020 </a:t>
                  </a:r>
                </a:p>
                <a:p>
                  <a:pPr>
                    <a:lnSpc>
                      <a:spcPct val="115000"/>
                    </a:lnSpc>
                    <a:spcBef>
                      <a:spcPts val="1200"/>
                    </a:spcBef>
                    <a:spcAft>
                      <a:spcPts val="600"/>
                    </a:spcAft>
                  </a:pPr>
                  <a:r>
                    <a:rPr lang="en-GB" sz="1200" dirty="0">
                      <a:effectLst/>
                      <a:latin typeface="Arial" panose="020B060402020202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 </a:t>
                  </a:r>
                  <a:endParaRPr lang="en-GB" sz="11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graphicFrame>
            <p:nvGraphicFramePr>
              <p:cNvPr id="33" name="Chart 32">
                <a:extLst>
                  <a:ext uri="{FF2B5EF4-FFF2-40B4-BE49-F238E27FC236}">
                    <a16:creationId xmlns:a16="http://schemas.microsoft.com/office/drawing/2014/main" id="{228B2736-B66A-4625-BB71-233B2EF7560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42333943"/>
                  </p:ext>
                </p:extLst>
              </p:nvPr>
            </p:nvGraphicFramePr>
            <p:xfrm>
              <a:off x="4029075" y="182860"/>
              <a:ext cx="2159635" cy="27747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aphicFrame>
          <p:nvGraphicFramePr>
            <p:cNvPr id="30" name="Chart 29">
              <a:extLst>
                <a:ext uri="{FF2B5EF4-FFF2-40B4-BE49-F238E27FC236}">
                  <a16:creationId xmlns:a16="http://schemas.microsoft.com/office/drawing/2014/main" id="{D945835D-99AA-4B5C-A4A0-CCAF2E6181CD}"/>
                </a:ext>
              </a:extLst>
            </p:cNvPr>
            <p:cNvGraphicFramePr/>
            <p:nvPr/>
          </p:nvGraphicFramePr>
          <p:xfrm>
            <a:off x="0" y="228600"/>
            <a:ext cx="4139565" cy="370776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99893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AC148-12AE-47F7-891B-32732BB5AF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23</a:t>
            </a:fld>
            <a:endParaRPr lang="en-GB" alt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C82211C-7EFF-4A16-A74C-D0ED2146220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fld id="{282AF988-9B08-4183-ACF1-66F48E986D33}" type="slidenum">
              <a:rPr lang="en-GB" altLang="en-US" smtClean="0">
                <a:solidFill>
                  <a:srgbClr val="7F7F7F"/>
                </a:solidFill>
              </a:rPr>
              <a:pPr eaLnBrk="1" hangingPunct="1"/>
              <a:t>23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B8D774D0-DEEE-474E-837D-BA619F8E6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8" y="834034"/>
            <a:ext cx="8338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to non-HP-CIAs (A) and HP-CIAs (B) in </a:t>
            </a:r>
            <a:r>
              <a:rPr lang="en-GB" sz="14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Escherichia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coli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isolates from turkeys at slaughter. Interpreted using EUCAST CBPs unless otherwise indicated. Note scale differs between graphs. </a:t>
            </a:r>
            <a:endParaRPr lang="en-GB" altLang="en-US" sz="1400" dirty="0"/>
          </a:p>
        </p:txBody>
      </p:sp>
      <p:grpSp>
        <p:nvGrpSpPr>
          <p:cNvPr id="8" name="Group 1">
            <a:extLst>
              <a:ext uri="{FF2B5EF4-FFF2-40B4-BE49-F238E27FC236}">
                <a16:creationId xmlns:a16="http://schemas.microsoft.com/office/drawing/2014/main" id="{031F003D-8676-4D5B-A472-149441EDA60E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9" name="Group 11">
              <a:extLst>
                <a:ext uri="{FF2B5EF4-FFF2-40B4-BE49-F238E27FC236}">
                  <a16:creationId xmlns:a16="http://schemas.microsoft.com/office/drawing/2014/main" id="{D388403A-407F-470D-8D34-A043D2CFCD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1" name="Rectangle 54">
                <a:extLst>
                  <a:ext uri="{FF2B5EF4-FFF2-40B4-BE49-F238E27FC236}">
                    <a16:creationId xmlns:a16="http://schemas.microsoft.com/office/drawing/2014/main" id="{A9A45353-31B5-4617-BD30-0672108F5225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D54FDF-5ACB-4E34-901E-A6263B551B4A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7D2B0A-3ED4-4808-A833-2E5080838DAA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3" name="Rectangle 70">
            <a:extLst>
              <a:ext uri="{FF2B5EF4-FFF2-40B4-BE49-F238E27FC236}">
                <a16:creationId xmlns:a16="http://schemas.microsoft.com/office/drawing/2014/main" id="{BB8D0E92-4A1E-4B89-9173-2E69C210760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AF717FF7-13B1-4953-9899-CB0C62D7B685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C8AF08-BD09-4D50-B9A2-62CE66816786}"/>
              </a:ext>
            </a:extLst>
          </p:cNvPr>
          <p:cNvSpPr txBox="1"/>
          <p:nvPr/>
        </p:nvSpPr>
        <p:spPr>
          <a:xfrm>
            <a:off x="6454025" y="5873393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3.3; p. 67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DADB4-8683-4F62-96A5-D2286AADEBB8}"/>
              </a:ext>
            </a:extLst>
          </p:cNvPr>
          <p:cNvSpPr txBox="1"/>
          <p:nvPr/>
        </p:nvSpPr>
        <p:spPr>
          <a:xfrm>
            <a:off x="6454025" y="614961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D23D19-B5BA-4472-8493-C09C11D6321B}"/>
              </a:ext>
            </a:extLst>
          </p:cNvPr>
          <p:cNvSpPr txBox="1"/>
          <p:nvPr/>
        </p:nvSpPr>
        <p:spPr>
          <a:xfrm>
            <a:off x="542025" y="5626232"/>
            <a:ext cx="610614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Interpreted using EUCAST ECOFF values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HP-CIAs: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Highest Priority Critically Important Antibiotics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aminoglycosides, AP: amphenicols, BL: beta-lactams, PX: polymyxins, QU: quinolones, TC: tetracyclines, TS: trimethoprim/sulphonamides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158371-0591-4B4C-8340-C069193B7BC9}"/>
              </a:ext>
            </a:extLst>
          </p:cNvPr>
          <p:cNvSpPr txBox="1"/>
          <p:nvPr/>
        </p:nvSpPr>
        <p:spPr>
          <a:xfrm>
            <a:off x="581638" y="1402844"/>
            <a:ext cx="7958856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18512CB-F921-4024-93AA-99E6CDD1D8D1}"/>
              </a:ext>
            </a:extLst>
          </p:cNvPr>
          <p:cNvGrpSpPr/>
          <p:nvPr/>
        </p:nvGrpSpPr>
        <p:grpSpPr>
          <a:xfrm>
            <a:off x="603506" y="1402844"/>
            <a:ext cx="7661927" cy="4155355"/>
            <a:chOff x="0" y="-117321"/>
            <a:chExt cx="6112510" cy="420036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06DE9B6-42CD-46A5-994E-7F5B5262C308}"/>
                </a:ext>
              </a:extLst>
            </p:cNvPr>
            <p:cNvGrpSpPr/>
            <p:nvPr/>
          </p:nvGrpSpPr>
          <p:grpSpPr>
            <a:xfrm>
              <a:off x="0" y="-117321"/>
              <a:ext cx="4705350" cy="4200369"/>
              <a:chOff x="0" y="-182186"/>
              <a:chExt cx="4678499" cy="4340166"/>
            </a:xfrm>
          </p:grpSpPr>
          <p:sp>
            <p:nvSpPr>
              <p:cNvPr id="37" name="Text Box 55">
                <a:extLst>
                  <a:ext uri="{FF2B5EF4-FFF2-40B4-BE49-F238E27FC236}">
                    <a16:creationId xmlns:a16="http://schemas.microsoft.com/office/drawing/2014/main" id="{80F21FAA-6C5B-4052-BA90-C2162D2DDA25}"/>
                  </a:ext>
                </a:extLst>
              </p:cNvPr>
              <p:cNvSpPr txBox="1"/>
              <p:nvPr/>
            </p:nvSpPr>
            <p:spPr>
              <a:xfrm>
                <a:off x="17091" y="-182186"/>
                <a:ext cx="4661408" cy="426286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GB" sz="12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(A)                                                                                                                (B)</a:t>
                </a:r>
                <a:endParaRPr lang="en-GB" sz="11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8" name="Chart 37">
                <a:extLst>
                  <a:ext uri="{FF2B5EF4-FFF2-40B4-BE49-F238E27FC236}">
                    <a16:creationId xmlns:a16="http://schemas.microsoft.com/office/drawing/2014/main" id="{EB7E7DF8-0DB8-473D-AC28-0ADB1F5C694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77032562"/>
                  </p:ext>
                </p:extLst>
              </p:nvPr>
            </p:nvGraphicFramePr>
            <p:xfrm>
              <a:off x="0" y="79441"/>
              <a:ext cx="4139565" cy="407853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graphicFrame>
          <p:nvGraphicFramePr>
            <p:cNvPr id="36" name="Chart 35">
              <a:extLst>
                <a:ext uri="{FF2B5EF4-FFF2-40B4-BE49-F238E27FC236}">
                  <a16:creationId xmlns:a16="http://schemas.microsoft.com/office/drawing/2014/main" id="{73158DB6-E6F4-42F9-84BB-C16966087A0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88534747"/>
                </p:ext>
              </p:extLst>
            </p:nvPr>
          </p:nvGraphicFramePr>
          <p:xfrm>
            <a:off x="3952875" y="241343"/>
            <a:ext cx="2159635" cy="27716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35" name="Text Box 3">
            <a:extLst>
              <a:ext uri="{FF2B5EF4-FFF2-40B4-BE49-F238E27FC236}">
                <a16:creationId xmlns:a16="http://schemas.microsoft.com/office/drawing/2014/main" id="{A687C053-29F5-44BA-B281-2AA4C0D2B3F0}"/>
              </a:ext>
            </a:extLst>
          </p:cNvPr>
          <p:cNvSpPr txBox="1"/>
          <p:nvPr/>
        </p:nvSpPr>
        <p:spPr>
          <a:xfrm>
            <a:off x="7249431" y="5433336"/>
            <a:ext cx="945707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56">
            <a:extLst>
              <a:ext uri="{FF2B5EF4-FFF2-40B4-BE49-F238E27FC236}">
                <a16:creationId xmlns:a16="http://schemas.microsoft.com/office/drawing/2014/main" id="{D3D1B7B5-9905-47EE-9698-301EAD139EB5}"/>
              </a:ext>
            </a:extLst>
          </p:cNvPr>
          <p:cNvSpPr txBox="1"/>
          <p:nvPr/>
        </p:nvSpPr>
        <p:spPr>
          <a:xfrm>
            <a:off x="6142326" y="4475193"/>
            <a:ext cx="821747" cy="9382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FF9E1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77B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 </a:t>
            </a:r>
          </a:p>
        </p:txBody>
      </p:sp>
    </p:spTree>
    <p:extLst>
      <p:ext uri="{BB962C8B-B14F-4D97-AF65-F5344CB8AC3E}">
        <p14:creationId xmlns:p14="http://schemas.microsoft.com/office/powerpoint/2010/main" val="3634414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3EBB3-5972-44F5-AC9A-EBE600B5D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24</a:t>
            </a:fld>
            <a:endParaRPr lang="en-GB" alt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7751760" y="5400701"/>
            <a:ext cx="98963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">
            <a:extLst>
              <a:ext uri="{FF2B5EF4-FFF2-40B4-BE49-F238E27FC236}">
                <a16:creationId xmlns:a16="http://schemas.microsoft.com/office/drawing/2014/main" id="{E4BA8D21-4D03-4282-9F67-FDD1D1437750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7A7DB808-3BC1-486C-9AFE-53B5C5C5B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3" name="Rectangle 54">
                <a:extLst>
                  <a:ext uri="{FF2B5EF4-FFF2-40B4-BE49-F238E27FC236}">
                    <a16:creationId xmlns:a16="http://schemas.microsoft.com/office/drawing/2014/main" id="{3E549210-A21A-4791-B462-5274748CEC52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20B7892-F898-478B-B01F-81DCFEC24262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DC502-88BB-4C06-B6A5-71D93F2007C5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5" name="Title 2">
            <a:extLst>
              <a:ext uri="{FF2B5EF4-FFF2-40B4-BE49-F238E27FC236}">
                <a16:creationId xmlns:a16="http://schemas.microsoft.com/office/drawing/2014/main" id="{7250D402-398B-4154-AA4F-56EA6FBA3CDB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6" name="Rectangle 70">
            <a:extLst>
              <a:ext uri="{FF2B5EF4-FFF2-40B4-BE49-F238E27FC236}">
                <a16:creationId xmlns:a16="http://schemas.microsoft.com/office/drawing/2014/main" id="{EFF95E54-4DA7-411F-888D-08AC4EAAC65F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C8158DFC-118D-4CB7-99DB-26A0EF3C0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598" y="834034"/>
            <a:ext cx="83388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ESBL-/AmpC- and </a:t>
            </a:r>
            <a:r>
              <a:rPr lang="en-GB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carbapenemase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-producing </a:t>
            </a:r>
            <a:r>
              <a:rPr lang="en-GB" sz="14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Escherichia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coli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cultured on selective agars, from caecal samples from healthy (A) broilers and (B) turkeys at slaughter in the UK. Note scale differs between graphs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3B10C6A-BF52-4685-BAF3-6C13C02CE0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8302"/>
              </p:ext>
            </p:extLst>
          </p:nvPr>
        </p:nvGraphicFramePr>
        <p:xfrm>
          <a:off x="449167" y="1827944"/>
          <a:ext cx="4320480" cy="354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CFD2DF4F-38D1-4093-AFF1-F0091E2B6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814281"/>
              </p:ext>
            </p:extLst>
          </p:nvPr>
        </p:nvGraphicFramePr>
        <p:xfrm>
          <a:off x="4499992" y="1827943"/>
          <a:ext cx="4159250" cy="359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8BE256C-040C-49C9-B3BC-C9F08808F563}"/>
              </a:ext>
            </a:extLst>
          </p:cNvPr>
          <p:cNvSpPr txBox="1"/>
          <p:nvPr/>
        </p:nvSpPr>
        <p:spPr>
          <a:xfrm>
            <a:off x="402598" y="1484784"/>
            <a:ext cx="62391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   (A)                                                                                           (B)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EA76D9-6F1D-4747-A597-E1951F15D25D}"/>
              </a:ext>
            </a:extLst>
          </p:cNvPr>
          <p:cNvSpPr txBox="1"/>
          <p:nvPr/>
        </p:nvSpPr>
        <p:spPr>
          <a:xfrm>
            <a:off x="3861764" y="5427111"/>
            <a:ext cx="2419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en-GB" sz="1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GB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09AD74-9173-43CB-A632-4F1B74FB9D1C}"/>
              </a:ext>
            </a:extLst>
          </p:cNvPr>
          <p:cNvSpPr txBox="1"/>
          <p:nvPr/>
        </p:nvSpPr>
        <p:spPr>
          <a:xfrm>
            <a:off x="6444208" y="617361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0083BE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E35AB244-DC27-4F2A-B8FA-0A756DE55F3E}"/>
              </a:ext>
            </a:extLst>
          </p:cNvPr>
          <p:cNvSpPr txBox="1"/>
          <p:nvPr/>
        </p:nvSpPr>
        <p:spPr>
          <a:xfrm>
            <a:off x="5358616" y="5954169"/>
            <a:ext cx="3099468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3.4 and 3.5; p. 68 and 70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BB8F07-1827-4949-A957-6A388F7E2F07}"/>
              </a:ext>
            </a:extLst>
          </p:cNvPr>
          <p:cNvSpPr txBox="1"/>
          <p:nvPr/>
        </p:nvSpPr>
        <p:spPr>
          <a:xfrm>
            <a:off x="402598" y="5769503"/>
            <a:ext cx="47417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ESBL: Extended-spectrum beta-lactamase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40892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B33D6-E10D-4E3E-B57E-215C3D8D1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4EE780-FA19-4C48-BF04-D6A80D0A2716}" type="slidenum">
              <a:rPr lang="en-GB" altLang="en-US">
                <a:solidFill>
                  <a:srgbClr val="7F7F7F"/>
                </a:solidFill>
              </a:rPr>
              <a:pPr eaLnBrk="1" hangingPunct="1"/>
              <a:t>25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1507" name="Rectangle 19">
            <a:extLst>
              <a:ext uri="{FF2B5EF4-FFF2-40B4-BE49-F238E27FC236}">
                <a16:creationId xmlns:a16="http://schemas.microsoft.com/office/drawing/2014/main" id="{DDF93620-7A37-4A28-88A7-6492D5C9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6" y="843094"/>
            <a:ext cx="7566022" cy="81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 of harmonised monitoring indicator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 coli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isolates from broilers, </a:t>
            </a:r>
          </a:p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fattening turkeys and fattening pigs, weighted by Population Correction Unit (PCU), averaged over two years.</a:t>
            </a:r>
          </a:p>
        </p:txBody>
      </p:sp>
      <p:grpSp>
        <p:nvGrpSpPr>
          <p:cNvPr id="21509" name="Group 1">
            <a:extLst>
              <a:ext uri="{FF2B5EF4-FFF2-40B4-BE49-F238E27FC236}">
                <a16:creationId xmlns:a16="http://schemas.microsoft.com/office/drawing/2014/main" id="{D7A2A4C0-04E5-43F9-8DAB-A2F0B7E1090F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21518" name="Group 11">
              <a:extLst>
                <a:ext uri="{FF2B5EF4-FFF2-40B4-BE49-F238E27FC236}">
                  <a16:creationId xmlns:a16="http://schemas.microsoft.com/office/drawing/2014/main" id="{2EF8A21D-4E57-45E6-93FB-AEBC34C6E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13" name="Rectangle 54">
                <a:extLst>
                  <a:ext uri="{FF2B5EF4-FFF2-40B4-BE49-F238E27FC236}">
                    <a16:creationId xmlns:a16="http://schemas.microsoft.com/office/drawing/2014/main" id="{846E33AC-9522-4D98-B009-08CD899F2F3B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C65952-04D1-485B-871A-BFD2621887E4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7A1E42-00C0-4EB9-9219-0379CA34FC50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7" name="Rectangle 70">
            <a:extLst>
              <a:ext uri="{FF2B5EF4-FFF2-40B4-BE49-F238E27FC236}">
                <a16:creationId xmlns:a16="http://schemas.microsoft.com/office/drawing/2014/main" id="{46795DA6-5E7E-4282-970B-B9B22178EF2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511" name="Title 2">
            <a:extLst>
              <a:ext uri="{FF2B5EF4-FFF2-40B4-BE49-F238E27FC236}">
                <a16:creationId xmlns:a16="http://schemas.microsoft.com/office/drawing/2014/main" id="{5A2E96A4-C0E9-42AA-8E76-2F2273B705FC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77708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611C6D3B-3625-424D-B1CC-7E41247D560F}"/>
              </a:ext>
            </a:extLst>
          </p:cNvPr>
          <p:cNvSpPr txBox="1"/>
          <p:nvPr/>
        </p:nvSpPr>
        <p:spPr>
          <a:xfrm>
            <a:off x="6454753" y="5829111"/>
            <a:ext cx="208597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3.11; p. 79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CC0C84-08D6-45F7-9744-69B86EF029D8}"/>
              </a:ext>
            </a:extLst>
          </p:cNvPr>
          <p:cNvSpPr txBox="1"/>
          <p:nvPr/>
        </p:nvSpPr>
        <p:spPr>
          <a:xfrm>
            <a:off x="6460124" y="6132869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9420B7-7854-41AF-8F0D-DC9FEFBB0AE1}"/>
              </a:ext>
            </a:extLst>
          </p:cNvPr>
          <p:cNvSpPr txBox="1"/>
          <p:nvPr/>
        </p:nvSpPr>
        <p:spPr>
          <a:xfrm>
            <a:off x="1547664" y="5333156"/>
            <a:ext cx="45365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D9262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2014/15 </a:t>
            </a: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2015/16 </a:t>
            </a:r>
            <a:r>
              <a:rPr lang="en-GB" sz="1000" dirty="0">
                <a:solidFill>
                  <a:srgbClr val="D5106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D5106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2016/17 </a:t>
            </a:r>
            <a:r>
              <a:rPr lang="en-GB" sz="1000" dirty="0">
                <a:solidFill>
                  <a:srgbClr val="007C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007CB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2017/18 </a:t>
            </a:r>
            <a:r>
              <a:rPr lang="en-GB" sz="1000" dirty="0">
                <a:solidFill>
                  <a:srgbClr val="77B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77BC1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2018/19 </a:t>
            </a:r>
            <a:r>
              <a:rPr lang="en-GB" sz="1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2019/2020</a:t>
            </a:r>
          </a:p>
          <a:p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Data not available for 2014/15.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400A54-3003-48AA-B609-EA95A75DF8DE}"/>
              </a:ext>
            </a:extLst>
          </p:cNvPr>
          <p:cNvSpPr txBox="1"/>
          <p:nvPr/>
        </p:nvSpPr>
        <p:spPr>
          <a:xfrm>
            <a:off x="828104" y="1697880"/>
            <a:ext cx="734429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C006D8E-54E0-41FA-B09F-33730204AE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791"/>
              </p:ext>
            </p:extLst>
          </p:nvPr>
        </p:nvGraphicFramePr>
        <p:xfrm>
          <a:off x="1115616" y="1761172"/>
          <a:ext cx="6624736" cy="3439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Box 3">
            <a:extLst>
              <a:ext uri="{FF2B5EF4-FFF2-40B4-BE49-F238E27FC236}">
                <a16:creationId xmlns:a16="http://schemas.microsoft.com/office/drawing/2014/main" id="{8E9C58C2-BC98-45BC-911E-C6B0E1BD2274}"/>
              </a:ext>
            </a:extLst>
          </p:cNvPr>
          <p:cNvSpPr txBox="1"/>
          <p:nvPr/>
        </p:nvSpPr>
        <p:spPr>
          <a:xfrm>
            <a:off x="6880385" y="4854218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27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8416F1-1121-4377-800F-867FF8B603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26</a:t>
            </a:fld>
            <a:endParaRPr lang="en-GB" altLang="en-US" dirty="0"/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397711CA-883C-475B-8893-CB2CC549F829}"/>
              </a:ext>
            </a:extLst>
          </p:cNvPr>
          <p:cNvGrpSpPr>
            <a:grpSpLocks/>
          </p:cNvGrpSpPr>
          <p:nvPr/>
        </p:nvGrpSpPr>
        <p:grpSpPr bwMode="auto">
          <a:xfrm>
            <a:off x="0" y="220663"/>
            <a:ext cx="8459788" cy="522287"/>
            <a:chOff x="0" y="220662"/>
            <a:chExt cx="8460432" cy="522288"/>
          </a:xfrm>
        </p:grpSpPr>
        <p:grpSp>
          <p:nvGrpSpPr>
            <p:cNvPr id="6" name="Group 11">
              <a:extLst>
                <a:ext uri="{FF2B5EF4-FFF2-40B4-BE49-F238E27FC236}">
                  <a16:creationId xmlns:a16="http://schemas.microsoft.com/office/drawing/2014/main" id="{AF07B21D-DC37-46D4-9BB2-79B53EBE78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288" y="220663"/>
              <a:ext cx="5868144" cy="522287"/>
              <a:chOff x="0" y="220663"/>
              <a:chExt cx="5868144" cy="522287"/>
            </a:xfrm>
          </p:grpSpPr>
          <p:sp>
            <p:nvSpPr>
              <p:cNvPr id="8" name="Rectangle 54">
                <a:extLst>
                  <a:ext uri="{FF2B5EF4-FFF2-40B4-BE49-F238E27FC236}">
                    <a16:creationId xmlns:a16="http://schemas.microsoft.com/office/drawing/2014/main" id="{6011F374-9432-4C85-97F8-0B5F049521F4}"/>
                  </a:ext>
                </a:extLst>
              </p:cNvPr>
              <p:cNvSpPr/>
              <p:nvPr/>
            </p:nvSpPr>
            <p:spPr bwMode="auto">
              <a:xfrm>
                <a:off x="697262" y="220662"/>
                <a:ext cx="5170882" cy="522288"/>
              </a:xfrm>
              <a:custGeom>
                <a:avLst/>
                <a:gdLst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737610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  <a:gd name="connsiteX0" fmla="*/ 0 w 3737610"/>
                  <a:gd name="connsiteY0" fmla="*/ 0 h 521335"/>
                  <a:gd name="connsiteX1" fmla="*/ 3737610 w 3737610"/>
                  <a:gd name="connsiteY1" fmla="*/ 0 h 521335"/>
                  <a:gd name="connsiteX2" fmla="*/ 3227247 w 3737610"/>
                  <a:gd name="connsiteY2" fmla="*/ 521335 h 521335"/>
                  <a:gd name="connsiteX3" fmla="*/ 0 w 3737610"/>
                  <a:gd name="connsiteY3" fmla="*/ 521335 h 521335"/>
                  <a:gd name="connsiteX4" fmla="*/ 0 w 3737610"/>
                  <a:gd name="connsiteY4" fmla="*/ 0 h 5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37610" h="521335">
                    <a:moveTo>
                      <a:pt x="0" y="0"/>
                    </a:moveTo>
                    <a:lnTo>
                      <a:pt x="3737610" y="0"/>
                    </a:lnTo>
                    <a:lnTo>
                      <a:pt x="3227247" y="521335"/>
                    </a:lnTo>
                    <a:lnTo>
                      <a:pt x="0" y="521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FED10F0-BAB6-4198-86FD-A81960E9FDF6}"/>
                  </a:ext>
                </a:extLst>
              </p:cNvPr>
              <p:cNvSpPr/>
              <p:nvPr/>
            </p:nvSpPr>
            <p:spPr>
              <a:xfrm>
                <a:off x="297" y="220662"/>
                <a:ext cx="696965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15CA07-F14F-41ED-96F3-1524D31124DB}"/>
                </a:ext>
              </a:extLst>
            </p:cNvPr>
            <p:cNvSpPr/>
            <p:nvPr/>
          </p:nvSpPr>
          <p:spPr>
            <a:xfrm>
              <a:off x="0" y="220662"/>
              <a:ext cx="2735471" cy="5222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0" name="Title 2">
            <a:extLst>
              <a:ext uri="{FF2B5EF4-FFF2-40B4-BE49-F238E27FC236}">
                <a16:creationId xmlns:a16="http://schemas.microsoft.com/office/drawing/2014/main" id="{51946338-0FBD-49B8-B762-4208DC0F4B85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77708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b="0">
                <a:solidFill>
                  <a:srgbClr val="6D3075"/>
                </a:solidFill>
              </a:rPr>
              <a:t>Harmonised Monitoring of AMR</a:t>
            </a:r>
            <a:endParaRPr lang="en-GB" altLang="en-US" dirty="0">
              <a:solidFill>
                <a:srgbClr val="6D3075"/>
              </a:solidFill>
            </a:endParaRPr>
          </a:p>
        </p:txBody>
      </p:sp>
      <p:sp>
        <p:nvSpPr>
          <p:cNvPr id="11" name="Rectangle 70">
            <a:extLst>
              <a:ext uri="{FF2B5EF4-FFF2-40B4-BE49-F238E27FC236}">
                <a16:creationId xmlns:a16="http://schemas.microsoft.com/office/drawing/2014/main" id="{022FD35E-0C8E-4140-9941-012A46449A28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8016875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6D3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EE63C439-AC4F-4CC8-AA01-1E218CAE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6" y="843094"/>
            <a:ext cx="7566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in </a:t>
            </a:r>
            <a:r>
              <a:rPr lang="en-GB" sz="1400" i="1" dirty="0">
                <a:solidFill>
                  <a:srgbClr val="11111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Campylobacter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jejuni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isolates from </a:t>
            </a:r>
            <a:r>
              <a:rPr lang="en-GB" sz="1400" dirty="0">
                <a:ea typeface="Calibri" panose="020F0502020204030204" pitchFamily="34" charset="0"/>
                <a:cs typeface="Times New Roman" panose="02020603050405020304" pitchFamily="18" charset="0"/>
              </a:rPr>
              <a:t>(A)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broilers and (B) turkeys at slaughter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DFC2CC15-DF1E-472C-89D4-EA294787A2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69012"/>
              </p:ext>
            </p:extLst>
          </p:nvPr>
        </p:nvGraphicFramePr>
        <p:xfrm>
          <a:off x="212282" y="1672694"/>
          <a:ext cx="4248595" cy="362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A4C789B-5A89-4B07-A048-3EBB02CBEF9C}"/>
              </a:ext>
            </a:extLst>
          </p:cNvPr>
          <p:cNvSpPr txBox="1"/>
          <p:nvPr/>
        </p:nvSpPr>
        <p:spPr>
          <a:xfrm>
            <a:off x="3742535" y="5421561"/>
            <a:ext cx="6240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 </a:t>
            </a:r>
            <a:r>
              <a:rPr lang="en-GB" sz="10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en-GB" sz="10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 </a:t>
            </a:r>
            <a:r>
              <a:rPr lang="en-GB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2020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D9E1C5-12CC-4D2C-9493-98A330D3C09C}"/>
              </a:ext>
            </a:extLst>
          </p:cNvPr>
          <p:cNvSpPr txBox="1"/>
          <p:nvPr/>
        </p:nvSpPr>
        <p:spPr>
          <a:xfrm>
            <a:off x="677866" y="5567631"/>
            <a:ext cx="468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^ HP-CIAs: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Highest Priority Critically Important Antibiotics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aminoglycosides, ML: macrolides, QU: quinolones, TC: tetracyclines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8179E2A7-CBCD-4569-B468-2BF12FE35C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55485"/>
              </p:ext>
            </p:extLst>
          </p:nvPr>
        </p:nvGraphicFramePr>
        <p:xfrm>
          <a:off x="4583402" y="1687744"/>
          <a:ext cx="4176464" cy="354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CD2F459B-447D-47DB-AE29-E4C5F44FAA0A}"/>
              </a:ext>
            </a:extLst>
          </p:cNvPr>
          <p:cNvSpPr txBox="1"/>
          <p:nvPr/>
        </p:nvSpPr>
        <p:spPr>
          <a:xfrm>
            <a:off x="473075" y="1405838"/>
            <a:ext cx="505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(A)                                                                                                (B)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9FA30530-A874-4752-9757-29C7C155D5DB}"/>
              </a:ext>
            </a:extLst>
          </p:cNvPr>
          <p:cNvSpPr txBox="1"/>
          <p:nvPr/>
        </p:nvSpPr>
        <p:spPr>
          <a:xfrm>
            <a:off x="7765297" y="5372821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08448EFC-FA56-49D0-A80A-6181D64EF1D3}"/>
              </a:ext>
            </a:extLst>
          </p:cNvPr>
          <p:cNvSpPr txBox="1"/>
          <p:nvPr/>
        </p:nvSpPr>
        <p:spPr>
          <a:xfrm>
            <a:off x="5235881" y="5929294"/>
            <a:ext cx="325363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3.9 and 3.10; p. 76 and 77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F732AD-22E6-4AE7-98D8-FED7A9C7BCB8}"/>
              </a:ext>
            </a:extLst>
          </p:cNvPr>
          <p:cNvSpPr txBox="1"/>
          <p:nvPr/>
        </p:nvSpPr>
        <p:spPr>
          <a:xfrm>
            <a:off x="6444208" y="6139630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0579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27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929" y="1220824"/>
            <a:ext cx="71174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GB" sz="1400" dirty="0"/>
              <a:t>Resistance to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Highest Priority Critically Important Antibiotics (</a:t>
            </a:r>
            <a:r>
              <a:rPr lang="en-GB" sz="1400" dirty="0"/>
              <a:t>HP-CIAs) in </a:t>
            </a:r>
            <a:r>
              <a:rPr lang="en-GB" sz="1400" i="1" dirty="0"/>
              <a:t>Escherichia coli </a:t>
            </a:r>
            <a:r>
              <a:rPr lang="en-GB" sz="1400" dirty="0"/>
              <a:t>isolated from clinical surveillance, 2018-2020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444903" y="595823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11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44102" y="6172236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E7F8B-48CF-4F36-B761-462A2034C7CE}"/>
              </a:ext>
            </a:extLst>
          </p:cNvPr>
          <p:cNvSpPr txBox="1"/>
          <p:nvPr/>
        </p:nvSpPr>
        <p:spPr>
          <a:xfrm>
            <a:off x="683568" y="1994692"/>
            <a:ext cx="76567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7122715" y="4981169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70AB1AC-312D-4C1B-805D-19EBCF1ADA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31516" r="-1554"/>
          <a:stretch/>
        </p:blipFill>
        <p:spPr bwMode="auto">
          <a:xfrm>
            <a:off x="921074" y="2405320"/>
            <a:ext cx="7181689" cy="2290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DFAED-FB2F-4877-B2A2-6E9A9BE3A3BF}"/>
              </a:ext>
            </a:extLst>
          </p:cNvPr>
          <p:cNvSpPr txBox="1"/>
          <p:nvPr/>
        </p:nvSpPr>
        <p:spPr>
          <a:xfrm>
            <a:off x="4788024" y="2971859"/>
            <a:ext cx="470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9FCF6C-D2E3-4D47-A5B9-6194B1332070}"/>
              </a:ext>
            </a:extLst>
          </p:cNvPr>
          <p:cNvSpPr txBox="1"/>
          <p:nvPr/>
        </p:nvSpPr>
        <p:spPr>
          <a:xfrm>
            <a:off x="7752504" y="2957081"/>
            <a:ext cx="470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DE5818-D232-4D57-9A74-CA02D6FBA17C}"/>
              </a:ext>
            </a:extLst>
          </p:cNvPr>
          <p:cNvSpPr txBox="1"/>
          <p:nvPr/>
        </p:nvSpPr>
        <p:spPr>
          <a:xfrm>
            <a:off x="3923928" y="4722588"/>
            <a:ext cx="1932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effectLst/>
                <a:ea typeface="Calibri" panose="020F0502020204030204" pitchFamily="34" charset="0"/>
              </a:rPr>
              <a:t>n = number of isolates tested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41587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28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9" y="993775"/>
            <a:ext cx="7433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altLang="en-US" sz="1400" dirty="0"/>
              <a:t>Resistance in </a:t>
            </a:r>
            <a:r>
              <a:rPr lang="en-GB" altLang="en-US" sz="1400" i="1" dirty="0"/>
              <a:t>Salmonella</a:t>
            </a:r>
            <a:r>
              <a:rPr lang="en-GB" altLang="en-US" sz="1400" dirty="0"/>
              <a:t> spp. from clinical surveillance, 2018-2020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861469D-D68A-4277-B819-5C8CAD1EB480}"/>
              </a:ext>
            </a:extLst>
          </p:cNvPr>
          <p:cNvSpPr txBox="1"/>
          <p:nvPr/>
        </p:nvSpPr>
        <p:spPr>
          <a:xfrm>
            <a:off x="6444102" y="581899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p. 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45076-C7E5-4FBE-9651-C7D5AD265D0D}"/>
              </a:ext>
            </a:extLst>
          </p:cNvPr>
          <p:cNvSpPr txBox="1"/>
          <p:nvPr/>
        </p:nvSpPr>
        <p:spPr>
          <a:xfrm>
            <a:off x="6444102" y="6122210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6C948F-AC4D-45AB-A6BE-CA94A0168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299" y="1597247"/>
            <a:ext cx="7254721" cy="3898708"/>
          </a:xfrm>
          <a:prstGeom prst="rect">
            <a:avLst/>
          </a:prstGeom>
        </p:spPr>
      </p:pic>
      <p:sp>
        <p:nvSpPr>
          <p:cNvPr id="18" name="Text Box 3">
            <a:extLst>
              <a:ext uri="{FF2B5EF4-FFF2-40B4-BE49-F238E27FC236}">
                <a16:creationId xmlns:a16="http://schemas.microsoft.com/office/drawing/2014/main" id="{8133BAF4-E654-4392-9BB9-BA565AF7634E}"/>
              </a:ext>
            </a:extLst>
          </p:cNvPr>
          <p:cNvSpPr txBox="1"/>
          <p:nvPr/>
        </p:nvSpPr>
        <p:spPr>
          <a:xfrm>
            <a:off x="6989804" y="5284931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88797-566E-4899-A5BD-18C95FEF144C}" type="slidenum">
              <a:rPr kumimoji="0" lang="en-GB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altLang="en-US" sz="10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008" y="801194"/>
            <a:ext cx="8496175" cy="70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AF4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Salmonella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spp. susceptible to all tested antibiotics, </a:t>
            </a: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different sources and animal species, 2018-2020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A861469D-D68A-4277-B819-5C8CAD1EB480}"/>
              </a:ext>
            </a:extLst>
          </p:cNvPr>
          <p:cNvSpPr txBox="1"/>
          <p:nvPr/>
        </p:nvSpPr>
        <p:spPr>
          <a:xfrm>
            <a:off x="6516691" y="578520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Source: Fig. 4.19; p. </a:t>
            </a: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111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A45076-C7E5-4FBE-9651-C7D5AD265D0D}"/>
              </a:ext>
            </a:extLst>
          </p:cNvPr>
          <p:cNvSpPr txBox="1"/>
          <p:nvPr/>
        </p:nvSpPr>
        <p:spPr>
          <a:xfrm>
            <a:off x="6516691" y="6013451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/>
                <a:ea typeface="+mn-ea"/>
                <a:cs typeface="Arial" pitchFamily="34"/>
              </a:rPr>
              <a:t>VARSS REPORT 2020</a:t>
            </a:r>
            <a:endParaRPr kumimoji="0" lang="en-GB" sz="12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/>
              <a:ea typeface="+mn-ea"/>
              <a:cs typeface="Arial" pitchFamily="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4D1124-4DC4-4912-85B8-5EB75CC057B3}"/>
              </a:ext>
            </a:extLst>
          </p:cNvPr>
          <p:cNvSpPr txBox="1"/>
          <p:nvPr/>
        </p:nvSpPr>
        <p:spPr>
          <a:xfrm>
            <a:off x="1547664" y="5287151"/>
            <a:ext cx="51845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Ducks, horses, dogs, other non-avian species, other avian species, feed and farm environment.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D307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D307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D9262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D9262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F963C1A5-7642-4C2A-B168-9FE222FBC10B}"/>
              </a:ext>
            </a:extLst>
          </p:cNvPr>
          <p:cNvGraphicFramePr/>
          <p:nvPr/>
        </p:nvGraphicFramePr>
        <p:xfrm>
          <a:off x="827584" y="1564054"/>
          <a:ext cx="7632848" cy="366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567FCEF1-A9D9-4B2D-8ACE-E1301A1D35BD}"/>
              </a:ext>
            </a:extLst>
          </p:cNvPr>
          <p:cNvSpPr txBox="1"/>
          <p:nvPr/>
        </p:nvSpPr>
        <p:spPr>
          <a:xfrm>
            <a:off x="7559500" y="5039227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15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61677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43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5FBDD-60DF-420F-9650-CCA70FFE18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5EAD8-0C87-4FEB-9F3F-2803C9281C50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B8C4A88-9B22-4295-9DB1-2CFE4B1AA461}"/>
              </a:ext>
            </a:extLst>
          </p:cNvPr>
          <p:cNvSpPr txBox="1">
            <a:spLocks/>
          </p:cNvSpPr>
          <p:nvPr/>
        </p:nvSpPr>
        <p:spPr>
          <a:xfrm>
            <a:off x="6876256" y="400449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1BD8F25-CBC2-404E-9185-49DA8C9C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1442061"/>
            <a:ext cx="82700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of veterinary antibiotics for use in food-producing animals, adjusted for animal population, were 30.1 mg/kg; a 0.3 mg/kg (1%) decrease since 2019 and a 32.2 mg/kg (52%) decrease since 2014.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D81BF77-D2A9-45CA-95AA-2CD133D42A0E}"/>
              </a:ext>
            </a:extLst>
          </p:cNvPr>
          <p:cNvSpPr txBox="1"/>
          <p:nvPr/>
        </p:nvSpPr>
        <p:spPr>
          <a:xfrm>
            <a:off x="6452595" y="577478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8771B8-9987-480B-BE77-E23C87F09F63}"/>
              </a:ext>
            </a:extLst>
          </p:cNvPr>
          <p:cNvSpPr txBox="1"/>
          <p:nvPr/>
        </p:nvSpPr>
        <p:spPr>
          <a:xfrm>
            <a:off x="6444208" y="6008726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AE5F5A-940E-46D0-A8EE-97FFD1CF79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9" y="1007479"/>
            <a:ext cx="7860947" cy="36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B8EF2D-23C5-4027-9F60-15A0B35E7D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2" r="4310"/>
          <a:stretch/>
        </p:blipFill>
        <p:spPr bwMode="auto">
          <a:xfrm>
            <a:off x="654986" y="2711511"/>
            <a:ext cx="7731780" cy="2757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300487" y="5419948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54">
            <a:extLst>
              <a:ext uri="{FF2B5EF4-FFF2-40B4-BE49-F238E27FC236}">
                <a16:creationId xmlns:a16="http://schemas.microsoft.com/office/drawing/2014/main" id="{E3D7DF6A-1A8F-413F-A965-3B71073B90B9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1" name="Rectangle 70">
            <a:extLst>
              <a:ext uri="{FF2B5EF4-FFF2-40B4-BE49-F238E27FC236}">
                <a16:creationId xmlns:a16="http://schemas.microsoft.com/office/drawing/2014/main" id="{74A734D7-DC28-4673-99CF-C3601DB39BF1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61CBA1BA-4A84-40A3-AC79-20D3F7E10A96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8202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58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30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941248"/>
            <a:ext cx="791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resistant isolates of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Mannheimia haemolytica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isolates from respiratory infections of cattle in 2020 (interpreted using cattle CLSI veterinary breakpoints unless indicated otherwise). </a:t>
            </a:r>
            <a:endParaRPr lang="en-GB" altLang="en-US" sz="1400" dirty="0"/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433311" y="5948056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4.1; p. 85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44102" y="6150952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E7F8B-48CF-4F36-B761-462A2034C7CE}"/>
              </a:ext>
            </a:extLst>
          </p:cNvPr>
          <p:cNvSpPr txBox="1"/>
          <p:nvPr/>
        </p:nvSpPr>
        <p:spPr>
          <a:xfrm>
            <a:off x="863588" y="1582189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4A645EE-12B1-4402-B416-F903F1F3FC81}"/>
              </a:ext>
            </a:extLst>
          </p:cNvPr>
          <p:cNvGraphicFramePr/>
          <p:nvPr/>
        </p:nvGraphicFramePr>
        <p:xfrm>
          <a:off x="323528" y="1553525"/>
          <a:ext cx="8063239" cy="402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7524717" y="5339627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0DB43-354A-4384-9CCA-9BB43D4B962B}"/>
              </a:ext>
            </a:extLst>
          </p:cNvPr>
          <p:cNvSpPr txBox="1"/>
          <p:nvPr/>
        </p:nvSpPr>
        <p:spPr>
          <a:xfrm>
            <a:off x="814121" y="5648464"/>
            <a:ext cx="56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* Interpreted using EUCAST human CBP for </a:t>
            </a:r>
            <a:r>
              <a:rPr lang="en-GB" sz="1000" i="1" dirty="0">
                <a:effectLst/>
                <a:ea typeface="Calibri" panose="020F0502020204030204" pitchFamily="34" charset="0"/>
              </a:rPr>
              <a:t>P. </a:t>
            </a:r>
            <a:r>
              <a:rPr lang="en-GB" sz="1000" i="1" dirty="0" err="1">
                <a:effectLst/>
                <a:ea typeface="Calibri" panose="020F0502020204030204" pitchFamily="34" charset="0"/>
              </a:rPr>
              <a:t>multocida</a:t>
            </a:r>
            <a:endParaRPr lang="en-GB" sz="10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⁺ Interpreted using CA-SFM veterinary CBP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AG: aminoglycosides, AP: amphenicols, BL: beta-lactams, ML: macrolides, QU: quinolones, TC: tetracyclines, TS: trimethoprim/sulphonamides</a:t>
            </a:r>
          </a:p>
        </p:txBody>
      </p:sp>
    </p:spTree>
    <p:extLst>
      <p:ext uri="{BB962C8B-B14F-4D97-AF65-F5344CB8AC3E}">
        <p14:creationId xmlns:p14="http://schemas.microsoft.com/office/powerpoint/2010/main" val="2639919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31</a:t>
            </a:fld>
            <a:endParaRPr lang="en-GB" altLang="en-US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075" y="941248"/>
            <a:ext cx="79136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Antibiotic resistant isolates of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Mannheimia haemolytica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isolates from respiratory infections of sheep in 2020 (interpreted using cattle CLSI veterinary breakpoints unless indicated otherwise)</a:t>
            </a:r>
            <a:endParaRPr lang="en-GB" altLang="en-US" sz="1400" dirty="0"/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444102" y="5916752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4.2; p. 86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44102" y="6173439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DE7F8B-48CF-4F36-B761-462A2034C7CE}"/>
              </a:ext>
            </a:extLst>
          </p:cNvPr>
          <p:cNvSpPr txBox="1"/>
          <p:nvPr/>
        </p:nvSpPr>
        <p:spPr>
          <a:xfrm>
            <a:off x="611560" y="1624641"/>
            <a:ext cx="7991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0DB43-354A-4384-9CCA-9BB43D4B962B}"/>
              </a:ext>
            </a:extLst>
          </p:cNvPr>
          <p:cNvSpPr txBox="1"/>
          <p:nvPr/>
        </p:nvSpPr>
        <p:spPr>
          <a:xfrm>
            <a:off x="683568" y="5642484"/>
            <a:ext cx="56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* Interpreted using EUCAST human CBP for </a:t>
            </a:r>
            <a:r>
              <a:rPr lang="en-GB" sz="1000" i="1" dirty="0">
                <a:effectLst/>
                <a:ea typeface="Calibri" panose="020F0502020204030204" pitchFamily="34" charset="0"/>
              </a:rPr>
              <a:t>P. </a:t>
            </a:r>
            <a:r>
              <a:rPr lang="en-GB" sz="1000" i="1" dirty="0" err="1">
                <a:effectLst/>
                <a:ea typeface="Calibri" panose="020F0502020204030204" pitchFamily="34" charset="0"/>
              </a:rPr>
              <a:t>multocida</a:t>
            </a:r>
            <a:endParaRPr lang="en-GB" sz="10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⁺ Interpreted using CA-SFM veterinary CBP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AG: aminoglycosides, AP: amphenicols, BL: beta-lactams, ML: macrolides, QU: quinolones, TC: tetracyclines, TS: trimethoprim/sulphonamides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43C7803-2220-4BF1-9AFC-87F011581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9307692"/>
              </p:ext>
            </p:extLst>
          </p:nvPr>
        </p:nvGraphicFramePr>
        <p:xfrm>
          <a:off x="537399" y="1657847"/>
          <a:ext cx="7659336" cy="395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7276327" y="5371264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76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32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903206"/>
            <a:ext cx="79350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/>
              <a:t>Antibiotic resistant isolates of </a:t>
            </a:r>
            <a:r>
              <a:rPr lang="en-GB" sz="1400" i="1" dirty="0"/>
              <a:t>Pasteurella </a:t>
            </a:r>
            <a:r>
              <a:rPr lang="en-GB" sz="1400" i="1" dirty="0" err="1"/>
              <a:t>multocida</a:t>
            </a:r>
            <a:r>
              <a:rPr lang="en-GB" sz="1400" i="1" dirty="0"/>
              <a:t> </a:t>
            </a:r>
            <a:r>
              <a:rPr lang="en-GB" sz="1400" dirty="0"/>
              <a:t>isolates from respiratory infections of pigs in 2020 (interpreted using CLSI veterinary breakpoints unless indicated otherwise).</a:t>
            </a:r>
            <a:endParaRPr lang="en-GB" altLang="en-US" sz="1400" dirty="0"/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0962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477409" y="5912973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4.4; p. 88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77409" y="6173416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0DB43-354A-4384-9CCA-9BB43D4B962B}"/>
              </a:ext>
            </a:extLst>
          </p:cNvPr>
          <p:cNvSpPr txBox="1"/>
          <p:nvPr/>
        </p:nvSpPr>
        <p:spPr>
          <a:xfrm>
            <a:off x="612266" y="5156055"/>
            <a:ext cx="56885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*Interpreted using EUCAST human CBP for </a:t>
            </a:r>
            <a:r>
              <a:rPr lang="en-GB" sz="1000" i="1" dirty="0">
                <a:effectLst/>
                <a:ea typeface="Calibri" panose="020F0502020204030204" pitchFamily="34" charset="0"/>
              </a:rPr>
              <a:t>P. </a:t>
            </a:r>
            <a:r>
              <a:rPr lang="en-GB" sz="1000" i="1" dirty="0" err="1">
                <a:effectLst/>
                <a:ea typeface="Calibri" panose="020F0502020204030204" pitchFamily="34" charset="0"/>
              </a:rPr>
              <a:t>multocida</a:t>
            </a:r>
            <a:endParaRPr lang="en-GB" sz="1000" dirty="0">
              <a:effectLst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⁺ Interpreted using CA-SFM veterinary CBP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baseline="30000" dirty="0">
                <a:effectLst/>
                <a:ea typeface="Calibri" panose="020F0502020204030204" pitchFamily="34" charset="0"/>
              </a:rPr>
              <a:t>˄ </a:t>
            </a:r>
            <a:r>
              <a:rPr lang="en-GB" sz="1000" dirty="0">
                <a:effectLst/>
                <a:ea typeface="Calibri" panose="020F0502020204030204" pitchFamily="34" charset="0"/>
              </a:rPr>
              <a:t>Spectinomycin and </a:t>
            </a:r>
            <a:r>
              <a:rPr lang="en-GB" sz="1000" dirty="0" err="1">
                <a:effectLst/>
                <a:ea typeface="Calibri" panose="020F0502020204030204" pitchFamily="34" charset="0"/>
              </a:rPr>
              <a:t>gamithromycin</a:t>
            </a:r>
            <a:r>
              <a:rPr lang="en-GB" sz="1000" dirty="0">
                <a:effectLst/>
                <a:ea typeface="Calibri" panose="020F0502020204030204" pitchFamily="34" charset="0"/>
              </a:rPr>
              <a:t> breakpoint for bovine isolates applied.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ea typeface="Calibri" panose="020F0502020204030204" pitchFamily="34" charset="0"/>
              </a:rPr>
              <a:t>AG: aminoglycosides, AP: amphenicols, BL: beta-lactams, ML: macrolides, QU: quinolones, TC: tetracyclines, TS: trimethoprim/sulphonamides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86E67-FF8F-41FA-8A78-497ACD2F0E65}"/>
              </a:ext>
            </a:extLst>
          </p:cNvPr>
          <p:cNvSpPr txBox="1"/>
          <p:nvPr/>
        </p:nvSpPr>
        <p:spPr>
          <a:xfrm>
            <a:off x="678805" y="1498841"/>
            <a:ext cx="77031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7259992" y="4877101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1F525-7E41-40A1-96C7-9BDC744ADA33}"/>
              </a:ext>
            </a:extLst>
          </p:cNvPr>
          <p:cNvSpPr txBox="1"/>
          <p:nvPr/>
        </p:nvSpPr>
        <p:spPr>
          <a:xfrm>
            <a:off x="621758" y="1698795"/>
            <a:ext cx="7781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AE808971-DB9C-43D1-BC8B-266702E6E6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0460512"/>
              </p:ext>
            </p:extLst>
          </p:nvPr>
        </p:nvGraphicFramePr>
        <p:xfrm>
          <a:off x="612265" y="1507884"/>
          <a:ext cx="7911533" cy="3416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74360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33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809947"/>
            <a:ext cx="8134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Resistance to non-HP-CIAs (A) and HP-CIAs (B) of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Escherichia coli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isolated from mastitis samples from cattle in England and Wales. Note scale differs between graphs.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0962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452549" y="5919260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4.6; p. 92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44102" y="6165605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0DB43-354A-4384-9CCA-9BB43D4B962B}"/>
              </a:ext>
            </a:extLst>
          </p:cNvPr>
          <p:cNvSpPr txBox="1"/>
          <p:nvPr/>
        </p:nvSpPr>
        <p:spPr>
          <a:xfrm>
            <a:off x="653894" y="5352132"/>
            <a:ext cx="6528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HP-CIAs: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Highest Priority Critically Important Antibiotics</a:t>
            </a:r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aminoglycosides, BL: beta-lactams, QU: quinolones, TC: tetracyclines, TS: trimethoprim/ sulphonamides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86E67-FF8F-41FA-8A78-497ACD2F0E65}"/>
              </a:ext>
            </a:extLst>
          </p:cNvPr>
          <p:cNvSpPr txBox="1"/>
          <p:nvPr/>
        </p:nvSpPr>
        <p:spPr>
          <a:xfrm>
            <a:off x="584267" y="1569447"/>
            <a:ext cx="79004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1F525-7E41-40A1-96C7-9BDC744ADA33}"/>
              </a:ext>
            </a:extLst>
          </p:cNvPr>
          <p:cNvSpPr txBox="1"/>
          <p:nvPr/>
        </p:nvSpPr>
        <p:spPr>
          <a:xfrm>
            <a:off x="621758" y="1700808"/>
            <a:ext cx="7031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7495537" y="4893945"/>
            <a:ext cx="99456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271145-080C-4E49-8DC7-CF1B03046010}"/>
              </a:ext>
            </a:extLst>
          </p:cNvPr>
          <p:cNvGrpSpPr/>
          <p:nvPr/>
        </p:nvGrpSpPr>
        <p:grpSpPr>
          <a:xfrm>
            <a:off x="653894" y="1383731"/>
            <a:ext cx="7732873" cy="3904822"/>
            <a:chOff x="-54293" y="-141556"/>
            <a:chExt cx="6244908" cy="4322699"/>
          </a:xfrm>
        </p:grpSpPr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DA829193-E5F7-419B-9950-18F0F2C466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37905098"/>
                </p:ext>
              </p:extLst>
            </p:nvPr>
          </p:nvGraphicFramePr>
          <p:xfrm>
            <a:off x="4030980" y="213359"/>
            <a:ext cx="2159635" cy="28994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2" name="Text Box 112">
              <a:extLst>
                <a:ext uri="{FF2B5EF4-FFF2-40B4-BE49-F238E27FC236}">
                  <a16:creationId xmlns:a16="http://schemas.microsoft.com/office/drawing/2014/main" id="{1F74B2AF-879D-4F41-B2A9-989F3E4686B1}"/>
                </a:ext>
              </a:extLst>
            </p:cNvPr>
            <p:cNvSpPr txBox="1"/>
            <p:nvPr/>
          </p:nvSpPr>
          <p:spPr>
            <a:xfrm>
              <a:off x="2168" y="-141556"/>
              <a:ext cx="4644568" cy="29958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GB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(A)                                                                                                                  (B)</a:t>
              </a:r>
              <a:endPara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83CBD41F-D102-4EB7-AE1E-EC22A2ADC73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16330266"/>
                </p:ext>
              </p:extLst>
            </p:nvPr>
          </p:nvGraphicFramePr>
          <p:xfrm>
            <a:off x="-54293" y="221283"/>
            <a:ext cx="4139565" cy="39598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" name="Text Box 114">
              <a:extLst>
                <a:ext uri="{FF2B5EF4-FFF2-40B4-BE49-F238E27FC236}">
                  <a16:creationId xmlns:a16="http://schemas.microsoft.com/office/drawing/2014/main" id="{79EFE6D0-2EC1-4331-8BCD-63F9E7CC4A8F}"/>
                </a:ext>
              </a:extLst>
            </p:cNvPr>
            <p:cNvSpPr txBox="1"/>
            <p:nvPr/>
          </p:nvSpPr>
          <p:spPr>
            <a:xfrm>
              <a:off x="4531067" y="3168140"/>
              <a:ext cx="653644" cy="96710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Key </a:t>
              </a:r>
              <a:endPara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6D307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</a:t>
              </a:r>
              <a:r>
                <a:rPr lang="en-GB" sz="1200" dirty="0">
                  <a:solidFill>
                    <a:srgbClr val="6D3075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2018 </a:t>
              </a:r>
              <a:endPara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</a:t>
              </a:r>
              <a:r>
                <a:rPr lang="en-GB" sz="1200" dirty="0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2019</a:t>
              </a:r>
              <a:endPara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sym typeface="Wingdings 2" panose="05020102010507070707" pitchFamily="18" charset="2"/>
                </a:rPr>
                <a:t></a:t>
              </a:r>
              <a:r>
                <a:rPr lang="en-GB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GB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2020 </a:t>
              </a:r>
              <a:endPara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7514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34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2" y="809947"/>
            <a:ext cx="8134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Antibiotic resistance of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Streptococcus uberis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isolated from mastitis samples from cattle in 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England and Wales.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0962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>
                <a:solidFill>
                  <a:srgbClr val="D9262E"/>
                </a:solidFill>
              </a:rPr>
              <a:t>Clinical Surveillance of AMR</a:t>
            </a:r>
            <a:endParaRPr lang="en-GB" altLang="en-US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444102" y="5958453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4.8; p. 94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44102" y="6176918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0DB43-354A-4384-9CCA-9BB43D4B962B}"/>
              </a:ext>
            </a:extLst>
          </p:cNvPr>
          <p:cNvSpPr txBox="1"/>
          <p:nvPr/>
        </p:nvSpPr>
        <p:spPr>
          <a:xfrm>
            <a:off x="694203" y="5557695"/>
            <a:ext cx="4309845" cy="43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No data available for 2018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aminoglycosides, BL: beta-lactams, ML: macrolides TC: tetracyclines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86E67-FF8F-41FA-8A78-497ACD2F0E65}"/>
              </a:ext>
            </a:extLst>
          </p:cNvPr>
          <p:cNvSpPr txBox="1"/>
          <p:nvPr/>
        </p:nvSpPr>
        <p:spPr>
          <a:xfrm>
            <a:off x="584267" y="1569447"/>
            <a:ext cx="79004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1F525-7E41-40A1-96C7-9BDC744ADA33}"/>
              </a:ext>
            </a:extLst>
          </p:cNvPr>
          <p:cNvSpPr txBox="1"/>
          <p:nvPr/>
        </p:nvSpPr>
        <p:spPr>
          <a:xfrm>
            <a:off x="621758" y="1700808"/>
            <a:ext cx="7031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D4E6D54-D547-4ADA-9945-E0B52AACE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1701713"/>
              </p:ext>
            </p:extLst>
          </p:nvPr>
        </p:nvGraphicFramePr>
        <p:xfrm>
          <a:off x="621758" y="1422532"/>
          <a:ext cx="7737592" cy="3770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Box 3">
            <a:extLst>
              <a:ext uri="{FF2B5EF4-FFF2-40B4-BE49-F238E27FC236}">
                <a16:creationId xmlns:a16="http://schemas.microsoft.com/office/drawing/2014/main" id="{8B92632F-9599-426C-BBD5-108B06F4EDC3}"/>
              </a:ext>
            </a:extLst>
          </p:cNvPr>
          <p:cNvSpPr txBox="1"/>
          <p:nvPr/>
        </p:nvSpPr>
        <p:spPr>
          <a:xfrm>
            <a:off x="7289239" y="5010036"/>
            <a:ext cx="98963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E03C0-1609-4DCF-81F6-CF9E8E720F60}"/>
              </a:ext>
            </a:extLst>
          </p:cNvPr>
          <p:cNvSpPr txBox="1"/>
          <p:nvPr/>
        </p:nvSpPr>
        <p:spPr>
          <a:xfrm>
            <a:off x="2987823" y="5227149"/>
            <a:ext cx="3528867" cy="25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Key: </a:t>
            </a: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6D307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en-GB" sz="1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</a:t>
            </a:r>
            <a:r>
              <a:rPr lang="en-GB" sz="10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868575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252F3-9895-4323-9741-51CCB5D165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588797-566E-4899-A5BD-18C95FEF144C}" type="slidenum">
              <a:rPr lang="en-GB" altLang="en-US">
                <a:solidFill>
                  <a:srgbClr val="7F7F7F"/>
                </a:solidFill>
              </a:rPr>
              <a:pPr eaLnBrk="1" hangingPunct="1"/>
              <a:t>35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3558" name="Rectangle 19">
            <a:extLst>
              <a:ext uri="{FF2B5EF4-FFF2-40B4-BE49-F238E27FC236}">
                <a16:creationId xmlns:a16="http://schemas.microsoft.com/office/drawing/2014/main" id="{9747E6C3-7CA0-460B-926D-D974BF3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178" y="1022993"/>
            <a:ext cx="8134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Non-susceptibility of (A)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Escherichia coli 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(n=559); (B) </a:t>
            </a:r>
            <a:r>
              <a:rPr lang="en-GB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Streptococcus </a:t>
            </a:r>
            <a:r>
              <a:rPr lang="en-GB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uberis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(n=555) isolated from bovine mastitis samples submitted to Vale Veterinary Laboratories in 2020.</a:t>
            </a:r>
            <a:r>
              <a:rPr lang="en-GB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3559" name="Group 1">
            <a:extLst>
              <a:ext uri="{FF2B5EF4-FFF2-40B4-BE49-F238E27FC236}">
                <a16:creationId xmlns:a16="http://schemas.microsoft.com/office/drawing/2014/main" id="{AC5D75AA-8E23-4007-8751-83FC7D56B7A6}"/>
              </a:ext>
            </a:extLst>
          </p:cNvPr>
          <p:cNvGrpSpPr>
            <a:grpSpLocks/>
          </p:cNvGrpSpPr>
          <p:nvPr/>
        </p:nvGrpSpPr>
        <p:grpSpPr bwMode="auto">
          <a:xfrm>
            <a:off x="11113" y="-17463"/>
            <a:ext cx="7212012" cy="1047751"/>
            <a:chOff x="11272" y="-17463"/>
            <a:chExt cx="7212503" cy="1047751"/>
          </a:xfrm>
        </p:grpSpPr>
        <p:grpSp>
          <p:nvGrpSpPr>
            <p:cNvPr id="23562" name="Group 7">
              <a:extLst>
                <a:ext uri="{FF2B5EF4-FFF2-40B4-BE49-F238E27FC236}">
                  <a16:creationId xmlns:a16="http://schemas.microsoft.com/office/drawing/2014/main" id="{2C5495E1-69BD-40D4-969E-D3A2A1B76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2" y="218920"/>
              <a:ext cx="7212503" cy="524030"/>
              <a:chOff x="1155102" y="218920"/>
              <a:chExt cx="7305330" cy="524030"/>
            </a:xfrm>
          </p:grpSpPr>
          <p:grpSp>
            <p:nvGrpSpPr>
              <p:cNvPr id="23564" name="Group 8">
                <a:extLst>
                  <a:ext uri="{FF2B5EF4-FFF2-40B4-BE49-F238E27FC236}">
                    <a16:creationId xmlns:a16="http://schemas.microsoft.com/office/drawing/2014/main" id="{1B3FBDDC-C396-49A0-A81F-72CAE3CE1D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92288" y="220663"/>
                <a:ext cx="5868144" cy="522287"/>
                <a:chOff x="0" y="220663"/>
                <a:chExt cx="5868144" cy="522287"/>
              </a:xfrm>
            </p:grpSpPr>
            <p:sp>
              <p:nvSpPr>
                <p:cNvPr id="11" name="Rectangle 54">
                  <a:extLst>
                    <a:ext uri="{FF2B5EF4-FFF2-40B4-BE49-F238E27FC236}">
                      <a16:creationId xmlns:a16="http://schemas.microsoft.com/office/drawing/2014/main" id="{F1669FD6-278B-4C88-A1DF-3BB6814ED6AA}"/>
                    </a:ext>
                  </a:extLst>
                </p:cNvPr>
                <p:cNvSpPr/>
                <p:nvPr/>
              </p:nvSpPr>
              <p:spPr bwMode="auto">
                <a:xfrm>
                  <a:off x="698293" y="220663"/>
                  <a:ext cx="5169851" cy="522287"/>
                </a:xfrm>
                <a:custGeom>
                  <a:avLst/>
                  <a:gdLst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737610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  <a:gd name="connsiteX0" fmla="*/ 0 w 3737610"/>
                    <a:gd name="connsiteY0" fmla="*/ 0 h 521335"/>
                    <a:gd name="connsiteX1" fmla="*/ 3737610 w 3737610"/>
                    <a:gd name="connsiteY1" fmla="*/ 0 h 521335"/>
                    <a:gd name="connsiteX2" fmla="*/ 3227247 w 3737610"/>
                    <a:gd name="connsiteY2" fmla="*/ 521335 h 521335"/>
                    <a:gd name="connsiteX3" fmla="*/ 0 w 3737610"/>
                    <a:gd name="connsiteY3" fmla="*/ 521335 h 521335"/>
                    <a:gd name="connsiteX4" fmla="*/ 0 w 3737610"/>
                    <a:gd name="connsiteY4" fmla="*/ 0 h 5213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37610" h="521335">
                      <a:moveTo>
                        <a:pt x="0" y="0"/>
                      </a:moveTo>
                      <a:lnTo>
                        <a:pt x="3737610" y="0"/>
                      </a:lnTo>
                      <a:lnTo>
                        <a:pt x="3227247" y="521335"/>
                      </a:lnTo>
                      <a:lnTo>
                        <a:pt x="0" y="5213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94480E6-B138-4291-B08F-E8D385263BB5}"/>
                    </a:ext>
                  </a:extLst>
                </p:cNvPr>
                <p:cNvSpPr/>
                <p:nvPr/>
              </p:nvSpPr>
              <p:spPr>
                <a:xfrm>
                  <a:off x="403" y="220663"/>
                  <a:ext cx="697890" cy="5222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8D76F0-142C-4570-9D2B-31F2551F640A}"/>
                  </a:ext>
                </a:extLst>
              </p:cNvPr>
              <p:cNvSpPr/>
              <p:nvPr/>
            </p:nvSpPr>
            <p:spPr>
              <a:xfrm>
                <a:off x="1155102" y="219075"/>
                <a:ext cx="2735277" cy="5222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13" name="Rectangle 70">
              <a:extLst>
                <a:ext uri="{FF2B5EF4-FFF2-40B4-BE49-F238E27FC236}">
                  <a16:creationId xmlns:a16="http://schemas.microsoft.com/office/drawing/2014/main" id="{81BE7E39-2A73-485E-931A-718D6383708C}"/>
                </a:ext>
              </a:extLst>
            </p:cNvPr>
            <p:cNvSpPr>
              <a:spLocks noChangeAspect="1"/>
            </p:cNvSpPr>
            <p:nvPr/>
          </p:nvSpPr>
          <p:spPr bwMode="auto">
            <a:xfrm rot="2663502">
              <a:off x="6793534" y="-17463"/>
              <a:ext cx="123833" cy="1047751"/>
            </a:xfrm>
            <a:custGeom>
              <a:avLst/>
              <a:gdLst>
                <a:gd name="connsiteX0" fmla="*/ 0 w 175260"/>
                <a:gd name="connsiteY0" fmla="*/ 0 h 949325"/>
                <a:gd name="connsiteX1" fmla="*/ 175260 w 175260"/>
                <a:gd name="connsiteY1" fmla="*/ 0 h 949325"/>
                <a:gd name="connsiteX2" fmla="*/ 175260 w 175260"/>
                <a:gd name="connsiteY2" fmla="*/ 949325 h 949325"/>
                <a:gd name="connsiteX3" fmla="*/ 0 w 175260"/>
                <a:gd name="connsiteY3" fmla="*/ 949325 h 949325"/>
                <a:gd name="connsiteX4" fmla="*/ 0 w 175260"/>
                <a:gd name="connsiteY4" fmla="*/ 0 h 949325"/>
                <a:gd name="connsiteX0" fmla="*/ 0 w 175260"/>
                <a:gd name="connsiteY0" fmla="*/ 84974 h 1034299"/>
                <a:gd name="connsiteX1" fmla="*/ 92072 w 175260"/>
                <a:gd name="connsiteY1" fmla="*/ 0 h 1034299"/>
                <a:gd name="connsiteX2" fmla="*/ 175260 w 175260"/>
                <a:gd name="connsiteY2" fmla="*/ 1034299 h 1034299"/>
                <a:gd name="connsiteX3" fmla="*/ 0 w 175260"/>
                <a:gd name="connsiteY3" fmla="*/ 1034299 h 1034299"/>
                <a:gd name="connsiteX4" fmla="*/ 0 w 175260"/>
                <a:gd name="connsiteY4" fmla="*/ 84974 h 1034299"/>
                <a:gd name="connsiteX0" fmla="*/ 0 w 175260"/>
                <a:gd name="connsiteY0" fmla="*/ 85575 h 1034900"/>
                <a:gd name="connsiteX1" fmla="*/ 90273 w 175260"/>
                <a:gd name="connsiteY1" fmla="*/ 0 h 1034900"/>
                <a:gd name="connsiteX2" fmla="*/ 175260 w 175260"/>
                <a:gd name="connsiteY2" fmla="*/ 1034900 h 1034900"/>
                <a:gd name="connsiteX3" fmla="*/ 0 w 175260"/>
                <a:gd name="connsiteY3" fmla="*/ 1034900 h 1034900"/>
                <a:gd name="connsiteX4" fmla="*/ 0 w 175260"/>
                <a:gd name="connsiteY4" fmla="*/ 85575 h 1034900"/>
                <a:gd name="connsiteX0" fmla="*/ 5220 w 180480"/>
                <a:gd name="connsiteY0" fmla="*/ 85575 h 1220776"/>
                <a:gd name="connsiteX1" fmla="*/ 95493 w 180480"/>
                <a:gd name="connsiteY1" fmla="*/ 0 h 1220776"/>
                <a:gd name="connsiteX2" fmla="*/ 180480 w 180480"/>
                <a:gd name="connsiteY2" fmla="*/ 1034900 h 1220776"/>
                <a:gd name="connsiteX3" fmla="*/ 0 w 180480"/>
                <a:gd name="connsiteY3" fmla="*/ 1220776 h 1220776"/>
                <a:gd name="connsiteX4" fmla="*/ 5220 w 180480"/>
                <a:gd name="connsiteY4" fmla="*/ 85575 h 1220776"/>
                <a:gd name="connsiteX0" fmla="*/ 5220 w 106834"/>
                <a:gd name="connsiteY0" fmla="*/ 85575 h 1220776"/>
                <a:gd name="connsiteX1" fmla="*/ 95493 w 106834"/>
                <a:gd name="connsiteY1" fmla="*/ 0 h 1220776"/>
                <a:gd name="connsiteX2" fmla="*/ 106834 w 106834"/>
                <a:gd name="connsiteY2" fmla="*/ 1115096 h 1220776"/>
                <a:gd name="connsiteX3" fmla="*/ 0 w 106834"/>
                <a:gd name="connsiteY3" fmla="*/ 1220776 h 1220776"/>
                <a:gd name="connsiteX4" fmla="*/ 5220 w 106834"/>
                <a:gd name="connsiteY4" fmla="*/ 85575 h 1220776"/>
                <a:gd name="connsiteX0" fmla="*/ 5220 w 106834"/>
                <a:gd name="connsiteY0" fmla="*/ 93252 h 1228453"/>
                <a:gd name="connsiteX1" fmla="*/ 99310 w 106834"/>
                <a:gd name="connsiteY1" fmla="*/ 0 h 1228453"/>
                <a:gd name="connsiteX2" fmla="*/ 106834 w 106834"/>
                <a:gd name="connsiteY2" fmla="*/ 1122773 h 1228453"/>
                <a:gd name="connsiteX3" fmla="*/ 0 w 106834"/>
                <a:gd name="connsiteY3" fmla="*/ 1228453 h 1228453"/>
                <a:gd name="connsiteX4" fmla="*/ 5220 w 106834"/>
                <a:gd name="connsiteY4" fmla="*/ 93252 h 122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34" h="1228453">
                  <a:moveTo>
                    <a:pt x="5220" y="93252"/>
                  </a:moveTo>
                  <a:lnTo>
                    <a:pt x="99310" y="0"/>
                  </a:lnTo>
                  <a:lnTo>
                    <a:pt x="106834" y="1122773"/>
                  </a:lnTo>
                  <a:lnTo>
                    <a:pt x="0" y="1228453"/>
                  </a:lnTo>
                  <a:lnTo>
                    <a:pt x="5220" y="93252"/>
                  </a:lnTo>
                  <a:close/>
                </a:path>
              </a:pathLst>
            </a:custGeom>
            <a:solidFill>
              <a:srgbClr val="D926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3560" name="Title 2">
            <a:extLst>
              <a:ext uri="{FF2B5EF4-FFF2-40B4-BE49-F238E27FC236}">
                <a16:creationId xmlns:a16="http://schemas.microsoft.com/office/drawing/2014/main" id="{AF5D5ABC-D336-4829-8048-2548A0999E2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0962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b="0" dirty="0">
                <a:solidFill>
                  <a:srgbClr val="D9262E"/>
                </a:solidFill>
              </a:rPr>
              <a:t>Clinical Surveillance of AMR</a:t>
            </a:r>
            <a:endParaRPr lang="en-GB" altLang="en-US" dirty="0">
              <a:solidFill>
                <a:srgbClr val="D9262E"/>
              </a:solidFill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A87BAD98-A31D-4142-B1BB-0C220A223032}"/>
              </a:ext>
            </a:extLst>
          </p:cNvPr>
          <p:cNvSpPr txBox="1"/>
          <p:nvPr/>
        </p:nvSpPr>
        <p:spPr>
          <a:xfrm>
            <a:off x="6346944" y="5928432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4.10; p. 97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0D976B-D137-49CD-B4E5-86B7D4B99BCC}"/>
              </a:ext>
            </a:extLst>
          </p:cNvPr>
          <p:cNvSpPr txBox="1"/>
          <p:nvPr/>
        </p:nvSpPr>
        <p:spPr>
          <a:xfrm>
            <a:off x="6454894" y="6164709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50DB43-354A-4384-9CCA-9BB43D4B962B}"/>
              </a:ext>
            </a:extLst>
          </p:cNvPr>
          <p:cNvSpPr txBox="1"/>
          <p:nvPr/>
        </p:nvSpPr>
        <p:spPr>
          <a:xfrm>
            <a:off x="2127135" y="5141861"/>
            <a:ext cx="5389965" cy="254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AG: aminoglycosides, BL: beta-lactams, TC: tetracyclines, TS: trimethoprim/sulphonamides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86E67-FF8F-41FA-8A78-497ACD2F0E65}"/>
              </a:ext>
            </a:extLst>
          </p:cNvPr>
          <p:cNvSpPr txBox="1"/>
          <p:nvPr/>
        </p:nvSpPr>
        <p:spPr>
          <a:xfrm>
            <a:off x="606166" y="1882086"/>
            <a:ext cx="79004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E1F525-7E41-40A1-96C7-9BDC744ADA33}"/>
              </a:ext>
            </a:extLst>
          </p:cNvPr>
          <p:cNvSpPr txBox="1"/>
          <p:nvPr/>
        </p:nvSpPr>
        <p:spPr>
          <a:xfrm>
            <a:off x="1403705" y="2143748"/>
            <a:ext cx="69564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B18DA-DC54-48C5-9613-ED665EAAE4BE}"/>
              </a:ext>
            </a:extLst>
          </p:cNvPr>
          <p:cNvSpPr txBox="1"/>
          <p:nvPr/>
        </p:nvSpPr>
        <p:spPr>
          <a:xfrm>
            <a:off x="840343" y="1721682"/>
            <a:ext cx="7774705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7" name="Text Box 16407">
            <a:extLst>
              <a:ext uri="{FF2B5EF4-FFF2-40B4-BE49-F238E27FC236}">
                <a16:creationId xmlns:a16="http://schemas.microsoft.com/office/drawing/2014/main" id="{CCA688EA-E275-44C5-87E7-479DC188BF9A}"/>
              </a:ext>
            </a:extLst>
          </p:cNvPr>
          <p:cNvSpPr txBox="1"/>
          <p:nvPr/>
        </p:nvSpPr>
        <p:spPr>
          <a:xfrm>
            <a:off x="757232" y="1827145"/>
            <a:ext cx="5182919" cy="29654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57200" indent="-2286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(A)                                                               </a:t>
            </a: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GB" sz="1200" dirty="0">
                <a:ea typeface="Calibri" panose="020F0502020204030204" pitchFamily="34" charset="0"/>
                <a:cs typeface="Times New Roman" panose="02020603050405020304" pitchFamily="18" charset="0"/>
              </a:rPr>
              <a:t>(B)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3">
            <a:extLst>
              <a:ext uri="{FF2B5EF4-FFF2-40B4-BE49-F238E27FC236}">
                <a16:creationId xmlns:a16="http://schemas.microsoft.com/office/drawing/2014/main" id="{03376FA7-1D9B-43A5-B907-64D9601A1DD2}"/>
              </a:ext>
            </a:extLst>
          </p:cNvPr>
          <p:cNvSpPr txBox="1"/>
          <p:nvPr/>
        </p:nvSpPr>
        <p:spPr>
          <a:xfrm>
            <a:off x="6854825" y="4942737"/>
            <a:ext cx="989639" cy="23801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50"/>
              </a:spcAft>
            </a:pPr>
            <a:r>
              <a:rPr lang="en-GB" sz="900" dirty="0">
                <a:solidFill>
                  <a:srgbClr val="61677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712FEF4A-430C-4187-9A12-1D06C07247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776039"/>
              </p:ext>
            </p:extLst>
          </p:nvPr>
        </p:nvGraphicFramePr>
        <p:xfrm>
          <a:off x="840343" y="2225264"/>
          <a:ext cx="3548380" cy="294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6F788D7-8CDE-4B39-A58C-B05EBF539F8E}"/>
              </a:ext>
            </a:extLst>
          </p:cNvPr>
          <p:cNvSpPr txBox="1"/>
          <p:nvPr/>
        </p:nvSpPr>
        <p:spPr>
          <a:xfrm>
            <a:off x="729803" y="5501111"/>
            <a:ext cx="57429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effectLst/>
              </a:rPr>
              <a:t>Note:</a:t>
            </a:r>
          </a:p>
          <a:p>
            <a:r>
              <a:rPr lang="en-GB" sz="1000" dirty="0">
                <a:effectLst/>
              </a:rPr>
              <a:t>The Private Laboratory Initiative is a new public-private data-sharing project, currently in proof-of-concept stage. Due to methodological differences, results are not directly comparable to those generated by government labs, but they demonstrate the potential of this data to enhance AMR surveillance.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4112F022-0FCB-4DE7-B728-F64157BF97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963917"/>
              </p:ext>
            </p:extLst>
          </p:nvPr>
        </p:nvGraphicFramePr>
        <p:xfrm>
          <a:off x="4647606" y="2023318"/>
          <a:ext cx="3137936" cy="287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66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2692E-9595-4617-BC96-02AFB03141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5ABDC8-C849-49BE-8BF7-0210F9C55056}" type="slidenum">
              <a:rPr lang="en-GB" altLang="en-US">
                <a:solidFill>
                  <a:srgbClr val="7F7F7F"/>
                </a:solidFill>
              </a:rPr>
              <a:pPr eaLnBrk="1" hangingPunct="1"/>
              <a:t>4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7173" name="Rectangle 8">
            <a:extLst>
              <a:ext uri="{FF2B5EF4-FFF2-40B4-BE49-F238E27FC236}">
                <a16:creationId xmlns:a16="http://schemas.microsoft.com/office/drawing/2014/main" id="{B6899A94-E14D-47B5-8E42-983EE855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3" y="993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 dirty="0">
              <a:solidFill>
                <a:schemeClr val="bg1"/>
              </a:solidFill>
            </a:endParaRPr>
          </a:p>
        </p:txBody>
      </p:sp>
      <p:sp>
        <p:nvSpPr>
          <p:cNvPr id="7174" name="Rectangle 19">
            <a:extLst>
              <a:ext uri="{FF2B5EF4-FFF2-40B4-BE49-F238E27FC236}">
                <a16:creationId xmlns:a16="http://schemas.microsoft.com/office/drawing/2014/main" id="{62EFA318-158F-4731-A1F6-179959458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993775"/>
            <a:ext cx="84867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F41"/>
              </a:buClr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None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Sales of Highest Priority Critically Important Antibiotics (HP-CIAs)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food-producing animals account for 0.5% of total sales and have dropped by 0.03 mg/kg since 2019 and 0.5 mg/kg (79%) since 2014. </a:t>
            </a:r>
            <a:endParaRPr lang="en-GB" altLang="en-US" sz="1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0DCCA-D12C-4415-A22C-2411A257B17D}"/>
              </a:ext>
            </a:extLst>
          </p:cNvPr>
          <p:cNvSpPr txBox="1"/>
          <p:nvPr/>
        </p:nvSpPr>
        <p:spPr>
          <a:xfrm>
            <a:off x="6419343" y="6101895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B30ECA4-08FC-43DF-A054-F3C72FF13526}"/>
              </a:ext>
            </a:extLst>
          </p:cNvPr>
          <p:cNvSpPr txBox="1"/>
          <p:nvPr/>
        </p:nvSpPr>
        <p:spPr>
          <a:xfrm>
            <a:off x="6446465" y="5790641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7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91166C30-5280-4573-BEB5-D3AC09D86A7B}"/>
              </a:ext>
            </a:extLst>
          </p:cNvPr>
          <p:cNvSpPr txBox="1"/>
          <p:nvPr/>
        </p:nvSpPr>
        <p:spPr>
          <a:xfrm>
            <a:off x="7417991" y="5416742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 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54">
            <a:extLst>
              <a:ext uri="{FF2B5EF4-FFF2-40B4-BE49-F238E27FC236}">
                <a16:creationId xmlns:a16="http://schemas.microsoft.com/office/drawing/2014/main" id="{692FBB73-7D1A-4E66-A984-14A0CA68559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2" name="Rectangle 70">
            <a:extLst>
              <a:ext uri="{FF2B5EF4-FFF2-40B4-BE49-F238E27FC236}">
                <a16:creationId xmlns:a16="http://schemas.microsoft.com/office/drawing/2014/main" id="{28DEB5E7-A808-4317-AB26-4E5288D42B8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10E5861A-4F1A-416D-8AF4-114E32026619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B4711-5DCC-4D9D-AC8E-074E0C86756D}"/>
              </a:ext>
            </a:extLst>
          </p:cNvPr>
          <p:cNvSpPr txBox="1"/>
          <p:nvPr/>
        </p:nvSpPr>
        <p:spPr>
          <a:xfrm>
            <a:off x="696913" y="2204864"/>
            <a:ext cx="7763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0F1E71-BD13-44D3-8A1A-84C84AEF6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32132"/>
            <a:ext cx="7128792" cy="3131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5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2" name="Rectangle 54">
            <a:extLst>
              <a:ext uri="{FF2B5EF4-FFF2-40B4-BE49-F238E27FC236}">
                <a16:creationId xmlns:a16="http://schemas.microsoft.com/office/drawing/2014/main" id="{2E1787A8-8133-4065-89FF-4D858F92F9D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224" name="Title 2">
            <a:extLst>
              <a:ext uri="{FF2B5EF4-FFF2-40B4-BE49-F238E27FC236}">
                <a16:creationId xmlns:a16="http://schemas.microsoft.com/office/drawing/2014/main" id="{937B4D72-41EB-473E-8742-254C41056C85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86FDAE-1C1E-416D-9099-B9A4CC0D9CF9}"/>
              </a:ext>
            </a:extLst>
          </p:cNvPr>
          <p:cNvSpPr/>
          <p:nvPr/>
        </p:nvSpPr>
        <p:spPr>
          <a:xfrm>
            <a:off x="468312" y="852420"/>
            <a:ext cx="80632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Harmonised primary 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sales of veterinary antibiotics in mg/kg and secondary (sales in mg/kg for third and fourth generation cephalosporins, quinolones and polymyxins) outcome indicators for antibiotic consumption in food-producing animal species in the UK, 2014 to 2020</a:t>
            </a:r>
          </a:p>
          <a:p>
            <a:pPr algn="ctr"/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9AA38539-FF01-4790-9C9A-A72D7CD24EEB}"/>
              </a:ext>
            </a:extLst>
          </p:cNvPr>
          <p:cNvSpPr txBox="1"/>
          <p:nvPr/>
        </p:nvSpPr>
        <p:spPr>
          <a:xfrm>
            <a:off x="6437787" y="5867469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1.16; p. 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562184-C4C8-4167-9EA0-DD28CAB2FBDE}"/>
              </a:ext>
            </a:extLst>
          </p:cNvPr>
          <p:cNvSpPr txBox="1"/>
          <p:nvPr/>
        </p:nvSpPr>
        <p:spPr>
          <a:xfrm>
            <a:off x="6408204" y="6143690"/>
            <a:ext cx="1800200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 VARSS REPORT 2020</a:t>
            </a:r>
            <a:r>
              <a:rPr lang="en-GB" sz="1200" b="0" i="0" u="sng" strike="noStrike" kern="1200" cap="none" spc="0" baseline="0" dirty="0">
                <a:solidFill>
                  <a:srgbClr val="6D3075"/>
                </a:solidFill>
                <a:uFillTx/>
                <a:latin typeface="Arial" pitchFamily="34"/>
                <a:cs typeface="Arial" pitchFamily="34"/>
              </a:rPr>
              <a:t>   </a:t>
            </a:r>
          </a:p>
        </p:txBody>
      </p:sp>
      <p:sp>
        <p:nvSpPr>
          <p:cNvPr id="15" name="Rectangle 70">
            <a:extLst>
              <a:ext uri="{FF2B5EF4-FFF2-40B4-BE49-F238E27FC236}">
                <a16:creationId xmlns:a16="http://schemas.microsoft.com/office/drawing/2014/main" id="{56A6392D-5194-4F74-A931-501C06E11F0C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8EDC622-1417-4A6F-AE43-096B891C3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708882"/>
              </p:ext>
            </p:extLst>
          </p:nvPr>
        </p:nvGraphicFramePr>
        <p:xfrm>
          <a:off x="899531" y="2040105"/>
          <a:ext cx="7200800" cy="380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062715" y="5229200"/>
            <a:ext cx="850900" cy="2545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37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6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96C4C-738E-4AE6-BBAB-BAA428883290}"/>
              </a:ext>
            </a:extLst>
          </p:cNvPr>
          <p:cNvSpPr/>
          <p:nvPr/>
        </p:nvSpPr>
        <p:spPr>
          <a:xfrm>
            <a:off x="1184257" y="971201"/>
            <a:ext cx="6638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Active ingredient (mg/kg) of antibiotics sold for 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use in dogs and cats, 2014 to 2020</a:t>
            </a:r>
            <a:endParaRPr lang="en-GB" dirty="0"/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0A0FD0E6-1A84-4A1A-8DCA-504FCDEB0708}"/>
              </a:ext>
            </a:extLst>
          </p:cNvPr>
          <p:cNvSpPr txBox="1"/>
          <p:nvPr/>
        </p:nvSpPr>
        <p:spPr>
          <a:xfrm>
            <a:off x="6453516" y="5787507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 1.8; p. 22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C05D6E-B274-47D4-8E03-F525CFBF11FB}"/>
              </a:ext>
            </a:extLst>
          </p:cNvPr>
          <p:cNvSpPr txBox="1"/>
          <p:nvPr/>
        </p:nvSpPr>
        <p:spPr>
          <a:xfrm>
            <a:off x="6453516" y="6079474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ABD2F7F-9237-4D11-AA62-FCC38F0F7C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645814"/>
              </p:ext>
            </p:extLst>
          </p:nvPr>
        </p:nvGraphicFramePr>
        <p:xfrm>
          <a:off x="976491" y="1710692"/>
          <a:ext cx="6845822" cy="390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6963104" y="5436299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54">
            <a:extLst>
              <a:ext uri="{FF2B5EF4-FFF2-40B4-BE49-F238E27FC236}">
                <a16:creationId xmlns:a16="http://schemas.microsoft.com/office/drawing/2014/main" id="{23FC2E3F-0320-45FE-9DCF-E55427EE3B77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7" name="Rectangle 70">
            <a:extLst>
              <a:ext uri="{FF2B5EF4-FFF2-40B4-BE49-F238E27FC236}">
                <a16:creationId xmlns:a16="http://schemas.microsoft.com/office/drawing/2014/main" id="{ABAFA9A7-E12D-4F2A-AECA-F640355ADD92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85D1854E-F527-4B37-A909-8F398A7A1300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29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7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44A1D6-555A-4A43-8F4F-1AD47DA5100D}"/>
              </a:ext>
            </a:extLst>
          </p:cNvPr>
          <p:cNvSpPr/>
          <p:nvPr/>
        </p:nvSpPr>
        <p:spPr>
          <a:xfrm>
            <a:off x="980772" y="903897"/>
            <a:ext cx="718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Active ingredient (% weight) of antibiotics sold for </a:t>
            </a:r>
            <a:b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all animal species by antibiotic class, 2020</a:t>
            </a:r>
            <a:endParaRPr lang="en-GB" dirty="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3E9E5581-4E78-4050-87E2-99ACE1857712}"/>
              </a:ext>
            </a:extLst>
          </p:cNvPr>
          <p:cNvSpPr txBox="1"/>
          <p:nvPr/>
        </p:nvSpPr>
        <p:spPr>
          <a:xfrm>
            <a:off x="6499304" y="5914368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Source: Fig. 1.2; p. 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BE447B-0270-43DC-A65E-7053D463FE31}"/>
              </a:ext>
            </a:extLst>
          </p:cNvPr>
          <p:cNvSpPr txBox="1"/>
          <p:nvPr/>
        </p:nvSpPr>
        <p:spPr>
          <a:xfrm>
            <a:off x="6507319" y="6141383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2020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E738B35-2761-4B86-8DA9-611FB6558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333571"/>
              </p:ext>
            </p:extLst>
          </p:nvPr>
        </p:nvGraphicFramePr>
        <p:xfrm>
          <a:off x="510969" y="1835929"/>
          <a:ext cx="7776865" cy="2988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4DF484-4B2E-4542-B651-30499F031D6C}"/>
              </a:ext>
            </a:extLst>
          </p:cNvPr>
          <p:cNvSpPr txBox="1"/>
          <p:nvPr/>
        </p:nvSpPr>
        <p:spPr>
          <a:xfrm>
            <a:off x="980772" y="5048567"/>
            <a:ext cx="7263636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Amphenicols, lincomycin, pleuromutilins, polymyxins (excluding colistin), steroidal antibiotics and imidazole derivatives</a:t>
            </a:r>
          </a:p>
          <a:p>
            <a:endParaRPr lang="en-GB" sz="1000" dirty="0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133537" y="4582667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4ECA34-F5F0-476C-9874-CEC50B148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C1D58142-012B-49DC-AC5B-0D9403A7606B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4C831DA2-4FD6-46C5-891D-D6939DE6892C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CA11F5C4-BC32-43D2-8673-D0067B333370}"/>
              </a:ext>
            </a:extLst>
          </p:cNvPr>
          <p:cNvSpPr txBox="1">
            <a:spLocks/>
          </p:cNvSpPr>
          <p:nvPr/>
        </p:nvSpPr>
        <p:spPr bwMode="auto">
          <a:xfrm>
            <a:off x="473075" y="188913"/>
            <a:ext cx="8202613" cy="71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AF4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1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97206-5897-4500-BE30-8D40E2C04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79DD66-5372-4A63-9B9C-481D38F4F57F}" type="slidenum">
              <a:rPr lang="en-GB" altLang="en-US">
                <a:solidFill>
                  <a:srgbClr val="7F7F7F"/>
                </a:solidFill>
              </a:rPr>
              <a:pPr eaLnBrk="1" hangingPunct="1"/>
              <a:t>8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1FA9AB-12B6-48A7-84BA-237A1BAA4381}"/>
              </a:ext>
            </a:extLst>
          </p:cNvPr>
          <p:cNvSpPr/>
          <p:nvPr/>
        </p:nvSpPr>
        <p:spPr>
          <a:xfrm>
            <a:off x="395537" y="873422"/>
            <a:ext cx="7568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ingredient (% weight) of antibiotics by antibiotic class and route of administration sold for all animals, 2020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8244B77-8FCA-43A0-AD71-BF9C3135C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E144AEA8-3947-4A74-9DEE-6A84C82D0830}"/>
              </a:ext>
            </a:extLst>
          </p:cNvPr>
          <p:cNvSpPr txBox="1"/>
          <p:nvPr/>
        </p:nvSpPr>
        <p:spPr>
          <a:xfrm>
            <a:off x="6492905" y="5887412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</a:t>
            </a:r>
            <a:r>
              <a:rPr lang="en-GB" sz="1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: Fig. 1.15; p. 28</a:t>
            </a:r>
            <a:endParaRPr lang="en-GB" sz="1200" b="1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3B0253-814D-4FA1-B3C8-5E8BA2547E45}"/>
              </a:ext>
            </a:extLst>
          </p:cNvPr>
          <p:cNvSpPr txBox="1"/>
          <p:nvPr/>
        </p:nvSpPr>
        <p:spPr>
          <a:xfrm>
            <a:off x="6492905" y="6114427"/>
            <a:ext cx="1870076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0" i="0" u="sng" strike="noStrike" kern="1200" cap="none" spc="0" baseline="0" dirty="0">
                <a:uFillTx/>
                <a:latin typeface="Arial" pitchFamily="34"/>
                <a:cs typeface="Arial" pitchFamily="3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VARSS REPORT 2020 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8" name="Text Box 1">
            <a:extLst>
              <a:ext uri="{FF2B5EF4-FFF2-40B4-BE49-F238E27FC236}">
                <a16:creationId xmlns:a16="http://schemas.microsoft.com/office/drawing/2014/main" id="{8223986D-AC5B-4DF8-A849-8A9035280FA9}"/>
              </a:ext>
            </a:extLst>
          </p:cNvPr>
          <p:cNvSpPr txBox="1"/>
          <p:nvPr/>
        </p:nvSpPr>
        <p:spPr>
          <a:xfrm>
            <a:off x="538693" y="5069000"/>
            <a:ext cx="7848872" cy="7162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^ HP-CIAs: 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Highest Priority Critically Important Antibiotics</a:t>
            </a:r>
            <a:endParaRPr lang="en-GB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Oral powders, oral pastes, oral solutions and </a:t>
            </a:r>
            <a:r>
              <a:rPr lang="en-GB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bolus preparations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 Intramammary and intrauterine preparations  </a:t>
            </a:r>
          </a:p>
          <a:p>
            <a:pPr>
              <a:spcAft>
                <a:spcPts val="800"/>
              </a:spcAft>
            </a:pP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 Amphenicols, </a:t>
            </a:r>
            <a:r>
              <a:rPr lang="en-GB" sz="9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lincomycins</a:t>
            </a:r>
            <a:r>
              <a:rPr lang="en-GB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pleuromutilins, polymyxins (including colistin), steroidal antibiotics and imidazole derivatives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2B6B3F8-B895-45B8-A93D-F17D9BE0E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994869"/>
              </p:ext>
            </p:extLst>
          </p:nvPr>
        </p:nvGraphicFramePr>
        <p:xfrm>
          <a:off x="938147" y="1502269"/>
          <a:ext cx="6703573" cy="356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54">
            <a:extLst>
              <a:ext uri="{FF2B5EF4-FFF2-40B4-BE49-F238E27FC236}">
                <a16:creationId xmlns:a16="http://schemas.microsoft.com/office/drawing/2014/main" id="{B3881CA4-61D2-4D55-B6B7-96ECD1431521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0" name="Rectangle 70">
            <a:extLst>
              <a:ext uri="{FF2B5EF4-FFF2-40B4-BE49-F238E27FC236}">
                <a16:creationId xmlns:a16="http://schemas.microsoft.com/office/drawing/2014/main" id="{FC11E30F-9575-402B-8FAB-0A7DBC3024DB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D80616F1-A783-42D2-87A6-7AAFBFCE5466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46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2B2FB-677C-466E-9088-D86683902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FDC0FE-B7DE-438C-A3E5-241F6261F56C}" type="slidenum">
              <a:rPr lang="en-GB" altLang="en-US">
                <a:solidFill>
                  <a:srgbClr val="7F7F7F"/>
                </a:solidFill>
              </a:rPr>
              <a:pPr eaLnBrk="1" hangingPunct="1"/>
              <a:t>9</a:t>
            </a:fld>
            <a:endParaRPr lang="en-GB" altLang="en-US" dirty="0">
              <a:solidFill>
                <a:srgbClr val="7F7F7F"/>
              </a:solidFill>
            </a:endParaRPr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20E3206C-5258-4AF1-97FD-EFC593D7025F}"/>
              </a:ext>
            </a:extLst>
          </p:cNvPr>
          <p:cNvSpPr/>
          <p:nvPr/>
        </p:nvSpPr>
        <p:spPr bwMode="auto">
          <a:xfrm>
            <a:off x="6350" y="220663"/>
            <a:ext cx="5170488" cy="522287"/>
          </a:xfrm>
          <a:custGeom>
            <a:avLst/>
            <a:gdLst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737610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  <a:gd name="connsiteX0" fmla="*/ 0 w 3737610"/>
              <a:gd name="connsiteY0" fmla="*/ 0 h 521335"/>
              <a:gd name="connsiteX1" fmla="*/ 3737610 w 3737610"/>
              <a:gd name="connsiteY1" fmla="*/ 0 h 521335"/>
              <a:gd name="connsiteX2" fmla="*/ 3227247 w 3737610"/>
              <a:gd name="connsiteY2" fmla="*/ 521335 h 521335"/>
              <a:gd name="connsiteX3" fmla="*/ 0 w 3737610"/>
              <a:gd name="connsiteY3" fmla="*/ 521335 h 521335"/>
              <a:gd name="connsiteX4" fmla="*/ 0 w 3737610"/>
              <a:gd name="connsiteY4" fmla="*/ 0 h 521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7610" h="521335">
                <a:moveTo>
                  <a:pt x="0" y="0"/>
                </a:moveTo>
                <a:lnTo>
                  <a:pt x="3737610" y="0"/>
                </a:lnTo>
                <a:lnTo>
                  <a:pt x="3227247" y="521335"/>
                </a:lnTo>
                <a:lnTo>
                  <a:pt x="0" y="5213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E6B38230-D32E-4FF4-B72F-B0DF3325E440}"/>
              </a:ext>
            </a:extLst>
          </p:cNvPr>
          <p:cNvSpPr>
            <a:spLocks noChangeAspect="1"/>
          </p:cNvSpPr>
          <p:nvPr/>
        </p:nvSpPr>
        <p:spPr bwMode="auto">
          <a:xfrm rot="2663502">
            <a:off x="4748213" y="-17463"/>
            <a:ext cx="123825" cy="1047751"/>
          </a:xfrm>
          <a:custGeom>
            <a:avLst/>
            <a:gdLst>
              <a:gd name="connsiteX0" fmla="*/ 0 w 175260"/>
              <a:gd name="connsiteY0" fmla="*/ 0 h 949325"/>
              <a:gd name="connsiteX1" fmla="*/ 175260 w 175260"/>
              <a:gd name="connsiteY1" fmla="*/ 0 h 949325"/>
              <a:gd name="connsiteX2" fmla="*/ 175260 w 175260"/>
              <a:gd name="connsiteY2" fmla="*/ 949325 h 949325"/>
              <a:gd name="connsiteX3" fmla="*/ 0 w 175260"/>
              <a:gd name="connsiteY3" fmla="*/ 949325 h 949325"/>
              <a:gd name="connsiteX4" fmla="*/ 0 w 175260"/>
              <a:gd name="connsiteY4" fmla="*/ 0 h 949325"/>
              <a:gd name="connsiteX0" fmla="*/ 0 w 175260"/>
              <a:gd name="connsiteY0" fmla="*/ 84974 h 1034299"/>
              <a:gd name="connsiteX1" fmla="*/ 92072 w 175260"/>
              <a:gd name="connsiteY1" fmla="*/ 0 h 1034299"/>
              <a:gd name="connsiteX2" fmla="*/ 175260 w 175260"/>
              <a:gd name="connsiteY2" fmla="*/ 1034299 h 1034299"/>
              <a:gd name="connsiteX3" fmla="*/ 0 w 175260"/>
              <a:gd name="connsiteY3" fmla="*/ 1034299 h 1034299"/>
              <a:gd name="connsiteX4" fmla="*/ 0 w 175260"/>
              <a:gd name="connsiteY4" fmla="*/ 84974 h 1034299"/>
              <a:gd name="connsiteX0" fmla="*/ 0 w 175260"/>
              <a:gd name="connsiteY0" fmla="*/ 85575 h 1034900"/>
              <a:gd name="connsiteX1" fmla="*/ 90273 w 175260"/>
              <a:gd name="connsiteY1" fmla="*/ 0 h 1034900"/>
              <a:gd name="connsiteX2" fmla="*/ 175260 w 175260"/>
              <a:gd name="connsiteY2" fmla="*/ 1034900 h 1034900"/>
              <a:gd name="connsiteX3" fmla="*/ 0 w 175260"/>
              <a:gd name="connsiteY3" fmla="*/ 1034900 h 1034900"/>
              <a:gd name="connsiteX4" fmla="*/ 0 w 175260"/>
              <a:gd name="connsiteY4" fmla="*/ 85575 h 1034900"/>
              <a:gd name="connsiteX0" fmla="*/ 5220 w 180480"/>
              <a:gd name="connsiteY0" fmla="*/ 85575 h 1220776"/>
              <a:gd name="connsiteX1" fmla="*/ 95493 w 180480"/>
              <a:gd name="connsiteY1" fmla="*/ 0 h 1220776"/>
              <a:gd name="connsiteX2" fmla="*/ 180480 w 180480"/>
              <a:gd name="connsiteY2" fmla="*/ 1034900 h 1220776"/>
              <a:gd name="connsiteX3" fmla="*/ 0 w 180480"/>
              <a:gd name="connsiteY3" fmla="*/ 1220776 h 1220776"/>
              <a:gd name="connsiteX4" fmla="*/ 5220 w 180480"/>
              <a:gd name="connsiteY4" fmla="*/ 85575 h 1220776"/>
              <a:gd name="connsiteX0" fmla="*/ 5220 w 106834"/>
              <a:gd name="connsiteY0" fmla="*/ 85575 h 1220776"/>
              <a:gd name="connsiteX1" fmla="*/ 95493 w 106834"/>
              <a:gd name="connsiteY1" fmla="*/ 0 h 1220776"/>
              <a:gd name="connsiteX2" fmla="*/ 106834 w 106834"/>
              <a:gd name="connsiteY2" fmla="*/ 1115096 h 1220776"/>
              <a:gd name="connsiteX3" fmla="*/ 0 w 106834"/>
              <a:gd name="connsiteY3" fmla="*/ 1220776 h 1220776"/>
              <a:gd name="connsiteX4" fmla="*/ 5220 w 106834"/>
              <a:gd name="connsiteY4" fmla="*/ 85575 h 1220776"/>
              <a:gd name="connsiteX0" fmla="*/ 5220 w 106834"/>
              <a:gd name="connsiteY0" fmla="*/ 93252 h 1228453"/>
              <a:gd name="connsiteX1" fmla="*/ 99310 w 106834"/>
              <a:gd name="connsiteY1" fmla="*/ 0 h 1228453"/>
              <a:gd name="connsiteX2" fmla="*/ 106834 w 106834"/>
              <a:gd name="connsiteY2" fmla="*/ 1122773 h 1228453"/>
              <a:gd name="connsiteX3" fmla="*/ 0 w 106834"/>
              <a:gd name="connsiteY3" fmla="*/ 1228453 h 1228453"/>
              <a:gd name="connsiteX4" fmla="*/ 5220 w 106834"/>
              <a:gd name="connsiteY4" fmla="*/ 93252 h 1228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834" h="1228453">
                <a:moveTo>
                  <a:pt x="5220" y="93252"/>
                </a:moveTo>
                <a:lnTo>
                  <a:pt x="99310" y="0"/>
                </a:lnTo>
                <a:lnTo>
                  <a:pt x="106834" y="1122773"/>
                </a:lnTo>
                <a:lnTo>
                  <a:pt x="0" y="1228453"/>
                </a:lnTo>
                <a:lnTo>
                  <a:pt x="5220" y="93252"/>
                </a:lnTo>
                <a:close/>
              </a:path>
            </a:pathLst>
          </a:custGeom>
          <a:solidFill>
            <a:srgbClr val="007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9BB649E-F8E3-4143-B48A-DA15EBA00F94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73075" y="188913"/>
            <a:ext cx="8202613" cy="71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0" dirty="0">
                <a:solidFill>
                  <a:srgbClr val="007CBA"/>
                </a:solidFill>
              </a:rPr>
              <a:t>Antibiotic Sales</a:t>
            </a:r>
            <a:endParaRPr lang="en-GB" altLang="en-US" dirty="0">
              <a:solidFill>
                <a:srgbClr val="007CBA"/>
              </a:solidFill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9BCE0F2-D60E-4663-B70D-DD19E1913997}"/>
              </a:ext>
            </a:extLst>
          </p:cNvPr>
          <p:cNvSpPr txBox="1"/>
          <p:nvPr/>
        </p:nvSpPr>
        <p:spPr>
          <a:xfrm>
            <a:off x="6444208" y="5887482"/>
            <a:ext cx="2085975" cy="27622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Source: p.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904DD-4313-4D08-A8BD-00AB7D40F93E}"/>
              </a:ext>
            </a:extLst>
          </p:cNvPr>
          <p:cNvSpPr txBox="1"/>
          <p:nvPr/>
        </p:nvSpPr>
        <p:spPr>
          <a:xfrm>
            <a:off x="6444208" y="6154227"/>
            <a:ext cx="1870076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200" u="sng" dirty="0">
                <a:latin typeface="Arial" pitchFamily="34"/>
                <a:cs typeface="Arial" pitchFamily="34"/>
              </a:rPr>
              <a:t>VARSS REPORT 2020</a:t>
            </a:r>
            <a:endParaRPr lang="en-GB" sz="1200" b="0" i="0" u="sng" strike="noStrike" kern="1200" cap="none" spc="0" baseline="0" dirty="0">
              <a:uFillTx/>
              <a:latin typeface="Arial" pitchFamily="34"/>
              <a:cs typeface="Arial" pitchFamily="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11AE3-F46D-4C58-8ADF-4A825BC2AFC3}"/>
              </a:ext>
            </a:extLst>
          </p:cNvPr>
          <p:cNvSpPr txBox="1"/>
          <p:nvPr/>
        </p:nvSpPr>
        <p:spPr>
          <a:xfrm>
            <a:off x="537770" y="1813756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2020 the total quantity of antibiotic active ingredient sold in the UK was 226.0 tonnes.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340D14-1ACD-4F8E-9A3C-B5A6CAA27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1389419"/>
            <a:ext cx="8064895" cy="3191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A46118-4D2F-4D6B-A982-C86CCAF6B4BA}"/>
              </a:ext>
            </a:extLst>
          </p:cNvPr>
          <p:cNvSpPr txBox="1"/>
          <p:nvPr/>
        </p:nvSpPr>
        <p:spPr>
          <a:xfrm>
            <a:off x="4114800" y="29734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42CFD90E-77B4-4CF0-B9FF-00ABFCD65728}"/>
              </a:ext>
            </a:extLst>
          </p:cNvPr>
          <p:cNvSpPr txBox="1"/>
          <p:nvPr/>
        </p:nvSpPr>
        <p:spPr>
          <a:xfrm>
            <a:off x="611560" y="2555329"/>
            <a:ext cx="7926409" cy="184258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10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47ADD35C-A24A-4F76-81FB-94E48E0D654A}"/>
              </a:ext>
            </a:extLst>
          </p:cNvPr>
          <p:cNvSpPr txBox="1"/>
          <p:nvPr/>
        </p:nvSpPr>
        <p:spPr>
          <a:xfrm>
            <a:off x="7681540" y="4121691"/>
            <a:ext cx="850900" cy="2413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9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© 2021 VMD</a:t>
            </a:r>
            <a:endParaRPr lang="en-GB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CD2C85-D425-4CBF-96C8-6D1B4FEBD6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04"/>
          <a:stretch/>
        </p:blipFill>
        <p:spPr>
          <a:xfrm>
            <a:off x="200313" y="3081014"/>
            <a:ext cx="8764175" cy="9861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ra-powerpoint-hmglogo-v3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efra">
    <a:dk1>
      <a:sysClr val="windowText" lastClr="000000"/>
    </a:dk1>
    <a:lt1>
      <a:sysClr val="window" lastClr="FFFFFF"/>
    </a:lt1>
    <a:dk2>
      <a:srgbClr val="00AF41"/>
    </a:dk2>
    <a:lt2>
      <a:srgbClr val="D51067"/>
    </a:lt2>
    <a:accent1>
      <a:srgbClr val="007CBA"/>
    </a:accent1>
    <a:accent2>
      <a:srgbClr val="77BC1F"/>
    </a:accent2>
    <a:accent3>
      <a:srgbClr val="FFCC00"/>
    </a:accent3>
    <a:accent4>
      <a:srgbClr val="D9262E"/>
    </a:accent4>
    <a:accent5>
      <a:srgbClr val="6D3075"/>
    </a:accent5>
    <a:accent6>
      <a:srgbClr val="FF9E16"/>
    </a:accent6>
    <a:hlink>
      <a:srgbClr val="000000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Defra">
    <a:dk1>
      <a:sysClr val="windowText" lastClr="000000"/>
    </a:dk1>
    <a:lt1>
      <a:sysClr val="window" lastClr="FFFFFF"/>
    </a:lt1>
    <a:dk2>
      <a:srgbClr val="00AF41"/>
    </a:dk2>
    <a:lt2>
      <a:srgbClr val="D51067"/>
    </a:lt2>
    <a:accent1>
      <a:srgbClr val="007CBA"/>
    </a:accent1>
    <a:accent2>
      <a:srgbClr val="77BC1F"/>
    </a:accent2>
    <a:accent3>
      <a:srgbClr val="FFCC00"/>
    </a:accent3>
    <a:accent4>
      <a:srgbClr val="D9262E"/>
    </a:accent4>
    <a:accent5>
      <a:srgbClr val="6D3075"/>
    </a:accent5>
    <a:accent6>
      <a:srgbClr val="FF9E16"/>
    </a:accent6>
    <a:hlink>
      <a:srgbClr val="000000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7502</TotalTime>
  <Words>2213</Words>
  <Application>Microsoft Office PowerPoint</Application>
  <PresentationFormat>Letter Paper (8.5x11 in)</PresentationFormat>
  <Paragraphs>568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</vt:lpstr>
      <vt:lpstr>defra-powerpoint-hmglogo-v3</vt:lpstr>
      <vt:lpstr>PowerPoint Presentation</vt:lpstr>
      <vt:lpstr>UK-VARSS 2020 </vt:lpstr>
      <vt:lpstr>PowerPoint Presentation</vt:lpstr>
      <vt:lpstr>Antibiotic Sales</vt:lpstr>
      <vt:lpstr>Antibiotic Sales</vt:lpstr>
      <vt:lpstr>Antibiotic Sales</vt:lpstr>
      <vt:lpstr>PowerPoint Presentation</vt:lpstr>
      <vt:lpstr>Antibiotic Sales</vt:lpstr>
      <vt:lpstr>Antibiotic Sales</vt:lpstr>
      <vt:lpstr>Antibiotic Sales</vt:lpstr>
      <vt:lpstr>Antibiotic Usage Data</vt:lpstr>
      <vt:lpstr>Antibiotic Usage Data</vt:lpstr>
      <vt:lpstr>Antibiotic Usage Data</vt:lpstr>
      <vt:lpstr>Antibiotic Usage Data</vt:lpstr>
      <vt:lpstr>Antibiotic Usage Data</vt:lpstr>
      <vt:lpstr>Antibiotic Usage Data</vt:lpstr>
      <vt:lpstr>Antibiotic Usage Data</vt:lpstr>
      <vt:lpstr>Antibiotic Usage Data</vt:lpstr>
      <vt:lpstr>Antibiotic Usage Data</vt:lpstr>
      <vt:lpstr>Antibiotic Usage Data</vt:lpstr>
      <vt:lpstr>Harmonised Monitoring of AMR</vt:lpstr>
      <vt:lpstr>PowerPoint Presentation</vt:lpstr>
      <vt:lpstr>PowerPoint Presentation</vt:lpstr>
      <vt:lpstr>PowerPoint Presentation</vt:lpstr>
      <vt:lpstr>Harmonised Monitoring of AMR</vt:lpstr>
      <vt:lpstr>PowerPoint Presentation</vt:lpstr>
      <vt:lpstr>Clinical Surveillance of AMR</vt:lpstr>
      <vt:lpstr>Clinical Surveillance of AMR</vt:lpstr>
      <vt:lpstr>Clinical Surveillance of AMR</vt:lpstr>
      <vt:lpstr>Clinical Surveillance of AMR</vt:lpstr>
      <vt:lpstr>Clinical Surveillance of AMR</vt:lpstr>
      <vt:lpstr>Clinical Surveillance of AMR</vt:lpstr>
      <vt:lpstr>Clinical Surveillance of AMR</vt:lpstr>
      <vt:lpstr>Clinical Surveillance of AMR</vt:lpstr>
      <vt:lpstr>Clinical Surveillance of AMR</vt:lpstr>
    </vt:vector>
  </TitlesOfParts>
  <Company>Defra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UK-VARSS 2017 PowerPoint set</dc:title>
  <dc:creator>m.bos@vmd.defra.gsi.gov.uk</dc:creator>
  <cp:lastModifiedBy>Maureen Bowden</cp:lastModifiedBy>
  <cp:revision>658</cp:revision>
  <dcterms:created xsi:type="dcterms:W3CDTF">2012-10-10T13:01:16Z</dcterms:created>
  <dcterms:modified xsi:type="dcterms:W3CDTF">2021-11-09T12:51:01Z</dcterms:modified>
</cp:coreProperties>
</file>