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096000"/>
  <p:notesSz cx="6808788" cy="9940925"/>
  <p:embeddedFontLst>
    <p:embeddedFont>
      <p:font typeface="Calibri" panose="020F0502020204030204" pitchFamily="34" charset="0"/>
      <p:regular r:id="rId17"/>
      <p:bold r:id="rId18"/>
      <p:italic r:id="rId19"/>
      <p:boldItalic r:id="rId20"/>
    </p:embeddedFont>
    <p:embeddedFont>
      <p:font typeface="Tahoma" panose="020B060403050404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6" d="100"/>
          <a:sy n="126" d="100"/>
        </p:scale>
        <p:origin x="123"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1288" y="745546"/>
            <a:ext cx="5106896" cy="372779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871" y="4721925"/>
            <a:ext cx="5446998" cy="4473400"/>
          </a:xfrm>
          <a:prstGeom prst="rect">
            <a:avLst/>
          </a:prstGeom>
          <a:noFill/>
          <a:ln>
            <a:noFill/>
          </a:ln>
        </p:spPr>
        <p:txBody>
          <a:bodyPr spcFirstLastPara="1" wrap="square" lIns="91400" tIns="91400" rIns="91400" bIns="914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8752e7f61_2_75:notes"/>
          <p:cNvSpPr>
            <a:spLocks noGrp="1" noRot="1" noChangeAspect="1"/>
          </p:cNvSpPr>
          <p:nvPr>
            <p:ph type="sldImg" idx="2"/>
          </p:nvPr>
        </p:nvSpPr>
        <p:spPr>
          <a:xfrm>
            <a:off x="610294" y="746125"/>
            <a:ext cx="5588199"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e8752e7f61_2_75: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e8752e7f61_2_75: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8752e7f61_0_56: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20" name="Google Shape;220;ge8752e7f61_0_56: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e8752e7f61_0_64: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29" name="Google Shape;229;ge8752e7f61_0_64: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8752e7f61_0_72: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38" name="Google Shape;238;ge8752e7f61_0_72: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e8752e7f61_0_80: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47" name="Google Shape;247;ge8752e7f61_0_80: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d72332a465_0_138: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48" name="Google Shape;148;gd72332a465_0_138: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8752e7f61_0_0: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57" name="Google Shape;157;ge8752e7f61_0_0: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8752e7f61_0_8: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66" name="Google Shape;166;ge8752e7f61_0_8: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8752e7f61_0_16: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75" name="Google Shape;175;ge8752e7f61_0_16: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8752e7f61_0_24: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84" name="Google Shape;184;ge8752e7f61_0_24: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8752e7f61_0_32: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193" name="Google Shape;193;ge8752e7f61_0_32: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8752e7f61_0_40: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02" name="Google Shape;202;ge8752e7f61_0_40: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e8752e7f61_0_48:notes"/>
          <p:cNvSpPr txBox="1">
            <a:spLocks noGrp="1"/>
          </p:cNvSpPr>
          <p:nvPr>
            <p:ph type="body" idx="1"/>
          </p:nvPr>
        </p:nvSpPr>
        <p:spPr>
          <a:xfrm>
            <a:off x="681035" y="4721220"/>
            <a:ext cx="5446800" cy="4473600"/>
          </a:xfrm>
          <a:prstGeom prst="rect">
            <a:avLst/>
          </a:prstGeom>
          <a:noFill/>
          <a:ln>
            <a:noFill/>
          </a:ln>
        </p:spPr>
        <p:txBody>
          <a:bodyPr spcFirstLastPara="1" wrap="square" lIns="91400" tIns="91400" rIns="91400" bIns="91400" anchor="t" anchorCtr="0">
            <a:noAutofit/>
          </a:bodyPr>
          <a:lstStyle/>
          <a:p>
            <a:pPr marL="457200" lvl="0" indent="-228601" algn="l" rtl="0">
              <a:lnSpc>
                <a:spcPct val="100000"/>
              </a:lnSpc>
              <a:spcBef>
                <a:spcPts val="0"/>
              </a:spcBef>
              <a:spcAft>
                <a:spcPts val="0"/>
              </a:spcAft>
              <a:buSzPts val="1100"/>
              <a:buNone/>
            </a:pPr>
            <a:endParaRPr/>
          </a:p>
        </p:txBody>
      </p:sp>
      <p:sp>
        <p:nvSpPr>
          <p:cNvPr id="211" name="Google Shape;211;ge8752e7f61_0_48:notes"/>
          <p:cNvSpPr>
            <a:spLocks noGrp="1" noRot="1" noChangeAspect="1"/>
          </p:cNvSpPr>
          <p:nvPr>
            <p:ph type="sldImg" idx="2"/>
          </p:nvPr>
        </p:nvSpPr>
        <p:spPr>
          <a:xfrm>
            <a:off x="609600" y="746125"/>
            <a:ext cx="5589588"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51524" y="3983720"/>
            <a:ext cx="8568952" cy="664457"/>
          </a:xfrm>
          <a:prstGeom prst="rect">
            <a:avLst/>
          </a:prstGeom>
          <a:noFill/>
          <a:ln>
            <a:noFill/>
          </a:ln>
        </p:spPr>
        <p:txBody>
          <a:bodyPr spcFirstLastPara="1" wrap="square" lIns="91400" tIns="45700" rIns="91400" bIns="45700" anchor="ctr" anchorCtr="0">
            <a:noAutofit/>
          </a:bodyPr>
          <a:lstStyle>
            <a:lvl1pPr lvl="0" algn="r">
              <a:lnSpc>
                <a:spcPct val="100000"/>
              </a:lnSpc>
              <a:spcBef>
                <a:spcPts val="0"/>
              </a:spcBef>
              <a:spcAft>
                <a:spcPts val="0"/>
              </a:spcAft>
              <a:buClr>
                <a:srgbClr val="07679A"/>
              </a:buClr>
              <a:buSzPts val="3600"/>
              <a:buFont typeface="Tahoma"/>
              <a:buNone/>
              <a:defRPr sz="3600" b="1">
                <a:solidFill>
                  <a:srgbClr val="07679A"/>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251524" y="4648178"/>
            <a:ext cx="8568952" cy="492102"/>
          </a:xfrm>
          <a:prstGeom prst="rect">
            <a:avLst/>
          </a:prstGeom>
          <a:noFill/>
          <a:ln>
            <a:noFill/>
          </a:ln>
        </p:spPr>
        <p:txBody>
          <a:bodyPr spcFirstLastPara="1" wrap="square" lIns="91400" tIns="45700" rIns="91400" bIns="45700" anchor="t" anchorCtr="0">
            <a:noAutofit/>
          </a:bodyPr>
          <a:lstStyle>
            <a:lvl1pPr lvl="0" algn="r">
              <a:lnSpc>
                <a:spcPct val="100000"/>
              </a:lnSpc>
              <a:spcBef>
                <a:spcPts val="560"/>
              </a:spcBef>
              <a:spcAft>
                <a:spcPts val="0"/>
              </a:spcAft>
              <a:buClr>
                <a:srgbClr val="7F7F7F"/>
              </a:buClr>
              <a:buSzPts val="2800"/>
              <a:buFont typeface="Tahoma"/>
              <a:buNone/>
              <a:defRPr sz="2800">
                <a:solidFill>
                  <a:srgbClr val="7F7F7F"/>
                </a:solidFill>
                <a:latin typeface="Tahoma"/>
                <a:ea typeface="Tahoma"/>
                <a:cs typeface="Tahoma"/>
                <a:sym typeface="Tahoma"/>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457200" y="5650086"/>
            <a:ext cx="2133596" cy="324557"/>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3" y="5650086"/>
            <a:ext cx="2895603" cy="324557"/>
          </a:xfrm>
          <a:prstGeom prst="rect">
            <a:avLst/>
          </a:prstGeom>
          <a:noFill/>
          <a:ln>
            <a:noFill/>
          </a:ln>
        </p:spPr>
        <p:txBody>
          <a:bodyPr spcFirstLastPara="1" wrap="square" lIns="91400" tIns="45700" rIns="91400" bIns="45700" anchor="ctr" anchorCtr="1">
            <a:noAutofit/>
          </a:bodyPr>
          <a:lstStyle>
            <a:lvl1pPr lvl="0" algn="ctr">
              <a:lnSpc>
                <a:spcPct val="100000"/>
              </a:lnSpc>
              <a:spcBef>
                <a:spcPts val="0"/>
              </a:spcBef>
              <a:spcAft>
                <a:spcPts val="0"/>
              </a:spcAft>
              <a:buClr>
                <a:srgbClr val="000000"/>
              </a:buClr>
              <a:buSzPts val="18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3" y="5650086"/>
            <a:ext cx="2133596" cy="324557"/>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a:lvl1pPr>
            <a:lvl2pPr marL="0" marR="0" lvl="1" indent="0" algn="r">
              <a:lnSpc>
                <a:spcPct val="100000"/>
              </a:lnSpc>
              <a:spcBef>
                <a:spcPts val="0"/>
              </a:spcBef>
              <a:spcAft>
                <a:spcPts val="0"/>
              </a:spcAft>
              <a:buClr>
                <a:srgbClr val="898989"/>
              </a:buClr>
              <a:buSzPts val="1200"/>
              <a:buFont typeface="Calibri"/>
              <a:buNone/>
              <a:defRPr/>
            </a:lvl2pPr>
            <a:lvl3pPr marL="0" marR="0" lvl="2" indent="0" algn="r">
              <a:lnSpc>
                <a:spcPct val="100000"/>
              </a:lnSpc>
              <a:spcBef>
                <a:spcPts val="0"/>
              </a:spcBef>
              <a:spcAft>
                <a:spcPts val="0"/>
              </a:spcAft>
              <a:buClr>
                <a:srgbClr val="898989"/>
              </a:buClr>
              <a:buSzPts val="1200"/>
              <a:buFont typeface="Calibri"/>
              <a:buNone/>
              <a:defRPr/>
            </a:lvl3pPr>
            <a:lvl4pPr marL="0" marR="0" lvl="3" indent="0" algn="r">
              <a:lnSpc>
                <a:spcPct val="100000"/>
              </a:lnSpc>
              <a:spcBef>
                <a:spcPts val="0"/>
              </a:spcBef>
              <a:spcAft>
                <a:spcPts val="0"/>
              </a:spcAft>
              <a:buClr>
                <a:srgbClr val="898989"/>
              </a:buClr>
              <a:buSzPts val="1200"/>
              <a:buFont typeface="Calibri"/>
              <a:buNone/>
              <a:defRPr/>
            </a:lvl4pPr>
            <a:lvl5pPr marL="0" marR="0" lvl="4" indent="0" algn="r">
              <a:lnSpc>
                <a:spcPct val="100000"/>
              </a:lnSpc>
              <a:spcBef>
                <a:spcPts val="0"/>
              </a:spcBef>
              <a:spcAft>
                <a:spcPts val="0"/>
              </a:spcAft>
              <a:buClr>
                <a:srgbClr val="898989"/>
              </a:buClr>
              <a:buSzPts val="1200"/>
              <a:buFont typeface="Calibri"/>
              <a:buNone/>
              <a:defRPr/>
            </a:lvl5pPr>
            <a:lvl6pPr marL="0" marR="0" lvl="5" indent="0" algn="r">
              <a:lnSpc>
                <a:spcPct val="100000"/>
              </a:lnSpc>
              <a:spcBef>
                <a:spcPts val="0"/>
              </a:spcBef>
              <a:spcAft>
                <a:spcPts val="0"/>
              </a:spcAft>
              <a:buClr>
                <a:srgbClr val="898989"/>
              </a:buClr>
              <a:buSzPts val="1200"/>
              <a:buFont typeface="Calibri"/>
              <a:buNone/>
              <a:defRPr/>
            </a:lvl6pPr>
            <a:lvl7pPr marL="0" marR="0" lvl="6" indent="0" algn="r">
              <a:lnSpc>
                <a:spcPct val="100000"/>
              </a:lnSpc>
              <a:spcBef>
                <a:spcPts val="0"/>
              </a:spcBef>
              <a:spcAft>
                <a:spcPts val="0"/>
              </a:spcAft>
              <a:buClr>
                <a:srgbClr val="898989"/>
              </a:buClr>
              <a:buSzPts val="1200"/>
              <a:buFont typeface="Calibri"/>
              <a:buNone/>
              <a:defRPr/>
            </a:lvl7pPr>
            <a:lvl8pPr marL="0" marR="0" lvl="7" indent="0" algn="r">
              <a:lnSpc>
                <a:spcPct val="100000"/>
              </a:lnSpc>
              <a:spcBef>
                <a:spcPts val="0"/>
              </a:spcBef>
              <a:spcAft>
                <a:spcPts val="0"/>
              </a:spcAft>
              <a:buClr>
                <a:srgbClr val="898989"/>
              </a:buClr>
              <a:buSzPts val="1200"/>
              <a:buFont typeface="Calibri"/>
              <a:buNone/>
              <a:defRPr/>
            </a:lvl8pPr>
            <a:lvl9pPr marL="0" marR="0" lvl="8" indent="0" algn="r">
              <a:lnSpc>
                <a:spcPct val="100000"/>
              </a:lnSpc>
              <a:spcBef>
                <a:spcPts val="0"/>
              </a:spcBef>
              <a:spcAft>
                <a:spcPts val="0"/>
              </a:spcAft>
              <a:buClr>
                <a:srgbClr val="898989"/>
              </a:buClr>
              <a:buSzPts val="1200"/>
              <a:buFont typeface="Calibri"/>
              <a:buNone/>
              <a:defRPr/>
            </a:lvl9pPr>
          </a:lstStyle>
          <a:p>
            <a:pPr marL="0" lvl="0" indent="0" algn="r" rtl="0">
              <a:spcBef>
                <a:spcPts val="0"/>
              </a:spcBef>
              <a:spcAft>
                <a:spcPts val="0"/>
              </a:spcAft>
              <a:buNone/>
            </a:pPr>
            <a:fld id="{00000000-1234-1234-1234-123412341234}" type="slidenum">
              <a:rPr lang="en-GB"/>
              <a:t>‹#›</a:t>
            </a:fld>
            <a:endParaRPr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_OBJECTS_OVER_TEXT" type="twoObjOverTx">
  <p:cSld name="TWO_OBJECTS_OVER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457200"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1"/>
          <p:cNvSpPr txBox="1">
            <a:spLocks noGrp="1"/>
          </p:cNvSpPr>
          <p:nvPr>
            <p:ph type="body" idx="2"/>
          </p:nvPr>
        </p:nvSpPr>
        <p:spPr>
          <a:xfrm>
            <a:off x="4674239"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body" idx="3"/>
          </p:nvPr>
        </p:nvSpPr>
        <p:spPr>
          <a:xfrm>
            <a:off x="457200" y="3272957"/>
            <a:ext cx="8229298"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BJECT_OVER_TEXT" type="objOverTx">
  <p:cSld name="OBJECT_OVER_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2"/>
          <p:cNvSpPr txBox="1">
            <a:spLocks noGrp="1"/>
          </p:cNvSpPr>
          <p:nvPr>
            <p:ph type="body" idx="1"/>
          </p:nvPr>
        </p:nvSpPr>
        <p:spPr>
          <a:xfrm>
            <a:off x="457200" y="1426244"/>
            <a:ext cx="8229298"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2"/>
          <p:cNvSpPr txBox="1">
            <a:spLocks noGrp="1"/>
          </p:cNvSpPr>
          <p:nvPr>
            <p:ph type="body" idx="2"/>
          </p:nvPr>
        </p:nvSpPr>
        <p:spPr>
          <a:xfrm>
            <a:off x="457200" y="3272957"/>
            <a:ext cx="8229298"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_OBJECTS" type="fourObj">
  <p:cSld name="FOUR_OBJECTS">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3"/>
          <p:cNvSpPr txBox="1">
            <a:spLocks noGrp="1"/>
          </p:cNvSpPr>
          <p:nvPr>
            <p:ph type="body" idx="1"/>
          </p:nvPr>
        </p:nvSpPr>
        <p:spPr>
          <a:xfrm>
            <a:off x="457200"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3"/>
          <p:cNvSpPr txBox="1">
            <a:spLocks noGrp="1"/>
          </p:cNvSpPr>
          <p:nvPr>
            <p:ph type="body" idx="2"/>
          </p:nvPr>
        </p:nvSpPr>
        <p:spPr>
          <a:xfrm>
            <a:off x="4674239"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3"/>
          <p:cNvSpPr txBox="1">
            <a:spLocks noGrp="1"/>
          </p:cNvSpPr>
          <p:nvPr>
            <p:ph type="body" idx="3"/>
          </p:nvPr>
        </p:nvSpPr>
        <p:spPr>
          <a:xfrm>
            <a:off x="457200" y="3272957"/>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3"/>
          <p:cNvSpPr txBox="1">
            <a:spLocks noGrp="1"/>
          </p:cNvSpPr>
          <p:nvPr>
            <p:ph type="body" idx="4"/>
          </p:nvPr>
        </p:nvSpPr>
        <p:spPr>
          <a:xfrm>
            <a:off x="4674239" y="3272957"/>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4"/>
          <p:cNvSpPr txBox="1">
            <a:spLocks noGrp="1"/>
          </p:cNvSpPr>
          <p:nvPr>
            <p:ph type="body" idx="1"/>
          </p:nvPr>
        </p:nvSpPr>
        <p:spPr>
          <a:xfrm>
            <a:off x="457200" y="1426244"/>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4"/>
          <p:cNvSpPr txBox="1">
            <a:spLocks noGrp="1"/>
          </p:cNvSpPr>
          <p:nvPr>
            <p:ph type="body" idx="2"/>
          </p:nvPr>
        </p:nvSpPr>
        <p:spPr>
          <a:xfrm>
            <a:off x="3239636" y="1426244"/>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
          <p:cNvSpPr txBox="1">
            <a:spLocks noGrp="1"/>
          </p:cNvSpPr>
          <p:nvPr>
            <p:ph type="body" idx="3"/>
          </p:nvPr>
        </p:nvSpPr>
        <p:spPr>
          <a:xfrm>
            <a:off x="6022082" y="1426244"/>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4"/>
          <p:cNvSpPr txBox="1">
            <a:spLocks noGrp="1"/>
          </p:cNvSpPr>
          <p:nvPr>
            <p:ph type="body" idx="4"/>
          </p:nvPr>
        </p:nvSpPr>
        <p:spPr>
          <a:xfrm>
            <a:off x="457200" y="3272957"/>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4"/>
          <p:cNvSpPr txBox="1">
            <a:spLocks noGrp="1"/>
          </p:cNvSpPr>
          <p:nvPr>
            <p:ph type="body" idx="5"/>
          </p:nvPr>
        </p:nvSpPr>
        <p:spPr>
          <a:xfrm>
            <a:off x="3239636" y="3272957"/>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4"/>
          <p:cNvSpPr txBox="1">
            <a:spLocks noGrp="1"/>
          </p:cNvSpPr>
          <p:nvPr>
            <p:ph type="body" idx="6"/>
          </p:nvPr>
        </p:nvSpPr>
        <p:spPr>
          <a:xfrm>
            <a:off x="6022082" y="3272957"/>
            <a:ext cx="2649602"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ctrTitle"/>
          </p:nvPr>
        </p:nvSpPr>
        <p:spPr>
          <a:xfrm>
            <a:off x="251520" y="3983721"/>
            <a:ext cx="8568952" cy="664457"/>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71147"/>
              </a:buClr>
              <a:buSzPts val="3600"/>
              <a:buFont typeface="Tahoma"/>
              <a:buNone/>
              <a:defRPr sz="3600" b="1" i="0">
                <a:solidFill>
                  <a:srgbClr val="971147"/>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6"/>
          <p:cNvSpPr txBox="1">
            <a:spLocks noGrp="1"/>
          </p:cNvSpPr>
          <p:nvPr>
            <p:ph type="subTitle" idx="1"/>
          </p:nvPr>
        </p:nvSpPr>
        <p:spPr>
          <a:xfrm>
            <a:off x="251520" y="4648178"/>
            <a:ext cx="8568952" cy="492103"/>
          </a:xfrm>
          <a:prstGeom prst="rect">
            <a:avLst/>
          </a:prstGeom>
          <a:noFill/>
          <a:ln>
            <a:noFill/>
          </a:ln>
        </p:spPr>
        <p:txBody>
          <a:bodyPr spcFirstLastPara="1" wrap="square" lIns="91425" tIns="45700" rIns="91425" bIns="45700" anchor="t" anchorCtr="0">
            <a:normAutofit/>
          </a:bodyPr>
          <a:lstStyle>
            <a:lvl1pPr lvl="0" algn="r">
              <a:spcBef>
                <a:spcPts val="560"/>
              </a:spcBef>
              <a:spcAft>
                <a:spcPts val="0"/>
              </a:spcAft>
              <a:buSzPts val="2800"/>
              <a:buNone/>
              <a:defRPr sz="2800">
                <a:solidFill>
                  <a:srgbClr val="7F7F7F"/>
                </a:solidFill>
                <a:latin typeface="Tahoma"/>
                <a:ea typeface="Tahoma"/>
                <a:cs typeface="Tahoma"/>
                <a:sym typeface="Tahoma"/>
              </a:defRPr>
            </a:lvl1pPr>
            <a:lvl2pPr lvl="1" algn="ctr">
              <a:spcBef>
                <a:spcPts val="360"/>
              </a:spcBef>
              <a:spcAft>
                <a:spcPts val="0"/>
              </a:spcAft>
              <a:buSzPts val="1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4" name="Google Shape;74;p16"/>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6"/>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2987824" y="244123"/>
            <a:ext cx="5698976"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71147"/>
              </a:buClr>
              <a:buSzPts val="3600"/>
              <a:buFont typeface="Tahoma"/>
              <a:buNone/>
              <a:defRPr>
                <a:solidFill>
                  <a:srgbClr val="9711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7"/>
          <p:cNvSpPr txBox="1">
            <a:spLocks noGrp="1"/>
          </p:cNvSpPr>
          <p:nvPr>
            <p:ph type="body" idx="1"/>
          </p:nvPr>
        </p:nvSpPr>
        <p:spPr>
          <a:xfrm>
            <a:off x="457200" y="2023886"/>
            <a:ext cx="8229600" cy="3421592"/>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rgbClr val="971147"/>
              </a:buClr>
              <a:buSzPts val="2000"/>
              <a:buChar char="▪"/>
              <a:defRPr/>
            </a:lvl1pPr>
            <a:lvl2pPr marL="914400" lvl="1" indent="-342900" algn="l">
              <a:spcBef>
                <a:spcPts val="360"/>
              </a:spcBef>
              <a:spcAft>
                <a:spcPts val="0"/>
              </a:spcAft>
              <a:buClr>
                <a:srgbClr val="971147"/>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7"/>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7"/>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722313" y="3917244"/>
            <a:ext cx="7772400" cy="121073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971147"/>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8"/>
          <p:cNvSpPr txBox="1">
            <a:spLocks noGrp="1"/>
          </p:cNvSpPr>
          <p:nvPr>
            <p:ph type="body" idx="1"/>
          </p:nvPr>
        </p:nvSpPr>
        <p:spPr>
          <a:xfrm>
            <a:off x="722313" y="2583745"/>
            <a:ext cx="7772400" cy="13335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2000"/>
              <a:buNone/>
              <a:defRPr sz="2000">
                <a:solidFill>
                  <a:srgbClr val="888888"/>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6" name="Google Shape;86;p18"/>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8"/>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8"/>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2987824" y="244123"/>
            <a:ext cx="5698976"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711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9"/>
          <p:cNvSpPr txBox="1">
            <a:spLocks noGrp="1"/>
          </p:cNvSpPr>
          <p:nvPr>
            <p:ph type="body" idx="1"/>
          </p:nvPr>
        </p:nvSpPr>
        <p:spPr>
          <a:xfrm>
            <a:off x="457200" y="1422400"/>
            <a:ext cx="4038600" cy="402307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2" name="Google Shape;92;p19"/>
          <p:cNvSpPr txBox="1">
            <a:spLocks noGrp="1"/>
          </p:cNvSpPr>
          <p:nvPr>
            <p:ph type="body" idx="2"/>
          </p:nvPr>
        </p:nvSpPr>
        <p:spPr>
          <a:xfrm>
            <a:off x="4648200" y="1422400"/>
            <a:ext cx="4038600" cy="402307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3" name="Google Shape;93;p19"/>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9"/>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2987824" y="244123"/>
            <a:ext cx="5698976"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71147"/>
              </a:buClr>
              <a:buSzPts val="36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0"/>
          <p:cNvSpPr txBox="1">
            <a:spLocks noGrp="1"/>
          </p:cNvSpPr>
          <p:nvPr>
            <p:ph type="body" idx="1"/>
          </p:nvPr>
        </p:nvSpPr>
        <p:spPr>
          <a:xfrm>
            <a:off x="457200" y="1364545"/>
            <a:ext cx="4040188" cy="56867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9" name="Google Shape;99;p20"/>
          <p:cNvSpPr txBox="1">
            <a:spLocks noGrp="1"/>
          </p:cNvSpPr>
          <p:nvPr>
            <p:ph type="body" idx="2"/>
          </p:nvPr>
        </p:nvSpPr>
        <p:spPr>
          <a:xfrm>
            <a:off x="457200" y="1933222"/>
            <a:ext cx="4040188" cy="3512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0" name="Google Shape;100;p20"/>
          <p:cNvSpPr txBox="1">
            <a:spLocks noGrp="1"/>
          </p:cNvSpPr>
          <p:nvPr>
            <p:ph type="body" idx="3"/>
          </p:nvPr>
        </p:nvSpPr>
        <p:spPr>
          <a:xfrm>
            <a:off x="4645025" y="1364545"/>
            <a:ext cx="4041775" cy="56867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1" name="Google Shape;101;p20"/>
          <p:cNvSpPr txBox="1">
            <a:spLocks noGrp="1"/>
          </p:cNvSpPr>
          <p:nvPr>
            <p:ph type="body" idx="4"/>
          </p:nvPr>
        </p:nvSpPr>
        <p:spPr>
          <a:xfrm>
            <a:off x="4645025" y="1933222"/>
            <a:ext cx="4041775" cy="3512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2" name="Google Shape;102;p20"/>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0"/>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0"/>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2987824" y="244123"/>
            <a:ext cx="5698976"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711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21"/>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1"/>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1"/>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426244"/>
            <a:ext cx="8229298"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22"/>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2"/>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2"/>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457200" y="242711"/>
            <a:ext cx="3008313" cy="103293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971147"/>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3"/>
          <p:cNvSpPr txBox="1">
            <a:spLocks noGrp="1"/>
          </p:cNvSpPr>
          <p:nvPr>
            <p:ph type="body" idx="1"/>
          </p:nvPr>
        </p:nvSpPr>
        <p:spPr>
          <a:xfrm>
            <a:off x="3575050" y="242711"/>
            <a:ext cx="5111750" cy="5202767"/>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17" name="Google Shape;117;p23"/>
          <p:cNvSpPr txBox="1">
            <a:spLocks noGrp="1"/>
          </p:cNvSpPr>
          <p:nvPr>
            <p:ph type="body" idx="2"/>
          </p:nvPr>
        </p:nvSpPr>
        <p:spPr>
          <a:xfrm>
            <a:off x="457200" y="1275644"/>
            <a:ext cx="3008313" cy="4169834"/>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8" name="Google Shape;118;p23"/>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3"/>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3"/>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1792288" y="4267200"/>
            <a:ext cx="5486400" cy="50376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971147"/>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4"/>
          <p:cNvSpPr>
            <a:spLocks noGrp="1"/>
          </p:cNvSpPr>
          <p:nvPr>
            <p:ph type="pic" idx="2"/>
          </p:nvPr>
        </p:nvSpPr>
        <p:spPr>
          <a:xfrm>
            <a:off x="1792288" y="544689"/>
            <a:ext cx="5486400" cy="3657600"/>
          </a:xfrm>
          <a:prstGeom prst="rect">
            <a:avLst/>
          </a:prstGeom>
          <a:noFill/>
          <a:ln>
            <a:noFill/>
          </a:ln>
        </p:spPr>
      </p:sp>
      <p:sp>
        <p:nvSpPr>
          <p:cNvPr id="124" name="Google Shape;124;p24"/>
          <p:cNvSpPr txBox="1">
            <a:spLocks noGrp="1"/>
          </p:cNvSpPr>
          <p:nvPr>
            <p:ph type="body" idx="1"/>
          </p:nvPr>
        </p:nvSpPr>
        <p:spPr>
          <a:xfrm>
            <a:off x="1792288" y="4770967"/>
            <a:ext cx="5486400" cy="71543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25" name="Google Shape;125;p24"/>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4"/>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4"/>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2987824" y="244123"/>
            <a:ext cx="5698976" cy="1016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711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5"/>
          <p:cNvSpPr txBox="1">
            <a:spLocks noGrp="1"/>
          </p:cNvSpPr>
          <p:nvPr>
            <p:ph type="body" idx="1"/>
          </p:nvPr>
        </p:nvSpPr>
        <p:spPr>
          <a:xfrm rot="5400000">
            <a:off x="2861204" y="-380118"/>
            <a:ext cx="342159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25"/>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5"/>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5"/>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rot="5400000">
            <a:off x="5057422" y="1816100"/>
            <a:ext cx="5201356" cy="2057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rgbClr val="9711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6"/>
          <p:cNvSpPr txBox="1">
            <a:spLocks noGrp="1"/>
          </p:cNvSpPr>
          <p:nvPr>
            <p:ph type="body" idx="1"/>
          </p:nvPr>
        </p:nvSpPr>
        <p:spPr>
          <a:xfrm rot="5400000">
            <a:off x="866422" y="-165099"/>
            <a:ext cx="5201356"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26"/>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6"/>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6"/>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subTitle" idx="1"/>
          </p:nvPr>
        </p:nvSpPr>
        <p:spPr>
          <a:xfrm>
            <a:off x="457200" y="1426244"/>
            <a:ext cx="8229298" cy="3535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457200" y="1426244"/>
            <a:ext cx="4015797"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6"/>
          <p:cNvSpPr txBox="1">
            <a:spLocks noGrp="1"/>
          </p:cNvSpPr>
          <p:nvPr>
            <p:ph type="body" idx="2"/>
          </p:nvPr>
        </p:nvSpPr>
        <p:spPr>
          <a:xfrm>
            <a:off x="4674239" y="1426244"/>
            <a:ext cx="4015797"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JECT_ONLY" type="objOnly">
  <p:cSld name="OBJECT_ONLY">
    <p:spTree>
      <p:nvGrpSpPr>
        <p:cNvPr id="1" name="Shape 30"/>
        <p:cNvGrpSpPr/>
        <p:nvPr/>
      </p:nvGrpSpPr>
      <p:grpSpPr>
        <a:xfrm>
          <a:off x="0" y="0"/>
          <a:ext cx="0" cy="0"/>
          <a:chOff x="0" y="0"/>
          <a:chExt cx="0" cy="0"/>
        </a:xfrm>
      </p:grpSpPr>
      <p:sp>
        <p:nvSpPr>
          <p:cNvPr id="31" name="Google Shape;31;p8"/>
          <p:cNvSpPr txBox="1">
            <a:spLocks noGrp="1"/>
          </p:cNvSpPr>
          <p:nvPr>
            <p:ph type="subTitle" idx="1"/>
          </p:nvPr>
        </p:nvSpPr>
        <p:spPr>
          <a:xfrm>
            <a:off x="3132002" y="244163"/>
            <a:ext cx="5554797" cy="471059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lgn="l">
              <a:lnSpc>
                <a:spcPct val="90000"/>
              </a:lnSpc>
              <a:spcBef>
                <a:spcPts val="500"/>
              </a:spcBef>
              <a:spcAft>
                <a:spcPts val="0"/>
              </a:spcAft>
              <a:buClr>
                <a:srgbClr val="000000"/>
              </a:buClr>
              <a:buSzPts val="1800"/>
              <a:buChar char="•"/>
              <a:defRPr/>
            </a:lvl2pPr>
            <a:lvl3pPr lvl="2" algn="l">
              <a:lnSpc>
                <a:spcPct val="90000"/>
              </a:lnSpc>
              <a:spcBef>
                <a:spcPts val="500"/>
              </a:spcBef>
              <a:spcAft>
                <a:spcPts val="0"/>
              </a:spcAft>
              <a:buClr>
                <a:srgbClr val="000000"/>
              </a:buClr>
              <a:buSzPts val="1800"/>
              <a:buChar char="•"/>
              <a:defRPr/>
            </a:lvl3pPr>
            <a:lvl4pPr lvl="3" algn="l">
              <a:lnSpc>
                <a:spcPct val="90000"/>
              </a:lnSpc>
              <a:spcBef>
                <a:spcPts val="500"/>
              </a:spcBef>
              <a:spcAft>
                <a:spcPts val="0"/>
              </a:spcAft>
              <a:buClr>
                <a:srgbClr val="000000"/>
              </a:buClr>
              <a:buSzPts val="1800"/>
              <a:buChar char="•"/>
              <a:defRPr/>
            </a:lvl4pPr>
            <a:lvl5pPr lvl="4" algn="l">
              <a:lnSpc>
                <a:spcPct val="90000"/>
              </a:lnSpc>
              <a:spcBef>
                <a:spcPts val="500"/>
              </a:spcBef>
              <a:spcAft>
                <a:spcPts val="0"/>
              </a:spcAft>
              <a:buClr>
                <a:srgbClr val="000000"/>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_OBJECTS_AND_OBJECT" type="twoObjAndObj">
  <p:cSld name="TWO_OBJECTS_AND_OBJEC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9"/>
          <p:cNvSpPr txBox="1">
            <a:spLocks noGrp="1"/>
          </p:cNvSpPr>
          <p:nvPr>
            <p:ph type="body" idx="1"/>
          </p:nvPr>
        </p:nvSpPr>
        <p:spPr>
          <a:xfrm>
            <a:off x="457200"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9"/>
          <p:cNvSpPr txBox="1">
            <a:spLocks noGrp="1"/>
          </p:cNvSpPr>
          <p:nvPr>
            <p:ph type="body" idx="2"/>
          </p:nvPr>
        </p:nvSpPr>
        <p:spPr>
          <a:xfrm>
            <a:off x="4674239" y="1426244"/>
            <a:ext cx="4015797"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3"/>
          </p:nvPr>
        </p:nvSpPr>
        <p:spPr>
          <a:xfrm>
            <a:off x="457200" y="3272957"/>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JECT_AND_TWO_OBJECTS" type="objAndTwoObj">
  <p:cSld name="OBJECT_AND_TWO_OBJECTS">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3132002" y="244163"/>
            <a:ext cx="5554797" cy="1016099"/>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0000"/>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457200" y="1426244"/>
            <a:ext cx="4015797" cy="35355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2"/>
          </p:nvPr>
        </p:nvSpPr>
        <p:spPr>
          <a:xfrm>
            <a:off x="4674239" y="1426244"/>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0"/>
          <p:cNvSpPr txBox="1">
            <a:spLocks noGrp="1"/>
          </p:cNvSpPr>
          <p:nvPr>
            <p:ph type="body" idx="3"/>
          </p:nvPr>
        </p:nvSpPr>
        <p:spPr>
          <a:xfrm>
            <a:off x="4674239" y="3272957"/>
            <a:ext cx="4015797" cy="1685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rgbClr val="000000"/>
              </a:buClr>
              <a:buSzPts val="1800"/>
              <a:buFont typeface="Arial"/>
              <a:buNone/>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1642" y="3983684"/>
            <a:ext cx="8569199" cy="664201"/>
          </a:xfrm>
          <a:prstGeom prst="rect">
            <a:avLst/>
          </a:prstGeom>
          <a:noFill/>
          <a:ln>
            <a:noFill/>
          </a:ln>
        </p:spPr>
        <p:txBody>
          <a:bodyPr spcFirstLastPara="1" wrap="square" lIns="91400" tIns="45700" rIns="91400" bIns="45700" anchor="ctr"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dt" idx="10"/>
          </p:nvPr>
        </p:nvSpPr>
        <p:spPr>
          <a:xfrm>
            <a:off x="457200" y="5650242"/>
            <a:ext cx="2133596" cy="324602"/>
          </a:xfrm>
          <a:prstGeom prst="rect">
            <a:avLst/>
          </a:prstGeom>
          <a:noFill/>
          <a:ln>
            <a:noFill/>
          </a:ln>
        </p:spPr>
        <p:txBody>
          <a:bodyPr spcFirstLastPara="1" wrap="square" lIns="91400" tIns="45700" rIns="91400" bIns="45700" anchor="ctr" anchorCtr="0">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3124084" y="5650242"/>
            <a:ext cx="2895603" cy="324602"/>
          </a:xfrm>
          <a:prstGeom prst="rect">
            <a:avLst/>
          </a:prstGeom>
          <a:noFill/>
          <a:ln>
            <a:noFill/>
          </a:ln>
        </p:spPr>
        <p:txBody>
          <a:bodyPr spcFirstLastPara="1" wrap="square" lIns="91400" tIns="45700" rIns="91400" bIns="45700" anchor="ctr" anchorCtr="1">
            <a:noAutofit/>
          </a:bodyPr>
          <a:lstStyle>
            <a:lvl1pPr marR="0" lvl="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6553084" y="5650242"/>
            <a:ext cx="2133596" cy="324602"/>
          </a:xfrm>
          <a:prstGeom prst="rect">
            <a:avLst/>
          </a:prstGeom>
          <a:noFill/>
          <a:ln>
            <a:noFill/>
          </a:ln>
        </p:spPr>
        <p:txBody>
          <a:bodyPr spcFirstLastPara="1" wrap="square" lIns="91400" tIns="45700" rIns="91400"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0" name="Google Shape;10;p1"/>
          <p:cNvSpPr txBox="1">
            <a:spLocks noGrp="1"/>
          </p:cNvSpPr>
          <p:nvPr>
            <p:ph type="body" idx="1"/>
          </p:nvPr>
        </p:nvSpPr>
        <p:spPr>
          <a:xfrm>
            <a:off x="457200" y="1426244"/>
            <a:ext cx="8229298" cy="3535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987824" y="244123"/>
            <a:ext cx="5698976" cy="10160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rgbClr val="971147"/>
              </a:buClr>
              <a:buSzPts val="3600"/>
              <a:buFont typeface="Tahoma"/>
              <a:buNone/>
              <a:defRPr sz="3600" b="0" i="0" u="none" strike="noStrike" cap="none">
                <a:solidFill>
                  <a:srgbClr val="971147"/>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5"/>
          <p:cNvSpPr txBox="1">
            <a:spLocks noGrp="1"/>
          </p:cNvSpPr>
          <p:nvPr>
            <p:ph type="body" idx="1"/>
          </p:nvPr>
        </p:nvSpPr>
        <p:spPr>
          <a:xfrm>
            <a:off x="457200" y="2023886"/>
            <a:ext cx="8229600" cy="3421592"/>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400"/>
              </a:spcBef>
              <a:spcAft>
                <a:spcPts val="0"/>
              </a:spcAft>
              <a:buClr>
                <a:srgbClr val="971147"/>
              </a:buClr>
              <a:buSzPts val="2000"/>
              <a:buFont typeface="Noto Sans Symbols"/>
              <a:buChar char="▪"/>
              <a:defRPr sz="2000" b="0" i="0" u="none" strike="noStrike" cap="none">
                <a:solidFill>
                  <a:schemeClr val="dk1"/>
                </a:solidFill>
                <a:latin typeface="Tahoma"/>
                <a:ea typeface="Tahoma"/>
                <a:cs typeface="Tahoma"/>
                <a:sym typeface="Tahoma"/>
              </a:defRPr>
            </a:lvl1pPr>
            <a:lvl2pPr marL="914400" marR="0" lvl="1" indent="-342900" algn="l" rtl="0">
              <a:spcBef>
                <a:spcPts val="360"/>
              </a:spcBef>
              <a:spcAft>
                <a:spcPts val="0"/>
              </a:spcAft>
              <a:buClr>
                <a:srgbClr val="971147"/>
              </a:buClr>
              <a:buSzPts val="1800"/>
              <a:buFont typeface="Noto Sans Symbols"/>
              <a:buChar char="▪"/>
              <a:defRPr sz="1800" b="0" i="0" u="none" strike="noStrike" cap="none">
                <a:solidFill>
                  <a:schemeClr val="dk1"/>
                </a:solidFill>
                <a:latin typeface="Tahoma"/>
                <a:ea typeface="Tahoma"/>
                <a:cs typeface="Tahoma"/>
                <a:sym typeface="Tahom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15"/>
          <p:cNvSpPr txBox="1">
            <a:spLocks noGrp="1"/>
          </p:cNvSpPr>
          <p:nvPr>
            <p:ph type="dt" idx="10"/>
          </p:nvPr>
        </p:nvSpPr>
        <p:spPr>
          <a:xfrm>
            <a:off x="457200" y="5650089"/>
            <a:ext cx="2133600" cy="32455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5"/>
          <p:cNvSpPr txBox="1">
            <a:spLocks noGrp="1"/>
          </p:cNvSpPr>
          <p:nvPr>
            <p:ph type="ftr" idx="11"/>
          </p:nvPr>
        </p:nvSpPr>
        <p:spPr>
          <a:xfrm>
            <a:off x="3124200" y="5650089"/>
            <a:ext cx="2895600" cy="32455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5"/>
          <p:cNvSpPr txBox="1">
            <a:spLocks noGrp="1"/>
          </p:cNvSpPr>
          <p:nvPr>
            <p:ph type="sldNum" idx="12"/>
          </p:nvPr>
        </p:nvSpPr>
        <p:spPr>
          <a:xfrm>
            <a:off x="6553200" y="5650089"/>
            <a:ext cx="2133600" cy="32455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p27"/>
          <p:cNvSpPr txBox="1">
            <a:spLocks noGrp="1"/>
          </p:cNvSpPr>
          <p:nvPr>
            <p:ph type="ctrTitle"/>
          </p:nvPr>
        </p:nvSpPr>
        <p:spPr>
          <a:xfrm>
            <a:off x="287520" y="4181571"/>
            <a:ext cx="8568900" cy="664500"/>
          </a:xfrm>
          <a:prstGeom prst="rect">
            <a:avLst/>
          </a:prstGeom>
          <a:noFill/>
          <a:ln>
            <a:noFill/>
          </a:ln>
        </p:spPr>
        <p:txBody>
          <a:bodyPr spcFirstLastPara="1" wrap="square" lIns="91425" tIns="45700" rIns="91425" bIns="45700" anchor="ctr" anchorCtr="0">
            <a:normAutofit fontScale="90000"/>
          </a:bodyPr>
          <a:lstStyle/>
          <a:p>
            <a:pPr marL="0" lvl="0" indent="0" algn="r" rtl="0">
              <a:spcBef>
                <a:spcPts val="0"/>
              </a:spcBef>
              <a:spcAft>
                <a:spcPts val="0"/>
              </a:spcAft>
              <a:buClr>
                <a:schemeClr val="dk1"/>
              </a:buClr>
              <a:buSzPct val="100000"/>
              <a:buFont typeface="Tahoma"/>
              <a:buNone/>
            </a:pPr>
            <a:r>
              <a:rPr lang="en-GB">
                <a:solidFill>
                  <a:schemeClr val="dk1"/>
                </a:solidFill>
              </a:rPr>
              <a:t>The Prevent Duty and ICT in Higher Education (HE)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23" name="Google Shape;223;p36"/>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Research and teaching sensitive topics (1/2)</a:t>
            </a:r>
            <a:endParaRPr sz="2800" b="0" i="0" u="none" strike="noStrike" cap="none">
              <a:solidFill>
                <a:srgbClr val="000000"/>
              </a:solidFill>
              <a:latin typeface="Arial"/>
              <a:ea typeface="Arial"/>
              <a:cs typeface="Arial"/>
              <a:sym typeface="Arial"/>
            </a:endParaRPr>
          </a:p>
        </p:txBody>
      </p:sp>
      <p:sp>
        <p:nvSpPr>
          <p:cNvPr id="224" name="Google Shape;224;p36"/>
          <p:cNvSpPr txBox="1"/>
          <p:nvPr/>
        </p:nvSpPr>
        <p:spPr>
          <a:xfrm>
            <a:off x="366224" y="1881775"/>
            <a:ext cx="8292000" cy="3427800"/>
          </a:xfrm>
          <a:prstGeom prst="rect">
            <a:avLst/>
          </a:prstGeom>
          <a:noFill/>
          <a:ln>
            <a:noFill/>
          </a:ln>
        </p:spPr>
        <p:txBody>
          <a:bodyPr spcFirstLastPara="1" wrap="square" lIns="91400" tIns="45700" rIns="91400" bIns="45700" anchor="t" anchorCtr="0">
            <a:noAutofit/>
          </a:bodyPr>
          <a:lstStyle/>
          <a:p>
            <a:pPr marL="0" marR="0" lvl="0" indent="0" algn="l" rtl="0">
              <a:lnSpc>
                <a:spcPct val="115000"/>
              </a:lnSpc>
              <a:spcBef>
                <a:spcPts val="0"/>
              </a:spcBef>
              <a:spcAft>
                <a:spcPts val="0"/>
              </a:spcAft>
              <a:buNone/>
            </a:pPr>
            <a:r>
              <a:rPr lang="en-GB" sz="1300"/>
              <a:t>The following recommendations are taken from UUK’s 2019 document on Research and Teaching on sensitive topics. The recommendations are:</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Procedures for dealing with security-sensitive research in UK universities should be embedded in research ethics approval processes.</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The collection, recording, possession, viewing on the internet, distribution, etc of security sensitive research material may be interpreted as committing an offence under the provisions of section 58 of the Terrorism Act 2000 and the Terrorism Act 2006 if not confined to use for purely academic research purposes. </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Such security sensitive research material should therefore be kept off personal computers and stored instead on specially designated university servers supervised by university ethics officers (or their counterparts) at one remove from university authorities. This material could be accessed easily and securely by researchers, and would not be transmitted or exchanged. </a:t>
            </a:r>
            <a:endParaRPr sz="1300"/>
          </a:p>
          <a:p>
            <a:pPr marL="457200" marR="0" lvl="0" indent="0" algn="l" rtl="0">
              <a:lnSpc>
                <a:spcPct val="115000"/>
              </a:lnSpc>
              <a:spcBef>
                <a:spcPts val="0"/>
              </a:spcBef>
              <a:spcAft>
                <a:spcPts val="0"/>
              </a:spcAft>
              <a:buNone/>
            </a:pPr>
            <a:endParaRPr sz="1300"/>
          </a:p>
          <a:p>
            <a:pPr marL="9144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5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500"/>
          </a:p>
          <a:p>
            <a:pPr marL="457200" marR="0" lvl="0" indent="0" algn="l" rtl="0">
              <a:lnSpc>
                <a:spcPct val="115000"/>
              </a:lnSpc>
              <a:spcBef>
                <a:spcPts val="0"/>
              </a:spcBef>
              <a:spcAft>
                <a:spcPts val="0"/>
              </a:spcAft>
              <a:buNone/>
            </a:pPr>
            <a:endParaRPr sz="1200"/>
          </a:p>
          <a:p>
            <a:pPr marL="457200" marR="0" lvl="0" indent="0" algn="l" rtl="0">
              <a:lnSpc>
                <a:spcPct val="115000"/>
              </a:lnSpc>
              <a:spcBef>
                <a:spcPts val="0"/>
              </a:spcBef>
              <a:spcAft>
                <a:spcPts val="0"/>
              </a:spcAft>
              <a:buNone/>
            </a:pPr>
            <a:endParaRPr sz="1200"/>
          </a:p>
          <a:p>
            <a:pPr marL="0" marR="0" lvl="0" indent="0" algn="l" rtl="0">
              <a:lnSpc>
                <a:spcPct val="115000"/>
              </a:lnSpc>
              <a:spcBef>
                <a:spcPts val="0"/>
              </a:spcBef>
              <a:spcAft>
                <a:spcPts val="0"/>
              </a:spcAft>
              <a:buNone/>
            </a:pPr>
            <a:endParaRPr sz="12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5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500"/>
          </a:p>
          <a:p>
            <a:pPr marL="457200" marR="0" lvl="0" indent="0" algn="l" rtl="0">
              <a:lnSpc>
                <a:spcPct val="115000"/>
              </a:lnSpc>
              <a:spcBef>
                <a:spcPts val="0"/>
              </a:spcBef>
              <a:spcAft>
                <a:spcPts val="0"/>
              </a:spcAft>
              <a:buNone/>
            </a:pPr>
            <a:endParaRPr sz="1500"/>
          </a:p>
          <a:p>
            <a:pPr marL="0" marR="0" lvl="0" indent="0" algn="l" rtl="0">
              <a:lnSpc>
                <a:spcPct val="115000"/>
              </a:lnSpc>
              <a:spcBef>
                <a:spcPts val="0"/>
              </a:spcBef>
              <a:spcAft>
                <a:spcPts val="0"/>
              </a:spcAft>
              <a:buNone/>
            </a:pPr>
            <a:endParaRPr sz="1500"/>
          </a:p>
        </p:txBody>
      </p:sp>
      <p:cxnSp>
        <p:nvCxnSpPr>
          <p:cNvPr id="225" name="Google Shape;225;p36">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226" name="Google Shape;226;p36">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32" name="Google Shape;232;p37"/>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Research and teaching sensitive topics (2/2)</a:t>
            </a:r>
            <a:endParaRPr sz="2800" b="0" i="0" u="none" strike="noStrike" cap="none">
              <a:solidFill>
                <a:srgbClr val="000000"/>
              </a:solidFill>
              <a:latin typeface="Arial"/>
              <a:ea typeface="Arial"/>
              <a:cs typeface="Arial"/>
              <a:sym typeface="Arial"/>
            </a:endParaRPr>
          </a:p>
        </p:txBody>
      </p:sp>
      <p:sp>
        <p:nvSpPr>
          <p:cNvPr id="233" name="Google Shape;233;p37"/>
          <p:cNvSpPr txBox="1"/>
          <p:nvPr/>
        </p:nvSpPr>
        <p:spPr>
          <a:xfrm>
            <a:off x="366224" y="1881775"/>
            <a:ext cx="8292000" cy="3427800"/>
          </a:xfrm>
          <a:prstGeom prst="rect">
            <a:avLst/>
          </a:prstGeom>
          <a:noFill/>
          <a:ln>
            <a:noFill/>
          </a:ln>
        </p:spPr>
        <p:txBody>
          <a:bodyPr spcFirstLastPara="1" wrap="square" lIns="91400" tIns="45700" rIns="91400" bIns="45700" anchor="t" anchorCtr="0">
            <a:noAutofit/>
          </a:bodyPr>
          <a:lstStyle/>
          <a:p>
            <a:pPr marL="457200" marR="0" lvl="0" indent="-311150" algn="l" rtl="0">
              <a:lnSpc>
                <a:spcPct val="115000"/>
              </a:lnSpc>
              <a:spcBef>
                <a:spcPts val="0"/>
              </a:spcBef>
              <a:spcAft>
                <a:spcPts val="0"/>
              </a:spcAft>
              <a:buSzPts val="1300"/>
              <a:buChar char="●"/>
            </a:pPr>
            <a:r>
              <a:rPr lang="en-GB" sz="1300"/>
              <a:t>Ethics officers (or their counterparts) should be a first, or early, point of contact for both internal university enquiries and police enquiries about suspect security sensitive material associated with a university or a university member. Such material should be treated as having a legitimate research purpose unless ethics officers (or their counterparts) cannot identify it or the relevant researcher responsible for it. </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The mechanism for storing security-sensitive material described above needs to be operated alongside comprehensive advice from universities to all university-based internet users, highlighting the legal risks of accessing and downloading from sites that might be subject to provisions of counter-terrorism legislation. Reading this advice should be a condition of getting a university email account. </a:t>
            </a:r>
            <a:endParaRPr sz="1300"/>
          </a:p>
          <a:p>
            <a:pPr marL="457200" marR="0" lvl="0" indent="0" algn="l" rtl="0">
              <a:lnSpc>
                <a:spcPct val="115000"/>
              </a:lnSpc>
              <a:spcBef>
                <a:spcPts val="0"/>
              </a:spcBef>
              <a:spcAft>
                <a:spcPts val="0"/>
              </a:spcAft>
              <a:buNone/>
            </a:pPr>
            <a:endParaRPr sz="1300"/>
          </a:p>
          <a:p>
            <a:pPr marL="457200" marR="0" lvl="0" indent="-311150" algn="l" rtl="0">
              <a:lnSpc>
                <a:spcPct val="115000"/>
              </a:lnSpc>
              <a:spcBef>
                <a:spcPts val="0"/>
              </a:spcBef>
              <a:spcAft>
                <a:spcPts val="0"/>
              </a:spcAft>
              <a:buSzPts val="1300"/>
              <a:buChar char="●"/>
            </a:pPr>
            <a:r>
              <a:rPr lang="en-GB" sz="1300"/>
              <a:t>A training scheme should be offered to ethics officers (or their counterparts) and IT officers in universities about implementing the ethics review process and secure storage of sensitive material. Prevent leads should be involved in this training where relevant.</a:t>
            </a:r>
            <a:endParaRPr sz="13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9144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5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500"/>
          </a:p>
          <a:p>
            <a:pPr marL="457200" marR="0" lvl="0" indent="0" algn="l" rtl="0">
              <a:lnSpc>
                <a:spcPct val="115000"/>
              </a:lnSpc>
              <a:spcBef>
                <a:spcPts val="0"/>
              </a:spcBef>
              <a:spcAft>
                <a:spcPts val="0"/>
              </a:spcAft>
              <a:buNone/>
            </a:pPr>
            <a:endParaRPr sz="1200"/>
          </a:p>
          <a:p>
            <a:pPr marL="457200" marR="0" lvl="0" indent="0" algn="l" rtl="0">
              <a:lnSpc>
                <a:spcPct val="115000"/>
              </a:lnSpc>
              <a:spcBef>
                <a:spcPts val="0"/>
              </a:spcBef>
              <a:spcAft>
                <a:spcPts val="0"/>
              </a:spcAft>
              <a:buNone/>
            </a:pPr>
            <a:endParaRPr sz="1200"/>
          </a:p>
          <a:p>
            <a:pPr marL="0" marR="0" lvl="0" indent="0" algn="l" rtl="0">
              <a:lnSpc>
                <a:spcPct val="115000"/>
              </a:lnSpc>
              <a:spcBef>
                <a:spcPts val="0"/>
              </a:spcBef>
              <a:spcAft>
                <a:spcPts val="0"/>
              </a:spcAft>
              <a:buNone/>
            </a:pPr>
            <a:endParaRPr sz="12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5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500"/>
          </a:p>
          <a:p>
            <a:pPr marL="457200" marR="0" lvl="0" indent="0" algn="l" rtl="0">
              <a:lnSpc>
                <a:spcPct val="115000"/>
              </a:lnSpc>
              <a:spcBef>
                <a:spcPts val="0"/>
              </a:spcBef>
              <a:spcAft>
                <a:spcPts val="0"/>
              </a:spcAft>
              <a:buNone/>
            </a:pPr>
            <a:endParaRPr sz="1500"/>
          </a:p>
          <a:p>
            <a:pPr marL="0" marR="0" lvl="0" indent="0" algn="l" rtl="0">
              <a:lnSpc>
                <a:spcPct val="115000"/>
              </a:lnSpc>
              <a:spcBef>
                <a:spcPts val="0"/>
              </a:spcBef>
              <a:spcAft>
                <a:spcPts val="0"/>
              </a:spcAft>
              <a:buNone/>
            </a:pPr>
            <a:endParaRPr sz="1500"/>
          </a:p>
        </p:txBody>
      </p:sp>
      <p:cxnSp>
        <p:nvCxnSpPr>
          <p:cNvPr id="234" name="Google Shape;234;p37">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235" name="Google Shape;235;p37">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41" name="Google Shape;241;p38"/>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Summary (1/2)</a:t>
            </a:r>
            <a:endParaRPr sz="2800" b="0" i="0" u="none" strike="noStrike" cap="none">
              <a:solidFill>
                <a:srgbClr val="000000"/>
              </a:solidFill>
              <a:latin typeface="Arial"/>
              <a:ea typeface="Arial"/>
              <a:cs typeface="Arial"/>
              <a:sym typeface="Arial"/>
            </a:endParaRPr>
          </a:p>
        </p:txBody>
      </p:sp>
      <p:sp>
        <p:nvSpPr>
          <p:cNvPr id="242" name="Google Shape;242;p38"/>
          <p:cNvSpPr txBox="1"/>
          <p:nvPr/>
        </p:nvSpPr>
        <p:spPr>
          <a:xfrm>
            <a:off x="366224" y="2155000"/>
            <a:ext cx="8292000" cy="3427800"/>
          </a:xfrm>
          <a:prstGeom prst="rect">
            <a:avLst/>
          </a:prstGeom>
          <a:noFill/>
          <a:ln>
            <a:noFill/>
          </a:ln>
        </p:spPr>
        <p:txBody>
          <a:bodyPr spcFirstLastPara="1" wrap="square" lIns="91400" tIns="45700" rIns="91400" bIns="45700" anchor="t" anchorCtr="0">
            <a:noAutofit/>
          </a:bodyPr>
          <a:lstStyle/>
          <a:p>
            <a:pPr marL="457200" marR="0" lvl="0" indent="-323850" algn="l" rtl="0">
              <a:lnSpc>
                <a:spcPct val="115000"/>
              </a:lnSpc>
              <a:spcBef>
                <a:spcPts val="0"/>
              </a:spcBef>
              <a:spcAft>
                <a:spcPts val="0"/>
              </a:spcAft>
              <a:buSzPts val="1500"/>
              <a:buChar char="●"/>
            </a:pPr>
            <a:r>
              <a:rPr lang="en-GB" sz="1500"/>
              <a:t>Acceptable use policies should refer to Prevent and what is and is not permissible.</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Students and staff should be made aware of these policies as part of induction and ongoing communications.</a:t>
            </a:r>
            <a:endParaRPr sz="1500"/>
          </a:p>
          <a:p>
            <a:pPr marL="457200" marR="0" lvl="0" indent="0" algn="l" rtl="0">
              <a:lnSpc>
                <a:spcPct val="115000"/>
              </a:lnSpc>
              <a:spcBef>
                <a:spcPts val="0"/>
              </a:spcBef>
              <a:spcAft>
                <a:spcPts val="0"/>
              </a:spcAft>
              <a:buNone/>
            </a:pPr>
            <a:endParaRPr sz="1500"/>
          </a:p>
          <a:p>
            <a:pPr marL="457200" marR="0" lvl="0" indent="-323850" algn="l" rtl="0">
              <a:lnSpc>
                <a:spcPct val="115000"/>
              </a:lnSpc>
              <a:spcBef>
                <a:spcPts val="0"/>
              </a:spcBef>
              <a:spcAft>
                <a:spcPts val="0"/>
              </a:spcAft>
              <a:buSzPts val="1500"/>
              <a:buChar char="●"/>
            </a:pPr>
            <a:r>
              <a:rPr lang="en-GB" sz="1500"/>
              <a:t>RHEBs are required to regularly consider the use of filters as part of their overall strategy to prevent people from being drawn into terrorism – whatever decision is taken institutions will need to demonstrate that appropriate consideration has been undertaken.</a:t>
            </a:r>
            <a:endParaRPr sz="15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9144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5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500"/>
          </a:p>
          <a:p>
            <a:pPr marL="457200" marR="0" lvl="0" indent="0" algn="l" rtl="0">
              <a:lnSpc>
                <a:spcPct val="115000"/>
              </a:lnSpc>
              <a:spcBef>
                <a:spcPts val="0"/>
              </a:spcBef>
              <a:spcAft>
                <a:spcPts val="0"/>
              </a:spcAft>
              <a:buNone/>
            </a:pPr>
            <a:endParaRPr sz="1200"/>
          </a:p>
          <a:p>
            <a:pPr marL="457200" marR="0" lvl="0" indent="0" algn="l" rtl="0">
              <a:lnSpc>
                <a:spcPct val="115000"/>
              </a:lnSpc>
              <a:spcBef>
                <a:spcPts val="0"/>
              </a:spcBef>
              <a:spcAft>
                <a:spcPts val="0"/>
              </a:spcAft>
              <a:buNone/>
            </a:pPr>
            <a:endParaRPr sz="1200"/>
          </a:p>
          <a:p>
            <a:pPr marL="0" marR="0" lvl="0" indent="0" algn="l" rtl="0">
              <a:lnSpc>
                <a:spcPct val="115000"/>
              </a:lnSpc>
              <a:spcBef>
                <a:spcPts val="0"/>
              </a:spcBef>
              <a:spcAft>
                <a:spcPts val="0"/>
              </a:spcAft>
              <a:buNone/>
            </a:pPr>
            <a:endParaRPr sz="12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500"/>
          </a:p>
          <a:p>
            <a:pPr marL="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500"/>
          </a:p>
          <a:p>
            <a:pPr marL="457200" marR="0" lvl="0" indent="0" algn="l" rtl="0">
              <a:lnSpc>
                <a:spcPct val="115000"/>
              </a:lnSpc>
              <a:spcBef>
                <a:spcPts val="0"/>
              </a:spcBef>
              <a:spcAft>
                <a:spcPts val="0"/>
              </a:spcAft>
              <a:buNone/>
            </a:pPr>
            <a:endParaRPr sz="1500"/>
          </a:p>
          <a:p>
            <a:pPr marL="0" marR="0" lvl="0" indent="0" algn="l" rtl="0">
              <a:lnSpc>
                <a:spcPct val="115000"/>
              </a:lnSpc>
              <a:spcBef>
                <a:spcPts val="0"/>
              </a:spcBef>
              <a:spcAft>
                <a:spcPts val="0"/>
              </a:spcAft>
              <a:buNone/>
            </a:pPr>
            <a:endParaRPr sz="1500"/>
          </a:p>
        </p:txBody>
      </p:sp>
      <p:cxnSp>
        <p:nvCxnSpPr>
          <p:cNvPr id="243" name="Google Shape;243;p38">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00B050"/>
            </a:solidFill>
            <a:prstDash val="solid"/>
            <a:round/>
            <a:headEnd type="none" w="sm" len="sm"/>
            <a:tailEnd type="none" w="sm" len="sm"/>
          </a:ln>
        </p:spPr>
      </p:cxnSp>
      <p:cxnSp>
        <p:nvCxnSpPr>
          <p:cNvPr id="244" name="Google Shape;244;p38">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00B050"/>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50" name="Google Shape;250;p39"/>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Summary (2/2)</a:t>
            </a:r>
            <a:endParaRPr sz="2800" b="0" i="0" u="none" strike="noStrike" cap="none">
              <a:solidFill>
                <a:srgbClr val="000000"/>
              </a:solidFill>
              <a:latin typeface="Arial"/>
              <a:ea typeface="Arial"/>
              <a:cs typeface="Arial"/>
              <a:sym typeface="Arial"/>
            </a:endParaRPr>
          </a:p>
        </p:txBody>
      </p:sp>
      <p:sp>
        <p:nvSpPr>
          <p:cNvPr id="251" name="Google Shape;251;p39"/>
          <p:cNvSpPr txBox="1"/>
          <p:nvPr/>
        </p:nvSpPr>
        <p:spPr>
          <a:xfrm>
            <a:off x="385049" y="1938275"/>
            <a:ext cx="8292000" cy="3427800"/>
          </a:xfrm>
          <a:prstGeom prst="rect">
            <a:avLst/>
          </a:prstGeom>
          <a:noFill/>
          <a:ln>
            <a:noFill/>
          </a:ln>
        </p:spPr>
        <p:txBody>
          <a:bodyPr spcFirstLastPara="1" wrap="square" lIns="91400" tIns="45700" rIns="91400" bIns="45700" anchor="t" anchorCtr="0">
            <a:noAutofit/>
          </a:bodyPr>
          <a:lstStyle/>
          <a:p>
            <a:pPr marL="457200" marR="0" lvl="0" indent="-323850" algn="l" rtl="0">
              <a:lnSpc>
                <a:spcPct val="115000"/>
              </a:lnSpc>
              <a:spcBef>
                <a:spcPts val="0"/>
              </a:spcBef>
              <a:spcAft>
                <a:spcPts val="0"/>
              </a:spcAft>
              <a:buSzPts val="1500"/>
              <a:buChar char="●"/>
            </a:pPr>
            <a:r>
              <a:rPr lang="en-GB" sz="1200" dirty="0"/>
              <a:t>There are significant concerns about extensive filtering that are well rehearsed but some institutions already have policies in place that pre-date the Prevent statutory duty so may decide to extend filtering for Prevent.  </a:t>
            </a:r>
          </a:p>
          <a:p>
            <a:pPr marL="133350" marR="0" lvl="0" algn="l" rtl="0">
              <a:lnSpc>
                <a:spcPct val="115000"/>
              </a:lnSpc>
              <a:spcBef>
                <a:spcPts val="0"/>
              </a:spcBef>
              <a:spcAft>
                <a:spcPts val="0"/>
              </a:spcAft>
              <a:buSzPts val="1500"/>
            </a:pPr>
            <a:endParaRPr sz="1200" dirty="0"/>
          </a:p>
          <a:p>
            <a:pPr marL="457200" marR="0" lvl="0" indent="-323850" algn="l" rtl="0">
              <a:lnSpc>
                <a:spcPct val="115000"/>
              </a:lnSpc>
              <a:spcBef>
                <a:spcPts val="0"/>
              </a:spcBef>
              <a:spcAft>
                <a:spcPts val="0"/>
              </a:spcAft>
              <a:buSzPts val="1500"/>
              <a:buChar char="●"/>
            </a:pPr>
            <a:r>
              <a:rPr lang="en-GB" sz="1200" dirty="0"/>
              <a:t>If so, these need to be proportionate to ensure that legitimate sites are not inadvertently and inappropriately blocked.</a:t>
            </a:r>
          </a:p>
          <a:p>
            <a:pPr marL="133350" marR="0" lvl="0" algn="l" rtl="0">
              <a:lnSpc>
                <a:spcPct val="115000"/>
              </a:lnSpc>
              <a:spcBef>
                <a:spcPts val="0"/>
              </a:spcBef>
              <a:spcAft>
                <a:spcPts val="0"/>
              </a:spcAft>
              <a:buSzPts val="1500"/>
            </a:pPr>
            <a:endParaRPr sz="1200" dirty="0"/>
          </a:p>
          <a:p>
            <a:pPr marL="457200" marR="0" lvl="0" indent="-323850" algn="l" rtl="0">
              <a:lnSpc>
                <a:spcPct val="115000"/>
              </a:lnSpc>
              <a:spcBef>
                <a:spcPts val="0"/>
              </a:spcBef>
              <a:spcAft>
                <a:spcPts val="0"/>
              </a:spcAft>
              <a:buSzPts val="1500"/>
              <a:buChar char="●"/>
            </a:pPr>
            <a:r>
              <a:rPr lang="en-GB" sz="1200" dirty="0"/>
              <a:t>For many other institutions, a decision not to filter may be appropriate to protect security sensitive research.</a:t>
            </a:r>
          </a:p>
          <a:p>
            <a:pPr marL="133350" marR="0" lvl="0" algn="l" rtl="0">
              <a:lnSpc>
                <a:spcPct val="115000"/>
              </a:lnSpc>
              <a:spcBef>
                <a:spcPts val="0"/>
              </a:spcBef>
              <a:spcAft>
                <a:spcPts val="0"/>
              </a:spcAft>
              <a:buSzPts val="1500"/>
            </a:pPr>
            <a:endParaRPr sz="1200" dirty="0"/>
          </a:p>
          <a:p>
            <a:pPr marL="457200" marR="0" lvl="0" indent="-323850" algn="l" rtl="0">
              <a:lnSpc>
                <a:spcPct val="115000"/>
              </a:lnSpc>
              <a:spcBef>
                <a:spcPts val="0"/>
              </a:spcBef>
              <a:spcAft>
                <a:spcPts val="0"/>
              </a:spcAft>
              <a:buSzPts val="1500"/>
              <a:buChar char="●"/>
            </a:pPr>
            <a:r>
              <a:rPr lang="en-GB" sz="1200" dirty="0"/>
              <a:t>That policies need to include safeguards that protect academic freedom is widely recognised and understood.</a:t>
            </a:r>
          </a:p>
          <a:p>
            <a:pPr marL="133350" marR="0" lvl="0" algn="l" rtl="0">
              <a:lnSpc>
                <a:spcPct val="115000"/>
              </a:lnSpc>
              <a:spcBef>
                <a:spcPts val="0"/>
              </a:spcBef>
              <a:spcAft>
                <a:spcPts val="0"/>
              </a:spcAft>
              <a:buSzPts val="1500"/>
            </a:pPr>
            <a:endParaRPr sz="1200" dirty="0"/>
          </a:p>
          <a:p>
            <a:pPr marL="457200" marR="0" lvl="0" indent="-323850" algn="l" rtl="0">
              <a:lnSpc>
                <a:spcPct val="115000"/>
              </a:lnSpc>
              <a:spcBef>
                <a:spcPts val="0"/>
              </a:spcBef>
              <a:spcAft>
                <a:spcPts val="0"/>
              </a:spcAft>
              <a:buSzPts val="1500"/>
              <a:buChar char="●"/>
            </a:pPr>
            <a:r>
              <a:rPr lang="en-GB" sz="1200" dirty="0"/>
              <a:t>AUPs and policies on filtering and on sensitive research need to be well communicated so that their purpose and related processes are understood by staff and students. </a:t>
            </a:r>
          </a:p>
          <a:p>
            <a:pPr marL="133350" marR="0" lvl="0" algn="l" rtl="0">
              <a:lnSpc>
                <a:spcPct val="115000"/>
              </a:lnSpc>
              <a:spcBef>
                <a:spcPts val="0"/>
              </a:spcBef>
              <a:spcAft>
                <a:spcPts val="0"/>
              </a:spcAft>
              <a:buSzPts val="1500"/>
            </a:pPr>
            <a:endParaRPr lang="en-GB" sz="1200" dirty="0"/>
          </a:p>
          <a:p>
            <a:pPr marL="457200" marR="0" lvl="0" indent="-323850" algn="l" rtl="0">
              <a:lnSpc>
                <a:spcPct val="115000"/>
              </a:lnSpc>
              <a:spcBef>
                <a:spcPts val="0"/>
              </a:spcBef>
              <a:spcAft>
                <a:spcPts val="0"/>
              </a:spcAft>
              <a:buSzPts val="1500"/>
              <a:buChar char="●"/>
            </a:pPr>
            <a:r>
              <a:rPr lang="en-GB" sz="1200" dirty="0"/>
              <a:t>The RHEB needs to balance its legal duties in terms of both ensuring freedom of speech and academic freedom, and also protecting student and staff welfare</a:t>
            </a:r>
            <a:endParaRPr sz="1200" dirty="0"/>
          </a:p>
          <a:p>
            <a:pPr marL="0" marR="0" lvl="0" indent="0" algn="l" rtl="0">
              <a:lnSpc>
                <a:spcPct val="115000"/>
              </a:lnSpc>
              <a:spcBef>
                <a:spcPts val="0"/>
              </a:spcBef>
              <a:spcAft>
                <a:spcPts val="0"/>
              </a:spcAft>
              <a:buNone/>
            </a:pPr>
            <a:endParaRPr sz="1500" dirty="0"/>
          </a:p>
          <a:p>
            <a:pPr marL="457200" marR="0" lvl="0" indent="0" algn="l" rtl="0">
              <a:lnSpc>
                <a:spcPct val="115000"/>
              </a:lnSpc>
              <a:spcBef>
                <a:spcPts val="0"/>
              </a:spcBef>
              <a:spcAft>
                <a:spcPts val="0"/>
              </a:spcAft>
              <a:buNone/>
            </a:pPr>
            <a:endParaRPr sz="1300" dirty="0"/>
          </a:p>
          <a:p>
            <a:pPr marL="457200" marR="0" lvl="0" indent="0" algn="l" rtl="0">
              <a:lnSpc>
                <a:spcPct val="115000"/>
              </a:lnSpc>
              <a:spcBef>
                <a:spcPts val="0"/>
              </a:spcBef>
              <a:spcAft>
                <a:spcPts val="0"/>
              </a:spcAft>
              <a:buNone/>
            </a:pPr>
            <a:endParaRPr sz="1300" dirty="0"/>
          </a:p>
          <a:p>
            <a:pPr marL="914400" marR="0" lvl="0" indent="0" algn="l" rtl="0">
              <a:lnSpc>
                <a:spcPct val="115000"/>
              </a:lnSpc>
              <a:spcBef>
                <a:spcPts val="0"/>
              </a:spcBef>
              <a:spcAft>
                <a:spcPts val="0"/>
              </a:spcAft>
              <a:buNone/>
            </a:pPr>
            <a:endParaRPr sz="1300" dirty="0"/>
          </a:p>
          <a:p>
            <a:pPr marL="457200" marR="0" lvl="0" indent="0" algn="l" rtl="0">
              <a:lnSpc>
                <a:spcPct val="115000"/>
              </a:lnSpc>
              <a:spcBef>
                <a:spcPts val="0"/>
              </a:spcBef>
              <a:spcAft>
                <a:spcPts val="0"/>
              </a:spcAft>
              <a:buNone/>
            </a:pPr>
            <a:endParaRPr sz="1300" dirty="0"/>
          </a:p>
          <a:p>
            <a:pPr marL="457200" marR="0" lvl="0" indent="0" algn="l" rtl="0">
              <a:lnSpc>
                <a:spcPct val="115000"/>
              </a:lnSpc>
              <a:spcBef>
                <a:spcPts val="0"/>
              </a:spcBef>
              <a:spcAft>
                <a:spcPts val="0"/>
              </a:spcAft>
              <a:buNone/>
            </a:pPr>
            <a:endParaRPr sz="1300" dirty="0"/>
          </a:p>
          <a:p>
            <a:pPr marL="457200" marR="0" lvl="0" indent="0" algn="l" rtl="0">
              <a:lnSpc>
                <a:spcPct val="115000"/>
              </a:lnSpc>
              <a:spcBef>
                <a:spcPts val="0"/>
              </a:spcBef>
              <a:spcAft>
                <a:spcPts val="0"/>
              </a:spcAft>
              <a:buNone/>
            </a:pPr>
            <a:endParaRPr sz="1300" dirty="0"/>
          </a:p>
          <a:p>
            <a:pPr marL="457200" marR="0" lvl="0" indent="0" algn="l" rtl="0">
              <a:lnSpc>
                <a:spcPct val="115000"/>
              </a:lnSpc>
              <a:spcBef>
                <a:spcPts val="0"/>
              </a:spcBef>
              <a:spcAft>
                <a:spcPts val="0"/>
              </a:spcAft>
              <a:buNone/>
            </a:pPr>
            <a:endParaRPr sz="1300" dirty="0"/>
          </a:p>
          <a:p>
            <a:pPr marL="457200" marR="0" lvl="0" indent="0" algn="l" rtl="0">
              <a:lnSpc>
                <a:spcPct val="115000"/>
              </a:lnSpc>
              <a:spcBef>
                <a:spcPts val="0"/>
              </a:spcBef>
              <a:spcAft>
                <a:spcPts val="0"/>
              </a:spcAft>
              <a:buNone/>
            </a:pPr>
            <a:endParaRPr sz="1300" dirty="0"/>
          </a:p>
          <a:p>
            <a:pPr marL="0" marR="0" lvl="0" indent="0" algn="l" rtl="0">
              <a:lnSpc>
                <a:spcPct val="115000"/>
              </a:lnSpc>
              <a:spcBef>
                <a:spcPts val="0"/>
              </a:spcBef>
              <a:spcAft>
                <a:spcPts val="0"/>
              </a:spcAft>
              <a:buNone/>
            </a:pPr>
            <a:endParaRPr sz="1300" dirty="0"/>
          </a:p>
          <a:p>
            <a:pPr marL="0" marR="0" lvl="0" indent="0" algn="l" rtl="0">
              <a:lnSpc>
                <a:spcPct val="115000"/>
              </a:lnSpc>
              <a:spcBef>
                <a:spcPts val="0"/>
              </a:spcBef>
              <a:spcAft>
                <a:spcPts val="0"/>
              </a:spcAft>
              <a:buNone/>
            </a:pPr>
            <a:endParaRPr sz="1500" dirty="0"/>
          </a:p>
          <a:p>
            <a:pPr marL="0" marR="0" lvl="0" indent="0" algn="l" rtl="0">
              <a:lnSpc>
                <a:spcPct val="115000"/>
              </a:lnSpc>
              <a:spcBef>
                <a:spcPts val="0"/>
              </a:spcBef>
              <a:spcAft>
                <a:spcPts val="0"/>
              </a:spcAft>
              <a:buNone/>
            </a:pPr>
            <a:endParaRPr sz="1300" dirty="0"/>
          </a:p>
          <a:p>
            <a:pPr marL="0" marR="0" lvl="0" indent="0" algn="l" rtl="0">
              <a:lnSpc>
                <a:spcPct val="115000"/>
              </a:lnSpc>
              <a:spcBef>
                <a:spcPts val="0"/>
              </a:spcBef>
              <a:spcAft>
                <a:spcPts val="0"/>
              </a:spcAft>
              <a:buNone/>
            </a:pPr>
            <a:endParaRPr sz="1300" dirty="0"/>
          </a:p>
          <a:p>
            <a:pPr marL="457200" marR="0" lvl="0" indent="0" algn="l" rtl="0">
              <a:lnSpc>
                <a:spcPct val="115000"/>
              </a:lnSpc>
              <a:spcBef>
                <a:spcPts val="0"/>
              </a:spcBef>
              <a:spcAft>
                <a:spcPts val="0"/>
              </a:spcAft>
              <a:buNone/>
            </a:pPr>
            <a:endParaRPr sz="1500" dirty="0"/>
          </a:p>
          <a:p>
            <a:pPr marL="457200" marR="0" lvl="0" indent="0" algn="l" rtl="0">
              <a:lnSpc>
                <a:spcPct val="115000"/>
              </a:lnSpc>
              <a:spcBef>
                <a:spcPts val="0"/>
              </a:spcBef>
              <a:spcAft>
                <a:spcPts val="0"/>
              </a:spcAft>
              <a:buNone/>
            </a:pPr>
            <a:endParaRPr sz="1200" dirty="0"/>
          </a:p>
          <a:p>
            <a:pPr marL="457200" marR="0" lvl="0" indent="0" algn="l" rtl="0">
              <a:lnSpc>
                <a:spcPct val="115000"/>
              </a:lnSpc>
              <a:spcBef>
                <a:spcPts val="0"/>
              </a:spcBef>
              <a:spcAft>
                <a:spcPts val="0"/>
              </a:spcAft>
              <a:buNone/>
            </a:pPr>
            <a:endParaRPr sz="1200" dirty="0"/>
          </a:p>
          <a:p>
            <a:pPr marL="0" marR="0" lvl="0" indent="0" algn="l" rtl="0">
              <a:lnSpc>
                <a:spcPct val="115000"/>
              </a:lnSpc>
              <a:spcBef>
                <a:spcPts val="0"/>
              </a:spcBef>
              <a:spcAft>
                <a:spcPts val="0"/>
              </a:spcAft>
              <a:buNone/>
            </a:pPr>
            <a:endParaRPr sz="1200" dirty="0"/>
          </a:p>
          <a:p>
            <a:pPr marL="457200" marR="0" lvl="0" indent="0" algn="l" rtl="0">
              <a:lnSpc>
                <a:spcPct val="115000"/>
              </a:lnSpc>
              <a:spcBef>
                <a:spcPts val="0"/>
              </a:spcBef>
              <a:spcAft>
                <a:spcPts val="0"/>
              </a:spcAft>
              <a:buNone/>
            </a:pPr>
            <a:endParaRPr sz="1300" dirty="0"/>
          </a:p>
          <a:p>
            <a:pPr marL="457200" marR="0" lvl="0" indent="0" algn="l" rtl="0">
              <a:lnSpc>
                <a:spcPct val="115000"/>
              </a:lnSpc>
              <a:spcBef>
                <a:spcPts val="0"/>
              </a:spcBef>
              <a:spcAft>
                <a:spcPts val="0"/>
              </a:spcAft>
              <a:buNone/>
            </a:pPr>
            <a:endParaRPr sz="1300" dirty="0"/>
          </a:p>
          <a:p>
            <a:pPr marL="457200" marR="0" lvl="0" indent="0" algn="l" rtl="0">
              <a:lnSpc>
                <a:spcPct val="115000"/>
              </a:lnSpc>
              <a:spcBef>
                <a:spcPts val="0"/>
              </a:spcBef>
              <a:spcAft>
                <a:spcPts val="0"/>
              </a:spcAft>
              <a:buNone/>
            </a:pPr>
            <a:endParaRPr sz="1500" dirty="0"/>
          </a:p>
          <a:p>
            <a:pPr marL="0" marR="0" lvl="0" indent="0" algn="l" rtl="0">
              <a:lnSpc>
                <a:spcPct val="115000"/>
              </a:lnSpc>
              <a:spcBef>
                <a:spcPts val="0"/>
              </a:spcBef>
              <a:spcAft>
                <a:spcPts val="0"/>
              </a:spcAft>
              <a:buNone/>
            </a:pPr>
            <a:endParaRPr sz="1300" dirty="0"/>
          </a:p>
          <a:p>
            <a:pPr marL="0" marR="0" lvl="0" indent="0" algn="l" rtl="0">
              <a:lnSpc>
                <a:spcPct val="115000"/>
              </a:lnSpc>
              <a:spcBef>
                <a:spcPts val="0"/>
              </a:spcBef>
              <a:spcAft>
                <a:spcPts val="0"/>
              </a:spcAft>
              <a:buNone/>
            </a:pPr>
            <a:endParaRPr sz="1500" dirty="0"/>
          </a:p>
          <a:p>
            <a:pPr marL="457200" marR="0" lvl="0" indent="0" algn="l" rtl="0">
              <a:lnSpc>
                <a:spcPct val="115000"/>
              </a:lnSpc>
              <a:spcBef>
                <a:spcPts val="0"/>
              </a:spcBef>
              <a:spcAft>
                <a:spcPts val="0"/>
              </a:spcAft>
              <a:buNone/>
            </a:pPr>
            <a:endParaRPr sz="1500" dirty="0"/>
          </a:p>
          <a:p>
            <a:pPr marL="0" marR="0" lvl="0" indent="0" algn="l" rtl="0">
              <a:lnSpc>
                <a:spcPct val="115000"/>
              </a:lnSpc>
              <a:spcBef>
                <a:spcPts val="0"/>
              </a:spcBef>
              <a:spcAft>
                <a:spcPts val="0"/>
              </a:spcAft>
              <a:buNone/>
            </a:pPr>
            <a:endParaRPr sz="1500" dirty="0"/>
          </a:p>
        </p:txBody>
      </p:sp>
      <p:cxnSp>
        <p:nvCxnSpPr>
          <p:cNvPr id="252" name="Google Shape;252;p39">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rgbClr val="00B050"/>
            </a:solidFill>
            <a:prstDash val="solid"/>
            <a:round/>
            <a:headEnd type="none" w="sm" len="sm"/>
            <a:tailEnd type="none" w="sm" len="sm"/>
          </a:ln>
        </p:spPr>
      </p:cxnSp>
      <p:cxnSp>
        <p:nvCxnSpPr>
          <p:cNvPr id="253" name="Google Shape;253;p39">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rgbClr val="00B050"/>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51" name="Google Shape;151;p28"/>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What does the statutory guidance say?</a:t>
            </a:r>
            <a:endParaRPr sz="2800" b="0" i="0" u="none" strike="noStrike" cap="none">
              <a:solidFill>
                <a:srgbClr val="000000"/>
              </a:solidFill>
              <a:latin typeface="Arial"/>
              <a:ea typeface="Arial"/>
              <a:cs typeface="Arial"/>
              <a:sym typeface="Arial"/>
            </a:endParaRPr>
          </a:p>
        </p:txBody>
      </p:sp>
      <p:sp>
        <p:nvSpPr>
          <p:cNvPr id="152" name="Google Shape;152;p28"/>
          <p:cNvSpPr txBox="1"/>
          <p:nvPr/>
        </p:nvSpPr>
        <p:spPr>
          <a:xfrm>
            <a:off x="385074" y="1998525"/>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a:t>Paragraphs 27 and 28 of the higher education-specific guidance discuss IT policies, there are 3 points in particular to highlight:</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Acceptable use policies (AUPs) should contain specific reference to the statutory duty.</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Institutions should consider the use of filters as part of their overall strategy to prevent people being drawn into terrorism.</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The expectation is for clear policies and procedures for students and staff working on sensitive or extremism-related research.</a:t>
            </a:r>
            <a:endParaRPr/>
          </a:p>
          <a:p>
            <a:pPr marL="45720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53" name="Google Shape;153;p28">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154" name="Google Shape;154;p28">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60" name="Google Shape;160;p29"/>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Acceptable Use Policies (AUPs)</a:t>
            </a:r>
            <a:endParaRPr sz="2800" b="0" i="0" u="none" strike="noStrike" cap="none">
              <a:solidFill>
                <a:srgbClr val="000000"/>
              </a:solidFill>
              <a:latin typeface="Arial"/>
              <a:ea typeface="Arial"/>
              <a:cs typeface="Arial"/>
              <a:sym typeface="Arial"/>
            </a:endParaRPr>
          </a:p>
        </p:txBody>
      </p:sp>
      <p:sp>
        <p:nvSpPr>
          <p:cNvPr id="161" name="Google Shape;161;p29"/>
          <p:cNvSpPr txBox="1"/>
          <p:nvPr/>
        </p:nvSpPr>
        <p:spPr>
          <a:xfrm>
            <a:off x="385074" y="2177550"/>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a:t>Reference to the Prevent statutory duty in AUPs is relatively straightforward and submissions to OfS (previously HEFCE) so far show that the sector has complied with this expectation.</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Jisc’s advice is that many AUPs already state that ICT services must be used to further the organisation’s education and research purposes and in accordance with the law. </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Institutions should update AUPs to refer to the Prevent duty to prevent people (students and staff) being drawn into terrorism. </a:t>
            </a:r>
            <a:endParaRPr/>
          </a:p>
          <a:p>
            <a:pPr marL="45720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62" name="Google Shape;162;p29">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163" name="Google Shape;163;p29">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3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69" name="Google Shape;169;p30"/>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Communicating AUPs</a:t>
            </a:r>
            <a:endParaRPr sz="2800" b="0" i="0" u="none" strike="noStrike" cap="none">
              <a:solidFill>
                <a:srgbClr val="000000"/>
              </a:solidFill>
              <a:latin typeface="Arial"/>
              <a:ea typeface="Arial"/>
              <a:cs typeface="Arial"/>
              <a:sym typeface="Arial"/>
            </a:endParaRPr>
          </a:p>
        </p:txBody>
      </p:sp>
      <p:sp>
        <p:nvSpPr>
          <p:cNvPr id="170" name="Google Shape;170;p30"/>
          <p:cNvSpPr txBox="1"/>
          <p:nvPr/>
        </p:nvSpPr>
        <p:spPr>
          <a:xfrm>
            <a:off x="385074" y="2177550"/>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a:t>Policies alone are not sufficient to achieve compliance – they must be properly communicated and applied.</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Reference to AUPs needs to be explicit and form part of staff and student induction as well as being contained within other procedures (staff and student discipline for example).</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It is important that any changes to policies and procedures are communicated effectively</a:t>
            </a: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71" name="Google Shape;171;p30">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172" name="Google Shape;172;p30">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3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78" name="Google Shape;178;p31"/>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Web filtering</a:t>
            </a:r>
            <a:endParaRPr sz="2800" b="0" i="0" u="none" strike="noStrike" cap="none">
              <a:solidFill>
                <a:srgbClr val="000000"/>
              </a:solidFill>
              <a:latin typeface="Arial"/>
              <a:ea typeface="Arial"/>
              <a:cs typeface="Arial"/>
              <a:sym typeface="Arial"/>
            </a:endParaRPr>
          </a:p>
        </p:txBody>
      </p:sp>
      <p:sp>
        <p:nvSpPr>
          <p:cNvPr id="179" name="Google Shape;179;p31"/>
          <p:cNvSpPr txBox="1"/>
          <p:nvPr/>
        </p:nvSpPr>
        <p:spPr>
          <a:xfrm>
            <a:off x="385074" y="2177550"/>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a:t>As noted, the guidance is not prescriptive about filtering and requires only that institutions consider the use of filters.</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The OfS monitoring framework requires that institutions report annually and requires confirmation that the institution “has reviewed, and where necessary updated its Prevent risk assessment and action plan”.</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Regular review of the use of filters is therefore recommended. </a:t>
            </a: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80" name="Google Shape;180;p31">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181" name="Google Shape;181;p31">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87" name="Google Shape;187;p32"/>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Filtering in the Higher Education context</a:t>
            </a:r>
            <a:endParaRPr sz="2800" b="0" i="0" u="none" strike="noStrike" cap="none">
              <a:solidFill>
                <a:srgbClr val="000000"/>
              </a:solidFill>
              <a:latin typeface="Arial"/>
              <a:ea typeface="Arial"/>
              <a:cs typeface="Arial"/>
              <a:sym typeface="Arial"/>
            </a:endParaRPr>
          </a:p>
        </p:txBody>
      </p:sp>
      <p:sp>
        <p:nvSpPr>
          <p:cNvPr id="188" name="Google Shape;188;p32"/>
          <p:cNvSpPr txBox="1"/>
          <p:nvPr/>
        </p:nvSpPr>
        <p:spPr>
          <a:xfrm>
            <a:off x="375649" y="1876050"/>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a:t>Filtering is a contentious topic – and arguments against its extensive use are well-rehearsed, and include the following:</a:t>
            </a:r>
            <a:endParaRPr/>
          </a:p>
          <a:p>
            <a:pPr marL="457200" marR="0" lvl="0" indent="0" algn="l" rtl="0">
              <a:lnSpc>
                <a:spcPct val="115000"/>
              </a:lnSpc>
              <a:spcBef>
                <a:spcPts val="0"/>
              </a:spcBef>
              <a:spcAft>
                <a:spcPts val="0"/>
              </a:spcAft>
              <a:buNone/>
            </a:pPr>
            <a:endParaRPr/>
          </a:p>
          <a:p>
            <a:pPr marL="914400" marR="0" lvl="1" indent="-317500" algn="l" rtl="0">
              <a:lnSpc>
                <a:spcPct val="115000"/>
              </a:lnSpc>
              <a:spcBef>
                <a:spcPts val="0"/>
              </a:spcBef>
              <a:spcAft>
                <a:spcPts val="0"/>
              </a:spcAft>
              <a:buSzPts val="1400"/>
              <a:buChar char="○"/>
            </a:pPr>
            <a:r>
              <a:rPr lang="en-GB"/>
              <a:t>filtering is “anti-educational” – students need to learn to discern, discriminate and evaluate.</a:t>
            </a:r>
            <a:endParaRPr/>
          </a:p>
          <a:p>
            <a:pPr marL="914400" marR="0" lvl="1" indent="-317500" algn="l" rtl="0">
              <a:lnSpc>
                <a:spcPct val="115000"/>
              </a:lnSpc>
              <a:spcBef>
                <a:spcPts val="0"/>
              </a:spcBef>
              <a:spcAft>
                <a:spcPts val="0"/>
              </a:spcAft>
              <a:buSzPts val="1400"/>
              <a:buChar char="○"/>
            </a:pPr>
            <a:r>
              <a:rPr lang="en-GB"/>
              <a:t>it prevents students from having access to information that will allow them to come to their own conclusions.</a:t>
            </a:r>
            <a:endParaRPr/>
          </a:p>
          <a:p>
            <a:pPr marL="914400" marR="0" lvl="1" indent="-317500" algn="l" rtl="0">
              <a:lnSpc>
                <a:spcPct val="115000"/>
              </a:lnSpc>
              <a:spcBef>
                <a:spcPts val="0"/>
              </a:spcBef>
              <a:spcAft>
                <a:spcPts val="0"/>
              </a:spcAft>
              <a:buSzPts val="1400"/>
              <a:buChar char="○"/>
            </a:pPr>
            <a:r>
              <a:rPr lang="en-GB"/>
              <a:t>construed as a threat to academic freedom.</a:t>
            </a:r>
            <a:endParaRPr/>
          </a:p>
          <a:p>
            <a:pPr marL="914400" marR="0" lvl="1" indent="-317500" algn="l" rtl="0">
              <a:lnSpc>
                <a:spcPct val="115000"/>
              </a:lnSpc>
              <a:spcBef>
                <a:spcPts val="0"/>
              </a:spcBef>
              <a:spcAft>
                <a:spcPts val="0"/>
              </a:spcAft>
              <a:buSzPts val="1400"/>
              <a:buChar char="○"/>
            </a:pPr>
            <a:r>
              <a:rPr lang="en-GB"/>
              <a:t>it could impede security sensitive research.</a:t>
            </a:r>
            <a:endParaRPr/>
          </a:p>
          <a:p>
            <a:pPr marL="914400" marR="0" lvl="1" indent="-317500" algn="l" rtl="0">
              <a:lnSpc>
                <a:spcPct val="115000"/>
              </a:lnSpc>
              <a:spcBef>
                <a:spcPts val="0"/>
              </a:spcBef>
              <a:spcAft>
                <a:spcPts val="0"/>
              </a:spcAft>
              <a:buSzPts val="1400"/>
              <a:buChar char="○"/>
            </a:pPr>
            <a:r>
              <a:rPr lang="en-GB"/>
              <a:t>filtering software does not work – it often blocks legitimate sites.</a:t>
            </a:r>
            <a:endParaRPr/>
          </a:p>
          <a:p>
            <a:pPr marL="914400" marR="0" lvl="1" indent="-317500" algn="l" rtl="0">
              <a:lnSpc>
                <a:spcPct val="115000"/>
              </a:lnSpc>
              <a:spcBef>
                <a:spcPts val="0"/>
              </a:spcBef>
              <a:spcAft>
                <a:spcPts val="0"/>
              </a:spcAft>
              <a:buSzPts val="1400"/>
              <a:buChar char="○"/>
            </a:pPr>
            <a:r>
              <a:rPr lang="en-GB"/>
              <a:t>it is often unpredictable.</a:t>
            </a:r>
            <a:endParaRPr/>
          </a:p>
          <a:p>
            <a:pPr marL="914400" marR="0" lvl="1" indent="-317500" algn="l" rtl="0">
              <a:lnSpc>
                <a:spcPct val="115000"/>
              </a:lnSpc>
              <a:spcBef>
                <a:spcPts val="0"/>
              </a:spcBef>
              <a:spcAft>
                <a:spcPts val="0"/>
              </a:spcAft>
              <a:buSzPts val="1400"/>
              <a:buChar char="○"/>
            </a:pPr>
            <a:r>
              <a:rPr lang="en-GB"/>
              <a:t>determined students will circumvent it.</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Nonetheless web filtering policies are not unusual and take these concerns into account.</a:t>
            </a: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89" name="Google Shape;189;p32">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190" name="Google Shape;190;p32">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196" name="Google Shape;196;p33"/>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Filtering policies</a:t>
            </a:r>
            <a:endParaRPr sz="2800" b="0" i="0" u="none" strike="noStrike" cap="none">
              <a:solidFill>
                <a:srgbClr val="000000"/>
              </a:solidFill>
              <a:latin typeface="Arial"/>
              <a:ea typeface="Arial"/>
              <a:cs typeface="Arial"/>
              <a:sym typeface="Arial"/>
            </a:endParaRPr>
          </a:p>
        </p:txBody>
      </p:sp>
      <p:sp>
        <p:nvSpPr>
          <p:cNvPr id="197" name="Google Shape;197;p33"/>
          <p:cNvSpPr txBox="1"/>
          <p:nvPr/>
        </p:nvSpPr>
        <p:spPr>
          <a:xfrm>
            <a:off x="375649" y="1876050"/>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a:t>Despite the challenges of filtering, some institutions may still consider developing policies regarding filtering in the context of their implementation of Prevent. </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Institutions continue to take different approaches.</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Filtering and therefore blocking of illegal sites is possible.</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A search shows that where institutions publish policies there are some common features.</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In reviewing its own practice in this area, institutions may find it useful to review approaches elsewhere to inform its own decision on what will and will not work for them.</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JISC are able to provide further guidance in this area.</a:t>
            </a: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198" name="Google Shape;198;p33">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199" name="Google Shape;199;p33">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05" name="Google Shape;205;p34"/>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Reference to filtering in AUPs (1/2)</a:t>
            </a:r>
            <a:endParaRPr sz="2800" b="0" i="0" u="none" strike="noStrike" cap="none">
              <a:solidFill>
                <a:srgbClr val="000000"/>
              </a:solidFill>
              <a:latin typeface="Arial"/>
              <a:ea typeface="Arial"/>
              <a:cs typeface="Arial"/>
              <a:sym typeface="Arial"/>
            </a:endParaRPr>
          </a:p>
        </p:txBody>
      </p:sp>
      <p:sp>
        <p:nvSpPr>
          <p:cNvPr id="206" name="Google Shape;206;p34"/>
          <p:cNvSpPr txBox="1"/>
          <p:nvPr/>
        </p:nvSpPr>
        <p:spPr>
          <a:xfrm>
            <a:off x="385074" y="1810100"/>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a:t>Where filtering is employed, it is good practice to refer to such policies in AUPs as well as in filtering policies.</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This is usually within the section of the AUP which relates to appropriate use of the internet.</a:t>
            </a:r>
            <a:endParaRPr/>
          </a:p>
          <a:p>
            <a:pPr marL="457200" marR="0" lvl="0" indent="0" algn="l" rtl="0">
              <a:lnSpc>
                <a:spcPct val="115000"/>
              </a:lnSpc>
              <a:spcBef>
                <a:spcPts val="0"/>
              </a:spcBef>
              <a:spcAft>
                <a:spcPts val="0"/>
              </a:spcAft>
              <a:buNone/>
            </a:pPr>
            <a:endParaRPr/>
          </a:p>
          <a:p>
            <a:pPr marL="457200" marR="0" lvl="0" indent="-317500" algn="l" rtl="0">
              <a:lnSpc>
                <a:spcPct val="115000"/>
              </a:lnSpc>
              <a:spcBef>
                <a:spcPts val="0"/>
              </a:spcBef>
              <a:spcAft>
                <a:spcPts val="0"/>
              </a:spcAft>
              <a:buSzPts val="1400"/>
              <a:buChar char="●"/>
            </a:pPr>
            <a:r>
              <a:rPr lang="en-GB"/>
              <a:t>Typically, users are warned that filtering is in place and examples of inappropriate use are listed, usually relating to access, storage and dissemination of materials from sites that reflect the institution’s policy on filtering. This can include content that is: </a:t>
            </a:r>
            <a:endParaRPr/>
          </a:p>
          <a:p>
            <a:pPr marL="457200" marR="0" lvl="0" indent="0" algn="l" rtl="0">
              <a:lnSpc>
                <a:spcPct val="115000"/>
              </a:lnSpc>
              <a:spcBef>
                <a:spcPts val="0"/>
              </a:spcBef>
              <a:spcAft>
                <a:spcPts val="0"/>
              </a:spcAft>
              <a:buNone/>
            </a:pPr>
            <a:endParaRPr/>
          </a:p>
          <a:p>
            <a:pPr marL="914400" marR="0" lvl="1" indent="-317500" algn="l" rtl="0">
              <a:lnSpc>
                <a:spcPct val="115000"/>
              </a:lnSpc>
              <a:spcBef>
                <a:spcPts val="0"/>
              </a:spcBef>
              <a:spcAft>
                <a:spcPts val="0"/>
              </a:spcAft>
              <a:buSzPts val="1400"/>
              <a:buChar char="○"/>
            </a:pPr>
            <a:r>
              <a:rPr lang="en-GB"/>
              <a:t>illegal (including sites that encourage illegal activity)</a:t>
            </a:r>
            <a:endParaRPr/>
          </a:p>
          <a:p>
            <a:pPr marL="914400" marR="0" lvl="1" indent="-317500" algn="l" rtl="0">
              <a:lnSpc>
                <a:spcPct val="115000"/>
              </a:lnSpc>
              <a:spcBef>
                <a:spcPts val="0"/>
              </a:spcBef>
              <a:spcAft>
                <a:spcPts val="0"/>
              </a:spcAft>
              <a:buSzPts val="1400"/>
              <a:buChar char="○"/>
            </a:pPr>
            <a:r>
              <a:rPr lang="en-GB"/>
              <a:t>contains obscene or deliberately offensive material</a:t>
            </a:r>
            <a:endParaRPr/>
          </a:p>
          <a:p>
            <a:pPr marL="914400" marR="0" lvl="1" indent="-317500" algn="l" rtl="0">
              <a:lnSpc>
                <a:spcPct val="115000"/>
              </a:lnSpc>
              <a:spcBef>
                <a:spcPts val="0"/>
              </a:spcBef>
              <a:spcAft>
                <a:spcPts val="0"/>
              </a:spcAft>
              <a:buSzPts val="1400"/>
              <a:buChar char="○"/>
            </a:pPr>
            <a:r>
              <a:rPr lang="en-GB"/>
              <a:t>contains discriminatory material</a:t>
            </a:r>
            <a:endParaRPr/>
          </a:p>
          <a:p>
            <a:pPr marL="914400" lvl="1" indent="-317500" algn="l" rtl="0">
              <a:lnSpc>
                <a:spcPct val="115000"/>
              </a:lnSpc>
              <a:spcBef>
                <a:spcPts val="0"/>
              </a:spcBef>
              <a:spcAft>
                <a:spcPts val="0"/>
              </a:spcAft>
              <a:buClr>
                <a:schemeClr val="dk1"/>
              </a:buClr>
              <a:buSzPts val="1400"/>
              <a:buChar char="○"/>
            </a:pPr>
            <a:r>
              <a:rPr lang="en-GB">
                <a:solidFill>
                  <a:schemeClr val="dk1"/>
                </a:solidFill>
              </a:rPr>
              <a:t>likely to result in harassment or bullying of others.</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GB">
                <a:solidFill>
                  <a:schemeClr val="dk1"/>
                </a:solidFill>
              </a:rPr>
              <a:t>likely to draw people into terrorism.</a:t>
            </a: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07" name="Google Shape;207;p34">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208" name="Google Shape;208;p34">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1799" y="4953003"/>
            <a:ext cx="1143000" cy="1143000"/>
          </a:xfrm>
          <a:prstGeom prst="rect">
            <a:avLst/>
          </a:prstGeom>
          <a:noFill/>
          <a:ln>
            <a:noFill/>
          </a:ln>
        </p:spPr>
      </p:pic>
      <p:sp>
        <p:nvSpPr>
          <p:cNvPr id="214" name="Google Shape;214;p35"/>
          <p:cNvSpPr txBox="1">
            <a:spLocks noGrp="1"/>
          </p:cNvSpPr>
          <p:nvPr>
            <p:ph type="title" idx="4294967295"/>
          </p:nvPr>
        </p:nvSpPr>
        <p:spPr>
          <a:xfrm>
            <a:off x="441728" y="538325"/>
            <a:ext cx="8292000" cy="10227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2800" b="1"/>
              <a:t>Reference to filtering in AUPs (2/2)</a:t>
            </a:r>
            <a:endParaRPr sz="2800" b="0" i="0" u="none" strike="noStrike" cap="none">
              <a:solidFill>
                <a:srgbClr val="000000"/>
              </a:solidFill>
              <a:latin typeface="Arial"/>
              <a:ea typeface="Arial"/>
              <a:cs typeface="Arial"/>
              <a:sym typeface="Arial"/>
            </a:endParaRPr>
          </a:p>
        </p:txBody>
      </p:sp>
      <p:sp>
        <p:nvSpPr>
          <p:cNvPr id="215" name="Google Shape;215;p35"/>
          <p:cNvSpPr txBox="1"/>
          <p:nvPr/>
        </p:nvSpPr>
        <p:spPr>
          <a:xfrm>
            <a:off x="375649" y="2234075"/>
            <a:ext cx="8292000" cy="3427800"/>
          </a:xfrm>
          <a:prstGeom prst="rect">
            <a:avLst/>
          </a:prstGeom>
          <a:noFill/>
          <a:ln>
            <a:noFill/>
          </a:ln>
        </p:spPr>
        <p:txBody>
          <a:bodyPr spcFirstLastPara="1" wrap="square" lIns="91400" tIns="45700" rIns="91400" bIns="45700" anchor="t" anchorCtr="0">
            <a:noAutofit/>
          </a:bodyPr>
          <a:lstStyle/>
          <a:p>
            <a:pPr marL="457200" marR="0" lvl="0" indent="-317500" algn="l" rtl="0">
              <a:lnSpc>
                <a:spcPct val="115000"/>
              </a:lnSpc>
              <a:spcBef>
                <a:spcPts val="0"/>
              </a:spcBef>
              <a:spcAft>
                <a:spcPts val="0"/>
              </a:spcAft>
              <a:buSzPts val="1400"/>
              <a:buChar char="●"/>
            </a:pPr>
            <a:r>
              <a:rPr lang="en-GB"/>
              <a:t>In the event that users attempt to access sites that are blocked, an appropriate message is usually transmitted, typically along the lines of:</a:t>
            </a:r>
            <a:endParaRPr/>
          </a:p>
          <a:p>
            <a:pPr marL="457200" marR="0" lvl="0" indent="0" algn="l" rtl="0">
              <a:lnSpc>
                <a:spcPct val="115000"/>
              </a:lnSpc>
              <a:spcBef>
                <a:spcPts val="0"/>
              </a:spcBef>
              <a:spcAft>
                <a:spcPts val="0"/>
              </a:spcAft>
              <a:buNone/>
            </a:pPr>
            <a:endParaRPr/>
          </a:p>
          <a:p>
            <a:pPr marL="914400" marR="0" lvl="1" indent="-317500" algn="l" rtl="0">
              <a:lnSpc>
                <a:spcPct val="115000"/>
              </a:lnSpc>
              <a:spcBef>
                <a:spcPts val="0"/>
              </a:spcBef>
              <a:spcAft>
                <a:spcPts val="0"/>
              </a:spcAft>
              <a:buSzPts val="1400"/>
              <a:buChar char="○"/>
            </a:pPr>
            <a:r>
              <a:rPr lang="en-GB"/>
              <a:t>”the access to this website has been denied in accordance with the IT acceptable use policy. Please check section access to the internet. Should you feel unduly unable to access a legitimate website, please contact the IT Support Centre.”</a:t>
            </a:r>
            <a:endParaRPr/>
          </a:p>
          <a:p>
            <a:pPr marL="9144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sz="1300"/>
          </a:p>
          <a:p>
            <a:pPr marL="0" marR="0" lvl="0" indent="0" algn="l" rtl="0">
              <a:lnSpc>
                <a:spcPct val="115000"/>
              </a:lnSpc>
              <a:spcBef>
                <a:spcPts val="0"/>
              </a:spcBef>
              <a:spcAft>
                <a:spcPts val="0"/>
              </a:spcAft>
              <a:buNone/>
            </a:pPr>
            <a:endParaRPr sz="1300"/>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sz="1600"/>
          </a:p>
          <a:p>
            <a:pPr marL="457200" marR="0" lvl="0" indent="0" algn="l" rtl="0">
              <a:lnSpc>
                <a:spcPct val="115000"/>
              </a:lnSpc>
              <a:spcBef>
                <a:spcPts val="0"/>
              </a:spcBef>
              <a:spcAft>
                <a:spcPts val="0"/>
              </a:spcAft>
              <a:buNone/>
            </a:pPr>
            <a:endParaRPr sz="1600"/>
          </a:p>
          <a:p>
            <a:pPr marL="0" marR="0" lvl="0" indent="0" algn="l" rtl="0">
              <a:lnSpc>
                <a:spcPct val="115000"/>
              </a:lnSpc>
              <a:spcBef>
                <a:spcPts val="0"/>
              </a:spcBef>
              <a:spcAft>
                <a:spcPts val="0"/>
              </a:spcAft>
              <a:buNone/>
            </a:pPr>
            <a:endParaRPr sz="1600"/>
          </a:p>
        </p:txBody>
      </p:sp>
      <p:cxnSp>
        <p:nvCxnSpPr>
          <p:cNvPr id="216" name="Google Shape;216;p35">
            <a:extLst>
              <a:ext uri="{C183D7F6-B498-43B3-948B-1728B52AA6E4}">
                <adec:decorative xmlns:adec="http://schemas.microsoft.com/office/drawing/2017/decorative" val="1"/>
              </a:ext>
            </a:extLst>
          </p:cNvPr>
          <p:cNvCxnSpPr/>
          <p:nvPr/>
        </p:nvCxnSpPr>
        <p:spPr>
          <a:xfrm>
            <a:off x="516956" y="467916"/>
            <a:ext cx="8216700" cy="300"/>
          </a:xfrm>
          <a:prstGeom prst="straightConnector1">
            <a:avLst/>
          </a:prstGeom>
          <a:noFill/>
          <a:ln w="44275" cap="flat" cmpd="sng">
            <a:solidFill>
              <a:schemeClr val="accent2"/>
            </a:solidFill>
            <a:prstDash val="solid"/>
            <a:round/>
            <a:headEnd type="none" w="sm" len="sm"/>
            <a:tailEnd type="none" w="sm" len="sm"/>
          </a:ln>
        </p:spPr>
      </p:cxnSp>
      <p:cxnSp>
        <p:nvCxnSpPr>
          <p:cNvPr id="217" name="Google Shape;217;p35">
            <a:extLst>
              <a:ext uri="{C183D7F6-B498-43B3-948B-1728B52AA6E4}">
                <adec:decorative xmlns:adec="http://schemas.microsoft.com/office/drawing/2017/decorative" val="1"/>
              </a:ext>
            </a:extLst>
          </p:cNvPr>
          <p:cNvCxnSpPr/>
          <p:nvPr/>
        </p:nvCxnSpPr>
        <p:spPr>
          <a:xfrm>
            <a:off x="516956" y="1631755"/>
            <a:ext cx="8216700" cy="300"/>
          </a:xfrm>
          <a:prstGeom prst="straightConnector1">
            <a:avLst/>
          </a:prstGeom>
          <a:noFill/>
          <a:ln w="44275" cap="flat" cmpd="sng">
            <a:solidFill>
              <a:schemeClr val="accent2"/>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1296</Words>
  <Application>Microsoft Office PowerPoint</Application>
  <PresentationFormat>Custom</PresentationFormat>
  <Paragraphs>312</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Calibri</vt:lpstr>
      <vt:lpstr>Noto Sans Symbols</vt:lpstr>
      <vt:lpstr>Arial</vt:lpstr>
      <vt:lpstr>Tahoma</vt:lpstr>
      <vt:lpstr>Office Theme</vt:lpstr>
      <vt:lpstr>Office Theme</vt:lpstr>
      <vt:lpstr>The Prevent Duty and ICT in Higher Education (HE)</vt:lpstr>
      <vt:lpstr>What does the statutory guidance say?</vt:lpstr>
      <vt:lpstr>Acceptable Use Policies (AUPs)</vt:lpstr>
      <vt:lpstr>Communicating AUPs</vt:lpstr>
      <vt:lpstr>Web filtering</vt:lpstr>
      <vt:lpstr>Filtering in the Higher Education context</vt:lpstr>
      <vt:lpstr>Filtering policies</vt:lpstr>
      <vt:lpstr>Reference to filtering in AUPs (1/2)</vt:lpstr>
      <vt:lpstr>Reference to filtering in AUPs (2/2)</vt:lpstr>
      <vt:lpstr>Research and teaching sensitive topics (1/2)</vt:lpstr>
      <vt:lpstr>Research and teaching sensitive topics (2/2)</vt:lpstr>
      <vt:lpstr>Summary (1/2)</vt:lpstr>
      <vt:lpstr>Summary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Prevent Duty and ICT in Higher Education (HE)</dc:title>
  <dc:creator>FISK, James</dc:creator>
  <cp:lastModifiedBy>FISK, James</cp:lastModifiedBy>
  <cp:revision>2</cp:revision>
  <dcterms:modified xsi:type="dcterms:W3CDTF">2021-10-11T10:26:17Z</dcterms:modified>
</cp:coreProperties>
</file>