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notesMasterIdLst>
    <p:notesMasterId r:id="rId11"/>
  </p:notesMasterIdLst>
  <p:sldIdLst>
    <p:sldId id="256" r:id="rId6"/>
    <p:sldId id="259" r:id="rId7"/>
    <p:sldId id="274" r:id="rId8"/>
    <p:sldId id="275" r:id="rId9"/>
    <p:sldId id="276" r:id="rId10"/>
  </p:sldIdLst>
  <p:sldSz cx="9144000" cy="5715000" type="screen16x10"/>
  <p:notesSz cx="6858000" cy="9144000"/>
  <p:defaultTextStyle>
    <a:defPPr>
      <a:defRPr lang="en-US"/>
    </a:defPPr>
    <a:lvl1pPr marL="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180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Leslie, Erik (Energy Development &amp; Resilience)" initials="LE(D&amp;R" lastIdx="2" clrIdx="0">
    <p:extLst>
      <p:ext uri="{19B8F6BF-5375-455C-9EA6-DF929625EA0E}">
        <p15:presenceInfo xmlns:p15="http://schemas.microsoft.com/office/powerpoint/2012/main" userId="S::Erik.Leslie@beis.gov.uk::b98e0f1c-2478-483c-b197-a0cf68cacc5e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4A7F"/>
    <a:srgbClr val="E8348B"/>
    <a:srgbClr val="B3BFC5"/>
    <a:srgbClr val="D2C7CD"/>
    <a:srgbClr val="EE751B"/>
    <a:srgbClr val="1C9CD9"/>
    <a:srgbClr val="73B72B"/>
    <a:srgbClr val="BCCF00"/>
    <a:srgbClr val="AA1580"/>
    <a:srgbClr val="5625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145" autoAdjust="0"/>
    <p:restoredTop sz="94434" autoAdjust="0"/>
  </p:normalViewPr>
  <p:slideViewPr>
    <p:cSldViewPr>
      <p:cViewPr varScale="1">
        <p:scale>
          <a:sx n="83" d="100"/>
          <a:sy n="83" d="100"/>
        </p:scale>
        <p:origin x="1133" y="45"/>
      </p:cViewPr>
      <p:guideLst>
        <p:guide orient="horz" pos="2160"/>
        <p:guide pos="3840"/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1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D0947BC-A7A7-44B2-8BDB-BBA164D4D407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0438" y="1143000"/>
            <a:ext cx="49371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CE919A-C258-4951-B460-E2B2A8FEF6D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68860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5661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71323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6984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426464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83080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139696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96312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852928" algn="l" defTabSz="713232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Cover style 1 (delete if</a:t>
            </a:r>
            <a:r>
              <a:rPr lang="en-GB" baseline="0" dirty="0"/>
              <a:t> using cover style 2)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9882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Divider style 1 (delete if</a:t>
            </a:r>
            <a:r>
              <a:rPr lang="en-GB" baseline="0" dirty="0"/>
              <a:t> using divider style 2 or 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060137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Divider style 1 (delete if</a:t>
            </a:r>
            <a:r>
              <a:rPr lang="en-GB" baseline="0" dirty="0"/>
              <a:t> using divider style 2 or 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637902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Divider style 1 (delete if</a:t>
            </a:r>
            <a:r>
              <a:rPr lang="en-GB" baseline="0" dirty="0"/>
              <a:t> using divider style 2 or 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688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60438" y="1143000"/>
            <a:ext cx="4937125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/>
              <a:t>Divider style 1 (delete if</a:t>
            </a:r>
            <a:r>
              <a:rPr lang="en-GB" baseline="0" dirty="0"/>
              <a:t> using divider style 2 or 3)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9CE919A-C258-4951-B460-E2B2A8FEF6DD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885123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7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566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7132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6984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4264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83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1396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9631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8529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E8604-E418-4E59-8687-5D855BCF69C1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517850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84A4C6-09AB-490F-A2DF-CEB2F17206CF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33609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8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8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131A2-61C7-44BD-AA9F-F52E74F0E66E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315531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28DC37-FFC8-4E38-825D-24A8CCBC2CDE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65705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9"/>
            <a:ext cx="7772400" cy="1135063"/>
          </a:xfrm>
        </p:spPr>
        <p:txBody>
          <a:bodyPr anchor="t"/>
          <a:lstStyle>
            <a:lvl1pPr algn="l">
              <a:defRPr sz="31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1pPr>
            <a:lvl2pPr marL="35661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2pPr>
            <a:lvl3pPr marL="7132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6984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4pPr>
            <a:lvl5pPr marL="1426464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5pPr>
            <a:lvl6pPr marL="1783080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6pPr>
            <a:lvl7pPr marL="2139696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7pPr>
            <a:lvl8pPr marL="2496312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8pPr>
            <a:lvl9pPr marL="2852928" indent="0">
              <a:buNone/>
              <a:defRPr sz="11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751427-63A1-498E-BC93-A63CBFC0FC4D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232517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3"/>
            <a:ext cx="4038600" cy="3771636"/>
          </a:xfrm>
        </p:spPr>
        <p:txBody>
          <a:bodyPr/>
          <a:lstStyle>
            <a:lvl1pPr>
              <a:defRPr sz="2200"/>
            </a:lvl1pPr>
            <a:lvl2pPr>
              <a:defRPr sz="19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C63D4D-9FBD-4D7C-9BFD-E0B461E87EBE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1535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279261"/>
            <a:ext cx="4041775" cy="533135"/>
          </a:xfrm>
        </p:spPr>
        <p:txBody>
          <a:bodyPr anchor="b"/>
          <a:lstStyle>
            <a:lvl1pPr marL="0" indent="0">
              <a:buNone/>
              <a:defRPr sz="1900" b="1"/>
            </a:lvl1pPr>
            <a:lvl2pPr marL="356616" indent="0">
              <a:buNone/>
              <a:defRPr sz="1600" b="1"/>
            </a:lvl2pPr>
            <a:lvl3pPr marL="713232" indent="0">
              <a:buNone/>
              <a:defRPr sz="1400" b="1"/>
            </a:lvl3pPr>
            <a:lvl4pPr marL="1069848" indent="0">
              <a:buNone/>
              <a:defRPr sz="1200" b="1"/>
            </a:lvl4pPr>
            <a:lvl5pPr marL="1426464" indent="0">
              <a:buNone/>
              <a:defRPr sz="1200" b="1"/>
            </a:lvl5pPr>
            <a:lvl6pPr marL="1783080" indent="0">
              <a:buNone/>
              <a:defRPr sz="1200" b="1"/>
            </a:lvl6pPr>
            <a:lvl7pPr marL="2139696" indent="0">
              <a:buNone/>
              <a:defRPr sz="1200" b="1"/>
            </a:lvl7pPr>
            <a:lvl8pPr marL="2496312" indent="0">
              <a:buNone/>
              <a:defRPr sz="1200" b="1"/>
            </a:lvl8pPr>
            <a:lvl9pPr marL="2852928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812396"/>
            <a:ext cx="4041775" cy="329274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C3FED7-5676-44A6-A86E-74DADF5B6F65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99116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53EB1C-5918-464E-B2FE-A1D3A02FE0D8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074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BBE6B-4F02-4C50-9425-42442476770B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66781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27542"/>
            <a:ext cx="3008313" cy="968375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5"/>
            <a:ext cx="5111750" cy="4877594"/>
          </a:xfrm>
        </p:spPr>
        <p:txBody>
          <a:bodyPr/>
          <a:lstStyle>
            <a:lvl1pPr>
              <a:defRPr sz="2500"/>
            </a:lvl1pPr>
            <a:lvl2pPr>
              <a:defRPr sz="2200"/>
            </a:lvl2pPr>
            <a:lvl3pPr>
              <a:defRPr sz="19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195920"/>
            <a:ext cx="3008313" cy="3909219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15195F-8833-4899-BB29-42666DDF3BB5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53694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16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2500"/>
            </a:lvl1pPr>
            <a:lvl2pPr marL="356616" indent="0">
              <a:buNone/>
              <a:defRPr sz="2200"/>
            </a:lvl2pPr>
            <a:lvl3pPr marL="713232" indent="0">
              <a:buNone/>
              <a:defRPr sz="1900"/>
            </a:lvl3pPr>
            <a:lvl4pPr marL="1069848" indent="0">
              <a:buNone/>
              <a:defRPr sz="1600"/>
            </a:lvl4pPr>
            <a:lvl5pPr marL="1426464" indent="0">
              <a:buNone/>
              <a:defRPr sz="1600"/>
            </a:lvl5pPr>
            <a:lvl6pPr marL="1783080" indent="0">
              <a:buNone/>
              <a:defRPr sz="1600"/>
            </a:lvl6pPr>
            <a:lvl7pPr marL="2139696" indent="0">
              <a:buNone/>
              <a:defRPr sz="1600"/>
            </a:lvl7pPr>
            <a:lvl8pPr marL="2496312" indent="0">
              <a:buNone/>
              <a:defRPr sz="1600"/>
            </a:lvl8pPr>
            <a:lvl9pPr marL="2852928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100"/>
            </a:lvl1pPr>
            <a:lvl2pPr marL="356616" indent="0">
              <a:buNone/>
              <a:defRPr sz="900"/>
            </a:lvl2pPr>
            <a:lvl3pPr marL="713232" indent="0">
              <a:buNone/>
              <a:defRPr sz="800"/>
            </a:lvl3pPr>
            <a:lvl4pPr marL="1069848" indent="0">
              <a:buNone/>
              <a:defRPr sz="700"/>
            </a:lvl4pPr>
            <a:lvl5pPr marL="1426464" indent="0">
              <a:buNone/>
              <a:defRPr sz="700"/>
            </a:lvl5pPr>
            <a:lvl6pPr marL="1783080" indent="0">
              <a:buNone/>
              <a:defRPr sz="700"/>
            </a:lvl6pPr>
            <a:lvl7pPr marL="2139696" indent="0">
              <a:buNone/>
              <a:defRPr sz="700"/>
            </a:lvl7pPr>
            <a:lvl8pPr marL="2496312" indent="0">
              <a:buNone/>
              <a:defRPr sz="700"/>
            </a:lvl8pPr>
            <a:lvl9pPr marL="2852928" indent="0">
              <a:buNone/>
              <a:defRPr sz="7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B787A-E892-4BD4-8487-1F2F79C41C19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00005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28865"/>
            <a:ext cx="8229600" cy="952500"/>
          </a:xfrm>
          <a:prstGeom prst="rect">
            <a:avLst/>
          </a:prstGeom>
        </p:spPr>
        <p:txBody>
          <a:bodyPr vert="horz" lIns="71323" tIns="35662" rIns="71323" bIns="35662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33503"/>
            <a:ext cx="8229600" cy="3771636"/>
          </a:xfrm>
          <a:prstGeom prst="rect">
            <a:avLst/>
          </a:prstGeom>
        </p:spPr>
        <p:txBody>
          <a:bodyPr vert="horz" lIns="71323" tIns="35662" rIns="71323" bIns="35662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77F1FC-8DBC-4D18-94A1-36FCD55A7C02}" type="datetime1">
              <a:rPr lang="en-GB" smtClean="0"/>
              <a:t>09/09/2021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5296961"/>
            <a:ext cx="2895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5296961"/>
            <a:ext cx="2133600" cy="304271"/>
          </a:xfrm>
          <a:prstGeom prst="rect">
            <a:avLst/>
          </a:prstGeom>
        </p:spPr>
        <p:txBody>
          <a:bodyPr vert="horz" lIns="71323" tIns="35662" rIns="71323" bIns="35662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823101-2CF2-4830-9078-CC565604177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3892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713232" rtl="0" eaLnBrk="1" latinLnBrk="0" hangingPunct="1">
        <a:spcBef>
          <a:spcPct val="0"/>
        </a:spcBef>
        <a:buNone/>
        <a:defRPr sz="3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67462" indent="-267462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579501" indent="-222885" algn="l" defTabSz="713232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2pPr>
      <a:lvl3pPr marL="891540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900" kern="1200">
          <a:solidFill>
            <a:schemeClr val="tx1"/>
          </a:solidFill>
          <a:latin typeface="+mn-lt"/>
          <a:ea typeface="+mn-ea"/>
          <a:cs typeface="+mn-cs"/>
        </a:defRPr>
      </a:lvl3pPr>
      <a:lvl4pPr marL="1248156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–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04772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»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961388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318004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674620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031236" indent="-178308" algn="l" defTabSz="713232" rtl="0" eaLnBrk="1" latinLnBrk="0" hangingPunct="1">
        <a:spcBef>
          <a:spcPct val="200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5661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71323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6984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83080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139696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96312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852928" algn="l" defTabSz="713232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0" y="4678717"/>
            <a:ext cx="9144000" cy="1058333"/>
          </a:xfrm>
          <a:prstGeom prst="rect">
            <a:avLst/>
          </a:prstGeom>
          <a:solidFill>
            <a:schemeClr val="accent1"/>
          </a:solidFill>
        </p:spPr>
        <p:txBody>
          <a:bodyPr/>
          <a:lstStyle/>
          <a:p>
            <a:endParaRPr lang="en-GB" dirty="0">
              <a:solidFill>
                <a:srgbClr val="004A7F"/>
              </a:solidFill>
            </a:endParaRPr>
          </a:p>
        </p:txBody>
      </p: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2363648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pPr algn="ctr"/>
            <a:r>
              <a:rPr lang="en-US" sz="4000" dirty="0">
                <a:solidFill>
                  <a:schemeClr val="accent2"/>
                </a:solidFill>
                <a:latin typeface="Helvectica"/>
              </a:rPr>
              <a:t>Integrated Reporting Service (IRS)</a:t>
            </a:r>
            <a:br>
              <a:rPr lang="en-US" sz="4000" dirty="0">
                <a:solidFill>
                  <a:schemeClr val="accent2"/>
                </a:solidFill>
                <a:latin typeface="Helvectica"/>
              </a:rPr>
            </a:br>
            <a:r>
              <a:rPr lang="en-US" sz="3600" dirty="0">
                <a:solidFill>
                  <a:schemeClr val="accent2"/>
                </a:solidFill>
                <a:latin typeface="Helvectica"/>
              </a:rPr>
              <a:t>Managing Distribution Lists</a:t>
            </a:r>
            <a:br>
              <a:rPr lang="en-US" dirty="0">
                <a:solidFill>
                  <a:schemeClr val="accent2"/>
                </a:solidFill>
                <a:latin typeface="Helvectica"/>
              </a:rPr>
            </a:br>
            <a:endParaRPr lang="en-GB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20" name="Subtitle 2"/>
          <p:cNvSpPr txBox="1">
            <a:spLocks/>
          </p:cNvSpPr>
          <p:nvPr/>
        </p:nvSpPr>
        <p:spPr>
          <a:xfrm>
            <a:off x="251520" y="5077747"/>
            <a:ext cx="5410200" cy="337412"/>
          </a:xfrm>
          <a:prstGeom prst="rect">
            <a:avLst/>
          </a:prstGeom>
        </p:spPr>
        <p:txBody>
          <a:bodyPr vert="horz" lIns="71323" tIns="35662" rIns="71323" bIns="35662" rtlCol="0" anchor="t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200" dirty="0">
                <a:solidFill>
                  <a:schemeClr val="bg1"/>
                </a:solidFill>
                <a:latin typeface="Helvectica"/>
              </a:rPr>
              <a:t>IRS – Creating Distribution Lists</a:t>
            </a:r>
            <a:endParaRPr lang="en-GB" sz="1200" dirty="0">
              <a:solidFill>
                <a:schemeClr val="bg1"/>
              </a:solidFill>
              <a:latin typeface="Helvectica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88224" y="4861701"/>
            <a:ext cx="2438947" cy="6360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93270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104696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4000" dirty="0">
                <a:solidFill>
                  <a:schemeClr val="accent2"/>
                </a:solidFill>
                <a:latin typeface="Helvectica"/>
              </a:rPr>
              <a:t>Distribution List – What is it?</a:t>
            </a:r>
            <a:endParaRPr lang="en-GB" sz="4000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6D8BA-7E2F-4B93-BACD-35FA11FE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95536" y="1993407"/>
            <a:ext cx="7376864" cy="2880318"/>
          </a:xfrm>
        </p:spPr>
        <p:txBody>
          <a:bodyPr vert="horz" lIns="71323" tIns="35662" rIns="71323" bIns="35662" rtlCol="0" anchor="t">
            <a:normAutofit fontScale="70000" lnSpcReduction="2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lvl="1" indent="-342900" algn="l" defTabSz="9144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IRS has been designed so that those organisations that are required to be notified of a submission – OPRED, MCA, General Lighthouse Authorities Statutory Nature Conservation Bodies (SNCBs) etc are automatically notified.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lvl="1" indent="-342900" algn="l" defTabSz="9144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However to facilitate the distribution of notifications to other interested parties (other than those organisations above)</a:t>
            </a: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 IRS </a:t>
            </a: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users with Notification Submitter privileges can set up distribution lists to inform interested parties that a notification has been submitted.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These distribution lists are primarily used to notify members of the Notification Submitter’s organisation e.g. Environmental Managers, Asset Managers, Technical Authorities etc.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lvl="1" indent="-342900" algn="l" defTabSz="9144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Within IRS only </a:t>
            </a: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users with Notification Submitter privileges can set up distribution lists.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457200" marR="0" lvl="1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494-66CF-4EC8-A85C-D964FF39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IRS Creating Distribution Lists</a:t>
            </a:r>
          </a:p>
        </p:txBody>
      </p:sp>
    </p:spTree>
    <p:extLst>
      <p:ext uri="{BB962C8B-B14F-4D97-AF65-F5344CB8AC3E}">
        <p14:creationId xmlns:p14="http://schemas.microsoft.com/office/powerpoint/2010/main" val="35550230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7704856" cy="104696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Helvectica"/>
              </a:rPr>
              <a:t>Creating a Distribution List –Why would I want to do it?</a:t>
            </a:r>
            <a:endParaRPr lang="en-GB" sz="3600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6D8BA-7E2F-4B93-BACD-35FA11FE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2271164"/>
            <a:ext cx="7376864" cy="2943514"/>
          </a:xfrm>
        </p:spPr>
        <p:txBody>
          <a:bodyPr>
            <a:normAutofit fontScale="925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b="1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Saves time - </a:t>
            </a: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Removes the need to constantly repeat the same e-mail addresses when submitting or updating a notification.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b="1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Ensures those who need to be aware are made aware (1) – </a:t>
            </a: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if completed correctly first time no one will be accidently omitted from the distribution list.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b="1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Ensures those who need to be aware are made aware (2) – </a:t>
            </a: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if completed correctly first time no one will be accidently omitted due to misspelling of email addresses.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494-66CF-4EC8-A85C-D964FF39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IRS Creating Distribution Lists</a:t>
            </a:r>
          </a:p>
        </p:txBody>
      </p:sp>
    </p:spTree>
    <p:extLst>
      <p:ext uri="{BB962C8B-B14F-4D97-AF65-F5344CB8AC3E}">
        <p14:creationId xmlns:p14="http://schemas.microsoft.com/office/powerpoint/2010/main" val="36757243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104696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Helvectica"/>
              </a:rPr>
              <a:t>Creating a Distribution List – How do I do it?</a:t>
            </a:r>
            <a:endParaRPr lang="en-GB" sz="3600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6D8BA-7E2F-4B93-BACD-35FA11FE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2054363"/>
            <a:ext cx="7376864" cy="2943514"/>
          </a:xfrm>
        </p:spPr>
        <p:txBody>
          <a:bodyPr vert="horz" lIns="71323" tIns="35662" rIns="71323" bIns="35662" rtlCol="0" anchor="t">
            <a:normAutofit fontScale="92500"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lvl="1" indent="-342900" algn="l" defTabSz="914400">
              <a:spcBef>
                <a:spcPts val="0"/>
              </a:spcBef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b="1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Note you can only Create a Distribution List if you have been granted Notification Submitter privileges. 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Log into IRS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Click on ‘Manage Distribution List’.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Select ‘Manage Distribution List Entry’.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Add the appropriate email address, select which notifications this person should be made aware of then click ‘add distribution list contact’.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When successfully added you can remove the person from distribution lists.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494-66CF-4EC8-A85C-D964FF39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IRS Creating Distribution Lists</a:t>
            </a:r>
          </a:p>
        </p:txBody>
      </p:sp>
    </p:spTree>
    <p:extLst>
      <p:ext uri="{BB962C8B-B14F-4D97-AF65-F5344CB8AC3E}">
        <p14:creationId xmlns:p14="http://schemas.microsoft.com/office/powerpoint/2010/main" val="11885898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251520" y="1057300"/>
            <a:ext cx="7020780" cy="0"/>
          </a:xfrm>
          <a:prstGeom prst="line">
            <a:avLst/>
          </a:prstGeom>
          <a:ln w="57150">
            <a:solidFill>
              <a:srgbClr val="004A7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itle 1"/>
          <p:cNvSpPr>
            <a:spLocks noGrp="1"/>
          </p:cNvSpPr>
          <p:nvPr>
            <p:ph type="ctrTitle"/>
          </p:nvPr>
        </p:nvSpPr>
        <p:spPr>
          <a:xfrm>
            <a:off x="251520" y="1141918"/>
            <a:ext cx="6912768" cy="1046963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5000"/>
            </a:lvl1pPr>
          </a:lstStyle>
          <a:p>
            <a:r>
              <a:rPr lang="en-US" sz="3600" dirty="0">
                <a:solidFill>
                  <a:schemeClr val="accent2"/>
                </a:solidFill>
                <a:latin typeface="Helvectica"/>
              </a:rPr>
              <a:t>Distribution List – How do I apply it it?</a:t>
            </a:r>
            <a:endParaRPr lang="en-GB" sz="3600" dirty="0">
              <a:solidFill>
                <a:schemeClr val="accent2"/>
              </a:solidFill>
              <a:latin typeface="Helvectica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986D8BA-7E2F-4B93-BACD-35FA11FE63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23528" y="2054363"/>
            <a:ext cx="7376864" cy="2943514"/>
          </a:xfrm>
        </p:spPr>
        <p:txBody>
          <a:bodyPr>
            <a:normAutofit lnSpcReduction="10000"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r>
              <a:rPr kumimoji="0" lang="en-GB" sz="1900" b="0" i="0" u="none" strike="noStrike" kern="1200" cap="none" spc="0" normalizeH="0" baseline="0" noProof="0" dirty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Helvectica"/>
                <a:ea typeface="Times New Roman" panose="02020603050405020304" pitchFamily="18" charset="0"/>
              </a:rPr>
              <a:t> </a:t>
            </a:r>
            <a:endParaRPr kumimoji="0" lang="en-GB" sz="19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When submitting a notification Distribution Lists can be applied within the ‘Additional Parties’ section of the notification. 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When in the ‘Additional Parties’ section answer ‘yes’ to the question ‘Are there any other parties that need to be informed of this notification?’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r>
              <a:rPr lang="en-GB" sz="1900" dirty="0">
                <a:solidFill>
                  <a:schemeClr val="accent2"/>
                </a:solidFill>
                <a:latin typeface="Helvectica"/>
                <a:ea typeface="Times New Roman" panose="02020603050405020304" pitchFamily="18" charset="0"/>
              </a:rPr>
              <a:t>Then click on ‘add my distribution list’</a:t>
            </a: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lang="en-GB" sz="1900" dirty="0">
              <a:solidFill>
                <a:schemeClr val="accent2"/>
              </a:solidFill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800100" marR="0" lvl="1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Calibri" panose="020F0502020204030204" pitchFamily="34" charset="0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Pts val="1000"/>
              <a:tabLst>
                <a:tab pos="457200" algn="l"/>
              </a:tabLst>
              <a:defRPr/>
            </a:pPr>
            <a:endParaRPr kumimoji="0" lang="en-GB" sz="1900" b="0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Helvectica"/>
              <a:ea typeface="Times New Roman" panose="02020603050405020304" pitchFamily="18" charset="0"/>
            </a:endParaRPr>
          </a:p>
          <a:p>
            <a:pPr algn="l"/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4E5494-66CF-4EC8-A85C-D964FF396D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 dirty="0"/>
              <a:t>IRS Creating Distribution Lists</a:t>
            </a:r>
          </a:p>
        </p:txBody>
      </p:sp>
    </p:spTree>
    <p:extLst>
      <p:ext uri="{BB962C8B-B14F-4D97-AF65-F5344CB8AC3E}">
        <p14:creationId xmlns:p14="http://schemas.microsoft.com/office/powerpoint/2010/main" val="3426698294"/>
      </p:ext>
    </p:extLst>
  </p:cSld>
  <p:clrMapOvr>
    <a:masterClrMapping/>
  </p:clrMapOvr>
</p:sld>
</file>

<file path=ppt/theme/theme1.xml><?xml version="1.0" encoding="utf-8"?>
<a:theme xmlns:a="http://schemas.openxmlformats.org/drawingml/2006/main" name="OPRED PPT template 16-10">
  <a:themeElements>
    <a:clrScheme name="BEIS Colours">
      <a:dk1>
        <a:srgbClr val="004A7F"/>
      </a:dk1>
      <a:lt1>
        <a:srgbClr val="FFFFFF"/>
      </a:lt1>
      <a:dk2>
        <a:srgbClr val="FFFFFF"/>
      </a:dk2>
      <a:lt2>
        <a:srgbClr val="FFFFFF"/>
      </a:lt2>
      <a:accent1>
        <a:srgbClr val="004A7F"/>
      </a:accent1>
      <a:accent2>
        <a:srgbClr val="55565A"/>
      </a:accent2>
      <a:accent3>
        <a:srgbClr val="73B72B"/>
      </a:accent3>
      <a:accent4>
        <a:srgbClr val="EE751B"/>
      </a:accent4>
      <a:accent5>
        <a:srgbClr val="AA1580"/>
      </a:accent5>
      <a:accent6>
        <a:srgbClr val="CBC1AF"/>
      </a:accent6>
      <a:hlink>
        <a:srgbClr val="1C9CD9"/>
      </a:hlink>
      <a:folHlink>
        <a:srgbClr val="1C9CD9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PRED PPT template 16-10" id="{FABD6BF0-AEBB-4B2C-BA15-CECA9A770B20}" vid="{577188C9-AF58-4BF7-AB62-A43CEB563D3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e59c51ed-d6bf-4456-90a6-aa18b1bde353">PCYS7EMHWCNY-663355368-153386</_dlc_DocId>
    <_dlc_DocIdUrl xmlns="e59c51ed-d6bf-4456-90a6-aa18b1bde353">
      <Url>https://beisgov.sharepoint.com/sites/OPRED-372/_layouts/15/DocIdRedir.aspx?ID=PCYS7EMHWCNY-663355368-153386</Url>
      <Description>PCYS7EMHWCNY-663355368-153386</Description>
    </_dlc_DocIdUrl>
    <TaxCatchAll xmlns="e59c51ed-d6bf-4456-90a6-aa18b1bde353">
      <Value>1</Value>
    </TaxCatchAll>
    <m975189f4ba442ecbf67d4147307b177 xmlns="e59c51ed-d6bf-4456-90a6-aa18b1bde353">
      <Terms xmlns="http://schemas.microsoft.com/office/infopath/2007/PartnerControls">
        <TermInfo xmlns="http://schemas.microsoft.com/office/infopath/2007/PartnerControls">
          <TermName xmlns="http://schemas.microsoft.com/office/infopath/2007/PartnerControls">Offshore Petroleum Regulator for Environment and Decommissioning</TermName>
          <TermId xmlns="http://schemas.microsoft.com/office/infopath/2007/PartnerControls">f72fe9dc-daed-4631-ae01-b6a82195d285</TermId>
        </TermInfo>
      </Terms>
    </m975189f4ba442ecbf67d4147307b177>
    <Retention_x0020_Label xmlns="e59c51ed-d6bf-4456-90a6-aa18b1bde353">Corp PPP Review</Retention_x0020_Label>
    <Government_x0020_Body xmlns="e59c51ed-d6bf-4456-90a6-aa18b1bde353">BEIS</Government_x0020_Body>
    <Date_x0020_Opened xmlns="e59c51ed-d6bf-4456-90a6-aa18b1bde353">2019-08-14T12:32:08+00:00</Date_x0020_Opened>
    <LegacyRecordCategoryIdentifier xmlns="e59c51ed-d6bf-4456-90a6-aa18b1bde353" xsi:nil="true"/>
    <LegacyDateFileRequested xmlns="e59c51ed-d6bf-4456-90a6-aa18b1bde353" xsi:nil="true"/>
    <LegacyFolderType xmlns="e59c51ed-d6bf-4456-90a6-aa18b1bde353" xsi:nil="true"/>
    <LegacyRecordFolderIdentifier xmlns="e59c51ed-d6bf-4456-90a6-aa18b1bde353" xsi:nil="true"/>
    <LegacyFolder xmlns="e59c51ed-d6bf-4456-90a6-aa18b1bde353" xsi:nil="true"/>
    <LegacyMP xmlns="e59c51ed-d6bf-4456-90a6-aa18b1bde353" xsi:nil="true"/>
    <LegacyDocumentID xmlns="e59c51ed-d6bf-4456-90a6-aa18b1bde353" xsi:nil="true"/>
    <LegacyFolderDocumentID xmlns="e59c51ed-d6bf-4456-90a6-aa18b1bde353" xsi:nil="true"/>
    <ExternallyShared xmlns="e59c51ed-d6bf-4456-90a6-aa18b1bde353" xsi:nil="true"/>
    <Descriptor xmlns="e59c51ed-d6bf-4456-90a6-aa18b1bde353">LOCSEN</Descriptor>
    <LegacyDateFileReceived xmlns="e59c51ed-d6bf-4456-90a6-aa18b1bde353" xsi:nil="true"/>
    <LegacyFolderLink xmlns="e59c51ed-d6bf-4456-90a6-aa18b1bde353" xsi:nil="true"/>
    <LegacyAdditionalAuthors xmlns="e59c51ed-d6bf-4456-90a6-aa18b1bde353" xsi:nil="true"/>
    <LegacyDocumentLink xmlns="e59c51ed-d6bf-4456-90a6-aa18b1bde353" xsi:nil="true"/>
    <CIRRUSPreviousLocation xmlns="e59c51ed-d6bf-4456-90a6-aa18b1bde353" xsi:nil="true"/>
    <LegacyPhysicalItemLocation xmlns="e59c51ed-d6bf-4456-90a6-aa18b1bde353" xsi:nil="true"/>
    <LegacyRequestType xmlns="e59c51ed-d6bf-4456-90a6-aa18b1bde353" xsi:nil="true"/>
    <LegacyDescriptor xmlns="e59c51ed-d6bf-4456-90a6-aa18b1bde353" xsi:nil="true"/>
    <LegacyLastModifiedDate xmlns="e59c51ed-d6bf-4456-90a6-aa18b1bde353" xsi:nil="true"/>
    <LegacyDateClosed xmlns="e59c51ed-d6bf-4456-90a6-aa18b1bde353" xsi:nil="true"/>
    <LegacyHomeLocation xmlns="e59c51ed-d6bf-4456-90a6-aa18b1bde353" xsi:nil="true"/>
    <LegacyExpiryReviewDate xmlns="e59c51ed-d6bf-4456-90a6-aa18b1bde353" xsi:nil="true"/>
    <LegacyPhysicalFormat xmlns="e59c51ed-d6bf-4456-90a6-aa18b1bde353">false</LegacyPhysicalFormat>
    <LegacyDocumentType xmlns="e59c51ed-d6bf-4456-90a6-aa18b1bde353" xsi:nil="true"/>
    <LegacyReferencesFromOtherItems xmlns="e59c51ed-d6bf-4456-90a6-aa18b1bde353" xsi:nil="true"/>
    <LegacyLastActionDate xmlns="e59c51ed-d6bf-4456-90a6-aa18b1bde353" xsi:nil="true"/>
    <Security_x0020_Classification xmlns="e59c51ed-d6bf-4456-90a6-aa18b1bde353">OFFICIAL</Security_x0020_Classification>
    <CIRRUSPreviousID xmlns="e59c51ed-d6bf-4456-90a6-aa18b1bde353" xsi:nil="true"/>
    <LegacyModifier xmlns="e59c51ed-d6bf-4456-90a6-aa18b1bde353">
      <UserInfo>
        <DisplayName/>
        <AccountId xsi:nil="true"/>
        <AccountType/>
      </UserInfo>
    </LegacyModifier>
    <LegacyStatusonTransfer xmlns="e59c51ed-d6bf-4456-90a6-aa18b1bde353" xsi:nil="true"/>
    <LegacyDispositionAsOfDate xmlns="e59c51ed-d6bf-4456-90a6-aa18b1bde353" xsi:nil="true"/>
    <LegacyMinister xmlns="e59c51ed-d6bf-4456-90a6-aa18b1bde353" xsi:nil="true"/>
    <LegacyFileplanTarget xmlns="e59c51ed-d6bf-4456-90a6-aa18b1bde353" xsi:nil="true"/>
    <LegacyContentType xmlns="e59c51ed-d6bf-4456-90a6-aa18b1bde353" xsi:nil="true"/>
    <LegacyCustodian xmlns="e59c51ed-d6bf-4456-90a6-aa18b1bde353" xsi:nil="true"/>
    <National_x0020_Caveat xmlns="e59c51ed-d6bf-4456-90a6-aa18b1bde353" xsi:nil="true"/>
    <LegacyProtectiveMarking xmlns="e59c51ed-d6bf-4456-90a6-aa18b1bde353" xsi:nil="true"/>
    <LegacyDateFileReturned xmlns="e59c51ed-d6bf-4456-90a6-aa18b1bde353" xsi:nil="true"/>
    <LegacyReferencesToOtherItems xmlns="e59c51ed-d6bf-4456-90a6-aa18b1bde353" xsi:nil="true"/>
    <LegacyCopyright xmlns="e59c51ed-d6bf-4456-90a6-aa18b1bde353" xsi:nil="true"/>
    <Handling_x0020_Instructions xmlns="e59c51ed-d6bf-4456-90a6-aa18b1bde353" xsi:nil="true"/>
    <Date_x0020_Closed xmlns="e59c51ed-d6bf-4456-90a6-aa18b1bde353" xsi:nil="true"/>
    <LegacyTags xmlns="e59c51ed-d6bf-4456-90a6-aa18b1bde353" xsi:nil="true"/>
    <LegacyFolderNotes xmlns="e59c51ed-d6bf-4456-90a6-aa18b1bde353" xsi:nil="true"/>
    <LegacyNumericClass xmlns="e59c51ed-d6bf-4456-90a6-aa18b1bde353" xsi:nil="true"/>
    <LegacyCurrentLocation xmlns="e59c51ed-d6bf-4456-90a6-aa18b1bde353" xsi:nil="true"/>
    <LegacyData xmlns="e59c51ed-d6bf-4456-90a6-aa18b1bde353">{
  "Name": "OPRED PPT template 16-10.potm",
  "Title": "Main document title over 1 or 2 lines",
  "External": "",
  "Document Notes": "",
  "Security Classification": "OFFICIAL",
  "Handling Instructions": "",
  "Descriptor": "",
  "Government Body": "BEIS",
  "Business Unit": "BEIS:Energy and Security:Energy Development and Resilience:Offshore Petroleum Regulator for Environment and Decommissioning",
  "Retention Label": "Corp PPP Review",
  "Date Opened": "2019-08-14T12:32:08.0000000Z",
  "Date Closed": "",
  "National Caveat": "",
  "Previous Location": "",
  "Previous Id": "",
  "Legacy Document Type": "",
  "Legacy Fileplan Target": "",
  "Legacy Numeric Class": "",
  "Legacy Folder Type": "",
  "Legacy Record Folder Identifier": "",
  "Legacy Copyright": "",
  "Legacy Last Modified Date": "",
  "Legacy Modifier": "",
  "Legacy Folder": "",
  "Legacy Content Type": "",
  "Legacy Expiry Review Date": "",
  "Legacy Last Action Date": "",
  "Legacy Protective Marking": "",
  "Legacy Tags": "",
  "Legacy References From Other Items": "",
  "Legacy Status on Transfer": "",
  "Legacy Date Closed": "",
  "Legacy Record Category Identifier": "",
  "Legacy Disposition as of Date": "",
  "Legacy Home Location": "",
  "Legacy Current Location": "",
  "Legacy Date File Received": "",
  "Legacy Date File Requested": "",
  "Legacy Date File Returned": "",
  "Legacy Minister": "",
  "Legacy MP": "",
  "Legacy Folder Notes": "",
  "Legacy Physical Item Location": "",
  "Legacy Request Type": "",
  "Legacy Descriptor": "",
  "Legacy Folder Document ID": "",
  "Legacy Document ID": "",
  "Legacy References To Other Items": "",
  "Legacy Custodian": "",
  "Legacy Additional Authors": "",
  "Legacy Document Link": "",
  "Legacy Folder Link": "",
  "Legacy Physical Format": false,
  "Content Type": "Document",
  "Previous Retention Policy": "",
  "Legacy Case Reference Number": "",
  "Created": "2019-08-14T12:32:07.0000000Z",
  "Document Modified By": "i:0#.f|membership|murray.wood@cirrus.beis.gov.uk",
  "Document Created By": "i:0#.f|membership|murray.wood@cirrus.beis.gov.uk",
  "Document ID Value": "2QFN7KK647Q6-1194239929-38687",
  "Modified": "2019-08-14T12:43:57.0000000Z",
  "Original Location": "/sites/beis/372/CorpHR/OPRED logo's and templates/OPRED PPT template 16-10.potm"
}</LegacyData>
    <Document_x0020_Notes xmlns="e59c51ed-d6bf-4456-90a6-aa18b1bde353" xsi:nil="true"/>
    <CIRRUSPreviousRetentionPolicy xmlns="f72797f3-f833-4ace-a8c5-37dd0879e11c" xsi:nil="true"/>
    <LegacyCaseReferenceNumber xmlns="f72797f3-f833-4ace-a8c5-37dd0879e11c" xsi:nil="true"/>
    <_dlc_DocIdPersistId xmlns="e59c51ed-d6bf-4456-90a6-aa18b1bde35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4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BE7979C903088498160C0FEE340E54E" ma:contentTypeVersion="7208" ma:contentTypeDescription="Create a new document." ma:contentTypeScope="" ma:versionID="7b146645d8cab4c2eb02cda635238fc5">
  <xsd:schema xmlns:xsd="http://www.w3.org/2001/XMLSchema" xmlns:xs="http://www.w3.org/2001/XMLSchema" xmlns:p="http://schemas.microsoft.com/office/2006/metadata/properties" xmlns:ns2="e59c51ed-d6bf-4456-90a6-aa18b1bde353" xmlns:ns3="f72797f3-f833-4ace-a8c5-37dd0879e11c" targetNamespace="http://schemas.microsoft.com/office/2006/metadata/properties" ma:root="true" ma:fieldsID="bef53c4534cebe0b9ea580d18f527217" ns2:_="" ns3:_="">
    <xsd:import namespace="e59c51ed-d6bf-4456-90a6-aa18b1bde353"/>
    <xsd:import namespace="f72797f3-f833-4ace-a8c5-37dd0879e11c"/>
    <xsd:element name="properties">
      <xsd:complexType>
        <xsd:sequence>
          <xsd:element name="documentManagement">
            <xsd:complexType>
              <xsd:all>
                <xsd:element ref="ns2:ExternallyShared" minOccurs="0"/>
                <xsd:element ref="ns2:Document_x0020_Notes" minOccurs="0"/>
                <xsd:element ref="ns2:Security_x0020_Classification" minOccurs="0"/>
                <xsd:element ref="ns2:Handling_x0020_Instructions" minOccurs="0"/>
                <xsd:element ref="ns2:Descriptor" minOccurs="0"/>
                <xsd:element ref="ns2:Government_x0020_Body" minOccurs="0"/>
                <xsd:element ref="ns2:Retention_x0020_Label" minOccurs="0"/>
                <xsd:element ref="ns2:Date_x0020_Opened" minOccurs="0"/>
                <xsd:element ref="ns2:Date_x0020_Closed" minOccurs="0"/>
                <xsd:element ref="ns2:National_x0020_Caveat" minOccurs="0"/>
                <xsd:element ref="ns2:CIRRUSPreviousLocation" minOccurs="0"/>
                <xsd:element ref="ns2:CIRRUSPreviousID" minOccurs="0"/>
                <xsd:element ref="ns2:LegacyDocumentType" minOccurs="0"/>
                <xsd:element ref="ns2:LegacyFileplanTarget" minOccurs="0"/>
                <xsd:element ref="ns2:LegacyNumericClass" minOccurs="0"/>
                <xsd:element ref="ns2:LegacyFolderType" minOccurs="0"/>
                <xsd:element ref="ns2:LegacyRecordFolderIdentifier" minOccurs="0"/>
                <xsd:element ref="ns2:LegacyCopyright" minOccurs="0"/>
                <xsd:element ref="ns2:LegacyLastModifiedDate" minOccurs="0"/>
                <xsd:element ref="ns2:LegacyModifier" minOccurs="0"/>
                <xsd:element ref="ns2:LegacyFolder" minOccurs="0"/>
                <xsd:element ref="ns2:LegacyContentType" minOccurs="0"/>
                <xsd:element ref="ns2:LegacyExpiryReviewDate" minOccurs="0"/>
                <xsd:element ref="ns2:LegacyLastActionDate" minOccurs="0"/>
                <xsd:element ref="ns2:LegacyProtectiveMarking" minOccurs="0"/>
                <xsd:element ref="ns2:LegacyTags" minOccurs="0"/>
                <xsd:element ref="ns2:LegacyReferencesFromOtherItems" minOccurs="0"/>
                <xsd:element ref="ns2:LegacyStatusonTransfer" minOccurs="0"/>
                <xsd:element ref="ns2:LegacyDateClosed" minOccurs="0"/>
                <xsd:element ref="ns2:LegacyRecordCategoryIdentifier" minOccurs="0"/>
                <xsd:element ref="ns2:LegacyDispositionAsOfDate" minOccurs="0"/>
                <xsd:element ref="ns2:LegacyHomeLocation" minOccurs="0"/>
                <xsd:element ref="ns2:LegacyCurrentLocation" minOccurs="0"/>
                <xsd:element ref="ns2:LegacyDateFileReceived" minOccurs="0"/>
                <xsd:element ref="ns2:LegacyDateFileRequested" minOccurs="0"/>
                <xsd:element ref="ns2:LegacyDateFileReturned" minOccurs="0"/>
                <xsd:element ref="ns2:LegacyMinister" minOccurs="0"/>
                <xsd:element ref="ns2:LegacyMP" minOccurs="0"/>
                <xsd:element ref="ns2:LegacyFolderNotes" minOccurs="0"/>
                <xsd:element ref="ns2:LegacyPhysicalItemLocation" minOccurs="0"/>
                <xsd:element ref="ns2:LegacyRequestType" minOccurs="0"/>
                <xsd:element ref="ns2:LegacyDescriptor" minOccurs="0"/>
                <xsd:element ref="ns2:LegacyFolderDocumentID" minOccurs="0"/>
                <xsd:element ref="ns2:LegacyDocumentID" minOccurs="0"/>
                <xsd:element ref="ns2:LegacyReferencesToOtherItems" minOccurs="0"/>
                <xsd:element ref="ns2:LegacyCustodian" minOccurs="0"/>
                <xsd:element ref="ns2:LegacyAdditionalAuthors" minOccurs="0"/>
                <xsd:element ref="ns2:LegacyDocumentLink" minOccurs="0"/>
                <xsd:element ref="ns2:LegacyFolderLink" minOccurs="0"/>
                <xsd:element ref="ns2:LegacyPhysicalFormat" minOccurs="0"/>
                <xsd:element ref="ns3:CIRRUSPreviousRetentionPolicy" minOccurs="0"/>
                <xsd:element ref="ns3:LegacyCaseReferenceNumber" minOccurs="0"/>
                <xsd:element ref="ns2:LegacyData" minOccurs="0"/>
                <xsd:element ref="ns2:_dlc_DocIdPersistId" minOccurs="0"/>
                <xsd:element ref="ns2:m975189f4ba442ecbf67d4147307b177" minOccurs="0"/>
                <xsd:element ref="ns2:_dlc_DocId" minOccurs="0"/>
                <xsd:element ref="ns2:_dlc_DocIdUrl" minOccurs="0"/>
                <xsd:element ref="ns2:TaxCatchAll" minOccurs="0"/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KeyPoints" minOccurs="0"/>
                <xsd:element ref="ns3:MediaServiceKeyPoints" minOccurs="0"/>
                <xsd:element ref="ns3:MediaServiceDateTaken" minOccurs="0"/>
                <xsd:element ref="ns2:TaxCatchAllLabel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9c51ed-d6bf-4456-90a6-aa18b1bde353" elementFormDefault="qualified">
    <xsd:import namespace="http://schemas.microsoft.com/office/2006/documentManagement/types"/>
    <xsd:import namespace="http://schemas.microsoft.com/office/infopath/2007/PartnerControls"/>
    <xsd:element name="ExternallyShared" ma:index="2" nillable="true" ma:displayName="External" ma:description="Used with SPFX field customizer, displays if the item is externally shared" ma:hidden="true" ma:internalName="ExternallyShared">
      <xsd:simpleType>
        <xsd:restriction base="dms:Text"/>
      </xsd:simpleType>
    </xsd:element>
    <xsd:element name="Document_x0020_Notes" ma:index="3" nillable="true" ma:displayName="Document Notes" ma:internalName="Document_0x0020_Notes" ma:readOnly="false">
      <xsd:simpleType>
        <xsd:restriction base="dms:Note">
          <xsd:maxLength value="255"/>
        </xsd:restriction>
      </xsd:simpleType>
    </xsd:element>
    <xsd:element name="Security_x0020_Classification" ma:index="4" nillable="true" ma:displayName="Security Classification" ma:default="OFFICIAL" ma:format="Dropdown" ma:indexed="true" ma:internalName="Security_x0020_Classification" ma:readOnly="false">
      <xsd:simpleType>
        <xsd:restriction base="dms:Choice">
          <xsd:enumeration value="OFFICIAL"/>
          <xsd:enumeration value="OFFICIAL - SENSITIVE"/>
        </xsd:restriction>
      </xsd:simpleType>
    </xsd:element>
    <xsd:element name="Handling_x0020_Instructions" ma:index="5" nillable="true" ma:displayName="Handling Instructions" ma:internalName="Handling_x0020_Instructions" ma:readOnly="false">
      <xsd:simpleType>
        <xsd:restriction base="dms:Text">
          <xsd:maxLength value="255"/>
        </xsd:restriction>
      </xsd:simpleType>
    </xsd:element>
    <xsd:element name="Descriptor" ma:index="6" nillable="true" ma:displayName="Descriptor" ma:format="Dropdown" ma:indexed="true" ma:internalName="Descriptor" ma:readOnly="false">
      <xsd:simpleType>
        <xsd:restriction base="dms:Choice">
          <xsd:enumeration value="COMMERCIAL"/>
          <xsd:enumeration value="PERSONAL"/>
          <xsd:enumeration value="LOCSEN"/>
        </xsd:restriction>
      </xsd:simpleType>
    </xsd:element>
    <xsd:element name="Government_x0020_Body" ma:index="7" nillable="true" ma:displayName="Government Body" ma:default="BEIS" ma:internalName="Government_x0020_Body" ma:readOnly="false">
      <xsd:simpleType>
        <xsd:restriction base="dms:Text">
          <xsd:maxLength value="255"/>
        </xsd:restriction>
      </xsd:simpleType>
    </xsd:element>
    <xsd:element name="Retention_x0020_Label" ma:index="9" nillable="true" ma:displayName="Retention Label" ma:default="Corp PPP Review" ma:internalName="Retention_x0020_Label" ma:readOnly="false">
      <xsd:simpleType>
        <xsd:restriction base="dms:Text">
          <xsd:maxLength value="255"/>
        </xsd:restriction>
      </xsd:simpleType>
    </xsd:element>
    <xsd:element name="Date_x0020_Opened" ma:index="10" nillable="true" ma:displayName="Date Opened" ma:default="[today]" ma:format="DateOnly" ma:internalName="Date_x0020_Opened" ma:readOnly="false">
      <xsd:simpleType>
        <xsd:restriction base="dms:DateTime"/>
      </xsd:simpleType>
    </xsd:element>
    <xsd:element name="Date_x0020_Closed" ma:index="11" nillable="true" ma:displayName="Date Closed" ma:format="DateOnly" ma:internalName="Date_x0020_Closed" ma:readOnly="false">
      <xsd:simpleType>
        <xsd:restriction base="dms:DateTime"/>
      </xsd:simpleType>
    </xsd:element>
    <xsd:element name="National_x0020_Caveat" ma:index="12" nillable="true" ma:displayName="National Caveat" ma:format="Dropdown" ma:indexed="true" ma:internalName="National_x0020_Caveat" ma:readOnly="false">
      <xsd:simpleType>
        <xsd:restriction base="dms:Choice">
          <xsd:enumeration value="UK EYES ONLY"/>
        </xsd:restriction>
      </xsd:simpleType>
    </xsd:element>
    <xsd:element name="CIRRUSPreviousLocation" ma:index="13" nillable="true" ma:displayName="Previous Location" ma:description="The location the document previously resided in." ma:internalName="CIRRUSPreviousLocation" ma:readOnly="false">
      <xsd:simpleType>
        <xsd:restriction base="dms:Text">
          <xsd:maxLength value="255"/>
        </xsd:restriction>
      </xsd:simpleType>
    </xsd:element>
    <xsd:element name="CIRRUSPreviousID" ma:index="14" nillable="true" ma:displayName="Previous Id" ma:description="The id of the document in its previous location." ma:internalName="CIRRUSPreviousID" ma:readOnly="false">
      <xsd:simpleType>
        <xsd:restriction base="dms:Text">
          <xsd:maxLength value="255"/>
        </xsd:restriction>
      </xsd:simpleType>
    </xsd:element>
    <xsd:element name="LegacyDocumentType" ma:index="15" nillable="true" ma:displayName="Legacy Document Type" ma:internalName="LegacyDocumentType" ma:readOnly="false">
      <xsd:simpleType>
        <xsd:restriction base="dms:Text">
          <xsd:maxLength value="255"/>
        </xsd:restriction>
      </xsd:simpleType>
    </xsd:element>
    <xsd:element name="LegacyFileplanTarget" ma:index="16" nillable="true" ma:displayName="Legacy Fileplan Target" ma:internalName="LegacyFileplanTarget" ma:readOnly="false">
      <xsd:simpleType>
        <xsd:restriction base="dms:Text">
          <xsd:maxLength value="255"/>
        </xsd:restriction>
      </xsd:simpleType>
    </xsd:element>
    <xsd:element name="LegacyNumericClass" ma:index="17" nillable="true" ma:displayName="Legacy Numeric Class" ma:internalName="LegacyNumericClass" ma:readOnly="false">
      <xsd:simpleType>
        <xsd:restriction base="dms:Text">
          <xsd:maxLength value="255"/>
        </xsd:restriction>
      </xsd:simpleType>
    </xsd:element>
    <xsd:element name="LegacyFolderType" ma:index="18" nillable="true" ma:displayName="Legacy Folder Type" ma:internalName="LegacyFolderType" ma:readOnly="false">
      <xsd:simpleType>
        <xsd:restriction base="dms:Text">
          <xsd:maxLength value="255"/>
        </xsd:restriction>
      </xsd:simpleType>
    </xsd:element>
    <xsd:element name="LegacyRecordFolderIdentifier" ma:index="19" nillable="true" ma:displayName="Legacy Record Folder Identifier" ma:internalName="LegacyRecordFolderIdentifier" ma:readOnly="false">
      <xsd:simpleType>
        <xsd:restriction base="dms:Text">
          <xsd:maxLength value="255"/>
        </xsd:restriction>
      </xsd:simpleType>
    </xsd:element>
    <xsd:element name="LegacyCopyright" ma:index="20" nillable="true" ma:displayName="Legacy Copyright" ma:internalName="LegacyCopyright" ma:readOnly="false">
      <xsd:simpleType>
        <xsd:restriction base="dms:Text">
          <xsd:maxLength value="255"/>
        </xsd:restriction>
      </xsd:simpleType>
    </xsd:element>
    <xsd:element name="LegacyLastModifiedDate" ma:index="21" nillable="true" ma:displayName="Legacy Last Modified Date" ma:format="DateTime" ma:internalName="LegacyLastModifiedDate" ma:readOnly="false">
      <xsd:simpleType>
        <xsd:restriction base="dms:DateTime"/>
      </xsd:simpleType>
    </xsd:element>
    <xsd:element name="LegacyModifier" ma:index="22" nillable="true" ma:displayName="Legacy Modifier" ma:SharePointGroup="0" ma:internalName="LegacyModifier" ma:readOnly="false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LegacyFolder" ma:index="23" nillable="true" ma:displayName="Legacy Folder" ma:internalName="LegacyFolder" ma:readOnly="false">
      <xsd:simpleType>
        <xsd:restriction base="dms:Text">
          <xsd:maxLength value="255"/>
        </xsd:restriction>
      </xsd:simpleType>
    </xsd:element>
    <xsd:element name="LegacyContentType" ma:index="24" nillable="true" ma:displayName="Legacy Content Type" ma:internalName="LegacyContentType" ma:readOnly="false">
      <xsd:simpleType>
        <xsd:restriction base="dms:Text">
          <xsd:maxLength value="255"/>
        </xsd:restriction>
      </xsd:simpleType>
    </xsd:element>
    <xsd:element name="LegacyExpiryReviewDate" ma:index="25" nillable="true" ma:displayName="Legacy Expiry Review Date" ma:format="DateTime" ma:internalName="LegacyExpiryReviewDate" ma:readOnly="false">
      <xsd:simpleType>
        <xsd:restriction base="dms:DateTime"/>
      </xsd:simpleType>
    </xsd:element>
    <xsd:element name="LegacyLastActionDate" ma:index="26" nillable="true" ma:displayName="Legacy Last Action Date" ma:format="DateTime" ma:internalName="LegacyLastActionDate" ma:readOnly="false">
      <xsd:simpleType>
        <xsd:restriction base="dms:DateTime"/>
      </xsd:simpleType>
    </xsd:element>
    <xsd:element name="LegacyProtectiveMarking" ma:index="27" nillable="true" ma:displayName="Legacy Protective Marking" ma:internalName="LegacyProtectiveMarking" ma:readOnly="false">
      <xsd:simpleType>
        <xsd:restriction base="dms:Text">
          <xsd:maxLength value="255"/>
        </xsd:restriction>
      </xsd:simpleType>
    </xsd:element>
    <xsd:element name="LegacyTags" ma:index="28" nillable="true" ma:displayName="Legacy Tags" ma:internalName="LegacyTags" ma:readOnly="false">
      <xsd:simpleType>
        <xsd:restriction base="dms:Note">
          <xsd:maxLength value="255"/>
        </xsd:restriction>
      </xsd:simpleType>
    </xsd:element>
    <xsd:element name="LegacyReferencesFromOtherItems" ma:index="29" nillable="true" ma:displayName="Legacy References From Other Items" ma:internalName="LegacyReferencesFromOtherItems" ma:readOnly="false">
      <xsd:simpleType>
        <xsd:restriction base="dms:Text">
          <xsd:maxLength value="255"/>
        </xsd:restriction>
      </xsd:simpleType>
    </xsd:element>
    <xsd:element name="LegacyStatusonTransfer" ma:index="30" nillable="true" ma:displayName="Legacy Status on Transfer" ma:internalName="LegacyStatusonTransfer" ma:readOnly="false">
      <xsd:simpleType>
        <xsd:restriction base="dms:Text">
          <xsd:maxLength value="255"/>
        </xsd:restriction>
      </xsd:simpleType>
    </xsd:element>
    <xsd:element name="LegacyDateClosed" ma:index="31" nillable="true" ma:displayName="Legacy Date Closed" ma:format="DateOnly" ma:internalName="LegacyDateClosed" ma:readOnly="false">
      <xsd:simpleType>
        <xsd:restriction base="dms:DateTime"/>
      </xsd:simpleType>
    </xsd:element>
    <xsd:element name="LegacyRecordCategoryIdentifier" ma:index="32" nillable="true" ma:displayName="Legacy Record Category Identifier" ma:internalName="LegacyRecordCategoryIdentifier" ma:readOnly="false">
      <xsd:simpleType>
        <xsd:restriction base="dms:Text">
          <xsd:maxLength value="255"/>
        </xsd:restriction>
      </xsd:simpleType>
    </xsd:element>
    <xsd:element name="LegacyDispositionAsOfDate" ma:index="33" nillable="true" ma:displayName="Legacy Disposition as of Date" ma:format="DateOnly" ma:internalName="LegacyDispositionAsOfDate" ma:readOnly="false">
      <xsd:simpleType>
        <xsd:restriction base="dms:DateTime"/>
      </xsd:simpleType>
    </xsd:element>
    <xsd:element name="LegacyHomeLocation" ma:index="34" nillable="true" ma:displayName="Legacy Home Location" ma:internalName="LegacyHomeLocation" ma:readOnly="false">
      <xsd:simpleType>
        <xsd:restriction base="dms:Text">
          <xsd:maxLength value="255"/>
        </xsd:restriction>
      </xsd:simpleType>
    </xsd:element>
    <xsd:element name="LegacyCurrentLocation" ma:index="35" nillable="true" ma:displayName="Legacy Current Location" ma:internalName="LegacyCurrentLocation" ma:readOnly="false">
      <xsd:simpleType>
        <xsd:restriction base="dms:Text">
          <xsd:maxLength value="255"/>
        </xsd:restriction>
      </xsd:simpleType>
    </xsd:element>
    <xsd:element name="LegacyDateFileReceived" ma:index="36" nillable="true" ma:displayName="Legacy Date File Received" ma:format="DateOnly" ma:internalName="LegacyDateFileReceived" ma:readOnly="false">
      <xsd:simpleType>
        <xsd:restriction base="dms:DateTime"/>
      </xsd:simpleType>
    </xsd:element>
    <xsd:element name="LegacyDateFileRequested" ma:index="37" nillable="true" ma:displayName="Legacy Date File Requested" ma:format="DateOnly" ma:internalName="LegacyDateFileRequested" ma:readOnly="false">
      <xsd:simpleType>
        <xsd:restriction base="dms:DateTime"/>
      </xsd:simpleType>
    </xsd:element>
    <xsd:element name="LegacyDateFileReturned" ma:index="38" nillable="true" ma:displayName="Legacy Date File Returned" ma:format="DateOnly" ma:internalName="LegacyDateFileReturned" ma:readOnly="false">
      <xsd:simpleType>
        <xsd:restriction base="dms:DateTime"/>
      </xsd:simpleType>
    </xsd:element>
    <xsd:element name="LegacyMinister" ma:index="39" nillable="true" ma:displayName="Legacy Minister" ma:internalName="LegacyMinister" ma:readOnly="false">
      <xsd:simpleType>
        <xsd:restriction base="dms:Text">
          <xsd:maxLength value="255"/>
        </xsd:restriction>
      </xsd:simpleType>
    </xsd:element>
    <xsd:element name="LegacyMP" ma:index="40" nillable="true" ma:displayName="Legacy MP" ma:internalName="LegacyMP" ma:readOnly="false">
      <xsd:simpleType>
        <xsd:restriction base="dms:Text">
          <xsd:maxLength value="255"/>
        </xsd:restriction>
      </xsd:simpleType>
    </xsd:element>
    <xsd:element name="LegacyFolderNotes" ma:index="41" nillable="true" ma:displayName="Legacy Folder Notes" ma:internalName="LegacyFolderNotes" ma:readOnly="false">
      <xsd:simpleType>
        <xsd:restriction base="dms:Note">
          <xsd:maxLength value="255"/>
        </xsd:restriction>
      </xsd:simpleType>
    </xsd:element>
    <xsd:element name="LegacyPhysicalItemLocation" ma:index="42" nillable="true" ma:displayName="Legacy Physical Item Location" ma:format="Dropdown" ma:internalName="LegacyPhysicalItemLocation" ma:readOnly="false">
      <xsd:simpleType>
        <xsd:restriction base="dms:Choice">
          <xsd:enumeration value="Off-Site"/>
          <xsd:enumeration value="TNA"/>
          <xsd:enumeration value="DECC"/>
        </xsd:restriction>
      </xsd:simpleType>
    </xsd:element>
    <xsd:element name="LegacyRequestType" ma:index="43" nillable="true" ma:displayName="Legacy Request Type" ma:format="Dropdown" ma:internalName="LegacyRequestType" ma:readOnly="false">
      <xsd:simpleType>
        <xsd:restriction base="dms:Choice">
          <xsd:enumeration value="FOI"/>
          <xsd:enumeration value="EIR"/>
          <xsd:enumeration value="PQ"/>
          <xsd:enumeration value="MC"/>
        </xsd:restriction>
      </xsd:simpleType>
    </xsd:element>
    <xsd:element name="LegacyDescriptor" ma:index="44" nillable="true" ma:displayName="Legacy Descriptor" ma:internalName="LegacyDescriptor" ma:readOnly="false">
      <xsd:simpleType>
        <xsd:restriction base="dms:Note">
          <xsd:maxLength value="255"/>
        </xsd:restriction>
      </xsd:simpleType>
    </xsd:element>
    <xsd:element name="LegacyFolderDocumentID" ma:index="45" nillable="true" ma:displayName="Legacy Folder Document ID" ma:internalName="LegacyFolderDocumentID" ma:readOnly="false">
      <xsd:simpleType>
        <xsd:restriction base="dms:Text">
          <xsd:maxLength value="255"/>
        </xsd:restriction>
      </xsd:simpleType>
    </xsd:element>
    <xsd:element name="LegacyDocumentID" ma:index="46" nillable="true" ma:displayName="Legacy Document ID" ma:internalName="LegacyDocumentID" ma:readOnly="false">
      <xsd:simpleType>
        <xsd:restriction base="dms:Text">
          <xsd:maxLength value="255"/>
        </xsd:restriction>
      </xsd:simpleType>
    </xsd:element>
    <xsd:element name="LegacyReferencesToOtherItems" ma:index="47" nillable="true" ma:displayName="Legacy References To Other Items" ma:internalName="LegacyReferencesToOtherItems" ma:readOnly="false">
      <xsd:simpleType>
        <xsd:restriction base="dms:Note">
          <xsd:maxLength value="255"/>
        </xsd:restriction>
      </xsd:simpleType>
    </xsd:element>
    <xsd:element name="LegacyCustodian" ma:index="48" nillable="true" ma:displayName="Legacy Custodian" ma:internalName="LegacyCustodian" ma:readOnly="false">
      <xsd:simpleType>
        <xsd:restriction base="dms:Note">
          <xsd:maxLength value="255"/>
        </xsd:restriction>
      </xsd:simpleType>
    </xsd:element>
    <xsd:element name="LegacyAdditionalAuthors" ma:index="49" nillable="true" ma:displayName="Legacy Additional Authors" ma:internalName="LegacyAdditionalAuthors" ma:readOnly="false">
      <xsd:simpleType>
        <xsd:restriction base="dms:Note">
          <xsd:maxLength value="255"/>
        </xsd:restriction>
      </xsd:simpleType>
    </xsd:element>
    <xsd:element name="LegacyDocumentLink" ma:index="50" nillable="true" ma:displayName="Legacy Document Link" ma:internalName="LegacyDocumentLink" ma:readOnly="false">
      <xsd:simpleType>
        <xsd:restriction base="dms:Text">
          <xsd:maxLength value="255"/>
        </xsd:restriction>
      </xsd:simpleType>
    </xsd:element>
    <xsd:element name="LegacyFolderLink" ma:index="51" nillable="true" ma:displayName="Legacy Folder Link" ma:internalName="LegacyFolderLink" ma:readOnly="false">
      <xsd:simpleType>
        <xsd:restriction base="dms:Text">
          <xsd:maxLength value="255"/>
        </xsd:restriction>
      </xsd:simpleType>
    </xsd:element>
    <xsd:element name="LegacyPhysicalFormat" ma:index="52" nillable="true" ma:displayName="Legacy Physical Format" ma:default="0" ma:internalName="LegacyPhysicalFormat" ma:readOnly="false">
      <xsd:simpleType>
        <xsd:restriction base="dms:Boolean"/>
      </xsd:simpleType>
    </xsd:element>
    <xsd:element name="LegacyData" ma:index="56" nillable="true" ma:displayName="Legacy Data" ma:internalName="LegacyData" ma:readOnly="false">
      <xsd:simpleType>
        <xsd:restriction base="dms:Note"/>
      </xsd:simpleType>
    </xsd:element>
    <xsd:element name="_dlc_DocIdPersistId" ma:index="57" nillable="true" ma:displayName="Persist ID" ma:description="Keep ID on add." ma:hidden="true" ma:internalName="_dlc_DocIdPersistId" ma:readOnly="false">
      <xsd:simpleType>
        <xsd:restriction base="dms:Boolean"/>
      </xsd:simpleType>
    </xsd:element>
    <xsd:element name="m975189f4ba442ecbf67d4147307b177" ma:index="58" nillable="true" ma:taxonomy="true" ma:internalName="m975189f4ba442ecbf67d4147307b177" ma:taxonomyFieldName="Business_x0020_Unit" ma:displayName="Business Unit" ma:readOnly="false" ma:default="1;#Offshore Petroleum Regulator for Environment and Decommissioning|f72fe9dc-daed-4631-ae01-b6a82195d285" ma:fieldId="{6975189f-4ba4-42ec-bf67-d4147307b177}" ma:sspId="9b0aeba9-2bce-41c2-8545-5d12d676a674" ma:termSetId="6f71e40e-3a2e-4baf-91d9-2069eb354530" ma:anchorId="00000000-0000-0000-0000-000000000000" ma:open="false" ma:isKeyword="false">
      <xsd:complexType>
        <xsd:sequence>
          <xsd:element ref="pc:Terms" minOccurs="0" maxOccurs="1"/>
        </xsd:sequence>
      </xsd:complexType>
    </xsd:element>
    <xsd:element name="_dlc_DocId" ma:index="63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64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TaxCatchAll" ma:index="66" nillable="true" ma:displayName="Taxonomy Catch All Column" ma:hidden="true" ma:list="{f3ff4b2f-bca1-4f54-88f4-5ff350e73eed}" ma:internalName="TaxCatchAll" ma:showField="CatchAllData" ma:web="e59c51ed-d6bf-4456-90a6-aa18b1bde3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67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68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Label" ma:index="74" nillable="true" ma:displayName="Taxonomy Catch All Column1" ma:hidden="true" ma:list="{f3ff4b2f-bca1-4f54-88f4-5ff350e73eed}" ma:internalName="TaxCatchAllLabel" ma:readOnly="true" ma:showField="CatchAllDataLabel" ma:web="e59c51ed-d6bf-4456-90a6-aa18b1bde35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2797f3-f833-4ace-a8c5-37dd0879e11c" elementFormDefault="qualified">
    <xsd:import namespace="http://schemas.microsoft.com/office/2006/documentManagement/types"/>
    <xsd:import namespace="http://schemas.microsoft.com/office/infopath/2007/PartnerControls"/>
    <xsd:element name="CIRRUSPreviousRetentionPolicy" ma:index="54" nillable="true" ma:displayName="Previous Retention Policy" ma:internalName="CIRRUSPreviousRetentionPolicy" ma:readOnly="false">
      <xsd:simpleType>
        <xsd:restriction base="dms:Note">
          <xsd:maxLength value="255"/>
        </xsd:restriction>
      </xsd:simpleType>
    </xsd:element>
    <xsd:element name="LegacyCaseReferenceNumber" ma:index="55" nillable="true" ma:displayName="Legacy Case Reference Number" ma:internalName="LegacyCaseReferenceNumber" ma:readOnly="false">
      <xsd:simpleType>
        <xsd:restriction base="dms:Note">
          <xsd:maxLength value="255"/>
        </xsd:restriction>
      </xsd:simpleType>
    </xsd:element>
    <xsd:element name="MediaServiceMetadata" ma:index="6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7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71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72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7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75" nillable="true" ma:displayName="Tags" ma:internalName="MediaServiceAutoTags" ma:readOnly="true">
      <xsd:simpleType>
        <xsd:restriction base="dms:Text"/>
      </xsd:simpleType>
    </xsd:element>
    <xsd:element name="MediaServiceOCR" ma:index="7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7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7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LengthInSeconds" ma:index="79" nillable="true" ma:displayName="Length (seconds)" ma:internalName="MediaLengthInSeconds" ma:readOnly="tru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65" ma:displayName="Content Type"/>
        <xsd:element ref="dc:title" minOccurs="0" maxOccurs="1" ma:index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3852D017-0C42-4411-B3CB-84F8F609DD15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infopath/2007/PartnerControls"/>
    <ds:schemaRef ds:uri="http://schemas.microsoft.com/office/2006/documentManagement/types"/>
    <ds:schemaRef ds:uri="f72797f3-f833-4ace-a8c5-37dd0879e11c"/>
    <ds:schemaRef ds:uri="e59c51ed-d6bf-4456-90a6-aa18b1bde353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7B6835AE-8192-49D6-A6B3-3B070D9FC6D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72D3578-14B1-43AD-B92E-255C9483EBA7}">
  <ds:schemaRefs>
    <ds:schemaRef ds:uri="http://schemas.microsoft.com/sharepoint/events"/>
  </ds:schemaRefs>
</ds:datastoreItem>
</file>

<file path=customXml/itemProps4.xml><?xml version="1.0" encoding="utf-8"?>
<ds:datastoreItem xmlns:ds="http://schemas.openxmlformats.org/officeDocument/2006/customXml" ds:itemID="{128695DB-2AC4-4654-BC2B-459918E1E7E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9c51ed-d6bf-4456-90a6-aa18b1bde353"/>
    <ds:schemaRef ds:uri="f72797f3-f833-4ace-a8c5-37dd0879e1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OPRED PPT template 16-10</Template>
  <TotalTime>1581</TotalTime>
  <Words>473</Words>
  <Application>Microsoft Office PowerPoint</Application>
  <PresentationFormat>On-screen Show (16:10)</PresentationFormat>
  <Paragraphs>75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Helvectica</vt:lpstr>
      <vt:lpstr>Symbol</vt:lpstr>
      <vt:lpstr>OPRED PPT template 16-10</vt:lpstr>
      <vt:lpstr>Integrated Reporting Service (IRS) Managing Distribution Lists </vt:lpstr>
      <vt:lpstr>Distribution List – What is it?</vt:lpstr>
      <vt:lpstr>Creating a Distribution List –Why would I want to do it?</vt:lpstr>
      <vt:lpstr>Creating a Distribution List – How do I do it?</vt:lpstr>
      <vt:lpstr>Distribution List – How do I apply it it?</vt:lpstr>
    </vt:vector>
  </TitlesOfParts>
  <Company>DECC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Integrated Reporting Service (IRS) General Overview</dc:title>
  <dc:creator>MacDonald, David (Energy Development &amp; Resilience)</dc:creator>
  <cp:lastModifiedBy>Lomas, Laura (Energy Development &amp; Resilience)</cp:lastModifiedBy>
  <cp:revision>47</cp:revision>
  <dcterms:created xsi:type="dcterms:W3CDTF">2021-04-27T13:46:55Z</dcterms:created>
  <dcterms:modified xsi:type="dcterms:W3CDTF">2021-09-09T07:26:10Z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Business Unit">
    <vt:lpwstr>1;#Offshore Petroleum Regulator for Environment and Decommissioning|f72fe9dc-daed-4631-ae01-b6a82195d285</vt:lpwstr>
  </property>
  <property fmtid="{D5CDD505-2E9C-101B-9397-08002B2CF9AE}" pid="3" name="ContentTypeId">
    <vt:lpwstr>0x0101003BE7979C903088498160C0FEE340E54E</vt:lpwstr>
  </property>
  <property fmtid="{D5CDD505-2E9C-101B-9397-08002B2CF9AE}" pid="4" name="_dlc_DocIdItemGuid">
    <vt:lpwstr>be64fd2c-d794-4ae0-bee5-218b283117a7</vt:lpwstr>
  </property>
  <property fmtid="{D5CDD505-2E9C-101B-9397-08002B2CF9AE}" pid="5" name="MailSubject">
    <vt:lpwstr/>
  </property>
  <property fmtid="{D5CDD505-2E9C-101B-9397-08002B2CF9AE}" pid="6" name="MailAttachments">
    <vt:bool>false</vt:bool>
  </property>
  <property fmtid="{D5CDD505-2E9C-101B-9397-08002B2CF9AE}" pid="7" name="MailPreviewData">
    <vt:lpwstr/>
  </property>
  <property fmtid="{D5CDD505-2E9C-101B-9397-08002B2CF9AE}" pid="8" name="MailIn-Reply-To">
    <vt:lpwstr/>
  </property>
  <property fmtid="{D5CDD505-2E9C-101B-9397-08002B2CF9AE}" pid="9" name="MailTo">
    <vt:lpwstr/>
  </property>
  <property fmtid="{D5CDD505-2E9C-101B-9397-08002B2CF9AE}" pid="10" name="MailFrom">
    <vt:lpwstr/>
  </property>
  <property fmtid="{D5CDD505-2E9C-101B-9397-08002B2CF9AE}" pid="11" name="MailOriginalSubject">
    <vt:lpwstr/>
  </property>
  <property fmtid="{D5CDD505-2E9C-101B-9397-08002B2CF9AE}" pid="12" name="LegacyAddresses">
    <vt:lpwstr/>
  </property>
  <property fmtid="{D5CDD505-2E9C-101B-9397-08002B2CF9AE}" pid="13" name="MailCc">
    <vt:lpwstr/>
  </property>
  <property fmtid="{D5CDD505-2E9C-101B-9397-08002B2CF9AE}" pid="14" name="LegacyAddressee">
    <vt:lpwstr/>
  </property>
  <property fmtid="{D5CDD505-2E9C-101B-9397-08002B2CF9AE}" pid="15" name="MailReferences">
    <vt:lpwstr/>
  </property>
  <property fmtid="{D5CDD505-2E9C-101B-9397-08002B2CF9AE}" pid="16" name="LegacySubject">
    <vt:lpwstr/>
  </property>
  <property fmtid="{D5CDD505-2E9C-101B-9397-08002B2CF9AE}" pid="17" name="MailReply-To">
    <vt:lpwstr/>
  </property>
  <property fmtid="{D5CDD505-2E9C-101B-9397-08002B2CF9AE}" pid="18" name="LegacyOriginator">
    <vt:lpwstr/>
  </property>
  <property fmtid="{D5CDD505-2E9C-101B-9397-08002B2CF9AE}" pid="19" name="LegacyPaperReason">
    <vt:lpwstr/>
  </property>
  <property fmtid="{D5CDD505-2E9C-101B-9397-08002B2CF9AE}" pid="20" name="LegacyMovementHistory">
    <vt:lpwstr/>
  </property>
  <property fmtid="{D5CDD505-2E9C-101B-9397-08002B2CF9AE}" pid="21" name="Held By">
    <vt:lpwstr/>
  </property>
  <property fmtid="{D5CDD505-2E9C-101B-9397-08002B2CF9AE}" pid="22" name="_dlc_BarcodeImage">
    <vt:lpwstr/>
  </property>
  <property fmtid="{D5CDD505-2E9C-101B-9397-08002B2CF9AE}" pid="23" name="LegacyHistoricalBarcode">
    <vt:lpwstr/>
  </property>
  <property fmtid="{D5CDD505-2E9C-101B-9397-08002B2CF9AE}" pid="24" name="LegacyPhysicalObject">
    <vt:bool>false</vt:bool>
  </property>
  <property fmtid="{D5CDD505-2E9C-101B-9397-08002B2CF9AE}" pid="25" name="CIRRUSPreviousRetentionPolicy0">
    <vt:lpwstr/>
  </property>
  <property fmtid="{D5CDD505-2E9C-101B-9397-08002B2CF9AE}" pid="26" name="Barcode">
    <vt:lpwstr/>
  </property>
  <property fmtid="{D5CDD505-2E9C-101B-9397-08002B2CF9AE}" pid="27" name="LegacyBarcode">
    <vt:lpwstr/>
  </property>
  <property fmtid="{D5CDD505-2E9C-101B-9397-08002B2CF9AE}" pid="28" name="LegacyCaseReferenceNumber0">
    <vt:lpwstr/>
  </property>
  <property fmtid="{D5CDD505-2E9C-101B-9397-08002B2CF9AE}" pid="29" name="LegacyForeignBarcode">
    <vt:lpwstr/>
  </property>
  <property fmtid="{D5CDD505-2E9C-101B-9397-08002B2CF9AE}" pid="30" name="LegacyDisposition">
    <vt:lpwstr/>
  </property>
  <property fmtid="{D5CDD505-2E9C-101B-9397-08002B2CF9AE}" pid="31" name="MSIP_Label_ba62f585-b40f-4ab9-bafe-39150f03d124_Enabled">
    <vt:lpwstr>true</vt:lpwstr>
  </property>
  <property fmtid="{D5CDD505-2E9C-101B-9397-08002B2CF9AE}" pid="32" name="MSIP_Label_ba62f585-b40f-4ab9-bafe-39150f03d124_SetDate">
    <vt:lpwstr>2021-04-27T13:46:55Z</vt:lpwstr>
  </property>
  <property fmtid="{D5CDD505-2E9C-101B-9397-08002B2CF9AE}" pid="33" name="MSIP_Label_ba62f585-b40f-4ab9-bafe-39150f03d124_Method">
    <vt:lpwstr>Standard</vt:lpwstr>
  </property>
  <property fmtid="{D5CDD505-2E9C-101B-9397-08002B2CF9AE}" pid="34" name="MSIP_Label_ba62f585-b40f-4ab9-bafe-39150f03d124_Name">
    <vt:lpwstr>OFFICIAL</vt:lpwstr>
  </property>
  <property fmtid="{D5CDD505-2E9C-101B-9397-08002B2CF9AE}" pid="35" name="MSIP_Label_ba62f585-b40f-4ab9-bafe-39150f03d124_SiteId">
    <vt:lpwstr>cbac7005-02c1-43eb-b497-e6492d1b2dd8</vt:lpwstr>
  </property>
  <property fmtid="{D5CDD505-2E9C-101B-9397-08002B2CF9AE}" pid="36" name="MSIP_Label_ba62f585-b40f-4ab9-bafe-39150f03d124_ActionId">
    <vt:lpwstr>b2c3fd4f-60d3-411f-a783-ca386194b26f</vt:lpwstr>
  </property>
  <property fmtid="{D5CDD505-2E9C-101B-9397-08002B2CF9AE}" pid="37" name="MSIP_Label_ba62f585-b40f-4ab9-bafe-39150f03d124_ContentBits">
    <vt:lpwstr>0</vt:lpwstr>
  </property>
</Properties>
</file>