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oboto"/>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134">
          <p15:clr>
            <a:srgbClr val="9AA0A6"/>
          </p15:clr>
        </p15:guide>
        <p15:guide id="4" pos="794">
          <p15:clr>
            <a:srgbClr val="9AA0A6"/>
          </p15:clr>
        </p15:guide>
        <p15:guide id="5" orient="horz" pos="318">
          <p15:clr>
            <a:srgbClr val="9AA0A6"/>
          </p15:clr>
        </p15:guide>
        <p15:guide id="6" pos="1134">
          <p15:clr>
            <a:srgbClr val="9AA0A6"/>
          </p15:clr>
        </p15:guide>
        <p15:guide id="7" orient="horz" pos="1361">
          <p15:clr>
            <a:srgbClr val="9AA0A6"/>
          </p15:clr>
        </p15:guide>
        <p15:guide id="8" orient="horz" pos="16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B2173D-40E2-442D-87F5-01A17D547A0D}">
  <a:tblStyle styleId="{27B2173D-40E2-442D-87F5-01A17D547A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guide orient="horz" pos="1620"/>
        <p:guide pos="2880"/>
        <p:guide orient="horz" pos="1134"/>
        <p:guide pos="794"/>
        <p:guide orient="horz" pos="318"/>
        <p:guide pos="1134"/>
        <p:guide orient="horz" pos="1361"/>
        <p:guide orient="horz" pos="16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8d619b1e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8d619b1e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ceaa3e7a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ceaa3e7a0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6a6f7471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6a6f7471d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b9332aa7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cb9332aa7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4c001b90e_2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ge4c001b90e_2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4c001b90e_2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e4c001b90e_2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14501f7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14501f7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c9f71401a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c9f71401a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c9f71401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c9f71401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4c001b90e_2_2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e4c001b90e_2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c14501f7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c14501f7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66401566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e66401566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664015660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e664015660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e8d619b1e3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e8d619b1e3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506e50218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e506e50218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b107cb0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eb107cb0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cfe00c71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ccfe00c71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87669c9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b87669c99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6ff7e166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6ff7e16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4c001b90e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4c001b90e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8f8d10d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8f8d10d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95f91ed2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c95f91ed2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b92c670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eb92c670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972825" y="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 name="Google Shape;13;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2">
            <a:alphaModFix/>
          </a:blip>
          <a:srcRect/>
          <a:stretch/>
        </p:blipFill>
        <p:spPr>
          <a:xfrm>
            <a:off x="404834" y="3219658"/>
            <a:ext cx="8334331" cy="665226"/>
          </a:xfrm>
          <a:prstGeom prst="rect">
            <a:avLst/>
          </a:prstGeom>
          <a:noFill/>
          <a:ln>
            <a:noFill/>
          </a:ln>
        </p:spPr>
      </p:pic>
      <p:sp>
        <p:nvSpPr>
          <p:cNvPr id="55" name="Google Shape;55;p13"/>
          <p:cNvSpPr/>
          <p:nvPr/>
        </p:nvSpPr>
        <p:spPr>
          <a:xfrm>
            <a:off x="4786884" y="3552272"/>
            <a:ext cx="1282500" cy="1598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 name="Google Shape;56;p13"/>
          <p:cNvSpPr/>
          <p:nvPr/>
        </p:nvSpPr>
        <p:spPr>
          <a:xfrm>
            <a:off x="6494525" y="3552272"/>
            <a:ext cx="1282500" cy="15981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13"/>
          <p:cNvSpPr/>
          <p:nvPr/>
        </p:nvSpPr>
        <p:spPr>
          <a:xfrm>
            <a:off x="1371600" y="3552272"/>
            <a:ext cx="1282500" cy="1598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58" name="Google Shape;58;p13"/>
          <p:cNvSpPr/>
          <p:nvPr/>
        </p:nvSpPr>
        <p:spPr>
          <a:xfrm>
            <a:off x="3079242" y="3552272"/>
            <a:ext cx="1282500" cy="1598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13"/>
          <p:cNvSpPr txBox="1">
            <a:spLocks noGrp="1"/>
          </p:cNvSpPr>
          <p:nvPr>
            <p:ph type="title"/>
          </p:nvPr>
        </p:nvSpPr>
        <p:spPr>
          <a:xfrm>
            <a:off x="1265093" y="280551"/>
            <a:ext cx="6613800" cy="3519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1"/>
              </a:buClr>
              <a:buSzPts val="2600"/>
              <a:buFont typeface="Century Gothic"/>
              <a:buNone/>
              <a:defRPr>
                <a:solidFill>
                  <a:schemeClr val="dk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3"/>
          <p:cNvSpPr txBox="1">
            <a:spLocks noGrp="1"/>
          </p:cNvSpPr>
          <p:nvPr>
            <p:ph type="body" idx="1"/>
          </p:nvPr>
        </p:nvSpPr>
        <p:spPr>
          <a:xfrm>
            <a:off x="1265635" y="674868"/>
            <a:ext cx="6612900" cy="2532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800"/>
              </a:spcBef>
              <a:spcAft>
                <a:spcPts val="0"/>
              </a:spcAft>
              <a:buClr>
                <a:schemeClr val="dk1"/>
              </a:buClr>
              <a:buSzPts val="1500"/>
              <a:buNone/>
              <a:defRPr sz="1500">
                <a:solidFill>
                  <a:schemeClr val="dk1"/>
                </a:solidFill>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cxnSp>
        <p:nvCxnSpPr>
          <p:cNvPr id="61" name="Google Shape;61;p13"/>
          <p:cNvCxnSpPr/>
          <p:nvPr/>
        </p:nvCxnSpPr>
        <p:spPr>
          <a:xfrm>
            <a:off x="795760" y="3552272"/>
            <a:ext cx="7587000" cy="0"/>
          </a:xfrm>
          <a:prstGeom prst="straightConnector1">
            <a:avLst/>
          </a:prstGeom>
          <a:noFill/>
          <a:ln w="63500" cap="flat" cmpd="sng">
            <a:solidFill>
              <a:schemeClr val="lt1"/>
            </a:solidFill>
            <a:prstDash val="solid"/>
            <a:miter lim="800000"/>
            <a:headEnd type="none" w="sm" len="sm"/>
            <a:tailEnd type="none" w="sm" len="sm"/>
          </a:ln>
        </p:spPr>
      </p:cxnSp>
      <p:pic>
        <p:nvPicPr>
          <p:cNvPr id="62" name="Google Shape;62;p13"/>
          <p:cNvPicPr preferRelativeResize="0"/>
          <p:nvPr/>
        </p:nvPicPr>
        <p:blipFill rotWithShape="1">
          <a:blip r:embed="rId3">
            <a:alphaModFix/>
          </a:blip>
          <a:srcRect/>
          <a:stretch/>
        </p:blipFill>
        <p:spPr>
          <a:xfrm>
            <a:off x="879113" y="1218190"/>
            <a:ext cx="1014985" cy="682980"/>
          </a:xfrm>
          <a:prstGeom prst="rect">
            <a:avLst/>
          </a:prstGeom>
          <a:noFill/>
          <a:ln>
            <a:noFill/>
          </a:ln>
        </p:spPr>
      </p:pic>
      <p:pic>
        <p:nvPicPr>
          <p:cNvPr id="63" name="Google Shape;63;p13"/>
          <p:cNvPicPr preferRelativeResize="0"/>
          <p:nvPr/>
        </p:nvPicPr>
        <p:blipFill rotWithShape="1">
          <a:blip r:embed="rId3">
            <a:alphaModFix/>
          </a:blip>
          <a:srcRect/>
          <a:stretch/>
        </p:blipFill>
        <p:spPr>
          <a:xfrm>
            <a:off x="1515916" y="1752181"/>
            <a:ext cx="1015163" cy="683100"/>
          </a:xfrm>
          <a:prstGeom prst="rect">
            <a:avLst/>
          </a:prstGeom>
          <a:noFill/>
          <a:ln>
            <a:noFill/>
          </a:ln>
        </p:spPr>
      </p:pic>
      <p:pic>
        <p:nvPicPr>
          <p:cNvPr id="64" name="Google Shape;64;p13"/>
          <p:cNvPicPr preferRelativeResize="0"/>
          <p:nvPr/>
        </p:nvPicPr>
        <p:blipFill rotWithShape="1">
          <a:blip r:embed="rId3">
            <a:alphaModFix/>
          </a:blip>
          <a:srcRect/>
          <a:stretch/>
        </p:blipFill>
        <p:spPr>
          <a:xfrm flipH="1">
            <a:off x="2158618" y="2300961"/>
            <a:ext cx="1015163" cy="683100"/>
          </a:xfrm>
          <a:prstGeom prst="rect">
            <a:avLst/>
          </a:prstGeom>
          <a:noFill/>
          <a:ln>
            <a:noFill/>
          </a:ln>
        </p:spPr>
      </p:pic>
      <p:pic>
        <p:nvPicPr>
          <p:cNvPr id="65" name="Google Shape;65;p13"/>
          <p:cNvPicPr preferRelativeResize="0"/>
          <p:nvPr/>
        </p:nvPicPr>
        <p:blipFill rotWithShape="1">
          <a:blip r:embed="rId4">
            <a:alphaModFix/>
          </a:blip>
          <a:srcRect/>
          <a:stretch/>
        </p:blipFill>
        <p:spPr>
          <a:xfrm>
            <a:off x="2788576" y="1218071"/>
            <a:ext cx="1015163" cy="683100"/>
          </a:xfrm>
          <a:prstGeom prst="rect">
            <a:avLst/>
          </a:prstGeom>
          <a:noFill/>
          <a:ln>
            <a:noFill/>
          </a:ln>
        </p:spPr>
      </p:pic>
      <p:pic>
        <p:nvPicPr>
          <p:cNvPr id="66" name="Google Shape;66;p13"/>
          <p:cNvPicPr preferRelativeResize="0"/>
          <p:nvPr/>
        </p:nvPicPr>
        <p:blipFill rotWithShape="1">
          <a:blip r:embed="rId4">
            <a:alphaModFix/>
          </a:blip>
          <a:srcRect/>
          <a:stretch/>
        </p:blipFill>
        <p:spPr>
          <a:xfrm>
            <a:off x="3425740" y="1752181"/>
            <a:ext cx="1015163" cy="683100"/>
          </a:xfrm>
          <a:prstGeom prst="rect">
            <a:avLst/>
          </a:prstGeom>
          <a:noFill/>
          <a:ln>
            <a:noFill/>
          </a:ln>
        </p:spPr>
      </p:pic>
      <p:pic>
        <p:nvPicPr>
          <p:cNvPr id="67" name="Google Shape;67;p13"/>
          <p:cNvPicPr preferRelativeResize="0"/>
          <p:nvPr/>
        </p:nvPicPr>
        <p:blipFill rotWithShape="1">
          <a:blip r:embed="rId4">
            <a:alphaModFix/>
          </a:blip>
          <a:srcRect/>
          <a:stretch/>
        </p:blipFill>
        <p:spPr>
          <a:xfrm flipH="1">
            <a:off x="4066986" y="2300961"/>
            <a:ext cx="1015163" cy="683100"/>
          </a:xfrm>
          <a:prstGeom prst="rect">
            <a:avLst/>
          </a:prstGeom>
          <a:noFill/>
          <a:ln>
            <a:noFill/>
          </a:ln>
        </p:spPr>
      </p:pic>
      <p:pic>
        <p:nvPicPr>
          <p:cNvPr id="68" name="Google Shape;68;p13"/>
          <p:cNvPicPr preferRelativeResize="0"/>
          <p:nvPr/>
        </p:nvPicPr>
        <p:blipFill rotWithShape="1">
          <a:blip r:embed="rId5">
            <a:alphaModFix/>
          </a:blip>
          <a:srcRect/>
          <a:stretch/>
        </p:blipFill>
        <p:spPr>
          <a:xfrm>
            <a:off x="4698217" y="1218071"/>
            <a:ext cx="1015163" cy="683100"/>
          </a:xfrm>
          <a:prstGeom prst="rect">
            <a:avLst/>
          </a:prstGeom>
          <a:noFill/>
          <a:ln>
            <a:noFill/>
          </a:ln>
        </p:spPr>
      </p:pic>
      <p:pic>
        <p:nvPicPr>
          <p:cNvPr id="69" name="Google Shape;69;p13"/>
          <p:cNvPicPr preferRelativeResize="0"/>
          <p:nvPr/>
        </p:nvPicPr>
        <p:blipFill rotWithShape="1">
          <a:blip r:embed="rId5">
            <a:alphaModFix/>
          </a:blip>
          <a:srcRect/>
          <a:stretch/>
        </p:blipFill>
        <p:spPr>
          <a:xfrm>
            <a:off x="5335564" y="1752181"/>
            <a:ext cx="1015163" cy="683100"/>
          </a:xfrm>
          <a:prstGeom prst="rect">
            <a:avLst/>
          </a:prstGeom>
          <a:noFill/>
          <a:ln>
            <a:noFill/>
          </a:ln>
        </p:spPr>
      </p:pic>
      <p:pic>
        <p:nvPicPr>
          <p:cNvPr id="70" name="Google Shape;70;p13"/>
          <p:cNvPicPr preferRelativeResize="0"/>
          <p:nvPr/>
        </p:nvPicPr>
        <p:blipFill rotWithShape="1">
          <a:blip r:embed="rId5">
            <a:alphaModFix/>
          </a:blip>
          <a:srcRect/>
          <a:stretch/>
        </p:blipFill>
        <p:spPr>
          <a:xfrm flipH="1">
            <a:off x="5975355" y="2300961"/>
            <a:ext cx="1015163" cy="683100"/>
          </a:xfrm>
          <a:prstGeom prst="rect">
            <a:avLst/>
          </a:prstGeom>
          <a:noFill/>
          <a:ln>
            <a:noFill/>
          </a:ln>
        </p:spPr>
      </p:pic>
      <p:pic>
        <p:nvPicPr>
          <p:cNvPr id="71" name="Google Shape;71;p13"/>
          <p:cNvPicPr preferRelativeResize="0"/>
          <p:nvPr/>
        </p:nvPicPr>
        <p:blipFill rotWithShape="1">
          <a:blip r:embed="rId6">
            <a:alphaModFix/>
          </a:blip>
          <a:srcRect/>
          <a:stretch/>
        </p:blipFill>
        <p:spPr>
          <a:xfrm>
            <a:off x="6607859" y="1218071"/>
            <a:ext cx="1015163" cy="683100"/>
          </a:xfrm>
          <a:prstGeom prst="rect">
            <a:avLst/>
          </a:prstGeom>
          <a:noFill/>
          <a:ln>
            <a:noFill/>
          </a:ln>
        </p:spPr>
      </p:pic>
      <p:pic>
        <p:nvPicPr>
          <p:cNvPr id="72" name="Google Shape;72;p13"/>
          <p:cNvPicPr preferRelativeResize="0"/>
          <p:nvPr/>
        </p:nvPicPr>
        <p:blipFill rotWithShape="1">
          <a:blip r:embed="rId6">
            <a:alphaModFix/>
          </a:blip>
          <a:srcRect/>
          <a:stretch/>
        </p:blipFill>
        <p:spPr>
          <a:xfrm>
            <a:off x="7245387" y="1752181"/>
            <a:ext cx="1015163" cy="683100"/>
          </a:xfrm>
          <a:prstGeom prst="rect">
            <a:avLst/>
          </a:prstGeom>
          <a:noFill/>
          <a:ln>
            <a:noFill/>
          </a:ln>
        </p:spPr>
      </p:pic>
      <p:pic>
        <p:nvPicPr>
          <p:cNvPr id="73" name="Google Shape;73;p13"/>
          <p:cNvPicPr preferRelativeResize="0"/>
          <p:nvPr/>
        </p:nvPicPr>
        <p:blipFill rotWithShape="1">
          <a:blip r:embed="rId6">
            <a:alphaModFix/>
          </a:blip>
          <a:srcRect/>
          <a:stretch/>
        </p:blipFill>
        <p:spPr>
          <a:xfrm flipH="1">
            <a:off x="7883722" y="2300961"/>
            <a:ext cx="1015163" cy="683100"/>
          </a:xfrm>
          <a:prstGeom prst="rect">
            <a:avLst/>
          </a:prstGeom>
          <a:noFill/>
          <a:ln>
            <a:noFill/>
          </a:ln>
        </p:spPr>
      </p:pic>
      <p:pic>
        <p:nvPicPr>
          <p:cNvPr id="74" name="Google Shape;74;p13"/>
          <p:cNvPicPr preferRelativeResize="0"/>
          <p:nvPr/>
        </p:nvPicPr>
        <p:blipFill rotWithShape="1">
          <a:blip r:embed="rId7">
            <a:alphaModFix/>
          </a:blip>
          <a:srcRect/>
          <a:stretch/>
        </p:blipFill>
        <p:spPr>
          <a:xfrm>
            <a:off x="2661865" y="2983358"/>
            <a:ext cx="2651" cy="432053"/>
          </a:xfrm>
          <a:prstGeom prst="rect">
            <a:avLst/>
          </a:prstGeom>
          <a:noFill/>
          <a:ln>
            <a:noFill/>
          </a:ln>
        </p:spPr>
      </p:pic>
      <p:cxnSp>
        <p:nvCxnSpPr>
          <p:cNvPr id="75" name="Google Shape;75;p13"/>
          <p:cNvCxnSpPr/>
          <p:nvPr/>
        </p:nvCxnSpPr>
        <p:spPr>
          <a:xfrm>
            <a:off x="1386605" y="1898040"/>
            <a:ext cx="0" cy="1556700"/>
          </a:xfrm>
          <a:prstGeom prst="straightConnector1">
            <a:avLst/>
          </a:prstGeom>
          <a:noFill/>
          <a:ln w="9525" cap="flat" cmpd="sng">
            <a:solidFill>
              <a:schemeClr val="accent3"/>
            </a:solidFill>
            <a:prstDash val="solid"/>
            <a:miter lim="800000"/>
            <a:headEnd type="none" w="sm" len="sm"/>
            <a:tailEnd type="none" w="sm" len="sm"/>
          </a:ln>
        </p:spPr>
      </p:cxnSp>
      <p:cxnSp>
        <p:nvCxnSpPr>
          <p:cNvPr id="76" name="Google Shape;76;p13"/>
          <p:cNvCxnSpPr/>
          <p:nvPr/>
        </p:nvCxnSpPr>
        <p:spPr>
          <a:xfrm>
            <a:off x="2023497" y="2435281"/>
            <a:ext cx="0" cy="985800"/>
          </a:xfrm>
          <a:prstGeom prst="straightConnector1">
            <a:avLst/>
          </a:prstGeom>
          <a:noFill/>
          <a:ln w="9525" cap="flat" cmpd="sng">
            <a:solidFill>
              <a:schemeClr val="accent3"/>
            </a:solidFill>
            <a:prstDash val="solid"/>
            <a:miter lim="800000"/>
            <a:headEnd type="none" w="sm" len="sm"/>
            <a:tailEnd type="none" w="sm" len="sm"/>
          </a:ln>
        </p:spPr>
      </p:cxnSp>
      <p:cxnSp>
        <p:nvCxnSpPr>
          <p:cNvPr id="77" name="Google Shape;77;p13"/>
          <p:cNvCxnSpPr/>
          <p:nvPr/>
        </p:nvCxnSpPr>
        <p:spPr>
          <a:xfrm>
            <a:off x="7115484" y="1898040"/>
            <a:ext cx="0" cy="1556700"/>
          </a:xfrm>
          <a:prstGeom prst="straightConnector1">
            <a:avLst/>
          </a:prstGeom>
          <a:noFill/>
          <a:ln w="9525" cap="flat" cmpd="sng">
            <a:solidFill>
              <a:schemeClr val="accent3"/>
            </a:solidFill>
            <a:prstDash val="solid"/>
            <a:miter lim="800000"/>
            <a:headEnd type="none" w="sm" len="sm"/>
            <a:tailEnd type="none" w="sm" len="sm"/>
          </a:ln>
        </p:spPr>
      </p:cxnSp>
      <p:cxnSp>
        <p:nvCxnSpPr>
          <p:cNvPr id="78" name="Google Shape;78;p13"/>
          <p:cNvCxnSpPr/>
          <p:nvPr/>
        </p:nvCxnSpPr>
        <p:spPr>
          <a:xfrm>
            <a:off x="7751861" y="2435281"/>
            <a:ext cx="0" cy="985800"/>
          </a:xfrm>
          <a:prstGeom prst="straightConnector1">
            <a:avLst/>
          </a:prstGeom>
          <a:noFill/>
          <a:ln w="9525" cap="flat" cmpd="sng">
            <a:solidFill>
              <a:schemeClr val="accent3"/>
            </a:solidFill>
            <a:prstDash val="solid"/>
            <a:miter lim="800000"/>
            <a:headEnd type="none" w="sm" len="sm"/>
            <a:tailEnd type="none" w="sm" len="sm"/>
          </a:ln>
        </p:spPr>
      </p:cxnSp>
      <p:cxnSp>
        <p:nvCxnSpPr>
          <p:cNvPr id="79" name="Google Shape;79;p13"/>
          <p:cNvCxnSpPr>
            <a:stCxn id="73" idx="2"/>
          </p:cNvCxnSpPr>
          <p:nvPr/>
        </p:nvCxnSpPr>
        <p:spPr>
          <a:xfrm>
            <a:off x="8391303" y="2984061"/>
            <a:ext cx="0" cy="436800"/>
          </a:xfrm>
          <a:prstGeom prst="straightConnector1">
            <a:avLst/>
          </a:prstGeom>
          <a:noFill/>
          <a:ln w="9525" cap="flat" cmpd="sng">
            <a:solidFill>
              <a:schemeClr val="accent3"/>
            </a:solidFill>
            <a:prstDash val="solid"/>
            <a:miter lim="800000"/>
            <a:headEnd type="none" w="sm" len="sm"/>
            <a:tailEnd type="none" w="sm" len="sm"/>
          </a:ln>
        </p:spPr>
      </p:cxnSp>
      <p:cxnSp>
        <p:nvCxnSpPr>
          <p:cNvPr id="80" name="Google Shape;80;p13"/>
          <p:cNvCxnSpPr/>
          <p:nvPr/>
        </p:nvCxnSpPr>
        <p:spPr>
          <a:xfrm>
            <a:off x="5205858" y="1898040"/>
            <a:ext cx="0" cy="1556700"/>
          </a:xfrm>
          <a:prstGeom prst="straightConnector1">
            <a:avLst/>
          </a:prstGeom>
          <a:noFill/>
          <a:ln w="9525" cap="flat" cmpd="sng">
            <a:solidFill>
              <a:schemeClr val="accent3"/>
            </a:solidFill>
            <a:prstDash val="solid"/>
            <a:miter lim="800000"/>
            <a:headEnd type="none" w="sm" len="sm"/>
            <a:tailEnd type="none" w="sm" len="sm"/>
          </a:ln>
        </p:spPr>
      </p:cxnSp>
      <p:cxnSp>
        <p:nvCxnSpPr>
          <p:cNvPr id="81" name="Google Shape;81;p13"/>
          <p:cNvCxnSpPr/>
          <p:nvPr/>
        </p:nvCxnSpPr>
        <p:spPr>
          <a:xfrm>
            <a:off x="3296231" y="1898040"/>
            <a:ext cx="0" cy="1556700"/>
          </a:xfrm>
          <a:prstGeom prst="straightConnector1">
            <a:avLst/>
          </a:prstGeom>
          <a:noFill/>
          <a:ln w="9525" cap="flat" cmpd="sng">
            <a:solidFill>
              <a:schemeClr val="accent3"/>
            </a:solidFill>
            <a:prstDash val="solid"/>
            <a:miter lim="800000"/>
            <a:headEnd type="none" w="sm" len="sm"/>
            <a:tailEnd type="none" w="sm" len="sm"/>
          </a:ln>
        </p:spPr>
      </p:cxnSp>
      <p:pic>
        <p:nvPicPr>
          <p:cNvPr id="82" name="Google Shape;82;p13"/>
          <p:cNvPicPr preferRelativeResize="0"/>
          <p:nvPr/>
        </p:nvPicPr>
        <p:blipFill rotWithShape="1">
          <a:blip r:embed="rId7">
            <a:alphaModFix/>
          </a:blip>
          <a:srcRect/>
          <a:stretch/>
        </p:blipFill>
        <p:spPr>
          <a:xfrm>
            <a:off x="4567682" y="2960058"/>
            <a:ext cx="2650" cy="432053"/>
          </a:xfrm>
          <a:prstGeom prst="rect">
            <a:avLst/>
          </a:prstGeom>
          <a:noFill/>
          <a:ln>
            <a:noFill/>
          </a:ln>
        </p:spPr>
      </p:pic>
      <p:cxnSp>
        <p:nvCxnSpPr>
          <p:cNvPr id="83" name="Google Shape;83;p13"/>
          <p:cNvCxnSpPr/>
          <p:nvPr/>
        </p:nvCxnSpPr>
        <p:spPr>
          <a:xfrm>
            <a:off x="3932951" y="2411981"/>
            <a:ext cx="0" cy="985800"/>
          </a:xfrm>
          <a:prstGeom prst="straightConnector1">
            <a:avLst/>
          </a:prstGeom>
          <a:noFill/>
          <a:ln w="9525" cap="flat" cmpd="sng">
            <a:solidFill>
              <a:schemeClr val="accent3"/>
            </a:solidFill>
            <a:prstDash val="solid"/>
            <a:miter lim="800000"/>
            <a:headEnd type="none" w="sm" len="sm"/>
            <a:tailEnd type="none" w="sm" len="sm"/>
          </a:ln>
        </p:spPr>
      </p:cxnSp>
      <p:pic>
        <p:nvPicPr>
          <p:cNvPr id="84" name="Google Shape;84;p13"/>
          <p:cNvPicPr preferRelativeResize="0"/>
          <p:nvPr/>
        </p:nvPicPr>
        <p:blipFill rotWithShape="1">
          <a:blip r:embed="rId7">
            <a:alphaModFix/>
          </a:blip>
          <a:srcRect/>
          <a:stretch/>
        </p:blipFill>
        <p:spPr>
          <a:xfrm>
            <a:off x="6473499" y="2983358"/>
            <a:ext cx="2650" cy="432053"/>
          </a:xfrm>
          <a:prstGeom prst="rect">
            <a:avLst/>
          </a:prstGeom>
          <a:noFill/>
          <a:ln>
            <a:noFill/>
          </a:ln>
        </p:spPr>
      </p:pic>
      <p:cxnSp>
        <p:nvCxnSpPr>
          <p:cNvPr id="85" name="Google Shape;85;p13"/>
          <p:cNvCxnSpPr/>
          <p:nvPr/>
        </p:nvCxnSpPr>
        <p:spPr>
          <a:xfrm>
            <a:off x="5842406" y="2435281"/>
            <a:ext cx="0" cy="985800"/>
          </a:xfrm>
          <a:prstGeom prst="straightConnector1">
            <a:avLst/>
          </a:prstGeom>
          <a:noFill/>
          <a:ln w="9525" cap="flat" cmpd="sng">
            <a:solidFill>
              <a:schemeClr val="accent3"/>
            </a:solidFill>
            <a:prstDash val="solid"/>
            <a:miter lim="800000"/>
            <a:headEnd type="none" w="sm" len="sm"/>
            <a:tailEnd type="none" w="sm" len="sm"/>
          </a:ln>
        </p:spPr>
      </p:cxnSp>
      <p:sp>
        <p:nvSpPr>
          <p:cNvPr id="86" name="Google Shape;86;p13"/>
          <p:cNvSpPr>
            <a:spLocks noGrp="1"/>
          </p:cNvSpPr>
          <p:nvPr>
            <p:ph type="body" idx="2"/>
          </p:nvPr>
        </p:nvSpPr>
        <p:spPr>
          <a:xfrm>
            <a:off x="558909"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87" name="Google Shape;87;p13"/>
          <p:cNvSpPr>
            <a:spLocks noGrp="1"/>
          </p:cNvSpPr>
          <p:nvPr>
            <p:ph type="body" idx="3"/>
          </p:nvPr>
        </p:nvSpPr>
        <p:spPr>
          <a:xfrm>
            <a:off x="8196098" y="3360248"/>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88" name="Google Shape;88;p13"/>
          <p:cNvSpPr>
            <a:spLocks noGrp="1"/>
          </p:cNvSpPr>
          <p:nvPr>
            <p:ph type="body" idx="4"/>
          </p:nvPr>
        </p:nvSpPr>
        <p:spPr>
          <a:xfrm>
            <a:off x="4377505"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89" name="Google Shape;89;p13"/>
          <p:cNvSpPr>
            <a:spLocks noGrp="1"/>
          </p:cNvSpPr>
          <p:nvPr>
            <p:ph type="body" idx="5"/>
          </p:nvPr>
        </p:nvSpPr>
        <p:spPr>
          <a:xfrm>
            <a:off x="1195342"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0" name="Google Shape;90;p13"/>
          <p:cNvSpPr>
            <a:spLocks noGrp="1"/>
          </p:cNvSpPr>
          <p:nvPr>
            <p:ph type="body" idx="6"/>
          </p:nvPr>
        </p:nvSpPr>
        <p:spPr>
          <a:xfrm>
            <a:off x="3104640"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1" name="Google Shape;91;p13"/>
          <p:cNvSpPr>
            <a:spLocks noGrp="1"/>
          </p:cNvSpPr>
          <p:nvPr>
            <p:ph type="body" idx="7"/>
          </p:nvPr>
        </p:nvSpPr>
        <p:spPr>
          <a:xfrm>
            <a:off x="3741073"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2" name="Google Shape;92;p13"/>
          <p:cNvSpPr>
            <a:spLocks noGrp="1"/>
          </p:cNvSpPr>
          <p:nvPr>
            <p:ph type="body" idx="8"/>
          </p:nvPr>
        </p:nvSpPr>
        <p:spPr>
          <a:xfrm>
            <a:off x="1831775"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3" name="Google Shape;93;p13"/>
          <p:cNvSpPr>
            <a:spLocks noGrp="1"/>
          </p:cNvSpPr>
          <p:nvPr>
            <p:ph type="body" idx="9"/>
          </p:nvPr>
        </p:nvSpPr>
        <p:spPr>
          <a:xfrm>
            <a:off x="5013938"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4" name="Google Shape;94;p13"/>
          <p:cNvSpPr>
            <a:spLocks noGrp="1"/>
          </p:cNvSpPr>
          <p:nvPr>
            <p:ph type="body" idx="13"/>
          </p:nvPr>
        </p:nvSpPr>
        <p:spPr>
          <a:xfrm>
            <a:off x="5650371"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5" name="Google Shape;95;p13"/>
          <p:cNvSpPr>
            <a:spLocks noGrp="1"/>
          </p:cNvSpPr>
          <p:nvPr>
            <p:ph type="body" idx="14"/>
          </p:nvPr>
        </p:nvSpPr>
        <p:spPr>
          <a:xfrm>
            <a:off x="2468207"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6" name="Google Shape;96;p13"/>
          <p:cNvSpPr>
            <a:spLocks noGrp="1"/>
          </p:cNvSpPr>
          <p:nvPr>
            <p:ph type="body" idx="15"/>
          </p:nvPr>
        </p:nvSpPr>
        <p:spPr>
          <a:xfrm>
            <a:off x="6286804"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7" name="Google Shape;97;p13"/>
          <p:cNvSpPr>
            <a:spLocks noGrp="1"/>
          </p:cNvSpPr>
          <p:nvPr>
            <p:ph type="body" idx="16"/>
          </p:nvPr>
        </p:nvSpPr>
        <p:spPr>
          <a:xfrm>
            <a:off x="6923237"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8" name="Google Shape;98;p13"/>
          <p:cNvSpPr>
            <a:spLocks noGrp="1"/>
          </p:cNvSpPr>
          <p:nvPr>
            <p:ph type="body" idx="17"/>
          </p:nvPr>
        </p:nvSpPr>
        <p:spPr>
          <a:xfrm>
            <a:off x="7559670" y="3360571"/>
            <a:ext cx="384000" cy="383400"/>
          </a:xfrm>
          <a:prstGeom prst="ellipse">
            <a:avLst/>
          </a:prstGeom>
          <a:solidFill>
            <a:schemeClr val="lt1"/>
          </a:solidFill>
          <a:ln>
            <a:noFill/>
          </a:ln>
        </p:spPr>
        <p:txBody>
          <a:bodyPr spcFirstLastPara="1" wrap="square" lIns="0" tIns="0" rIns="0" bIns="0" anchor="ctr" anchorCtr="0">
            <a:noAutofit/>
          </a:bodyPr>
          <a:lstStyle>
            <a:lvl1pPr marL="457200" lvl="0" indent="-228600" algn="ctr" rtl="0">
              <a:lnSpc>
                <a:spcPct val="90000"/>
              </a:lnSpc>
              <a:spcBef>
                <a:spcPts val="800"/>
              </a:spcBef>
              <a:spcAft>
                <a:spcPts val="0"/>
              </a:spcAft>
              <a:buClr>
                <a:schemeClr val="dk1"/>
              </a:buClr>
              <a:buSzPts val="900"/>
              <a:buNone/>
              <a:defRPr sz="900" b="1">
                <a:solidFill>
                  <a:schemeClr val="dk1"/>
                </a:solidFill>
                <a:latin typeface="Century Gothic"/>
                <a:ea typeface="Century Gothic"/>
                <a:cs typeface="Century Gothic"/>
                <a:sym typeface="Century Gothic"/>
              </a:defRPr>
            </a:lvl1pPr>
            <a:lvl2pPr marL="914400" lvl="1"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2pPr>
            <a:lvl3pPr marL="1371600" lvl="2"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3pPr>
            <a:lvl4pPr marL="1828800" lvl="3"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4pPr>
            <a:lvl5pPr marL="2286000" lvl="4" indent="-298450" algn="l" rtl="0">
              <a:lnSpc>
                <a:spcPct val="90000"/>
              </a:lnSpc>
              <a:spcBef>
                <a:spcPts val="1600"/>
              </a:spcBef>
              <a:spcAft>
                <a:spcPts val="0"/>
              </a:spcAft>
              <a:buClr>
                <a:schemeClr val="dk1"/>
              </a:buClr>
              <a:buSzPts val="1100"/>
              <a:buChar char="○"/>
              <a:defRPr sz="1100" b="1">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9" name="Google Shape;99;p13"/>
          <p:cNvSpPr txBox="1">
            <a:spLocks noGrp="1"/>
          </p:cNvSpPr>
          <p:nvPr>
            <p:ph type="body" idx="18"/>
          </p:nvPr>
        </p:nvSpPr>
        <p:spPr>
          <a:xfrm>
            <a:off x="883451" y="1385432"/>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0" name="Google Shape;100;p13"/>
          <p:cNvSpPr txBox="1">
            <a:spLocks noGrp="1"/>
          </p:cNvSpPr>
          <p:nvPr>
            <p:ph type="body" idx="19"/>
          </p:nvPr>
        </p:nvSpPr>
        <p:spPr>
          <a:xfrm>
            <a:off x="883450" y="1538193"/>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1" name="Google Shape;101;p13"/>
          <p:cNvSpPr txBox="1">
            <a:spLocks noGrp="1"/>
          </p:cNvSpPr>
          <p:nvPr>
            <p:ph type="body" idx="20"/>
          </p:nvPr>
        </p:nvSpPr>
        <p:spPr>
          <a:xfrm>
            <a:off x="2791318" y="1371145"/>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2" name="Google Shape;102;p13"/>
          <p:cNvSpPr txBox="1">
            <a:spLocks noGrp="1"/>
          </p:cNvSpPr>
          <p:nvPr>
            <p:ph type="body" idx="21"/>
          </p:nvPr>
        </p:nvSpPr>
        <p:spPr>
          <a:xfrm>
            <a:off x="2791318" y="1538193"/>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3" name="Google Shape;103;p13"/>
          <p:cNvSpPr txBox="1">
            <a:spLocks noGrp="1"/>
          </p:cNvSpPr>
          <p:nvPr>
            <p:ph type="body" idx="22"/>
          </p:nvPr>
        </p:nvSpPr>
        <p:spPr>
          <a:xfrm>
            <a:off x="4699186" y="1385432"/>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4" name="Google Shape;104;p13"/>
          <p:cNvSpPr txBox="1">
            <a:spLocks noGrp="1"/>
          </p:cNvSpPr>
          <p:nvPr>
            <p:ph type="body" idx="23"/>
          </p:nvPr>
        </p:nvSpPr>
        <p:spPr>
          <a:xfrm>
            <a:off x="4699185" y="1538193"/>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5" name="Google Shape;105;p13"/>
          <p:cNvSpPr txBox="1">
            <a:spLocks noGrp="1"/>
          </p:cNvSpPr>
          <p:nvPr>
            <p:ph type="body" idx="24"/>
          </p:nvPr>
        </p:nvSpPr>
        <p:spPr>
          <a:xfrm>
            <a:off x="6607053" y="1385432"/>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6" name="Google Shape;106;p13"/>
          <p:cNvSpPr txBox="1">
            <a:spLocks noGrp="1"/>
          </p:cNvSpPr>
          <p:nvPr>
            <p:ph type="body" idx="25"/>
          </p:nvPr>
        </p:nvSpPr>
        <p:spPr>
          <a:xfrm>
            <a:off x="6607052" y="1538193"/>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7" name="Google Shape;107;p13"/>
          <p:cNvSpPr txBox="1">
            <a:spLocks noGrp="1"/>
          </p:cNvSpPr>
          <p:nvPr>
            <p:ph type="body" idx="26"/>
          </p:nvPr>
        </p:nvSpPr>
        <p:spPr>
          <a:xfrm>
            <a:off x="1515916" y="1922767"/>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8" name="Google Shape;108;p13"/>
          <p:cNvSpPr txBox="1">
            <a:spLocks noGrp="1"/>
          </p:cNvSpPr>
          <p:nvPr>
            <p:ph type="body" idx="27"/>
          </p:nvPr>
        </p:nvSpPr>
        <p:spPr>
          <a:xfrm>
            <a:off x="1515915" y="2075527"/>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9" name="Google Shape;109;p13"/>
          <p:cNvSpPr txBox="1">
            <a:spLocks noGrp="1"/>
          </p:cNvSpPr>
          <p:nvPr>
            <p:ph type="body" idx="28"/>
          </p:nvPr>
        </p:nvSpPr>
        <p:spPr>
          <a:xfrm>
            <a:off x="3427247" y="1922767"/>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0" name="Google Shape;110;p13"/>
          <p:cNvSpPr txBox="1">
            <a:spLocks noGrp="1"/>
          </p:cNvSpPr>
          <p:nvPr>
            <p:ph type="body" idx="29"/>
          </p:nvPr>
        </p:nvSpPr>
        <p:spPr>
          <a:xfrm>
            <a:off x="3427247" y="2075527"/>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1" name="Google Shape;111;p13"/>
          <p:cNvSpPr txBox="1">
            <a:spLocks noGrp="1"/>
          </p:cNvSpPr>
          <p:nvPr>
            <p:ph type="body" idx="30"/>
          </p:nvPr>
        </p:nvSpPr>
        <p:spPr>
          <a:xfrm>
            <a:off x="5338579" y="1922767"/>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2" name="Google Shape;112;p13"/>
          <p:cNvSpPr txBox="1">
            <a:spLocks noGrp="1"/>
          </p:cNvSpPr>
          <p:nvPr>
            <p:ph type="body" idx="31"/>
          </p:nvPr>
        </p:nvSpPr>
        <p:spPr>
          <a:xfrm>
            <a:off x="5338578" y="2075527"/>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3" name="Google Shape;113;p13"/>
          <p:cNvSpPr txBox="1">
            <a:spLocks noGrp="1"/>
          </p:cNvSpPr>
          <p:nvPr>
            <p:ph type="body" idx="32"/>
          </p:nvPr>
        </p:nvSpPr>
        <p:spPr>
          <a:xfrm>
            <a:off x="7249910" y="1922767"/>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4" name="Google Shape;114;p13"/>
          <p:cNvSpPr txBox="1">
            <a:spLocks noGrp="1"/>
          </p:cNvSpPr>
          <p:nvPr>
            <p:ph type="body" idx="33"/>
          </p:nvPr>
        </p:nvSpPr>
        <p:spPr>
          <a:xfrm>
            <a:off x="7249910" y="2075527"/>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5" name="Google Shape;115;p13"/>
          <p:cNvSpPr txBox="1">
            <a:spLocks noGrp="1"/>
          </p:cNvSpPr>
          <p:nvPr>
            <p:ph type="body" idx="34"/>
          </p:nvPr>
        </p:nvSpPr>
        <p:spPr>
          <a:xfrm>
            <a:off x="2162812" y="2464984"/>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6" name="Google Shape;116;p13"/>
          <p:cNvSpPr txBox="1">
            <a:spLocks noGrp="1"/>
          </p:cNvSpPr>
          <p:nvPr>
            <p:ph type="body" idx="35"/>
          </p:nvPr>
        </p:nvSpPr>
        <p:spPr>
          <a:xfrm>
            <a:off x="2162811" y="2617745"/>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7" name="Google Shape;117;p13"/>
          <p:cNvSpPr txBox="1">
            <a:spLocks noGrp="1"/>
          </p:cNvSpPr>
          <p:nvPr>
            <p:ph type="body" idx="36"/>
          </p:nvPr>
        </p:nvSpPr>
        <p:spPr>
          <a:xfrm>
            <a:off x="4069513" y="2464984"/>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8" name="Google Shape;118;p13"/>
          <p:cNvSpPr txBox="1">
            <a:spLocks noGrp="1"/>
          </p:cNvSpPr>
          <p:nvPr>
            <p:ph type="body" idx="37"/>
          </p:nvPr>
        </p:nvSpPr>
        <p:spPr>
          <a:xfrm>
            <a:off x="4069513" y="2617745"/>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9" name="Google Shape;119;p13"/>
          <p:cNvSpPr txBox="1">
            <a:spLocks noGrp="1"/>
          </p:cNvSpPr>
          <p:nvPr>
            <p:ph type="body" idx="38"/>
          </p:nvPr>
        </p:nvSpPr>
        <p:spPr>
          <a:xfrm>
            <a:off x="5976215" y="2450696"/>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0" name="Google Shape;120;p13"/>
          <p:cNvSpPr txBox="1">
            <a:spLocks noGrp="1"/>
          </p:cNvSpPr>
          <p:nvPr>
            <p:ph type="body" idx="39"/>
          </p:nvPr>
        </p:nvSpPr>
        <p:spPr>
          <a:xfrm>
            <a:off x="5976214" y="2603457"/>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1" name="Google Shape;121;p13"/>
          <p:cNvSpPr txBox="1">
            <a:spLocks noGrp="1"/>
          </p:cNvSpPr>
          <p:nvPr>
            <p:ph type="body" idx="40"/>
          </p:nvPr>
        </p:nvSpPr>
        <p:spPr>
          <a:xfrm>
            <a:off x="7882917" y="2464984"/>
            <a:ext cx="1010700" cy="1437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2" name="Google Shape;122;p13"/>
          <p:cNvSpPr txBox="1">
            <a:spLocks noGrp="1"/>
          </p:cNvSpPr>
          <p:nvPr>
            <p:ph type="body" idx="41"/>
          </p:nvPr>
        </p:nvSpPr>
        <p:spPr>
          <a:xfrm>
            <a:off x="7882916" y="2617745"/>
            <a:ext cx="1010700" cy="3642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900"/>
              <a:buNone/>
              <a:defRPr sz="900" b="0">
                <a:solidFill>
                  <a:schemeClr val="dk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3" name="Google Shape;123;p13"/>
          <p:cNvSpPr txBox="1">
            <a:spLocks noGrp="1"/>
          </p:cNvSpPr>
          <p:nvPr>
            <p:ph type="body" idx="42"/>
          </p:nvPr>
        </p:nvSpPr>
        <p:spPr>
          <a:xfrm>
            <a:off x="248986" y="2680785"/>
            <a:ext cx="1010700" cy="325500"/>
          </a:xfrm>
          <a:prstGeom prst="rect">
            <a:avLst/>
          </a:prstGeom>
          <a:noFill/>
          <a:ln>
            <a:noFill/>
          </a:ln>
        </p:spPr>
        <p:txBody>
          <a:bodyPr spcFirstLastPara="1" wrap="square" lIns="135000" tIns="0" rIns="0" bIns="0" anchor="t" anchorCtr="0">
            <a:noAutofit/>
          </a:bodyPr>
          <a:lstStyle>
            <a:lvl1pPr marL="457200" lvl="0" indent="-228600" algn="l" rtl="0">
              <a:lnSpc>
                <a:spcPct val="90000"/>
              </a:lnSpc>
              <a:spcBef>
                <a:spcPts val="200"/>
              </a:spcBef>
              <a:spcAft>
                <a:spcPts val="0"/>
              </a:spcAft>
              <a:buClr>
                <a:schemeClr val="dk1"/>
              </a:buClr>
              <a:buSzPts val="1100"/>
              <a:buNone/>
              <a:defRPr sz="1100" b="1">
                <a:solidFill>
                  <a:schemeClr val="dk1"/>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4" name="Google Shape;124;p13"/>
          <p:cNvSpPr txBox="1">
            <a:spLocks noGrp="1"/>
          </p:cNvSpPr>
          <p:nvPr>
            <p:ph type="body" idx="43"/>
          </p:nvPr>
        </p:nvSpPr>
        <p:spPr>
          <a:xfrm>
            <a:off x="1507504" y="4045108"/>
            <a:ext cx="1010700" cy="294900"/>
          </a:xfrm>
          <a:prstGeom prst="rect">
            <a:avLst/>
          </a:prstGeom>
          <a:noFill/>
          <a:ln>
            <a:noFill/>
          </a:ln>
        </p:spPr>
        <p:txBody>
          <a:bodyPr spcFirstLastPara="1" wrap="square" lIns="0" tIns="0" rIns="0" bIns="0" anchor="ctr" anchorCtr="0">
            <a:noAutofit/>
          </a:bodyPr>
          <a:lstStyle>
            <a:lvl1pPr marL="457200" lvl="0" indent="-228600" algn="ctr" rtl="0">
              <a:lnSpc>
                <a:spcPct val="90000"/>
              </a:lnSpc>
              <a:spcBef>
                <a:spcPts val="200"/>
              </a:spcBef>
              <a:spcAft>
                <a:spcPts val="0"/>
              </a:spcAft>
              <a:buClr>
                <a:srgbClr val="E6EFF4"/>
              </a:buClr>
              <a:buSzPts val="2600"/>
              <a:buNone/>
              <a:defRPr sz="2600" b="1">
                <a:solidFill>
                  <a:srgbClr val="E6EFF4"/>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5" name="Google Shape;125;p13"/>
          <p:cNvSpPr txBox="1">
            <a:spLocks noGrp="1"/>
          </p:cNvSpPr>
          <p:nvPr>
            <p:ph type="body" idx="44"/>
          </p:nvPr>
        </p:nvSpPr>
        <p:spPr>
          <a:xfrm>
            <a:off x="1507504" y="4427831"/>
            <a:ext cx="1010700" cy="3642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200"/>
              </a:spcBef>
              <a:spcAft>
                <a:spcPts val="0"/>
              </a:spcAft>
              <a:buClr>
                <a:schemeClr val="lt1"/>
              </a:buClr>
              <a:buSzPts val="900"/>
              <a:buNone/>
              <a:defRPr sz="900" b="0">
                <a:solidFill>
                  <a:schemeClr val="lt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6" name="Google Shape;126;p13"/>
          <p:cNvSpPr txBox="1">
            <a:spLocks noGrp="1"/>
          </p:cNvSpPr>
          <p:nvPr>
            <p:ph type="body" idx="45"/>
          </p:nvPr>
        </p:nvSpPr>
        <p:spPr>
          <a:xfrm>
            <a:off x="3215146" y="4058615"/>
            <a:ext cx="1010700" cy="294900"/>
          </a:xfrm>
          <a:prstGeom prst="rect">
            <a:avLst/>
          </a:prstGeom>
          <a:noFill/>
          <a:ln>
            <a:noFill/>
          </a:ln>
        </p:spPr>
        <p:txBody>
          <a:bodyPr spcFirstLastPara="1" wrap="square" lIns="0" tIns="0" rIns="0" bIns="0" anchor="ctr" anchorCtr="0">
            <a:noAutofit/>
          </a:bodyPr>
          <a:lstStyle>
            <a:lvl1pPr marL="457200" lvl="0" indent="-228600" algn="ctr" rtl="0">
              <a:lnSpc>
                <a:spcPct val="90000"/>
              </a:lnSpc>
              <a:spcBef>
                <a:spcPts val="200"/>
              </a:spcBef>
              <a:spcAft>
                <a:spcPts val="0"/>
              </a:spcAft>
              <a:buClr>
                <a:srgbClr val="D0EEF9"/>
              </a:buClr>
              <a:buSzPts val="2600"/>
              <a:buNone/>
              <a:defRPr sz="2600" b="1">
                <a:solidFill>
                  <a:srgbClr val="D0EEF9"/>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7" name="Google Shape;127;p13"/>
          <p:cNvSpPr txBox="1">
            <a:spLocks noGrp="1"/>
          </p:cNvSpPr>
          <p:nvPr>
            <p:ph type="body" idx="46"/>
          </p:nvPr>
        </p:nvSpPr>
        <p:spPr>
          <a:xfrm>
            <a:off x="3215146" y="4441339"/>
            <a:ext cx="1010700" cy="3642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200"/>
              </a:spcBef>
              <a:spcAft>
                <a:spcPts val="0"/>
              </a:spcAft>
              <a:buClr>
                <a:schemeClr val="lt1"/>
              </a:buClr>
              <a:buSzPts val="900"/>
              <a:buNone/>
              <a:defRPr sz="900" b="0">
                <a:solidFill>
                  <a:schemeClr val="lt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8" name="Google Shape;128;p13"/>
          <p:cNvSpPr txBox="1">
            <a:spLocks noGrp="1"/>
          </p:cNvSpPr>
          <p:nvPr>
            <p:ph type="body" idx="47"/>
          </p:nvPr>
        </p:nvSpPr>
        <p:spPr>
          <a:xfrm>
            <a:off x="4922788" y="4045646"/>
            <a:ext cx="1010700" cy="294900"/>
          </a:xfrm>
          <a:prstGeom prst="rect">
            <a:avLst/>
          </a:prstGeom>
          <a:noFill/>
          <a:ln>
            <a:noFill/>
          </a:ln>
        </p:spPr>
        <p:txBody>
          <a:bodyPr spcFirstLastPara="1" wrap="square" lIns="0" tIns="0" rIns="0" bIns="0" anchor="ctr" anchorCtr="0">
            <a:noAutofit/>
          </a:bodyPr>
          <a:lstStyle>
            <a:lvl1pPr marL="457200" lvl="0" indent="-228600" algn="ctr" rtl="0">
              <a:lnSpc>
                <a:spcPct val="90000"/>
              </a:lnSpc>
              <a:spcBef>
                <a:spcPts val="200"/>
              </a:spcBef>
              <a:spcAft>
                <a:spcPts val="0"/>
              </a:spcAft>
              <a:buClr>
                <a:srgbClr val="E5F3FB"/>
              </a:buClr>
              <a:buSzPts val="2600"/>
              <a:buNone/>
              <a:defRPr sz="2600" b="1">
                <a:solidFill>
                  <a:srgbClr val="E5F3FB"/>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29" name="Google Shape;129;p13"/>
          <p:cNvSpPr txBox="1">
            <a:spLocks noGrp="1"/>
          </p:cNvSpPr>
          <p:nvPr>
            <p:ph type="body" idx="48"/>
          </p:nvPr>
        </p:nvSpPr>
        <p:spPr>
          <a:xfrm>
            <a:off x="4922788" y="4428370"/>
            <a:ext cx="1010700" cy="3642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200"/>
              </a:spcBef>
              <a:spcAft>
                <a:spcPts val="0"/>
              </a:spcAft>
              <a:buClr>
                <a:schemeClr val="lt1"/>
              </a:buClr>
              <a:buSzPts val="900"/>
              <a:buNone/>
              <a:defRPr sz="900" b="0">
                <a:solidFill>
                  <a:schemeClr val="lt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30" name="Google Shape;130;p13"/>
          <p:cNvSpPr txBox="1">
            <a:spLocks noGrp="1"/>
          </p:cNvSpPr>
          <p:nvPr>
            <p:ph type="body" idx="49"/>
          </p:nvPr>
        </p:nvSpPr>
        <p:spPr>
          <a:xfrm>
            <a:off x="6630429" y="4058615"/>
            <a:ext cx="1010700" cy="294900"/>
          </a:xfrm>
          <a:prstGeom prst="rect">
            <a:avLst/>
          </a:prstGeom>
          <a:noFill/>
          <a:ln>
            <a:noFill/>
          </a:ln>
        </p:spPr>
        <p:txBody>
          <a:bodyPr spcFirstLastPara="1" wrap="square" lIns="0" tIns="0" rIns="0" bIns="0" anchor="ctr" anchorCtr="0">
            <a:noAutofit/>
          </a:bodyPr>
          <a:lstStyle>
            <a:lvl1pPr marL="457200" lvl="0" indent="-228600" algn="ctr" rtl="0">
              <a:lnSpc>
                <a:spcPct val="90000"/>
              </a:lnSpc>
              <a:spcBef>
                <a:spcPts val="200"/>
              </a:spcBef>
              <a:spcAft>
                <a:spcPts val="0"/>
              </a:spcAft>
              <a:buClr>
                <a:srgbClr val="EAF8F4"/>
              </a:buClr>
              <a:buSzPts val="2600"/>
              <a:buNone/>
              <a:defRPr sz="2600" b="1">
                <a:solidFill>
                  <a:srgbClr val="EAF8F4"/>
                </a:solidFill>
                <a:latin typeface="Century Gothic"/>
                <a:ea typeface="Century Gothic"/>
                <a:cs typeface="Century Gothic"/>
                <a:sym typeface="Century Gothic"/>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31" name="Google Shape;131;p13"/>
          <p:cNvSpPr txBox="1">
            <a:spLocks noGrp="1"/>
          </p:cNvSpPr>
          <p:nvPr>
            <p:ph type="body" idx="50"/>
          </p:nvPr>
        </p:nvSpPr>
        <p:spPr>
          <a:xfrm>
            <a:off x="6630429" y="4441339"/>
            <a:ext cx="1010700" cy="3642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200"/>
              </a:spcBef>
              <a:spcAft>
                <a:spcPts val="0"/>
              </a:spcAft>
              <a:buClr>
                <a:schemeClr val="lt1"/>
              </a:buClr>
              <a:buSzPts val="900"/>
              <a:buNone/>
              <a:defRPr sz="900" b="0">
                <a:solidFill>
                  <a:schemeClr val="lt1"/>
                </a:solidFill>
                <a:latin typeface="Arial"/>
                <a:ea typeface="Arial"/>
                <a:cs typeface="Arial"/>
                <a:sym typeface="Arial"/>
              </a:defRPr>
            </a:lvl1pPr>
            <a:lvl2pPr marL="914400" lvl="1" indent="-342900" algn="l" rtl="0">
              <a:lnSpc>
                <a:spcPct val="90000"/>
              </a:lnSpc>
              <a:spcBef>
                <a:spcPts val="1600"/>
              </a:spcBef>
              <a:spcAft>
                <a:spcPts val="0"/>
              </a:spcAft>
              <a:buClr>
                <a:schemeClr val="accent2"/>
              </a:buClr>
              <a:buSzPts val="1800"/>
              <a:buChar char="○"/>
              <a:defRPr b="1">
                <a:solidFill>
                  <a:schemeClr val="accent2"/>
                </a:solidFill>
                <a:latin typeface="Century Gothic"/>
                <a:ea typeface="Century Gothic"/>
                <a:cs typeface="Century Gothic"/>
                <a:sym typeface="Century Gothic"/>
              </a:defRPr>
            </a:lvl2pPr>
            <a:lvl3pPr marL="1371600" lvl="2" indent="-323850" algn="l" rtl="0">
              <a:lnSpc>
                <a:spcPct val="90000"/>
              </a:lnSpc>
              <a:spcBef>
                <a:spcPts val="1600"/>
              </a:spcBef>
              <a:spcAft>
                <a:spcPts val="0"/>
              </a:spcAft>
              <a:buClr>
                <a:schemeClr val="accent2"/>
              </a:buClr>
              <a:buSzPts val="1500"/>
              <a:buChar char="■"/>
              <a:defRPr b="1">
                <a:solidFill>
                  <a:schemeClr val="accent2"/>
                </a:solidFill>
                <a:latin typeface="Century Gothic"/>
                <a:ea typeface="Century Gothic"/>
                <a:cs typeface="Century Gothic"/>
                <a:sym typeface="Century Gothic"/>
              </a:defRPr>
            </a:lvl3pPr>
            <a:lvl4pPr marL="1828800" lvl="3"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4pPr>
            <a:lvl5pPr marL="2286000" lvl="4" indent="-317500" algn="l" rtl="0">
              <a:lnSpc>
                <a:spcPct val="90000"/>
              </a:lnSpc>
              <a:spcBef>
                <a:spcPts val="1600"/>
              </a:spcBef>
              <a:spcAft>
                <a:spcPts val="0"/>
              </a:spcAft>
              <a:buClr>
                <a:schemeClr val="accent2"/>
              </a:buClr>
              <a:buSzPts val="1400"/>
              <a:buChar char="○"/>
              <a:defRPr b="1">
                <a:solidFill>
                  <a:schemeClr val="accent2"/>
                </a:solidFill>
                <a:latin typeface="Century Gothic"/>
                <a:ea typeface="Century Gothic"/>
                <a:cs typeface="Century Gothic"/>
                <a:sym typeface="Century Gothic"/>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132"/>
        <p:cNvGrpSpPr/>
        <p:nvPr/>
      </p:nvGrpSpPr>
      <p:grpSpPr>
        <a:xfrm>
          <a:off x="0" y="0"/>
          <a:ext cx="0" cy="0"/>
          <a:chOff x="0" y="0"/>
          <a:chExt cx="0" cy="0"/>
        </a:xfrm>
      </p:grpSpPr>
      <p:sp>
        <p:nvSpPr>
          <p:cNvPr id="133" name="Google Shape;133;p14"/>
          <p:cNvSpPr txBox="1">
            <a:spLocks noGrp="1"/>
          </p:cNvSpPr>
          <p:nvPr>
            <p:ph type="ftr" idx="11"/>
          </p:nvPr>
        </p:nvSpPr>
        <p:spPr>
          <a:xfrm>
            <a:off x="397933" y="4888468"/>
            <a:ext cx="7644300" cy="149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4" name="Google Shape;134;p14"/>
          <p:cNvSpPr txBox="1">
            <a:spLocks noGrp="1"/>
          </p:cNvSpPr>
          <p:nvPr>
            <p:ph type="sldNum" idx="12"/>
          </p:nvPr>
        </p:nvSpPr>
        <p:spPr>
          <a:xfrm>
            <a:off x="8147050" y="4888468"/>
            <a:ext cx="599100" cy="149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9" name="Google Shape;19;p3"/>
          <p:cNvCxnSpPr/>
          <p:nvPr/>
        </p:nvCxnSpPr>
        <p:spPr>
          <a:xfrm rot="10800000" flipH="1">
            <a:off x="166800" y="638200"/>
            <a:ext cx="8816100" cy="6300"/>
          </a:xfrm>
          <a:prstGeom prst="straightConnector1">
            <a:avLst/>
          </a:prstGeom>
          <a:noFill/>
          <a:ln w="19050" cap="flat" cmpd="sng">
            <a:solidFill>
              <a:srgbClr val="3D85C6"/>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972800" y="718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972800" y="718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2800" y="718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 name="Google Shape;9;p1"/>
          <p:cNvCxnSpPr/>
          <p:nvPr/>
        </p:nvCxnSpPr>
        <p:spPr>
          <a:xfrm rot="10800000" flipH="1">
            <a:off x="166800" y="638200"/>
            <a:ext cx="8816100" cy="6300"/>
          </a:xfrm>
          <a:prstGeom prst="straightConnector1">
            <a:avLst/>
          </a:prstGeom>
          <a:noFill/>
          <a:ln w="19050" cap="flat" cmpd="sng">
            <a:solidFill>
              <a:srgbClr val="3D85C6"/>
            </a:solidFill>
            <a:prstDash val="solid"/>
            <a:round/>
            <a:headEnd type="none" w="sm" len="sm"/>
            <a:tailEnd type="none" w="sm" len="sm"/>
          </a:ln>
        </p:spPr>
      </p:cxnSp>
      <p:pic>
        <p:nvPicPr>
          <p:cNvPr id="10" name="Google Shape;10;p1"/>
          <p:cNvPicPr preferRelativeResize="0"/>
          <p:nvPr/>
        </p:nvPicPr>
        <p:blipFill>
          <a:blip r:embed="rId15">
            <a:alphaModFix/>
          </a:blip>
          <a:stretch>
            <a:fillRect/>
          </a:stretch>
        </p:blipFill>
        <p:spPr>
          <a:xfrm>
            <a:off x="87450" y="0"/>
            <a:ext cx="706025" cy="572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40549/CoA_explanation.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uk-national-data-strategy/national-data-strateg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gov.uk/government/publications/a-shared-services-strategy-for-govern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onegovcloud.kahootz.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onegovcloud.kahootz.com/connect.ti/OneGovCloud/grouphom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gssdataimprovement@cabinetoffice.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20.xml"/><Relationship Id="rId5" Type="http://schemas.openxmlformats.org/officeDocument/2006/relationships/slide" Target="slide11.xml"/><Relationship Id="rId10"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p:nvPr/>
        </p:nvSpPr>
        <p:spPr>
          <a:xfrm>
            <a:off x="-29075" y="0"/>
            <a:ext cx="9221400" cy="51435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txBox="1"/>
          <p:nvPr/>
        </p:nvSpPr>
        <p:spPr>
          <a:xfrm>
            <a:off x="423975" y="1322200"/>
            <a:ext cx="8478300" cy="342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3200" b="1">
              <a:solidFill>
                <a:srgbClr val="FFFFFF"/>
              </a:solidFill>
            </a:endParaRPr>
          </a:p>
          <a:p>
            <a:pPr marL="0" lvl="0" indent="0" algn="l" rtl="0">
              <a:lnSpc>
                <a:spcPct val="115000"/>
              </a:lnSpc>
              <a:spcBef>
                <a:spcPts val="1000"/>
              </a:spcBef>
              <a:spcAft>
                <a:spcPts val="0"/>
              </a:spcAft>
              <a:buNone/>
            </a:pPr>
            <a:endParaRPr sz="3200" b="1">
              <a:solidFill>
                <a:srgbClr val="FFFFFF"/>
              </a:solidFill>
            </a:endParaRPr>
          </a:p>
          <a:p>
            <a:pPr marL="0" lvl="0" indent="0" algn="ctr" rtl="0">
              <a:lnSpc>
                <a:spcPct val="115000"/>
              </a:lnSpc>
              <a:spcBef>
                <a:spcPts val="1000"/>
              </a:spcBef>
              <a:spcAft>
                <a:spcPts val="0"/>
              </a:spcAft>
              <a:buNone/>
            </a:pPr>
            <a:endParaRPr sz="3200" b="1">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3200" b="1">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3200" b="1">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3200" b="1">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3200" b="1">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3200" b="1">
                <a:solidFill>
                  <a:schemeClr val="lt1"/>
                </a:solidFill>
                <a:latin typeface="Calibri"/>
                <a:ea typeface="Calibri"/>
                <a:cs typeface="Calibri"/>
                <a:sym typeface="Calibri"/>
              </a:rPr>
              <a:t>Shared Services</a:t>
            </a:r>
            <a:endParaRPr sz="3200" b="1">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3200" b="1">
                <a:solidFill>
                  <a:schemeClr val="lt1"/>
                </a:solidFill>
                <a:latin typeface="Calibri"/>
                <a:ea typeface="Calibri"/>
                <a:cs typeface="Calibri"/>
                <a:sym typeface="Calibri"/>
              </a:rPr>
              <a:t>Top Data Standards (Summarised)</a:t>
            </a:r>
            <a:endParaRPr sz="3200" b="1">
              <a:solidFill>
                <a:schemeClr val="lt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3200" b="1">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800">
                <a:solidFill>
                  <a:schemeClr val="lt1"/>
                </a:solidFill>
                <a:latin typeface="Calibri"/>
                <a:ea typeface="Calibri"/>
                <a:cs typeface="Calibri"/>
                <a:sym typeface="Calibri"/>
              </a:rPr>
              <a:t>Compiled by</a:t>
            </a:r>
            <a:endParaRPr sz="1800">
              <a:solidFill>
                <a:schemeClr val="lt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800">
                <a:solidFill>
                  <a:schemeClr val="lt1"/>
                </a:solidFill>
                <a:latin typeface="Calibri"/>
                <a:ea typeface="Calibri"/>
                <a:cs typeface="Calibri"/>
                <a:sym typeface="Calibri"/>
              </a:rPr>
              <a:t>Government Business Services</a:t>
            </a:r>
            <a:endParaRPr sz="1800">
              <a:solidFill>
                <a:schemeClr val="lt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GB" sz="1800">
                <a:solidFill>
                  <a:schemeClr val="lt1"/>
                </a:solidFill>
                <a:latin typeface="Calibri"/>
                <a:ea typeface="Calibri"/>
                <a:cs typeface="Calibri"/>
                <a:sym typeface="Calibri"/>
              </a:rPr>
              <a:t>Ref: DS1 - V1.01 (August 2021)</a:t>
            </a:r>
            <a:endParaRPr sz="1800">
              <a:solidFill>
                <a:schemeClr val="lt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500">
              <a:solidFill>
                <a:schemeClr val="lt1"/>
              </a:solidFill>
            </a:endParaRPr>
          </a:p>
          <a:p>
            <a:pPr marL="0" lvl="0" indent="0" algn="l" rtl="0">
              <a:lnSpc>
                <a:spcPct val="115000"/>
              </a:lnSpc>
              <a:spcBef>
                <a:spcPts val="1000"/>
              </a:spcBef>
              <a:spcAft>
                <a:spcPts val="0"/>
              </a:spcAft>
              <a:buNone/>
            </a:pPr>
            <a:endParaRPr sz="2500">
              <a:solidFill>
                <a:srgbClr val="FFFFFF"/>
              </a:solidFill>
            </a:endParaRPr>
          </a:p>
          <a:p>
            <a:pPr marL="0" lvl="0" indent="0" algn="l" rtl="0">
              <a:lnSpc>
                <a:spcPct val="115000"/>
              </a:lnSpc>
              <a:spcBef>
                <a:spcPts val="1000"/>
              </a:spcBef>
              <a:spcAft>
                <a:spcPts val="0"/>
              </a:spcAft>
              <a:buNone/>
            </a:pPr>
            <a:endParaRPr sz="2500">
              <a:solidFill>
                <a:srgbClr val="FFFFFF"/>
              </a:solidFill>
            </a:endParaRPr>
          </a:p>
          <a:p>
            <a:pPr marL="0" lvl="0" indent="0" algn="ctr" rtl="0">
              <a:lnSpc>
                <a:spcPct val="115000"/>
              </a:lnSpc>
              <a:spcBef>
                <a:spcPts val="1000"/>
              </a:spcBef>
              <a:spcAft>
                <a:spcPts val="0"/>
              </a:spcAft>
              <a:buNone/>
            </a:pPr>
            <a:endParaRPr sz="1800">
              <a:solidFill>
                <a:srgbClr val="FFFFFF"/>
              </a:solidFill>
            </a:endParaRPr>
          </a:p>
          <a:p>
            <a:pPr marL="0" lvl="0" indent="0" algn="ctr" rtl="0">
              <a:lnSpc>
                <a:spcPct val="115000"/>
              </a:lnSpc>
              <a:spcBef>
                <a:spcPts val="1000"/>
              </a:spcBef>
              <a:spcAft>
                <a:spcPts val="0"/>
              </a:spcAft>
              <a:buNone/>
            </a:pPr>
            <a:endParaRPr sz="1800">
              <a:solidFill>
                <a:srgbClr val="FFFFFF"/>
              </a:solidFill>
            </a:endParaRPr>
          </a:p>
          <a:p>
            <a:pPr marL="0" lvl="0" indent="0" algn="ctr" rtl="0">
              <a:lnSpc>
                <a:spcPct val="115000"/>
              </a:lnSpc>
              <a:spcBef>
                <a:spcPts val="1000"/>
              </a:spcBef>
              <a:spcAft>
                <a:spcPts val="0"/>
              </a:spcAft>
              <a:buNone/>
            </a:pPr>
            <a:endParaRPr sz="1800">
              <a:solidFill>
                <a:srgbClr val="FFFFFF"/>
              </a:solidFill>
            </a:endParaRPr>
          </a:p>
          <a:p>
            <a:pPr marL="0" lvl="0" indent="0" algn="l" rtl="0">
              <a:lnSpc>
                <a:spcPct val="115000"/>
              </a:lnSpc>
              <a:spcBef>
                <a:spcPts val="1000"/>
              </a:spcBef>
              <a:spcAft>
                <a:spcPts val="1000"/>
              </a:spcAft>
              <a:buNone/>
            </a:pPr>
            <a:endParaRPr sz="4000" b="1">
              <a:solidFill>
                <a:srgbClr val="FFFFFF"/>
              </a:solidFill>
            </a:endParaRPr>
          </a:p>
        </p:txBody>
      </p:sp>
      <p:grpSp>
        <p:nvGrpSpPr>
          <p:cNvPr id="141" name="Google Shape;141;p15"/>
          <p:cNvGrpSpPr/>
          <p:nvPr/>
        </p:nvGrpSpPr>
        <p:grpSpPr>
          <a:xfrm>
            <a:off x="423975" y="261000"/>
            <a:ext cx="1201676" cy="987000"/>
            <a:chOff x="499375" y="183100"/>
            <a:chExt cx="1201676" cy="987000"/>
          </a:xfrm>
        </p:grpSpPr>
        <p:pic>
          <p:nvPicPr>
            <p:cNvPr id="142" name="Google Shape;142;p15"/>
            <p:cNvPicPr preferRelativeResize="0"/>
            <p:nvPr/>
          </p:nvPicPr>
          <p:blipFill>
            <a:blip r:embed="rId3">
              <a:alphaModFix/>
            </a:blip>
            <a:stretch>
              <a:fillRect/>
            </a:stretch>
          </p:blipFill>
          <p:spPr>
            <a:xfrm>
              <a:off x="499375" y="183100"/>
              <a:ext cx="1201676" cy="986997"/>
            </a:xfrm>
            <a:prstGeom prst="rect">
              <a:avLst/>
            </a:prstGeom>
            <a:noFill/>
            <a:ln>
              <a:noFill/>
            </a:ln>
          </p:spPr>
        </p:pic>
        <p:pic>
          <p:nvPicPr>
            <p:cNvPr id="143" name="Google Shape;143;p15"/>
            <p:cNvPicPr preferRelativeResize="0"/>
            <p:nvPr/>
          </p:nvPicPr>
          <p:blipFill rotWithShape="1">
            <a:blip r:embed="rId4">
              <a:alphaModFix/>
            </a:blip>
            <a:srcRect r="93215"/>
            <a:stretch/>
          </p:blipFill>
          <p:spPr>
            <a:xfrm>
              <a:off x="499395" y="183109"/>
              <a:ext cx="137162" cy="98699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title"/>
          </p:nvPr>
        </p:nvSpPr>
        <p:spPr>
          <a:xfrm>
            <a:off x="193475" y="81550"/>
            <a:ext cx="863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Finance: OSCAR &amp; COA</a:t>
            </a:r>
            <a:endParaRPr sz="2200" b="1"/>
          </a:p>
        </p:txBody>
      </p:sp>
      <p:sp>
        <p:nvSpPr>
          <p:cNvPr id="337" name="Google Shape;337;p24"/>
          <p:cNvSpPr txBox="1">
            <a:spLocks noGrp="1"/>
          </p:cNvSpPr>
          <p:nvPr>
            <p:ph type="body" idx="4294967295"/>
          </p:nvPr>
        </p:nvSpPr>
        <p:spPr>
          <a:xfrm>
            <a:off x="311700" y="901650"/>
            <a:ext cx="8520600" cy="3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rPr>
              <a:t>The Online System for Central Accounting and Reporting (OSCAR) prescribes a formatted structure for Chart of Account (COA) submissions to Treasury.</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Chart of Accounts (COA) comprises: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Entity</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Cost Centre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Account Code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Objective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Analysis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Project</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Intercompany</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Information on the previously published OSCAR/CoA is available </a:t>
            </a:r>
            <a:r>
              <a:rPr lang="en-GB" sz="1400" u="sng">
                <a:solidFill>
                  <a:schemeClr val="hlink"/>
                </a:solidFill>
                <a:hlinkClick r:id="rId3"/>
              </a:rPr>
              <a:t>here</a:t>
            </a:r>
            <a:r>
              <a:rPr lang="en-GB" sz="1400">
                <a:solidFill>
                  <a:srgbClr val="000000"/>
                </a:solidFill>
              </a:rPr>
              <a:t>.  This information is being developed further by GFF.</a:t>
            </a:r>
            <a:endParaRPr sz="1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5"/>
          <p:cNvSpPr txBox="1">
            <a:spLocks noGrp="1"/>
          </p:cNvSpPr>
          <p:nvPr>
            <p:ph type="body" idx="4294967295"/>
          </p:nvPr>
        </p:nvSpPr>
        <p:spPr>
          <a:xfrm>
            <a:off x="311700" y="800625"/>
            <a:ext cx="8520600" cy="59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400">
                <a:solidFill>
                  <a:srgbClr val="000000"/>
                </a:solidFill>
              </a:rPr>
              <a:t>The following data objects from the Government Commercial Function (GCF) summary are proposed for inclusion in the top standards:</a:t>
            </a:r>
            <a:endParaRPr sz="1400">
              <a:solidFill>
                <a:srgbClr val="000000"/>
              </a:solidFill>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sz="1400"/>
          </a:p>
        </p:txBody>
      </p:sp>
      <p:grpSp>
        <p:nvGrpSpPr>
          <p:cNvPr id="343" name="Google Shape;343;p25"/>
          <p:cNvGrpSpPr/>
          <p:nvPr/>
        </p:nvGrpSpPr>
        <p:grpSpPr>
          <a:xfrm>
            <a:off x="919723" y="1974261"/>
            <a:ext cx="7304554" cy="2109378"/>
            <a:chOff x="927025" y="2081978"/>
            <a:chExt cx="7304554" cy="2109378"/>
          </a:xfrm>
        </p:grpSpPr>
        <p:sp>
          <p:nvSpPr>
            <p:cNvPr id="344" name="Google Shape;344;p25"/>
            <p:cNvSpPr/>
            <p:nvPr/>
          </p:nvSpPr>
          <p:spPr>
            <a:xfrm>
              <a:off x="927026" y="208197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a:solidFill>
                    <a:schemeClr val="dk1"/>
                  </a:solidFill>
                </a:rPr>
                <a:t>Contract</a:t>
              </a:r>
              <a:r>
                <a:rPr lang="en-GB" sz="1400" b="0" i="0" u="none" strike="noStrike" cap="none">
                  <a:solidFill>
                    <a:schemeClr val="dk1"/>
                  </a:solidFill>
                  <a:latin typeface="Arial"/>
                  <a:ea typeface="Arial"/>
                  <a:cs typeface="Arial"/>
                  <a:sym typeface="Arial"/>
                </a:rPr>
                <a:t> ID</a:t>
              </a:r>
              <a:endParaRPr sz="1400" b="0" i="0" u="none" strike="noStrike" cap="none">
                <a:solidFill>
                  <a:srgbClr val="000000"/>
                </a:solidFill>
                <a:latin typeface="Arial"/>
                <a:ea typeface="Arial"/>
                <a:cs typeface="Arial"/>
                <a:sym typeface="Arial"/>
              </a:endParaRPr>
            </a:p>
          </p:txBody>
        </p:sp>
        <p:sp>
          <p:nvSpPr>
            <p:cNvPr id="345" name="Google Shape;345;p25"/>
            <p:cNvSpPr/>
            <p:nvPr/>
          </p:nvSpPr>
          <p:spPr>
            <a:xfrm>
              <a:off x="2829264" y="2081990"/>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a:solidFill>
                    <a:schemeClr val="dk1"/>
                  </a:solidFill>
                </a:rPr>
                <a:t>Contract Title</a:t>
              </a:r>
              <a:endParaRPr sz="1400" b="0" i="0" u="none" strike="noStrike" cap="none">
                <a:solidFill>
                  <a:schemeClr val="dk1"/>
                </a:solidFill>
                <a:latin typeface="Arial"/>
                <a:ea typeface="Arial"/>
                <a:cs typeface="Arial"/>
                <a:sym typeface="Arial"/>
              </a:endParaRPr>
            </a:p>
          </p:txBody>
        </p:sp>
        <p:sp>
          <p:nvSpPr>
            <p:cNvPr id="346" name="Google Shape;346;p25"/>
            <p:cNvSpPr/>
            <p:nvPr/>
          </p:nvSpPr>
          <p:spPr>
            <a:xfrm>
              <a:off x="6633779" y="2081990"/>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Contract End Date*</a:t>
              </a:r>
              <a:endParaRPr sz="1400" b="0" i="0" u="none" strike="noStrike" cap="none">
                <a:solidFill>
                  <a:srgbClr val="000000"/>
                </a:solidFill>
                <a:latin typeface="Arial"/>
                <a:ea typeface="Arial"/>
                <a:cs typeface="Arial"/>
                <a:sym typeface="Arial"/>
              </a:endParaRPr>
            </a:p>
          </p:txBody>
        </p:sp>
        <p:sp>
          <p:nvSpPr>
            <p:cNvPr id="347" name="Google Shape;347;p25"/>
            <p:cNvSpPr/>
            <p:nvPr/>
          </p:nvSpPr>
          <p:spPr>
            <a:xfrm>
              <a:off x="4731526" y="208198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Contract Start Date*</a:t>
              </a:r>
              <a:endParaRPr sz="1400" b="0" i="0" u="none" strike="noStrike" cap="none">
                <a:solidFill>
                  <a:srgbClr val="000000"/>
                </a:solidFill>
                <a:latin typeface="Arial"/>
                <a:ea typeface="Arial"/>
                <a:cs typeface="Arial"/>
                <a:sym typeface="Arial"/>
              </a:endParaRPr>
            </a:p>
          </p:txBody>
        </p:sp>
        <p:sp>
          <p:nvSpPr>
            <p:cNvPr id="348" name="Google Shape;348;p25"/>
            <p:cNvSpPr/>
            <p:nvPr/>
          </p:nvSpPr>
          <p:spPr>
            <a:xfrm>
              <a:off x="927025" y="283202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Contract Value</a:t>
              </a:r>
              <a:endParaRPr sz="1400" b="0" i="0" u="none" strike="noStrike" cap="none">
                <a:solidFill>
                  <a:srgbClr val="000000"/>
                </a:solidFill>
                <a:latin typeface="Arial"/>
                <a:ea typeface="Arial"/>
                <a:cs typeface="Arial"/>
                <a:sym typeface="Arial"/>
              </a:endParaRPr>
            </a:p>
          </p:txBody>
        </p:sp>
        <p:sp>
          <p:nvSpPr>
            <p:cNvPr id="349" name="Google Shape;349;p25"/>
            <p:cNvSpPr/>
            <p:nvPr/>
          </p:nvSpPr>
          <p:spPr>
            <a:xfrm>
              <a:off x="2829263" y="2829849"/>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a:solidFill>
                    <a:schemeClr val="dk1"/>
                  </a:solidFill>
                </a:rPr>
                <a:t>OCID</a:t>
              </a:r>
              <a:endParaRPr>
                <a:solidFill>
                  <a:schemeClr val="dk1"/>
                </a:solidFill>
              </a:endParaRPr>
            </a:p>
          </p:txBody>
        </p:sp>
        <p:sp>
          <p:nvSpPr>
            <p:cNvPr id="350" name="Google Shape;350;p25"/>
            <p:cNvSpPr/>
            <p:nvPr/>
          </p:nvSpPr>
          <p:spPr>
            <a:xfrm>
              <a:off x="4731526" y="2826249"/>
              <a:ext cx="1597800" cy="590400"/>
            </a:xfrm>
            <a:prstGeom prst="roundRect">
              <a:avLst>
                <a:gd name="adj" fmla="val 16667"/>
              </a:avLst>
            </a:prstGeom>
            <a:solidFill>
              <a:srgbClr val="447ABE"/>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Main Supplier ID</a:t>
              </a:r>
              <a:endParaRPr sz="1400" b="0" i="0" u="none" strike="noStrike" cap="none">
                <a:solidFill>
                  <a:srgbClr val="000000"/>
                </a:solidFill>
                <a:latin typeface="Arial"/>
                <a:ea typeface="Arial"/>
                <a:cs typeface="Arial"/>
                <a:sym typeface="Arial"/>
              </a:endParaRPr>
            </a:p>
          </p:txBody>
        </p:sp>
        <p:sp>
          <p:nvSpPr>
            <p:cNvPr id="351" name="Google Shape;351;p25"/>
            <p:cNvSpPr/>
            <p:nvPr/>
          </p:nvSpPr>
          <p:spPr>
            <a:xfrm>
              <a:off x="6633765" y="2834237"/>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Main Supplier Name*</a:t>
              </a:r>
              <a:endParaRPr>
                <a:solidFill>
                  <a:schemeClr val="dk1"/>
                </a:solidFill>
              </a:endParaRPr>
            </a:p>
          </p:txBody>
        </p:sp>
        <p:sp>
          <p:nvSpPr>
            <p:cNvPr id="352" name="Google Shape;352;p25"/>
            <p:cNvSpPr/>
            <p:nvPr/>
          </p:nvSpPr>
          <p:spPr>
            <a:xfrm>
              <a:off x="927029" y="3582086"/>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Buying organisation</a:t>
              </a:r>
              <a:endParaRPr/>
            </a:p>
          </p:txBody>
        </p:sp>
        <p:sp>
          <p:nvSpPr>
            <p:cNvPr id="353" name="Google Shape;353;p25"/>
            <p:cNvSpPr/>
            <p:nvPr/>
          </p:nvSpPr>
          <p:spPr>
            <a:xfrm>
              <a:off x="2829275" y="3600956"/>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a:solidFill>
                    <a:schemeClr val="dk1"/>
                  </a:solidFill>
                </a:rPr>
                <a:t>Category Code</a:t>
              </a:r>
              <a:endParaRPr sz="1400" b="0" i="0" u="none" strike="noStrike" cap="none">
                <a:solidFill>
                  <a:srgbClr val="000000"/>
                </a:solidFill>
                <a:latin typeface="Arial"/>
                <a:ea typeface="Arial"/>
                <a:cs typeface="Arial"/>
                <a:sym typeface="Arial"/>
              </a:endParaRPr>
            </a:p>
          </p:txBody>
        </p:sp>
      </p:grpSp>
      <p:sp>
        <p:nvSpPr>
          <p:cNvPr id="354" name="Google Shape;354;p25"/>
          <p:cNvSpPr txBox="1"/>
          <p:nvPr/>
        </p:nvSpPr>
        <p:spPr>
          <a:xfrm>
            <a:off x="311700" y="4470750"/>
            <a:ext cx="42603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Arial"/>
                <a:ea typeface="Arial"/>
                <a:cs typeface="Arial"/>
                <a:sym typeface="Arial"/>
              </a:rPr>
              <a:t>*Data standard is cross cutting and will require agreement from all relevant functional areas</a:t>
            </a:r>
            <a:endParaRPr sz="1100" b="0" i="0" u="none" strike="noStrike" cap="none">
              <a:solidFill>
                <a:srgbClr val="000000"/>
              </a:solidFill>
              <a:latin typeface="Arial"/>
              <a:ea typeface="Arial"/>
              <a:cs typeface="Arial"/>
              <a:sym typeface="Arial"/>
            </a:endParaRPr>
          </a:p>
        </p:txBody>
      </p:sp>
      <p:sp>
        <p:nvSpPr>
          <p:cNvPr id="355" name="Google Shape;355;p25"/>
          <p:cNvSpPr txBox="1">
            <a:spLocks noGrp="1"/>
          </p:cNvSpPr>
          <p:nvPr>
            <p:ph type="title" idx="4294967295"/>
          </p:nvPr>
        </p:nvSpPr>
        <p:spPr>
          <a:xfrm>
            <a:off x="224050" y="139625"/>
            <a:ext cx="8592000" cy="5400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800"/>
              <a:buFont typeface="Arial"/>
              <a:buNone/>
            </a:pPr>
            <a:r>
              <a:rPr lang="en-GB" sz="2200" b="1"/>
              <a:t>4. Commercial</a:t>
            </a:r>
            <a:endParaRPr sz="2200" b="1"/>
          </a:p>
        </p:txBody>
      </p:sp>
      <p:sp>
        <p:nvSpPr>
          <p:cNvPr id="356" name="Google Shape;356;p25"/>
          <p:cNvSpPr txBox="1"/>
          <p:nvPr/>
        </p:nvSpPr>
        <p:spPr>
          <a:xfrm>
            <a:off x="5083400" y="4622700"/>
            <a:ext cx="271800" cy="219300"/>
          </a:xfrm>
          <a:prstGeom prst="rect">
            <a:avLst/>
          </a:prstGeom>
          <a:solidFill>
            <a:srgbClr val="447ABE"/>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
          </a:p>
        </p:txBody>
      </p:sp>
      <p:sp>
        <p:nvSpPr>
          <p:cNvPr id="357" name="Google Shape;357;p25"/>
          <p:cNvSpPr txBox="1"/>
          <p:nvPr/>
        </p:nvSpPr>
        <p:spPr>
          <a:xfrm>
            <a:off x="5436450" y="4555350"/>
            <a:ext cx="3334800" cy="354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Main Supplier ID is also listed in GFF section</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p:nvPr/>
        </p:nvSpPr>
        <p:spPr>
          <a:xfrm>
            <a:off x="224750" y="948550"/>
            <a:ext cx="8729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These data standards have been defined within the Government Security Group (GSG) National Security Vetting function.   </a:t>
            </a:r>
            <a:endParaRPr/>
          </a:p>
          <a:p>
            <a:pPr marL="0" lvl="0" indent="0" algn="l" rtl="0">
              <a:spcBef>
                <a:spcPts val="0"/>
              </a:spcBef>
              <a:spcAft>
                <a:spcPts val="0"/>
              </a:spcAft>
              <a:buNone/>
            </a:pPr>
            <a:endParaRPr/>
          </a:p>
          <a:p>
            <a:pPr marL="0" lvl="0" indent="0" algn="l" rtl="0">
              <a:spcBef>
                <a:spcPts val="0"/>
              </a:spcBef>
              <a:spcAft>
                <a:spcPts val="0"/>
              </a:spcAft>
              <a:buNone/>
            </a:pPr>
            <a:r>
              <a:rPr lang="en-GB"/>
              <a:t>These are defined as core standards due to their use in central ERP systems and their future potential use in the Joiners, Movers and Leavers (JML) Process, and vetting reform transformation, to include ongoing interfaces of HR data in to security and risk management.</a:t>
            </a:r>
            <a:endParaRPr/>
          </a:p>
        </p:txBody>
      </p:sp>
      <p:sp>
        <p:nvSpPr>
          <p:cNvPr id="363" name="Google Shape;363;p26"/>
          <p:cNvSpPr txBox="1"/>
          <p:nvPr/>
        </p:nvSpPr>
        <p:spPr>
          <a:xfrm>
            <a:off x="311700" y="4607750"/>
            <a:ext cx="7519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standard is cross cutting and will require agreement from all relevant functional areas</a:t>
            </a:r>
            <a:endParaRPr sz="1100"/>
          </a:p>
        </p:txBody>
      </p:sp>
      <p:sp>
        <p:nvSpPr>
          <p:cNvPr id="364" name="Google Shape;364;p26"/>
          <p:cNvSpPr/>
          <p:nvPr/>
        </p:nvSpPr>
        <p:spPr>
          <a:xfrm>
            <a:off x="1194614" y="27908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Clearance Reference</a:t>
            </a:r>
            <a:endParaRPr sz="1400">
              <a:solidFill>
                <a:srgbClr val="000000"/>
              </a:solidFill>
            </a:endParaRPr>
          </a:p>
        </p:txBody>
      </p:sp>
      <p:sp>
        <p:nvSpPr>
          <p:cNvPr id="365" name="Google Shape;365;p26"/>
          <p:cNvSpPr/>
          <p:nvPr/>
        </p:nvSpPr>
        <p:spPr>
          <a:xfrm>
            <a:off x="2925139" y="27908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Clearance Level</a:t>
            </a:r>
            <a:endParaRPr sz="1400">
              <a:solidFill>
                <a:srgbClr val="000000"/>
              </a:solidFill>
            </a:endParaRPr>
          </a:p>
        </p:txBody>
      </p:sp>
      <p:sp>
        <p:nvSpPr>
          <p:cNvPr id="366" name="Google Shape;366;p26"/>
          <p:cNvSpPr/>
          <p:nvPr/>
        </p:nvSpPr>
        <p:spPr>
          <a:xfrm>
            <a:off x="4655664" y="27908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Clearance Outcome</a:t>
            </a:r>
            <a:endParaRPr sz="1400">
              <a:solidFill>
                <a:srgbClr val="000000"/>
              </a:solidFill>
            </a:endParaRPr>
          </a:p>
        </p:txBody>
      </p:sp>
      <p:sp>
        <p:nvSpPr>
          <p:cNvPr id="367" name="Google Shape;367;p26"/>
          <p:cNvSpPr/>
          <p:nvPr/>
        </p:nvSpPr>
        <p:spPr>
          <a:xfrm>
            <a:off x="6386189" y="27908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Clearance </a:t>
            </a:r>
            <a:r>
              <a:rPr lang="en-GB">
                <a:solidFill>
                  <a:schemeClr val="dk1"/>
                </a:solidFill>
              </a:rPr>
              <a:t>Expiry Date*</a:t>
            </a:r>
            <a:endParaRPr/>
          </a:p>
        </p:txBody>
      </p:sp>
      <p:sp>
        <p:nvSpPr>
          <p:cNvPr id="368" name="Google Shape;368;p26"/>
          <p:cNvSpPr txBox="1">
            <a:spLocks noGrp="1"/>
          </p:cNvSpPr>
          <p:nvPr>
            <p:ph type="title" idx="4294967295"/>
          </p:nvPr>
        </p:nvSpPr>
        <p:spPr>
          <a:xfrm>
            <a:off x="300250" y="139625"/>
            <a:ext cx="8592000" cy="5400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800"/>
              <a:buFont typeface="Arial"/>
              <a:buNone/>
            </a:pPr>
            <a:r>
              <a:rPr lang="en-GB" sz="2200" b="1"/>
              <a:t>5. Security</a:t>
            </a:r>
            <a:endParaRPr sz="2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body" idx="4294967295"/>
          </p:nvPr>
        </p:nvSpPr>
        <p:spPr>
          <a:xfrm>
            <a:off x="349075" y="704150"/>
            <a:ext cx="85206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1400">
                <a:solidFill>
                  <a:schemeClr val="dk1"/>
                </a:solidFill>
              </a:rPr>
              <a:t>Government Property Agency (GPA) have published Data Standards as part of the new Insite Property Asset Register replacing EPIMS, within which they’ve identified certain fields as the minimum information required for GPA operations.       </a:t>
            </a:r>
            <a:endParaRPr sz="1400">
              <a:solidFill>
                <a:schemeClr val="dk1"/>
              </a:solidFill>
            </a:endParaRPr>
          </a:p>
          <a:p>
            <a:pPr marL="0" lvl="0" indent="0" algn="l" rtl="0">
              <a:lnSpc>
                <a:spcPct val="115000"/>
              </a:lnSpc>
              <a:spcBef>
                <a:spcPts val="0"/>
              </a:spcBef>
              <a:spcAft>
                <a:spcPts val="0"/>
              </a:spcAft>
              <a:buSzPts val="1800"/>
              <a:buNone/>
            </a:pPr>
            <a:endParaRPr sz="1400"/>
          </a:p>
        </p:txBody>
      </p:sp>
      <p:sp>
        <p:nvSpPr>
          <p:cNvPr id="374" name="Google Shape;374;p27"/>
          <p:cNvSpPr/>
          <p:nvPr/>
        </p:nvSpPr>
        <p:spPr>
          <a:xfrm>
            <a:off x="257726" y="17182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Organisation identifier</a:t>
            </a:r>
            <a:endParaRPr sz="1400" b="0" i="0" u="none" strike="noStrike" cap="none">
              <a:solidFill>
                <a:srgbClr val="000000"/>
              </a:solidFill>
              <a:latin typeface="Arial"/>
              <a:ea typeface="Arial"/>
              <a:cs typeface="Arial"/>
              <a:sym typeface="Arial"/>
            </a:endParaRPr>
          </a:p>
        </p:txBody>
      </p:sp>
      <p:sp>
        <p:nvSpPr>
          <p:cNvPr id="375" name="Google Shape;375;p27"/>
          <p:cNvSpPr/>
          <p:nvPr/>
        </p:nvSpPr>
        <p:spPr>
          <a:xfrm>
            <a:off x="2011264" y="17182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OS Grid Reference #</a:t>
            </a:r>
            <a:endParaRPr sz="1400" b="0" i="0" u="none" strike="noStrike" cap="none">
              <a:solidFill>
                <a:srgbClr val="000000"/>
              </a:solidFill>
              <a:latin typeface="Arial"/>
              <a:ea typeface="Arial"/>
              <a:cs typeface="Arial"/>
              <a:sym typeface="Arial"/>
            </a:endParaRPr>
          </a:p>
        </p:txBody>
      </p:sp>
      <p:sp>
        <p:nvSpPr>
          <p:cNvPr id="376" name="Google Shape;376;p27"/>
          <p:cNvSpPr/>
          <p:nvPr/>
        </p:nvSpPr>
        <p:spPr>
          <a:xfrm>
            <a:off x="5519023" y="1709450"/>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Occupancy Agreement Start Date*</a:t>
            </a:r>
            <a:endParaRPr sz="1400" b="0" i="0" u="none" strike="noStrike" cap="none">
              <a:solidFill>
                <a:srgbClr val="000000"/>
              </a:solidFill>
              <a:latin typeface="Arial"/>
              <a:ea typeface="Arial"/>
              <a:cs typeface="Arial"/>
              <a:sym typeface="Arial"/>
            </a:endParaRPr>
          </a:p>
        </p:txBody>
      </p:sp>
      <p:sp>
        <p:nvSpPr>
          <p:cNvPr id="377" name="Google Shape;377;p27"/>
          <p:cNvSpPr/>
          <p:nvPr/>
        </p:nvSpPr>
        <p:spPr>
          <a:xfrm>
            <a:off x="7271879" y="17182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Occupancy Agreement End Date*</a:t>
            </a:r>
            <a:endParaRPr sz="1400" b="0" i="0" u="none" strike="noStrike" cap="none">
              <a:solidFill>
                <a:srgbClr val="000000"/>
              </a:solidFill>
              <a:latin typeface="Arial"/>
              <a:ea typeface="Arial"/>
              <a:cs typeface="Arial"/>
              <a:sym typeface="Arial"/>
            </a:endParaRPr>
          </a:p>
        </p:txBody>
      </p:sp>
      <p:sp>
        <p:nvSpPr>
          <p:cNvPr id="378" name="Google Shape;378;p27"/>
          <p:cNvSpPr/>
          <p:nvPr/>
        </p:nvSpPr>
        <p:spPr>
          <a:xfrm>
            <a:off x="3764801" y="1709450"/>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Unique </a:t>
            </a:r>
            <a:r>
              <a:rPr lang="en-GB"/>
              <a:t>Property</a:t>
            </a:r>
            <a:r>
              <a:rPr lang="en-GB" sz="1400" b="0" i="0" u="none" strike="noStrike" cap="none">
                <a:solidFill>
                  <a:srgbClr val="000000"/>
                </a:solidFill>
                <a:latin typeface="Arial"/>
                <a:ea typeface="Arial"/>
                <a:cs typeface="Arial"/>
                <a:sym typeface="Arial"/>
              </a:rPr>
              <a:t> Reference #</a:t>
            </a:r>
            <a:endParaRPr sz="1400" b="0" i="0" u="none" strike="noStrike" cap="none">
              <a:solidFill>
                <a:srgbClr val="000000"/>
              </a:solidFill>
              <a:latin typeface="Arial"/>
              <a:ea typeface="Arial"/>
              <a:cs typeface="Arial"/>
              <a:sym typeface="Arial"/>
            </a:endParaRPr>
          </a:p>
        </p:txBody>
      </p:sp>
      <p:sp>
        <p:nvSpPr>
          <p:cNvPr id="379" name="Google Shape;379;p27"/>
          <p:cNvSpPr/>
          <p:nvPr/>
        </p:nvSpPr>
        <p:spPr>
          <a:xfrm>
            <a:off x="257725" y="244552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Location Address*</a:t>
            </a:r>
            <a:endParaRPr sz="1400" b="0" i="0" u="none" strike="noStrike" cap="none">
              <a:solidFill>
                <a:srgbClr val="000000"/>
              </a:solidFill>
              <a:latin typeface="Arial"/>
              <a:ea typeface="Arial"/>
              <a:cs typeface="Arial"/>
              <a:sym typeface="Arial"/>
            </a:endParaRPr>
          </a:p>
        </p:txBody>
      </p:sp>
      <p:sp>
        <p:nvSpPr>
          <p:cNvPr id="380" name="Google Shape;380;p27"/>
          <p:cNvSpPr/>
          <p:nvPr/>
        </p:nvSpPr>
        <p:spPr>
          <a:xfrm>
            <a:off x="2011263" y="244552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Location Postcode*</a:t>
            </a:r>
            <a:endParaRPr sz="1400" b="0" i="0" u="none" strike="noStrike" cap="none">
              <a:solidFill>
                <a:srgbClr val="000000"/>
              </a:solidFill>
              <a:latin typeface="Arial"/>
              <a:ea typeface="Arial"/>
              <a:cs typeface="Arial"/>
              <a:sym typeface="Arial"/>
            </a:endParaRPr>
          </a:p>
        </p:txBody>
      </p:sp>
      <p:sp>
        <p:nvSpPr>
          <p:cNvPr id="381" name="Google Shape;381;p27"/>
          <p:cNvSpPr/>
          <p:nvPr/>
        </p:nvSpPr>
        <p:spPr>
          <a:xfrm>
            <a:off x="3764801" y="244552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Earliest </a:t>
            </a:r>
            <a:r>
              <a:rPr lang="en-GB"/>
              <a:t>O</a:t>
            </a:r>
            <a:r>
              <a:rPr lang="en-GB" sz="1400" b="0" i="0" u="none" strike="noStrike" cap="none">
                <a:solidFill>
                  <a:srgbClr val="000000"/>
                </a:solidFill>
                <a:latin typeface="Arial"/>
                <a:ea typeface="Arial"/>
                <a:cs typeface="Arial"/>
                <a:sym typeface="Arial"/>
              </a:rPr>
              <a:t>ccupancy </a:t>
            </a:r>
            <a:r>
              <a:rPr lang="en-GB"/>
              <a:t>B</a:t>
            </a:r>
            <a:r>
              <a:rPr lang="en-GB" sz="1400" b="0" i="0" u="none" strike="noStrike" cap="none">
                <a:solidFill>
                  <a:srgbClr val="000000"/>
                </a:solidFill>
                <a:latin typeface="Arial"/>
                <a:ea typeface="Arial"/>
                <a:cs typeface="Arial"/>
                <a:sym typeface="Arial"/>
              </a:rPr>
              <a:t>reak Date*</a:t>
            </a:r>
            <a:endParaRPr sz="1400" b="0" i="0" u="none" strike="noStrike" cap="none">
              <a:solidFill>
                <a:srgbClr val="000000"/>
              </a:solidFill>
              <a:latin typeface="Arial"/>
              <a:ea typeface="Arial"/>
              <a:cs typeface="Arial"/>
              <a:sym typeface="Arial"/>
            </a:endParaRPr>
          </a:p>
        </p:txBody>
      </p:sp>
      <p:sp>
        <p:nvSpPr>
          <p:cNvPr id="382" name="Google Shape;382;p27"/>
          <p:cNvSpPr/>
          <p:nvPr/>
        </p:nvSpPr>
        <p:spPr>
          <a:xfrm>
            <a:off x="5518340" y="244552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Landlord Name*</a:t>
            </a:r>
            <a:endParaRPr sz="1400" b="0" i="0" u="none" strike="noStrike" cap="none">
              <a:solidFill>
                <a:srgbClr val="000000"/>
              </a:solidFill>
              <a:latin typeface="Arial"/>
              <a:ea typeface="Arial"/>
              <a:cs typeface="Arial"/>
              <a:sym typeface="Arial"/>
            </a:endParaRPr>
          </a:p>
        </p:txBody>
      </p:sp>
      <p:sp>
        <p:nvSpPr>
          <p:cNvPr id="383" name="Google Shape;383;p27"/>
          <p:cNvSpPr/>
          <p:nvPr/>
        </p:nvSpPr>
        <p:spPr>
          <a:xfrm>
            <a:off x="7271879" y="244699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Organisation Contact Name*</a:t>
            </a:r>
            <a:endParaRPr sz="1400" b="0" i="0" u="none" strike="noStrike" cap="none">
              <a:solidFill>
                <a:srgbClr val="000000"/>
              </a:solidFill>
              <a:latin typeface="Arial"/>
              <a:ea typeface="Arial"/>
              <a:cs typeface="Arial"/>
              <a:sym typeface="Arial"/>
            </a:endParaRPr>
          </a:p>
        </p:txBody>
      </p:sp>
      <p:sp>
        <p:nvSpPr>
          <p:cNvPr id="384" name="Google Shape;384;p27"/>
          <p:cNvSpPr/>
          <p:nvPr/>
        </p:nvSpPr>
        <p:spPr>
          <a:xfrm>
            <a:off x="257725" y="3189506"/>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Organisation Contact Email*</a:t>
            </a:r>
            <a:endParaRPr sz="1400" b="0" i="0" u="none" strike="noStrike" cap="none">
              <a:solidFill>
                <a:srgbClr val="000000"/>
              </a:solidFill>
              <a:latin typeface="Arial"/>
              <a:ea typeface="Arial"/>
              <a:cs typeface="Arial"/>
              <a:sym typeface="Arial"/>
            </a:endParaRPr>
          </a:p>
        </p:txBody>
      </p:sp>
      <p:sp>
        <p:nvSpPr>
          <p:cNvPr id="385" name="Google Shape;385;p27"/>
          <p:cNvSpPr/>
          <p:nvPr/>
        </p:nvSpPr>
        <p:spPr>
          <a:xfrm>
            <a:off x="2011263" y="3189506"/>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Occupier Contact Email*</a:t>
            </a:r>
            <a:endParaRPr sz="1400" b="0" i="0" u="none" strike="noStrike" cap="none">
              <a:solidFill>
                <a:srgbClr val="000000"/>
              </a:solidFill>
              <a:latin typeface="Arial"/>
              <a:ea typeface="Arial"/>
              <a:cs typeface="Arial"/>
              <a:sym typeface="Arial"/>
            </a:endParaRPr>
          </a:p>
        </p:txBody>
      </p:sp>
      <p:sp>
        <p:nvSpPr>
          <p:cNvPr id="386" name="Google Shape;386;p27"/>
          <p:cNvSpPr txBox="1"/>
          <p:nvPr/>
        </p:nvSpPr>
        <p:spPr>
          <a:xfrm>
            <a:off x="235375" y="4125950"/>
            <a:ext cx="8748000" cy="113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Arial"/>
                <a:ea typeface="Arial"/>
                <a:cs typeface="Arial"/>
                <a:sym typeface="Arial"/>
              </a:rPr>
              <a:t>*Data standard is cross cutting and will require agreement from all relevant functional areas.</a:t>
            </a:r>
            <a:endParaRPr sz="11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100" i="1"/>
              <a:t>Note: More detail on data elements required for property functions across government will only be completed at a later stage (due end of March 2022)</a:t>
            </a:r>
            <a:r>
              <a:rPr lang="en-GB" sz="1100">
                <a:solidFill>
                  <a:schemeClr val="dk1"/>
                </a:solidFill>
              </a:rPr>
              <a:t>.</a:t>
            </a: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87" name="Google Shape;387;p27"/>
          <p:cNvSpPr txBox="1">
            <a:spLocks noGrp="1"/>
          </p:cNvSpPr>
          <p:nvPr>
            <p:ph type="title" idx="4294967295"/>
          </p:nvPr>
        </p:nvSpPr>
        <p:spPr>
          <a:xfrm>
            <a:off x="300250" y="139625"/>
            <a:ext cx="8592000" cy="5400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800"/>
              <a:buFont typeface="Arial"/>
              <a:buNone/>
            </a:pPr>
            <a:r>
              <a:rPr lang="en-GB" sz="2200" b="1"/>
              <a:t>6. Property</a:t>
            </a:r>
            <a:endParaRPr sz="2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8"/>
          <p:cNvSpPr txBox="1"/>
          <p:nvPr/>
        </p:nvSpPr>
        <p:spPr>
          <a:xfrm>
            <a:off x="224750" y="872350"/>
            <a:ext cx="8729100" cy="114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It’s proposed that cross cutting data types should share the same data definitions for improved interoperability.  This is already the case for some.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8"/>
          <p:cNvSpPr txBox="1"/>
          <p:nvPr/>
        </p:nvSpPr>
        <p:spPr>
          <a:xfrm>
            <a:off x="311700" y="4607750"/>
            <a:ext cx="75195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Arial"/>
                <a:ea typeface="Arial"/>
                <a:cs typeface="Arial"/>
                <a:sym typeface="Arial"/>
              </a:rPr>
              <a:t>*Data standard is cross cutting and will require agreement from all relevant functional areas</a:t>
            </a:r>
            <a:endParaRPr sz="1100" b="0" i="0" u="none" strike="noStrike" cap="none">
              <a:solidFill>
                <a:srgbClr val="000000"/>
              </a:solidFill>
              <a:latin typeface="Arial"/>
              <a:ea typeface="Arial"/>
              <a:cs typeface="Arial"/>
              <a:sym typeface="Arial"/>
            </a:endParaRPr>
          </a:p>
        </p:txBody>
      </p:sp>
      <p:sp>
        <p:nvSpPr>
          <p:cNvPr id="394" name="Google Shape;394;p28"/>
          <p:cNvSpPr/>
          <p:nvPr/>
        </p:nvSpPr>
        <p:spPr>
          <a:xfrm>
            <a:off x="356414" y="18764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Address</a:t>
            </a:r>
            <a:endParaRPr sz="1400" b="0" i="0" u="none" strike="noStrike" cap="none">
              <a:solidFill>
                <a:srgbClr val="000000"/>
              </a:solidFill>
              <a:latin typeface="Arial"/>
              <a:ea typeface="Arial"/>
              <a:cs typeface="Arial"/>
              <a:sym typeface="Arial"/>
            </a:endParaRPr>
          </a:p>
        </p:txBody>
      </p:sp>
      <p:sp>
        <p:nvSpPr>
          <p:cNvPr id="395" name="Google Shape;395;p28"/>
          <p:cNvSpPr/>
          <p:nvPr/>
        </p:nvSpPr>
        <p:spPr>
          <a:xfrm>
            <a:off x="2086939" y="18764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Postcode</a:t>
            </a:r>
            <a:endParaRPr sz="1400" b="0" i="0" u="none" strike="noStrike" cap="none">
              <a:solidFill>
                <a:srgbClr val="000000"/>
              </a:solidFill>
              <a:latin typeface="Arial"/>
              <a:ea typeface="Arial"/>
              <a:cs typeface="Arial"/>
              <a:sym typeface="Arial"/>
            </a:endParaRPr>
          </a:p>
        </p:txBody>
      </p:sp>
      <p:sp>
        <p:nvSpPr>
          <p:cNvPr id="396" name="Google Shape;396;p28"/>
          <p:cNvSpPr/>
          <p:nvPr/>
        </p:nvSpPr>
        <p:spPr>
          <a:xfrm>
            <a:off x="3817464" y="18764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GB">
                <a:solidFill>
                  <a:schemeClr val="dk1"/>
                </a:solidFill>
              </a:rPr>
              <a:t>Legal Name </a:t>
            </a:r>
            <a:endParaRPr sz="1400" b="0" i="0" u="none" strike="noStrike" cap="none">
              <a:solidFill>
                <a:srgbClr val="000000"/>
              </a:solidFill>
              <a:latin typeface="Arial"/>
              <a:ea typeface="Arial"/>
              <a:cs typeface="Arial"/>
              <a:sym typeface="Arial"/>
            </a:endParaRPr>
          </a:p>
        </p:txBody>
      </p:sp>
      <p:sp>
        <p:nvSpPr>
          <p:cNvPr id="397" name="Google Shape;397;p28"/>
          <p:cNvSpPr/>
          <p:nvPr/>
        </p:nvSpPr>
        <p:spPr>
          <a:xfrm>
            <a:off x="5547989" y="1876428"/>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Date</a:t>
            </a:r>
            <a:endParaRPr sz="1400" b="0" i="0" u="none" strike="noStrike" cap="none">
              <a:solidFill>
                <a:srgbClr val="000000"/>
              </a:solidFill>
              <a:latin typeface="Arial"/>
              <a:ea typeface="Arial"/>
              <a:cs typeface="Arial"/>
              <a:sym typeface="Arial"/>
            </a:endParaRPr>
          </a:p>
        </p:txBody>
      </p:sp>
      <p:sp>
        <p:nvSpPr>
          <p:cNvPr id="398" name="Google Shape;398;p28"/>
          <p:cNvSpPr/>
          <p:nvPr/>
        </p:nvSpPr>
        <p:spPr>
          <a:xfrm>
            <a:off x="7278514" y="186540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solidFill>
                  <a:schemeClr val="dk1"/>
                </a:solidFill>
              </a:rPr>
              <a:t>Email</a:t>
            </a:r>
            <a:endParaRPr sz="1400" b="0" i="0" u="none" strike="noStrike" cap="none">
              <a:solidFill>
                <a:srgbClr val="000000"/>
              </a:solidFill>
              <a:latin typeface="Arial"/>
              <a:ea typeface="Arial"/>
              <a:cs typeface="Arial"/>
              <a:sym typeface="Arial"/>
            </a:endParaRPr>
          </a:p>
        </p:txBody>
      </p:sp>
      <p:sp>
        <p:nvSpPr>
          <p:cNvPr id="399" name="Google Shape;399;p28"/>
          <p:cNvSpPr txBox="1">
            <a:spLocks noGrp="1"/>
          </p:cNvSpPr>
          <p:nvPr>
            <p:ph type="title" idx="4294967295"/>
          </p:nvPr>
        </p:nvSpPr>
        <p:spPr>
          <a:xfrm>
            <a:off x="300250" y="139625"/>
            <a:ext cx="8592000" cy="5400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800"/>
              <a:buFont typeface="Arial"/>
              <a:buNone/>
            </a:pPr>
            <a:r>
              <a:rPr lang="en-GB" sz="2200" b="1"/>
              <a:t>7. Cross Cutting Data types </a:t>
            </a:r>
            <a:endParaRPr sz="2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body" idx="4294967295"/>
          </p:nvPr>
        </p:nvSpPr>
        <p:spPr>
          <a:xfrm>
            <a:off x="311700" y="901650"/>
            <a:ext cx="8520600" cy="39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rPr>
              <a:t>Many data standards are of a type with shared attributes and data definitions such as:</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Address &amp; Postcode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Home Address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Supplier Address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Delivery Address</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Building Address</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Alternatively, the same data type can also have different definitions such as with:</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Date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DDMMYYYY 	Date of Birth, Passport expiry, Order date, Contract Start/End Date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MMYY (Partial)	Card expiry, approximate date</a:t>
            </a:r>
            <a:endParaRPr sz="1400">
              <a:solidFill>
                <a:srgbClr val="000000"/>
              </a:solidFill>
            </a:endParaRPr>
          </a:p>
          <a:p>
            <a:pPr marL="457200" lvl="0" indent="-317500" algn="l" rtl="0">
              <a:spcBef>
                <a:spcPts val="0"/>
              </a:spcBef>
              <a:spcAft>
                <a:spcPts val="0"/>
              </a:spcAft>
              <a:buClr>
                <a:srgbClr val="000000"/>
              </a:buClr>
              <a:buSzPts val="1400"/>
              <a:buChar char="●"/>
            </a:pPr>
            <a:r>
              <a:rPr lang="en-GB" sz="1400">
                <a:solidFill>
                  <a:srgbClr val="000000"/>
                </a:solidFill>
              </a:rPr>
              <a:t>Calculated 		“3 months before retirement”, “4 days from now”</a:t>
            </a:r>
            <a:endParaRPr sz="1400">
              <a:solidFill>
                <a:srgbClr val="000000"/>
              </a:solidFill>
            </a:endParaRPr>
          </a:p>
        </p:txBody>
      </p:sp>
      <p:sp>
        <p:nvSpPr>
          <p:cNvPr id="405" name="Google Shape;405;p29"/>
          <p:cNvSpPr txBox="1">
            <a:spLocks noGrp="1"/>
          </p:cNvSpPr>
          <p:nvPr>
            <p:ph type="title" idx="4294967295"/>
          </p:nvPr>
        </p:nvSpPr>
        <p:spPr>
          <a:xfrm>
            <a:off x="300250" y="139625"/>
            <a:ext cx="8592000" cy="5400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800"/>
              <a:buFont typeface="Arial"/>
              <a:buNone/>
            </a:pPr>
            <a:r>
              <a:rPr lang="en-GB" sz="2200" b="1"/>
              <a:t>Cross Cutting Data types </a:t>
            </a:r>
            <a:endParaRPr sz="2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0"/>
          <p:cNvSpPr txBox="1">
            <a:spLocks noGrp="1"/>
          </p:cNvSpPr>
          <p:nvPr>
            <p:ph type="title"/>
          </p:nvPr>
        </p:nvSpPr>
        <p:spPr>
          <a:xfrm>
            <a:off x="311700" y="87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Cross cutting data types - matrix</a:t>
            </a:r>
            <a:endParaRPr sz="2200" b="1"/>
          </a:p>
        </p:txBody>
      </p:sp>
      <p:graphicFrame>
        <p:nvGraphicFramePr>
          <p:cNvPr id="411" name="Google Shape;411;p30"/>
          <p:cNvGraphicFramePr/>
          <p:nvPr/>
        </p:nvGraphicFramePr>
        <p:xfrm>
          <a:off x="286900" y="1673125"/>
          <a:ext cx="7239000" cy="3291720"/>
        </p:xfrm>
        <a:graphic>
          <a:graphicData uri="http://schemas.openxmlformats.org/drawingml/2006/table">
            <a:tbl>
              <a:tblPr>
                <a:noFill/>
                <a:tableStyleId>{27B2173D-40E2-442D-87F5-01A17D547A0D}</a:tableStyleId>
              </a:tblPr>
              <a:tblGrid>
                <a:gridCol w="1201325">
                  <a:extLst>
                    <a:ext uri="{9D8B030D-6E8A-4147-A177-3AD203B41FA5}">
                      <a16:colId xmlns:a16="http://schemas.microsoft.com/office/drawing/2014/main" val="20000"/>
                    </a:ext>
                  </a:extLst>
                </a:gridCol>
                <a:gridCol w="2066800">
                  <a:extLst>
                    <a:ext uri="{9D8B030D-6E8A-4147-A177-3AD203B41FA5}">
                      <a16:colId xmlns:a16="http://schemas.microsoft.com/office/drawing/2014/main" val="20001"/>
                    </a:ext>
                  </a:extLst>
                </a:gridCol>
                <a:gridCol w="39708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u="sng"/>
                        <a:t>Standard</a:t>
                      </a:r>
                      <a:endParaRPr b="1" u="sng"/>
                    </a:p>
                  </a:txBody>
                  <a:tcPr marL="91425" marR="91425" marT="91425" marB="91425"/>
                </a:tc>
                <a:tc>
                  <a:txBody>
                    <a:bodyPr/>
                    <a:lstStyle/>
                    <a:p>
                      <a:pPr marL="0" lvl="0" indent="0" algn="l" rtl="0">
                        <a:spcBef>
                          <a:spcPts val="0"/>
                        </a:spcBef>
                        <a:spcAft>
                          <a:spcPts val="0"/>
                        </a:spcAft>
                        <a:buNone/>
                      </a:pPr>
                      <a:r>
                        <a:rPr lang="en-GB" b="1" u="sng"/>
                        <a:t>Functional Area</a:t>
                      </a:r>
                      <a:endParaRPr b="1" u="sng"/>
                    </a:p>
                  </a:txBody>
                  <a:tcPr marL="91425" marR="91425" marT="91425" marB="91425"/>
                </a:tc>
                <a:tc>
                  <a:txBody>
                    <a:bodyPr/>
                    <a:lstStyle/>
                    <a:p>
                      <a:pPr marL="0" lvl="0" indent="0" algn="l" rtl="0">
                        <a:spcBef>
                          <a:spcPts val="0"/>
                        </a:spcBef>
                        <a:spcAft>
                          <a:spcPts val="0"/>
                        </a:spcAft>
                        <a:buNone/>
                      </a:pPr>
                      <a:r>
                        <a:rPr lang="en-GB" b="1" u="sng"/>
                        <a:t>Source Data Type Examples</a:t>
                      </a:r>
                      <a:endParaRPr b="1" u="sng"/>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t>Address</a:t>
                      </a:r>
                      <a:endParaRPr/>
                    </a:p>
                  </a:txBody>
                  <a:tcPr marL="91425" marR="91425" marT="91425" marB="91425"/>
                </a:tc>
                <a:tc>
                  <a:txBody>
                    <a:bodyPr/>
                    <a:lstStyle/>
                    <a:p>
                      <a:pPr marL="0" lvl="0" indent="0" algn="l" rtl="0">
                        <a:spcBef>
                          <a:spcPts val="0"/>
                        </a:spcBef>
                        <a:spcAft>
                          <a:spcPts val="0"/>
                        </a:spcAft>
                        <a:buNone/>
                      </a:pPr>
                      <a:r>
                        <a:rPr lang="en-GB"/>
                        <a:t>HR</a:t>
                      </a:r>
                      <a:endParaRPr/>
                    </a:p>
                    <a:p>
                      <a:pPr marL="0" lvl="0" indent="0" algn="l" rtl="0">
                        <a:spcBef>
                          <a:spcPts val="0"/>
                        </a:spcBef>
                        <a:spcAft>
                          <a:spcPts val="0"/>
                        </a:spcAft>
                        <a:buNone/>
                      </a:pPr>
                      <a:endParaRPr/>
                    </a:p>
                    <a:p>
                      <a:pPr marL="0" lvl="0" indent="0" algn="l" rtl="0">
                        <a:spcBef>
                          <a:spcPts val="0"/>
                        </a:spcBef>
                        <a:spcAft>
                          <a:spcPts val="0"/>
                        </a:spcAft>
                        <a:buNone/>
                      </a:pPr>
                      <a:r>
                        <a:rPr lang="en-GB"/>
                        <a:t>Finance</a:t>
                      </a:r>
                      <a:endParaRPr/>
                    </a:p>
                    <a:p>
                      <a:pPr marL="0" lvl="0" indent="0" algn="l" rtl="0">
                        <a:spcBef>
                          <a:spcPts val="0"/>
                        </a:spcBef>
                        <a:spcAft>
                          <a:spcPts val="0"/>
                        </a:spcAft>
                        <a:buNone/>
                      </a:pPr>
                      <a:r>
                        <a:rPr lang="en-GB"/>
                        <a:t>Commercial</a:t>
                      </a:r>
                      <a:endParaRPr/>
                    </a:p>
                    <a:p>
                      <a:pPr marL="0" lvl="0" indent="0" algn="l" rtl="0">
                        <a:spcBef>
                          <a:spcPts val="0"/>
                        </a:spcBef>
                        <a:spcAft>
                          <a:spcPts val="0"/>
                        </a:spcAft>
                        <a:buNone/>
                      </a:pPr>
                      <a:r>
                        <a:rPr lang="en-GB"/>
                        <a:t>Property</a:t>
                      </a:r>
                      <a:endParaRPr/>
                    </a:p>
                  </a:txBody>
                  <a:tcPr marL="91425" marR="91425" marT="91425" marB="91425"/>
                </a:tc>
                <a:tc>
                  <a:txBody>
                    <a:bodyPr/>
                    <a:lstStyle/>
                    <a:p>
                      <a:pPr marL="0" lvl="0" indent="0" algn="l" rtl="0">
                        <a:spcBef>
                          <a:spcPts val="0"/>
                        </a:spcBef>
                        <a:spcAft>
                          <a:spcPts val="0"/>
                        </a:spcAft>
                        <a:buNone/>
                      </a:pPr>
                      <a:r>
                        <a:rPr lang="en-GB"/>
                        <a:t>CS Employee Home Address</a:t>
                      </a:r>
                      <a:endParaRPr/>
                    </a:p>
                    <a:p>
                      <a:pPr marL="0" lvl="0" indent="0" algn="l" rtl="0">
                        <a:spcBef>
                          <a:spcPts val="0"/>
                        </a:spcBef>
                        <a:spcAft>
                          <a:spcPts val="0"/>
                        </a:spcAft>
                        <a:buNone/>
                      </a:pPr>
                      <a:r>
                        <a:rPr lang="en-GB"/>
                        <a:t>CS Employee Work Address</a:t>
                      </a:r>
                      <a:endParaRPr/>
                    </a:p>
                    <a:p>
                      <a:pPr marL="0" lvl="0" indent="0" algn="l" rtl="0">
                        <a:spcBef>
                          <a:spcPts val="0"/>
                        </a:spcBef>
                        <a:spcAft>
                          <a:spcPts val="0"/>
                        </a:spcAft>
                        <a:buNone/>
                      </a:pPr>
                      <a:r>
                        <a:rPr lang="en-GB"/>
                        <a:t>Delivery Address</a:t>
                      </a:r>
                      <a:endParaRPr/>
                    </a:p>
                    <a:p>
                      <a:pPr marL="0" lvl="0" indent="0" algn="l" rtl="0">
                        <a:spcBef>
                          <a:spcPts val="0"/>
                        </a:spcBef>
                        <a:spcAft>
                          <a:spcPts val="0"/>
                        </a:spcAft>
                        <a:buNone/>
                      </a:pPr>
                      <a:r>
                        <a:rPr lang="en-GB"/>
                        <a:t>Supplier Address</a:t>
                      </a:r>
                      <a:endParaRPr/>
                    </a:p>
                    <a:p>
                      <a:pPr marL="0" lvl="0" indent="0" algn="l" rtl="0">
                        <a:spcBef>
                          <a:spcPts val="0"/>
                        </a:spcBef>
                        <a:spcAft>
                          <a:spcPts val="0"/>
                        </a:spcAft>
                        <a:buNone/>
                      </a:pPr>
                      <a:r>
                        <a:rPr lang="en-GB"/>
                        <a:t>Location Address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solidFill>
                            <a:schemeClr val="dk1"/>
                          </a:solidFill>
                        </a:rPr>
                        <a:t>Postcode</a:t>
                      </a:r>
                      <a:endParaRPr/>
                    </a:p>
                  </a:txBody>
                  <a:tcPr marL="91425" marR="91425" marT="91425" marB="91425"/>
                </a:tc>
                <a:tc>
                  <a:txBody>
                    <a:bodyPr/>
                    <a:lstStyle/>
                    <a:p>
                      <a:pPr marL="0" lvl="0" indent="0" algn="l" rtl="0">
                        <a:spcBef>
                          <a:spcPts val="0"/>
                        </a:spcBef>
                        <a:spcAft>
                          <a:spcPts val="0"/>
                        </a:spcAft>
                        <a:buNone/>
                      </a:pPr>
                      <a:r>
                        <a:rPr lang="en-GB">
                          <a:solidFill>
                            <a:schemeClr val="dk1"/>
                          </a:solidFill>
                        </a:rPr>
                        <a:t>Paired with Address</a:t>
                      </a:r>
                      <a:endParaRPr/>
                    </a:p>
                  </a:txBody>
                  <a:tcPr marL="91425" marR="91425" marT="91425" marB="91425"/>
                </a:tc>
                <a:tc>
                  <a:txBody>
                    <a:bodyPr/>
                    <a:lstStyle/>
                    <a:p>
                      <a:pPr marL="0" lvl="0" indent="0" algn="l" rtl="0">
                        <a:spcBef>
                          <a:spcPts val="0"/>
                        </a:spcBef>
                        <a:spcAft>
                          <a:spcPts val="0"/>
                        </a:spcAft>
                        <a:buNone/>
                      </a:pPr>
                      <a:r>
                        <a:rPr lang="en-GB">
                          <a:solidFill>
                            <a:schemeClr val="dk1"/>
                          </a:solidFill>
                        </a:rPr>
                        <a:t>Paired with Address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t>Email</a:t>
                      </a:r>
                      <a:endParaRPr/>
                    </a:p>
                  </a:txBody>
                  <a:tcPr marL="91425" marR="91425" marT="91425" marB="91425"/>
                </a:tc>
                <a:tc>
                  <a:txBody>
                    <a:bodyPr/>
                    <a:lstStyle/>
                    <a:p>
                      <a:pPr marL="0" lvl="0" indent="0" algn="l" rtl="0">
                        <a:spcBef>
                          <a:spcPts val="0"/>
                        </a:spcBef>
                        <a:spcAft>
                          <a:spcPts val="0"/>
                        </a:spcAft>
                        <a:buNone/>
                      </a:pPr>
                      <a:r>
                        <a:rPr lang="en-GB"/>
                        <a:t>HR</a:t>
                      </a:r>
                      <a:endParaRPr/>
                    </a:p>
                    <a:p>
                      <a:pPr marL="0" lvl="0" indent="0" algn="l" rtl="0">
                        <a:spcBef>
                          <a:spcPts val="0"/>
                        </a:spcBef>
                        <a:spcAft>
                          <a:spcPts val="0"/>
                        </a:spcAft>
                        <a:buNone/>
                      </a:pPr>
                      <a:r>
                        <a:rPr lang="en-GB"/>
                        <a:t>Finance</a:t>
                      </a:r>
                      <a:endParaRPr/>
                    </a:p>
                    <a:p>
                      <a:pPr marL="0" lvl="0" indent="0" algn="l" rtl="0">
                        <a:spcBef>
                          <a:spcPts val="0"/>
                        </a:spcBef>
                        <a:spcAft>
                          <a:spcPts val="0"/>
                        </a:spcAft>
                        <a:buNone/>
                      </a:pPr>
                      <a:r>
                        <a:rPr lang="en-GB"/>
                        <a:t>Commercial</a:t>
                      </a:r>
                      <a:endParaRPr/>
                    </a:p>
                    <a:p>
                      <a:pPr marL="0" lvl="0" indent="0" algn="l" rtl="0">
                        <a:spcBef>
                          <a:spcPts val="0"/>
                        </a:spcBef>
                        <a:spcAft>
                          <a:spcPts val="0"/>
                        </a:spcAft>
                        <a:buNone/>
                      </a:pPr>
                      <a:r>
                        <a:rPr lang="en-GB"/>
                        <a:t>Property</a:t>
                      </a:r>
                      <a:endParaRPr/>
                    </a:p>
                  </a:txBody>
                  <a:tcPr marL="91425" marR="91425" marT="91425" marB="91425"/>
                </a:tc>
                <a:tc>
                  <a:txBody>
                    <a:bodyPr/>
                    <a:lstStyle/>
                    <a:p>
                      <a:pPr marL="0" lvl="0" indent="0" algn="l" rtl="0">
                        <a:spcBef>
                          <a:spcPts val="0"/>
                        </a:spcBef>
                        <a:spcAft>
                          <a:spcPts val="0"/>
                        </a:spcAft>
                        <a:buNone/>
                      </a:pPr>
                      <a:r>
                        <a:rPr lang="en-GB"/>
                        <a:t>CS Employee Email Address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Organisation Email</a:t>
                      </a:r>
                      <a:endParaRPr>
                        <a:solidFill>
                          <a:schemeClr val="dk1"/>
                        </a:solidFill>
                      </a:endParaRPr>
                    </a:p>
                    <a:p>
                      <a:pPr marL="0" lvl="0" indent="0" algn="l" rtl="0">
                        <a:spcBef>
                          <a:spcPts val="0"/>
                        </a:spcBef>
                        <a:spcAft>
                          <a:spcPts val="0"/>
                        </a:spcAft>
                        <a:buNone/>
                      </a:pPr>
                      <a:r>
                        <a:rPr lang="en-GB">
                          <a:solidFill>
                            <a:schemeClr val="dk1"/>
                          </a:solidFill>
                        </a:rPr>
                        <a:t>Occupying organisation Email</a:t>
                      </a:r>
                      <a:endParaRPr/>
                    </a:p>
                  </a:txBody>
                  <a:tcPr marL="91425" marR="91425" marT="91425" marB="91425"/>
                </a:tc>
                <a:extLst>
                  <a:ext uri="{0D108BD9-81ED-4DB2-BD59-A6C34878D82A}">
                    <a16:rowId xmlns:a16="http://schemas.microsoft.com/office/drawing/2014/main" val="10003"/>
                  </a:ext>
                </a:extLst>
              </a:tr>
            </a:tbl>
          </a:graphicData>
        </a:graphic>
      </p:graphicFrame>
      <p:sp>
        <p:nvSpPr>
          <p:cNvPr id="412" name="Google Shape;412;p30"/>
          <p:cNvSpPr txBox="1"/>
          <p:nvPr/>
        </p:nvSpPr>
        <p:spPr>
          <a:xfrm>
            <a:off x="272675" y="842800"/>
            <a:ext cx="81801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dk1"/>
                </a:solidFill>
              </a:rPr>
              <a:t>The following matrix shows some examples of cross cutting data types as they are are mapped across different areas.  The listing is not exhaustive.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aphicFrame>
        <p:nvGraphicFramePr>
          <p:cNvPr id="417" name="Google Shape;417;p31"/>
          <p:cNvGraphicFramePr/>
          <p:nvPr/>
        </p:nvGraphicFramePr>
        <p:xfrm>
          <a:off x="311700" y="793150"/>
          <a:ext cx="7239000" cy="2895510"/>
        </p:xfrm>
        <a:graphic>
          <a:graphicData uri="http://schemas.openxmlformats.org/drawingml/2006/table">
            <a:tbl>
              <a:tblPr>
                <a:noFill/>
                <a:tableStyleId>{27B2173D-40E2-442D-87F5-01A17D547A0D}</a:tableStyleId>
              </a:tblPr>
              <a:tblGrid>
                <a:gridCol w="1201325">
                  <a:extLst>
                    <a:ext uri="{9D8B030D-6E8A-4147-A177-3AD203B41FA5}">
                      <a16:colId xmlns:a16="http://schemas.microsoft.com/office/drawing/2014/main" val="20000"/>
                    </a:ext>
                  </a:extLst>
                </a:gridCol>
                <a:gridCol w="2066800">
                  <a:extLst>
                    <a:ext uri="{9D8B030D-6E8A-4147-A177-3AD203B41FA5}">
                      <a16:colId xmlns:a16="http://schemas.microsoft.com/office/drawing/2014/main" val="20001"/>
                    </a:ext>
                  </a:extLst>
                </a:gridCol>
                <a:gridCol w="39708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u="sng"/>
                        <a:t>Standard</a:t>
                      </a:r>
                      <a:endParaRPr b="1" u="sng"/>
                    </a:p>
                  </a:txBody>
                  <a:tcPr marL="91425" marR="91425" marT="91425" marB="91425"/>
                </a:tc>
                <a:tc>
                  <a:txBody>
                    <a:bodyPr/>
                    <a:lstStyle/>
                    <a:p>
                      <a:pPr marL="0" lvl="0" indent="0" algn="l" rtl="0">
                        <a:spcBef>
                          <a:spcPts val="0"/>
                        </a:spcBef>
                        <a:spcAft>
                          <a:spcPts val="0"/>
                        </a:spcAft>
                        <a:buNone/>
                      </a:pPr>
                      <a:r>
                        <a:rPr lang="en-GB" b="1" u="sng"/>
                        <a:t>Functional Area</a:t>
                      </a:r>
                      <a:endParaRPr b="1" u="sng"/>
                    </a:p>
                  </a:txBody>
                  <a:tcPr marL="91425" marR="91425" marT="91425" marB="91425"/>
                </a:tc>
                <a:tc>
                  <a:txBody>
                    <a:bodyPr/>
                    <a:lstStyle/>
                    <a:p>
                      <a:pPr marL="0" lvl="0" indent="0" algn="l" rtl="0">
                        <a:spcBef>
                          <a:spcPts val="0"/>
                        </a:spcBef>
                        <a:spcAft>
                          <a:spcPts val="0"/>
                        </a:spcAft>
                        <a:buNone/>
                      </a:pPr>
                      <a:r>
                        <a:rPr lang="en-GB" b="1" u="sng"/>
                        <a:t>Source Data Type Examples</a:t>
                      </a:r>
                      <a:endParaRPr b="1" u="sng"/>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t>Date </a:t>
                      </a:r>
                      <a:endParaRPr/>
                    </a:p>
                  </a:txBody>
                  <a:tcPr marL="91425" marR="91425" marT="91425" marB="91425"/>
                </a:tc>
                <a:tc>
                  <a:txBody>
                    <a:bodyPr/>
                    <a:lstStyle/>
                    <a:p>
                      <a:pPr marL="0" lvl="0" indent="0" algn="l" rtl="0">
                        <a:spcBef>
                          <a:spcPts val="0"/>
                        </a:spcBef>
                        <a:spcAft>
                          <a:spcPts val="0"/>
                        </a:spcAft>
                        <a:buNone/>
                      </a:pPr>
                      <a:r>
                        <a:rPr lang="en-GB"/>
                        <a:t>HR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Finance</a:t>
                      </a:r>
                      <a:endParaRPr/>
                    </a:p>
                    <a:p>
                      <a:pPr marL="0" lvl="0" indent="0" algn="l" rtl="0">
                        <a:spcBef>
                          <a:spcPts val="0"/>
                        </a:spcBef>
                        <a:spcAft>
                          <a:spcPts val="0"/>
                        </a:spcAft>
                        <a:buNone/>
                      </a:pPr>
                      <a:r>
                        <a:rPr lang="en-GB"/>
                        <a:t>Commercial</a:t>
                      </a:r>
                      <a:endParaRPr/>
                    </a:p>
                    <a:p>
                      <a:pPr marL="0" lvl="0" indent="0" algn="l" rtl="0">
                        <a:spcBef>
                          <a:spcPts val="0"/>
                        </a:spcBef>
                        <a:spcAft>
                          <a:spcPts val="0"/>
                        </a:spcAft>
                        <a:buNone/>
                      </a:pPr>
                      <a:r>
                        <a:rPr lang="en-GB"/>
                        <a:t>Property</a:t>
                      </a:r>
                      <a:endParaRPr/>
                    </a:p>
                  </a:txBody>
                  <a:tcPr marL="91425" marR="91425" marT="91425" marB="91425"/>
                </a:tc>
                <a:tc>
                  <a:txBody>
                    <a:bodyPr/>
                    <a:lstStyle/>
                    <a:p>
                      <a:pPr marL="0" lvl="0" indent="0" algn="l" rtl="0">
                        <a:spcBef>
                          <a:spcPts val="0"/>
                        </a:spcBef>
                        <a:spcAft>
                          <a:spcPts val="0"/>
                        </a:spcAft>
                        <a:buNone/>
                      </a:pPr>
                      <a:r>
                        <a:rPr lang="en-GB"/>
                        <a:t>CS Employee DOB</a:t>
                      </a:r>
                      <a:endParaRPr/>
                    </a:p>
                    <a:p>
                      <a:pPr marL="0" lvl="0" indent="0" algn="l" rtl="0">
                        <a:spcBef>
                          <a:spcPts val="0"/>
                        </a:spcBef>
                        <a:spcAft>
                          <a:spcPts val="0"/>
                        </a:spcAft>
                        <a:buNone/>
                      </a:pPr>
                      <a:r>
                        <a:rPr lang="en-GB"/>
                        <a:t>CS Reckonable Service Start Date</a:t>
                      </a:r>
                      <a:endParaRPr/>
                    </a:p>
                    <a:p>
                      <a:pPr marL="0" lvl="0" indent="0" algn="l" rtl="0">
                        <a:spcBef>
                          <a:spcPts val="0"/>
                        </a:spcBef>
                        <a:spcAft>
                          <a:spcPts val="0"/>
                        </a:spcAft>
                        <a:buNone/>
                      </a:pPr>
                      <a:r>
                        <a:rPr lang="en-GB"/>
                        <a:t>Passport Expiry Date</a:t>
                      </a:r>
                      <a:endParaRPr/>
                    </a:p>
                    <a:p>
                      <a:pPr marL="0" lvl="0" indent="0" algn="l" rtl="0">
                        <a:spcBef>
                          <a:spcPts val="0"/>
                        </a:spcBef>
                        <a:spcAft>
                          <a:spcPts val="0"/>
                        </a:spcAft>
                        <a:buNone/>
                      </a:pPr>
                      <a:r>
                        <a:rPr lang="en-GB"/>
                        <a:t>Fiscal Year</a:t>
                      </a:r>
                      <a:endParaRPr/>
                    </a:p>
                    <a:p>
                      <a:pPr marL="0" lvl="0" indent="0" algn="l" rtl="0">
                        <a:spcBef>
                          <a:spcPts val="0"/>
                        </a:spcBef>
                        <a:spcAft>
                          <a:spcPts val="0"/>
                        </a:spcAft>
                        <a:buNone/>
                      </a:pPr>
                      <a:r>
                        <a:rPr lang="en-GB"/>
                        <a:t>Contract Start/End Date </a:t>
                      </a:r>
                      <a:endParaRPr/>
                    </a:p>
                    <a:p>
                      <a:pPr marL="0" lvl="0" indent="0" algn="l" rtl="0">
                        <a:spcBef>
                          <a:spcPts val="0"/>
                        </a:spcBef>
                        <a:spcAft>
                          <a:spcPts val="0"/>
                        </a:spcAft>
                        <a:buNone/>
                      </a:pPr>
                      <a:r>
                        <a:rPr lang="en-GB"/>
                        <a:t>Occupancy Start/End Date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t>Name</a:t>
                      </a:r>
                      <a:endParaRPr/>
                    </a:p>
                  </a:txBody>
                  <a:tcPr marL="91425" marR="91425" marT="91425" marB="91425"/>
                </a:tc>
                <a:tc>
                  <a:txBody>
                    <a:bodyPr/>
                    <a:lstStyle/>
                    <a:p>
                      <a:pPr marL="0" lvl="0" indent="0" algn="l" rtl="0">
                        <a:spcBef>
                          <a:spcPts val="0"/>
                        </a:spcBef>
                        <a:spcAft>
                          <a:spcPts val="0"/>
                        </a:spcAft>
                        <a:buNone/>
                      </a:pPr>
                      <a:r>
                        <a:rPr lang="en-GB"/>
                        <a:t>HR</a:t>
                      </a:r>
                      <a:endParaRPr/>
                    </a:p>
                    <a:p>
                      <a:pPr marL="0" lvl="0" indent="0" algn="l" rtl="0">
                        <a:spcBef>
                          <a:spcPts val="0"/>
                        </a:spcBef>
                        <a:spcAft>
                          <a:spcPts val="0"/>
                        </a:spcAft>
                        <a:buNone/>
                      </a:pPr>
                      <a:r>
                        <a:rPr lang="en-GB"/>
                        <a:t>Finance</a:t>
                      </a:r>
                      <a:endParaRPr/>
                    </a:p>
                    <a:p>
                      <a:pPr marL="0" lvl="0" indent="0" algn="l" rtl="0">
                        <a:spcBef>
                          <a:spcPts val="0"/>
                        </a:spcBef>
                        <a:spcAft>
                          <a:spcPts val="0"/>
                        </a:spcAft>
                        <a:buNone/>
                      </a:pPr>
                      <a:r>
                        <a:rPr lang="en-GB"/>
                        <a:t>Commercial</a:t>
                      </a:r>
                      <a:endParaRPr/>
                    </a:p>
                    <a:p>
                      <a:pPr marL="0" lvl="0" indent="0" algn="l" rtl="0">
                        <a:spcBef>
                          <a:spcPts val="0"/>
                        </a:spcBef>
                        <a:spcAft>
                          <a:spcPts val="0"/>
                        </a:spcAft>
                        <a:buNone/>
                      </a:pPr>
                      <a:r>
                        <a:rPr lang="en-GB"/>
                        <a:t>Property</a:t>
                      </a:r>
                      <a:endParaRPr/>
                    </a:p>
                  </a:txBody>
                  <a:tcPr marL="91425" marR="91425" marT="91425" marB="91425"/>
                </a:tc>
                <a:tc>
                  <a:txBody>
                    <a:bodyPr/>
                    <a:lstStyle/>
                    <a:p>
                      <a:pPr marL="0" lvl="0" indent="0" algn="l" rtl="0">
                        <a:spcBef>
                          <a:spcPts val="0"/>
                        </a:spcBef>
                        <a:spcAft>
                          <a:spcPts val="0"/>
                        </a:spcAft>
                        <a:buNone/>
                      </a:pPr>
                      <a:r>
                        <a:rPr lang="en-GB"/>
                        <a:t>CS Employee Legal Name</a:t>
                      </a:r>
                      <a:endParaRPr/>
                    </a:p>
                    <a:p>
                      <a:pPr marL="0" lvl="0" indent="0" algn="l" rtl="0">
                        <a:spcBef>
                          <a:spcPts val="0"/>
                        </a:spcBef>
                        <a:spcAft>
                          <a:spcPts val="0"/>
                        </a:spcAft>
                        <a:buNone/>
                      </a:pPr>
                      <a:r>
                        <a:rPr lang="en-GB"/>
                        <a:t>Landlord Name</a:t>
                      </a:r>
                      <a:endParaRPr/>
                    </a:p>
                  </a:txBody>
                  <a:tcPr marL="91425" marR="91425" marT="91425" marB="91425"/>
                </a:tc>
                <a:extLst>
                  <a:ext uri="{0D108BD9-81ED-4DB2-BD59-A6C34878D82A}">
                    <a16:rowId xmlns:a16="http://schemas.microsoft.com/office/drawing/2014/main" val="10002"/>
                  </a:ext>
                </a:extLst>
              </a:tr>
            </a:tbl>
          </a:graphicData>
        </a:graphic>
      </p:graphicFrame>
      <p:sp>
        <p:nvSpPr>
          <p:cNvPr id="418" name="Google Shape;418;p31"/>
          <p:cNvSpPr txBox="1">
            <a:spLocks noGrp="1"/>
          </p:cNvSpPr>
          <p:nvPr>
            <p:ph type="title"/>
          </p:nvPr>
        </p:nvSpPr>
        <p:spPr>
          <a:xfrm>
            <a:off x="311700" y="87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Cross cutting data types - matrix</a:t>
            </a:r>
            <a:endParaRPr sz="2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title" idx="4294967295"/>
          </p:nvPr>
        </p:nvSpPr>
        <p:spPr>
          <a:xfrm>
            <a:off x="331200" y="87025"/>
            <a:ext cx="8494500" cy="5400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2"/>
              </a:buClr>
              <a:buSzPts val="1800"/>
              <a:buFont typeface="Arial"/>
              <a:buNone/>
            </a:pPr>
            <a:r>
              <a:rPr lang="en-GB" sz="2200" b="1"/>
              <a:t>8. Future Standards</a:t>
            </a:r>
            <a:endParaRPr sz="2200" b="1"/>
          </a:p>
        </p:txBody>
      </p:sp>
      <p:sp>
        <p:nvSpPr>
          <p:cNvPr id="424" name="Google Shape;424;p32"/>
          <p:cNvSpPr txBox="1">
            <a:spLocks noGrp="1"/>
          </p:cNvSpPr>
          <p:nvPr>
            <p:ph type="sldNum" idx="12"/>
          </p:nvPr>
        </p:nvSpPr>
        <p:spPr>
          <a:xfrm>
            <a:off x="8147050" y="4888468"/>
            <a:ext cx="599100" cy="149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425" name="Google Shape;425;p32"/>
          <p:cNvSpPr txBox="1"/>
          <p:nvPr/>
        </p:nvSpPr>
        <p:spPr>
          <a:xfrm>
            <a:off x="506925" y="2117977"/>
            <a:ext cx="8370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New types of identifiers are being developed which may transform some data that is shared.  They don’t exist yet, nut are included here due to their potential impact on interoperability.  They are: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GB" b="1"/>
              <a:t>Central Employee identifier </a:t>
            </a:r>
            <a:r>
              <a:rPr lang="en-GB"/>
              <a:t>- A collaboration across Government under initiatives such as Employee Wallet and Joiners/Movers/Leavers process improvements.  The exact nature of the solution to this problem is not yet clear, but a potential ID is anticipated.</a:t>
            </a:r>
            <a:endParaRPr/>
          </a:p>
          <a:p>
            <a:pPr marL="457200" lvl="0" indent="-317500" algn="l" rtl="0">
              <a:spcBef>
                <a:spcPts val="0"/>
              </a:spcBef>
              <a:spcAft>
                <a:spcPts val="0"/>
              </a:spcAft>
              <a:buSzPts val="1400"/>
              <a:buChar char="●"/>
            </a:pPr>
            <a:r>
              <a:rPr lang="en-GB" b="1"/>
              <a:t>Legal Entity identifier</a:t>
            </a:r>
            <a:r>
              <a:rPr lang="en-GB"/>
              <a:t> - An initiative by </a:t>
            </a:r>
            <a:r>
              <a:rPr lang="en-GB">
                <a:solidFill>
                  <a:schemeClr val="dk1"/>
                </a:solidFill>
              </a:rPr>
              <a:t>Central Digital and Data Office</a:t>
            </a:r>
            <a:r>
              <a:rPr lang="en-GB"/>
              <a:t> to improve on existing ways to uniquely identify legal entities.  There is an existing cross-cutting Government Legal Entity.</a:t>
            </a:r>
            <a:endParaRPr>
              <a:solidFill>
                <a:schemeClr val="dk1"/>
              </a:solidFill>
            </a:endParaRPr>
          </a:p>
        </p:txBody>
      </p:sp>
      <p:sp>
        <p:nvSpPr>
          <p:cNvPr id="426" name="Google Shape;426;p32"/>
          <p:cNvSpPr/>
          <p:nvPr/>
        </p:nvSpPr>
        <p:spPr>
          <a:xfrm>
            <a:off x="2462550" y="129785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Central Employee Identifier</a:t>
            </a:r>
            <a:endParaRPr sz="1400">
              <a:solidFill>
                <a:srgbClr val="000000"/>
              </a:solidFill>
            </a:endParaRPr>
          </a:p>
        </p:txBody>
      </p:sp>
      <p:sp>
        <p:nvSpPr>
          <p:cNvPr id="427" name="Google Shape;427;p32"/>
          <p:cNvSpPr/>
          <p:nvPr/>
        </p:nvSpPr>
        <p:spPr>
          <a:xfrm>
            <a:off x="5083650" y="129785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Legal Entity Identifier</a:t>
            </a:r>
            <a:endParaRPr sz="1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3"/>
          <p:cNvSpPr txBox="1">
            <a:spLocks noGrp="1"/>
          </p:cNvSpPr>
          <p:nvPr>
            <p:ph type="title"/>
          </p:nvPr>
        </p:nvSpPr>
        <p:spPr>
          <a:xfrm>
            <a:off x="363200" y="718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9. References</a:t>
            </a:r>
            <a:endParaRPr sz="2200" b="1"/>
          </a:p>
        </p:txBody>
      </p:sp>
      <p:sp>
        <p:nvSpPr>
          <p:cNvPr id="433" name="Google Shape;433;p33"/>
          <p:cNvSpPr txBox="1">
            <a:spLocks noGrp="1"/>
          </p:cNvSpPr>
          <p:nvPr>
            <p:ph type="body" idx="4294967295"/>
          </p:nvPr>
        </p:nvSpPr>
        <p:spPr>
          <a:xfrm>
            <a:off x="311700" y="816025"/>
            <a:ext cx="8520600" cy="40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solidFill>
                  <a:srgbClr val="000000"/>
                </a:solidFill>
              </a:rPr>
              <a:t>Functional Standards  </a:t>
            </a:r>
            <a:endParaRPr sz="1400" b="1">
              <a:solidFill>
                <a:srgbClr val="000000"/>
              </a:solidFill>
            </a:endParaRPr>
          </a:p>
          <a:p>
            <a:pPr marL="0" lvl="0" indent="0" algn="l" rtl="0">
              <a:spcBef>
                <a:spcPts val="0"/>
              </a:spcBef>
              <a:spcAft>
                <a:spcPts val="0"/>
              </a:spcAft>
              <a:buNone/>
            </a:pPr>
            <a:r>
              <a:rPr lang="en-GB" sz="1400">
                <a:solidFill>
                  <a:srgbClr val="000000"/>
                </a:solidFill>
              </a:rPr>
              <a:t>https://www.gov.uk/government/collections/functional-standards</a:t>
            </a:r>
            <a:endParaRPr sz="1400">
              <a:solidFill>
                <a:srgbClr val="000000"/>
              </a:solidFill>
            </a:endParaRPr>
          </a:p>
          <a:p>
            <a:pPr marL="0" lvl="0" indent="0" algn="l" rtl="0">
              <a:spcBef>
                <a:spcPts val="0"/>
              </a:spcBef>
              <a:spcAft>
                <a:spcPts val="0"/>
              </a:spcAft>
              <a:buClr>
                <a:schemeClr val="dk1"/>
              </a:buClr>
              <a:buSzPts val="1100"/>
              <a:buFont typeface="Arial"/>
              <a:buNone/>
            </a:pPr>
            <a:r>
              <a:rPr lang="en-GB" sz="1400">
                <a:solidFill>
                  <a:srgbClr val="000000"/>
                </a:solidFill>
              </a:rPr>
              <a:t>Government Functional Standard GovS 003: Human Resources</a:t>
            </a:r>
            <a:endParaRPr sz="1400">
              <a:solidFill>
                <a:srgbClr val="000000"/>
              </a:solidFill>
            </a:endParaRPr>
          </a:p>
          <a:p>
            <a:pPr marL="0" lvl="0" indent="0" algn="l" rtl="0">
              <a:spcBef>
                <a:spcPts val="0"/>
              </a:spcBef>
              <a:spcAft>
                <a:spcPts val="0"/>
              </a:spcAft>
              <a:buClr>
                <a:schemeClr val="dk1"/>
              </a:buClr>
              <a:buSzPts val="1100"/>
              <a:buFont typeface="Arial"/>
              <a:buNone/>
            </a:pPr>
            <a:r>
              <a:rPr lang="en-GB" sz="1400">
                <a:solidFill>
                  <a:srgbClr val="000000"/>
                </a:solidFill>
              </a:rPr>
              <a:t>Government Functional Standard GovS 004: Property</a:t>
            </a:r>
            <a:endParaRPr sz="1400">
              <a:solidFill>
                <a:srgbClr val="000000"/>
              </a:solidFill>
            </a:endParaRPr>
          </a:p>
          <a:p>
            <a:pPr marL="0" lvl="0" indent="0" algn="l" rtl="0">
              <a:spcBef>
                <a:spcPts val="0"/>
              </a:spcBef>
              <a:spcAft>
                <a:spcPts val="0"/>
              </a:spcAft>
              <a:buClr>
                <a:schemeClr val="dk1"/>
              </a:buClr>
              <a:buSzPts val="1100"/>
              <a:buFont typeface="Arial"/>
              <a:buNone/>
            </a:pPr>
            <a:r>
              <a:rPr lang="en-GB" sz="1400">
                <a:solidFill>
                  <a:srgbClr val="000000"/>
                </a:solidFill>
              </a:rPr>
              <a:t>Government Functional Standard GovS 006: Finance</a:t>
            </a:r>
            <a:endParaRPr sz="1400">
              <a:solidFill>
                <a:srgbClr val="000000"/>
              </a:solidFill>
            </a:endParaRPr>
          </a:p>
          <a:p>
            <a:pPr marL="0" lvl="0" indent="0" algn="l" rtl="0">
              <a:spcBef>
                <a:spcPts val="0"/>
              </a:spcBef>
              <a:spcAft>
                <a:spcPts val="0"/>
              </a:spcAft>
              <a:buClr>
                <a:schemeClr val="dk1"/>
              </a:buClr>
              <a:buSzPts val="1100"/>
              <a:buFont typeface="Arial"/>
              <a:buNone/>
            </a:pPr>
            <a:r>
              <a:rPr lang="en-GB" sz="1400">
                <a:solidFill>
                  <a:srgbClr val="000000"/>
                </a:solidFill>
              </a:rPr>
              <a:t>Government Functional Standard GovS 007: Security</a:t>
            </a:r>
            <a:endParaRPr sz="1400">
              <a:solidFill>
                <a:srgbClr val="000000"/>
              </a:solidFill>
            </a:endParaRPr>
          </a:p>
          <a:p>
            <a:pPr marL="0" lvl="0" indent="0" algn="l" rtl="0">
              <a:spcBef>
                <a:spcPts val="0"/>
              </a:spcBef>
              <a:spcAft>
                <a:spcPts val="0"/>
              </a:spcAft>
              <a:buClr>
                <a:schemeClr val="dk1"/>
              </a:buClr>
              <a:buSzPts val="1100"/>
              <a:buFont typeface="Arial"/>
              <a:buNone/>
            </a:pPr>
            <a:r>
              <a:rPr lang="en-GB" sz="1400">
                <a:solidFill>
                  <a:srgbClr val="000000"/>
                </a:solidFill>
              </a:rPr>
              <a:t>Government Functional Standard GovS 008: Commercial</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b="1">
                <a:solidFill>
                  <a:srgbClr val="000000"/>
                </a:solidFill>
              </a:rPr>
              <a:t>Data Standards</a:t>
            </a:r>
            <a:endParaRPr sz="1400" b="1">
              <a:solidFill>
                <a:srgbClr val="000000"/>
              </a:solidFill>
            </a:endParaRPr>
          </a:p>
          <a:p>
            <a:pPr marL="0" lvl="0" indent="0" algn="l" rtl="0">
              <a:spcBef>
                <a:spcPts val="0"/>
              </a:spcBef>
              <a:spcAft>
                <a:spcPts val="0"/>
              </a:spcAft>
              <a:buNone/>
            </a:pPr>
            <a:r>
              <a:rPr lang="en-GB" sz="1400">
                <a:solidFill>
                  <a:srgbClr val="000000"/>
                </a:solidFill>
              </a:rPr>
              <a:t>GovS004-PDS010 Government Property Data Standard</a:t>
            </a:r>
            <a:endParaRPr sz="1400">
              <a:solidFill>
                <a:srgbClr val="000000"/>
              </a:solidFill>
            </a:endParaRPr>
          </a:p>
          <a:p>
            <a:pPr marL="0" lvl="0" indent="0" algn="l" rtl="0">
              <a:spcBef>
                <a:spcPts val="0"/>
              </a:spcBef>
              <a:spcAft>
                <a:spcPts val="0"/>
              </a:spcAft>
              <a:buNone/>
            </a:pPr>
            <a:r>
              <a:rPr lang="en-GB" sz="1400">
                <a:solidFill>
                  <a:srgbClr val="000000"/>
                </a:solidFill>
              </a:rPr>
              <a:t>Government Commercial Function (GCF) Data Standards - July 2020</a:t>
            </a:r>
            <a:endParaRPr sz="1400">
              <a:solidFill>
                <a:srgbClr val="000000"/>
              </a:solidFill>
            </a:endParaRPr>
          </a:p>
          <a:p>
            <a:pPr marL="0" lvl="0" indent="0" algn="l" rtl="0">
              <a:spcBef>
                <a:spcPts val="0"/>
              </a:spcBef>
              <a:spcAft>
                <a:spcPts val="0"/>
              </a:spcAft>
              <a:buNone/>
            </a:pPr>
            <a:r>
              <a:rPr lang="en-GB" sz="1400">
                <a:solidFill>
                  <a:srgbClr val="000000"/>
                </a:solidFill>
              </a:rPr>
              <a:t>GFF Government Finance function website (partial - commercial)</a:t>
            </a:r>
            <a:endParaRPr sz="1400">
              <a:solidFill>
                <a:srgbClr val="000000"/>
              </a:solidFill>
            </a:endParaRPr>
          </a:p>
          <a:p>
            <a:pPr marL="0" lvl="0" indent="0" algn="l" rtl="0">
              <a:spcBef>
                <a:spcPts val="0"/>
              </a:spcBef>
              <a:spcAft>
                <a:spcPts val="0"/>
              </a:spcAft>
              <a:buNone/>
            </a:pPr>
            <a:endParaRPr sz="1400" b="1">
              <a:solidFill>
                <a:srgbClr val="000000"/>
              </a:solidFill>
            </a:endParaRPr>
          </a:p>
          <a:p>
            <a:pPr marL="0" lvl="0" indent="0" algn="l" rtl="0">
              <a:spcBef>
                <a:spcPts val="0"/>
              </a:spcBef>
              <a:spcAft>
                <a:spcPts val="0"/>
              </a:spcAft>
              <a:buNone/>
            </a:pPr>
            <a:r>
              <a:rPr lang="en-GB" sz="1400" b="1">
                <a:solidFill>
                  <a:srgbClr val="000000"/>
                </a:solidFill>
              </a:rPr>
              <a:t>Industry Standards</a:t>
            </a:r>
            <a:endParaRPr sz="1400" b="1">
              <a:solidFill>
                <a:srgbClr val="000000"/>
              </a:solidFill>
            </a:endParaRPr>
          </a:p>
          <a:p>
            <a:pPr marL="0" lvl="0" indent="0" algn="l" rtl="0">
              <a:spcBef>
                <a:spcPts val="0"/>
              </a:spcBef>
              <a:spcAft>
                <a:spcPts val="0"/>
              </a:spcAft>
              <a:buNone/>
            </a:pPr>
            <a:r>
              <a:rPr lang="en-GB" sz="1400">
                <a:solidFill>
                  <a:srgbClr val="000000"/>
                </a:solidFill>
              </a:rPr>
              <a:t>RFC 6854 (email Addresses)</a:t>
            </a:r>
            <a:endParaRPr sz="1400">
              <a:solidFill>
                <a:srgbClr val="000000"/>
              </a:solidFill>
            </a:endParaRPr>
          </a:p>
          <a:p>
            <a:pPr marL="0" lvl="0" indent="0" algn="l" rtl="0">
              <a:spcBef>
                <a:spcPts val="0"/>
              </a:spcBef>
              <a:spcAft>
                <a:spcPts val="0"/>
              </a:spcAft>
              <a:buNone/>
            </a:pPr>
            <a:r>
              <a:rPr lang="en-GB" sz="1400">
                <a:solidFill>
                  <a:srgbClr val="000000"/>
                </a:solidFill>
              </a:rPr>
              <a:t>Ordnance Survey</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sldNum" idx="12"/>
          </p:nvPr>
        </p:nvSpPr>
        <p:spPr>
          <a:xfrm>
            <a:off x="8397758" y="-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49" name="Google Shape;149;p16"/>
          <p:cNvSpPr txBox="1"/>
          <p:nvPr/>
        </p:nvSpPr>
        <p:spPr>
          <a:xfrm>
            <a:off x="331200" y="158250"/>
            <a:ext cx="8440200" cy="49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1"/>
              <a:t>Context</a:t>
            </a:r>
            <a:endParaRPr sz="3600" b="1" i="0" u="none" strike="noStrike" cap="none">
              <a:solidFill>
                <a:srgbClr val="447ABE"/>
              </a:solidFill>
              <a:latin typeface="Calibri"/>
              <a:ea typeface="Calibri"/>
              <a:cs typeface="Calibri"/>
              <a:sym typeface="Calibri"/>
            </a:endParaRPr>
          </a:p>
        </p:txBody>
      </p:sp>
      <p:sp>
        <p:nvSpPr>
          <p:cNvPr id="150" name="Google Shape;150;p16"/>
          <p:cNvSpPr txBox="1"/>
          <p:nvPr/>
        </p:nvSpPr>
        <p:spPr>
          <a:xfrm>
            <a:off x="221100" y="740041"/>
            <a:ext cx="3813300" cy="2995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sz="900">
                <a:solidFill>
                  <a:srgbClr val="333333"/>
                </a:solidFill>
                <a:highlight>
                  <a:srgbClr val="FFFFFF"/>
                </a:highlight>
              </a:rPr>
              <a:t>The </a:t>
            </a:r>
            <a:r>
              <a:rPr lang="en-GB" sz="900" b="1">
                <a:solidFill>
                  <a:srgbClr val="333333"/>
                </a:solidFill>
                <a:highlight>
                  <a:srgbClr val="FFFFFF"/>
                </a:highlight>
              </a:rPr>
              <a:t>National Data Strategy </a:t>
            </a:r>
            <a:r>
              <a:rPr lang="en-GB" sz="900">
                <a:solidFill>
                  <a:srgbClr val="333333"/>
                </a:solidFill>
                <a:highlight>
                  <a:srgbClr val="FFFFFF"/>
                </a:highlight>
              </a:rPr>
              <a:t>was published in December 2020 </a:t>
            </a:r>
            <a:r>
              <a:rPr lang="en-GB" sz="900" u="sng">
                <a:solidFill>
                  <a:schemeClr val="hlink"/>
                </a:solidFill>
                <a:highlight>
                  <a:srgbClr val="FFFFFF"/>
                </a:highlight>
                <a:hlinkClick r:id="rId3"/>
              </a:rPr>
              <a:t>here</a:t>
            </a:r>
            <a:r>
              <a:rPr lang="en-GB" sz="900">
                <a:solidFill>
                  <a:srgbClr val="333333"/>
                </a:solidFill>
                <a:highlight>
                  <a:srgbClr val="FFFFFF"/>
                </a:highlight>
              </a:rPr>
              <a:t>. A core element of the strategy is the transformation for government usage of data to drive efficiency under </a:t>
            </a:r>
            <a:r>
              <a:rPr lang="en-GB" sz="900" i="1">
                <a:solidFill>
                  <a:srgbClr val="333333"/>
                </a:solidFill>
                <a:highlight>
                  <a:srgbClr val="FFFFFF"/>
                </a:highlight>
              </a:rPr>
              <a:t>Mission 3</a:t>
            </a:r>
            <a:r>
              <a:rPr lang="en-GB" sz="900">
                <a:solidFill>
                  <a:srgbClr val="333333"/>
                </a:solidFill>
                <a:highlight>
                  <a:srgbClr val="FFFFFF"/>
                </a:highlight>
              </a:rPr>
              <a:t>. Government Shared Services adopted the National Data Strategy recommendations in to its new </a:t>
            </a:r>
            <a:r>
              <a:rPr lang="en-GB" sz="900" b="1">
                <a:solidFill>
                  <a:srgbClr val="333333"/>
                </a:solidFill>
                <a:highlight>
                  <a:srgbClr val="FFFFFF"/>
                </a:highlight>
              </a:rPr>
              <a:t>Shared Services strategy</a:t>
            </a:r>
            <a:r>
              <a:rPr lang="en-GB" sz="900">
                <a:solidFill>
                  <a:srgbClr val="333333"/>
                </a:solidFill>
                <a:highlight>
                  <a:srgbClr val="FFFFFF"/>
                </a:highlight>
              </a:rPr>
              <a:t> published in March 2021 </a:t>
            </a:r>
            <a:r>
              <a:rPr lang="en-GB" sz="900" u="sng">
                <a:solidFill>
                  <a:schemeClr val="hlink"/>
                </a:solidFill>
                <a:highlight>
                  <a:srgbClr val="FFFFFF"/>
                </a:highlight>
                <a:hlinkClick r:id="rId4"/>
              </a:rPr>
              <a:t>here</a:t>
            </a:r>
            <a:r>
              <a:rPr lang="en-GB" sz="900">
                <a:solidFill>
                  <a:srgbClr val="333333"/>
                </a:solidFill>
                <a:highlight>
                  <a:srgbClr val="FFFFFF"/>
                </a:highlight>
              </a:rPr>
              <a:t> , forming the Data Convergence workstream within the implementation programme.  </a:t>
            </a:r>
            <a:endParaRPr sz="900">
              <a:solidFill>
                <a:srgbClr val="333333"/>
              </a:solidFill>
              <a:highlight>
                <a:srgbClr val="FFFFFF"/>
              </a:highlight>
            </a:endParaRPr>
          </a:p>
          <a:p>
            <a:pPr marL="0" lvl="0" indent="0" algn="just" rtl="0">
              <a:lnSpc>
                <a:spcPct val="115000"/>
              </a:lnSpc>
              <a:spcBef>
                <a:spcPts val="1100"/>
              </a:spcBef>
              <a:spcAft>
                <a:spcPts val="0"/>
              </a:spcAft>
              <a:buClr>
                <a:schemeClr val="dk1"/>
              </a:buClr>
              <a:buSzPts val="1100"/>
              <a:buFont typeface="Arial"/>
              <a:buNone/>
            </a:pPr>
            <a:r>
              <a:rPr lang="en-GB" sz="900" b="1">
                <a:solidFill>
                  <a:srgbClr val="333333"/>
                </a:solidFill>
                <a:highlight>
                  <a:schemeClr val="lt1"/>
                </a:highlight>
              </a:rPr>
              <a:t>Data Convergence</a:t>
            </a:r>
            <a:r>
              <a:rPr lang="en-GB" sz="900">
                <a:solidFill>
                  <a:srgbClr val="333333"/>
                </a:solidFill>
                <a:highlight>
                  <a:schemeClr val="lt1"/>
                </a:highlight>
              </a:rPr>
              <a:t> sets out the need to establish and implement standards for data, data flows, interoperability and analytics in order to achieve slicker processes across the systems and services in use within Government. Through this will come the unlocking of the power of data available across the Civil Service, delivering greater insights and increasing levels of automation, to enable efficiencies in our workforce that bring about greater focus on value-add services and public delivery.</a:t>
            </a:r>
            <a:endParaRPr sz="900">
              <a:solidFill>
                <a:srgbClr val="333333"/>
              </a:solidFill>
              <a:highlight>
                <a:srgbClr val="FFFFFF"/>
              </a:highlight>
            </a:endParaRPr>
          </a:p>
          <a:p>
            <a:pPr marL="0" lvl="0" indent="0" algn="l" rtl="0">
              <a:lnSpc>
                <a:spcPct val="115000"/>
              </a:lnSpc>
              <a:spcBef>
                <a:spcPts val="1100"/>
              </a:spcBef>
              <a:spcAft>
                <a:spcPts val="1100"/>
              </a:spcAft>
              <a:buClr>
                <a:schemeClr val="dk1"/>
              </a:buClr>
              <a:buSzPts val="1100"/>
              <a:buFont typeface="Arial"/>
              <a:buNone/>
            </a:pPr>
            <a:endParaRPr sz="900"/>
          </a:p>
        </p:txBody>
      </p:sp>
      <p:pic>
        <p:nvPicPr>
          <p:cNvPr id="151" name="Google Shape;151;p16"/>
          <p:cNvPicPr preferRelativeResize="0"/>
          <p:nvPr/>
        </p:nvPicPr>
        <p:blipFill>
          <a:blip r:embed="rId5">
            <a:alphaModFix/>
          </a:blip>
          <a:stretch>
            <a:fillRect/>
          </a:stretch>
        </p:blipFill>
        <p:spPr>
          <a:xfrm>
            <a:off x="4089940" y="673450"/>
            <a:ext cx="4841301" cy="3061800"/>
          </a:xfrm>
          <a:prstGeom prst="rect">
            <a:avLst/>
          </a:prstGeom>
          <a:noFill/>
          <a:ln>
            <a:noFill/>
          </a:ln>
        </p:spPr>
      </p:pic>
      <p:sp>
        <p:nvSpPr>
          <p:cNvPr id="152" name="Google Shape;152;p16"/>
          <p:cNvSpPr txBox="1"/>
          <p:nvPr/>
        </p:nvSpPr>
        <p:spPr>
          <a:xfrm>
            <a:off x="260850" y="3817850"/>
            <a:ext cx="8622300" cy="1287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sz="900" b="1" dirty="0">
                <a:solidFill>
                  <a:srgbClr val="3C4043"/>
                </a:solidFill>
                <a:highlight>
                  <a:srgbClr val="FFFFFF"/>
                </a:highlight>
              </a:rPr>
              <a:t>This presentation will guide those working on data for the convergence of Government systems and services, helping all to move towards an interoperability ecosystem. The datasets contained will evolve based on the constraints of technology and process, with cross Government functions defining the standards in collaboration with Government Business Services (GBS) and the Data Standards Authority (DSA) best-practice guidance, continuing to provide support and updates in to this pack, as well as through their own function specific online guidance pages</a:t>
            </a:r>
            <a:r>
              <a:rPr lang="en-GB" sz="1050" b="1" dirty="0">
                <a:solidFill>
                  <a:srgbClr val="3C4043"/>
                </a:solidFill>
                <a:highlight>
                  <a:srgbClr val="FFFFFF"/>
                </a:highlight>
                <a:latin typeface="Roboto"/>
                <a:ea typeface="Roboto"/>
                <a:cs typeface="Roboto"/>
                <a:sym typeface="Roboto"/>
              </a:rPr>
              <a:t>.</a:t>
            </a:r>
            <a:endParaRPr sz="900" b="1" dirty="0">
              <a:solidFill>
                <a:srgbClr val="333333"/>
              </a:solidFill>
              <a:highlight>
                <a:srgbClr val="FFFFFF"/>
              </a:highlight>
            </a:endParaRPr>
          </a:p>
          <a:p>
            <a:pPr marL="0" lvl="0" indent="0" algn="just" rtl="0">
              <a:lnSpc>
                <a:spcPct val="115000"/>
              </a:lnSpc>
              <a:spcBef>
                <a:spcPts val="1100"/>
              </a:spcBef>
              <a:spcAft>
                <a:spcPts val="1100"/>
              </a:spcAft>
              <a:buClr>
                <a:schemeClr val="dk1"/>
              </a:buClr>
              <a:buSzPts val="1100"/>
              <a:buFont typeface="Arial"/>
              <a:buNone/>
            </a:pPr>
            <a:r>
              <a:rPr lang="en-GB" sz="900" b="1" dirty="0">
                <a:solidFill>
                  <a:srgbClr val="333333"/>
                </a:solidFill>
                <a:highlight>
                  <a:srgbClr val="FFFFFF"/>
                </a:highlight>
              </a:rPr>
              <a:t>This pack focuses specifically on the priority datasets that will form the cornerstone for achieving greater interoperability across the back-office of Government, especially in the formation of the new Shared Service Centres.</a:t>
            </a:r>
            <a:endParaRPr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4"/>
          <p:cNvSpPr txBox="1">
            <a:spLocks noGrp="1"/>
          </p:cNvSpPr>
          <p:nvPr>
            <p:ph type="title"/>
          </p:nvPr>
        </p:nvSpPr>
        <p:spPr>
          <a:xfrm>
            <a:off x="352425" y="8299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10. Appendices</a:t>
            </a:r>
            <a:endParaRPr sz="2200" b="1"/>
          </a:p>
        </p:txBody>
      </p:sp>
      <p:sp>
        <p:nvSpPr>
          <p:cNvPr id="439" name="Google Shape;439;p34"/>
          <p:cNvSpPr txBox="1"/>
          <p:nvPr/>
        </p:nvSpPr>
        <p:spPr>
          <a:xfrm>
            <a:off x="476175" y="2481702"/>
            <a:ext cx="83706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GB" b="1">
                <a:solidFill>
                  <a:schemeClr val="dk1"/>
                </a:solidFill>
              </a:rPr>
              <a:t>Appendix 1</a:t>
            </a:r>
            <a:r>
              <a:rPr lang="en-GB">
                <a:solidFill>
                  <a:schemeClr val="dk1"/>
                </a:solidFill>
              </a:rPr>
              <a:t> - Implementation and Operational Maintenance</a:t>
            </a:r>
            <a:endParaRPr>
              <a:solidFill>
                <a:schemeClr val="dk1"/>
              </a:solidFill>
            </a:endParaRPr>
          </a:p>
          <a:p>
            <a:pPr marL="457200" lvl="0" indent="-317500" algn="l" rtl="0">
              <a:spcBef>
                <a:spcPts val="0"/>
              </a:spcBef>
              <a:spcAft>
                <a:spcPts val="0"/>
              </a:spcAft>
              <a:buClr>
                <a:schemeClr val="dk1"/>
              </a:buClr>
              <a:buSzPts val="1400"/>
              <a:buChar char="●"/>
            </a:pPr>
            <a:r>
              <a:rPr lang="en-GB" b="1">
                <a:solidFill>
                  <a:schemeClr val="dk1"/>
                </a:solidFill>
              </a:rPr>
              <a:t>Appendix 2</a:t>
            </a:r>
            <a:r>
              <a:rPr lang="en-GB">
                <a:solidFill>
                  <a:schemeClr val="dk1"/>
                </a:solidFill>
              </a:rPr>
              <a:t> - Standards under development</a:t>
            </a:r>
            <a:endParaRPr>
              <a:solidFill>
                <a:schemeClr val="dk1"/>
              </a:solidFill>
            </a:endParaRPr>
          </a:p>
          <a:p>
            <a:pPr marL="457200" lvl="0" indent="-317500" algn="l" rtl="0">
              <a:lnSpc>
                <a:spcPct val="115000"/>
              </a:lnSpc>
              <a:spcBef>
                <a:spcPts val="0"/>
              </a:spcBef>
              <a:spcAft>
                <a:spcPts val="0"/>
              </a:spcAft>
              <a:buSzPts val="1400"/>
              <a:buChar char="●"/>
            </a:pPr>
            <a:r>
              <a:rPr lang="en-GB" b="1">
                <a:solidFill>
                  <a:schemeClr val="dk1"/>
                </a:solidFill>
              </a:rPr>
              <a:t>Appendix 3</a:t>
            </a:r>
            <a:r>
              <a:rPr lang="en-GB">
                <a:solidFill>
                  <a:schemeClr val="dk1"/>
                </a:solidFill>
              </a:rPr>
              <a:t> - Help us to improve and our Contact details</a:t>
            </a:r>
            <a:endParaRPr>
              <a:solidFill>
                <a:schemeClr val="dk1"/>
              </a:solidFill>
            </a:endParaRPr>
          </a:p>
        </p:txBody>
      </p:sp>
      <p:sp>
        <p:nvSpPr>
          <p:cNvPr id="440" name="Google Shape;440;p34"/>
          <p:cNvSpPr/>
          <p:nvPr/>
        </p:nvSpPr>
        <p:spPr>
          <a:xfrm>
            <a:off x="1192726" y="129785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GB">
                <a:solidFill>
                  <a:schemeClr val="dk1"/>
                </a:solidFill>
              </a:rPr>
              <a:t>Implementation and Operation</a:t>
            </a:r>
            <a:endParaRPr sz="1400">
              <a:solidFill>
                <a:srgbClr val="000000"/>
              </a:solidFill>
            </a:endParaRPr>
          </a:p>
        </p:txBody>
      </p:sp>
      <p:sp>
        <p:nvSpPr>
          <p:cNvPr id="441" name="Google Shape;441;p34"/>
          <p:cNvSpPr/>
          <p:nvPr/>
        </p:nvSpPr>
        <p:spPr>
          <a:xfrm>
            <a:off x="3813826" y="129785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Continued Development</a:t>
            </a:r>
            <a:endParaRPr sz="1400">
              <a:solidFill>
                <a:srgbClr val="000000"/>
              </a:solidFill>
            </a:endParaRPr>
          </a:p>
        </p:txBody>
      </p:sp>
      <p:sp>
        <p:nvSpPr>
          <p:cNvPr id="442" name="Google Shape;442;p34"/>
          <p:cNvSpPr/>
          <p:nvPr/>
        </p:nvSpPr>
        <p:spPr>
          <a:xfrm>
            <a:off x="6434926" y="129785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a:t>Contact Us</a:t>
            </a:r>
            <a:endParaRPr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5"/>
          <p:cNvSpPr txBox="1">
            <a:spLocks noGrp="1"/>
          </p:cNvSpPr>
          <p:nvPr>
            <p:ph type="title"/>
          </p:nvPr>
        </p:nvSpPr>
        <p:spPr>
          <a:xfrm>
            <a:off x="368825" y="426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Appendix 1 - Operational Maintenance</a:t>
            </a:r>
            <a:endParaRPr sz="2200" b="1"/>
          </a:p>
        </p:txBody>
      </p:sp>
      <p:sp>
        <p:nvSpPr>
          <p:cNvPr id="448" name="Google Shape;448;p35"/>
          <p:cNvSpPr txBox="1">
            <a:spLocks noGrp="1"/>
          </p:cNvSpPr>
          <p:nvPr>
            <p:ph type="body" idx="4294967295"/>
          </p:nvPr>
        </p:nvSpPr>
        <p:spPr>
          <a:xfrm>
            <a:off x="311700" y="1062550"/>
            <a:ext cx="8520600" cy="37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rPr>
              <a:t>This pack of standards will be maintained and updated quarterly, with a new version number issued on each update.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Standards will be updated after the approval from a functional governance group and the design authority for shared service implementations.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Government employees within shared service programmes can access this data pack, discussions, and best practice guides, combined with our other data convergence initiatives on the Shared Services OneGov Cloud portal </a:t>
            </a:r>
            <a:r>
              <a:rPr lang="en-GB" sz="1400" u="sng">
                <a:solidFill>
                  <a:schemeClr val="hlink"/>
                </a:solidFill>
                <a:hlinkClick r:id="rId3"/>
              </a:rPr>
              <a:t>here. </a:t>
            </a:r>
            <a:endParaRPr sz="1400">
              <a:solidFill>
                <a:srgbClr val="000000"/>
              </a:solidFill>
            </a:endParaRPr>
          </a:p>
          <a:p>
            <a:pPr marL="0" lvl="0" indent="0" algn="l" rtl="0">
              <a:spcBef>
                <a:spcPts val="0"/>
              </a:spcBef>
              <a:spcAft>
                <a:spcPts val="0"/>
              </a:spcAft>
              <a:buNone/>
            </a:pPr>
            <a:endParaRPr sz="1400" i="1">
              <a:solidFill>
                <a:srgbClr val="000000"/>
              </a:solidFill>
            </a:endParaRPr>
          </a:p>
          <a:p>
            <a:pPr marL="0" lvl="0" indent="0" algn="l" rtl="0">
              <a:spcBef>
                <a:spcPts val="0"/>
              </a:spcBef>
              <a:spcAft>
                <a:spcPts val="0"/>
              </a:spcAft>
              <a:buNone/>
            </a:pPr>
            <a:r>
              <a:rPr lang="en-GB" sz="1400" i="1">
                <a:solidFill>
                  <a:srgbClr val="000000"/>
                </a:solidFill>
              </a:rPr>
              <a:t>Departments  and Shared Service Centres are recommended to include these data standards within their requirements specification of new systems, and to impact assess the benefits of implementation to existing systems.  </a:t>
            </a:r>
            <a:endParaRPr sz="1400" i="1">
              <a:solidFill>
                <a:srgbClr val="000000"/>
              </a:solidFill>
            </a:endParaRPr>
          </a:p>
          <a:p>
            <a:pPr marL="0" lvl="0" indent="0" algn="l" rtl="0">
              <a:spcBef>
                <a:spcPts val="0"/>
              </a:spcBef>
              <a:spcAft>
                <a:spcPts val="0"/>
              </a:spcAft>
              <a:buNone/>
            </a:pPr>
            <a:endParaRPr sz="1400" i="1">
              <a:solidFill>
                <a:srgbClr val="9900FF"/>
              </a:solidFill>
            </a:endParaRPr>
          </a:p>
          <a:p>
            <a:pPr marL="0" lvl="0" indent="0" algn="ctr" rtl="0">
              <a:spcBef>
                <a:spcPts val="0"/>
              </a:spcBef>
              <a:spcAft>
                <a:spcPts val="0"/>
              </a:spcAft>
              <a:buNone/>
            </a:pPr>
            <a:r>
              <a:rPr lang="en-GB" sz="1400" i="1">
                <a:solidFill>
                  <a:srgbClr val="0000FF"/>
                </a:solidFill>
              </a:rPr>
              <a:t>On any implementation please ensure to make a note of the version implemented </a:t>
            </a:r>
            <a:endParaRPr sz="1400" i="1">
              <a:solidFill>
                <a:srgbClr val="0000FF"/>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6"/>
          <p:cNvSpPr txBox="1">
            <a:spLocks noGrp="1"/>
          </p:cNvSpPr>
          <p:nvPr>
            <p:ph type="title"/>
          </p:nvPr>
        </p:nvSpPr>
        <p:spPr>
          <a:xfrm>
            <a:off x="359075" y="4430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Appendix 2 - Continued Development</a:t>
            </a:r>
            <a:endParaRPr sz="2200" b="1"/>
          </a:p>
        </p:txBody>
      </p:sp>
      <p:sp>
        <p:nvSpPr>
          <p:cNvPr id="454" name="Google Shape;454;p36"/>
          <p:cNvSpPr txBox="1">
            <a:spLocks noGrp="1"/>
          </p:cNvSpPr>
          <p:nvPr>
            <p:ph type="body" idx="4294967295"/>
          </p:nvPr>
        </p:nvSpPr>
        <p:spPr>
          <a:xfrm>
            <a:off x="311700" y="1062550"/>
            <a:ext cx="8520600" cy="37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To continue with the next set of definitions, a number of the Finance (and some joint Finance &amp; Commercial) standards identified above do not yet have explicitly defined Data Standards that are published and available.  Based on their names there’s a high likelihood that they are already implicitly defined via the systems that use them.</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There is already work underway analysing processes and technologies, and we anticipate that the Data Standards for these remaining top standards will be discovered as part of that work.  We recommend that their definitions are captured where present, defined where not present and that they are published when available.</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To save space on one full slide per standard, they are listed below instead.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a:spLocks noGrp="1"/>
          </p:cNvSpPr>
          <p:nvPr>
            <p:ph type="title"/>
          </p:nvPr>
        </p:nvSpPr>
        <p:spPr>
          <a:xfrm>
            <a:off x="359075" y="4430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00" b="1"/>
              <a:t>Appendix 2 - Standards Under Development</a:t>
            </a:r>
            <a:endParaRPr sz="2200" b="1"/>
          </a:p>
        </p:txBody>
      </p:sp>
      <p:sp>
        <p:nvSpPr>
          <p:cNvPr id="460" name="Google Shape;460;p37"/>
          <p:cNvSpPr txBox="1">
            <a:spLocks noGrp="1"/>
          </p:cNvSpPr>
          <p:nvPr>
            <p:ph type="body" idx="4294967295"/>
          </p:nvPr>
        </p:nvSpPr>
        <p:spPr>
          <a:xfrm>
            <a:off x="311700" y="1451475"/>
            <a:ext cx="4260300" cy="3320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GB">
                <a:solidFill>
                  <a:schemeClr val="dk1"/>
                </a:solidFill>
              </a:rPr>
              <a:t>Budget Holder</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Fiscal Period</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Grant Agreement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Grant ID</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Customer ID</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Customer Name</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Customer Type</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Procurement Category</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Asset ID/Tag</a:t>
            </a:r>
            <a:endParaRPr>
              <a:solidFill>
                <a:schemeClr val="dk1"/>
              </a:solidFill>
            </a:endParaRPr>
          </a:p>
          <a:p>
            <a:pPr marL="457200" lvl="0" indent="0" algn="l" rtl="0">
              <a:spcBef>
                <a:spcPts val="0"/>
              </a:spcBef>
              <a:spcAft>
                <a:spcPts val="0"/>
              </a:spcAft>
              <a:buNone/>
            </a:pPr>
            <a:r>
              <a:rPr lang="en-GB">
                <a:solidFill>
                  <a:schemeClr val="dk1"/>
                </a:solidFill>
              </a:rPr>
              <a:t>Asset Category</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0" algn="l" rtl="0">
              <a:spcBef>
                <a:spcPts val="0"/>
              </a:spcBef>
              <a:spcAft>
                <a:spcPts val="0"/>
              </a:spcAft>
              <a:buNone/>
            </a:pPr>
            <a:endParaRPr>
              <a:solidFill>
                <a:srgbClr val="000000"/>
              </a:solidFill>
            </a:endParaRPr>
          </a:p>
        </p:txBody>
      </p:sp>
      <p:sp>
        <p:nvSpPr>
          <p:cNvPr id="461" name="Google Shape;461;p37"/>
          <p:cNvSpPr txBox="1"/>
          <p:nvPr/>
        </p:nvSpPr>
        <p:spPr>
          <a:xfrm>
            <a:off x="4572000" y="1451475"/>
            <a:ext cx="4307700" cy="332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Expense Type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Dual Workplace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Project Name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Project Type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PAYE reference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Expenditure FTE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NI category</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PAYE Tax code</a:t>
            </a:r>
            <a:endParaRPr sz="18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GB" sz="1800">
                <a:solidFill>
                  <a:schemeClr val="dk1"/>
                </a:solidFill>
              </a:rPr>
              <a:t>VAT rate</a:t>
            </a:r>
            <a:endParaRPr sz="1800">
              <a:solidFill>
                <a:schemeClr val="dk1"/>
              </a:solidFill>
            </a:endParaRPr>
          </a:p>
          <a:p>
            <a:pPr marL="457200" lvl="0" indent="0" algn="l" rtl="0">
              <a:spcBef>
                <a:spcPts val="0"/>
              </a:spcBef>
              <a:spcAft>
                <a:spcPts val="0"/>
              </a:spcAft>
              <a:buNone/>
            </a:pPr>
            <a:endParaRPr sz="1800"/>
          </a:p>
        </p:txBody>
      </p:sp>
      <p:sp>
        <p:nvSpPr>
          <p:cNvPr id="462" name="Google Shape;462;p37"/>
          <p:cNvSpPr txBox="1"/>
          <p:nvPr/>
        </p:nvSpPr>
        <p:spPr>
          <a:xfrm>
            <a:off x="317825" y="662425"/>
            <a:ext cx="86031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dk1"/>
                </a:solidFill>
              </a:rPr>
              <a:t>The following standards are not yet published in detail and are under development with the functions.  Future updates of the standards will be published in due course.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8"/>
          <p:cNvSpPr txBox="1">
            <a:spLocks noGrp="1"/>
          </p:cNvSpPr>
          <p:nvPr>
            <p:ph type="title"/>
          </p:nvPr>
        </p:nvSpPr>
        <p:spPr>
          <a:xfrm>
            <a:off x="437400" y="1587900"/>
            <a:ext cx="826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600"/>
              <a:t>For help and assistance in the usage of these data standards in your shared services implementation</a:t>
            </a:r>
            <a:endParaRPr sz="1600"/>
          </a:p>
          <a:p>
            <a:pPr marL="0" lvl="0" indent="0" algn="ctr" rtl="0">
              <a:spcBef>
                <a:spcPts val="0"/>
              </a:spcBef>
              <a:spcAft>
                <a:spcPts val="0"/>
              </a:spcAft>
              <a:buNone/>
            </a:pPr>
            <a:r>
              <a:rPr lang="en-GB" sz="1600"/>
              <a:t>please see Government Business Services </a:t>
            </a:r>
            <a:endParaRPr sz="1600"/>
          </a:p>
          <a:p>
            <a:pPr marL="0" lvl="0" indent="0" algn="ctr" rtl="0">
              <a:spcBef>
                <a:spcPts val="0"/>
              </a:spcBef>
              <a:spcAft>
                <a:spcPts val="0"/>
              </a:spcAft>
              <a:buNone/>
            </a:pPr>
            <a:r>
              <a:rPr lang="en-GB" sz="1600"/>
              <a:t>One Gov Cloud Portal located </a:t>
            </a:r>
            <a:r>
              <a:rPr lang="en-GB" sz="1600" u="sng">
                <a:solidFill>
                  <a:schemeClr val="hlink"/>
                </a:solidFill>
                <a:hlinkClick r:id="rId3"/>
              </a:rPr>
              <a:t>here</a:t>
            </a: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GB" sz="1600"/>
              <a:t>Contact: </a:t>
            </a:r>
            <a:r>
              <a:rPr lang="en-GB" sz="1600" u="sng">
                <a:solidFill>
                  <a:schemeClr val="hlink"/>
                </a:solidFill>
                <a:hlinkClick r:id="rId4"/>
              </a:rPr>
              <a:t>gssdataimprovement@cabinetoffice.gov.uk</a:t>
            </a: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p:txBody>
      </p:sp>
      <p:sp>
        <p:nvSpPr>
          <p:cNvPr id="468" name="Google Shape;468;p38"/>
          <p:cNvSpPr txBox="1">
            <a:spLocks noGrp="1"/>
          </p:cNvSpPr>
          <p:nvPr>
            <p:ph type="title" idx="4294967295"/>
          </p:nvPr>
        </p:nvSpPr>
        <p:spPr>
          <a:xfrm>
            <a:off x="350700" y="139625"/>
            <a:ext cx="8475300" cy="5400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2"/>
              </a:buClr>
              <a:buSzPts val="1800"/>
              <a:buFont typeface="Arial"/>
              <a:buNone/>
            </a:pPr>
            <a:r>
              <a:rPr lang="en-GB" sz="2200" b="1"/>
              <a:t>Appendix 3 - Contact</a:t>
            </a:r>
            <a:endParaRPr sz="2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sldNum" idx="12"/>
          </p:nvPr>
        </p:nvSpPr>
        <p:spPr>
          <a:xfrm>
            <a:off x="8397758" y="-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58" name="Google Shape;158;p17"/>
          <p:cNvSpPr txBox="1"/>
          <p:nvPr/>
        </p:nvSpPr>
        <p:spPr>
          <a:xfrm>
            <a:off x="141225" y="655350"/>
            <a:ext cx="8861700" cy="499200"/>
          </a:xfrm>
          <a:prstGeom prst="rect">
            <a:avLst/>
          </a:prstGeom>
          <a:noFill/>
          <a:ln>
            <a:noFill/>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00" b="0" i="1" u="none" strike="noStrike" cap="none">
                <a:solidFill>
                  <a:schemeClr val="dk1"/>
                </a:solidFill>
                <a:latin typeface="Arial"/>
                <a:ea typeface="Arial"/>
                <a:cs typeface="Arial"/>
                <a:sym typeface="Arial"/>
              </a:rPr>
              <a:t>Insight-driven decision making from accurate data for the whole of the Civil Service, through applying data definitions and standards set and monitored by the GSS Design Authority, to give common datasets in HR and Finance. Improving data sharing within departments through integration, and between departments with interoperability. </a:t>
            </a:r>
            <a:endParaRPr sz="10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Arial"/>
              <a:ea typeface="Arial"/>
              <a:cs typeface="Arial"/>
              <a:sym typeface="Arial"/>
            </a:endParaRPr>
          </a:p>
        </p:txBody>
      </p:sp>
      <p:sp>
        <p:nvSpPr>
          <p:cNvPr id="159" name="Google Shape;159;p17"/>
          <p:cNvSpPr/>
          <p:nvPr/>
        </p:nvSpPr>
        <p:spPr>
          <a:xfrm>
            <a:off x="4829125" y="2707074"/>
            <a:ext cx="22512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50" b="0" i="0" u="none" strike="noStrike" cap="none">
                <a:solidFill>
                  <a:srgbClr val="000000"/>
                </a:solidFill>
                <a:latin typeface="Arial"/>
                <a:ea typeface="Arial"/>
                <a:cs typeface="Arial"/>
                <a:sym typeface="Arial"/>
              </a:rPr>
              <a:t>Departments will work according to the </a:t>
            </a:r>
            <a:r>
              <a:rPr lang="en-GB" sz="850" b="1" i="0" u="none" strike="noStrike" cap="none">
                <a:solidFill>
                  <a:srgbClr val="000000"/>
                </a:solidFill>
                <a:latin typeface="Arial"/>
                <a:ea typeface="Arial"/>
                <a:cs typeface="Arial"/>
                <a:sym typeface="Arial"/>
              </a:rPr>
              <a:t>standards set </a:t>
            </a:r>
            <a:r>
              <a:rPr lang="en-GB" sz="850" b="0" i="0" u="none" strike="noStrike" cap="none">
                <a:solidFill>
                  <a:srgbClr val="000000"/>
                </a:solidFill>
                <a:latin typeface="Arial"/>
                <a:ea typeface="Arial"/>
                <a:cs typeface="Arial"/>
                <a:sym typeface="Arial"/>
              </a:rPr>
              <a:t>by the functions to ensure accurate data is </a:t>
            </a:r>
            <a:r>
              <a:rPr lang="en-GB" sz="850" b="1" i="0" u="none" strike="noStrike" cap="none">
                <a:solidFill>
                  <a:srgbClr val="000000"/>
                </a:solidFill>
                <a:latin typeface="Arial"/>
                <a:ea typeface="Arial"/>
                <a:cs typeface="Arial"/>
                <a:sym typeface="Arial"/>
              </a:rPr>
              <a:t>available for processing without intervention</a:t>
            </a:r>
            <a:r>
              <a:rPr lang="en-GB" sz="850" b="0" i="0" u="none" strike="noStrike" cap="none">
                <a:solidFill>
                  <a:srgbClr val="000000"/>
                </a:solidFill>
                <a:latin typeface="Arial"/>
                <a:ea typeface="Arial"/>
                <a:cs typeface="Arial"/>
                <a:sym typeface="Arial"/>
              </a:rPr>
              <a:t>.</a:t>
            </a:r>
            <a:endParaRPr sz="850" b="0" i="0" u="none" strike="noStrike" cap="none">
              <a:solidFill>
                <a:srgbClr val="000000"/>
              </a:solidFill>
              <a:latin typeface="Arial"/>
              <a:ea typeface="Arial"/>
              <a:cs typeface="Arial"/>
              <a:sym typeface="Arial"/>
            </a:endParaRPr>
          </a:p>
        </p:txBody>
      </p:sp>
      <p:sp>
        <p:nvSpPr>
          <p:cNvPr id="160" name="Google Shape;160;p17"/>
          <p:cNvSpPr/>
          <p:nvPr/>
        </p:nvSpPr>
        <p:spPr>
          <a:xfrm>
            <a:off x="2476500" y="2707074"/>
            <a:ext cx="22512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50" b="0" i="0" u="none" strike="noStrike" cap="none">
                <a:solidFill>
                  <a:srgbClr val="000000"/>
                </a:solidFill>
                <a:latin typeface="Arial"/>
                <a:ea typeface="Arial"/>
                <a:cs typeface="Arial"/>
                <a:sym typeface="Arial"/>
              </a:rPr>
              <a:t>Best practice standards for the data flow processes will be highlighted and </a:t>
            </a:r>
            <a:r>
              <a:rPr lang="en-GB" sz="850" b="1" i="0" u="none" strike="noStrike" cap="none">
                <a:solidFill>
                  <a:srgbClr val="000000"/>
                </a:solidFill>
                <a:latin typeface="Arial"/>
                <a:ea typeface="Arial"/>
                <a:cs typeface="Arial"/>
                <a:sym typeface="Arial"/>
              </a:rPr>
              <a:t>maturity assessments</a:t>
            </a:r>
            <a:r>
              <a:rPr lang="en-GB" sz="850" b="0" i="0" u="none" strike="noStrike" cap="none">
                <a:solidFill>
                  <a:srgbClr val="000000"/>
                </a:solidFill>
                <a:latin typeface="Arial"/>
                <a:ea typeface="Arial"/>
                <a:cs typeface="Arial"/>
                <a:sym typeface="Arial"/>
              </a:rPr>
              <a:t> will be carried out against the Common Core Datasets.</a:t>
            </a:r>
            <a:endParaRPr sz="850" b="0" i="0" u="none" strike="noStrike" cap="none">
              <a:solidFill>
                <a:srgbClr val="000000"/>
              </a:solidFill>
              <a:latin typeface="Arial"/>
              <a:ea typeface="Arial"/>
              <a:cs typeface="Arial"/>
              <a:sym typeface="Arial"/>
            </a:endParaRPr>
          </a:p>
        </p:txBody>
      </p:sp>
      <p:sp>
        <p:nvSpPr>
          <p:cNvPr id="161" name="Google Shape;161;p17"/>
          <p:cNvSpPr/>
          <p:nvPr/>
        </p:nvSpPr>
        <p:spPr>
          <a:xfrm>
            <a:off x="123875" y="2707092"/>
            <a:ext cx="22512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50" b="0" i="0" u="none" strike="noStrike" cap="none">
                <a:solidFill>
                  <a:srgbClr val="000000"/>
                </a:solidFill>
                <a:latin typeface="Arial"/>
                <a:ea typeface="Arial"/>
                <a:cs typeface="Arial"/>
                <a:sym typeface="Arial"/>
              </a:rPr>
              <a:t>Data standards will help </a:t>
            </a:r>
            <a:r>
              <a:rPr lang="en-GB" sz="850" b="1" i="0" u="none" strike="noStrike" cap="none">
                <a:solidFill>
                  <a:srgbClr val="000000"/>
                </a:solidFill>
                <a:latin typeface="Arial"/>
                <a:ea typeface="Arial"/>
                <a:cs typeface="Arial"/>
                <a:sym typeface="Arial"/>
              </a:rPr>
              <a:t>eliminate siloed working</a:t>
            </a:r>
            <a:r>
              <a:rPr lang="en-GB" sz="850" b="0" i="0" u="none" strike="noStrike" cap="none">
                <a:solidFill>
                  <a:srgbClr val="000000"/>
                </a:solidFill>
                <a:latin typeface="Arial"/>
                <a:ea typeface="Arial"/>
                <a:cs typeface="Arial"/>
                <a:sym typeface="Arial"/>
              </a:rPr>
              <a:t>, enabling effective and efficient sharing of information, securely and consistently across Centres and functions</a:t>
            </a:r>
            <a:endParaRPr sz="850" b="0" i="0" u="none" strike="noStrike" cap="none">
              <a:solidFill>
                <a:srgbClr val="000000"/>
              </a:solidFill>
              <a:latin typeface="Arial"/>
              <a:ea typeface="Arial"/>
              <a:cs typeface="Arial"/>
              <a:sym typeface="Arial"/>
            </a:endParaRPr>
          </a:p>
        </p:txBody>
      </p:sp>
      <p:sp>
        <p:nvSpPr>
          <p:cNvPr id="162" name="Google Shape;162;p17"/>
          <p:cNvSpPr/>
          <p:nvPr/>
        </p:nvSpPr>
        <p:spPr>
          <a:xfrm>
            <a:off x="123875" y="2506275"/>
            <a:ext cx="2251200" cy="122100"/>
          </a:xfrm>
          <a:prstGeom prst="rect">
            <a:avLst/>
          </a:prstGeom>
          <a:solidFill>
            <a:srgbClr val="6FA8DC"/>
          </a:solidFill>
          <a:ln w="38100" cap="flat" cmpd="sng">
            <a:solidFill>
              <a:srgbClr val="6FA8D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Arial"/>
                <a:ea typeface="Arial"/>
                <a:cs typeface="Arial"/>
                <a:sym typeface="Arial"/>
              </a:rPr>
              <a:t>Data Standards (DS)</a:t>
            </a:r>
            <a:endParaRPr sz="1000" b="0" i="0" u="none" strike="noStrike" cap="none">
              <a:solidFill>
                <a:srgbClr val="FFFFFF"/>
              </a:solidFill>
              <a:latin typeface="Arial"/>
              <a:ea typeface="Arial"/>
              <a:cs typeface="Arial"/>
              <a:sym typeface="Arial"/>
            </a:endParaRPr>
          </a:p>
        </p:txBody>
      </p:sp>
      <p:sp>
        <p:nvSpPr>
          <p:cNvPr id="163" name="Google Shape;163;p17"/>
          <p:cNvSpPr/>
          <p:nvPr/>
        </p:nvSpPr>
        <p:spPr>
          <a:xfrm>
            <a:off x="2476502" y="2506275"/>
            <a:ext cx="2251200" cy="122100"/>
          </a:xfrm>
          <a:prstGeom prst="rect">
            <a:avLst/>
          </a:prstGeom>
          <a:solidFill>
            <a:srgbClr val="6FA8DC"/>
          </a:solidFill>
          <a:ln w="38100" cap="flat" cmpd="sng">
            <a:solidFill>
              <a:srgbClr val="6FA8D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Arial"/>
                <a:ea typeface="Arial"/>
                <a:cs typeface="Arial"/>
                <a:sym typeface="Arial"/>
              </a:rPr>
              <a:t>Data Integration (DI)</a:t>
            </a:r>
            <a:endParaRPr sz="1000" b="0" i="0" u="none" strike="noStrike" cap="none">
              <a:solidFill>
                <a:srgbClr val="FFFFFF"/>
              </a:solidFill>
              <a:latin typeface="Arial"/>
              <a:ea typeface="Arial"/>
              <a:cs typeface="Arial"/>
              <a:sym typeface="Arial"/>
            </a:endParaRPr>
          </a:p>
        </p:txBody>
      </p:sp>
      <p:sp>
        <p:nvSpPr>
          <p:cNvPr id="164" name="Google Shape;164;p17"/>
          <p:cNvSpPr/>
          <p:nvPr/>
        </p:nvSpPr>
        <p:spPr>
          <a:xfrm>
            <a:off x="4829125" y="2506275"/>
            <a:ext cx="2251200" cy="122100"/>
          </a:xfrm>
          <a:prstGeom prst="rect">
            <a:avLst/>
          </a:prstGeom>
          <a:solidFill>
            <a:srgbClr val="6FA8DC"/>
          </a:solidFill>
          <a:ln w="38100" cap="flat" cmpd="sng">
            <a:solidFill>
              <a:srgbClr val="6FA8D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Arial"/>
                <a:ea typeface="Arial"/>
                <a:cs typeface="Arial"/>
                <a:sym typeface="Arial"/>
              </a:rPr>
              <a:t>Data Interoperability (DO)</a:t>
            </a:r>
            <a:endParaRPr sz="1000" b="0" i="0" u="none" strike="noStrike" cap="none">
              <a:solidFill>
                <a:srgbClr val="FFFFFF"/>
              </a:solidFill>
              <a:latin typeface="Arial"/>
              <a:ea typeface="Arial"/>
              <a:cs typeface="Arial"/>
              <a:sym typeface="Arial"/>
            </a:endParaRPr>
          </a:p>
        </p:txBody>
      </p:sp>
      <p:sp>
        <p:nvSpPr>
          <p:cNvPr id="165" name="Google Shape;165;p17"/>
          <p:cNvSpPr/>
          <p:nvPr/>
        </p:nvSpPr>
        <p:spPr>
          <a:xfrm>
            <a:off x="7184011" y="1199562"/>
            <a:ext cx="1846200" cy="184800"/>
          </a:xfrm>
          <a:prstGeom prst="rect">
            <a:avLst/>
          </a:prstGeom>
          <a:solidFill>
            <a:srgbClr val="FFFFFF"/>
          </a:solidFill>
          <a:ln w="19050" cap="flat" cmpd="sng">
            <a:solidFill>
              <a:srgbClr val="9FC5E8"/>
            </a:solidFill>
            <a:prstDash val="solid"/>
            <a:round/>
            <a:headEnd type="none" w="sm" len="sm"/>
            <a:tailEnd type="none" w="sm" len="sm"/>
          </a:ln>
        </p:spPr>
        <p:txBody>
          <a:bodyPr spcFirstLastPara="1" wrap="square" lIns="18000" tIns="36000" rIns="18000" bIns="36000" anchor="b"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a:t>Market Research</a:t>
            </a:r>
            <a:endParaRPr sz="1100" b="1" i="0" u="none" strike="noStrike" cap="none">
              <a:solidFill>
                <a:srgbClr val="000000"/>
              </a:solidFill>
            </a:endParaRPr>
          </a:p>
        </p:txBody>
      </p:sp>
      <p:sp>
        <p:nvSpPr>
          <p:cNvPr id="166" name="Google Shape;166;p17"/>
          <p:cNvSpPr/>
          <p:nvPr/>
        </p:nvSpPr>
        <p:spPr>
          <a:xfrm>
            <a:off x="7188845" y="1351000"/>
            <a:ext cx="1846052" cy="1893149"/>
          </a:xfrm>
          <a:prstGeom prst="flowChartOffpageConnector">
            <a:avLst/>
          </a:prstGeom>
          <a:solidFill>
            <a:srgbClr val="CFE2F3"/>
          </a:solidFill>
          <a:ln w="1905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7"/>
          <p:cNvSpPr/>
          <p:nvPr/>
        </p:nvSpPr>
        <p:spPr>
          <a:xfrm>
            <a:off x="116400" y="1160900"/>
            <a:ext cx="6963900" cy="1287300"/>
          </a:xfrm>
          <a:prstGeom prst="rect">
            <a:avLst/>
          </a:prstGeom>
          <a:solidFill>
            <a:srgbClr val="CFE2F3"/>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rgbClr val="000000"/>
              </a:solidFill>
              <a:latin typeface="Arial"/>
              <a:ea typeface="Arial"/>
              <a:cs typeface="Arial"/>
              <a:sym typeface="Arial"/>
            </a:endParaRPr>
          </a:p>
        </p:txBody>
      </p:sp>
      <p:sp>
        <p:nvSpPr>
          <p:cNvPr id="168" name="Google Shape;168;p17"/>
          <p:cNvSpPr/>
          <p:nvPr/>
        </p:nvSpPr>
        <p:spPr>
          <a:xfrm>
            <a:off x="7181750" y="3122000"/>
            <a:ext cx="1846200" cy="122100"/>
          </a:xfrm>
          <a:prstGeom prst="rect">
            <a:avLst/>
          </a:prstGeom>
          <a:solidFill>
            <a:srgbClr val="6FA8DC"/>
          </a:solidFill>
          <a:ln w="38100" cap="flat" cmpd="sng">
            <a:solidFill>
              <a:srgbClr val="6FA8DC"/>
            </a:solidFill>
            <a:prstDash val="solid"/>
            <a:round/>
            <a:headEnd type="none" w="sm" len="sm"/>
            <a:tailEnd type="none" w="sm" len="sm"/>
          </a:ln>
        </p:spPr>
        <p:txBody>
          <a:bodyPr spcFirstLastPara="1" wrap="square" lIns="18000" tIns="36000" rIns="18000" bIns="360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000" b="0" i="0" u="none" strike="noStrike" cap="none">
                <a:solidFill>
                  <a:srgbClr val="FFFFFF"/>
                </a:solidFill>
                <a:latin typeface="Arial"/>
                <a:ea typeface="Arial"/>
                <a:cs typeface="Arial"/>
                <a:sym typeface="Arial"/>
              </a:rPr>
              <a:t>Data Analytics &amp; Insights (DA)</a:t>
            </a:r>
            <a:endParaRPr sz="1000" b="0" i="0" u="none" strike="noStrike" cap="none">
              <a:solidFill>
                <a:srgbClr val="FFFFFF"/>
              </a:solidFill>
              <a:latin typeface="Arial"/>
              <a:ea typeface="Arial"/>
              <a:cs typeface="Arial"/>
              <a:sym typeface="Arial"/>
            </a:endParaRPr>
          </a:p>
        </p:txBody>
      </p:sp>
      <p:sp>
        <p:nvSpPr>
          <p:cNvPr id="169" name="Google Shape;169;p17"/>
          <p:cNvSpPr txBox="1"/>
          <p:nvPr/>
        </p:nvSpPr>
        <p:spPr>
          <a:xfrm>
            <a:off x="7181740" y="1376400"/>
            <a:ext cx="1846200" cy="1552800"/>
          </a:xfrm>
          <a:prstGeom prst="rect">
            <a:avLst/>
          </a:prstGeom>
          <a:noFill/>
          <a:ln>
            <a:noFill/>
          </a:ln>
        </p:spPr>
        <p:txBody>
          <a:bodyPr spcFirstLastPara="1" wrap="square" lIns="18000" tIns="18000" rIns="18000" bIns="18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In their 2019 report on Analytics and AI-driven Enterprise, Deloitte surveyed 1,000 executives revealing that </a:t>
            </a:r>
            <a:r>
              <a:rPr lang="en-GB" sz="800" b="1" i="0" u="none" strike="noStrike" cap="none">
                <a:solidFill>
                  <a:srgbClr val="000000"/>
                </a:solidFill>
                <a:latin typeface="Arial"/>
                <a:ea typeface="Arial"/>
                <a:cs typeface="Arial"/>
                <a:sym typeface="Arial"/>
              </a:rPr>
              <a:t>most do not believe their companies are insight-driven</a:t>
            </a:r>
            <a:r>
              <a:rPr lang="en-GB" sz="800" b="0" i="0" u="none" strike="noStrike" cap="none">
                <a:solidFill>
                  <a:srgbClr val="000000"/>
                </a:solidFill>
                <a:latin typeface="Arial"/>
                <a:ea typeface="Arial"/>
                <a:cs typeface="Arial"/>
                <a:sym typeface="Arial"/>
              </a:rPr>
              <a:t>, with </a:t>
            </a:r>
            <a:r>
              <a:rPr lang="en-GB" sz="800" b="1" i="0" u="none" strike="noStrike" cap="none">
                <a:solidFill>
                  <a:srgbClr val="000000"/>
                </a:solidFill>
                <a:latin typeface="Arial"/>
                <a:ea typeface="Arial"/>
                <a:cs typeface="Arial"/>
                <a:sym typeface="Arial"/>
              </a:rPr>
              <a:t>63%</a:t>
            </a:r>
            <a:r>
              <a:rPr lang="en-GB" sz="800" b="0" i="0" u="none" strike="noStrike" cap="none">
                <a:solidFill>
                  <a:srgbClr val="000000"/>
                </a:solidFill>
                <a:latin typeface="Arial"/>
                <a:ea typeface="Arial"/>
                <a:cs typeface="Arial"/>
                <a:sym typeface="Arial"/>
              </a:rPr>
              <a:t> lacking infrastructure, working in silos or expanding just ad-hoc analytics.</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Organisations with the strongest </a:t>
            </a:r>
            <a:r>
              <a:rPr lang="en-GB" sz="800" b="1" i="0" u="none" strike="noStrike" cap="none">
                <a:solidFill>
                  <a:srgbClr val="000000"/>
                </a:solidFill>
                <a:latin typeface="Arial"/>
                <a:ea typeface="Arial"/>
                <a:cs typeface="Arial"/>
                <a:sym typeface="Arial"/>
              </a:rPr>
              <a:t>data-driven insights and decision making culture</a:t>
            </a:r>
            <a:r>
              <a:rPr lang="en-GB" sz="800" b="0" i="0" u="none" strike="noStrike" cap="none">
                <a:solidFill>
                  <a:srgbClr val="000000"/>
                </a:solidFill>
                <a:latin typeface="Arial"/>
                <a:ea typeface="Arial"/>
                <a:cs typeface="Arial"/>
                <a:sym typeface="Arial"/>
              </a:rPr>
              <a:t> were </a:t>
            </a:r>
            <a:r>
              <a:rPr lang="en-GB" sz="800" b="1" i="0" u="none" strike="noStrike" cap="none">
                <a:solidFill>
                  <a:srgbClr val="000000"/>
                </a:solidFill>
                <a:latin typeface="Arial"/>
                <a:ea typeface="Arial"/>
                <a:cs typeface="Arial"/>
                <a:sym typeface="Arial"/>
              </a:rPr>
              <a:t>2x more likely to have exceeded business goals</a:t>
            </a:r>
            <a:r>
              <a:rPr lang="en-GB" sz="800" b="0" i="0" u="none" strike="noStrike" cap="none">
                <a:solidFill>
                  <a:srgbClr val="000000"/>
                </a:solidFill>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sp>
        <p:nvSpPr>
          <p:cNvPr id="170" name="Google Shape;170;p17"/>
          <p:cNvSpPr/>
          <p:nvPr/>
        </p:nvSpPr>
        <p:spPr>
          <a:xfrm>
            <a:off x="281482" y="3312404"/>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Of the 100s of data definitions, we will work with functions to define 50 </a:t>
            </a:r>
            <a:r>
              <a:rPr lang="en-GB" sz="800" b="1" i="0" u="none" strike="noStrike" cap="none">
                <a:solidFill>
                  <a:srgbClr val="000000"/>
                </a:solidFill>
                <a:latin typeface="Arial"/>
                <a:ea typeface="Arial"/>
                <a:cs typeface="Arial"/>
                <a:sym typeface="Arial"/>
              </a:rPr>
              <a:t>Core Standards for HR, Finance</a:t>
            </a:r>
            <a:r>
              <a:rPr lang="en-GB" sz="800" b="0" i="0" u="none" strike="noStrike" cap="none">
                <a:solidFill>
                  <a:srgbClr val="000000"/>
                </a:solidFill>
                <a:latin typeface="Arial"/>
                <a:ea typeface="Arial"/>
                <a:cs typeface="Arial"/>
                <a:sym typeface="Arial"/>
              </a:rPr>
              <a:t> </a:t>
            </a:r>
            <a:r>
              <a:rPr lang="en-GB" sz="800" b="1" i="0" u="none" strike="noStrike" cap="none">
                <a:solidFill>
                  <a:srgbClr val="000000"/>
                </a:solidFill>
                <a:latin typeface="Arial"/>
                <a:ea typeface="Arial"/>
                <a:cs typeface="Arial"/>
                <a:sym typeface="Arial"/>
              </a:rPr>
              <a:t>&amp; Commercial</a:t>
            </a:r>
            <a:r>
              <a:rPr lang="en-GB" sz="800" b="0" i="0" u="none" strike="noStrike" cap="none">
                <a:solidFill>
                  <a:srgbClr val="000000"/>
                </a:solidFill>
                <a:latin typeface="Arial"/>
                <a:ea typeface="Arial"/>
                <a:cs typeface="Arial"/>
                <a:sym typeface="Arial"/>
              </a:rPr>
              <a:t>, e.g. the way </a:t>
            </a:r>
            <a:r>
              <a:rPr lang="en-GB" sz="800" b="1" i="0" u="none" strike="noStrike" cap="none">
                <a:solidFill>
                  <a:srgbClr val="000000"/>
                </a:solidFill>
                <a:latin typeface="Arial"/>
                <a:ea typeface="Arial"/>
                <a:cs typeface="Arial"/>
                <a:sym typeface="Arial"/>
              </a:rPr>
              <a:t>employee status</a:t>
            </a:r>
            <a:r>
              <a:rPr lang="en-GB" sz="800" b="0" i="0" u="none" strike="noStrike" cap="none">
                <a:solidFill>
                  <a:srgbClr val="000000"/>
                </a:solidFill>
                <a:latin typeface="Arial"/>
                <a:ea typeface="Arial"/>
                <a:cs typeface="Arial"/>
                <a:sym typeface="Arial"/>
              </a:rPr>
              <a:t> is recorded by depts.</a:t>
            </a:r>
            <a:endParaRPr sz="800" b="0" i="0" u="none" strike="noStrike" cap="none">
              <a:solidFill>
                <a:srgbClr val="000000"/>
              </a:solidFill>
              <a:latin typeface="Arial"/>
              <a:ea typeface="Arial"/>
              <a:cs typeface="Arial"/>
              <a:sym typeface="Arial"/>
            </a:endParaRPr>
          </a:p>
        </p:txBody>
      </p:sp>
      <p:sp>
        <p:nvSpPr>
          <p:cNvPr id="171" name="Google Shape;171;p17"/>
          <p:cNvSpPr/>
          <p:nvPr/>
        </p:nvSpPr>
        <p:spPr>
          <a:xfrm>
            <a:off x="123875" y="3312404"/>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1.</a:t>
            </a:r>
            <a:endParaRPr sz="1000" b="1" i="0" u="none" strike="noStrike" cap="none">
              <a:solidFill>
                <a:srgbClr val="000000"/>
              </a:solidFill>
              <a:latin typeface="Arial"/>
              <a:ea typeface="Arial"/>
              <a:cs typeface="Arial"/>
              <a:sym typeface="Arial"/>
            </a:endParaRPr>
          </a:p>
        </p:txBody>
      </p:sp>
      <p:sp>
        <p:nvSpPr>
          <p:cNvPr id="172" name="Google Shape;172;p17"/>
          <p:cNvSpPr/>
          <p:nvPr/>
        </p:nvSpPr>
        <p:spPr>
          <a:xfrm>
            <a:off x="281482" y="3925602"/>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1" i="0" u="none" strike="noStrike" cap="none">
                <a:solidFill>
                  <a:srgbClr val="000000"/>
                </a:solidFill>
                <a:latin typeface="Arial"/>
                <a:ea typeface="Arial"/>
                <a:cs typeface="Arial"/>
                <a:sym typeface="Arial"/>
              </a:rPr>
              <a:t>Analyse and identify ownership for current datasets,</a:t>
            </a:r>
            <a:r>
              <a:rPr lang="en-GB" sz="800" b="0" i="0" u="none" strike="noStrike" cap="none">
                <a:solidFill>
                  <a:srgbClr val="000000"/>
                </a:solidFill>
                <a:latin typeface="Arial"/>
                <a:ea typeface="Arial"/>
                <a:cs typeface="Arial"/>
                <a:sym typeface="Arial"/>
              </a:rPr>
              <a:t> categorising, defining and agreeing those in </a:t>
            </a:r>
            <a:r>
              <a:rPr lang="en-GB" sz="800" b="1" i="0" u="none" strike="noStrike" cap="none">
                <a:solidFill>
                  <a:srgbClr val="000000"/>
                </a:solidFill>
                <a:latin typeface="Arial"/>
                <a:ea typeface="Arial"/>
                <a:cs typeface="Arial"/>
                <a:sym typeface="Arial"/>
              </a:rPr>
              <a:t>functional scope</a:t>
            </a:r>
            <a:r>
              <a:rPr lang="en-GB" sz="800" b="0" i="0" u="none" strike="noStrike" cap="none">
                <a:solidFill>
                  <a:srgbClr val="000000"/>
                </a:solidFill>
                <a:latin typeface="Arial"/>
                <a:ea typeface="Arial"/>
                <a:cs typeface="Arial"/>
                <a:sym typeface="Arial"/>
              </a:rPr>
              <a:t> to determine the actions for departments.</a:t>
            </a:r>
            <a:endParaRPr sz="800" b="0" i="0" u="none" strike="noStrike" cap="none">
              <a:solidFill>
                <a:srgbClr val="000000"/>
              </a:solidFill>
              <a:latin typeface="Arial"/>
              <a:ea typeface="Arial"/>
              <a:cs typeface="Arial"/>
              <a:sym typeface="Arial"/>
            </a:endParaRPr>
          </a:p>
        </p:txBody>
      </p:sp>
      <p:sp>
        <p:nvSpPr>
          <p:cNvPr id="173" name="Google Shape;173;p17"/>
          <p:cNvSpPr/>
          <p:nvPr/>
        </p:nvSpPr>
        <p:spPr>
          <a:xfrm>
            <a:off x="123875" y="3925602"/>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2.</a:t>
            </a:r>
            <a:endParaRPr sz="1000" b="1" i="0" u="none" strike="noStrike" cap="none">
              <a:solidFill>
                <a:srgbClr val="000000"/>
              </a:solidFill>
              <a:latin typeface="Arial"/>
              <a:ea typeface="Arial"/>
              <a:cs typeface="Arial"/>
              <a:sym typeface="Arial"/>
            </a:endParaRPr>
          </a:p>
        </p:txBody>
      </p:sp>
      <p:sp>
        <p:nvSpPr>
          <p:cNvPr id="174" name="Google Shape;174;p17"/>
          <p:cNvSpPr/>
          <p:nvPr/>
        </p:nvSpPr>
        <p:spPr>
          <a:xfrm>
            <a:off x="281482" y="4538800"/>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Create and define usage of a </a:t>
            </a:r>
            <a:r>
              <a:rPr lang="en-GB" sz="800" b="1" i="0" u="none" strike="noStrike" cap="none">
                <a:solidFill>
                  <a:srgbClr val="000000"/>
                </a:solidFill>
                <a:latin typeface="Arial"/>
                <a:ea typeface="Arial"/>
                <a:cs typeface="Arial"/>
                <a:sym typeface="Arial"/>
              </a:rPr>
              <a:t>Single Employee ID </a:t>
            </a:r>
            <a:r>
              <a:rPr lang="en-GB" sz="800" b="0" i="0" u="none" strike="noStrike" cap="none">
                <a:solidFill>
                  <a:srgbClr val="000000"/>
                </a:solidFill>
                <a:latin typeface="Arial"/>
                <a:ea typeface="Arial"/>
                <a:cs typeface="Arial"/>
                <a:sym typeface="Arial"/>
              </a:rPr>
              <a:t>for use across the Civil Service by all departments.</a:t>
            </a:r>
            <a:endParaRPr sz="800" b="1" i="0" u="none" strike="noStrike" cap="none">
              <a:solidFill>
                <a:srgbClr val="000000"/>
              </a:solidFill>
              <a:latin typeface="Arial"/>
              <a:ea typeface="Arial"/>
              <a:cs typeface="Arial"/>
              <a:sym typeface="Arial"/>
            </a:endParaRPr>
          </a:p>
        </p:txBody>
      </p:sp>
      <p:sp>
        <p:nvSpPr>
          <p:cNvPr id="175" name="Google Shape;175;p17"/>
          <p:cNvSpPr/>
          <p:nvPr/>
        </p:nvSpPr>
        <p:spPr>
          <a:xfrm>
            <a:off x="123875" y="4538800"/>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3.</a:t>
            </a:r>
            <a:endParaRPr sz="1000" b="1" i="0" u="none" strike="noStrike" cap="none">
              <a:solidFill>
                <a:srgbClr val="000000"/>
              </a:solidFill>
              <a:latin typeface="Arial"/>
              <a:ea typeface="Arial"/>
              <a:cs typeface="Arial"/>
              <a:sym typeface="Arial"/>
            </a:endParaRPr>
          </a:p>
        </p:txBody>
      </p:sp>
      <p:sp>
        <p:nvSpPr>
          <p:cNvPr id="176" name="Google Shape;176;p17"/>
          <p:cNvSpPr/>
          <p:nvPr/>
        </p:nvSpPr>
        <p:spPr>
          <a:xfrm>
            <a:off x="2634103" y="3312404"/>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Define 6 classifications of </a:t>
            </a:r>
            <a:r>
              <a:rPr lang="en-GB" sz="800" b="1" i="0" u="none" strike="noStrike" cap="none">
                <a:solidFill>
                  <a:srgbClr val="000000"/>
                </a:solidFill>
                <a:latin typeface="Arial"/>
                <a:ea typeface="Arial"/>
                <a:cs typeface="Arial"/>
                <a:sym typeface="Arial"/>
              </a:rPr>
              <a:t>Data flow </a:t>
            </a:r>
            <a:r>
              <a:rPr lang="en-GB" sz="800" b="0" i="0" u="none" strike="noStrike" cap="none">
                <a:solidFill>
                  <a:srgbClr val="000000"/>
                </a:solidFill>
                <a:latin typeface="Arial"/>
                <a:ea typeface="Arial"/>
                <a:cs typeface="Arial"/>
                <a:sym typeface="Arial"/>
              </a:rPr>
              <a:t>best practice, comparing manual methods like email or CSV export to automated methods like </a:t>
            </a:r>
            <a:r>
              <a:rPr lang="en-GB" sz="800" b="1" i="0" u="none" strike="noStrike" cap="none">
                <a:solidFill>
                  <a:srgbClr val="000000"/>
                </a:solidFill>
                <a:latin typeface="Arial"/>
                <a:ea typeface="Arial"/>
                <a:cs typeface="Arial"/>
                <a:sym typeface="Arial"/>
              </a:rPr>
              <a:t>API integration to drive optimisation.</a:t>
            </a:r>
            <a:endParaRPr sz="800" b="0" i="0" u="none" strike="noStrike" cap="none">
              <a:solidFill>
                <a:srgbClr val="000000"/>
              </a:solidFill>
              <a:latin typeface="Arial"/>
              <a:ea typeface="Arial"/>
              <a:cs typeface="Arial"/>
              <a:sym typeface="Arial"/>
            </a:endParaRPr>
          </a:p>
        </p:txBody>
      </p:sp>
      <p:sp>
        <p:nvSpPr>
          <p:cNvPr id="177" name="Google Shape;177;p17"/>
          <p:cNvSpPr/>
          <p:nvPr/>
        </p:nvSpPr>
        <p:spPr>
          <a:xfrm>
            <a:off x="2476496" y="3312404"/>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1.</a:t>
            </a:r>
            <a:endParaRPr sz="1000" b="1" i="0" u="none" strike="noStrike" cap="none">
              <a:solidFill>
                <a:srgbClr val="000000"/>
              </a:solidFill>
              <a:latin typeface="Arial"/>
              <a:ea typeface="Arial"/>
              <a:cs typeface="Arial"/>
              <a:sym typeface="Arial"/>
            </a:endParaRPr>
          </a:p>
        </p:txBody>
      </p:sp>
      <p:sp>
        <p:nvSpPr>
          <p:cNvPr id="178" name="Google Shape;178;p17"/>
          <p:cNvSpPr/>
          <p:nvPr/>
        </p:nvSpPr>
        <p:spPr>
          <a:xfrm>
            <a:off x="2634103" y="3925602"/>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Create an </a:t>
            </a:r>
            <a:r>
              <a:rPr lang="en-GB" sz="800" b="1" i="0" u="none" strike="noStrike" cap="none">
                <a:solidFill>
                  <a:srgbClr val="000000"/>
                </a:solidFill>
                <a:latin typeface="Arial"/>
                <a:ea typeface="Arial"/>
                <a:cs typeface="Arial"/>
                <a:sym typeface="Arial"/>
              </a:rPr>
              <a:t>integration blueprint</a:t>
            </a:r>
            <a:r>
              <a:rPr lang="en-GB" sz="800" b="0" i="0" u="none" strike="noStrike" cap="none">
                <a:solidFill>
                  <a:srgbClr val="000000"/>
                </a:solidFill>
                <a:latin typeface="Arial"/>
                <a:ea typeface="Arial"/>
                <a:cs typeface="Arial"/>
                <a:sym typeface="Arial"/>
              </a:rPr>
              <a:t> for use by departments, conducting </a:t>
            </a:r>
            <a:r>
              <a:rPr lang="en-GB" sz="800" b="1" i="0" u="none" strike="noStrike" cap="none">
                <a:solidFill>
                  <a:srgbClr val="000000"/>
                </a:solidFill>
                <a:latin typeface="Arial"/>
                <a:ea typeface="Arial"/>
                <a:cs typeface="Arial"/>
                <a:sym typeface="Arial"/>
              </a:rPr>
              <a:t>maturity assessments </a:t>
            </a:r>
            <a:r>
              <a:rPr lang="en-GB" sz="800" b="0" i="0" u="none" strike="noStrike" cap="none">
                <a:solidFill>
                  <a:srgbClr val="000000"/>
                </a:solidFill>
                <a:latin typeface="Arial"/>
                <a:ea typeface="Arial"/>
                <a:cs typeface="Arial"/>
                <a:sym typeface="Arial"/>
              </a:rPr>
              <a:t>to ensure they deliver integration capabilities.</a:t>
            </a:r>
            <a:endParaRPr sz="800" b="1" i="0" u="none" strike="noStrike" cap="none">
              <a:solidFill>
                <a:srgbClr val="000000"/>
              </a:solidFill>
              <a:latin typeface="Arial"/>
              <a:ea typeface="Arial"/>
              <a:cs typeface="Arial"/>
              <a:sym typeface="Arial"/>
            </a:endParaRPr>
          </a:p>
        </p:txBody>
      </p:sp>
      <p:sp>
        <p:nvSpPr>
          <p:cNvPr id="179" name="Google Shape;179;p17"/>
          <p:cNvSpPr/>
          <p:nvPr/>
        </p:nvSpPr>
        <p:spPr>
          <a:xfrm>
            <a:off x="2476496" y="3925602"/>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2.</a:t>
            </a:r>
            <a:endParaRPr sz="1000" b="1" i="0" u="none" strike="noStrike" cap="none">
              <a:solidFill>
                <a:srgbClr val="000000"/>
              </a:solidFill>
              <a:latin typeface="Arial"/>
              <a:ea typeface="Arial"/>
              <a:cs typeface="Arial"/>
              <a:sym typeface="Arial"/>
            </a:endParaRPr>
          </a:p>
        </p:txBody>
      </p:sp>
      <p:sp>
        <p:nvSpPr>
          <p:cNvPr id="180" name="Google Shape;180;p17"/>
          <p:cNvSpPr/>
          <p:nvPr/>
        </p:nvSpPr>
        <p:spPr>
          <a:xfrm>
            <a:off x="2634103" y="4538800"/>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1" i="0" u="none" strike="noStrike" cap="none">
                <a:solidFill>
                  <a:srgbClr val="000000"/>
                </a:solidFill>
                <a:latin typeface="Arial"/>
                <a:ea typeface="Arial"/>
                <a:cs typeface="Arial"/>
                <a:sym typeface="Arial"/>
              </a:rPr>
              <a:t>Use and adopt frameworks</a:t>
            </a:r>
            <a:r>
              <a:rPr lang="en-GB" sz="800" b="0" i="0" u="none" strike="noStrike" cap="none">
                <a:solidFill>
                  <a:srgbClr val="000000"/>
                </a:solidFill>
                <a:latin typeface="Arial"/>
                <a:ea typeface="Arial"/>
                <a:cs typeface="Arial"/>
                <a:sym typeface="Arial"/>
              </a:rPr>
              <a:t> to inform departments on integration products and inclusion in their </a:t>
            </a:r>
            <a:r>
              <a:rPr lang="en-GB" sz="800" b="1" i="0" u="none" strike="noStrike" cap="none">
                <a:solidFill>
                  <a:srgbClr val="000000"/>
                </a:solidFill>
                <a:latin typeface="Arial"/>
                <a:ea typeface="Arial"/>
                <a:cs typeface="Arial"/>
                <a:sym typeface="Arial"/>
              </a:rPr>
              <a:t>Bills of Materials</a:t>
            </a:r>
            <a:r>
              <a:rPr lang="en-GB" sz="800" b="0" i="0" u="none" strike="noStrike" cap="none">
                <a:solidFill>
                  <a:srgbClr val="000000"/>
                </a:solidFill>
                <a:latin typeface="Arial"/>
                <a:ea typeface="Arial"/>
                <a:cs typeface="Arial"/>
                <a:sym typeface="Arial"/>
              </a:rPr>
              <a:t> to promote compliance and adoption.</a:t>
            </a:r>
            <a:endParaRPr sz="800" b="0" i="0" u="none" strike="noStrike" cap="none">
              <a:solidFill>
                <a:srgbClr val="000000"/>
              </a:solidFill>
              <a:latin typeface="Arial"/>
              <a:ea typeface="Arial"/>
              <a:cs typeface="Arial"/>
              <a:sym typeface="Arial"/>
            </a:endParaRPr>
          </a:p>
        </p:txBody>
      </p:sp>
      <p:sp>
        <p:nvSpPr>
          <p:cNvPr id="181" name="Google Shape;181;p17"/>
          <p:cNvSpPr/>
          <p:nvPr/>
        </p:nvSpPr>
        <p:spPr>
          <a:xfrm>
            <a:off x="2476496" y="4538800"/>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3.</a:t>
            </a:r>
            <a:endParaRPr sz="1000" b="1" i="0" u="none" strike="noStrike" cap="none">
              <a:solidFill>
                <a:srgbClr val="000000"/>
              </a:solidFill>
              <a:latin typeface="Arial"/>
              <a:ea typeface="Arial"/>
              <a:cs typeface="Arial"/>
              <a:sym typeface="Arial"/>
            </a:endParaRPr>
          </a:p>
        </p:txBody>
      </p:sp>
      <p:sp>
        <p:nvSpPr>
          <p:cNvPr id="182" name="Google Shape;182;p17"/>
          <p:cNvSpPr/>
          <p:nvPr/>
        </p:nvSpPr>
        <p:spPr>
          <a:xfrm>
            <a:off x="4986724" y="3312404"/>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Proposal for the design and delivery of an </a:t>
            </a:r>
            <a:r>
              <a:rPr lang="en-GB" sz="800" b="1" i="0" u="none" strike="noStrike" cap="none">
                <a:solidFill>
                  <a:srgbClr val="000000"/>
                </a:solidFill>
                <a:latin typeface="Arial"/>
                <a:ea typeface="Arial"/>
                <a:cs typeface="Arial"/>
                <a:sym typeface="Arial"/>
              </a:rPr>
              <a:t>integration HUB service across Government,</a:t>
            </a:r>
            <a:r>
              <a:rPr lang="en-GB" sz="800" b="0" i="0" u="none" strike="noStrike" cap="none">
                <a:solidFill>
                  <a:srgbClr val="000000"/>
                </a:solidFill>
                <a:latin typeface="Arial"/>
                <a:ea typeface="Arial"/>
                <a:cs typeface="Arial"/>
                <a:sym typeface="Arial"/>
              </a:rPr>
              <a:t> including </a:t>
            </a:r>
            <a:r>
              <a:rPr lang="en-GB" sz="800" b="1" i="0" u="none" strike="noStrike" cap="none">
                <a:solidFill>
                  <a:srgbClr val="000000"/>
                </a:solidFill>
                <a:latin typeface="Arial"/>
                <a:ea typeface="Arial"/>
                <a:cs typeface="Arial"/>
                <a:sym typeface="Arial"/>
              </a:rPr>
              <a:t>HR Employee Data </a:t>
            </a:r>
            <a:r>
              <a:rPr lang="en-GB" sz="800" b="0" i="0" u="none" strike="noStrike" cap="none">
                <a:solidFill>
                  <a:srgbClr val="000000"/>
                </a:solidFill>
                <a:latin typeface="Arial"/>
                <a:ea typeface="Arial"/>
                <a:cs typeface="Arial"/>
                <a:sym typeface="Arial"/>
              </a:rPr>
              <a:t>to automate end-to-end services.</a:t>
            </a:r>
            <a:endParaRPr sz="800" b="0" i="0" u="none" strike="noStrike" cap="none">
              <a:solidFill>
                <a:srgbClr val="000000"/>
              </a:solidFill>
              <a:latin typeface="Arial"/>
              <a:ea typeface="Arial"/>
              <a:cs typeface="Arial"/>
              <a:sym typeface="Arial"/>
            </a:endParaRPr>
          </a:p>
        </p:txBody>
      </p:sp>
      <p:sp>
        <p:nvSpPr>
          <p:cNvPr id="183" name="Google Shape;183;p17"/>
          <p:cNvSpPr/>
          <p:nvPr/>
        </p:nvSpPr>
        <p:spPr>
          <a:xfrm>
            <a:off x="4829117" y="3312404"/>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1.</a:t>
            </a:r>
            <a:endParaRPr sz="1000" b="1" i="0" u="none" strike="noStrike" cap="none">
              <a:solidFill>
                <a:srgbClr val="000000"/>
              </a:solidFill>
              <a:latin typeface="Arial"/>
              <a:ea typeface="Arial"/>
              <a:cs typeface="Arial"/>
              <a:sym typeface="Arial"/>
            </a:endParaRPr>
          </a:p>
        </p:txBody>
      </p:sp>
      <p:sp>
        <p:nvSpPr>
          <p:cNvPr id="184" name="Google Shape;184;p17"/>
          <p:cNvSpPr/>
          <p:nvPr/>
        </p:nvSpPr>
        <p:spPr>
          <a:xfrm>
            <a:off x="4986724" y="3925602"/>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Promote full adoption of Finance and Commercial</a:t>
            </a:r>
            <a:r>
              <a:rPr lang="en-GB" sz="800" b="1" i="0" u="none" strike="noStrike" cap="none">
                <a:solidFill>
                  <a:srgbClr val="000000"/>
                </a:solidFill>
                <a:latin typeface="Arial"/>
                <a:ea typeface="Arial"/>
                <a:cs typeface="Arial"/>
                <a:sym typeface="Arial"/>
              </a:rPr>
              <a:t> data convergence in Source to Pay processes</a:t>
            </a:r>
            <a:r>
              <a:rPr lang="en-GB" sz="800" b="0" i="0" u="none" strike="noStrike" cap="none">
                <a:solidFill>
                  <a:srgbClr val="000000"/>
                </a:solidFill>
                <a:latin typeface="Arial"/>
                <a:ea typeface="Arial"/>
                <a:cs typeface="Arial"/>
                <a:sym typeface="Arial"/>
              </a:rPr>
              <a:t> to improve efficiency and transparency in cross-Government sourcing.</a:t>
            </a:r>
            <a:endParaRPr sz="800" b="0" i="0" u="none" strike="noStrike" cap="none">
              <a:solidFill>
                <a:srgbClr val="000000"/>
              </a:solidFill>
              <a:latin typeface="Arial"/>
              <a:ea typeface="Arial"/>
              <a:cs typeface="Arial"/>
              <a:sym typeface="Arial"/>
            </a:endParaRPr>
          </a:p>
        </p:txBody>
      </p:sp>
      <p:sp>
        <p:nvSpPr>
          <p:cNvPr id="185" name="Google Shape;185;p17"/>
          <p:cNvSpPr/>
          <p:nvPr/>
        </p:nvSpPr>
        <p:spPr>
          <a:xfrm>
            <a:off x="4829117" y="3925602"/>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2.</a:t>
            </a:r>
            <a:endParaRPr sz="1000" b="1" i="0" u="none" strike="noStrike" cap="none">
              <a:solidFill>
                <a:srgbClr val="000000"/>
              </a:solidFill>
              <a:latin typeface="Arial"/>
              <a:ea typeface="Arial"/>
              <a:cs typeface="Arial"/>
              <a:sym typeface="Arial"/>
            </a:endParaRPr>
          </a:p>
        </p:txBody>
      </p:sp>
      <p:sp>
        <p:nvSpPr>
          <p:cNvPr id="186" name="Google Shape;186;p17"/>
          <p:cNvSpPr/>
          <p:nvPr/>
        </p:nvSpPr>
        <p:spPr>
          <a:xfrm>
            <a:off x="4986724" y="4538800"/>
            <a:ext cx="20934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000000"/>
                </a:solidFill>
                <a:latin typeface="Arial"/>
                <a:ea typeface="Arial"/>
                <a:cs typeface="Arial"/>
                <a:sym typeface="Arial"/>
              </a:rPr>
              <a:t>Improve the flow of HR and Finance data to </a:t>
            </a:r>
            <a:r>
              <a:rPr lang="en-GB" sz="800" b="1" i="0" u="none" strike="noStrike" cap="none">
                <a:solidFill>
                  <a:srgbClr val="000000"/>
                </a:solidFill>
                <a:latin typeface="Arial"/>
                <a:ea typeface="Arial"/>
                <a:cs typeface="Arial"/>
                <a:sym typeface="Arial"/>
              </a:rPr>
              <a:t>Estates</a:t>
            </a:r>
            <a:r>
              <a:rPr lang="en-GB" sz="800" b="0" i="0" u="none" strike="noStrike" cap="none">
                <a:solidFill>
                  <a:srgbClr val="000000"/>
                </a:solidFill>
                <a:latin typeface="Arial"/>
                <a:ea typeface="Arial"/>
                <a:cs typeface="Arial"/>
                <a:sym typeface="Arial"/>
              </a:rPr>
              <a:t> to help deliver better insight into occupation and facility strategies.</a:t>
            </a:r>
            <a:endParaRPr sz="800" b="1" i="0" u="none" strike="noStrike" cap="none">
              <a:solidFill>
                <a:srgbClr val="000000"/>
              </a:solidFill>
              <a:latin typeface="Arial"/>
              <a:ea typeface="Arial"/>
              <a:cs typeface="Arial"/>
              <a:sym typeface="Arial"/>
            </a:endParaRPr>
          </a:p>
        </p:txBody>
      </p:sp>
      <p:sp>
        <p:nvSpPr>
          <p:cNvPr id="187" name="Google Shape;187;p17"/>
          <p:cNvSpPr/>
          <p:nvPr/>
        </p:nvSpPr>
        <p:spPr>
          <a:xfrm>
            <a:off x="4829117" y="4538800"/>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3.</a:t>
            </a:r>
            <a:endParaRPr sz="1000" b="1" i="0" u="none" strike="noStrike" cap="none">
              <a:solidFill>
                <a:srgbClr val="000000"/>
              </a:solidFill>
              <a:latin typeface="Arial"/>
              <a:ea typeface="Arial"/>
              <a:cs typeface="Arial"/>
              <a:sym typeface="Arial"/>
            </a:endParaRPr>
          </a:p>
        </p:txBody>
      </p:sp>
      <p:sp>
        <p:nvSpPr>
          <p:cNvPr id="188" name="Google Shape;188;p17"/>
          <p:cNvSpPr/>
          <p:nvPr/>
        </p:nvSpPr>
        <p:spPr>
          <a:xfrm>
            <a:off x="7339346" y="3312404"/>
            <a:ext cx="16956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202124"/>
                </a:solidFill>
                <a:highlight>
                  <a:srgbClr val="F8F9FA"/>
                </a:highlight>
                <a:latin typeface="Arial"/>
                <a:ea typeface="Arial"/>
                <a:cs typeface="Arial"/>
                <a:sym typeface="Arial"/>
              </a:rPr>
              <a:t>Define dashboard, modelling and analytical </a:t>
            </a:r>
            <a:r>
              <a:rPr lang="en-GB" sz="800" b="1" i="0" u="none" strike="noStrike" cap="none">
                <a:solidFill>
                  <a:srgbClr val="202124"/>
                </a:solidFill>
                <a:highlight>
                  <a:srgbClr val="F8F9FA"/>
                </a:highlight>
                <a:latin typeface="Arial"/>
                <a:ea typeface="Arial"/>
                <a:cs typeface="Arial"/>
                <a:sym typeface="Arial"/>
              </a:rPr>
              <a:t>capabilities </a:t>
            </a:r>
            <a:r>
              <a:rPr lang="en-GB" sz="800" b="0" i="0" u="none" strike="noStrike" cap="none">
                <a:solidFill>
                  <a:srgbClr val="202124"/>
                </a:solidFill>
                <a:highlight>
                  <a:srgbClr val="F8F9FA"/>
                </a:highlight>
                <a:latin typeface="Arial"/>
                <a:ea typeface="Arial"/>
                <a:cs typeface="Arial"/>
                <a:sym typeface="Arial"/>
              </a:rPr>
              <a:t>to enable efficient </a:t>
            </a:r>
            <a:r>
              <a:rPr lang="en-GB" sz="800" b="1" i="0" u="none" strike="noStrike" cap="none">
                <a:solidFill>
                  <a:srgbClr val="202124"/>
                </a:solidFill>
                <a:highlight>
                  <a:srgbClr val="F8F9FA"/>
                </a:highlight>
                <a:latin typeface="Arial"/>
                <a:ea typeface="Arial"/>
                <a:cs typeface="Arial"/>
                <a:sym typeface="Arial"/>
              </a:rPr>
              <a:t>decision-making </a:t>
            </a:r>
            <a:r>
              <a:rPr lang="en-GB" sz="800" b="0" i="0" u="none" strike="noStrike" cap="none">
                <a:solidFill>
                  <a:srgbClr val="202124"/>
                </a:solidFill>
                <a:highlight>
                  <a:srgbClr val="F8F9FA"/>
                </a:highlight>
                <a:latin typeface="Arial"/>
                <a:ea typeface="Arial"/>
                <a:cs typeface="Arial"/>
                <a:sym typeface="Arial"/>
              </a:rPr>
              <a:t>across Government.</a:t>
            </a:r>
            <a:endParaRPr sz="800" b="0" i="0" u="none" strike="noStrike" cap="none">
              <a:solidFill>
                <a:srgbClr val="000000"/>
              </a:solidFill>
              <a:latin typeface="Arial"/>
              <a:ea typeface="Arial"/>
              <a:cs typeface="Arial"/>
              <a:sym typeface="Arial"/>
            </a:endParaRPr>
          </a:p>
        </p:txBody>
      </p:sp>
      <p:sp>
        <p:nvSpPr>
          <p:cNvPr id="189" name="Google Shape;189;p17"/>
          <p:cNvSpPr/>
          <p:nvPr/>
        </p:nvSpPr>
        <p:spPr>
          <a:xfrm>
            <a:off x="7181738" y="3312404"/>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1.</a:t>
            </a:r>
            <a:endParaRPr sz="1000" b="1" i="0" u="none" strike="noStrike" cap="none">
              <a:solidFill>
                <a:srgbClr val="000000"/>
              </a:solidFill>
              <a:latin typeface="Arial"/>
              <a:ea typeface="Arial"/>
              <a:cs typeface="Arial"/>
              <a:sym typeface="Arial"/>
            </a:endParaRPr>
          </a:p>
        </p:txBody>
      </p:sp>
      <p:sp>
        <p:nvSpPr>
          <p:cNvPr id="190" name="Google Shape;190;p17"/>
          <p:cNvSpPr/>
          <p:nvPr/>
        </p:nvSpPr>
        <p:spPr>
          <a:xfrm>
            <a:off x="7339346" y="3925602"/>
            <a:ext cx="16956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202124"/>
                </a:solidFill>
                <a:highlight>
                  <a:srgbClr val="F8F9FA"/>
                </a:highlight>
                <a:latin typeface="Arial"/>
                <a:ea typeface="Arial"/>
                <a:cs typeface="Arial"/>
                <a:sym typeface="Arial"/>
              </a:rPr>
              <a:t>Work with departments and functions to identify improvements in </a:t>
            </a:r>
            <a:r>
              <a:rPr lang="en-GB" sz="800" b="1" i="0" u="none" strike="noStrike" cap="none">
                <a:solidFill>
                  <a:srgbClr val="202124"/>
                </a:solidFill>
                <a:highlight>
                  <a:srgbClr val="F8F9FA"/>
                </a:highlight>
                <a:latin typeface="Arial"/>
                <a:ea typeface="Arial"/>
                <a:cs typeface="Arial"/>
                <a:sym typeface="Arial"/>
              </a:rPr>
              <a:t>technology tooling</a:t>
            </a:r>
            <a:r>
              <a:rPr lang="en-GB" sz="800" b="0" i="0" u="none" strike="noStrike" cap="none">
                <a:solidFill>
                  <a:srgbClr val="202124"/>
                </a:solidFill>
                <a:highlight>
                  <a:srgbClr val="F8F9FA"/>
                </a:highlight>
                <a:latin typeface="Arial"/>
                <a:ea typeface="Arial"/>
                <a:cs typeface="Arial"/>
                <a:sym typeface="Arial"/>
              </a:rPr>
              <a:t> for shared services analytics.</a:t>
            </a:r>
            <a:endParaRPr sz="800" b="0" i="0" u="none" strike="noStrike" cap="none">
              <a:solidFill>
                <a:srgbClr val="000000"/>
              </a:solidFill>
              <a:latin typeface="Arial"/>
              <a:ea typeface="Arial"/>
              <a:cs typeface="Arial"/>
              <a:sym typeface="Arial"/>
            </a:endParaRPr>
          </a:p>
        </p:txBody>
      </p:sp>
      <p:sp>
        <p:nvSpPr>
          <p:cNvPr id="191" name="Google Shape;191;p17"/>
          <p:cNvSpPr/>
          <p:nvPr/>
        </p:nvSpPr>
        <p:spPr>
          <a:xfrm>
            <a:off x="7181738" y="3925602"/>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2.</a:t>
            </a:r>
            <a:endParaRPr sz="1000" b="1" i="0" u="none" strike="noStrike" cap="none">
              <a:solidFill>
                <a:srgbClr val="000000"/>
              </a:solidFill>
              <a:latin typeface="Arial"/>
              <a:ea typeface="Arial"/>
              <a:cs typeface="Arial"/>
              <a:sym typeface="Arial"/>
            </a:endParaRPr>
          </a:p>
        </p:txBody>
      </p:sp>
      <p:sp>
        <p:nvSpPr>
          <p:cNvPr id="192" name="Google Shape;192;p17"/>
          <p:cNvSpPr/>
          <p:nvPr/>
        </p:nvSpPr>
        <p:spPr>
          <a:xfrm>
            <a:off x="7339346" y="4538800"/>
            <a:ext cx="1695600" cy="5370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18000" tIns="3600" rIns="18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800" b="0" i="0" u="none" strike="noStrike" cap="none">
                <a:solidFill>
                  <a:srgbClr val="202124"/>
                </a:solidFill>
                <a:highlight>
                  <a:srgbClr val="F8F9FA"/>
                </a:highlight>
                <a:latin typeface="Arial"/>
                <a:ea typeface="Arial"/>
                <a:cs typeface="Arial"/>
                <a:sym typeface="Arial"/>
              </a:rPr>
              <a:t>Use </a:t>
            </a:r>
            <a:r>
              <a:rPr lang="en-GB" sz="800" b="1" i="0" u="none" strike="noStrike" cap="none">
                <a:solidFill>
                  <a:srgbClr val="202124"/>
                </a:solidFill>
                <a:highlight>
                  <a:srgbClr val="F8F9FA"/>
                </a:highlight>
                <a:latin typeface="Arial"/>
                <a:ea typeface="Arial"/>
                <a:cs typeface="Arial"/>
                <a:sym typeface="Arial"/>
              </a:rPr>
              <a:t>cross-government </a:t>
            </a:r>
            <a:r>
              <a:rPr lang="en-GB" sz="800" b="0" i="0" u="none" strike="noStrike" cap="none">
                <a:solidFill>
                  <a:srgbClr val="202124"/>
                </a:solidFill>
                <a:highlight>
                  <a:srgbClr val="F8F9FA"/>
                </a:highlight>
                <a:latin typeface="Arial"/>
                <a:ea typeface="Arial"/>
                <a:cs typeface="Arial"/>
                <a:sym typeface="Arial"/>
              </a:rPr>
              <a:t>BI working groups to deliver </a:t>
            </a:r>
            <a:r>
              <a:rPr lang="en-GB" sz="800" b="1" i="0" u="none" strike="noStrike" cap="none">
                <a:solidFill>
                  <a:srgbClr val="202124"/>
                </a:solidFill>
                <a:highlight>
                  <a:srgbClr val="F8F9FA"/>
                </a:highlight>
                <a:latin typeface="Arial"/>
                <a:ea typeface="Arial"/>
                <a:cs typeface="Arial"/>
                <a:sym typeface="Arial"/>
              </a:rPr>
              <a:t>analytical models</a:t>
            </a:r>
            <a:r>
              <a:rPr lang="en-GB" sz="800" b="0" i="0" u="none" strike="noStrike" cap="none">
                <a:solidFill>
                  <a:srgbClr val="202124"/>
                </a:solidFill>
                <a:highlight>
                  <a:srgbClr val="F8F9FA"/>
                </a:highlight>
                <a:latin typeface="Arial"/>
                <a:ea typeface="Arial"/>
                <a:cs typeface="Arial"/>
                <a:sym typeface="Arial"/>
              </a:rPr>
              <a:t> and </a:t>
            </a:r>
            <a:r>
              <a:rPr lang="en-GB" sz="800" b="1" i="0" u="none" strike="noStrike" cap="none">
                <a:solidFill>
                  <a:srgbClr val="202124"/>
                </a:solidFill>
                <a:highlight>
                  <a:srgbClr val="F8F9FA"/>
                </a:highlight>
                <a:latin typeface="Arial"/>
                <a:ea typeface="Arial"/>
                <a:cs typeface="Arial"/>
                <a:sym typeface="Arial"/>
              </a:rPr>
              <a:t>templates </a:t>
            </a:r>
            <a:r>
              <a:rPr lang="en-GB" sz="800" b="0" i="0" u="none" strike="noStrike" cap="none">
                <a:solidFill>
                  <a:srgbClr val="202124"/>
                </a:solidFill>
                <a:highlight>
                  <a:srgbClr val="F8F9FA"/>
                </a:highlight>
                <a:latin typeface="Arial"/>
                <a:ea typeface="Arial"/>
                <a:cs typeface="Arial"/>
                <a:sym typeface="Arial"/>
              </a:rPr>
              <a:t>to drive insights via a central sharing platform.</a:t>
            </a:r>
            <a:endParaRPr sz="800" b="0" i="0" u="none" strike="noStrike" cap="none">
              <a:solidFill>
                <a:srgbClr val="000000"/>
              </a:solidFill>
              <a:latin typeface="Arial"/>
              <a:ea typeface="Arial"/>
              <a:cs typeface="Arial"/>
              <a:sym typeface="Arial"/>
            </a:endParaRPr>
          </a:p>
        </p:txBody>
      </p:sp>
      <p:sp>
        <p:nvSpPr>
          <p:cNvPr id="193" name="Google Shape;193;p17"/>
          <p:cNvSpPr/>
          <p:nvPr/>
        </p:nvSpPr>
        <p:spPr>
          <a:xfrm>
            <a:off x="7181738" y="4538800"/>
            <a:ext cx="157800" cy="5370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3.</a:t>
            </a:r>
            <a:endParaRPr sz="1000" b="1" i="0" u="none" strike="noStrike" cap="none">
              <a:solidFill>
                <a:srgbClr val="000000"/>
              </a:solidFill>
              <a:latin typeface="Arial"/>
              <a:ea typeface="Arial"/>
              <a:cs typeface="Arial"/>
              <a:sym typeface="Arial"/>
            </a:endParaRPr>
          </a:p>
        </p:txBody>
      </p:sp>
      <p:sp>
        <p:nvSpPr>
          <p:cNvPr id="194" name="Google Shape;194;p17"/>
          <p:cNvSpPr txBox="1"/>
          <p:nvPr/>
        </p:nvSpPr>
        <p:spPr>
          <a:xfrm>
            <a:off x="202525" y="170350"/>
            <a:ext cx="8743800" cy="49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1"/>
              <a:t>Data Convergence Priorities</a:t>
            </a:r>
            <a:endParaRPr sz="2200" b="1"/>
          </a:p>
        </p:txBody>
      </p:sp>
      <p:sp>
        <p:nvSpPr>
          <p:cNvPr id="195" name="Google Shape;195;p17"/>
          <p:cNvSpPr/>
          <p:nvPr/>
        </p:nvSpPr>
        <p:spPr>
          <a:xfrm>
            <a:off x="202525" y="1223900"/>
            <a:ext cx="3999000" cy="1160400"/>
          </a:xfrm>
          <a:prstGeom prst="homePlate">
            <a:avLst>
              <a:gd name="adj" fmla="val 50000"/>
            </a:avLst>
          </a:prstGeom>
          <a:solidFill>
            <a:srgbClr val="FFFFFF"/>
          </a:solidFill>
          <a:ln w="28575" cap="flat" cmpd="sng">
            <a:solidFill>
              <a:srgbClr val="6FA8DC"/>
            </a:solidFill>
            <a:prstDash val="solid"/>
            <a:round/>
            <a:headEnd type="none" w="sm" len="sm"/>
            <a:tailEnd type="none" w="sm" len="sm"/>
          </a:ln>
        </p:spPr>
        <p:txBody>
          <a:bodyPr spcFirstLastPara="1" wrap="square" lIns="36000" tIns="18000" rIns="36000" bIns="18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800" b="1" i="0" u="none" strike="noStrike" cap="none">
                <a:solidFill>
                  <a:srgbClr val="000000"/>
                </a:solidFill>
                <a:latin typeface="Arial"/>
                <a:ea typeface="Arial"/>
                <a:cs typeface="Arial"/>
                <a:sym typeface="Arial"/>
              </a:rPr>
              <a:t>Current Landscape</a:t>
            </a:r>
            <a:endParaRPr sz="800" b="1"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Slow and cumbersome workforce planning, taking 3 months to collate and validate data requests e.g. analysis of the SCS workforce and recruitment</a:t>
            </a:r>
            <a:endParaRPr sz="800" b="0"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a:t>Inconsistent</a:t>
            </a:r>
            <a:r>
              <a:rPr lang="en-GB" sz="800" b="0" i="0" u="none" strike="noStrike" cap="none">
                <a:solidFill>
                  <a:srgbClr val="000000"/>
                </a:solidFill>
                <a:latin typeface="Arial"/>
                <a:ea typeface="Arial"/>
                <a:cs typeface="Arial"/>
                <a:sym typeface="Arial"/>
              </a:rPr>
              <a:t> implementation of CSHR Global Design Principles and recruitment policies resulting in divergent data sets</a:t>
            </a:r>
            <a:endParaRPr sz="800" b="0"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Data first entered by candidates, reused for downstream services such as vetting, pension etc.,  often requires revalidation, rekeying and checking</a:t>
            </a:r>
            <a:endParaRPr sz="800" b="0"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Candidates find it cumbersome to track the application and onboarding process, with multiple different information points</a:t>
            </a:r>
            <a:endParaRPr sz="800" b="0" i="0" u="none" strike="noStrike" cap="none">
              <a:solidFill>
                <a:srgbClr val="000000"/>
              </a:solidFill>
              <a:latin typeface="Arial"/>
              <a:ea typeface="Arial"/>
              <a:cs typeface="Arial"/>
              <a:sym typeface="Arial"/>
            </a:endParaRPr>
          </a:p>
        </p:txBody>
      </p:sp>
      <p:sp>
        <p:nvSpPr>
          <p:cNvPr id="196" name="Google Shape;196;p17"/>
          <p:cNvSpPr/>
          <p:nvPr/>
        </p:nvSpPr>
        <p:spPr>
          <a:xfrm>
            <a:off x="3976185" y="1223900"/>
            <a:ext cx="3025500" cy="1160400"/>
          </a:xfrm>
          <a:prstGeom prst="rect">
            <a:avLst/>
          </a:prstGeom>
          <a:solidFill>
            <a:srgbClr val="FFFFFF"/>
          </a:solidFill>
          <a:ln w="28575" cap="flat" cmpd="sng">
            <a:solidFill>
              <a:srgbClr val="6FA8DC"/>
            </a:solidFill>
            <a:prstDash val="solid"/>
            <a:round/>
            <a:headEnd type="none" w="sm" len="sm"/>
            <a:tailEnd type="none" w="sm" len="sm"/>
          </a:ln>
        </p:spPr>
        <p:txBody>
          <a:bodyPr spcFirstLastPara="1" wrap="square" lIns="36000" tIns="18000" rIns="36000" bIns="180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Arial"/>
                <a:ea typeface="Arial"/>
                <a:cs typeface="Arial"/>
                <a:sym typeface="Arial"/>
              </a:rPr>
              <a:t>Future Landscape</a:t>
            </a:r>
            <a:endParaRPr sz="800" b="1"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Automated data requests delivering real time insights via expanded reporting systems such as the G</a:t>
            </a:r>
            <a:r>
              <a:rPr lang="en-GB" sz="800"/>
              <a:t>B</a:t>
            </a:r>
            <a:r>
              <a:rPr lang="en-GB" sz="800" b="0" i="0" u="none" strike="noStrike" cap="none">
                <a:solidFill>
                  <a:srgbClr val="000000"/>
                </a:solidFill>
                <a:latin typeface="Arial"/>
                <a:ea typeface="Arial"/>
                <a:cs typeface="Arial"/>
                <a:sym typeface="Arial"/>
              </a:rPr>
              <a:t>S GRID platform</a:t>
            </a:r>
            <a:endParaRPr sz="800" b="0"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Standardised onboarding data and processes to build a common employee experience </a:t>
            </a:r>
            <a:endParaRPr sz="800" b="0"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Using information input once to create a digital wallet in a single consistent and accessible format for staff</a:t>
            </a:r>
            <a:endParaRPr sz="800" b="0" i="0" u="none" strike="noStrike" cap="none">
              <a:solidFill>
                <a:srgbClr val="000000"/>
              </a:solidFill>
              <a:latin typeface="Arial"/>
              <a:ea typeface="Arial"/>
              <a:cs typeface="Arial"/>
              <a:sym typeface="Arial"/>
            </a:endParaRPr>
          </a:p>
          <a:p>
            <a:pPr marL="107999" marR="0" lvl="0" indent="-50800" algn="l" rtl="0">
              <a:lnSpc>
                <a:spcPct val="100000"/>
              </a:lnSpc>
              <a:spcBef>
                <a:spcPts val="0"/>
              </a:spcBef>
              <a:spcAft>
                <a:spcPts val="0"/>
              </a:spcAft>
              <a:buClr>
                <a:srgbClr val="000000"/>
              </a:buClr>
              <a:buSzPts val="800"/>
              <a:buFont typeface="Arial"/>
              <a:buChar char="➔"/>
            </a:pPr>
            <a:r>
              <a:rPr lang="en-GB" sz="800" b="0" i="0" u="none" strike="noStrike" cap="none">
                <a:solidFill>
                  <a:srgbClr val="000000"/>
                </a:solidFill>
                <a:latin typeface="Arial"/>
                <a:ea typeface="Arial"/>
                <a:cs typeface="Arial"/>
                <a:sym typeface="Arial"/>
              </a:rPr>
              <a:t>A single real time dashboard through which applicants and recruiters can track progress for onboarding</a:t>
            </a:r>
            <a:endParaRPr sz="800" b="0" i="0" u="none" strike="noStrike" cap="none">
              <a:solidFill>
                <a:srgbClr val="000000"/>
              </a:solidFill>
              <a:latin typeface="Arial"/>
              <a:ea typeface="Arial"/>
              <a:cs typeface="Arial"/>
              <a:sym typeface="Arial"/>
            </a:endParaRPr>
          </a:p>
        </p:txBody>
      </p:sp>
      <p:sp>
        <p:nvSpPr>
          <p:cNvPr id="197" name="Google Shape;197;p17"/>
          <p:cNvSpPr/>
          <p:nvPr/>
        </p:nvSpPr>
        <p:spPr>
          <a:xfrm>
            <a:off x="69525" y="3254200"/>
            <a:ext cx="2343300" cy="624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p:nvPr/>
        </p:nvSpPr>
        <p:spPr>
          <a:xfrm>
            <a:off x="7181750" y="1160900"/>
            <a:ext cx="1890600" cy="1287300"/>
          </a:xfrm>
          <a:prstGeom prst="rect">
            <a:avLst/>
          </a:prstGeom>
          <a:solidFill>
            <a:srgbClr val="CFE2F3"/>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rgbClr val="000000"/>
              </a:solidFill>
              <a:latin typeface="Arial"/>
              <a:ea typeface="Arial"/>
              <a:cs typeface="Arial"/>
              <a:sym typeface="Arial"/>
            </a:endParaRPr>
          </a:p>
        </p:txBody>
      </p:sp>
      <p:sp>
        <p:nvSpPr>
          <p:cNvPr id="203" name="Google Shape;203;p18"/>
          <p:cNvSpPr/>
          <p:nvPr/>
        </p:nvSpPr>
        <p:spPr>
          <a:xfrm rot="10800000" flipH="1">
            <a:off x="5825175" y="2508475"/>
            <a:ext cx="3247200" cy="2337600"/>
          </a:xfrm>
          <a:prstGeom prst="rect">
            <a:avLst/>
          </a:prstGeom>
          <a:solidFill>
            <a:srgbClr val="CFE2F3"/>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rgbClr val="000000"/>
              </a:solidFill>
              <a:latin typeface="Arial"/>
              <a:ea typeface="Arial"/>
              <a:cs typeface="Arial"/>
              <a:sym typeface="Arial"/>
            </a:endParaRPr>
          </a:p>
        </p:txBody>
      </p:sp>
      <p:sp>
        <p:nvSpPr>
          <p:cNvPr id="204" name="Google Shape;204;p18"/>
          <p:cNvSpPr txBox="1">
            <a:spLocks noGrp="1"/>
          </p:cNvSpPr>
          <p:nvPr>
            <p:ph type="sldNum" idx="12"/>
          </p:nvPr>
        </p:nvSpPr>
        <p:spPr>
          <a:xfrm>
            <a:off x="8397758" y="-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205" name="Google Shape;205;p18"/>
          <p:cNvSpPr txBox="1"/>
          <p:nvPr/>
        </p:nvSpPr>
        <p:spPr>
          <a:xfrm>
            <a:off x="141225" y="655350"/>
            <a:ext cx="8861700" cy="499200"/>
          </a:xfrm>
          <a:prstGeom prst="rect">
            <a:avLst/>
          </a:prstGeom>
          <a:noFill/>
          <a:ln>
            <a:noFill/>
          </a:ln>
        </p:spPr>
        <p:txBody>
          <a:bodyPr spcFirstLastPara="1" wrap="square" lIns="36000" tIns="36000" rIns="36000" bIns="36000" anchor="t" anchorCtr="0">
            <a:noAutofit/>
          </a:bodyPr>
          <a:lstStyle/>
          <a:p>
            <a:pPr marL="0" lvl="0" indent="0" algn="l" rtl="0">
              <a:spcBef>
                <a:spcPts val="0"/>
              </a:spcBef>
              <a:spcAft>
                <a:spcPts val="0"/>
              </a:spcAft>
              <a:buClr>
                <a:schemeClr val="dk1"/>
              </a:buClr>
              <a:buSzPts val="1100"/>
              <a:buFont typeface="Arial"/>
              <a:buNone/>
            </a:pPr>
            <a:r>
              <a:rPr lang="en-GB" sz="850">
                <a:solidFill>
                  <a:schemeClr val="dk1"/>
                </a:solidFill>
              </a:rPr>
              <a:t>Data standards will help </a:t>
            </a:r>
            <a:r>
              <a:rPr lang="en-GB" sz="850" b="1">
                <a:solidFill>
                  <a:schemeClr val="dk1"/>
                </a:solidFill>
              </a:rPr>
              <a:t>eliminate siloed working</a:t>
            </a:r>
            <a:r>
              <a:rPr lang="en-GB" sz="850">
                <a:solidFill>
                  <a:schemeClr val="dk1"/>
                </a:solidFill>
              </a:rPr>
              <a:t>, enabling effective and efficient sharing of information, securely and consistently across Centres and functions. </a:t>
            </a:r>
            <a:r>
              <a:rPr lang="en-GB" sz="800">
                <a:solidFill>
                  <a:schemeClr val="dk1"/>
                </a:solidFill>
              </a:rPr>
              <a:t>Of the 100s of data definitions, we will work with functions to define c. 50 </a:t>
            </a:r>
            <a:r>
              <a:rPr lang="en-GB" sz="800" b="1">
                <a:solidFill>
                  <a:schemeClr val="dk1"/>
                </a:solidFill>
              </a:rPr>
              <a:t>Core Standards for HR, Finance</a:t>
            </a:r>
            <a:r>
              <a:rPr lang="en-GB" sz="800">
                <a:solidFill>
                  <a:schemeClr val="dk1"/>
                </a:solidFill>
              </a:rPr>
              <a:t> </a:t>
            </a:r>
            <a:r>
              <a:rPr lang="en-GB" sz="800" b="1">
                <a:solidFill>
                  <a:schemeClr val="dk1"/>
                </a:solidFill>
              </a:rPr>
              <a:t>&amp; Commercial, Security and Estates (Property)</a:t>
            </a:r>
            <a:r>
              <a:rPr lang="en-GB" sz="800">
                <a:solidFill>
                  <a:schemeClr val="dk1"/>
                </a:solidFill>
              </a:rPr>
              <a:t>, e.g. the way </a:t>
            </a:r>
            <a:r>
              <a:rPr lang="en-GB" sz="800" b="1">
                <a:solidFill>
                  <a:schemeClr val="dk1"/>
                </a:solidFill>
              </a:rPr>
              <a:t>employee status</a:t>
            </a:r>
            <a:r>
              <a:rPr lang="en-GB" sz="800">
                <a:solidFill>
                  <a:schemeClr val="dk1"/>
                </a:solidFill>
              </a:rPr>
              <a:t> is recorded by depts.  The deliverables of the individual data standards and their metadata criteria are reliant on the expertise of the functions for full definition and ongoing maintenance (contacts listed in Appending 3).</a:t>
            </a:r>
            <a:endParaRPr sz="800">
              <a:solidFill>
                <a:schemeClr val="dk1"/>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000" i="1">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Arial"/>
              <a:ea typeface="Arial"/>
              <a:cs typeface="Arial"/>
              <a:sym typeface="Arial"/>
            </a:endParaRPr>
          </a:p>
        </p:txBody>
      </p:sp>
      <p:sp>
        <p:nvSpPr>
          <p:cNvPr id="206" name="Google Shape;206;p18"/>
          <p:cNvSpPr/>
          <p:nvPr/>
        </p:nvSpPr>
        <p:spPr>
          <a:xfrm>
            <a:off x="123875" y="2506275"/>
            <a:ext cx="5496000" cy="134400"/>
          </a:xfrm>
          <a:prstGeom prst="rect">
            <a:avLst/>
          </a:prstGeom>
          <a:solidFill>
            <a:srgbClr val="6FA8DC"/>
          </a:solidFill>
          <a:ln w="38100" cap="flat" cmpd="sng">
            <a:solidFill>
              <a:srgbClr val="6FA8D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a:solidFill>
                  <a:srgbClr val="FFFFFF"/>
                </a:solidFill>
              </a:rPr>
              <a:t>Contents</a:t>
            </a:r>
            <a:endParaRPr sz="1000" b="0" i="0" u="none" strike="noStrike" cap="none">
              <a:solidFill>
                <a:srgbClr val="FFFFFF"/>
              </a:solidFill>
              <a:latin typeface="Arial"/>
              <a:ea typeface="Arial"/>
              <a:cs typeface="Arial"/>
              <a:sym typeface="Arial"/>
            </a:endParaRPr>
          </a:p>
        </p:txBody>
      </p:sp>
      <p:sp>
        <p:nvSpPr>
          <p:cNvPr id="207" name="Google Shape;207;p18"/>
          <p:cNvSpPr/>
          <p:nvPr/>
        </p:nvSpPr>
        <p:spPr>
          <a:xfrm>
            <a:off x="7184000" y="1160899"/>
            <a:ext cx="1846200" cy="223500"/>
          </a:xfrm>
          <a:prstGeom prst="rect">
            <a:avLst/>
          </a:prstGeom>
          <a:solidFill>
            <a:srgbClr val="FFFFFF"/>
          </a:solidFill>
          <a:ln w="19050" cap="flat" cmpd="sng">
            <a:solidFill>
              <a:srgbClr val="9FC5E8"/>
            </a:solidFill>
            <a:prstDash val="solid"/>
            <a:round/>
            <a:headEnd type="none" w="sm" len="sm"/>
            <a:tailEnd type="none" w="sm" len="sm"/>
          </a:ln>
        </p:spPr>
        <p:txBody>
          <a:bodyPr spcFirstLastPara="1" wrap="square" lIns="18000" tIns="36000" rIns="18000" bIns="36000" anchor="t" anchorCtr="0">
            <a:noAutofit/>
          </a:bodyPr>
          <a:lstStyle/>
          <a:p>
            <a:pPr marL="0" lvl="0" indent="0" algn="ctr" rtl="0">
              <a:spcBef>
                <a:spcPts val="0"/>
              </a:spcBef>
              <a:spcAft>
                <a:spcPts val="0"/>
              </a:spcAft>
              <a:buNone/>
            </a:pPr>
            <a:r>
              <a:rPr lang="en-GB" sz="900" b="1" u="sng"/>
              <a:t>Status</a:t>
            </a:r>
            <a:endParaRPr sz="900" b="1" i="0" u="sng" strike="noStrike" cap="none">
              <a:solidFill>
                <a:srgbClr val="000000"/>
              </a:solidFill>
            </a:endParaRPr>
          </a:p>
        </p:txBody>
      </p:sp>
      <p:sp>
        <p:nvSpPr>
          <p:cNvPr id="208" name="Google Shape;208;p18"/>
          <p:cNvSpPr/>
          <p:nvPr/>
        </p:nvSpPr>
        <p:spPr>
          <a:xfrm>
            <a:off x="116400" y="1160900"/>
            <a:ext cx="6963900" cy="1287300"/>
          </a:xfrm>
          <a:prstGeom prst="rect">
            <a:avLst/>
          </a:prstGeom>
          <a:solidFill>
            <a:srgbClr val="CFE2F3"/>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rgbClr val="000000"/>
              </a:solidFill>
              <a:latin typeface="Arial"/>
              <a:ea typeface="Arial"/>
              <a:cs typeface="Arial"/>
              <a:sym typeface="Arial"/>
            </a:endParaRPr>
          </a:p>
        </p:txBody>
      </p:sp>
      <p:sp>
        <p:nvSpPr>
          <p:cNvPr id="209" name="Google Shape;209;p18"/>
          <p:cNvSpPr/>
          <p:nvPr/>
        </p:nvSpPr>
        <p:spPr>
          <a:xfrm>
            <a:off x="433082" y="2721500"/>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None/>
            </a:pPr>
            <a:r>
              <a:rPr lang="en-GB" sz="1100" b="1" u="sng">
                <a:solidFill>
                  <a:schemeClr val="hlink"/>
                </a:solidFill>
                <a:hlinkClick r:id="rId3" action="ppaction://hlinksldjump"/>
              </a:rPr>
              <a:t>HR</a:t>
            </a:r>
            <a:endParaRPr sz="500" b="0" i="0" u="none" strike="noStrike" cap="none">
              <a:solidFill>
                <a:srgbClr val="000000"/>
              </a:solidFill>
              <a:latin typeface="Arial"/>
              <a:ea typeface="Arial"/>
              <a:cs typeface="Arial"/>
              <a:sym typeface="Arial"/>
            </a:endParaRPr>
          </a:p>
        </p:txBody>
      </p:sp>
      <p:sp>
        <p:nvSpPr>
          <p:cNvPr id="210" name="Google Shape;210;p18"/>
          <p:cNvSpPr/>
          <p:nvPr/>
        </p:nvSpPr>
        <p:spPr>
          <a:xfrm>
            <a:off x="143365" y="2721500"/>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1.</a:t>
            </a:r>
            <a:endParaRPr sz="1000" b="1" i="0" u="none" strike="noStrike" cap="none">
              <a:solidFill>
                <a:srgbClr val="000000"/>
              </a:solidFill>
              <a:latin typeface="Arial"/>
              <a:ea typeface="Arial"/>
              <a:cs typeface="Arial"/>
              <a:sym typeface="Arial"/>
            </a:endParaRPr>
          </a:p>
        </p:txBody>
      </p:sp>
      <p:sp>
        <p:nvSpPr>
          <p:cNvPr id="211" name="Google Shape;211;p18"/>
          <p:cNvSpPr txBox="1"/>
          <p:nvPr/>
        </p:nvSpPr>
        <p:spPr>
          <a:xfrm>
            <a:off x="124050" y="185725"/>
            <a:ext cx="8904000" cy="499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1"/>
              <a:t>D</a:t>
            </a:r>
            <a:r>
              <a:rPr lang="en-GB" sz="2200" b="1" i="0" u="none" strike="noStrike" cap="none">
                <a:solidFill>
                  <a:srgbClr val="000000"/>
                </a:solidFill>
                <a:latin typeface="Arial"/>
                <a:ea typeface="Arial"/>
                <a:cs typeface="Arial"/>
                <a:sym typeface="Arial"/>
              </a:rPr>
              <a:t>ata</a:t>
            </a:r>
            <a:r>
              <a:rPr lang="en-GB" sz="2200" b="1"/>
              <a:t> Standards - Core Data standards</a:t>
            </a:r>
            <a:endParaRPr sz="2200" b="1" i="0" u="none" strike="noStrike" cap="none">
              <a:solidFill>
                <a:srgbClr val="000000"/>
              </a:solidFill>
              <a:latin typeface="Arial"/>
              <a:ea typeface="Arial"/>
              <a:cs typeface="Arial"/>
              <a:sym typeface="Arial"/>
            </a:endParaRPr>
          </a:p>
        </p:txBody>
      </p:sp>
      <p:sp>
        <p:nvSpPr>
          <p:cNvPr id="212" name="Google Shape;212;p18"/>
          <p:cNvSpPr/>
          <p:nvPr/>
        </p:nvSpPr>
        <p:spPr>
          <a:xfrm>
            <a:off x="202525" y="1223900"/>
            <a:ext cx="6803400" cy="1160400"/>
          </a:xfrm>
          <a:prstGeom prst="rect">
            <a:avLst/>
          </a:prstGeom>
          <a:solidFill>
            <a:srgbClr val="FFFFFF"/>
          </a:solidFill>
          <a:ln w="28575" cap="flat" cmpd="sng">
            <a:solidFill>
              <a:srgbClr val="6FA8DC"/>
            </a:solidFill>
            <a:prstDash val="solid"/>
            <a:round/>
            <a:headEnd type="none" w="sm" len="sm"/>
            <a:tailEnd type="none" w="sm" len="sm"/>
          </a:ln>
        </p:spPr>
        <p:txBody>
          <a:bodyPr spcFirstLastPara="1" wrap="square" lIns="36000" tIns="18000" rIns="36000" bIns="18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800" b="1"/>
              <a:t>Scope of discovery</a:t>
            </a:r>
            <a:endParaRPr sz="800" b="1"/>
          </a:p>
          <a:p>
            <a:pPr marL="0" lvl="0" indent="0" algn="l" rtl="0">
              <a:spcBef>
                <a:spcPts val="0"/>
              </a:spcBef>
              <a:spcAft>
                <a:spcPts val="0"/>
              </a:spcAft>
              <a:buNone/>
            </a:pPr>
            <a:r>
              <a:rPr lang="en-GB" sz="800">
                <a:solidFill>
                  <a:schemeClr val="dk1"/>
                </a:solidFill>
              </a:rPr>
              <a:t>The Top 50 Data Standards relevant to Shared Services and Interoperability are assessed against the following principles:</a:t>
            </a:r>
            <a:endParaRPr sz="800">
              <a:solidFill>
                <a:schemeClr val="dk1"/>
              </a:solidFill>
            </a:endParaRPr>
          </a:p>
          <a:p>
            <a:pPr marL="457200" lvl="0" indent="-279400" algn="l" rtl="0">
              <a:spcBef>
                <a:spcPts val="0"/>
              </a:spcBef>
              <a:spcAft>
                <a:spcPts val="0"/>
              </a:spcAft>
              <a:buClr>
                <a:schemeClr val="dk1"/>
              </a:buClr>
              <a:buSzPts val="800"/>
              <a:buAutoNum type="arabicPeriod"/>
            </a:pPr>
            <a:r>
              <a:rPr lang="en-GB" sz="800">
                <a:solidFill>
                  <a:schemeClr val="dk1"/>
                </a:solidFill>
              </a:rPr>
              <a:t>If data is used across the civil service for sharing with another department then a standard must be used (or created and shared with the head of the function)</a:t>
            </a:r>
            <a:endParaRPr sz="800">
              <a:solidFill>
                <a:schemeClr val="dk1"/>
              </a:solidFill>
            </a:endParaRPr>
          </a:p>
          <a:p>
            <a:pPr marL="457200" lvl="0" indent="-279400" algn="l" rtl="0">
              <a:spcBef>
                <a:spcPts val="0"/>
              </a:spcBef>
              <a:spcAft>
                <a:spcPts val="0"/>
              </a:spcAft>
              <a:buClr>
                <a:schemeClr val="dk1"/>
              </a:buClr>
              <a:buSzPts val="800"/>
              <a:buAutoNum type="arabicPeriod"/>
            </a:pPr>
            <a:r>
              <a:rPr lang="en-GB" sz="800">
                <a:solidFill>
                  <a:schemeClr val="dk1"/>
                </a:solidFill>
              </a:rPr>
              <a:t>If data is used across a Shared Service Centre / Cluster of multiple departments for insight (analysis, data science, ad hoc or regular reporting) and management purposes then a standard must be used</a:t>
            </a:r>
            <a:endParaRPr sz="800">
              <a:solidFill>
                <a:schemeClr val="dk1"/>
              </a:solidFill>
            </a:endParaRPr>
          </a:p>
          <a:p>
            <a:pPr marL="457200" lvl="0" indent="-279400" algn="l" rtl="0">
              <a:spcBef>
                <a:spcPts val="0"/>
              </a:spcBef>
              <a:spcAft>
                <a:spcPts val="0"/>
              </a:spcAft>
              <a:buClr>
                <a:schemeClr val="dk1"/>
              </a:buClr>
              <a:buSzPts val="800"/>
              <a:buAutoNum type="arabicPeriod"/>
            </a:pPr>
            <a:r>
              <a:rPr lang="en-GB" sz="800">
                <a:solidFill>
                  <a:schemeClr val="dk1"/>
                </a:solidFill>
              </a:rPr>
              <a:t>If data is to be shared externally then the the standard must be aligned to both internal standards above, and external international standards if available</a:t>
            </a:r>
            <a:endParaRPr sz="800">
              <a:solidFill>
                <a:schemeClr val="dk1"/>
              </a:solidFill>
            </a:endParaRPr>
          </a:p>
          <a:p>
            <a:pPr marL="457200" lvl="0" indent="-279400" algn="l" rtl="0">
              <a:spcBef>
                <a:spcPts val="0"/>
              </a:spcBef>
              <a:spcAft>
                <a:spcPts val="0"/>
              </a:spcAft>
              <a:buClr>
                <a:schemeClr val="dk1"/>
              </a:buClr>
              <a:buSzPts val="800"/>
              <a:buAutoNum type="arabicPeriod"/>
            </a:pPr>
            <a:r>
              <a:rPr lang="en-GB" sz="800">
                <a:solidFill>
                  <a:schemeClr val="dk1"/>
                </a:solidFill>
              </a:rPr>
              <a:t>Selected using a scenario based assessment technique providing Insight, improving Process or improving Data Quality</a:t>
            </a:r>
            <a:endParaRPr sz="800" b="0" i="0" u="none" strike="noStrike" cap="none">
              <a:solidFill>
                <a:srgbClr val="000000"/>
              </a:solidFill>
              <a:latin typeface="Arial"/>
              <a:ea typeface="Arial"/>
              <a:cs typeface="Arial"/>
              <a:sym typeface="Arial"/>
            </a:endParaRPr>
          </a:p>
        </p:txBody>
      </p:sp>
      <p:sp>
        <p:nvSpPr>
          <p:cNvPr id="213" name="Google Shape;213;p18"/>
          <p:cNvSpPr/>
          <p:nvPr/>
        </p:nvSpPr>
        <p:spPr>
          <a:xfrm>
            <a:off x="7181750" y="1414475"/>
            <a:ext cx="1846200" cy="969900"/>
          </a:xfrm>
          <a:prstGeom prst="rect">
            <a:avLst/>
          </a:prstGeom>
          <a:solidFill>
            <a:srgbClr val="FFFFFF"/>
          </a:solidFill>
          <a:ln w="28575" cap="flat" cmpd="sng">
            <a:solidFill>
              <a:srgbClr val="6FA8DC"/>
            </a:solidFill>
            <a:prstDash val="solid"/>
            <a:round/>
            <a:headEnd type="none" w="sm" len="sm"/>
            <a:tailEnd type="none" w="sm" len="sm"/>
          </a:ln>
        </p:spPr>
        <p:txBody>
          <a:bodyPr spcFirstLastPara="1" wrap="square" lIns="36000" tIns="18000" rIns="36000" bIns="18000" anchor="t" anchorCtr="0">
            <a:noAutofit/>
          </a:bodyPr>
          <a:lstStyle/>
          <a:p>
            <a:pPr marL="0" lvl="0" indent="0" algn="l" rtl="0">
              <a:spcBef>
                <a:spcPts val="0"/>
              </a:spcBef>
              <a:spcAft>
                <a:spcPts val="0"/>
              </a:spcAft>
              <a:buNone/>
            </a:pPr>
            <a:r>
              <a:rPr lang="en-GB" sz="800">
                <a:solidFill>
                  <a:schemeClr val="dk1"/>
                </a:solidFill>
              </a:rPr>
              <a:t>56 priority Data Standards identified</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GB" sz="800">
                <a:solidFill>
                  <a:schemeClr val="dk1"/>
                </a:solidFill>
              </a:rPr>
              <a:t>Of these, 24 are under further development.</a:t>
            </a:r>
            <a:endParaRPr sz="800">
              <a:solidFill>
                <a:schemeClr val="dk1"/>
              </a:solidFill>
            </a:endParaRPr>
          </a:p>
          <a:p>
            <a:pPr marL="0" lvl="0" indent="0" algn="l" rtl="0">
              <a:spcBef>
                <a:spcPts val="0"/>
              </a:spcBef>
              <a:spcAft>
                <a:spcPts val="0"/>
              </a:spcAft>
              <a:buNone/>
            </a:pPr>
            <a:endParaRPr sz="800" b="1"/>
          </a:p>
          <a:p>
            <a:pPr marL="0" marR="0" lvl="0" indent="0" algn="l" rtl="0">
              <a:lnSpc>
                <a:spcPct val="100000"/>
              </a:lnSpc>
              <a:spcBef>
                <a:spcPts val="0"/>
              </a:spcBef>
              <a:spcAft>
                <a:spcPts val="0"/>
              </a:spcAft>
              <a:buClr>
                <a:srgbClr val="000000"/>
              </a:buClr>
              <a:buSzPts val="800"/>
              <a:buFont typeface="Arial"/>
              <a:buNone/>
            </a:pPr>
            <a:r>
              <a:rPr lang="en-GB" sz="800" b="1"/>
              <a:t>Next step: </a:t>
            </a:r>
            <a:r>
              <a:rPr lang="en-GB" sz="800"/>
              <a:t>Reduce gaps and variance iteratively.</a:t>
            </a:r>
            <a:endParaRPr sz="800"/>
          </a:p>
        </p:txBody>
      </p:sp>
      <p:sp>
        <p:nvSpPr>
          <p:cNvPr id="214" name="Google Shape;214;p18"/>
          <p:cNvSpPr/>
          <p:nvPr/>
        </p:nvSpPr>
        <p:spPr>
          <a:xfrm>
            <a:off x="420490" y="3162153"/>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None/>
            </a:pPr>
            <a:r>
              <a:rPr lang="en-GB" sz="1100" b="1" u="sng">
                <a:solidFill>
                  <a:schemeClr val="accent5"/>
                </a:solidFill>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Finance &amp; Commercial </a:t>
            </a:r>
            <a:endParaRPr sz="1100" b="0" i="0" u="none" strike="noStrike" cap="none">
              <a:solidFill>
                <a:srgbClr val="000000"/>
              </a:solidFill>
              <a:latin typeface="Arial"/>
              <a:ea typeface="Arial"/>
              <a:cs typeface="Arial"/>
              <a:sym typeface="Arial"/>
            </a:endParaRPr>
          </a:p>
        </p:txBody>
      </p:sp>
      <p:sp>
        <p:nvSpPr>
          <p:cNvPr id="215" name="Google Shape;215;p18"/>
          <p:cNvSpPr/>
          <p:nvPr/>
        </p:nvSpPr>
        <p:spPr>
          <a:xfrm>
            <a:off x="124051" y="3162153"/>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2.</a:t>
            </a:r>
            <a:endParaRPr sz="1000" b="1" i="0" u="none" strike="noStrike" cap="none">
              <a:solidFill>
                <a:srgbClr val="000000"/>
              </a:solidFill>
              <a:latin typeface="Arial"/>
              <a:ea typeface="Arial"/>
              <a:cs typeface="Arial"/>
              <a:sym typeface="Arial"/>
            </a:endParaRPr>
          </a:p>
        </p:txBody>
      </p:sp>
      <p:sp>
        <p:nvSpPr>
          <p:cNvPr id="216" name="Google Shape;216;p18"/>
          <p:cNvSpPr/>
          <p:nvPr/>
        </p:nvSpPr>
        <p:spPr>
          <a:xfrm>
            <a:off x="420490" y="3602806"/>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hlink"/>
                </a:solidFill>
                <a:hlinkClick r:id=""/>
              </a:rPr>
              <a:t>Finance </a:t>
            </a:r>
            <a:endParaRPr sz="500" b="0" i="0" u="none" strike="noStrike" cap="none">
              <a:solidFill>
                <a:srgbClr val="000000"/>
              </a:solidFill>
              <a:latin typeface="Arial"/>
              <a:ea typeface="Arial"/>
              <a:cs typeface="Arial"/>
              <a:sym typeface="Arial"/>
            </a:endParaRPr>
          </a:p>
        </p:txBody>
      </p:sp>
      <p:sp>
        <p:nvSpPr>
          <p:cNvPr id="217" name="Google Shape;217;p18"/>
          <p:cNvSpPr/>
          <p:nvPr/>
        </p:nvSpPr>
        <p:spPr>
          <a:xfrm>
            <a:off x="124051" y="3602806"/>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3</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sp>
        <p:nvSpPr>
          <p:cNvPr id="218" name="Google Shape;218;p18"/>
          <p:cNvSpPr/>
          <p:nvPr/>
        </p:nvSpPr>
        <p:spPr>
          <a:xfrm>
            <a:off x="420375" y="4043460"/>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Commercial</a:t>
            </a:r>
            <a:endParaRPr sz="500" b="0" i="0" u="none" strike="noStrike" cap="none">
              <a:solidFill>
                <a:srgbClr val="000000"/>
              </a:solidFill>
              <a:latin typeface="Arial"/>
              <a:ea typeface="Arial"/>
              <a:cs typeface="Arial"/>
              <a:sym typeface="Arial"/>
            </a:endParaRPr>
          </a:p>
        </p:txBody>
      </p:sp>
      <p:sp>
        <p:nvSpPr>
          <p:cNvPr id="219" name="Google Shape;219;p18"/>
          <p:cNvSpPr/>
          <p:nvPr/>
        </p:nvSpPr>
        <p:spPr>
          <a:xfrm>
            <a:off x="123875" y="4043460"/>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4</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sp>
        <p:nvSpPr>
          <p:cNvPr id="220" name="Google Shape;220;p18"/>
          <p:cNvSpPr/>
          <p:nvPr/>
        </p:nvSpPr>
        <p:spPr>
          <a:xfrm>
            <a:off x="420375" y="4484113"/>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6"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Security (vetting)</a:t>
            </a:r>
            <a:endParaRPr sz="500" b="0" i="0" u="none" strike="noStrike" cap="none">
              <a:solidFill>
                <a:srgbClr val="000000"/>
              </a:solidFill>
              <a:latin typeface="Arial"/>
              <a:ea typeface="Arial"/>
              <a:cs typeface="Arial"/>
              <a:sym typeface="Arial"/>
            </a:endParaRPr>
          </a:p>
        </p:txBody>
      </p:sp>
      <p:sp>
        <p:nvSpPr>
          <p:cNvPr id="221" name="Google Shape;221;p18"/>
          <p:cNvSpPr/>
          <p:nvPr/>
        </p:nvSpPr>
        <p:spPr>
          <a:xfrm>
            <a:off x="123875" y="4484113"/>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5</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sp>
        <p:nvSpPr>
          <p:cNvPr id="222" name="Google Shape;222;p18"/>
          <p:cNvSpPr/>
          <p:nvPr/>
        </p:nvSpPr>
        <p:spPr>
          <a:xfrm>
            <a:off x="3235852" y="2721500"/>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Property</a:t>
            </a:r>
            <a:endParaRPr sz="500" b="0" i="0" u="none" strike="noStrike" cap="none">
              <a:solidFill>
                <a:srgbClr val="000000"/>
              </a:solidFill>
              <a:latin typeface="Arial"/>
              <a:ea typeface="Arial"/>
              <a:cs typeface="Arial"/>
              <a:sym typeface="Arial"/>
            </a:endParaRPr>
          </a:p>
        </p:txBody>
      </p:sp>
      <p:sp>
        <p:nvSpPr>
          <p:cNvPr id="223" name="Google Shape;223;p18"/>
          <p:cNvSpPr/>
          <p:nvPr/>
        </p:nvSpPr>
        <p:spPr>
          <a:xfrm>
            <a:off x="2946135" y="2721500"/>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6</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sp>
        <p:nvSpPr>
          <p:cNvPr id="224" name="Google Shape;224;p18"/>
          <p:cNvSpPr/>
          <p:nvPr/>
        </p:nvSpPr>
        <p:spPr>
          <a:xfrm>
            <a:off x="3223260" y="3162153"/>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8"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Cross Cutting</a:t>
            </a:r>
            <a:endParaRPr sz="500" b="0" i="0" u="none" strike="noStrike" cap="none">
              <a:solidFill>
                <a:srgbClr val="000000"/>
              </a:solidFill>
              <a:latin typeface="Arial"/>
              <a:ea typeface="Arial"/>
              <a:cs typeface="Arial"/>
              <a:sym typeface="Arial"/>
            </a:endParaRPr>
          </a:p>
        </p:txBody>
      </p:sp>
      <p:sp>
        <p:nvSpPr>
          <p:cNvPr id="225" name="Google Shape;225;p18"/>
          <p:cNvSpPr/>
          <p:nvPr/>
        </p:nvSpPr>
        <p:spPr>
          <a:xfrm>
            <a:off x="2926821" y="3162153"/>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7.</a:t>
            </a:r>
            <a:endParaRPr sz="1000" b="1" i="0" u="none" strike="noStrike" cap="none">
              <a:solidFill>
                <a:srgbClr val="000000"/>
              </a:solidFill>
              <a:latin typeface="Arial"/>
              <a:ea typeface="Arial"/>
              <a:cs typeface="Arial"/>
              <a:sym typeface="Arial"/>
            </a:endParaRPr>
          </a:p>
        </p:txBody>
      </p:sp>
      <p:sp>
        <p:nvSpPr>
          <p:cNvPr id="226" name="Google Shape;226;p18"/>
          <p:cNvSpPr/>
          <p:nvPr/>
        </p:nvSpPr>
        <p:spPr>
          <a:xfrm>
            <a:off x="3223260" y="3602806"/>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9"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Future Standards</a:t>
            </a:r>
            <a:endParaRPr sz="500" b="0" i="0" u="none" strike="noStrike" cap="none">
              <a:solidFill>
                <a:srgbClr val="000000"/>
              </a:solidFill>
              <a:latin typeface="Arial"/>
              <a:ea typeface="Arial"/>
              <a:cs typeface="Arial"/>
              <a:sym typeface="Arial"/>
            </a:endParaRPr>
          </a:p>
        </p:txBody>
      </p:sp>
      <p:sp>
        <p:nvSpPr>
          <p:cNvPr id="227" name="Google Shape;227;p18"/>
          <p:cNvSpPr/>
          <p:nvPr/>
        </p:nvSpPr>
        <p:spPr>
          <a:xfrm>
            <a:off x="2926821" y="3602806"/>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8</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sp>
        <p:nvSpPr>
          <p:cNvPr id="228" name="Google Shape;228;p18"/>
          <p:cNvSpPr/>
          <p:nvPr/>
        </p:nvSpPr>
        <p:spPr>
          <a:xfrm>
            <a:off x="3223146" y="4043460"/>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10"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References</a:t>
            </a:r>
            <a:endParaRPr sz="500" b="0" i="0" u="none" strike="noStrike" cap="none">
              <a:solidFill>
                <a:srgbClr val="000000"/>
              </a:solidFill>
              <a:latin typeface="Arial"/>
              <a:ea typeface="Arial"/>
              <a:cs typeface="Arial"/>
              <a:sym typeface="Arial"/>
            </a:endParaRPr>
          </a:p>
        </p:txBody>
      </p:sp>
      <p:sp>
        <p:nvSpPr>
          <p:cNvPr id="229" name="Google Shape;229;p18"/>
          <p:cNvSpPr/>
          <p:nvPr/>
        </p:nvSpPr>
        <p:spPr>
          <a:xfrm>
            <a:off x="2926645" y="4043460"/>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9</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sp>
        <p:nvSpPr>
          <p:cNvPr id="230" name="Google Shape;230;p18"/>
          <p:cNvSpPr/>
          <p:nvPr/>
        </p:nvSpPr>
        <p:spPr>
          <a:xfrm>
            <a:off x="7184000" y="2924175"/>
            <a:ext cx="1846200" cy="1781700"/>
          </a:xfrm>
          <a:prstGeom prst="rect">
            <a:avLst/>
          </a:prstGeom>
          <a:solidFill>
            <a:srgbClr val="FFFFFF"/>
          </a:solidFill>
          <a:ln w="28575" cap="flat" cmpd="sng">
            <a:solidFill>
              <a:srgbClr val="6FA8DC"/>
            </a:solidFill>
            <a:prstDash val="solid"/>
            <a:round/>
            <a:headEnd type="none" w="sm" len="sm"/>
            <a:tailEnd type="none" w="sm" len="sm"/>
          </a:ln>
        </p:spPr>
        <p:txBody>
          <a:bodyPr spcFirstLastPara="1" wrap="square" lIns="36000" tIns="18000" rIns="36000" bIns="18000" anchor="t" anchorCtr="0">
            <a:noAutofit/>
          </a:bodyPr>
          <a:lstStyle/>
          <a:p>
            <a:pPr marL="0" lvl="0" indent="0" algn="l" rtl="0">
              <a:spcBef>
                <a:spcPts val="0"/>
              </a:spcBef>
              <a:spcAft>
                <a:spcPts val="0"/>
              </a:spcAft>
              <a:buClr>
                <a:schemeClr val="dk1"/>
              </a:buClr>
              <a:buSzPts val="1100"/>
              <a:buFont typeface="Arial"/>
              <a:buNone/>
            </a:pPr>
            <a:r>
              <a:rPr lang="en-GB" sz="800">
                <a:solidFill>
                  <a:schemeClr val="dk1"/>
                </a:solidFill>
              </a:rPr>
              <a:t>Each Data Standard can run on one or many Technologies and be used in one or many Business Processes.  By conceptually constraining the complexity through enforced Data Standards, optimised Interoperability between a network of complex systems becomes possible.  </a:t>
            </a:r>
            <a:endParaRPr sz="800">
              <a:solidFill>
                <a:schemeClr val="dk1"/>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Clr>
                <a:schemeClr val="dk1"/>
              </a:buClr>
              <a:buSzPts val="1100"/>
              <a:buFont typeface="Arial"/>
              <a:buNone/>
            </a:pPr>
            <a:r>
              <a:rPr lang="en-GB" sz="800">
                <a:solidFill>
                  <a:schemeClr val="dk1"/>
                </a:solidFill>
              </a:rPr>
              <a:t>Data Standards are the </a:t>
            </a:r>
            <a:r>
              <a:rPr lang="en-GB" sz="800" i="1">
                <a:solidFill>
                  <a:schemeClr val="dk1"/>
                </a:solidFill>
              </a:rPr>
              <a:t>constraints that deconstrain</a:t>
            </a:r>
            <a:r>
              <a:rPr lang="en-GB" sz="800">
                <a:solidFill>
                  <a:schemeClr val="dk1"/>
                </a:solidFill>
              </a:rPr>
              <a:t>.</a:t>
            </a:r>
            <a:endParaRPr sz="800">
              <a:solidFill>
                <a:schemeClr val="dk1"/>
              </a:solidFill>
            </a:endParaRPr>
          </a:p>
          <a:p>
            <a:pPr marL="0" lvl="0" indent="0" algn="l" rtl="0">
              <a:spcBef>
                <a:spcPts val="0"/>
              </a:spcBef>
              <a:spcAft>
                <a:spcPts val="0"/>
              </a:spcAft>
              <a:buNone/>
            </a:pPr>
            <a:endParaRPr sz="800">
              <a:solidFill>
                <a:schemeClr val="dk1"/>
              </a:solidFill>
            </a:endParaRPr>
          </a:p>
        </p:txBody>
      </p:sp>
      <p:sp>
        <p:nvSpPr>
          <p:cNvPr id="231" name="Google Shape;231;p18"/>
          <p:cNvSpPr/>
          <p:nvPr/>
        </p:nvSpPr>
        <p:spPr>
          <a:xfrm>
            <a:off x="5825175" y="2540375"/>
            <a:ext cx="3204900" cy="223500"/>
          </a:xfrm>
          <a:prstGeom prst="rect">
            <a:avLst/>
          </a:prstGeom>
          <a:solidFill>
            <a:srgbClr val="FFFFFF"/>
          </a:solidFill>
          <a:ln w="19050" cap="flat" cmpd="sng">
            <a:solidFill>
              <a:srgbClr val="9FC5E8"/>
            </a:solidFill>
            <a:prstDash val="solid"/>
            <a:round/>
            <a:headEnd type="none" w="sm" len="sm"/>
            <a:tailEnd type="none" w="sm" len="sm"/>
          </a:ln>
        </p:spPr>
        <p:txBody>
          <a:bodyPr spcFirstLastPara="1" wrap="square" lIns="18000" tIns="36000" rIns="18000" bIns="36000" anchor="t" anchorCtr="0">
            <a:noAutofit/>
          </a:bodyPr>
          <a:lstStyle/>
          <a:p>
            <a:pPr marL="0" lvl="0" indent="0" algn="ctr" rtl="0">
              <a:spcBef>
                <a:spcPts val="0"/>
              </a:spcBef>
              <a:spcAft>
                <a:spcPts val="0"/>
              </a:spcAft>
              <a:buNone/>
            </a:pPr>
            <a:r>
              <a:rPr lang="en-GB" sz="900" b="1"/>
              <a:t>Hourglass model</a:t>
            </a:r>
            <a:endParaRPr sz="900" b="1" i="0" strike="noStrike" cap="none">
              <a:solidFill>
                <a:srgbClr val="000000"/>
              </a:solidFill>
            </a:endParaRPr>
          </a:p>
        </p:txBody>
      </p:sp>
      <p:sp>
        <p:nvSpPr>
          <p:cNvPr id="232" name="Google Shape;232;p18"/>
          <p:cNvSpPr/>
          <p:nvPr/>
        </p:nvSpPr>
        <p:spPr>
          <a:xfrm>
            <a:off x="3223146" y="4484110"/>
            <a:ext cx="2396400" cy="359700"/>
          </a:xfrm>
          <a:prstGeom prst="rect">
            <a:avLst/>
          </a:prstGeom>
          <a:solidFill>
            <a:srgbClr val="FFFFFF"/>
          </a:solidFill>
          <a:ln w="38100" cap="flat" cmpd="sng">
            <a:solidFill>
              <a:srgbClr val="CFE2F3"/>
            </a:solidFill>
            <a:prstDash val="solid"/>
            <a:round/>
            <a:headEnd type="none" w="sm" len="sm"/>
            <a:tailEnd type="none" w="sm" len="sm"/>
          </a:ln>
        </p:spPr>
        <p:txBody>
          <a:bodyPr spcFirstLastPara="1" wrap="square" lIns="36000" tIns="36000" rIns="36000" bIns="36000" anchor="ctr" anchorCtr="0">
            <a:noAutofit/>
          </a:bodyPr>
          <a:lstStyle/>
          <a:p>
            <a:pPr marL="0" lvl="0" indent="0" algn="l" rtl="0">
              <a:spcBef>
                <a:spcPts val="0"/>
              </a:spcBef>
              <a:spcAft>
                <a:spcPts val="0"/>
              </a:spcAft>
              <a:buClr>
                <a:schemeClr val="dk1"/>
              </a:buClr>
              <a:buSzPts val="1100"/>
              <a:buFont typeface="Arial"/>
              <a:buNone/>
            </a:pPr>
            <a:r>
              <a:rPr lang="en-GB" sz="1100" b="1" u="sng">
                <a:solidFill>
                  <a:schemeClr val="accent5"/>
                </a:solidFill>
                <a:hlinkClick r:id="rId11"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Appendices</a:t>
            </a:r>
            <a:endParaRPr sz="500" b="0" i="0" u="none" strike="noStrike" cap="none">
              <a:solidFill>
                <a:srgbClr val="000000"/>
              </a:solidFill>
              <a:latin typeface="Arial"/>
              <a:ea typeface="Arial"/>
              <a:cs typeface="Arial"/>
              <a:sym typeface="Arial"/>
            </a:endParaRPr>
          </a:p>
        </p:txBody>
      </p:sp>
      <p:sp>
        <p:nvSpPr>
          <p:cNvPr id="233" name="Google Shape;233;p18"/>
          <p:cNvSpPr/>
          <p:nvPr/>
        </p:nvSpPr>
        <p:spPr>
          <a:xfrm>
            <a:off x="2926645" y="4484110"/>
            <a:ext cx="276900" cy="359700"/>
          </a:xfrm>
          <a:prstGeom prst="rect">
            <a:avLst/>
          </a:prstGeom>
          <a:solidFill>
            <a:srgbClr val="CFE2F3"/>
          </a:solidFill>
          <a:ln w="38100" cap="flat" cmpd="sng">
            <a:solidFill>
              <a:srgbClr val="CFE2F3"/>
            </a:solidFill>
            <a:prstDash val="solid"/>
            <a:round/>
            <a:headEnd type="none" w="sm" len="sm"/>
            <a:tailEnd type="none" w="sm" len="sm"/>
          </a:ln>
        </p:spPr>
        <p:txBody>
          <a:bodyPr spcFirstLastPara="1" wrap="square" lIns="18000" tIns="18000" rIns="18000" bIns="18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a:t>10</a:t>
            </a:r>
            <a:r>
              <a:rPr lang="en-GB" sz="1000" b="1" i="0" u="none" strike="noStrike" cap="none">
                <a:solidFill>
                  <a:srgbClr val="000000"/>
                </a:solidFill>
                <a:latin typeface="Arial"/>
                <a:ea typeface="Arial"/>
                <a:cs typeface="Arial"/>
                <a:sym typeface="Arial"/>
              </a:rPr>
              <a:t>.</a:t>
            </a:r>
            <a:endParaRPr sz="1000" b="1" i="0" u="none" strike="noStrike" cap="none">
              <a:solidFill>
                <a:srgbClr val="000000"/>
              </a:solidFill>
              <a:latin typeface="Arial"/>
              <a:ea typeface="Arial"/>
              <a:cs typeface="Arial"/>
              <a:sym typeface="Arial"/>
            </a:endParaRPr>
          </a:p>
        </p:txBody>
      </p:sp>
      <p:pic>
        <p:nvPicPr>
          <p:cNvPr id="234" name="Google Shape;234;p18"/>
          <p:cNvPicPr preferRelativeResize="0"/>
          <p:nvPr/>
        </p:nvPicPr>
        <p:blipFill>
          <a:blip r:embed="rId12">
            <a:alphaModFix/>
          </a:blip>
          <a:stretch>
            <a:fillRect/>
          </a:stretch>
        </p:blipFill>
        <p:spPr>
          <a:xfrm>
            <a:off x="5825175" y="2648213"/>
            <a:ext cx="1333500" cy="2333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389650" y="180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ANNEX </a:t>
            </a:r>
            <a:endParaRPr/>
          </a:p>
          <a:p>
            <a:pPr marL="0" lvl="0" indent="0" algn="ctr" rtl="0">
              <a:spcBef>
                <a:spcPts val="0"/>
              </a:spcBef>
              <a:spcAft>
                <a:spcPts val="0"/>
              </a:spcAft>
              <a:buNone/>
            </a:pPr>
            <a:endParaRPr/>
          </a:p>
          <a:p>
            <a:pPr marL="0" lvl="0" indent="0" algn="ctr" rtl="0">
              <a:spcBef>
                <a:spcPts val="0"/>
              </a:spcBef>
              <a:spcAft>
                <a:spcPts val="0"/>
              </a:spcAft>
              <a:buNone/>
            </a:pPr>
            <a:r>
              <a:rPr lang="en-GB"/>
              <a:t> The summarised data standards relevant for Shared Services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p:nvPr/>
        </p:nvSpPr>
        <p:spPr>
          <a:xfrm>
            <a:off x="1068239" y="1596966"/>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endParaRPr sz="1100"/>
          </a:p>
          <a:p>
            <a:pPr marL="0" lvl="0" indent="0" algn="ctr" rtl="0">
              <a:lnSpc>
                <a:spcPct val="115000"/>
              </a:lnSpc>
              <a:spcBef>
                <a:spcPts val="0"/>
              </a:spcBef>
              <a:spcAft>
                <a:spcPts val="0"/>
              </a:spcAft>
              <a:buNone/>
            </a:pPr>
            <a:r>
              <a:rPr lang="en-GB" sz="1100"/>
              <a:t>Central Employee ID</a:t>
            </a:r>
            <a:endParaRPr sz="1100"/>
          </a:p>
          <a:p>
            <a:pPr marL="0" marR="0" lvl="0" indent="0" algn="ctr" rtl="0">
              <a:spcBef>
                <a:spcPts val="0"/>
              </a:spcBef>
              <a:spcAft>
                <a:spcPts val="0"/>
              </a:spcAft>
              <a:buNone/>
            </a:pPr>
            <a:endParaRPr sz="1100"/>
          </a:p>
        </p:txBody>
      </p:sp>
      <p:sp>
        <p:nvSpPr>
          <p:cNvPr id="245" name="Google Shape;245;p20"/>
          <p:cNvSpPr/>
          <p:nvPr/>
        </p:nvSpPr>
        <p:spPr>
          <a:xfrm>
            <a:off x="2821752" y="1614203"/>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GB" sz="1100"/>
              <a:t>Civil Service Grade</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endParaRPr sz="1100"/>
          </a:p>
        </p:txBody>
      </p:sp>
      <p:sp>
        <p:nvSpPr>
          <p:cNvPr id="246" name="Google Shape;246;p20"/>
          <p:cNvSpPr/>
          <p:nvPr/>
        </p:nvSpPr>
        <p:spPr>
          <a:xfrm>
            <a:off x="6329510" y="1605425"/>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1100">
                <a:solidFill>
                  <a:schemeClr val="dk1"/>
                </a:solidFill>
              </a:rPr>
              <a:t>Position</a:t>
            </a:r>
            <a:endParaRPr sz="1100"/>
          </a:p>
        </p:txBody>
      </p:sp>
      <p:sp>
        <p:nvSpPr>
          <p:cNvPr id="247" name="Google Shape;247;p20"/>
          <p:cNvSpPr/>
          <p:nvPr/>
        </p:nvSpPr>
        <p:spPr>
          <a:xfrm>
            <a:off x="1076500" y="2375975"/>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100">
                <a:solidFill>
                  <a:schemeClr val="dk1"/>
                </a:solidFill>
              </a:rPr>
              <a:t>Gender</a:t>
            </a:r>
            <a:endParaRPr sz="1100">
              <a:solidFill>
                <a:schemeClr val="dk1"/>
              </a:solidFill>
            </a:endParaRPr>
          </a:p>
        </p:txBody>
      </p:sp>
      <p:sp>
        <p:nvSpPr>
          <p:cNvPr id="248" name="Google Shape;248;p20"/>
          <p:cNvSpPr/>
          <p:nvPr/>
        </p:nvSpPr>
        <p:spPr>
          <a:xfrm>
            <a:off x="4575289" y="1605425"/>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GB" sz="1100">
                <a:solidFill>
                  <a:schemeClr val="dk1"/>
                </a:solidFill>
              </a:rPr>
              <a:t>Job Role</a:t>
            </a:r>
            <a:endParaRPr sz="1100">
              <a:solidFill>
                <a:srgbClr val="000000"/>
              </a:solidFill>
            </a:endParaRPr>
          </a:p>
        </p:txBody>
      </p:sp>
      <p:sp>
        <p:nvSpPr>
          <p:cNvPr id="249" name="Google Shape;249;p20"/>
          <p:cNvSpPr/>
          <p:nvPr/>
        </p:nvSpPr>
        <p:spPr>
          <a:xfrm>
            <a:off x="2830050" y="237597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100">
                <a:solidFill>
                  <a:schemeClr val="dk1"/>
                </a:solidFill>
              </a:rPr>
              <a:t>Date of Birth*</a:t>
            </a:r>
            <a:endParaRPr sz="1100">
              <a:solidFill>
                <a:schemeClr val="dk1"/>
              </a:solidFill>
            </a:endParaRPr>
          </a:p>
        </p:txBody>
      </p:sp>
      <p:sp>
        <p:nvSpPr>
          <p:cNvPr id="250" name="Google Shape;250;p20"/>
          <p:cNvSpPr/>
          <p:nvPr/>
        </p:nvSpPr>
        <p:spPr>
          <a:xfrm>
            <a:off x="4583588" y="237597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1100">
                <a:solidFill>
                  <a:schemeClr val="dk1"/>
                </a:solidFill>
              </a:rPr>
              <a:t>Basic Salary</a:t>
            </a:r>
            <a:endParaRPr sz="1100"/>
          </a:p>
        </p:txBody>
      </p:sp>
      <p:sp>
        <p:nvSpPr>
          <p:cNvPr id="251" name="Google Shape;251;p20"/>
          <p:cNvSpPr/>
          <p:nvPr/>
        </p:nvSpPr>
        <p:spPr>
          <a:xfrm>
            <a:off x="6337126" y="2375974"/>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1100">
                <a:solidFill>
                  <a:schemeClr val="dk1"/>
                </a:solidFill>
              </a:rPr>
              <a:t>Pensionable Allowances</a:t>
            </a:r>
            <a:endParaRPr sz="1100"/>
          </a:p>
        </p:txBody>
      </p:sp>
      <p:sp>
        <p:nvSpPr>
          <p:cNvPr id="252" name="Google Shape;252;p20"/>
          <p:cNvSpPr/>
          <p:nvPr/>
        </p:nvSpPr>
        <p:spPr>
          <a:xfrm>
            <a:off x="1068790" y="3109637"/>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1100">
                <a:solidFill>
                  <a:schemeClr val="dk1"/>
                </a:solidFill>
              </a:rPr>
              <a:t>Home Address*</a:t>
            </a:r>
            <a:endParaRPr sz="1100"/>
          </a:p>
        </p:txBody>
      </p:sp>
      <p:sp>
        <p:nvSpPr>
          <p:cNvPr id="253" name="Google Shape;253;p20"/>
          <p:cNvSpPr/>
          <p:nvPr/>
        </p:nvSpPr>
        <p:spPr>
          <a:xfrm>
            <a:off x="2822329" y="3111111"/>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1100">
                <a:solidFill>
                  <a:schemeClr val="dk1"/>
                </a:solidFill>
              </a:rPr>
              <a:t>Home Postal Code*</a:t>
            </a:r>
            <a:endParaRPr sz="1100">
              <a:solidFill>
                <a:schemeClr val="dk1"/>
              </a:solidFill>
            </a:endParaRPr>
          </a:p>
        </p:txBody>
      </p:sp>
      <p:sp>
        <p:nvSpPr>
          <p:cNvPr id="254" name="Google Shape;254;p20"/>
          <p:cNvSpPr/>
          <p:nvPr/>
        </p:nvSpPr>
        <p:spPr>
          <a:xfrm>
            <a:off x="4575875" y="3110381"/>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sz="1100">
                <a:solidFill>
                  <a:schemeClr val="dk1"/>
                </a:solidFill>
              </a:rPr>
              <a:t>Civil Service Reckonable Service Start Date*</a:t>
            </a:r>
            <a:endParaRPr sz="1100">
              <a:solidFill>
                <a:schemeClr val="dk1"/>
              </a:solidFill>
            </a:endParaRPr>
          </a:p>
        </p:txBody>
      </p:sp>
      <p:sp>
        <p:nvSpPr>
          <p:cNvPr id="255" name="Google Shape;255;p20"/>
          <p:cNvSpPr/>
          <p:nvPr/>
        </p:nvSpPr>
        <p:spPr>
          <a:xfrm>
            <a:off x="2019550" y="3846225"/>
            <a:ext cx="1597800" cy="6147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100">
                <a:solidFill>
                  <a:schemeClr val="dk1"/>
                </a:solidFill>
              </a:rPr>
              <a:t>NI number (NINO)</a:t>
            </a:r>
            <a:endParaRPr sz="1100"/>
          </a:p>
        </p:txBody>
      </p:sp>
      <p:sp>
        <p:nvSpPr>
          <p:cNvPr id="256" name="Google Shape;256;p20"/>
          <p:cNvSpPr/>
          <p:nvPr/>
        </p:nvSpPr>
        <p:spPr>
          <a:xfrm>
            <a:off x="6329413" y="3110381"/>
            <a:ext cx="1597800" cy="5904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100">
                <a:solidFill>
                  <a:schemeClr val="dk1"/>
                </a:solidFill>
              </a:rPr>
              <a:t>Organisation Date of Entry*</a:t>
            </a:r>
            <a:endParaRPr sz="1100">
              <a:solidFill>
                <a:schemeClr val="dk1"/>
              </a:solidFill>
            </a:endParaRPr>
          </a:p>
        </p:txBody>
      </p:sp>
      <p:sp>
        <p:nvSpPr>
          <p:cNvPr id="257" name="Google Shape;257;p20"/>
          <p:cNvSpPr txBox="1"/>
          <p:nvPr/>
        </p:nvSpPr>
        <p:spPr>
          <a:xfrm>
            <a:off x="85475" y="4666325"/>
            <a:ext cx="7519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standard is cross cutting and will require agreement from all functional areas</a:t>
            </a:r>
            <a:endParaRPr sz="1100"/>
          </a:p>
        </p:txBody>
      </p:sp>
      <p:sp>
        <p:nvSpPr>
          <p:cNvPr id="258" name="Google Shape;258;p20"/>
          <p:cNvSpPr/>
          <p:nvPr/>
        </p:nvSpPr>
        <p:spPr>
          <a:xfrm>
            <a:off x="3773100" y="3844775"/>
            <a:ext cx="1597800" cy="6147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100">
                <a:solidFill>
                  <a:schemeClr val="dk1"/>
                </a:solidFill>
              </a:rPr>
              <a:t>Sickness Absence Record</a:t>
            </a:r>
            <a:endParaRPr sz="1100"/>
          </a:p>
        </p:txBody>
      </p:sp>
      <p:sp>
        <p:nvSpPr>
          <p:cNvPr id="259" name="Google Shape;259;p20"/>
          <p:cNvSpPr/>
          <p:nvPr/>
        </p:nvSpPr>
        <p:spPr>
          <a:xfrm>
            <a:off x="5526650" y="3844775"/>
            <a:ext cx="1597800" cy="6147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GB" sz="1100">
                <a:solidFill>
                  <a:schemeClr val="dk1"/>
                </a:solidFill>
              </a:rPr>
              <a:t>Full Time Equivalent (FTE) Position</a:t>
            </a:r>
            <a:endParaRPr sz="1100"/>
          </a:p>
        </p:txBody>
      </p:sp>
      <p:sp>
        <p:nvSpPr>
          <p:cNvPr id="260" name="Google Shape;260;p20"/>
          <p:cNvSpPr txBox="1"/>
          <p:nvPr/>
        </p:nvSpPr>
        <p:spPr>
          <a:xfrm>
            <a:off x="251100" y="760800"/>
            <a:ext cx="8641800" cy="132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800"/>
              <a:buFont typeface="Arial"/>
              <a:buNone/>
            </a:pPr>
            <a:r>
              <a:rPr lang="en-GB" sz="1200">
                <a:solidFill>
                  <a:schemeClr val="dk1"/>
                </a:solidFill>
              </a:rPr>
              <a:t>The following data standards are core as identified by the Civil Service Human Resources Function (CSHR), via analysis of the core processes:</a:t>
            </a:r>
            <a:endParaRPr sz="1200">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0"/>
          <p:cNvSpPr txBox="1">
            <a:spLocks noGrp="1"/>
          </p:cNvSpPr>
          <p:nvPr>
            <p:ph type="title" idx="4294967295"/>
          </p:nvPr>
        </p:nvSpPr>
        <p:spPr>
          <a:xfrm>
            <a:off x="776867" y="139619"/>
            <a:ext cx="7380000" cy="540000"/>
          </a:xfrm>
          <a:prstGeom prst="rect">
            <a:avLst/>
          </a:prstGeom>
          <a:noFill/>
          <a:ln>
            <a:noFill/>
          </a:ln>
        </p:spPr>
        <p:txBody>
          <a:bodyPr spcFirstLastPara="1" wrap="square" lIns="68575" tIns="34275" rIns="68575" bIns="34275" anchor="ctr" anchorCtr="0">
            <a:noAutofit/>
          </a:bodyPr>
          <a:lstStyle/>
          <a:p>
            <a:pPr marL="457200" marR="0" lvl="0" indent="-368300" algn="ctr" rtl="0">
              <a:lnSpc>
                <a:spcPct val="90000"/>
              </a:lnSpc>
              <a:spcBef>
                <a:spcPts val="0"/>
              </a:spcBef>
              <a:spcAft>
                <a:spcPts val="0"/>
              </a:spcAft>
              <a:buSzPts val="2200"/>
              <a:buAutoNum type="arabicPeriod"/>
            </a:pPr>
            <a:r>
              <a:rPr lang="en-GB" sz="2200" b="1"/>
              <a:t>Human Resources</a:t>
            </a:r>
            <a:endParaRPr sz="2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p:nvPr/>
        </p:nvSpPr>
        <p:spPr>
          <a:xfrm>
            <a:off x="224750" y="872350"/>
            <a:ext cx="8729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The Data standards have been defined within the HR function as eligible due to their use in central Enterprise Resource Planning (ERP) systems and other central Government systems such as:</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en-GB" sz="1200"/>
              <a:t>MyCSP/ Compendia pensions Management system</a:t>
            </a:r>
            <a:endParaRPr sz="1200"/>
          </a:p>
          <a:p>
            <a:pPr marL="457200" lvl="0" indent="-304800" algn="l" rtl="0">
              <a:spcBef>
                <a:spcPts val="0"/>
              </a:spcBef>
              <a:spcAft>
                <a:spcPts val="0"/>
              </a:spcAft>
              <a:buSzPts val="1200"/>
              <a:buChar char="●"/>
            </a:pPr>
            <a:r>
              <a:rPr lang="en-GB" sz="1200"/>
              <a:t>3rd Party payroll systems</a:t>
            </a:r>
            <a:endParaRPr sz="1200"/>
          </a:p>
          <a:p>
            <a:pPr marL="457200" lvl="0" indent="-304800" algn="l" rtl="0">
              <a:spcBef>
                <a:spcPts val="0"/>
              </a:spcBef>
              <a:spcAft>
                <a:spcPts val="0"/>
              </a:spcAft>
              <a:buSzPts val="1200"/>
              <a:buChar char="●"/>
            </a:pPr>
            <a:r>
              <a:rPr lang="en-GB" sz="1200"/>
              <a:t>HMRC system</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The standards are required in key processes that use an interface for exchange of data, such as:</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en-GB" sz="1200"/>
              <a:t>Other Government Department (OGD) transfers</a:t>
            </a:r>
            <a:endParaRPr sz="1200"/>
          </a:p>
          <a:p>
            <a:pPr marL="457200" lvl="0" indent="-304800" algn="l" rtl="0">
              <a:spcBef>
                <a:spcPts val="0"/>
              </a:spcBef>
              <a:spcAft>
                <a:spcPts val="0"/>
              </a:spcAft>
              <a:buSzPts val="1200"/>
              <a:buChar char="●"/>
            </a:pPr>
            <a:r>
              <a:rPr lang="en-GB" sz="1200"/>
              <a:t>Joiners, Movers, Leavers (JML) processes </a:t>
            </a:r>
            <a:endParaRPr sz="1200"/>
          </a:p>
          <a:p>
            <a:pPr marL="457200" lvl="0" indent="-304800" algn="l" rtl="0">
              <a:spcBef>
                <a:spcPts val="0"/>
              </a:spcBef>
              <a:spcAft>
                <a:spcPts val="0"/>
              </a:spcAft>
              <a:buSzPts val="1200"/>
              <a:buChar char="●"/>
            </a:pPr>
            <a:r>
              <a:rPr lang="en-GB" sz="1200"/>
              <a:t>Government Pass processes.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Where a Human Resources standard has been identified as being a candidate for cross cutting normalisation, it is defined in the </a:t>
            </a:r>
            <a:r>
              <a:rPr lang="en-GB" sz="1200" b="1" i="1"/>
              <a:t>Cross Cutting</a:t>
            </a:r>
            <a:r>
              <a:rPr lang="en-GB" sz="1200"/>
              <a:t> section instead (marked by an asterisk below).</a:t>
            </a:r>
            <a:endParaRPr sz="1200"/>
          </a:p>
        </p:txBody>
      </p:sp>
      <p:sp>
        <p:nvSpPr>
          <p:cNvPr id="267" name="Google Shape;267;p21"/>
          <p:cNvSpPr txBox="1">
            <a:spLocks noGrp="1"/>
          </p:cNvSpPr>
          <p:nvPr>
            <p:ph type="title" idx="4294967295"/>
          </p:nvPr>
        </p:nvSpPr>
        <p:spPr>
          <a:xfrm>
            <a:off x="776867" y="139619"/>
            <a:ext cx="7380000" cy="5400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2"/>
              </a:buClr>
              <a:buSzPts val="1800"/>
              <a:buFont typeface="Arial"/>
              <a:buNone/>
            </a:pPr>
            <a:r>
              <a:rPr lang="en-GB" sz="2200" b="1"/>
              <a:t>Human Resources</a:t>
            </a:r>
            <a:endParaRPr sz="2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271400" y="0"/>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a:t>2. Finance &amp; Commercial</a:t>
            </a:r>
            <a:endParaRPr sz="2200" b="1"/>
          </a:p>
        </p:txBody>
      </p:sp>
      <p:sp>
        <p:nvSpPr>
          <p:cNvPr id="273" name="Google Shape;273;p22"/>
          <p:cNvSpPr txBox="1">
            <a:spLocks noGrp="1"/>
          </p:cNvSpPr>
          <p:nvPr>
            <p:ph type="body" idx="4294967295"/>
          </p:nvPr>
        </p:nvSpPr>
        <p:spPr>
          <a:xfrm>
            <a:off x="311700" y="901650"/>
            <a:ext cx="8520600" cy="385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rPr>
              <a:t>The data standard list for Finance &amp; Commercial compiled sources from both Government Finance Function (GFF) and Government Commercial Function (GCF) with considerable existing cross-over between them.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The full Source to Pay (S2P) lifecycle can be viewed split between </a:t>
            </a:r>
            <a:r>
              <a:rPr lang="en-GB" sz="1400">
                <a:solidFill>
                  <a:schemeClr val="dk1"/>
                </a:solidFill>
              </a:rPr>
              <a:t>Source to Contract (S2C)  and</a:t>
            </a:r>
            <a:r>
              <a:rPr lang="en-GB" sz="1400">
                <a:solidFill>
                  <a:srgbClr val="000000"/>
                </a:solidFill>
              </a:rPr>
              <a:t> </a:t>
            </a:r>
            <a:r>
              <a:rPr lang="en-GB" sz="1400">
                <a:solidFill>
                  <a:schemeClr val="dk1"/>
                </a:solidFill>
              </a:rPr>
              <a:t>Purchase to Pay (P2P). Of the two, both GFF and GCF have published aligned Data Standards for S2C, but P2P remains to be inferred from process documentation.</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Activities are ongoing to make available for publication data standards for all elements identified by GFF, as part of GFF having developed a mature library of process documentation.</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GB" sz="1400">
                <a:solidFill>
                  <a:srgbClr val="000000"/>
                </a:solidFill>
              </a:rPr>
              <a:t>The Data Standards published by GCF align with the P2P elements from GFF but have used a different format, using an approach that provided a useful template for this document.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Clr>
                <a:schemeClr val="dk1"/>
              </a:buClr>
              <a:buSzPts val="1100"/>
              <a:buFont typeface="Arial"/>
              <a:buNone/>
            </a:pPr>
            <a:r>
              <a:rPr lang="en-GB" sz="1400">
                <a:solidFill>
                  <a:schemeClr val="dk1"/>
                </a:solidFill>
              </a:rPr>
              <a:t>The proposed standards are presented under Commercial and Finance subsections below.  Where top </a:t>
            </a:r>
            <a:r>
              <a:rPr lang="en-GB" sz="1400" b="1" i="1">
                <a:solidFill>
                  <a:schemeClr val="dk1"/>
                </a:solidFill>
              </a:rPr>
              <a:t>Cross Cutting </a:t>
            </a:r>
            <a:r>
              <a:rPr lang="en-GB" sz="1400">
                <a:solidFill>
                  <a:schemeClr val="dk1"/>
                </a:solidFill>
              </a:rPr>
              <a:t>standards have been identified, they are included under the Cross Cutting section instead.</a:t>
            </a:r>
            <a:endParaRPr sz="1400">
              <a:solidFill>
                <a:schemeClr val="dk1"/>
              </a:solidFill>
            </a:endParaRPr>
          </a:p>
          <a:p>
            <a:pPr marL="0" lvl="0" indent="0" algn="l" rtl="0">
              <a:spcBef>
                <a:spcPts val="0"/>
              </a:spcBef>
              <a:spcAft>
                <a:spcPts val="0"/>
              </a:spcAft>
              <a:buNone/>
            </a:pPr>
            <a:endParaRPr sz="1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p:nvPr/>
        </p:nvSpPr>
        <p:spPr>
          <a:xfrm>
            <a:off x="51475" y="1148325"/>
            <a:ext cx="1767900" cy="25038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23"/>
          <p:cNvSpPr txBox="1">
            <a:spLocks noGrp="1"/>
          </p:cNvSpPr>
          <p:nvPr>
            <p:ph type="title"/>
          </p:nvPr>
        </p:nvSpPr>
        <p:spPr>
          <a:xfrm>
            <a:off x="186075" y="618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a:t>3. Finance</a:t>
            </a:r>
            <a:endParaRPr sz="2200" b="1"/>
          </a:p>
        </p:txBody>
      </p:sp>
      <p:sp>
        <p:nvSpPr>
          <p:cNvPr id="280" name="Google Shape;280;p23"/>
          <p:cNvSpPr txBox="1">
            <a:spLocks noGrp="1"/>
          </p:cNvSpPr>
          <p:nvPr>
            <p:ph type="body" idx="1"/>
          </p:nvPr>
        </p:nvSpPr>
        <p:spPr>
          <a:xfrm>
            <a:off x="148725" y="727850"/>
            <a:ext cx="8818200" cy="33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400">
                <a:solidFill>
                  <a:srgbClr val="000000"/>
                </a:solidFill>
              </a:rPr>
              <a:t>The following data standards are core from Government Finance Function (GFF) processes:</a:t>
            </a:r>
            <a:endParaRPr sz="1400">
              <a:solidFill>
                <a:srgbClr val="000000"/>
              </a:solidFill>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sz="1400"/>
          </a:p>
        </p:txBody>
      </p:sp>
      <p:sp>
        <p:nvSpPr>
          <p:cNvPr id="281" name="Google Shape;281;p23"/>
          <p:cNvSpPr/>
          <p:nvPr/>
        </p:nvSpPr>
        <p:spPr>
          <a:xfrm>
            <a:off x="116774" y="1491852"/>
            <a:ext cx="1633200" cy="924900"/>
          </a:xfrm>
          <a:prstGeom prst="roundRect">
            <a:avLst>
              <a:gd name="adj" fmla="val 3706"/>
            </a:avLst>
          </a:prstGeom>
          <a:solidFill>
            <a:srgbClr val="D0EEF9"/>
          </a:solidFill>
          <a:ln w="25400" cap="flat" cmpd="sng">
            <a:solidFill>
              <a:srgbClr val="3E8E8A"/>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Chart of Accounts^:</a:t>
            </a:r>
            <a:endParaRPr/>
          </a:p>
          <a:p>
            <a:pPr marL="0" marR="0" lvl="0" indent="0" algn="ctr"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Entity, Cost Centre,</a:t>
            </a:r>
            <a:endParaRPr/>
          </a:p>
          <a:p>
            <a:pPr marL="0" marR="0" lvl="0" indent="0" algn="ctr"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Account, Objective,</a:t>
            </a:r>
            <a:endParaRPr/>
          </a:p>
          <a:p>
            <a:pPr marL="0" marR="0" lvl="0" indent="0" algn="ctr"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Analysis, Project,</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Intercompany</a:t>
            </a:r>
            <a:endParaRPr/>
          </a:p>
        </p:txBody>
      </p:sp>
      <p:sp>
        <p:nvSpPr>
          <p:cNvPr id="282" name="Google Shape;282;p23"/>
          <p:cNvSpPr txBox="1"/>
          <p:nvPr/>
        </p:nvSpPr>
        <p:spPr>
          <a:xfrm>
            <a:off x="1917000" y="4693025"/>
            <a:ext cx="4272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i="1">
                <a:solidFill>
                  <a:schemeClr val="dk1"/>
                </a:solidFill>
              </a:rPr>
              <a:t>^ Detailed data formats are under development with GFF</a:t>
            </a:r>
            <a:endParaRPr sz="1100"/>
          </a:p>
        </p:txBody>
      </p:sp>
      <p:sp>
        <p:nvSpPr>
          <p:cNvPr id="283" name="Google Shape;283;p23"/>
          <p:cNvSpPr/>
          <p:nvPr/>
        </p:nvSpPr>
        <p:spPr>
          <a:xfrm>
            <a:off x="120499" y="2508856"/>
            <a:ext cx="1633200" cy="3318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Budget Holder</a:t>
            </a:r>
            <a:r>
              <a:rPr lang="en-GB"/>
              <a:t>^</a:t>
            </a:r>
            <a:endParaRPr sz="1400" b="0" i="0" u="none" strike="noStrike" cap="none">
              <a:solidFill>
                <a:srgbClr val="000000"/>
              </a:solidFill>
              <a:latin typeface="Arial"/>
              <a:ea typeface="Arial"/>
              <a:cs typeface="Arial"/>
              <a:sym typeface="Arial"/>
            </a:endParaRPr>
          </a:p>
        </p:txBody>
      </p:sp>
      <p:sp>
        <p:nvSpPr>
          <p:cNvPr id="284" name="Google Shape;284;p23"/>
          <p:cNvSpPr/>
          <p:nvPr/>
        </p:nvSpPr>
        <p:spPr>
          <a:xfrm>
            <a:off x="169178" y="1136508"/>
            <a:ext cx="15471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Record to Report</a:t>
            </a:r>
            <a:endParaRPr/>
          </a:p>
        </p:txBody>
      </p:sp>
      <p:sp>
        <p:nvSpPr>
          <p:cNvPr id="285" name="Google Shape;285;p23"/>
          <p:cNvSpPr/>
          <p:nvPr/>
        </p:nvSpPr>
        <p:spPr>
          <a:xfrm>
            <a:off x="1867250" y="1148325"/>
            <a:ext cx="1734000" cy="30051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6" name="Google Shape;286;p23"/>
          <p:cNvSpPr/>
          <p:nvPr/>
        </p:nvSpPr>
        <p:spPr>
          <a:xfrm>
            <a:off x="1939900" y="2139213"/>
            <a:ext cx="1587000" cy="2856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PO Number^</a:t>
            </a:r>
            <a:endParaRPr sz="1400" b="0" i="0" u="none" strike="noStrike" cap="none">
              <a:solidFill>
                <a:srgbClr val="000000"/>
              </a:solidFill>
              <a:latin typeface="Arial"/>
              <a:ea typeface="Arial"/>
              <a:cs typeface="Arial"/>
              <a:sym typeface="Arial"/>
            </a:endParaRPr>
          </a:p>
        </p:txBody>
      </p:sp>
      <p:sp>
        <p:nvSpPr>
          <p:cNvPr id="287" name="Google Shape;287;p23"/>
          <p:cNvSpPr/>
          <p:nvPr/>
        </p:nvSpPr>
        <p:spPr>
          <a:xfrm>
            <a:off x="1927773" y="1527607"/>
            <a:ext cx="1597800" cy="5121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Procurement Category</a:t>
            </a:r>
            <a:r>
              <a:rPr lang="en-GB"/>
              <a:t>^</a:t>
            </a:r>
            <a:endParaRPr sz="1400" b="0" i="0" u="none" strike="noStrike" cap="none">
              <a:solidFill>
                <a:srgbClr val="000000"/>
              </a:solidFill>
              <a:latin typeface="Arial"/>
              <a:ea typeface="Arial"/>
              <a:cs typeface="Arial"/>
              <a:sym typeface="Arial"/>
            </a:endParaRPr>
          </a:p>
        </p:txBody>
      </p:sp>
      <p:sp>
        <p:nvSpPr>
          <p:cNvPr id="288" name="Google Shape;288;p23"/>
          <p:cNvSpPr/>
          <p:nvPr/>
        </p:nvSpPr>
        <p:spPr>
          <a:xfrm>
            <a:off x="1929090" y="2524329"/>
            <a:ext cx="1608600" cy="2748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AP Invoice</a:t>
            </a:r>
            <a:r>
              <a:rPr lang="en-GB"/>
              <a:t>^</a:t>
            </a:r>
            <a:endParaRPr sz="1400" b="0" i="0" u="none" strike="noStrike" cap="none">
              <a:solidFill>
                <a:srgbClr val="000000"/>
              </a:solidFill>
              <a:latin typeface="Arial"/>
              <a:ea typeface="Arial"/>
              <a:cs typeface="Arial"/>
              <a:sym typeface="Arial"/>
            </a:endParaRPr>
          </a:p>
        </p:txBody>
      </p:sp>
      <p:sp>
        <p:nvSpPr>
          <p:cNvPr id="289" name="Google Shape;289;p23"/>
          <p:cNvSpPr/>
          <p:nvPr/>
        </p:nvSpPr>
        <p:spPr>
          <a:xfrm>
            <a:off x="120501" y="2909056"/>
            <a:ext cx="1633200" cy="3087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Fiscal Period^</a:t>
            </a:r>
            <a:endParaRPr sz="1400" b="0" i="0" u="none" strike="noStrike" cap="none">
              <a:solidFill>
                <a:srgbClr val="000000"/>
              </a:solidFill>
              <a:latin typeface="Arial"/>
              <a:ea typeface="Arial"/>
              <a:cs typeface="Arial"/>
              <a:sym typeface="Arial"/>
            </a:endParaRPr>
          </a:p>
        </p:txBody>
      </p:sp>
      <p:sp>
        <p:nvSpPr>
          <p:cNvPr id="290" name="Google Shape;290;p23"/>
          <p:cNvSpPr/>
          <p:nvPr/>
        </p:nvSpPr>
        <p:spPr>
          <a:xfrm>
            <a:off x="120499" y="3274069"/>
            <a:ext cx="1633200" cy="3087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Fiscal Year*</a:t>
            </a:r>
            <a:endParaRPr sz="1400" b="0" i="0" u="none" strike="noStrike" cap="none">
              <a:solidFill>
                <a:srgbClr val="000000"/>
              </a:solidFill>
              <a:latin typeface="Arial"/>
              <a:ea typeface="Arial"/>
              <a:cs typeface="Arial"/>
              <a:sym typeface="Arial"/>
            </a:endParaRPr>
          </a:p>
        </p:txBody>
      </p:sp>
      <p:sp>
        <p:nvSpPr>
          <p:cNvPr id="291" name="Google Shape;291;p23"/>
          <p:cNvSpPr/>
          <p:nvPr/>
        </p:nvSpPr>
        <p:spPr>
          <a:xfrm>
            <a:off x="3647425" y="1125875"/>
            <a:ext cx="1755600" cy="22572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2" name="Google Shape;292;p23"/>
          <p:cNvSpPr/>
          <p:nvPr/>
        </p:nvSpPr>
        <p:spPr>
          <a:xfrm>
            <a:off x="3731623" y="1519634"/>
            <a:ext cx="1597800" cy="309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AR Invoice^ </a:t>
            </a:r>
            <a:endParaRPr sz="1400" b="0" i="0" u="none" strike="noStrike" cap="none">
              <a:solidFill>
                <a:srgbClr val="000000"/>
              </a:solidFill>
              <a:latin typeface="Arial"/>
              <a:ea typeface="Arial"/>
              <a:cs typeface="Arial"/>
              <a:sym typeface="Arial"/>
            </a:endParaRPr>
          </a:p>
        </p:txBody>
      </p:sp>
      <p:sp>
        <p:nvSpPr>
          <p:cNvPr id="293" name="Google Shape;293;p23"/>
          <p:cNvSpPr/>
          <p:nvPr/>
        </p:nvSpPr>
        <p:spPr>
          <a:xfrm>
            <a:off x="5443250" y="3477200"/>
            <a:ext cx="1747800" cy="12444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23"/>
          <p:cNvSpPr/>
          <p:nvPr/>
        </p:nvSpPr>
        <p:spPr>
          <a:xfrm>
            <a:off x="1948589" y="1142287"/>
            <a:ext cx="15696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Purchase to Pay</a:t>
            </a:r>
            <a:endParaRPr/>
          </a:p>
        </p:txBody>
      </p:sp>
      <p:sp>
        <p:nvSpPr>
          <p:cNvPr id="295" name="Google Shape;295;p23"/>
          <p:cNvSpPr/>
          <p:nvPr/>
        </p:nvSpPr>
        <p:spPr>
          <a:xfrm>
            <a:off x="3868098" y="1138292"/>
            <a:ext cx="1308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Order to Cash</a:t>
            </a:r>
            <a:endParaRPr/>
          </a:p>
        </p:txBody>
      </p:sp>
      <p:sp>
        <p:nvSpPr>
          <p:cNvPr id="296" name="Google Shape;296;p23"/>
          <p:cNvSpPr/>
          <p:nvPr/>
        </p:nvSpPr>
        <p:spPr>
          <a:xfrm>
            <a:off x="5443250" y="1136825"/>
            <a:ext cx="1747800" cy="22572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23"/>
          <p:cNvSpPr/>
          <p:nvPr/>
        </p:nvSpPr>
        <p:spPr>
          <a:xfrm>
            <a:off x="5808823" y="1144260"/>
            <a:ext cx="10422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Expenses</a:t>
            </a:r>
            <a:endParaRPr/>
          </a:p>
        </p:txBody>
      </p:sp>
      <p:sp>
        <p:nvSpPr>
          <p:cNvPr id="298" name="Google Shape;298;p23"/>
          <p:cNvSpPr/>
          <p:nvPr/>
        </p:nvSpPr>
        <p:spPr>
          <a:xfrm>
            <a:off x="5442357" y="3490189"/>
            <a:ext cx="1749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Project Accounting</a:t>
            </a:r>
            <a:endParaRPr/>
          </a:p>
        </p:txBody>
      </p:sp>
      <p:sp>
        <p:nvSpPr>
          <p:cNvPr id="299" name="Google Shape;299;p23"/>
          <p:cNvSpPr/>
          <p:nvPr/>
        </p:nvSpPr>
        <p:spPr>
          <a:xfrm>
            <a:off x="5526950" y="1531550"/>
            <a:ext cx="1597800" cy="4122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Employee Name*</a:t>
            </a:r>
            <a:endParaRPr sz="1400" b="0" i="0" u="none" strike="noStrike" cap="none">
              <a:solidFill>
                <a:srgbClr val="000000"/>
              </a:solidFill>
              <a:latin typeface="Arial"/>
              <a:ea typeface="Arial"/>
              <a:cs typeface="Arial"/>
              <a:sym typeface="Arial"/>
            </a:endParaRPr>
          </a:p>
        </p:txBody>
      </p:sp>
      <p:sp>
        <p:nvSpPr>
          <p:cNvPr id="300" name="Google Shape;300;p23"/>
          <p:cNvSpPr/>
          <p:nvPr/>
        </p:nvSpPr>
        <p:spPr>
          <a:xfrm>
            <a:off x="5531000" y="2035324"/>
            <a:ext cx="1597800" cy="4002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Expense Type^</a:t>
            </a:r>
            <a:endParaRPr sz="1400" b="0" i="0" u="none" strike="noStrike" cap="none">
              <a:solidFill>
                <a:srgbClr val="000000"/>
              </a:solidFill>
              <a:latin typeface="Arial"/>
              <a:ea typeface="Arial"/>
              <a:cs typeface="Arial"/>
              <a:sym typeface="Arial"/>
            </a:endParaRPr>
          </a:p>
        </p:txBody>
      </p:sp>
      <p:sp>
        <p:nvSpPr>
          <p:cNvPr id="301" name="Google Shape;301;p23"/>
          <p:cNvSpPr/>
          <p:nvPr/>
        </p:nvSpPr>
        <p:spPr>
          <a:xfrm>
            <a:off x="1934490" y="3283773"/>
            <a:ext cx="1597800" cy="327300"/>
          </a:xfrm>
          <a:prstGeom prst="roundRect">
            <a:avLst>
              <a:gd name="adj" fmla="val 16667"/>
            </a:avLst>
          </a:prstGeom>
          <a:solidFill>
            <a:srgbClr val="447ABE"/>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t>Main </a:t>
            </a:r>
            <a:r>
              <a:rPr lang="en-GB" sz="1400" b="0" i="0" u="none" strike="noStrike" cap="none">
                <a:solidFill>
                  <a:srgbClr val="000000"/>
                </a:solidFill>
                <a:latin typeface="Arial"/>
                <a:ea typeface="Arial"/>
                <a:cs typeface="Arial"/>
                <a:sym typeface="Arial"/>
              </a:rPr>
              <a:t>Supplier ID </a:t>
            </a:r>
            <a:endParaRPr sz="1400" b="0" i="0" u="none" strike="noStrike" cap="none">
              <a:solidFill>
                <a:srgbClr val="000000"/>
              </a:solidFill>
              <a:latin typeface="Arial"/>
              <a:ea typeface="Arial"/>
              <a:cs typeface="Arial"/>
              <a:sym typeface="Arial"/>
            </a:endParaRPr>
          </a:p>
        </p:txBody>
      </p:sp>
      <p:sp>
        <p:nvSpPr>
          <p:cNvPr id="302" name="Google Shape;302;p23"/>
          <p:cNvSpPr/>
          <p:nvPr/>
        </p:nvSpPr>
        <p:spPr>
          <a:xfrm>
            <a:off x="1918328" y="3716405"/>
            <a:ext cx="1597800" cy="3273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Supplier Name*</a:t>
            </a:r>
            <a:endParaRPr sz="1400" b="0" i="0" u="none" strike="noStrike" cap="none">
              <a:solidFill>
                <a:srgbClr val="000000"/>
              </a:solidFill>
              <a:latin typeface="Arial"/>
              <a:ea typeface="Arial"/>
              <a:cs typeface="Arial"/>
              <a:sym typeface="Arial"/>
            </a:endParaRPr>
          </a:p>
        </p:txBody>
      </p:sp>
      <p:sp>
        <p:nvSpPr>
          <p:cNvPr id="303" name="Google Shape;303;p23"/>
          <p:cNvSpPr/>
          <p:nvPr/>
        </p:nvSpPr>
        <p:spPr>
          <a:xfrm>
            <a:off x="3718530" y="1931617"/>
            <a:ext cx="1597800" cy="3273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Customer ID^</a:t>
            </a:r>
            <a:endParaRPr sz="1400" b="0" i="0" u="none" strike="noStrike" cap="none">
              <a:solidFill>
                <a:srgbClr val="000000"/>
              </a:solidFill>
              <a:latin typeface="Arial"/>
              <a:ea typeface="Arial"/>
              <a:cs typeface="Arial"/>
              <a:sym typeface="Arial"/>
            </a:endParaRPr>
          </a:p>
        </p:txBody>
      </p:sp>
      <p:sp>
        <p:nvSpPr>
          <p:cNvPr id="304" name="Google Shape;304;p23"/>
          <p:cNvSpPr/>
          <p:nvPr/>
        </p:nvSpPr>
        <p:spPr>
          <a:xfrm>
            <a:off x="3718530" y="2355948"/>
            <a:ext cx="1597800" cy="3273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Customer Name^ </a:t>
            </a:r>
            <a:endParaRPr sz="1400" b="0" i="0" u="none" strike="noStrike" cap="none">
              <a:solidFill>
                <a:srgbClr val="000000"/>
              </a:solidFill>
              <a:latin typeface="Arial"/>
              <a:ea typeface="Arial"/>
              <a:cs typeface="Arial"/>
              <a:sym typeface="Arial"/>
            </a:endParaRPr>
          </a:p>
        </p:txBody>
      </p:sp>
      <p:sp>
        <p:nvSpPr>
          <p:cNvPr id="305" name="Google Shape;305;p23"/>
          <p:cNvSpPr/>
          <p:nvPr/>
        </p:nvSpPr>
        <p:spPr>
          <a:xfrm>
            <a:off x="3718525" y="2783891"/>
            <a:ext cx="1597800" cy="3273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Customer Type^</a:t>
            </a:r>
            <a:endParaRPr sz="1400" b="0" i="0" u="none" strike="noStrike" cap="none">
              <a:solidFill>
                <a:srgbClr val="000000"/>
              </a:solidFill>
              <a:latin typeface="Arial"/>
              <a:ea typeface="Arial"/>
              <a:cs typeface="Arial"/>
              <a:sym typeface="Arial"/>
            </a:endParaRPr>
          </a:p>
        </p:txBody>
      </p:sp>
      <p:sp>
        <p:nvSpPr>
          <p:cNvPr id="306" name="Google Shape;306;p23"/>
          <p:cNvSpPr/>
          <p:nvPr/>
        </p:nvSpPr>
        <p:spPr>
          <a:xfrm>
            <a:off x="7233225" y="3497950"/>
            <a:ext cx="1747800" cy="12237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23"/>
          <p:cNvSpPr/>
          <p:nvPr/>
        </p:nvSpPr>
        <p:spPr>
          <a:xfrm>
            <a:off x="7313142" y="3816338"/>
            <a:ext cx="1597800"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VAT Number</a:t>
            </a:r>
            <a:endParaRPr sz="1400" b="0" i="0" u="none" strike="noStrike" cap="none">
              <a:solidFill>
                <a:srgbClr val="000000"/>
              </a:solidFill>
              <a:latin typeface="Arial"/>
              <a:ea typeface="Arial"/>
              <a:cs typeface="Arial"/>
              <a:sym typeface="Arial"/>
            </a:endParaRPr>
          </a:p>
        </p:txBody>
      </p:sp>
      <p:sp>
        <p:nvSpPr>
          <p:cNvPr id="308" name="Google Shape;308;p23"/>
          <p:cNvSpPr/>
          <p:nvPr/>
        </p:nvSpPr>
        <p:spPr>
          <a:xfrm>
            <a:off x="42975" y="3729949"/>
            <a:ext cx="1747800" cy="12237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23"/>
          <p:cNvSpPr/>
          <p:nvPr/>
        </p:nvSpPr>
        <p:spPr>
          <a:xfrm>
            <a:off x="468177" y="3716473"/>
            <a:ext cx="792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Grants</a:t>
            </a:r>
            <a:endParaRPr/>
          </a:p>
        </p:txBody>
      </p:sp>
      <p:sp>
        <p:nvSpPr>
          <p:cNvPr id="310" name="Google Shape;310;p23"/>
          <p:cNvSpPr/>
          <p:nvPr/>
        </p:nvSpPr>
        <p:spPr>
          <a:xfrm>
            <a:off x="7881409" y="3509052"/>
            <a:ext cx="4827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Tax</a:t>
            </a:r>
            <a:endParaRPr/>
          </a:p>
        </p:txBody>
      </p:sp>
      <p:sp>
        <p:nvSpPr>
          <p:cNvPr id="311" name="Google Shape;311;p23"/>
          <p:cNvSpPr/>
          <p:nvPr/>
        </p:nvSpPr>
        <p:spPr>
          <a:xfrm>
            <a:off x="7309538" y="4264010"/>
            <a:ext cx="1597800"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VAT Rate^</a:t>
            </a:r>
            <a:endParaRPr sz="1400" b="0" i="0" u="none" strike="noStrike" cap="none">
              <a:solidFill>
                <a:srgbClr val="000000"/>
              </a:solidFill>
              <a:latin typeface="Arial"/>
              <a:ea typeface="Arial"/>
              <a:cs typeface="Arial"/>
              <a:sym typeface="Arial"/>
            </a:endParaRPr>
          </a:p>
        </p:txBody>
      </p:sp>
      <p:sp>
        <p:nvSpPr>
          <p:cNvPr id="312" name="Google Shape;312;p23"/>
          <p:cNvSpPr/>
          <p:nvPr/>
        </p:nvSpPr>
        <p:spPr>
          <a:xfrm>
            <a:off x="79700" y="4013575"/>
            <a:ext cx="1633200" cy="4752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Grant Agreement^</a:t>
            </a:r>
            <a:endParaRPr sz="1400" b="0" i="0" u="none" strike="noStrike" cap="none">
              <a:solidFill>
                <a:srgbClr val="000000"/>
              </a:solidFill>
              <a:latin typeface="Arial"/>
              <a:ea typeface="Arial"/>
              <a:cs typeface="Arial"/>
              <a:sym typeface="Arial"/>
            </a:endParaRPr>
          </a:p>
        </p:txBody>
      </p:sp>
      <p:sp>
        <p:nvSpPr>
          <p:cNvPr id="313" name="Google Shape;313;p23"/>
          <p:cNvSpPr/>
          <p:nvPr/>
        </p:nvSpPr>
        <p:spPr>
          <a:xfrm>
            <a:off x="119746" y="4600890"/>
            <a:ext cx="1587000" cy="2658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Grant ID ^</a:t>
            </a:r>
            <a:endParaRPr sz="1400" b="0" i="0" u="none" strike="noStrike" cap="none">
              <a:solidFill>
                <a:srgbClr val="000000"/>
              </a:solidFill>
              <a:latin typeface="Arial"/>
              <a:ea typeface="Arial"/>
              <a:cs typeface="Arial"/>
              <a:sym typeface="Arial"/>
            </a:endParaRPr>
          </a:p>
        </p:txBody>
      </p:sp>
      <p:sp>
        <p:nvSpPr>
          <p:cNvPr id="314" name="Google Shape;314;p23"/>
          <p:cNvSpPr/>
          <p:nvPr/>
        </p:nvSpPr>
        <p:spPr>
          <a:xfrm>
            <a:off x="5518481" y="3834992"/>
            <a:ext cx="1597800"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Project Name^</a:t>
            </a:r>
            <a:endParaRPr sz="1400" b="0" i="0" u="none" strike="noStrike" cap="none">
              <a:solidFill>
                <a:srgbClr val="000000"/>
              </a:solidFill>
              <a:latin typeface="Arial"/>
              <a:ea typeface="Arial"/>
              <a:cs typeface="Arial"/>
              <a:sym typeface="Arial"/>
            </a:endParaRPr>
          </a:p>
        </p:txBody>
      </p:sp>
      <p:sp>
        <p:nvSpPr>
          <p:cNvPr id="315" name="Google Shape;315;p23"/>
          <p:cNvSpPr/>
          <p:nvPr/>
        </p:nvSpPr>
        <p:spPr>
          <a:xfrm>
            <a:off x="5518489" y="4264002"/>
            <a:ext cx="1597800"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Project Type^</a:t>
            </a:r>
            <a:endParaRPr sz="1400" b="0" i="0" u="none" strike="noStrike" cap="none">
              <a:solidFill>
                <a:srgbClr val="000000"/>
              </a:solidFill>
              <a:latin typeface="Arial"/>
              <a:ea typeface="Arial"/>
              <a:cs typeface="Arial"/>
              <a:sym typeface="Arial"/>
            </a:endParaRPr>
          </a:p>
        </p:txBody>
      </p:sp>
      <p:sp>
        <p:nvSpPr>
          <p:cNvPr id="316" name="Google Shape;316;p23"/>
          <p:cNvSpPr/>
          <p:nvPr/>
        </p:nvSpPr>
        <p:spPr>
          <a:xfrm>
            <a:off x="1929103" y="2901888"/>
            <a:ext cx="1608600" cy="2880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GRN^</a:t>
            </a:r>
            <a:endParaRPr sz="1400" b="0" i="0" u="none" strike="noStrike" cap="none">
              <a:solidFill>
                <a:srgbClr val="000000"/>
              </a:solidFill>
              <a:latin typeface="Arial"/>
              <a:ea typeface="Arial"/>
              <a:cs typeface="Arial"/>
              <a:sym typeface="Arial"/>
            </a:endParaRPr>
          </a:p>
        </p:txBody>
      </p:sp>
      <p:sp>
        <p:nvSpPr>
          <p:cNvPr id="317" name="Google Shape;317;p23"/>
          <p:cNvSpPr/>
          <p:nvPr/>
        </p:nvSpPr>
        <p:spPr>
          <a:xfrm>
            <a:off x="7256800" y="1148325"/>
            <a:ext cx="1747800" cy="22455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8" name="Google Shape;318;p23"/>
          <p:cNvSpPr/>
          <p:nvPr/>
        </p:nvSpPr>
        <p:spPr>
          <a:xfrm>
            <a:off x="7737748" y="1148325"/>
            <a:ext cx="803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Payroll</a:t>
            </a:r>
            <a:endParaRPr/>
          </a:p>
        </p:txBody>
      </p:sp>
      <p:sp>
        <p:nvSpPr>
          <p:cNvPr id="319" name="Google Shape;319;p23"/>
          <p:cNvSpPr/>
          <p:nvPr/>
        </p:nvSpPr>
        <p:spPr>
          <a:xfrm>
            <a:off x="7317975" y="1980350"/>
            <a:ext cx="1597800" cy="4122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Expenditure FTE^</a:t>
            </a:r>
            <a:endParaRPr sz="1400" b="0" i="0" u="none" strike="noStrike" cap="none">
              <a:solidFill>
                <a:srgbClr val="000000"/>
              </a:solidFill>
              <a:latin typeface="Arial"/>
              <a:ea typeface="Arial"/>
              <a:cs typeface="Arial"/>
              <a:sym typeface="Arial"/>
            </a:endParaRPr>
          </a:p>
        </p:txBody>
      </p:sp>
      <p:sp>
        <p:nvSpPr>
          <p:cNvPr id="320" name="Google Shape;320;p23"/>
          <p:cNvSpPr/>
          <p:nvPr/>
        </p:nvSpPr>
        <p:spPr>
          <a:xfrm>
            <a:off x="7322275" y="1462351"/>
            <a:ext cx="1597800" cy="4122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PAYE Reference^</a:t>
            </a:r>
            <a:endParaRPr sz="1400" b="0" i="0" u="none" strike="noStrike" cap="none">
              <a:solidFill>
                <a:srgbClr val="000000"/>
              </a:solidFill>
              <a:latin typeface="Arial"/>
              <a:ea typeface="Arial"/>
              <a:cs typeface="Arial"/>
              <a:sym typeface="Arial"/>
            </a:endParaRPr>
          </a:p>
        </p:txBody>
      </p:sp>
      <p:sp>
        <p:nvSpPr>
          <p:cNvPr id="321" name="Google Shape;321;p23"/>
          <p:cNvSpPr/>
          <p:nvPr/>
        </p:nvSpPr>
        <p:spPr>
          <a:xfrm>
            <a:off x="7317975" y="2472798"/>
            <a:ext cx="1597800" cy="2748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NI Category^</a:t>
            </a:r>
            <a:endParaRPr sz="1400" b="0" i="0" u="none" strike="noStrike" cap="none">
              <a:solidFill>
                <a:srgbClr val="000000"/>
              </a:solidFill>
              <a:latin typeface="Arial"/>
              <a:ea typeface="Arial"/>
              <a:cs typeface="Arial"/>
              <a:sym typeface="Arial"/>
            </a:endParaRPr>
          </a:p>
        </p:txBody>
      </p:sp>
      <p:sp>
        <p:nvSpPr>
          <p:cNvPr id="322" name="Google Shape;322;p23"/>
          <p:cNvSpPr/>
          <p:nvPr/>
        </p:nvSpPr>
        <p:spPr>
          <a:xfrm>
            <a:off x="5524650" y="2916775"/>
            <a:ext cx="2213098"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Bank Account</a:t>
            </a:r>
            <a:endParaRPr sz="1400" b="0" i="0" u="none" strike="noStrike" cap="none">
              <a:solidFill>
                <a:srgbClr val="000000"/>
              </a:solidFill>
              <a:latin typeface="Arial"/>
              <a:ea typeface="Arial"/>
              <a:cs typeface="Arial"/>
              <a:sym typeface="Arial"/>
            </a:endParaRPr>
          </a:p>
        </p:txBody>
      </p:sp>
      <p:sp>
        <p:nvSpPr>
          <p:cNvPr id="323" name="Google Shape;323;p23"/>
          <p:cNvSpPr/>
          <p:nvPr/>
        </p:nvSpPr>
        <p:spPr>
          <a:xfrm>
            <a:off x="5531009" y="2508214"/>
            <a:ext cx="1597800" cy="3291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Dual Workplace^</a:t>
            </a:r>
            <a:endParaRPr sz="1400" b="0" i="0" u="none" strike="noStrike" cap="none">
              <a:solidFill>
                <a:srgbClr val="000000"/>
              </a:solidFill>
              <a:latin typeface="Arial"/>
              <a:ea typeface="Arial"/>
              <a:cs typeface="Arial"/>
              <a:sym typeface="Arial"/>
            </a:endParaRPr>
          </a:p>
        </p:txBody>
      </p:sp>
      <p:sp>
        <p:nvSpPr>
          <p:cNvPr id="324" name="Google Shape;324;p23"/>
          <p:cNvSpPr/>
          <p:nvPr/>
        </p:nvSpPr>
        <p:spPr>
          <a:xfrm>
            <a:off x="7803498" y="2827825"/>
            <a:ext cx="1143377" cy="4752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PAYE </a:t>
            </a:r>
            <a:r>
              <a:rPr lang="en-GB" sz="1400" b="0" i="0" u="none" strike="noStrike" cap="none" dirty="0" smtClean="0">
                <a:solidFill>
                  <a:srgbClr val="000000"/>
                </a:solidFill>
                <a:latin typeface="Arial"/>
                <a:ea typeface="Arial"/>
                <a:cs typeface="Arial"/>
                <a:sym typeface="Arial"/>
              </a:rPr>
              <a:t>Tax code</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25" name="Google Shape;325;p23"/>
          <p:cNvSpPr/>
          <p:nvPr/>
        </p:nvSpPr>
        <p:spPr>
          <a:xfrm>
            <a:off x="3642950" y="3490200"/>
            <a:ext cx="1758600" cy="1223700"/>
          </a:xfrm>
          <a:prstGeom prst="roundRect">
            <a:avLst>
              <a:gd name="adj" fmla="val 5590"/>
            </a:avLst>
          </a:prstGeom>
          <a:solidFill>
            <a:srgbClr val="E3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23"/>
          <p:cNvSpPr/>
          <p:nvPr/>
        </p:nvSpPr>
        <p:spPr>
          <a:xfrm>
            <a:off x="3643700" y="3534239"/>
            <a:ext cx="17571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Non-Current Assets</a:t>
            </a:r>
            <a:endParaRPr sz="1400" b="0" i="0" u="none" strike="noStrike" cap="none">
              <a:solidFill>
                <a:srgbClr val="000000"/>
              </a:solidFill>
              <a:latin typeface="Arial"/>
              <a:ea typeface="Arial"/>
              <a:cs typeface="Arial"/>
              <a:sym typeface="Arial"/>
            </a:endParaRPr>
          </a:p>
        </p:txBody>
      </p:sp>
      <p:sp>
        <p:nvSpPr>
          <p:cNvPr id="327" name="Google Shape;327;p23"/>
          <p:cNvSpPr/>
          <p:nvPr/>
        </p:nvSpPr>
        <p:spPr>
          <a:xfrm>
            <a:off x="3723338" y="3834991"/>
            <a:ext cx="1597800"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Asset ID/Tag</a:t>
            </a:r>
            <a:r>
              <a:rPr lang="en-GB"/>
              <a:t>^</a:t>
            </a:r>
            <a:endParaRPr sz="1400" b="0" i="0" u="none" strike="noStrike" cap="none">
              <a:solidFill>
                <a:srgbClr val="000000"/>
              </a:solidFill>
              <a:latin typeface="Arial"/>
              <a:ea typeface="Arial"/>
              <a:cs typeface="Arial"/>
              <a:sym typeface="Arial"/>
            </a:endParaRPr>
          </a:p>
        </p:txBody>
      </p:sp>
      <p:sp>
        <p:nvSpPr>
          <p:cNvPr id="328" name="Google Shape;328;p23"/>
          <p:cNvSpPr/>
          <p:nvPr/>
        </p:nvSpPr>
        <p:spPr>
          <a:xfrm>
            <a:off x="3726945" y="4264002"/>
            <a:ext cx="1597800" cy="336900"/>
          </a:xfrm>
          <a:prstGeom prst="roundRect">
            <a:avLst>
              <a:gd name="adj" fmla="val 16667"/>
            </a:avLst>
          </a:prstGeom>
          <a:solidFill>
            <a:srgbClr val="D0EEF9"/>
          </a:solidFill>
          <a:ln w="25400" cap="flat" cmpd="sng">
            <a:solidFill>
              <a:srgbClr val="3E8E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Asset Category^</a:t>
            </a:r>
            <a:endParaRPr sz="1400" b="0" i="0" u="none" strike="noStrike" cap="none">
              <a:solidFill>
                <a:srgbClr val="000000"/>
              </a:solidFill>
              <a:latin typeface="Arial"/>
              <a:ea typeface="Arial"/>
              <a:cs typeface="Arial"/>
              <a:sym typeface="Arial"/>
            </a:endParaRPr>
          </a:p>
        </p:txBody>
      </p:sp>
      <p:sp>
        <p:nvSpPr>
          <p:cNvPr id="329" name="Google Shape;329;p23"/>
          <p:cNvSpPr txBox="1"/>
          <p:nvPr/>
        </p:nvSpPr>
        <p:spPr>
          <a:xfrm>
            <a:off x="1900250" y="4178800"/>
            <a:ext cx="163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standard is cross cutting</a:t>
            </a:r>
            <a:endParaRPr sz="1100"/>
          </a:p>
        </p:txBody>
      </p:sp>
      <p:sp>
        <p:nvSpPr>
          <p:cNvPr id="330" name="Google Shape;330;p23"/>
          <p:cNvSpPr txBox="1"/>
          <p:nvPr/>
        </p:nvSpPr>
        <p:spPr>
          <a:xfrm>
            <a:off x="6181100" y="4852675"/>
            <a:ext cx="271800" cy="219300"/>
          </a:xfrm>
          <a:prstGeom prst="rect">
            <a:avLst/>
          </a:prstGeom>
          <a:solidFill>
            <a:srgbClr val="447ABE"/>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
          </a:p>
        </p:txBody>
      </p:sp>
      <p:sp>
        <p:nvSpPr>
          <p:cNvPr id="331" name="Google Shape;331;p23"/>
          <p:cNvSpPr txBox="1"/>
          <p:nvPr/>
        </p:nvSpPr>
        <p:spPr>
          <a:xfrm>
            <a:off x="6399550" y="4804775"/>
            <a:ext cx="276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t>Refer to GCF standards for Main Supplier ID</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3095</Words>
  <Application>Microsoft Office PowerPoint</Application>
  <PresentationFormat>On-screen Show (16:9)</PresentationFormat>
  <Paragraphs>419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Roboto</vt:lpstr>
      <vt:lpstr>Simple Light</vt:lpstr>
      <vt:lpstr>PowerPoint Presentation</vt:lpstr>
      <vt:lpstr>PowerPoint Presentation</vt:lpstr>
      <vt:lpstr>PowerPoint Presentation</vt:lpstr>
      <vt:lpstr>PowerPoint Presentation</vt:lpstr>
      <vt:lpstr>ANNEX    The summarised data standards relevant for Shared Services</vt:lpstr>
      <vt:lpstr>Human Resources</vt:lpstr>
      <vt:lpstr>Human Resources</vt:lpstr>
      <vt:lpstr>2. Finance &amp; Commercial</vt:lpstr>
      <vt:lpstr>3. Finance</vt:lpstr>
      <vt:lpstr>Finance: OSCAR &amp; COA</vt:lpstr>
      <vt:lpstr>4. Commercial</vt:lpstr>
      <vt:lpstr>5. Security</vt:lpstr>
      <vt:lpstr>6. Property</vt:lpstr>
      <vt:lpstr>7. Cross Cutting Data types </vt:lpstr>
      <vt:lpstr>Cross Cutting Data types </vt:lpstr>
      <vt:lpstr>Cross cutting data types - matrix</vt:lpstr>
      <vt:lpstr>Cross cutting data types - matrix</vt:lpstr>
      <vt:lpstr>8. Future Standards</vt:lpstr>
      <vt:lpstr>9. References</vt:lpstr>
      <vt:lpstr>10. Appendices</vt:lpstr>
      <vt:lpstr>Appendix 1 - Operational Maintenance</vt:lpstr>
      <vt:lpstr>Appendix 2 - Continued Development</vt:lpstr>
      <vt:lpstr>Appendix 2 - Standards Under Development</vt:lpstr>
      <vt:lpstr>For help and assistance in the usage of these data standards in your shared services implementation please see Government Business Services  One Gov Cloud Portal located here   Contact: gssdataimprovement@cabinetoffice.gov.uk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Wilkes</dc:creator>
  <cp:lastModifiedBy>Richard Wilkes</cp:lastModifiedBy>
  <cp:revision>1</cp:revision>
  <dcterms:modified xsi:type="dcterms:W3CDTF">2021-09-03T12:34:56Z</dcterms:modified>
</cp:coreProperties>
</file>