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0"/>
  </p:notesMasterIdLst>
  <p:sldIdLst>
    <p:sldId id="256" r:id="rId6"/>
    <p:sldId id="259" r:id="rId7"/>
    <p:sldId id="274" r:id="rId8"/>
    <p:sldId id="275" r:id="rId9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80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slie, Erik (Energy Development &amp; Resilience)" initials="LE(D&amp;R" lastIdx="1" clrIdx="0">
    <p:extLst>
      <p:ext uri="{19B8F6BF-5375-455C-9EA6-DF929625EA0E}">
        <p15:presenceInfo xmlns:p15="http://schemas.microsoft.com/office/powerpoint/2012/main" userId="S::Erik.Leslie@beis.gov.uk::b98e0f1c-2478-483c-b197-a0cf68cacc5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A7F"/>
    <a:srgbClr val="E8348B"/>
    <a:srgbClr val="B3BFC5"/>
    <a:srgbClr val="D2C7CD"/>
    <a:srgbClr val="EE751B"/>
    <a:srgbClr val="1C9CD9"/>
    <a:srgbClr val="73B72B"/>
    <a:srgbClr val="BCCF00"/>
    <a:srgbClr val="AA1580"/>
    <a:srgbClr val="5625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4F878C-A3E7-4EC7-BF64-476C1127A398}" v="1" dt="2021-05-27T16:17:21.0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5" autoAdjust="0"/>
    <p:restoredTop sz="94434" autoAdjust="0"/>
  </p:normalViewPr>
  <p:slideViewPr>
    <p:cSldViewPr>
      <p:cViewPr varScale="1">
        <p:scale>
          <a:sx n="70" d="100"/>
          <a:sy n="70" d="100"/>
        </p:scale>
        <p:origin x="1154" y="38"/>
      </p:cViewPr>
      <p:guideLst>
        <p:guide orient="horz" pos="2160"/>
        <p:guide pos="3840"/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947BC-A7A7-44B2-8BDB-BBA164D4D407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E919A-C258-4951-B460-E2B2A8FEF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886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Cover style 1 (delete if</a:t>
            </a:r>
            <a:r>
              <a:rPr lang="en-GB" baseline="0" dirty="0"/>
              <a:t> using cover style 2)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E919A-C258-4951-B460-E2B2A8FEF6D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988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Divider style 1 (delete if</a:t>
            </a:r>
            <a:r>
              <a:rPr lang="en-GB" baseline="0" dirty="0"/>
              <a:t> using divider style 2 or 3)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E919A-C258-4951-B460-E2B2A8FEF6D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601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Divider style 1 (delete if</a:t>
            </a:r>
            <a:r>
              <a:rPr lang="en-GB" baseline="0" dirty="0"/>
              <a:t> using divider style 2 or 3)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E919A-C258-4951-B460-E2B2A8FEF6D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379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Divider style 1 (delete if</a:t>
            </a:r>
            <a:r>
              <a:rPr lang="en-GB" baseline="0" dirty="0"/>
              <a:t> using divider style 2 or 3)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E919A-C258-4951-B460-E2B2A8FEF6D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7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6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3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69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26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83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39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9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52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E8604-E418-4E59-8687-5D855BCF69C1}" type="datetime1">
              <a:rPr lang="en-GB" smtClean="0"/>
              <a:t>25/08/2021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1785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4A4C6-09AB-490F-A2DF-CEB2F17206CF}" type="datetime1">
              <a:rPr lang="en-GB" smtClean="0"/>
              <a:t>25/08/2021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360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8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8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131A2-61C7-44BD-AA9F-F52E74F0E66E}" type="datetime1">
              <a:rPr lang="en-GB" smtClean="0"/>
              <a:t>25/08/2021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553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DC37-FFC8-4E38-825D-24A8CCBC2CDE}" type="datetime1">
              <a:rPr lang="en-GB" smtClean="0"/>
              <a:t>25/08/2021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570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56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32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698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2646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830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3969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9631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529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1427-63A1-498E-BC93-A63CBFC0FC4D}" type="datetime1">
              <a:rPr lang="en-GB" smtClean="0"/>
              <a:t>25/08/2021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3251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3"/>
            <a:ext cx="4038600" cy="377163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3"/>
            <a:ext cx="4038600" cy="377163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63D4D-9FBD-4D7C-9BFD-E0B461E87EBE}" type="datetime1">
              <a:rPr lang="en-GB" smtClean="0"/>
              <a:t>25/08/2021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5355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FED7-5676-44A6-A86E-74DADF5B6F65}" type="datetime1">
              <a:rPr lang="en-GB" smtClean="0"/>
              <a:t>25/08/2021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116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EB1C-5918-464E-B2FE-A1D3A02FE0D8}" type="datetime1">
              <a:rPr lang="en-GB" smtClean="0"/>
              <a:t>25/08/2021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107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BBE6B-4F02-4C50-9425-42442476770B}" type="datetime1">
              <a:rPr lang="en-GB" smtClean="0"/>
              <a:t>25/08/2021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678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2"/>
            <a:ext cx="3008313" cy="96837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5"/>
            <a:ext cx="5111750" cy="487759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20"/>
            <a:ext cx="3008313" cy="3909219"/>
          </a:xfrm>
        </p:spPr>
        <p:txBody>
          <a:bodyPr/>
          <a:lstStyle>
            <a:lvl1pPr marL="0" indent="0">
              <a:buNone/>
              <a:defRPr sz="1100"/>
            </a:lvl1pPr>
            <a:lvl2pPr marL="356616" indent="0">
              <a:buNone/>
              <a:defRPr sz="900"/>
            </a:lvl2pPr>
            <a:lvl3pPr marL="713232" indent="0">
              <a:buNone/>
              <a:defRPr sz="800"/>
            </a:lvl3pPr>
            <a:lvl4pPr marL="1069848" indent="0">
              <a:buNone/>
              <a:defRPr sz="700"/>
            </a:lvl4pPr>
            <a:lvl5pPr marL="1426464" indent="0">
              <a:buNone/>
              <a:defRPr sz="700"/>
            </a:lvl5pPr>
            <a:lvl6pPr marL="1783080" indent="0">
              <a:buNone/>
              <a:defRPr sz="700"/>
            </a:lvl6pPr>
            <a:lvl7pPr marL="2139696" indent="0">
              <a:buNone/>
              <a:defRPr sz="700"/>
            </a:lvl7pPr>
            <a:lvl8pPr marL="2496312" indent="0">
              <a:buNone/>
              <a:defRPr sz="700"/>
            </a:lvl8pPr>
            <a:lvl9pPr marL="2852928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195F-8833-4899-BB29-42666DDF3BB5}" type="datetime1">
              <a:rPr lang="en-GB" smtClean="0"/>
              <a:t>25/08/2021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3694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500"/>
            </a:lvl1pPr>
            <a:lvl2pPr marL="356616" indent="0">
              <a:buNone/>
              <a:defRPr sz="2200"/>
            </a:lvl2pPr>
            <a:lvl3pPr marL="713232" indent="0">
              <a:buNone/>
              <a:defRPr sz="1900"/>
            </a:lvl3pPr>
            <a:lvl4pPr marL="1069848" indent="0">
              <a:buNone/>
              <a:defRPr sz="1600"/>
            </a:lvl4pPr>
            <a:lvl5pPr marL="1426464" indent="0">
              <a:buNone/>
              <a:defRPr sz="1600"/>
            </a:lvl5pPr>
            <a:lvl6pPr marL="1783080" indent="0">
              <a:buNone/>
              <a:defRPr sz="1600"/>
            </a:lvl6pPr>
            <a:lvl7pPr marL="2139696" indent="0">
              <a:buNone/>
              <a:defRPr sz="1600"/>
            </a:lvl7pPr>
            <a:lvl8pPr marL="2496312" indent="0">
              <a:buNone/>
              <a:defRPr sz="1600"/>
            </a:lvl8pPr>
            <a:lvl9pPr marL="2852928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100"/>
            </a:lvl1pPr>
            <a:lvl2pPr marL="356616" indent="0">
              <a:buNone/>
              <a:defRPr sz="900"/>
            </a:lvl2pPr>
            <a:lvl3pPr marL="713232" indent="0">
              <a:buNone/>
              <a:defRPr sz="800"/>
            </a:lvl3pPr>
            <a:lvl4pPr marL="1069848" indent="0">
              <a:buNone/>
              <a:defRPr sz="700"/>
            </a:lvl4pPr>
            <a:lvl5pPr marL="1426464" indent="0">
              <a:buNone/>
              <a:defRPr sz="700"/>
            </a:lvl5pPr>
            <a:lvl6pPr marL="1783080" indent="0">
              <a:buNone/>
              <a:defRPr sz="700"/>
            </a:lvl6pPr>
            <a:lvl7pPr marL="2139696" indent="0">
              <a:buNone/>
              <a:defRPr sz="700"/>
            </a:lvl7pPr>
            <a:lvl8pPr marL="2496312" indent="0">
              <a:buNone/>
              <a:defRPr sz="700"/>
            </a:lvl8pPr>
            <a:lvl9pPr marL="2852928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787A-E892-4BD4-8487-1F2F79C41C19}" type="datetime1">
              <a:rPr lang="en-GB" smtClean="0"/>
              <a:t>25/08/2021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0000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71323" tIns="35662" rIns="71323" bIns="35662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3"/>
            <a:ext cx="8229600" cy="3771636"/>
          </a:xfrm>
          <a:prstGeom prst="rect">
            <a:avLst/>
          </a:prstGeom>
        </p:spPr>
        <p:txBody>
          <a:bodyPr vert="horz" lIns="71323" tIns="35662" rIns="71323" bIns="3566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1"/>
            <a:ext cx="2133600" cy="304271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7F1FC-8DBC-4D18-94A1-36FCD55A7C02}" type="datetime1">
              <a:rPr lang="en-GB" smtClean="0"/>
              <a:t>25/08/2021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1"/>
            <a:ext cx="2895600" cy="304271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1"/>
            <a:ext cx="2133600" cy="304271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389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713232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462" indent="-267462" algn="l" defTabSz="7132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79501" indent="-222885" algn="l" defTabSz="713232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91540" indent="-178308" algn="l" defTabSz="713232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48156" indent="-178308" algn="l" defTabSz="713232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4772" indent="-178308" algn="l" defTabSz="713232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61388" indent="-178308" algn="l" defTabSz="713232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18004" indent="-178308" algn="l" defTabSz="713232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674620" indent="-178308" algn="l" defTabSz="713232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31236" indent="-178308" algn="l" defTabSz="713232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323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984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308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69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631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292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251520" y="1057300"/>
            <a:ext cx="7020780" cy="0"/>
          </a:xfrm>
          <a:prstGeom prst="line">
            <a:avLst/>
          </a:prstGeom>
          <a:ln w="57150">
            <a:solidFill>
              <a:srgbClr val="004A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4678717"/>
            <a:ext cx="9144000" cy="1058333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endParaRPr lang="en-GB" dirty="0">
              <a:solidFill>
                <a:srgbClr val="004A7F"/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251520" y="1141918"/>
            <a:ext cx="6912768" cy="236364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000"/>
            </a:lvl1pPr>
          </a:lstStyle>
          <a:p>
            <a:pPr algn="ctr"/>
            <a:r>
              <a:rPr lang="en-US" sz="4000" dirty="0">
                <a:solidFill>
                  <a:schemeClr val="accent2"/>
                </a:solidFill>
                <a:latin typeface="Helvectica"/>
              </a:rPr>
              <a:t>Integrated Reporting Service (IRS)</a:t>
            </a:r>
            <a:br>
              <a:rPr lang="en-US" sz="4000" dirty="0">
                <a:solidFill>
                  <a:schemeClr val="accent2"/>
                </a:solidFill>
                <a:latin typeface="Helvectica"/>
              </a:rPr>
            </a:br>
            <a:r>
              <a:rPr lang="en-US" sz="3600" dirty="0">
                <a:solidFill>
                  <a:schemeClr val="accent2"/>
                </a:solidFill>
                <a:latin typeface="Helvectica"/>
              </a:rPr>
              <a:t>Managing Teams</a:t>
            </a:r>
            <a:br>
              <a:rPr lang="en-US" dirty="0">
                <a:solidFill>
                  <a:schemeClr val="accent2"/>
                </a:solidFill>
                <a:latin typeface="Helvectica"/>
              </a:rPr>
            </a:br>
            <a:endParaRPr lang="en-GB" dirty="0">
              <a:solidFill>
                <a:schemeClr val="accent2"/>
              </a:solidFill>
              <a:latin typeface="Helvectica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251520" y="5077747"/>
            <a:ext cx="5410200" cy="337412"/>
          </a:xfrm>
          <a:prstGeom prst="rect">
            <a:avLst/>
          </a:prstGeom>
        </p:spPr>
        <p:txBody>
          <a:bodyPr vert="horz" lIns="71323" tIns="35662" rIns="71323" bIns="35662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bg1"/>
                </a:solidFill>
                <a:latin typeface="Helvectica"/>
              </a:rPr>
              <a:t>IRS – Managing Teams</a:t>
            </a:r>
            <a:endParaRPr lang="en-GB" sz="1200" dirty="0">
              <a:solidFill>
                <a:schemeClr val="bg1"/>
              </a:solidFill>
              <a:latin typeface="Helvectica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861701"/>
            <a:ext cx="2438947" cy="63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327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251520" y="1057300"/>
            <a:ext cx="7020780" cy="0"/>
          </a:xfrm>
          <a:prstGeom prst="line">
            <a:avLst/>
          </a:prstGeom>
          <a:ln w="57150">
            <a:solidFill>
              <a:srgbClr val="004A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251520" y="1141918"/>
            <a:ext cx="6912768" cy="1046963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000"/>
            </a:lvl1pPr>
          </a:lstStyle>
          <a:p>
            <a:r>
              <a:rPr lang="en-US" sz="3800" dirty="0">
                <a:solidFill>
                  <a:schemeClr val="accent2"/>
                </a:solidFill>
                <a:latin typeface="Helvectica"/>
              </a:rPr>
              <a:t>Managing a Team – What is it?</a:t>
            </a:r>
            <a:endParaRPr lang="en-GB" sz="3800" dirty="0">
              <a:solidFill>
                <a:schemeClr val="accent2"/>
              </a:solidFill>
              <a:latin typeface="Helvectic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86D8BA-7E2F-4B93-BACD-35FA11FE6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536" y="1921397"/>
            <a:ext cx="7376864" cy="2952328"/>
          </a:xfrm>
        </p:spPr>
        <p:txBody>
          <a:bodyPr>
            <a:normAutofit fontScale="92500" lnSpcReduction="1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1900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IRS allows for Production Installation Operators, Non-Production Installation Operators, Well Operators, Lighthouse Authorities, other Government Departments etc. to manage their own teams and grant privileges to individual users</a:t>
            </a:r>
            <a:r>
              <a:rPr kumimoji="0" lang="en-GB" sz="19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Helvectica"/>
                <a:ea typeface="Times New Roman" panose="02020603050405020304" pitchFamily="18" charset="0"/>
              </a:rPr>
              <a:t>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1900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These privileges include the ability to create, submit and view notifications in addition to setting up user access for anyone.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lang="en-GB" sz="1900" dirty="0">
              <a:solidFill>
                <a:schemeClr val="accent2"/>
              </a:solidFill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1900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Note – as with all UK Energy Portal applications you must have a portal account to access IRS</a:t>
            </a: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Calibri" panose="020F050202020403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algn="l"/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4E5494-66CF-4EC8-A85C-D964FF396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IRS Managing Teams</a:t>
            </a:r>
          </a:p>
        </p:txBody>
      </p:sp>
    </p:spTree>
    <p:extLst>
      <p:ext uri="{BB962C8B-B14F-4D97-AF65-F5344CB8AC3E}">
        <p14:creationId xmlns:p14="http://schemas.microsoft.com/office/powerpoint/2010/main" val="3555023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>
            <a:cxnSpLocks/>
          </p:cNvCxnSpPr>
          <p:nvPr/>
        </p:nvCxnSpPr>
        <p:spPr>
          <a:xfrm>
            <a:off x="251520" y="1057300"/>
            <a:ext cx="7020780" cy="0"/>
          </a:xfrm>
          <a:prstGeom prst="line">
            <a:avLst/>
          </a:prstGeom>
          <a:ln w="57150">
            <a:solidFill>
              <a:srgbClr val="004A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251520" y="1141918"/>
            <a:ext cx="6912768" cy="1046963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000"/>
            </a:lvl1pPr>
          </a:lstStyle>
          <a:p>
            <a:r>
              <a:rPr lang="en-US" sz="3600" dirty="0">
                <a:solidFill>
                  <a:schemeClr val="accent2"/>
                </a:solidFill>
                <a:latin typeface="Helvectica"/>
              </a:rPr>
              <a:t>Managing a Team –What are the roles?</a:t>
            </a:r>
            <a:endParaRPr lang="en-GB" sz="3600" dirty="0">
              <a:solidFill>
                <a:schemeClr val="accent2"/>
              </a:solidFill>
              <a:latin typeface="Helvectic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86D8BA-7E2F-4B93-BACD-35FA11FE6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528" y="2271163"/>
            <a:ext cx="7200800" cy="3025785"/>
          </a:xfrm>
        </p:spPr>
        <p:txBody>
          <a:bodyPr>
            <a:normAutofit fontScale="55000" lnSpcReduction="2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53975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2100" b="1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Team Administrator </a:t>
            </a:r>
            <a:r>
              <a:rPr lang="en-GB" sz="2100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– can set up user access individuals as Team Administrator, Notification Submitter of Notification viewer. Typically a Team Administrator may be an Environmental Manager within an organisation. </a:t>
            </a:r>
          </a:p>
          <a:p>
            <a:pPr marL="53975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lang="en-GB" sz="2100" dirty="0">
              <a:solidFill>
                <a:schemeClr val="accent2"/>
              </a:solidFill>
              <a:latin typeface="Helvectica"/>
              <a:ea typeface="Times New Roman" panose="02020603050405020304" pitchFamily="18" charset="0"/>
            </a:endParaRPr>
          </a:p>
          <a:p>
            <a:pPr marL="53975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2100" b="1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Notification Submitter – </a:t>
            </a:r>
            <a:r>
              <a:rPr lang="en-GB" sz="2100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has the ability to create, submit and view notifications. Typically this may be an OIM or HSE Advisor.</a:t>
            </a:r>
          </a:p>
          <a:p>
            <a:pPr marL="53975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lang="en-GB" sz="2100" dirty="0">
              <a:solidFill>
                <a:schemeClr val="accent2"/>
              </a:solidFill>
              <a:latin typeface="Helvectica"/>
              <a:ea typeface="Times New Roman" panose="02020603050405020304" pitchFamily="18" charset="0"/>
            </a:endParaRPr>
          </a:p>
          <a:p>
            <a:pPr marL="53975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2100" b="1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Notification Viewer </a:t>
            </a:r>
            <a:r>
              <a:rPr lang="en-GB" sz="2100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– can only view a notification. Typically this may be an asset manager.</a:t>
            </a:r>
          </a:p>
          <a:p>
            <a:pPr marL="53975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lang="en-GB" sz="2100" dirty="0">
              <a:solidFill>
                <a:schemeClr val="accent2"/>
              </a:solidFill>
              <a:latin typeface="Helvectica"/>
              <a:ea typeface="Times New Roman" panose="02020603050405020304" pitchFamily="18" charset="0"/>
            </a:endParaRPr>
          </a:p>
          <a:p>
            <a:pPr marL="53975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2100" b="1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IRS users </a:t>
            </a:r>
            <a:r>
              <a:rPr lang="en-GB" sz="2100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can be assigned to multiple roles, for example a Team Administrator may wish to also have Notification Submitter privileges.</a:t>
            </a:r>
          </a:p>
          <a:p>
            <a:pPr marL="53975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lang="en-GB" sz="2100" dirty="0">
              <a:solidFill>
                <a:schemeClr val="accent2"/>
              </a:solidFill>
              <a:latin typeface="Helvectica"/>
              <a:ea typeface="Times New Roman" panose="02020603050405020304" pitchFamily="18" charset="0"/>
            </a:endParaRPr>
          </a:p>
          <a:p>
            <a:pPr marL="53975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2100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Prior to IRS going live </a:t>
            </a:r>
            <a:r>
              <a:rPr lang="en-GB" sz="2100" b="1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OPRED</a:t>
            </a:r>
            <a:r>
              <a:rPr lang="en-GB" sz="2100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 will populate at least one person within an organisation with Team Administrator Privileges, thereafter this person can assign roles for other users within their organisation including creating addition Team Coordinators.</a:t>
            </a:r>
          </a:p>
          <a:p>
            <a:pPr marL="53975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lang="en-GB" sz="2100" dirty="0">
              <a:solidFill>
                <a:schemeClr val="accent2"/>
              </a:solidFill>
              <a:latin typeface="Helvectica"/>
              <a:ea typeface="Times New Roman" panose="02020603050405020304" pitchFamily="18" charset="0"/>
            </a:endParaRPr>
          </a:p>
          <a:p>
            <a:pPr marL="539750" lvl="1" indent="-342900" algn="l" defTabSz="914400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2100" b="1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OPRED</a:t>
            </a:r>
            <a:r>
              <a:rPr lang="en-GB" sz="2100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 would recommend that each organisation has multiple Team Administrators to provide redundancy.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lang="en-GB" sz="1900" dirty="0">
              <a:solidFill>
                <a:schemeClr val="accent2"/>
              </a:solidFill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Calibri" panose="020F050202020403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algn="l"/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4E5494-66CF-4EC8-A85C-D964FF396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IRS Managing Teams</a:t>
            </a:r>
          </a:p>
        </p:txBody>
      </p:sp>
    </p:spTree>
    <p:extLst>
      <p:ext uri="{BB962C8B-B14F-4D97-AF65-F5344CB8AC3E}">
        <p14:creationId xmlns:p14="http://schemas.microsoft.com/office/powerpoint/2010/main" val="3675724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251520" y="1057300"/>
            <a:ext cx="7020780" cy="0"/>
          </a:xfrm>
          <a:prstGeom prst="line">
            <a:avLst/>
          </a:prstGeom>
          <a:ln w="57150">
            <a:solidFill>
              <a:srgbClr val="004A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251520" y="1141918"/>
            <a:ext cx="6912768" cy="1046963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000"/>
            </a:lvl1pPr>
          </a:lstStyle>
          <a:p>
            <a:r>
              <a:rPr lang="en-US" sz="3600" dirty="0">
                <a:solidFill>
                  <a:schemeClr val="accent2"/>
                </a:solidFill>
                <a:latin typeface="Helvectica"/>
              </a:rPr>
              <a:t>Managing a Team –How do I do it?</a:t>
            </a:r>
            <a:endParaRPr lang="en-GB" sz="3600" dirty="0">
              <a:solidFill>
                <a:schemeClr val="accent2"/>
              </a:solidFill>
              <a:latin typeface="Helvectic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86D8BA-7E2F-4B93-BACD-35FA11FE6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528" y="2054363"/>
            <a:ext cx="7376864" cy="2943514"/>
          </a:xfrm>
        </p:spPr>
        <p:txBody>
          <a:bodyPr>
            <a:normAutofit fontScale="85000" lnSpcReduction="2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tabLst>
                <a:tab pos="457200" algn="l"/>
              </a:tabLst>
              <a:defRPr/>
            </a:pPr>
            <a:r>
              <a:rPr kumimoji="0" lang="en-GB" sz="19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Helvectica"/>
                <a:ea typeface="Times New Roman" panose="02020603050405020304" pitchFamily="18" charset="0"/>
              </a:rPr>
              <a:t> </a:t>
            </a:r>
            <a:endParaRPr kumimoji="0" lang="en-GB" sz="19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1900" b="1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Note you can only Manage a Team if you have been granted Team Administrator privileges 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1900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Log into the portal.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1900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Log into IRS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1900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Click on ‘Manage Teams’.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1900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Select Your Team (note you may be a member of multiple teams) and click ‘Manage Teams’.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1900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Click on ‘Add user’.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1900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Enter the desired persons email address or login ID and select next.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1900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Select what of the three roles you wish the person to perform followed by save user.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1900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When successfully added you can edit the roles a person can carry out, including deleting them from your team.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lang="en-GB" sz="1900" dirty="0">
              <a:solidFill>
                <a:schemeClr val="accent2"/>
              </a:solidFill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lang="en-GB" sz="1900" dirty="0">
              <a:solidFill>
                <a:schemeClr val="accent2"/>
              </a:solidFill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lang="en-GB" sz="1900" dirty="0">
              <a:solidFill>
                <a:schemeClr val="accent2"/>
              </a:solidFill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Calibri" panose="020F050202020403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algn="l"/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4E5494-66CF-4EC8-A85C-D964FF396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IRS Managing Teams</a:t>
            </a:r>
          </a:p>
        </p:txBody>
      </p:sp>
    </p:spTree>
    <p:extLst>
      <p:ext uri="{BB962C8B-B14F-4D97-AF65-F5344CB8AC3E}">
        <p14:creationId xmlns:p14="http://schemas.microsoft.com/office/powerpoint/2010/main" val="1188589832"/>
      </p:ext>
    </p:extLst>
  </p:cSld>
  <p:clrMapOvr>
    <a:masterClrMapping/>
  </p:clrMapOvr>
</p:sld>
</file>

<file path=ppt/theme/theme1.xml><?xml version="1.0" encoding="utf-8"?>
<a:theme xmlns:a="http://schemas.openxmlformats.org/drawingml/2006/main" name="OPRED PPT template 16-10">
  <a:themeElements>
    <a:clrScheme name="BEIS Colours">
      <a:dk1>
        <a:srgbClr val="004A7F"/>
      </a:dk1>
      <a:lt1>
        <a:srgbClr val="FFFFFF"/>
      </a:lt1>
      <a:dk2>
        <a:srgbClr val="FFFFFF"/>
      </a:dk2>
      <a:lt2>
        <a:srgbClr val="FFFFFF"/>
      </a:lt2>
      <a:accent1>
        <a:srgbClr val="004A7F"/>
      </a:accent1>
      <a:accent2>
        <a:srgbClr val="55565A"/>
      </a:accent2>
      <a:accent3>
        <a:srgbClr val="73B72B"/>
      </a:accent3>
      <a:accent4>
        <a:srgbClr val="EE751B"/>
      </a:accent4>
      <a:accent5>
        <a:srgbClr val="AA1580"/>
      </a:accent5>
      <a:accent6>
        <a:srgbClr val="CBC1AF"/>
      </a:accent6>
      <a:hlink>
        <a:srgbClr val="1C9CD9"/>
      </a:hlink>
      <a:folHlink>
        <a:srgbClr val="1C9CD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RED PPT template 16-10" id="{FABD6BF0-AEBB-4B2C-BA15-CECA9A770B20}" vid="{577188C9-AF58-4BF7-AB62-A43CEB563D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59c51ed-d6bf-4456-90a6-aa18b1bde353">PCYS7EMHWCNY-663355368-153385</_dlc_DocId>
    <_dlc_DocIdUrl xmlns="e59c51ed-d6bf-4456-90a6-aa18b1bde353">
      <Url>https://beisgov.sharepoint.com/sites/OPRED-372/_layouts/15/DocIdRedir.aspx?ID=PCYS7EMHWCNY-663355368-153385</Url>
      <Description>PCYS7EMHWCNY-663355368-153385</Description>
    </_dlc_DocIdUrl>
    <TaxCatchAll xmlns="e59c51ed-d6bf-4456-90a6-aa18b1bde353">
      <Value>1</Value>
    </TaxCatchAll>
    <m975189f4ba442ecbf67d4147307b177 xmlns="e59c51ed-d6bf-4456-90a6-aa18b1bde353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Offshore Petroleum Regulator for Environment and Decommissioning</TermName>
          <TermId xmlns="http://schemas.microsoft.com/office/infopath/2007/PartnerControls">f72fe9dc-daed-4631-ae01-b6a82195d285</TermId>
        </TermInfo>
      </Terms>
    </m975189f4ba442ecbf67d4147307b177>
    <Retention_x0020_Label xmlns="e59c51ed-d6bf-4456-90a6-aa18b1bde353">Corp PPP Review</Retention_x0020_Label>
    <Government_x0020_Body xmlns="e59c51ed-d6bf-4456-90a6-aa18b1bde353">BEIS</Government_x0020_Body>
    <Date_x0020_Opened xmlns="e59c51ed-d6bf-4456-90a6-aa18b1bde353">2019-08-14T12:32:08+00:00</Date_x0020_Opened>
    <LegacyRecordCategoryIdentifier xmlns="e59c51ed-d6bf-4456-90a6-aa18b1bde353" xsi:nil="true"/>
    <LegacyDateFileRequested xmlns="e59c51ed-d6bf-4456-90a6-aa18b1bde353" xsi:nil="true"/>
    <LegacyFolderType xmlns="e59c51ed-d6bf-4456-90a6-aa18b1bde353" xsi:nil="true"/>
    <LegacyRecordFolderIdentifier xmlns="e59c51ed-d6bf-4456-90a6-aa18b1bde353" xsi:nil="true"/>
    <LegacyFolder xmlns="e59c51ed-d6bf-4456-90a6-aa18b1bde353" xsi:nil="true"/>
    <LegacyMP xmlns="e59c51ed-d6bf-4456-90a6-aa18b1bde353" xsi:nil="true"/>
    <LegacyDocumentID xmlns="e59c51ed-d6bf-4456-90a6-aa18b1bde353" xsi:nil="true"/>
    <LegacyFolderDocumentID xmlns="e59c51ed-d6bf-4456-90a6-aa18b1bde353" xsi:nil="true"/>
    <ExternallyShared xmlns="e59c51ed-d6bf-4456-90a6-aa18b1bde353" xsi:nil="true"/>
    <Descriptor xmlns="e59c51ed-d6bf-4456-90a6-aa18b1bde353">LOCSEN</Descriptor>
    <LegacyDateFileReceived xmlns="e59c51ed-d6bf-4456-90a6-aa18b1bde353" xsi:nil="true"/>
    <LegacyFolderLink xmlns="e59c51ed-d6bf-4456-90a6-aa18b1bde353" xsi:nil="true"/>
    <LegacyAdditionalAuthors xmlns="e59c51ed-d6bf-4456-90a6-aa18b1bde353" xsi:nil="true"/>
    <LegacyDocumentLink xmlns="e59c51ed-d6bf-4456-90a6-aa18b1bde353" xsi:nil="true"/>
    <CIRRUSPreviousLocation xmlns="e59c51ed-d6bf-4456-90a6-aa18b1bde353" xsi:nil="true"/>
    <LegacyPhysicalItemLocation xmlns="e59c51ed-d6bf-4456-90a6-aa18b1bde353" xsi:nil="true"/>
    <LegacyRequestType xmlns="e59c51ed-d6bf-4456-90a6-aa18b1bde353" xsi:nil="true"/>
    <LegacyDescriptor xmlns="e59c51ed-d6bf-4456-90a6-aa18b1bde353" xsi:nil="true"/>
    <LegacyLastModifiedDate xmlns="e59c51ed-d6bf-4456-90a6-aa18b1bde353" xsi:nil="true"/>
    <LegacyDateClosed xmlns="e59c51ed-d6bf-4456-90a6-aa18b1bde353" xsi:nil="true"/>
    <LegacyHomeLocation xmlns="e59c51ed-d6bf-4456-90a6-aa18b1bde353" xsi:nil="true"/>
    <LegacyExpiryReviewDate xmlns="e59c51ed-d6bf-4456-90a6-aa18b1bde353" xsi:nil="true"/>
    <LegacyPhysicalFormat xmlns="e59c51ed-d6bf-4456-90a6-aa18b1bde353">false</LegacyPhysicalFormat>
    <LegacyDocumentType xmlns="e59c51ed-d6bf-4456-90a6-aa18b1bde353" xsi:nil="true"/>
    <LegacyReferencesFromOtherItems xmlns="e59c51ed-d6bf-4456-90a6-aa18b1bde353" xsi:nil="true"/>
    <LegacyLastActionDate xmlns="e59c51ed-d6bf-4456-90a6-aa18b1bde353" xsi:nil="true"/>
    <Security_x0020_Classification xmlns="e59c51ed-d6bf-4456-90a6-aa18b1bde353">OFFICIAL</Security_x0020_Classification>
    <CIRRUSPreviousID xmlns="e59c51ed-d6bf-4456-90a6-aa18b1bde353" xsi:nil="true"/>
    <LegacyModifier xmlns="e59c51ed-d6bf-4456-90a6-aa18b1bde353">
      <UserInfo>
        <DisplayName/>
        <AccountId xsi:nil="true"/>
        <AccountType/>
      </UserInfo>
    </LegacyModifier>
    <LegacyStatusonTransfer xmlns="e59c51ed-d6bf-4456-90a6-aa18b1bde353" xsi:nil="true"/>
    <LegacyDispositionAsOfDate xmlns="e59c51ed-d6bf-4456-90a6-aa18b1bde353" xsi:nil="true"/>
    <LegacyMinister xmlns="e59c51ed-d6bf-4456-90a6-aa18b1bde353" xsi:nil="true"/>
    <LegacyFileplanTarget xmlns="e59c51ed-d6bf-4456-90a6-aa18b1bde353" xsi:nil="true"/>
    <LegacyContentType xmlns="e59c51ed-d6bf-4456-90a6-aa18b1bde353" xsi:nil="true"/>
    <LegacyCustodian xmlns="e59c51ed-d6bf-4456-90a6-aa18b1bde353" xsi:nil="true"/>
    <National_x0020_Caveat xmlns="e59c51ed-d6bf-4456-90a6-aa18b1bde353" xsi:nil="true"/>
    <LegacyProtectiveMarking xmlns="e59c51ed-d6bf-4456-90a6-aa18b1bde353" xsi:nil="true"/>
    <LegacyDateFileReturned xmlns="e59c51ed-d6bf-4456-90a6-aa18b1bde353" xsi:nil="true"/>
    <LegacyReferencesToOtherItems xmlns="e59c51ed-d6bf-4456-90a6-aa18b1bde353" xsi:nil="true"/>
    <LegacyCopyright xmlns="e59c51ed-d6bf-4456-90a6-aa18b1bde353" xsi:nil="true"/>
    <Handling_x0020_Instructions xmlns="e59c51ed-d6bf-4456-90a6-aa18b1bde353" xsi:nil="true"/>
    <Date_x0020_Closed xmlns="e59c51ed-d6bf-4456-90a6-aa18b1bde353" xsi:nil="true"/>
    <LegacyTags xmlns="e59c51ed-d6bf-4456-90a6-aa18b1bde353" xsi:nil="true"/>
    <LegacyFolderNotes xmlns="e59c51ed-d6bf-4456-90a6-aa18b1bde353" xsi:nil="true"/>
    <LegacyNumericClass xmlns="e59c51ed-d6bf-4456-90a6-aa18b1bde353" xsi:nil="true"/>
    <LegacyCurrentLocation xmlns="e59c51ed-d6bf-4456-90a6-aa18b1bde353" xsi:nil="true"/>
    <LegacyData xmlns="e59c51ed-d6bf-4456-90a6-aa18b1bde353">{
  "Name": "OPRED PPT template 16-10.potm",
  "Title": "Main document title over 1 or 2 lines",
  "External": "",
  "Document Notes": "",
  "Security Classification": "OFFICIAL",
  "Handling Instructions": "",
  "Descriptor": "",
  "Government Body": "BEIS",
  "Business Unit": "BEIS:Energy and Security:Energy Development and Resilience:Offshore Petroleum Regulator for Environment and Decommissioning",
  "Retention Label": "Corp PPP Review",
  "Date Opened": "2019-08-14T12:32:08.0000000Z",
  "Date Closed": "",
  "National Caveat": "",
  "Previous Location": "",
  "Previous Id": "",
  "Legacy Document Type": "",
  "Legacy Fileplan Target": "",
  "Legacy Numeric Class": "",
  "Legacy Folder Type": "",
  "Legacy Record Folder Identifier": "",
  "Legacy Copyright": "",
  "Legacy Last Modified Date": "",
  "Legacy Modifier": "",
  "Legacy Folder": "",
  "Legacy Content Type": "",
  "Legacy Expiry Review Date": "",
  "Legacy Last Action Date": "",
  "Legacy Protective Marking": "",
  "Legacy Tags": "",
  "Legacy References From Other Items": "",
  "Legacy Status on Transfer": "",
  "Legacy Date Closed": "",
  "Legacy Record Category Identifier": "",
  "Legacy Disposition as of Date": "",
  "Legacy Home Location": "",
  "Legacy Current Location": "",
  "Legacy Date File Received": "",
  "Legacy Date File Requested": "",
  "Legacy Date File Returned": "",
  "Legacy Minister": "",
  "Legacy MP": "",
  "Legacy Folder Notes": "",
  "Legacy Physical Item Location": "",
  "Legacy Request Type": "",
  "Legacy Descriptor": "",
  "Legacy Folder Document ID": "",
  "Legacy Document ID": "",
  "Legacy References To Other Items": "",
  "Legacy Custodian": "",
  "Legacy Additional Authors": "",
  "Legacy Document Link": "",
  "Legacy Folder Link": "",
  "Legacy Physical Format": false,
  "Content Type": "Document",
  "Previous Retention Policy": "",
  "Legacy Case Reference Number": "",
  "Created": "2019-08-14T12:32:07.0000000Z",
  "Document Modified By": "i:0#.f|membership|murray.wood@cirrus.beis.gov.uk",
  "Document Created By": "i:0#.f|membership|murray.wood@cirrus.beis.gov.uk",
  "Document ID Value": "2QFN7KK647Q6-1194239929-38687",
  "Modified": "2019-08-14T12:43:57.0000000Z",
  "Original Location": "/sites/beis/372/CorpHR/OPRED logo's and templates/OPRED PPT template 16-10.potm"
}</LegacyData>
    <Document_x0020_Notes xmlns="e59c51ed-d6bf-4456-90a6-aa18b1bde353" xsi:nil="true"/>
    <CIRRUSPreviousRetentionPolicy xmlns="f72797f3-f833-4ace-a8c5-37dd0879e11c" xsi:nil="true"/>
    <LegacyCaseReferenceNumber xmlns="f72797f3-f833-4ace-a8c5-37dd0879e11c" xsi:nil="true"/>
    <_dlc_DocIdPersistId xmlns="e59c51ed-d6bf-4456-90a6-aa18b1bde35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E7979C903088498160C0FEE340E54E" ma:contentTypeVersion="7208" ma:contentTypeDescription="Create a new document." ma:contentTypeScope="" ma:versionID="7b146645d8cab4c2eb02cda635238fc5">
  <xsd:schema xmlns:xsd="http://www.w3.org/2001/XMLSchema" xmlns:xs="http://www.w3.org/2001/XMLSchema" xmlns:p="http://schemas.microsoft.com/office/2006/metadata/properties" xmlns:ns2="e59c51ed-d6bf-4456-90a6-aa18b1bde353" xmlns:ns3="f72797f3-f833-4ace-a8c5-37dd0879e11c" targetNamespace="http://schemas.microsoft.com/office/2006/metadata/properties" ma:root="true" ma:fieldsID="bef53c4534cebe0b9ea580d18f527217" ns2:_="" ns3:_="">
    <xsd:import namespace="e59c51ed-d6bf-4456-90a6-aa18b1bde353"/>
    <xsd:import namespace="f72797f3-f833-4ace-a8c5-37dd0879e11c"/>
    <xsd:element name="properties">
      <xsd:complexType>
        <xsd:sequence>
          <xsd:element name="documentManagement">
            <xsd:complexType>
              <xsd:all>
                <xsd:element ref="ns2:ExternallyShared" minOccurs="0"/>
                <xsd:element ref="ns2:Document_x0020_Notes" minOccurs="0"/>
                <xsd:element ref="ns2:Security_x0020_Classification" minOccurs="0"/>
                <xsd:element ref="ns2:Handling_x0020_Instructions" minOccurs="0"/>
                <xsd:element ref="ns2:Descriptor" minOccurs="0"/>
                <xsd:element ref="ns2:Government_x0020_Body" minOccurs="0"/>
                <xsd:element ref="ns2:Retention_x0020_Label" minOccurs="0"/>
                <xsd:element ref="ns2:Date_x0020_Opened" minOccurs="0"/>
                <xsd:element ref="ns2:Date_x0020_Closed" minOccurs="0"/>
                <xsd:element ref="ns2:National_x0020_Caveat" minOccurs="0"/>
                <xsd:element ref="ns2:CIRRUSPreviousLocation" minOccurs="0"/>
                <xsd:element ref="ns2:CIRRUSPreviousID" minOccurs="0"/>
                <xsd:element ref="ns2:LegacyDocumentType" minOccurs="0"/>
                <xsd:element ref="ns2:LegacyFileplanTarget" minOccurs="0"/>
                <xsd:element ref="ns2:LegacyNumericClass" minOccurs="0"/>
                <xsd:element ref="ns2:LegacyFolderType" minOccurs="0"/>
                <xsd:element ref="ns2:LegacyRecordFolderIdentifier" minOccurs="0"/>
                <xsd:element ref="ns2:LegacyCopyright" minOccurs="0"/>
                <xsd:element ref="ns2:LegacyLastModifiedDate" minOccurs="0"/>
                <xsd:element ref="ns2:LegacyModifier" minOccurs="0"/>
                <xsd:element ref="ns2:LegacyFolder" minOccurs="0"/>
                <xsd:element ref="ns2:LegacyContentType" minOccurs="0"/>
                <xsd:element ref="ns2:LegacyExpiryReviewDate" minOccurs="0"/>
                <xsd:element ref="ns2:LegacyLastActionDate" minOccurs="0"/>
                <xsd:element ref="ns2:LegacyProtectiveMarking" minOccurs="0"/>
                <xsd:element ref="ns2:LegacyTags" minOccurs="0"/>
                <xsd:element ref="ns2:LegacyReferencesFromOtherItems" minOccurs="0"/>
                <xsd:element ref="ns2:LegacyStatusonTransfer" minOccurs="0"/>
                <xsd:element ref="ns2:LegacyDateClosed" minOccurs="0"/>
                <xsd:element ref="ns2:LegacyRecordCategoryIdentifier" minOccurs="0"/>
                <xsd:element ref="ns2:LegacyDispositionAsOfDate" minOccurs="0"/>
                <xsd:element ref="ns2:LegacyHomeLocation" minOccurs="0"/>
                <xsd:element ref="ns2:LegacyCurrentLocation" minOccurs="0"/>
                <xsd:element ref="ns2:LegacyDateFileReceived" minOccurs="0"/>
                <xsd:element ref="ns2:LegacyDateFileRequested" minOccurs="0"/>
                <xsd:element ref="ns2:LegacyDateFileReturned" minOccurs="0"/>
                <xsd:element ref="ns2:LegacyMinister" minOccurs="0"/>
                <xsd:element ref="ns2:LegacyMP" minOccurs="0"/>
                <xsd:element ref="ns2:LegacyFolderNotes" minOccurs="0"/>
                <xsd:element ref="ns2:LegacyPhysicalItemLocation" minOccurs="0"/>
                <xsd:element ref="ns2:LegacyRequestType" minOccurs="0"/>
                <xsd:element ref="ns2:LegacyDescriptor" minOccurs="0"/>
                <xsd:element ref="ns2:LegacyFolderDocumentID" minOccurs="0"/>
                <xsd:element ref="ns2:LegacyDocumentID" minOccurs="0"/>
                <xsd:element ref="ns2:LegacyReferencesToOtherItems" minOccurs="0"/>
                <xsd:element ref="ns2:LegacyCustodian" minOccurs="0"/>
                <xsd:element ref="ns2:LegacyAdditionalAuthors" minOccurs="0"/>
                <xsd:element ref="ns2:LegacyDocumentLink" minOccurs="0"/>
                <xsd:element ref="ns2:LegacyFolderLink" minOccurs="0"/>
                <xsd:element ref="ns2:LegacyPhysicalFormat" minOccurs="0"/>
                <xsd:element ref="ns3:CIRRUSPreviousRetentionPolicy" minOccurs="0"/>
                <xsd:element ref="ns3:LegacyCaseReferenceNumber" minOccurs="0"/>
                <xsd:element ref="ns2:LegacyData" minOccurs="0"/>
                <xsd:element ref="ns2:_dlc_DocIdPersistId" minOccurs="0"/>
                <xsd:element ref="ns2:m975189f4ba442ecbf67d4147307b177" minOccurs="0"/>
                <xsd:element ref="ns2:_dlc_DocId" minOccurs="0"/>
                <xsd:element ref="ns2:_dlc_DocIdUrl" minOccurs="0"/>
                <xsd:element ref="ns2:TaxCatchAl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2:TaxCatchAllLabel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9c51ed-d6bf-4456-90a6-aa18b1bde353" elementFormDefault="qualified">
    <xsd:import namespace="http://schemas.microsoft.com/office/2006/documentManagement/types"/>
    <xsd:import namespace="http://schemas.microsoft.com/office/infopath/2007/PartnerControls"/>
    <xsd:element name="ExternallyShared" ma:index="2" nillable="true" ma:displayName="External" ma:description="Used with SPFX field customizer, displays if the item is externally shared" ma:hidden="true" ma:internalName="ExternallyShared">
      <xsd:simpleType>
        <xsd:restriction base="dms:Text"/>
      </xsd:simpleType>
    </xsd:element>
    <xsd:element name="Document_x0020_Notes" ma:index="3" nillable="true" ma:displayName="Document Notes" ma:internalName="Document_0x0020_Notes" ma:readOnly="false">
      <xsd:simpleType>
        <xsd:restriction base="dms:Note">
          <xsd:maxLength value="255"/>
        </xsd:restriction>
      </xsd:simpleType>
    </xsd:element>
    <xsd:element name="Security_x0020_Classification" ma:index="4" nillable="true" ma:displayName="Security Classification" ma:default="OFFICIAL" ma:format="Dropdown" ma:indexed="true" ma:internalName="Security_x0020_Classification" ma:readOnly="false">
      <xsd:simpleType>
        <xsd:restriction base="dms:Choice">
          <xsd:enumeration value="OFFICIAL"/>
          <xsd:enumeration value="OFFICIAL - SENSITIVE"/>
        </xsd:restriction>
      </xsd:simpleType>
    </xsd:element>
    <xsd:element name="Handling_x0020_Instructions" ma:index="5" nillable="true" ma:displayName="Handling Instructions" ma:internalName="Handling_x0020_Instructions" ma:readOnly="false">
      <xsd:simpleType>
        <xsd:restriction base="dms:Text">
          <xsd:maxLength value="255"/>
        </xsd:restriction>
      </xsd:simpleType>
    </xsd:element>
    <xsd:element name="Descriptor" ma:index="6" nillable="true" ma:displayName="Descriptor" ma:format="Dropdown" ma:indexed="true" ma:internalName="Descriptor" ma:readOnly="false">
      <xsd:simpleType>
        <xsd:restriction base="dms:Choice">
          <xsd:enumeration value="COMMERCIAL"/>
          <xsd:enumeration value="PERSONAL"/>
          <xsd:enumeration value="LOCSEN"/>
        </xsd:restriction>
      </xsd:simpleType>
    </xsd:element>
    <xsd:element name="Government_x0020_Body" ma:index="7" nillable="true" ma:displayName="Government Body" ma:default="BEIS" ma:internalName="Government_x0020_Body" ma:readOnly="false">
      <xsd:simpleType>
        <xsd:restriction base="dms:Text">
          <xsd:maxLength value="255"/>
        </xsd:restriction>
      </xsd:simpleType>
    </xsd:element>
    <xsd:element name="Retention_x0020_Label" ma:index="9" nillable="true" ma:displayName="Retention Label" ma:default="Corp PPP Review" ma:internalName="Retention_x0020_Label" ma:readOnly="false">
      <xsd:simpleType>
        <xsd:restriction base="dms:Text">
          <xsd:maxLength value="255"/>
        </xsd:restriction>
      </xsd:simpleType>
    </xsd:element>
    <xsd:element name="Date_x0020_Opened" ma:index="10" nillable="true" ma:displayName="Date Opened" ma:default="[today]" ma:format="DateOnly" ma:internalName="Date_x0020_Opened" ma:readOnly="false">
      <xsd:simpleType>
        <xsd:restriction base="dms:DateTime"/>
      </xsd:simpleType>
    </xsd:element>
    <xsd:element name="Date_x0020_Closed" ma:index="11" nillable="true" ma:displayName="Date Closed" ma:format="DateOnly" ma:internalName="Date_x0020_Closed" ma:readOnly="false">
      <xsd:simpleType>
        <xsd:restriction base="dms:DateTime"/>
      </xsd:simpleType>
    </xsd:element>
    <xsd:element name="National_x0020_Caveat" ma:index="12" nillable="true" ma:displayName="National Caveat" ma:format="Dropdown" ma:indexed="true" ma:internalName="National_x0020_Caveat" ma:readOnly="false">
      <xsd:simpleType>
        <xsd:restriction base="dms:Choice">
          <xsd:enumeration value="UK EYES ONLY"/>
        </xsd:restriction>
      </xsd:simpleType>
    </xsd:element>
    <xsd:element name="CIRRUSPreviousLocation" ma:index="13" nillable="true" ma:displayName="Previous Location" ma:description="The location the document previously resided in." ma:internalName="CIRRUSPreviousLocation" ma:readOnly="false">
      <xsd:simpleType>
        <xsd:restriction base="dms:Text">
          <xsd:maxLength value="255"/>
        </xsd:restriction>
      </xsd:simpleType>
    </xsd:element>
    <xsd:element name="CIRRUSPreviousID" ma:index="14" nillable="true" ma:displayName="Previous Id" ma:description="The id of the document in its previous location." ma:internalName="CIRRUSPreviousID" ma:readOnly="false">
      <xsd:simpleType>
        <xsd:restriction base="dms:Text">
          <xsd:maxLength value="255"/>
        </xsd:restriction>
      </xsd:simpleType>
    </xsd:element>
    <xsd:element name="LegacyDocumentType" ma:index="15" nillable="true" ma:displayName="Legacy Document Type" ma:internalName="LegacyDocumentType" ma:readOnly="false">
      <xsd:simpleType>
        <xsd:restriction base="dms:Text">
          <xsd:maxLength value="255"/>
        </xsd:restriction>
      </xsd:simpleType>
    </xsd:element>
    <xsd:element name="LegacyFileplanTarget" ma:index="16" nillable="true" ma:displayName="Legacy Fileplan Target" ma:internalName="LegacyFileplanTarget" ma:readOnly="false">
      <xsd:simpleType>
        <xsd:restriction base="dms:Text">
          <xsd:maxLength value="255"/>
        </xsd:restriction>
      </xsd:simpleType>
    </xsd:element>
    <xsd:element name="LegacyNumericClass" ma:index="17" nillable="true" ma:displayName="Legacy Numeric Class" ma:internalName="LegacyNumericClass" ma:readOnly="false">
      <xsd:simpleType>
        <xsd:restriction base="dms:Text">
          <xsd:maxLength value="255"/>
        </xsd:restriction>
      </xsd:simpleType>
    </xsd:element>
    <xsd:element name="LegacyFolderType" ma:index="18" nillable="true" ma:displayName="Legacy Folder Type" ma:internalName="LegacyFolderType" ma:readOnly="false">
      <xsd:simpleType>
        <xsd:restriction base="dms:Text">
          <xsd:maxLength value="255"/>
        </xsd:restriction>
      </xsd:simpleType>
    </xsd:element>
    <xsd:element name="LegacyRecordFolderIdentifier" ma:index="19" nillable="true" ma:displayName="Legacy Record Folder Identifier" ma:internalName="LegacyRecordFolderIdentifier" ma:readOnly="false">
      <xsd:simpleType>
        <xsd:restriction base="dms:Text">
          <xsd:maxLength value="255"/>
        </xsd:restriction>
      </xsd:simpleType>
    </xsd:element>
    <xsd:element name="LegacyCopyright" ma:index="20" nillable="true" ma:displayName="Legacy Copyright" ma:internalName="LegacyCopyright" ma:readOnly="false">
      <xsd:simpleType>
        <xsd:restriction base="dms:Text">
          <xsd:maxLength value="255"/>
        </xsd:restriction>
      </xsd:simpleType>
    </xsd:element>
    <xsd:element name="LegacyLastModifiedDate" ma:index="21" nillable="true" ma:displayName="Legacy Last Modified Date" ma:format="DateTime" ma:internalName="LegacyLastModifiedDate" ma:readOnly="false">
      <xsd:simpleType>
        <xsd:restriction base="dms:DateTime"/>
      </xsd:simpleType>
    </xsd:element>
    <xsd:element name="LegacyModifier" ma:index="22" nillable="true" ma:displayName="Legacy Modifier" ma:SharePointGroup="0" ma:internalName="LegacyModif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egacyFolder" ma:index="23" nillable="true" ma:displayName="Legacy Folder" ma:internalName="LegacyFolder" ma:readOnly="false">
      <xsd:simpleType>
        <xsd:restriction base="dms:Text">
          <xsd:maxLength value="255"/>
        </xsd:restriction>
      </xsd:simpleType>
    </xsd:element>
    <xsd:element name="LegacyContentType" ma:index="24" nillable="true" ma:displayName="Legacy Content Type" ma:internalName="LegacyContentType" ma:readOnly="false">
      <xsd:simpleType>
        <xsd:restriction base="dms:Text">
          <xsd:maxLength value="255"/>
        </xsd:restriction>
      </xsd:simpleType>
    </xsd:element>
    <xsd:element name="LegacyExpiryReviewDate" ma:index="25" nillable="true" ma:displayName="Legacy Expiry Review Date" ma:format="DateTime" ma:internalName="LegacyExpiryReviewDate" ma:readOnly="false">
      <xsd:simpleType>
        <xsd:restriction base="dms:DateTime"/>
      </xsd:simpleType>
    </xsd:element>
    <xsd:element name="LegacyLastActionDate" ma:index="26" nillable="true" ma:displayName="Legacy Last Action Date" ma:format="DateTime" ma:internalName="LegacyLastActionDate" ma:readOnly="false">
      <xsd:simpleType>
        <xsd:restriction base="dms:DateTime"/>
      </xsd:simpleType>
    </xsd:element>
    <xsd:element name="LegacyProtectiveMarking" ma:index="27" nillable="true" ma:displayName="Legacy Protective Marking" ma:internalName="LegacyProtectiveMarking" ma:readOnly="false">
      <xsd:simpleType>
        <xsd:restriction base="dms:Text">
          <xsd:maxLength value="255"/>
        </xsd:restriction>
      </xsd:simpleType>
    </xsd:element>
    <xsd:element name="LegacyTags" ma:index="28" nillable="true" ma:displayName="Legacy Tags" ma:internalName="LegacyTags" ma:readOnly="false">
      <xsd:simpleType>
        <xsd:restriction base="dms:Note">
          <xsd:maxLength value="255"/>
        </xsd:restriction>
      </xsd:simpleType>
    </xsd:element>
    <xsd:element name="LegacyReferencesFromOtherItems" ma:index="29" nillable="true" ma:displayName="Legacy References From Other Items" ma:internalName="LegacyReferencesFromOtherItems" ma:readOnly="false">
      <xsd:simpleType>
        <xsd:restriction base="dms:Text">
          <xsd:maxLength value="255"/>
        </xsd:restriction>
      </xsd:simpleType>
    </xsd:element>
    <xsd:element name="LegacyStatusonTransfer" ma:index="30" nillable="true" ma:displayName="Legacy Status on Transfer" ma:internalName="LegacyStatusonTransfer" ma:readOnly="false">
      <xsd:simpleType>
        <xsd:restriction base="dms:Text">
          <xsd:maxLength value="255"/>
        </xsd:restriction>
      </xsd:simpleType>
    </xsd:element>
    <xsd:element name="LegacyDateClosed" ma:index="31" nillable="true" ma:displayName="Legacy Date Closed" ma:format="DateOnly" ma:internalName="LegacyDateClosed" ma:readOnly="false">
      <xsd:simpleType>
        <xsd:restriction base="dms:DateTime"/>
      </xsd:simpleType>
    </xsd:element>
    <xsd:element name="LegacyRecordCategoryIdentifier" ma:index="32" nillable="true" ma:displayName="Legacy Record Category Identifier" ma:internalName="LegacyRecordCategoryIdentifier" ma:readOnly="false">
      <xsd:simpleType>
        <xsd:restriction base="dms:Text">
          <xsd:maxLength value="255"/>
        </xsd:restriction>
      </xsd:simpleType>
    </xsd:element>
    <xsd:element name="LegacyDispositionAsOfDate" ma:index="33" nillable="true" ma:displayName="Legacy Disposition as of Date" ma:format="DateOnly" ma:internalName="LegacyDispositionAsOfDate" ma:readOnly="false">
      <xsd:simpleType>
        <xsd:restriction base="dms:DateTime"/>
      </xsd:simpleType>
    </xsd:element>
    <xsd:element name="LegacyHomeLocation" ma:index="34" nillable="true" ma:displayName="Legacy Home Location" ma:internalName="LegacyHomeLocation" ma:readOnly="false">
      <xsd:simpleType>
        <xsd:restriction base="dms:Text">
          <xsd:maxLength value="255"/>
        </xsd:restriction>
      </xsd:simpleType>
    </xsd:element>
    <xsd:element name="LegacyCurrentLocation" ma:index="35" nillable="true" ma:displayName="Legacy Current Location" ma:internalName="LegacyCurrentLocation" ma:readOnly="false">
      <xsd:simpleType>
        <xsd:restriction base="dms:Text">
          <xsd:maxLength value="255"/>
        </xsd:restriction>
      </xsd:simpleType>
    </xsd:element>
    <xsd:element name="LegacyDateFileReceived" ma:index="36" nillable="true" ma:displayName="Legacy Date File Received" ma:format="DateOnly" ma:internalName="LegacyDateFileReceived" ma:readOnly="false">
      <xsd:simpleType>
        <xsd:restriction base="dms:DateTime"/>
      </xsd:simpleType>
    </xsd:element>
    <xsd:element name="LegacyDateFileRequested" ma:index="37" nillable="true" ma:displayName="Legacy Date File Requested" ma:format="DateOnly" ma:internalName="LegacyDateFileRequested" ma:readOnly="false">
      <xsd:simpleType>
        <xsd:restriction base="dms:DateTime"/>
      </xsd:simpleType>
    </xsd:element>
    <xsd:element name="LegacyDateFileReturned" ma:index="38" nillable="true" ma:displayName="Legacy Date File Returned" ma:format="DateOnly" ma:internalName="LegacyDateFileReturned" ma:readOnly="false">
      <xsd:simpleType>
        <xsd:restriction base="dms:DateTime"/>
      </xsd:simpleType>
    </xsd:element>
    <xsd:element name="LegacyMinister" ma:index="39" nillable="true" ma:displayName="Legacy Minister" ma:internalName="LegacyMinister" ma:readOnly="false">
      <xsd:simpleType>
        <xsd:restriction base="dms:Text">
          <xsd:maxLength value="255"/>
        </xsd:restriction>
      </xsd:simpleType>
    </xsd:element>
    <xsd:element name="LegacyMP" ma:index="40" nillable="true" ma:displayName="Legacy MP" ma:internalName="LegacyMP" ma:readOnly="false">
      <xsd:simpleType>
        <xsd:restriction base="dms:Text">
          <xsd:maxLength value="255"/>
        </xsd:restriction>
      </xsd:simpleType>
    </xsd:element>
    <xsd:element name="LegacyFolderNotes" ma:index="41" nillable="true" ma:displayName="Legacy Folder Notes" ma:internalName="LegacyFolderNotes" ma:readOnly="false">
      <xsd:simpleType>
        <xsd:restriction base="dms:Note">
          <xsd:maxLength value="255"/>
        </xsd:restriction>
      </xsd:simpleType>
    </xsd:element>
    <xsd:element name="LegacyPhysicalItemLocation" ma:index="42" nillable="true" ma:displayName="Legacy Physical Item Location" ma:format="Dropdown" ma:internalName="LegacyPhysicalItemLocation" ma:readOnly="false">
      <xsd:simpleType>
        <xsd:restriction base="dms:Choice">
          <xsd:enumeration value="Off-Site"/>
          <xsd:enumeration value="TNA"/>
          <xsd:enumeration value="DECC"/>
        </xsd:restriction>
      </xsd:simpleType>
    </xsd:element>
    <xsd:element name="LegacyRequestType" ma:index="43" nillable="true" ma:displayName="Legacy Request Type" ma:format="Dropdown" ma:internalName="LegacyRequestType" ma:readOnly="false">
      <xsd:simpleType>
        <xsd:restriction base="dms:Choice">
          <xsd:enumeration value="FOI"/>
          <xsd:enumeration value="EIR"/>
          <xsd:enumeration value="PQ"/>
          <xsd:enumeration value="MC"/>
        </xsd:restriction>
      </xsd:simpleType>
    </xsd:element>
    <xsd:element name="LegacyDescriptor" ma:index="44" nillable="true" ma:displayName="Legacy Descriptor" ma:internalName="LegacyDescriptor" ma:readOnly="false">
      <xsd:simpleType>
        <xsd:restriction base="dms:Note">
          <xsd:maxLength value="255"/>
        </xsd:restriction>
      </xsd:simpleType>
    </xsd:element>
    <xsd:element name="LegacyFolderDocumentID" ma:index="45" nillable="true" ma:displayName="Legacy Folder Document ID" ma:internalName="LegacyFolderDocumentID" ma:readOnly="false">
      <xsd:simpleType>
        <xsd:restriction base="dms:Text">
          <xsd:maxLength value="255"/>
        </xsd:restriction>
      </xsd:simpleType>
    </xsd:element>
    <xsd:element name="LegacyDocumentID" ma:index="46" nillable="true" ma:displayName="Legacy Document ID" ma:internalName="LegacyDocumentID" ma:readOnly="false">
      <xsd:simpleType>
        <xsd:restriction base="dms:Text">
          <xsd:maxLength value="255"/>
        </xsd:restriction>
      </xsd:simpleType>
    </xsd:element>
    <xsd:element name="LegacyReferencesToOtherItems" ma:index="47" nillable="true" ma:displayName="Legacy References To Other Items" ma:internalName="LegacyReferencesToOtherItems" ma:readOnly="false">
      <xsd:simpleType>
        <xsd:restriction base="dms:Note">
          <xsd:maxLength value="255"/>
        </xsd:restriction>
      </xsd:simpleType>
    </xsd:element>
    <xsd:element name="LegacyCustodian" ma:index="48" nillable="true" ma:displayName="Legacy Custodian" ma:internalName="LegacyCustodian" ma:readOnly="false">
      <xsd:simpleType>
        <xsd:restriction base="dms:Note">
          <xsd:maxLength value="255"/>
        </xsd:restriction>
      </xsd:simpleType>
    </xsd:element>
    <xsd:element name="LegacyAdditionalAuthors" ma:index="49" nillable="true" ma:displayName="Legacy Additional Authors" ma:internalName="LegacyAdditionalAuthors" ma:readOnly="false">
      <xsd:simpleType>
        <xsd:restriction base="dms:Note">
          <xsd:maxLength value="255"/>
        </xsd:restriction>
      </xsd:simpleType>
    </xsd:element>
    <xsd:element name="LegacyDocumentLink" ma:index="50" nillable="true" ma:displayName="Legacy Document Link" ma:internalName="LegacyDocumentLink" ma:readOnly="false">
      <xsd:simpleType>
        <xsd:restriction base="dms:Text">
          <xsd:maxLength value="255"/>
        </xsd:restriction>
      </xsd:simpleType>
    </xsd:element>
    <xsd:element name="LegacyFolderLink" ma:index="51" nillable="true" ma:displayName="Legacy Folder Link" ma:internalName="LegacyFolderLink" ma:readOnly="false">
      <xsd:simpleType>
        <xsd:restriction base="dms:Text">
          <xsd:maxLength value="255"/>
        </xsd:restriction>
      </xsd:simpleType>
    </xsd:element>
    <xsd:element name="LegacyPhysicalFormat" ma:index="52" nillable="true" ma:displayName="Legacy Physical Format" ma:default="0" ma:internalName="LegacyPhysicalFormat" ma:readOnly="false">
      <xsd:simpleType>
        <xsd:restriction base="dms:Boolean"/>
      </xsd:simpleType>
    </xsd:element>
    <xsd:element name="LegacyData" ma:index="56" nillable="true" ma:displayName="Legacy Data" ma:internalName="LegacyData" ma:readOnly="false">
      <xsd:simpleType>
        <xsd:restriction base="dms:Note"/>
      </xsd:simpleType>
    </xsd:element>
    <xsd:element name="_dlc_DocIdPersistId" ma:index="57" nillable="true" ma:displayName="Persist ID" ma:description="Keep ID on add." ma:hidden="true" ma:internalName="_dlc_DocIdPersistId" ma:readOnly="false">
      <xsd:simpleType>
        <xsd:restriction base="dms:Boolean"/>
      </xsd:simpleType>
    </xsd:element>
    <xsd:element name="m975189f4ba442ecbf67d4147307b177" ma:index="58" nillable="true" ma:taxonomy="true" ma:internalName="m975189f4ba442ecbf67d4147307b177" ma:taxonomyFieldName="Business_x0020_Unit" ma:displayName="Business Unit" ma:readOnly="false" ma:default="1;#Offshore Petroleum Regulator for Environment and Decommissioning|f72fe9dc-daed-4631-ae01-b6a82195d285" ma:fieldId="{6975189f-4ba4-42ec-bf67-d4147307b177}" ma:sspId="9b0aeba9-2bce-41c2-8545-5d12d676a674" ma:termSetId="6f71e40e-3a2e-4baf-91d9-2069eb35453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6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6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TaxCatchAll" ma:index="66" nillable="true" ma:displayName="Taxonomy Catch All Column" ma:hidden="true" ma:list="{f3ff4b2f-bca1-4f54-88f4-5ff350e73eed}" ma:internalName="TaxCatchAll" ma:showField="CatchAllData" ma:web="e59c51ed-d6bf-4456-90a6-aa18b1bde3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6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6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Label" ma:index="74" nillable="true" ma:displayName="Taxonomy Catch All Column1" ma:hidden="true" ma:list="{f3ff4b2f-bca1-4f54-88f4-5ff350e73eed}" ma:internalName="TaxCatchAllLabel" ma:readOnly="true" ma:showField="CatchAllDataLabel" ma:web="e59c51ed-d6bf-4456-90a6-aa18b1bde3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2797f3-f833-4ace-a8c5-37dd0879e11c" elementFormDefault="qualified">
    <xsd:import namespace="http://schemas.microsoft.com/office/2006/documentManagement/types"/>
    <xsd:import namespace="http://schemas.microsoft.com/office/infopath/2007/PartnerControls"/>
    <xsd:element name="CIRRUSPreviousRetentionPolicy" ma:index="54" nillable="true" ma:displayName="Previous Retention Policy" ma:internalName="CIRRUSPreviousRetentionPolicy" ma:readOnly="false">
      <xsd:simpleType>
        <xsd:restriction base="dms:Note">
          <xsd:maxLength value="255"/>
        </xsd:restriction>
      </xsd:simpleType>
    </xsd:element>
    <xsd:element name="LegacyCaseReferenceNumber" ma:index="55" nillable="true" ma:displayName="Legacy Case Reference Number" ma:internalName="LegacyCaseReferenceNumber" ma:readOnly="false">
      <xsd:simpleType>
        <xsd:restriction base="dms:Note">
          <xsd:maxLength value="255"/>
        </xsd:restriction>
      </xsd:simpleType>
    </xsd:element>
    <xsd:element name="MediaServiceMetadata" ma:index="6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7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7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7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7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75" nillable="true" ma:displayName="Tags" ma:internalName="MediaServiceAutoTags" ma:readOnly="true">
      <xsd:simpleType>
        <xsd:restriction base="dms:Text"/>
      </xsd:simpleType>
    </xsd:element>
    <xsd:element name="MediaServiceOCR" ma:index="7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7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7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7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52D017-0C42-4411-B3CB-84F8F609DD15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f72797f3-f833-4ace-a8c5-37dd0879e11c"/>
    <ds:schemaRef ds:uri="e59c51ed-d6bf-4456-90a6-aa18b1bde35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B6835AE-8192-49D6-A6B3-3B070D9FC6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2D3578-14B1-43AD-B92E-255C9483EBA7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3DCB8E74-7319-410E-AD6D-C9B0EE58D4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9c51ed-d6bf-4456-90a6-aa18b1bde353"/>
    <ds:schemaRef ds:uri="f72797f3-f833-4ace-a8c5-37dd0879e1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OPRED PPT template 16-10</Template>
  <TotalTime>1537</TotalTime>
  <Words>433</Words>
  <Application>Microsoft Office PowerPoint</Application>
  <PresentationFormat>On-screen Show (16:10)</PresentationFormat>
  <Paragraphs>60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Helvectica</vt:lpstr>
      <vt:lpstr>Symbol</vt:lpstr>
      <vt:lpstr>OPRED PPT template 16-10</vt:lpstr>
      <vt:lpstr>Integrated Reporting Service (IRS) Managing Teams </vt:lpstr>
      <vt:lpstr>Managing a Team – What is it?</vt:lpstr>
      <vt:lpstr>Managing a Team –What are the roles?</vt:lpstr>
      <vt:lpstr>Managing a Team –How do I do it?</vt:lpstr>
    </vt:vector>
  </TitlesOfParts>
  <Company>DECC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Reporting Service (IRS) General Overview </dc:title>
  <dc:creator>MacDonald, David (Energy Development &amp; Resilience)</dc:creator>
  <cp:lastModifiedBy>MacDonald, David (Energy Development &amp; Resilience)</cp:lastModifiedBy>
  <cp:revision>35</cp:revision>
  <dcterms:created xsi:type="dcterms:W3CDTF">2021-04-27T13:46:55Z</dcterms:created>
  <dcterms:modified xsi:type="dcterms:W3CDTF">2021-08-25T07:11:46Z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usiness Unit">
    <vt:lpwstr>1;#Offshore Petroleum Regulator for Environment and Decommissioning|f72fe9dc-daed-4631-ae01-b6a82195d285</vt:lpwstr>
  </property>
  <property fmtid="{D5CDD505-2E9C-101B-9397-08002B2CF9AE}" pid="3" name="ContentTypeId">
    <vt:lpwstr>0x0101003BE7979C903088498160C0FEE340E54E</vt:lpwstr>
  </property>
  <property fmtid="{D5CDD505-2E9C-101B-9397-08002B2CF9AE}" pid="4" name="_dlc_DocIdItemGuid">
    <vt:lpwstr>bf78f676-937c-4b2c-875b-20b993224365</vt:lpwstr>
  </property>
  <property fmtid="{D5CDD505-2E9C-101B-9397-08002B2CF9AE}" pid="5" name="MailSubject">
    <vt:lpwstr/>
  </property>
  <property fmtid="{D5CDD505-2E9C-101B-9397-08002B2CF9AE}" pid="6" name="MailAttachments">
    <vt:bool>false</vt:bool>
  </property>
  <property fmtid="{D5CDD505-2E9C-101B-9397-08002B2CF9AE}" pid="7" name="MailPreviewData">
    <vt:lpwstr/>
  </property>
  <property fmtid="{D5CDD505-2E9C-101B-9397-08002B2CF9AE}" pid="8" name="MailIn-Reply-To">
    <vt:lpwstr/>
  </property>
  <property fmtid="{D5CDD505-2E9C-101B-9397-08002B2CF9AE}" pid="9" name="MailTo">
    <vt:lpwstr/>
  </property>
  <property fmtid="{D5CDD505-2E9C-101B-9397-08002B2CF9AE}" pid="10" name="MailFrom">
    <vt:lpwstr/>
  </property>
  <property fmtid="{D5CDD505-2E9C-101B-9397-08002B2CF9AE}" pid="11" name="MailOriginalSubject">
    <vt:lpwstr/>
  </property>
  <property fmtid="{D5CDD505-2E9C-101B-9397-08002B2CF9AE}" pid="12" name="LegacyAddresses">
    <vt:lpwstr/>
  </property>
  <property fmtid="{D5CDD505-2E9C-101B-9397-08002B2CF9AE}" pid="13" name="MailCc">
    <vt:lpwstr/>
  </property>
  <property fmtid="{D5CDD505-2E9C-101B-9397-08002B2CF9AE}" pid="14" name="LegacyAddressee">
    <vt:lpwstr/>
  </property>
  <property fmtid="{D5CDD505-2E9C-101B-9397-08002B2CF9AE}" pid="15" name="MailReferences">
    <vt:lpwstr/>
  </property>
  <property fmtid="{D5CDD505-2E9C-101B-9397-08002B2CF9AE}" pid="16" name="LegacySubject">
    <vt:lpwstr/>
  </property>
  <property fmtid="{D5CDD505-2E9C-101B-9397-08002B2CF9AE}" pid="17" name="MailReply-To">
    <vt:lpwstr/>
  </property>
  <property fmtid="{D5CDD505-2E9C-101B-9397-08002B2CF9AE}" pid="18" name="LegacyOriginator">
    <vt:lpwstr/>
  </property>
  <property fmtid="{D5CDD505-2E9C-101B-9397-08002B2CF9AE}" pid="19" name="LegacyPaperReason">
    <vt:lpwstr/>
  </property>
  <property fmtid="{D5CDD505-2E9C-101B-9397-08002B2CF9AE}" pid="20" name="LegacyMovementHistory">
    <vt:lpwstr/>
  </property>
  <property fmtid="{D5CDD505-2E9C-101B-9397-08002B2CF9AE}" pid="21" name="Held By">
    <vt:lpwstr/>
  </property>
  <property fmtid="{D5CDD505-2E9C-101B-9397-08002B2CF9AE}" pid="22" name="_dlc_BarcodeImage">
    <vt:lpwstr/>
  </property>
  <property fmtid="{D5CDD505-2E9C-101B-9397-08002B2CF9AE}" pid="23" name="LegacyHistoricalBarcode">
    <vt:lpwstr/>
  </property>
  <property fmtid="{D5CDD505-2E9C-101B-9397-08002B2CF9AE}" pid="24" name="LegacyPhysicalObject">
    <vt:bool>false</vt:bool>
  </property>
  <property fmtid="{D5CDD505-2E9C-101B-9397-08002B2CF9AE}" pid="25" name="CIRRUSPreviousRetentionPolicy0">
    <vt:lpwstr/>
  </property>
  <property fmtid="{D5CDD505-2E9C-101B-9397-08002B2CF9AE}" pid="26" name="Barcode">
    <vt:lpwstr/>
  </property>
  <property fmtid="{D5CDD505-2E9C-101B-9397-08002B2CF9AE}" pid="27" name="LegacyBarcode">
    <vt:lpwstr/>
  </property>
  <property fmtid="{D5CDD505-2E9C-101B-9397-08002B2CF9AE}" pid="28" name="LegacyCaseReferenceNumber0">
    <vt:lpwstr/>
  </property>
  <property fmtid="{D5CDD505-2E9C-101B-9397-08002B2CF9AE}" pid="29" name="LegacyForeignBarcode">
    <vt:lpwstr/>
  </property>
  <property fmtid="{D5CDD505-2E9C-101B-9397-08002B2CF9AE}" pid="30" name="LegacyDisposition">
    <vt:lpwstr/>
  </property>
  <property fmtid="{D5CDD505-2E9C-101B-9397-08002B2CF9AE}" pid="31" name="MSIP_Label_ba62f585-b40f-4ab9-bafe-39150f03d124_Enabled">
    <vt:lpwstr>true</vt:lpwstr>
  </property>
  <property fmtid="{D5CDD505-2E9C-101B-9397-08002B2CF9AE}" pid="32" name="MSIP_Label_ba62f585-b40f-4ab9-bafe-39150f03d124_SetDate">
    <vt:lpwstr>2021-04-27T13:46:55Z</vt:lpwstr>
  </property>
  <property fmtid="{D5CDD505-2E9C-101B-9397-08002B2CF9AE}" pid="33" name="MSIP_Label_ba62f585-b40f-4ab9-bafe-39150f03d124_Method">
    <vt:lpwstr>Standard</vt:lpwstr>
  </property>
  <property fmtid="{D5CDD505-2E9C-101B-9397-08002B2CF9AE}" pid="34" name="MSIP_Label_ba62f585-b40f-4ab9-bafe-39150f03d124_Name">
    <vt:lpwstr>OFFICIAL</vt:lpwstr>
  </property>
  <property fmtid="{D5CDD505-2E9C-101B-9397-08002B2CF9AE}" pid="35" name="MSIP_Label_ba62f585-b40f-4ab9-bafe-39150f03d124_SiteId">
    <vt:lpwstr>cbac7005-02c1-43eb-b497-e6492d1b2dd8</vt:lpwstr>
  </property>
  <property fmtid="{D5CDD505-2E9C-101B-9397-08002B2CF9AE}" pid="36" name="MSIP_Label_ba62f585-b40f-4ab9-bafe-39150f03d124_ActionId">
    <vt:lpwstr>b2c3fd4f-60d3-411f-a783-ca386194b26f</vt:lpwstr>
  </property>
  <property fmtid="{D5CDD505-2E9C-101B-9397-08002B2CF9AE}" pid="37" name="MSIP_Label_ba62f585-b40f-4ab9-bafe-39150f03d124_ContentBits">
    <vt:lpwstr>0</vt:lpwstr>
  </property>
</Properties>
</file>