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charts/chart2.xml" ContentType="application/vnd.openxmlformats-officedocument.drawingml.chart+xml"/>
  <Override PartName="/ppt/notesSlides/notesSlide12.xml" ContentType="application/vnd.openxmlformats-officedocument.presentationml.notesSlide+xml"/>
  <Override PartName="/ppt/charts/chart3.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4.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4"/>
  </p:sldMasterIdLst>
  <p:notesMasterIdLst>
    <p:notesMasterId r:id="rId56"/>
  </p:notesMasterIdLst>
  <p:sldIdLst>
    <p:sldId id="374" r:id="rId5"/>
    <p:sldId id="379" r:id="rId6"/>
    <p:sldId id="381" r:id="rId7"/>
    <p:sldId id="382" r:id="rId8"/>
    <p:sldId id="380" r:id="rId9"/>
    <p:sldId id="345" r:id="rId10"/>
    <p:sldId id="346" r:id="rId11"/>
    <p:sldId id="386" r:id="rId12"/>
    <p:sldId id="434" r:id="rId13"/>
    <p:sldId id="435" r:id="rId14"/>
    <p:sldId id="436" r:id="rId15"/>
    <p:sldId id="437" r:id="rId16"/>
    <p:sldId id="438" r:id="rId17"/>
    <p:sldId id="349" r:id="rId18"/>
    <p:sldId id="439" r:id="rId19"/>
    <p:sldId id="440" r:id="rId20"/>
    <p:sldId id="384" r:id="rId21"/>
    <p:sldId id="441" r:id="rId22"/>
    <p:sldId id="442" r:id="rId23"/>
    <p:sldId id="388" r:id="rId24"/>
    <p:sldId id="389" r:id="rId25"/>
    <p:sldId id="443" r:id="rId26"/>
    <p:sldId id="391" r:id="rId27"/>
    <p:sldId id="393" r:id="rId28"/>
    <p:sldId id="396" r:id="rId29"/>
    <p:sldId id="454" r:id="rId30"/>
    <p:sldId id="433" r:id="rId31"/>
    <p:sldId id="422" r:id="rId32"/>
    <p:sldId id="397" r:id="rId33"/>
    <p:sldId id="398" r:id="rId34"/>
    <p:sldId id="402" r:id="rId35"/>
    <p:sldId id="403" r:id="rId36"/>
    <p:sldId id="400" r:id="rId37"/>
    <p:sldId id="444" r:id="rId38"/>
    <p:sldId id="445" r:id="rId39"/>
    <p:sldId id="446" r:id="rId40"/>
    <p:sldId id="447" r:id="rId41"/>
    <p:sldId id="426" r:id="rId42"/>
    <p:sldId id="427" r:id="rId43"/>
    <p:sldId id="448" r:id="rId44"/>
    <p:sldId id="449" r:id="rId45"/>
    <p:sldId id="450" r:id="rId46"/>
    <p:sldId id="431" r:id="rId47"/>
    <p:sldId id="453" r:id="rId48"/>
    <p:sldId id="411" r:id="rId49"/>
    <p:sldId id="412" r:id="rId50"/>
    <p:sldId id="413" r:id="rId51"/>
    <p:sldId id="451" r:id="rId52"/>
    <p:sldId id="416" r:id="rId53"/>
    <p:sldId id="428" r:id="rId54"/>
    <p:sldId id="452" r:id="rId5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65812" autoAdjust="0"/>
  </p:normalViewPr>
  <p:slideViewPr>
    <p:cSldViewPr>
      <p:cViewPr varScale="1">
        <p:scale>
          <a:sx n="75" d="100"/>
          <a:sy n="75" d="100"/>
        </p:scale>
        <p:origin x="264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26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oleObject" Target="file:///\\COLHPAFIL003.HPA.org.uk\projectdata\IMData\MENDAT\meningo%20data\meningo%20reports\2013-2014\epi%20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OLHPAFIL003.HPA.org.uk\projectdata\IMData\MENDAT\meningo%20data\meningo%20reports\2013-2014\epi%20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psf\Home\Documents\USBsynch\MENINGO\MenW2013\JCVIreport_Jan15\MenWcumulative_Jan2015.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7930114617102758E-2"/>
          <c:y val="5.1400554097404488E-2"/>
          <c:w val="0.9061680895035038"/>
          <c:h val="0.82521748024777908"/>
        </c:manualLayout>
      </c:layout>
      <c:barChart>
        <c:barDir val="col"/>
        <c:grouping val="stacked"/>
        <c:varyColors val="0"/>
        <c:ser>
          <c:idx val="1"/>
          <c:order val="0"/>
          <c:tx>
            <c:strRef>
              <c:f>'[epi data.xlsx]Sheet1'!$B$1</c:f>
              <c:strCache>
                <c:ptCount val="1"/>
                <c:pt idx="0">
                  <c:v>B</c:v>
                </c:pt>
              </c:strCache>
            </c:strRef>
          </c:tx>
          <c:spPr>
            <a:solidFill>
              <a:schemeClr val="bg2"/>
            </a:solidFill>
          </c:spPr>
          <c:invertIfNegative val="0"/>
          <c:cat>
            <c:numRef>
              <c:f>'[epi data.xlsx]Sheet1'!$A$2:$A$18</c:f>
              <c:numCache>
                <c:formatCode>General</c:formatCode>
                <c:ptCount val="17"/>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numCache>
            </c:numRef>
          </c:cat>
          <c:val>
            <c:numRef>
              <c:f>'[epi data.xlsx]Sheet1'!$B$2:$B$18</c:f>
              <c:numCache>
                <c:formatCode>General</c:formatCode>
                <c:ptCount val="17"/>
                <c:pt idx="0">
                  <c:v>1200</c:v>
                </c:pt>
                <c:pt idx="1">
                  <c:v>1461</c:v>
                </c:pt>
                <c:pt idx="2">
                  <c:v>1646</c:v>
                </c:pt>
                <c:pt idx="3">
                  <c:v>1689</c:v>
                </c:pt>
                <c:pt idx="4">
                  <c:v>1364</c:v>
                </c:pt>
                <c:pt idx="5">
                  <c:v>1364</c:v>
                </c:pt>
                <c:pt idx="6">
                  <c:v>1134</c:v>
                </c:pt>
                <c:pt idx="7">
                  <c:v>1276</c:v>
                </c:pt>
                <c:pt idx="8">
                  <c:v>1048</c:v>
                </c:pt>
                <c:pt idx="9">
                  <c:v>1099</c:v>
                </c:pt>
                <c:pt idx="10">
                  <c:v>1102</c:v>
                </c:pt>
                <c:pt idx="11">
                  <c:v>917</c:v>
                </c:pt>
                <c:pt idx="12">
                  <c:v>798</c:v>
                </c:pt>
                <c:pt idx="13">
                  <c:v>756</c:v>
                </c:pt>
                <c:pt idx="14">
                  <c:v>612</c:v>
                </c:pt>
                <c:pt idx="15">
                  <c:v>557</c:v>
                </c:pt>
                <c:pt idx="16">
                  <c:v>419</c:v>
                </c:pt>
              </c:numCache>
            </c:numRef>
          </c:val>
          <c:extLst>
            <c:ext xmlns:c16="http://schemas.microsoft.com/office/drawing/2014/chart" uri="{C3380CC4-5D6E-409C-BE32-E72D297353CC}">
              <c16:uniqueId val="{00000000-A321-452F-8E9B-ED7BA0269FB0}"/>
            </c:ext>
          </c:extLst>
        </c:ser>
        <c:ser>
          <c:idx val="2"/>
          <c:order val="1"/>
          <c:tx>
            <c:strRef>
              <c:f>'[epi data.xlsx]Sheet1'!$C$1</c:f>
              <c:strCache>
                <c:ptCount val="1"/>
                <c:pt idx="0">
                  <c:v>C</c:v>
                </c:pt>
              </c:strCache>
            </c:strRef>
          </c:tx>
          <c:spPr>
            <a:solidFill>
              <a:schemeClr val="accent3">
                <a:lumMod val="75000"/>
              </a:schemeClr>
            </a:solidFill>
          </c:spPr>
          <c:invertIfNegative val="0"/>
          <c:cat>
            <c:numRef>
              <c:f>'[epi data.xlsx]Sheet1'!$A$2:$A$18</c:f>
              <c:numCache>
                <c:formatCode>General</c:formatCode>
                <c:ptCount val="17"/>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numCache>
            </c:numRef>
          </c:cat>
          <c:val>
            <c:numRef>
              <c:f>'[epi data.xlsx]Sheet1'!$C$2:$C$18</c:f>
              <c:numCache>
                <c:formatCode>General</c:formatCode>
                <c:ptCount val="17"/>
                <c:pt idx="0">
                  <c:v>815</c:v>
                </c:pt>
                <c:pt idx="1">
                  <c:v>983</c:v>
                </c:pt>
                <c:pt idx="2">
                  <c:v>713</c:v>
                </c:pt>
                <c:pt idx="3">
                  <c:v>320</c:v>
                </c:pt>
                <c:pt idx="4">
                  <c:v>164</c:v>
                </c:pt>
                <c:pt idx="5">
                  <c:v>98</c:v>
                </c:pt>
                <c:pt idx="6">
                  <c:v>58</c:v>
                </c:pt>
                <c:pt idx="7">
                  <c:v>27</c:v>
                </c:pt>
                <c:pt idx="8">
                  <c:v>28</c:v>
                </c:pt>
                <c:pt idx="9">
                  <c:v>39</c:v>
                </c:pt>
                <c:pt idx="10">
                  <c:v>22</c:v>
                </c:pt>
                <c:pt idx="11">
                  <c:v>10</c:v>
                </c:pt>
                <c:pt idx="12">
                  <c:v>20</c:v>
                </c:pt>
                <c:pt idx="13">
                  <c:v>28</c:v>
                </c:pt>
                <c:pt idx="14">
                  <c:v>29</c:v>
                </c:pt>
                <c:pt idx="15">
                  <c:v>29</c:v>
                </c:pt>
                <c:pt idx="16">
                  <c:v>34</c:v>
                </c:pt>
              </c:numCache>
            </c:numRef>
          </c:val>
          <c:extLst>
            <c:ext xmlns:c16="http://schemas.microsoft.com/office/drawing/2014/chart" uri="{C3380CC4-5D6E-409C-BE32-E72D297353CC}">
              <c16:uniqueId val="{00000001-A321-452F-8E9B-ED7BA0269FB0}"/>
            </c:ext>
          </c:extLst>
        </c:ser>
        <c:ser>
          <c:idx val="3"/>
          <c:order val="2"/>
          <c:tx>
            <c:strRef>
              <c:f>'[epi data.xlsx]Sheet1'!$D$1</c:f>
              <c:strCache>
                <c:ptCount val="1"/>
                <c:pt idx="0">
                  <c:v>W</c:v>
                </c:pt>
              </c:strCache>
            </c:strRef>
          </c:tx>
          <c:spPr>
            <a:solidFill>
              <a:schemeClr val="tx1"/>
            </a:solidFill>
          </c:spPr>
          <c:invertIfNegative val="0"/>
          <c:cat>
            <c:numRef>
              <c:f>'[epi data.xlsx]Sheet1'!$A$2:$A$18</c:f>
              <c:numCache>
                <c:formatCode>General</c:formatCode>
                <c:ptCount val="17"/>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numCache>
            </c:numRef>
          </c:cat>
          <c:val>
            <c:numRef>
              <c:f>'[epi data.xlsx]Sheet1'!$D$2:$D$18</c:f>
              <c:numCache>
                <c:formatCode>General</c:formatCode>
                <c:ptCount val="17"/>
                <c:pt idx="0">
                  <c:v>38</c:v>
                </c:pt>
                <c:pt idx="1">
                  <c:v>50</c:v>
                </c:pt>
                <c:pt idx="2">
                  <c:v>111</c:v>
                </c:pt>
                <c:pt idx="3">
                  <c:v>133</c:v>
                </c:pt>
                <c:pt idx="4">
                  <c:v>84</c:v>
                </c:pt>
                <c:pt idx="5">
                  <c:v>42</c:v>
                </c:pt>
                <c:pt idx="6">
                  <c:v>34</c:v>
                </c:pt>
                <c:pt idx="7">
                  <c:v>31</c:v>
                </c:pt>
                <c:pt idx="8">
                  <c:v>25</c:v>
                </c:pt>
                <c:pt idx="9">
                  <c:v>32</c:v>
                </c:pt>
                <c:pt idx="10">
                  <c:v>18</c:v>
                </c:pt>
                <c:pt idx="11">
                  <c:v>23</c:v>
                </c:pt>
                <c:pt idx="12">
                  <c:v>27</c:v>
                </c:pt>
                <c:pt idx="13">
                  <c:v>33</c:v>
                </c:pt>
                <c:pt idx="14">
                  <c:v>46</c:v>
                </c:pt>
                <c:pt idx="15">
                  <c:v>78</c:v>
                </c:pt>
                <c:pt idx="16">
                  <c:v>119</c:v>
                </c:pt>
              </c:numCache>
            </c:numRef>
          </c:val>
          <c:extLst>
            <c:ext xmlns:c16="http://schemas.microsoft.com/office/drawing/2014/chart" uri="{C3380CC4-5D6E-409C-BE32-E72D297353CC}">
              <c16:uniqueId val="{00000002-A321-452F-8E9B-ED7BA0269FB0}"/>
            </c:ext>
          </c:extLst>
        </c:ser>
        <c:ser>
          <c:idx val="4"/>
          <c:order val="3"/>
          <c:tx>
            <c:strRef>
              <c:f>'[epi data.xlsx]Sheet1'!$E$1</c:f>
              <c:strCache>
                <c:ptCount val="1"/>
                <c:pt idx="0">
                  <c:v>Y</c:v>
                </c:pt>
              </c:strCache>
            </c:strRef>
          </c:tx>
          <c:spPr>
            <a:solidFill>
              <a:schemeClr val="tx2">
                <a:lumMod val="40000"/>
                <a:lumOff val="60000"/>
              </a:schemeClr>
            </a:solidFill>
          </c:spPr>
          <c:invertIfNegative val="0"/>
          <c:cat>
            <c:numRef>
              <c:f>'[epi data.xlsx]Sheet1'!$A$2:$A$18</c:f>
              <c:numCache>
                <c:formatCode>General</c:formatCode>
                <c:ptCount val="17"/>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numCache>
            </c:numRef>
          </c:cat>
          <c:val>
            <c:numRef>
              <c:f>'[epi data.xlsx]Sheet1'!$E$2:$E$18</c:f>
              <c:numCache>
                <c:formatCode>General</c:formatCode>
                <c:ptCount val="17"/>
                <c:pt idx="0">
                  <c:v>28</c:v>
                </c:pt>
                <c:pt idx="1">
                  <c:v>19</c:v>
                </c:pt>
                <c:pt idx="2">
                  <c:v>29</c:v>
                </c:pt>
                <c:pt idx="3">
                  <c:v>31</c:v>
                </c:pt>
                <c:pt idx="4">
                  <c:v>26</c:v>
                </c:pt>
                <c:pt idx="5">
                  <c:v>20</c:v>
                </c:pt>
                <c:pt idx="6">
                  <c:v>28</c:v>
                </c:pt>
                <c:pt idx="7">
                  <c:v>38</c:v>
                </c:pt>
                <c:pt idx="8">
                  <c:v>34</c:v>
                </c:pt>
                <c:pt idx="9">
                  <c:v>34</c:v>
                </c:pt>
                <c:pt idx="10">
                  <c:v>44</c:v>
                </c:pt>
                <c:pt idx="11">
                  <c:v>61</c:v>
                </c:pt>
                <c:pt idx="12">
                  <c:v>69</c:v>
                </c:pt>
                <c:pt idx="13">
                  <c:v>91</c:v>
                </c:pt>
                <c:pt idx="14">
                  <c:v>80</c:v>
                </c:pt>
                <c:pt idx="15">
                  <c:v>78</c:v>
                </c:pt>
                <c:pt idx="16">
                  <c:v>75</c:v>
                </c:pt>
              </c:numCache>
            </c:numRef>
          </c:val>
          <c:extLst>
            <c:ext xmlns:c16="http://schemas.microsoft.com/office/drawing/2014/chart" uri="{C3380CC4-5D6E-409C-BE32-E72D297353CC}">
              <c16:uniqueId val="{00000003-A321-452F-8E9B-ED7BA0269FB0}"/>
            </c:ext>
          </c:extLst>
        </c:ser>
        <c:ser>
          <c:idx val="5"/>
          <c:order val="4"/>
          <c:tx>
            <c:strRef>
              <c:f>'[epi data.xlsx]Sheet1'!$F$1</c:f>
              <c:strCache>
                <c:ptCount val="1"/>
                <c:pt idx="0">
                  <c:v>other</c:v>
                </c:pt>
              </c:strCache>
            </c:strRef>
          </c:tx>
          <c:invertIfNegative val="0"/>
          <c:cat>
            <c:numRef>
              <c:f>'[epi data.xlsx]Sheet1'!$A$2:$A$18</c:f>
              <c:numCache>
                <c:formatCode>General</c:formatCode>
                <c:ptCount val="17"/>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numCache>
            </c:numRef>
          </c:cat>
          <c:val>
            <c:numRef>
              <c:f>'[epi data.xlsx]Sheet1'!$F$2:$F$18</c:f>
              <c:numCache>
                <c:formatCode>General</c:formatCode>
                <c:ptCount val="17"/>
                <c:pt idx="0">
                  <c:v>356</c:v>
                </c:pt>
                <c:pt idx="1">
                  <c:v>270</c:v>
                </c:pt>
                <c:pt idx="2">
                  <c:v>162</c:v>
                </c:pt>
                <c:pt idx="3">
                  <c:v>153</c:v>
                </c:pt>
                <c:pt idx="4">
                  <c:v>111</c:v>
                </c:pt>
                <c:pt idx="5">
                  <c:v>85</c:v>
                </c:pt>
                <c:pt idx="6">
                  <c:v>55</c:v>
                </c:pt>
                <c:pt idx="7">
                  <c:v>42</c:v>
                </c:pt>
                <c:pt idx="8">
                  <c:v>32</c:v>
                </c:pt>
                <c:pt idx="9">
                  <c:v>83</c:v>
                </c:pt>
                <c:pt idx="10">
                  <c:v>42</c:v>
                </c:pt>
                <c:pt idx="11">
                  <c:v>18</c:v>
                </c:pt>
                <c:pt idx="12">
                  <c:v>11</c:v>
                </c:pt>
                <c:pt idx="13">
                  <c:v>18</c:v>
                </c:pt>
                <c:pt idx="14">
                  <c:v>9</c:v>
                </c:pt>
                <c:pt idx="15">
                  <c:v>9</c:v>
                </c:pt>
                <c:pt idx="16">
                  <c:v>10</c:v>
                </c:pt>
              </c:numCache>
            </c:numRef>
          </c:val>
          <c:extLst>
            <c:ext xmlns:c16="http://schemas.microsoft.com/office/drawing/2014/chart" uri="{C3380CC4-5D6E-409C-BE32-E72D297353CC}">
              <c16:uniqueId val="{00000004-A321-452F-8E9B-ED7BA0269FB0}"/>
            </c:ext>
          </c:extLst>
        </c:ser>
        <c:dLbls>
          <c:showLegendKey val="0"/>
          <c:showVal val="0"/>
          <c:showCatName val="0"/>
          <c:showSerName val="0"/>
          <c:showPercent val="0"/>
          <c:showBubbleSize val="0"/>
        </c:dLbls>
        <c:gapWidth val="50"/>
        <c:overlap val="100"/>
        <c:axId val="113538176"/>
        <c:axId val="113539712"/>
      </c:barChart>
      <c:catAx>
        <c:axId val="113538176"/>
        <c:scaling>
          <c:orientation val="minMax"/>
        </c:scaling>
        <c:delete val="0"/>
        <c:axPos val="b"/>
        <c:numFmt formatCode="General" sourceLinked="1"/>
        <c:majorTickMark val="out"/>
        <c:minorTickMark val="none"/>
        <c:tickLblPos val="nextTo"/>
        <c:txPr>
          <a:bodyPr/>
          <a:lstStyle/>
          <a:p>
            <a:pPr>
              <a:defRPr sz="1200"/>
            </a:pPr>
            <a:endParaRPr lang="en-US"/>
          </a:p>
        </c:txPr>
        <c:crossAx val="113539712"/>
        <c:crosses val="autoZero"/>
        <c:auto val="1"/>
        <c:lblAlgn val="ctr"/>
        <c:lblOffset val="100"/>
        <c:noMultiLvlLbl val="0"/>
      </c:catAx>
      <c:valAx>
        <c:axId val="113539712"/>
        <c:scaling>
          <c:orientation val="minMax"/>
        </c:scaling>
        <c:delete val="0"/>
        <c:axPos val="l"/>
        <c:numFmt formatCode="General" sourceLinked="1"/>
        <c:majorTickMark val="out"/>
        <c:minorTickMark val="none"/>
        <c:tickLblPos val="nextTo"/>
        <c:txPr>
          <a:bodyPr/>
          <a:lstStyle/>
          <a:p>
            <a:pPr>
              <a:defRPr sz="1400"/>
            </a:pPr>
            <a:endParaRPr lang="en-US"/>
          </a:p>
        </c:txPr>
        <c:crossAx val="113538176"/>
        <c:crosses val="autoZero"/>
        <c:crossBetween val="between"/>
      </c:valAx>
    </c:plotArea>
    <c:legend>
      <c:legendPos val="r"/>
      <c:layout>
        <c:manualLayout>
          <c:xMode val="edge"/>
          <c:yMode val="edge"/>
          <c:x val="0.86341514227811922"/>
          <c:y val="2.1610397472647088E-2"/>
          <c:w val="0.10923512685914259"/>
          <c:h val="0.41858595800524934"/>
        </c:manualLayout>
      </c:layout>
      <c:overlay val="0"/>
      <c:txPr>
        <a:bodyPr/>
        <a:lstStyle/>
        <a:p>
          <a:pPr>
            <a:defRPr sz="1800"/>
          </a:pPr>
          <a:endParaRPr lang="en-US"/>
        </a:p>
      </c:txPr>
    </c:legend>
    <c:plotVisOnly val="1"/>
    <c:dispBlanksAs val="gap"/>
    <c:showDLblsOverMax val="0"/>
  </c:chart>
  <c:txPr>
    <a:bodyPr/>
    <a:lstStyle/>
    <a:p>
      <a:pPr>
        <a:defRPr sz="12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424846409893661"/>
          <c:y val="3.545714423661097E-2"/>
          <c:w val="0.85911959516130987"/>
          <c:h val="0.78086939204343386"/>
        </c:manualLayout>
      </c:layout>
      <c:barChart>
        <c:barDir val="col"/>
        <c:grouping val="stacked"/>
        <c:varyColors val="0"/>
        <c:ser>
          <c:idx val="3"/>
          <c:order val="0"/>
          <c:tx>
            <c:strRef>
              <c:f>'age and group 2010-14'!$B$1</c:f>
              <c:strCache>
                <c:ptCount val="1"/>
                <c:pt idx="0">
                  <c:v>B</c:v>
                </c:pt>
              </c:strCache>
            </c:strRef>
          </c:tx>
          <c:spPr>
            <a:solidFill>
              <a:schemeClr val="bg2"/>
            </a:solidFill>
          </c:spPr>
          <c:invertIfNegative val="0"/>
          <c:cat>
            <c:numRef>
              <c:f>'age and group 2010-14'!$A$5:$A$29</c:f>
              <c:numCache>
                <c:formatCode>General</c:formatCode>
                <c:ptCount val="2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cat>
          <c:val>
            <c:numRef>
              <c:f>'age and group 2010-14'!$B$5:$B$29</c:f>
              <c:numCache>
                <c:formatCode>General</c:formatCode>
                <c:ptCount val="25"/>
                <c:pt idx="0">
                  <c:v>818</c:v>
                </c:pt>
                <c:pt idx="1">
                  <c:v>447</c:v>
                </c:pt>
                <c:pt idx="2">
                  <c:v>253</c:v>
                </c:pt>
                <c:pt idx="3">
                  <c:v>162</c:v>
                </c:pt>
                <c:pt idx="4">
                  <c:v>125</c:v>
                </c:pt>
                <c:pt idx="5">
                  <c:v>78</c:v>
                </c:pt>
                <c:pt idx="6">
                  <c:v>49</c:v>
                </c:pt>
                <c:pt idx="7">
                  <c:v>48</c:v>
                </c:pt>
                <c:pt idx="8">
                  <c:v>18</c:v>
                </c:pt>
                <c:pt idx="9">
                  <c:v>18</c:v>
                </c:pt>
                <c:pt idx="10">
                  <c:v>35</c:v>
                </c:pt>
                <c:pt idx="11">
                  <c:v>14</c:v>
                </c:pt>
                <c:pt idx="12">
                  <c:v>20</c:v>
                </c:pt>
                <c:pt idx="13">
                  <c:v>16</c:v>
                </c:pt>
                <c:pt idx="14">
                  <c:v>17</c:v>
                </c:pt>
                <c:pt idx="15">
                  <c:v>34</c:v>
                </c:pt>
                <c:pt idx="16">
                  <c:v>43</c:v>
                </c:pt>
                <c:pt idx="17">
                  <c:v>49</c:v>
                </c:pt>
                <c:pt idx="18">
                  <c:v>95</c:v>
                </c:pt>
                <c:pt idx="19">
                  <c:v>68</c:v>
                </c:pt>
                <c:pt idx="20">
                  <c:v>53</c:v>
                </c:pt>
                <c:pt idx="21">
                  <c:v>33</c:v>
                </c:pt>
                <c:pt idx="22">
                  <c:v>30</c:v>
                </c:pt>
                <c:pt idx="23">
                  <c:v>21</c:v>
                </c:pt>
                <c:pt idx="24">
                  <c:v>15</c:v>
                </c:pt>
              </c:numCache>
            </c:numRef>
          </c:val>
          <c:extLst>
            <c:ext xmlns:c16="http://schemas.microsoft.com/office/drawing/2014/chart" uri="{C3380CC4-5D6E-409C-BE32-E72D297353CC}">
              <c16:uniqueId val="{00000000-0656-4E4C-AC02-8E55388C5AF0}"/>
            </c:ext>
          </c:extLst>
        </c:ser>
        <c:ser>
          <c:idx val="4"/>
          <c:order val="1"/>
          <c:tx>
            <c:strRef>
              <c:f>'age and group 2010-14'!$C$1</c:f>
              <c:strCache>
                <c:ptCount val="1"/>
                <c:pt idx="0">
                  <c:v>C</c:v>
                </c:pt>
              </c:strCache>
            </c:strRef>
          </c:tx>
          <c:spPr>
            <a:solidFill>
              <a:schemeClr val="accent3">
                <a:lumMod val="75000"/>
              </a:schemeClr>
            </a:solidFill>
          </c:spPr>
          <c:invertIfNegative val="0"/>
          <c:cat>
            <c:numRef>
              <c:f>'age and group 2010-14'!$A$5:$A$29</c:f>
              <c:numCache>
                <c:formatCode>General</c:formatCode>
                <c:ptCount val="2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cat>
          <c:val>
            <c:numRef>
              <c:f>'age and group 2010-14'!$C$5:$C$29</c:f>
              <c:numCache>
                <c:formatCode>General</c:formatCode>
                <c:ptCount val="25"/>
                <c:pt idx="0">
                  <c:v>8</c:v>
                </c:pt>
                <c:pt idx="1">
                  <c:v>4</c:v>
                </c:pt>
                <c:pt idx="2">
                  <c:v>2</c:v>
                </c:pt>
                <c:pt idx="3">
                  <c:v>3</c:v>
                </c:pt>
                <c:pt idx="4">
                  <c:v>3</c:v>
                </c:pt>
                <c:pt idx="5">
                  <c:v>2</c:v>
                </c:pt>
                <c:pt idx="6">
                  <c:v>5</c:v>
                </c:pt>
                <c:pt idx="7">
                  <c:v>4</c:v>
                </c:pt>
                <c:pt idx="8">
                  <c:v>2</c:v>
                </c:pt>
                <c:pt idx="9">
                  <c:v>1</c:v>
                </c:pt>
                <c:pt idx="10">
                  <c:v>2</c:v>
                </c:pt>
                <c:pt idx="11">
                  <c:v>2</c:v>
                </c:pt>
                <c:pt idx="12">
                  <c:v>1</c:v>
                </c:pt>
                <c:pt idx="13">
                  <c:v>1</c:v>
                </c:pt>
                <c:pt idx="14">
                  <c:v>2</c:v>
                </c:pt>
                <c:pt idx="16">
                  <c:v>3</c:v>
                </c:pt>
                <c:pt idx="17">
                  <c:v>2</c:v>
                </c:pt>
                <c:pt idx="18">
                  <c:v>4</c:v>
                </c:pt>
                <c:pt idx="19">
                  <c:v>1</c:v>
                </c:pt>
                <c:pt idx="20">
                  <c:v>2</c:v>
                </c:pt>
                <c:pt idx="21">
                  <c:v>2</c:v>
                </c:pt>
                <c:pt idx="22">
                  <c:v>1</c:v>
                </c:pt>
                <c:pt idx="24">
                  <c:v>1</c:v>
                </c:pt>
              </c:numCache>
            </c:numRef>
          </c:val>
          <c:extLst>
            <c:ext xmlns:c16="http://schemas.microsoft.com/office/drawing/2014/chart" uri="{C3380CC4-5D6E-409C-BE32-E72D297353CC}">
              <c16:uniqueId val="{00000001-0656-4E4C-AC02-8E55388C5AF0}"/>
            </c:ext>
          </c:extLst>
        </c:ser>
        <c:ser>
          <c:idx val="5"/>
          <c:order val="2"/>
          <c:tx>
            <c:strRef>
              <c:f>'age and group 2010-14'!$D$1</c:f>
              <c:strCache>
                <c:ptCount val="1"/>
                <c:pt idx="0">
                  <c:v>W</c:v>
                </c:pt>
              </c:strCache>
            </c:strRef>
          </c:tx>
          <c:spPr>
            <a:solidFill>
              <a:schemeClr val="tx1"/>
            </a:solidFill>
          </c:spPr>
          <c:invertIfNegative val="0"/>
          <c:cat>
            <c:numRef>
              <c:f>'age and group 2010-14'!$A$5:$A$29</c:f>
              <c:numCache>
                <c:formatCode>General</c:formatCode>
                <c:ptCount val="2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cat>
          <c:val>
            <c:numRef>
              <c:f>'age and group 2010-14'!$D$5:$D$29</c:f>
              <c:numCache>
                <c:formatCode>General</c:formatCode>
                <c:ptCount val="25"/>
                <c:pt idx="0">
                  <c:v>33</c:v>
                </c:pt>
                <c:pt idx="1">
                  <c:v>20</c:v>
                </c:pt>
                <c:pt idx="2">
                  <c:v>7</c:v>
                </c:pt>
                <c:pt idx="3">
                  <c:v>4</c:v>
                </c:pt>
                <c:pt idx="5">
                  <c:v>3</c:v>
                </c:pt>
                <c:pt idx="6">
                  <c:v>1</c:v>
                </c:pt>
                <c:pt idx="8">
                  <c:v>1</c:v>
                </c:pt>
                <c:pt idx="9">
                  <c:v>1</c:v>
                </c:pt>
                <c:pt idx="12">
                  <c:v>1</c:v>
                </c:pt>
                <c:pt idx="13">
                  <c:v>1</c:v>
                </c:pt>
                <c:pt idx="14">
                  <c:v>1</c:v>
                </c:pt>
                <c:pt idx="15">
                  <c:v>6</c:v>
                </c:pt>
                <c:pt idx="16">
                  <c:v>6</c:v>
                </c:pt>
                <c:pt idx="17">
                  <c:v>5</c:v>
                </c:pt>
                <c:pt idx="18">
                  <c:v>17</c:v>
                </c:pt>
                <c:pt idx="19">
                  <c:v>14</c:v>
                </c:pt>
                <c:pt idx="20">
                  <c:v>7</c:v>
                </c:pt>
                <c:pt idx="21">
                  <c:v>5</c:v>
                </c:pt>
                <c:pt idx="22">
                  <c:v>4</c:v>
                </c:pt>
                <c:pt idx="23">
                  <c:v>1</c:v>
                </c:pt>
                <c:pt idx="24">
                  <c:v>2</c:v>
                </c:pt>
              </c:numCache>
            </c:numRef>
          </c:val>
          <c:extLst>
            <c:ext xmlns:c16="http://schemas.microsoft.com/office/drawing/2014/chart" uri="{C3380CC4-5D6E-409C-BE32-E72D297353CC}">
              <c16:uniqueId val="{00000002-0656-4E4C-AC02-8E55388C5AF0}"/>
            </c:ext>
          </c:extLst>
        </c:ser>
        <c:ser>
          <c:idx val="6"/>
          <c:order val="3"/>
          <c:tx>
            <c:strRef>
              <c:f>'age and group 2010-14'!$E$1</c:f>
              <c:strCache>
                <c:ptCount val="1"/>
                <c:pt idx="0">
                  <c:v>Y</c:v>
                </c:pt>
              </c:strCache>
            </c:strRef>
          </c:tx>
          <c:spPr>
            <a:solidFill>
              <a:schemeClr val="tx2">
                <a:lumMod val="60000"/>
                <a:lumOff val="40000"/>
              </a:schemeClr>
            </a:solidFill>
          </c:spPr>
          <c:invertIfNegative val="0"/>
          <c:cat>
            <c:numRef>
              <c:f>'age and group 2010-14'!$A$5:$A$29</c:f>
              <c:numCache>
                <c:formatCode>General</c:formatCode>
                <c:ptCount val="2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cat>
          <c:val>
            <c:numRef>
              <c:f>'age and group 2010-14'!$E$5:$E$29</c:f>
              <c:numCache>
                <c:formatCode>General</c:formatCode>
                <c:ptCount val="25"/>
                <c:pt idx="0">
                  <c:v>26</c:v>
                </c:pt>
                <c:pt idx="1">
                  <c:v>5</c:v>
                </c:pt>
                <c:pt idx="2">
                  <c:v>2</c:v>
                </c:pt>
                <c:pt idx="4">
                  <c:v>1</c:v>
                </c:pt>
                <c:pt idx="5">
                  <c:v>2</c:v>
                </c:pt>
                <c:pt idx="6">
                  <c:v>1</c:v>
                </c:pt>
                <c:pt idx="7">
                  <c:v>2</c:v>
                </c:pt>
                <c:pt idx="9">
                  <c:v>3</c:v>
                </c:pt>
                <c:pt idx="10">
                  <c:v>2</c:v>
                </c:pt>
                <c:pt idx="11">
                  <c:v>3</c:v>
                </c:pt>
                <c:pt idx="12">
                  <c:v>2</c:v>
                </c:pt>
                <c:pt idx="13">
                  <c:v>1</c:v>
                </c:pt>
                <c:pt idx="14">
                  <c:v>4</c:v>
                </c:pt>
                <c:pt idx="15">
                  <c:v>7</c:v>
                </c:pt>
                <c:pt idx="16">
                  <c:v>6</c:v>
                </c:pt>
                <c:pt idx="17">
                  <c:v>10</c:v>
                </c:pt>
                <c:pt idx="18">
                  <c:v>11</c:v>
                </c:pt>
                <c:pt idx="19">
                  <c:v>18</c:v>
                </c:pt>
                <c:pt idx="20">
                  <c:v>10</c:v>
                </c:pt>
                <c:pt idx="21">
                  <c:v>4</c:v>
                </c:pt>
                <c:pt idx="22">
                  <c:v>1</c:v>
                </c:pt>
                <c:pt idx="23">
                  <c:v>2</c:v>
                </c:pt>
                <c:pt idx="24">
                  <c:v>5</c:v>
                </c:pt>
              </c:numCache>
            </c:numRef>
          </c:val>
          <c:extLst>
            <c:ext xmlns:c16="http://schemas.microsoft.com/office/drawing/2014/chart" uri="{C3380CC4-5D6E-409C-BE32-E72D297353CC}">
              <c16:uniqueId val="{00000003-0656-4E4C-AC02-8E55388C5AF0}"/>
            </c:ext>
          </c:extLst>
        </c:ser>
        <c:ser>
          <c:idx val="7"/>
          <c:order val="4"/>
          <c:tx>
            <c:strRef>
              <c:f>'age and group 2010-14'!$F$1</c:f>
              <c:strCache>
                <c:ptCount val="1"/>
                <c:pt idx="0">
                  <c:v>other</c:v>
                </c:pt>
              </c:strCache>
            </c:strRef>
          </c:tx>
          <c:invertIfNegative val="0"/>
          <c:cat>
            <c:numRef>
              <c:f>'age and group 2010-14'!$A$5:$A$29</c:f>
              <c:numCache>
                <c:formatCode>General</c:formatCode>
                <c:ptCount val="2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cat>
          <c:val>
            <c:numRef>
              <c:f>'age and group 2010-14'!$F$5:$F$29</c:f>
              <c:numCache>
                <c:formatCode>General</c:formatCode>
                <c:ptCount val="25"/>
                <c:pt idx="0">
                  <c:v>13</c:v>
                </c:pt>
                <c:pt idx="1">
                  <c:v>5</c:v>
                </c:pt>
                <c:pt idx="2">
                  <c:v>3</c:v>
                </c:pt>
                <c:pt idx="3">
                  <c:v>2</c:v>
                </c:pt>
                <c:pt idx="4">
                  <c:v>3</c:v>
                </c:pt>
                <c:pt idx="5">
                  <c:v>2</c:v>
                </c:pt>
                <c:pt idx="6">
                  <c:v>1</c:v>
                </c:pt>
                <c:pt idx="7">
                  <c:v>2</c:v>
                </c:pt>
                <c:pt idx="8">
                  <c:v>1</c:v>
                </c:pt>
                <c:pt idx="9">
                  <c:v>0</c:v>
                </c:pt>
                <c:pt idx="10">
                  <c:v>0</c:v>
                </c:pt>
                <c:pt idx="11">
                  <c:v>0</c:v>
                </c:pt>
                <c:pt idx="12">
                  <c:v>1</c:v>
                </c:pt>
                <c:pt idx="13">
                  <c:v>1</c:v>
                </c:pt>
                <c:pt idx="14">
                  <c:v>0</c:v>
                </c:pt>
                <c:pt idx="15">
                  <c:v>1</c:v>
                </c:pt>
                <c:pt idx="16">
                  <c:v>2</c:v>
                </c:pt>
                <c:pt idx="17">
                  <c:v>0</c:v>
                </c:pt>
                <c:pt idx="18">
                  <c:v>2</c:v>
                </c:pt>
                <c:pt idx="19">
                  <c:v>2</c:v>
                </c:pt>
                <c:pt idx="20">
                  <c:v>0</c:v>
                </c:pt>
                <c:pt idx="21">
                  <c:v>1</c:v>
                </c:pt>
                <c:pt idx="22">
                  <c:v>1</c:v>
                </c:pt>
                <c:pt idx="23">
                  <c:v>0</c:v>
                </c:pt>
                <c:pt idx="24">
                  <c:v>0</c:v>
                </c:pt>
              </c:numCache>
            </c:numRef>
          </c:val>
          <c:extLst>
            <c:ext xmlns:c16="http://schemas.microsoft.com/office/drawing/2014/chart" uri="{C3380CC4-5D6E-409C-BE32-E72D297353CC}">
              <c16:uniqueId val="{00000004-0656-4E4C-AC02-8E55388C5AF0}"/>
            </c:ext>
          </c:extLst>
        </c:ser>
        <c:dLbls>
          <c:showLegendKey val="0"/>
          <c:showVal val="0"/>
          <c:showCatName val="0"/>
          <c:showSerName val="0"/>
          <c:showPercent val="0"/>
          <c:showBubbleSize val="0"/>
        </c:dLbls>
        <c:gapWidth val="50"/>
        <c:overlap val="100"/>
        <c:axId val="107119360"/>
        <c:axId val="107121280"/>
      </c:barChart>
      <c:catAx>
        <c:axId val="107119360"/>
        <c:scaling>
          <c:orientation val="minMax"/>
        </c:scaling>
        <c:delete val="0"/>
        <c:axPos val="b"/>
        <c:title>
          <c:tx>
            <c:rich>
              <a:bodyPr/>
              <a:lstStyle/>
              <a:p>
                <a:pPr>
                  <a:defRPr/>
                </a:pPr>
                <a:r>
                  <a:rPr lang="en-GB" dirty="0"/>
                  <a:t>Age (years)</a:t>
                </a:r>
              </a:p>
            </c:rich>
          </c:tx>
          <c:overlay val="0"/>
        </c:title>
        <c:numFmt formatCode="General" sourceLinked="1"/>
        <c:majorTickMark val="out"/>
        <c:minorTickMark val="none"/>
        <c:tickLblPos val="nextTo"/>
        <c:crossAx val="107121280"/>
        <c:crosses val="autoZero"/>
        <c:auto val="1"/>
        <c:lblAlgn val="ctr"/>
        <c:lblOffset val="100"/>
        <c:noMultiLvlLbl val="0"/>
      </c:catAx>
      <c:valAx>
        <c:axId val="107121280"/>
        <c:scaling>
          <c:orientation val="minMax"/>
        </c:scaling>
        <c:delete val="0"/>
        <c:axPos val="l"/>
        <c:title>
          <c:tx>
            <c:rich>
              <a:bodyPr rot="-5400000" vert="horz"/>
              <a:lstStyle/>
              <a:p>
                <a:pPr>
                  <a:defRPr/>
                </a:pPr>
                <a:r>
                  <a:rPr lang="en-GB" dirty="0"/>
                  <a:t>Number  of  Cases</a:t>
                </a:r>
              </a:p>
            </c:rich>
          </c:tx>
          <c:overlay val="0"/>
        </c:title>
        <c:numFmt formatCode="General" sourceLinked="1"/>
        <c:majorTickMark val="out"/>
        <c:minorTickMark val="none"/>
        <c:tickLblPos val="nextTo"/>
        <c:crossAx val="107119360"/>
        <c:crosses val="autoZero"/>
        <c:crossBetween val="between"/>
      </c:valAx>
    </c:plotArea>
    <c:legend>
      <c:legendPos val="r"/>
      <c:layout>
        <c:manualLayout>
          <c:xMode val="edge"/>
          <c:yMode val="edge"/>
          <c:x val="0.84419502100153987"/>
          <c:y val="3.6264097158238195E-2"/>
          <c:w val="0.13117690819162342"/>
          <c:h val="0.42607441167121984"/>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632348308331037"/>
          <c:y val="3.653892428569934E-2"/>
          <c:w val="0.81264790974518808"/>
          <c:h val="0.81660206312838057"/>
        </c:manualLayout>
      </c:layout>
      <c:lineChart>
        <c:grouping val="standard"/>
        <c:varyColors val="0"/>
        <c:ser>
          <c:idx val="0"/>
          <c:order val="0"/>
          <c:tx>
            <c:strRef>
              <c:f>Sheet1!$A$2</c:f>
              <c:strCache>
                <c:ptCount val="1"/>
                <c:pt idx="0">
                  <c:v>2010/2011</c:v>
                </c:pt>
              </c:strCache>
            </c:strRef>
          </c:tx>
          <c:spPr>
            <a:ln>
              <a:solidFill>
                <a:schemeClr val="tx1">
                  <a:lumMod val="75000"/>
                  <a:lumOff val="25000"/>
                </a:schemeClr>
              </a:solidFill>
            </a:ln>
          </c:spPr>
          <c:marker>
            <c:symbol val="none"/>
          </c:marker>
          <c:cat>
            <c:strRef>
              <c:f>Sheet1!$B$1:$M$1</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Sheet1!$B$2:$M$2</c:f>
              <c:numCache>
                <c:formatCode>General</c:formatCode>
                <c:ptCount val="12"/>
                <c:pt idx="0">
                  <c:v>1</c:v>
                </c:pt>
                <c:pt idx="1">
                  <c:v>1</c:v>
                </c:pt>
                <c:pt idx="2">
                  <c:v>3</c:v>
                </c:pt>
                <c:pt idx="3">
                  <c:v>5</c:v>
                </c:pt>
                <c:pt idx="4">
                  <c:v>9</c:v>
                </c:pt>
                <c:pt idx="5">
                  <c:v>15</c:v>
                </c:pt>
                <c:pt idx="6">
                  <c:v>23</c:v>
                </c:pt>
                <c:pt idx="7">
                  <c:v>26</c:v>
                </c:pt>
                <c:pt idx="8">
                  <c:v>29</c:v>
                </c:pt>
                <c:pt idx="9">
                  <c:v>31</c:v>
                </c:pt>
                <c:pt idx="10">
                  <c:v>34</c:v>
                </c:pt>
                <c:pt idx="11">
                  <c:v>37</c:v>
                </c:pt>
              </c:numCache>
            </c:numRef>
          </c:val>
          <c:smooth val="0"/>
          <c:extLst>
            <c:ext xmlns:c16="http://schemas.microsoft.com/office/drawing/2014/chart" uri="{C3380CC4-5D6E-409C-BE32-E72D297353CC}">
              <c16:uniqueId val="{00000000-821C-4471-94EA-058DAE302324}"/>
            </c:ext>
          </c:extLst>
        </c:ser>
        <c:ser>
          <c:idx val="1"/>
          <c:order val="1"/>
          <c:tx>
            <c:strRef>
              <c:f>Sheet1!$A$3</c:f>
              <c:strCache>
                <c:ptCount val="1"/>
                <c:pt idx="0">
                  <c:v>2011/2012</c:v>
                </c:pt>
              </c:strCache>
            </c:strRef>
          </c:tx>
          <c:spPr>
            <a:ln>
              <a:solidFill>
                <a:schemeClr val="accent6">
                  <a:lumMod val="50000"/>
                </a:schemeClr>
              </a:solidFill>
            </a:ln>
          </c:spPr>
          <c:marker>
            <c:symbol val="none"/>
          </c:marker>
          <c:cat>
            <c:strRef>
              <c:f>Sheet1!$B$1:$M$1</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Sheet1!$B$3:$M$3</c:f>
              <c:numCache>
                <c:formatCode>General</c:formatCode>
                <c:ptCount val="12"/>
                <c:pt idx="0">
                  <c:v>0</c:v>
                </c:pt>
                <c:pt idx="1">
                  <c:v>3</c:v>
                </c:pt>
                <c:pt idx="2">
                  <c:v>6</c:v>
                </c:pt>
                <c:pt idx="3">
                  <c:v>8</c:v>
                </c:pt>
                <c:pt idx="4">
                  <c:v>11</c:v>
                </c:pt>
                <c:pt idx="5">
                  <c:v>11</c:v>
                </c:pt>
                <c:pt idx="6">
                  <c:v>18</c:v>
                </c:pt>
                <c:pt idx="7">
                  <c:v>25</c:v>
                </c:pt>
                <c:pt idx="8">
                  <c:v>30</c:v>
                </c:pt>
                <c:pt idx="9">
                  <c:v>31</c:v>
                </c:pt>
                <c:pt idx="10">
                  <c:v>32</c:v>
                </c:pt>
                <c:pt idx="11">
                  <c:v>34</c:v>
                </c:pt>
              </c:numCache>
            </c:numRef>
          </c:val>
          <c:smooth val="0"/>
          <c:extLst>
            <c:ext xmlns:c16="http://schemas.microsoft.com/office/drawing/2014/chart" uri="{C3380CC4-5D6E-409C-BE32-E72D297353CC}">
              <c16:uniqueId val="{00000001-821C-4471-94EA-058DAE302324}"/>
            </c:ext>
          </c:extLst>
        </c:ser>
        <c:ser>
          <c:idx val="2"/>
          <c:order val="2"/>
          <c:tx>
            <c:strRef>
              <c:f>Sheet1!$A$4</c:f>
              <c:strCache>
                <c:ptCount val="1"/>
                <c:pt idx="0">
                  <c:v>2012/2013</c:v>
                </c:pt>
              </c:strCache>
            </c:strRef>
          </c:tx>
          <c:marker>
            <c:symbol val="none"/>
          </c:marker>
          <c:cat>
            <c:strRef>
              <c:f>Sheet1!$B$1:$M$1</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Sheet1!$B$4:$M$4</c:f>
              <c:numCache>
                <c:formatCode>General</c:formatCode>
                <c:ptCount val="12"/>
                <c:pt idx="0">
                  <c:v>4</c:v>
                </c:pt>
                <c:pt idx="1">
                  <c:v>6</c:v>
                </c:pt>
                <c:pt idx="2">
                  <c:v>7</c:v>
                </c:pt>
                <c:pt idx="3">
                  <c:v>14</c:v>
                </c:pt>
                <c:pt idx="4">
                  <c:v>18</c:v>
                </c:pt>
                <c:pt idx="5">
                  <c:v>23</c:v>
                </c:pt>
                <c:pt idx="6">
                  <c:v>32</c:v>
                </c:pt>
                <c:pt idx="7">
                  <c:v>34</c:v>
                </c:pt>
                <c:pt idx="8">
                  <c:v>40</c:v>
                </c:pt>
                <c:pt idx="9">
                  <c:v>49</c:v>
                </c:pt>
                <c:pt idx="10">
                  <c:v>49</c:v>
                </c:pt>
                <c:pt idx="11">
                  <c:v>58</c:v>
                </c:pt>
              </c:numCache>
            </c:numRef>
          </c:val>
          <c:smooth val="0"/>
          <c:extLst>
            <c:ext xmlns:c16="http://schemas.microsoft.com/office/drawing/2014/chart" uri="{C3380CC4-5D6E-409C-BE32-E72D297353CC}">
              <c16:uniqueId val="{00000002-821C-4471-94EA-058DAE302324}"/>
            </c:ext>
          </c:extLst>
        </c:ser>
        <c:ser>
          <c:idx val="3"/>
          <c:order val="3"/>
          <c:tx>
            <c:strRef>
              <c:f>Sheet1!$A$5</c:f>
              <c:strCache>
                <c:ptCount val="1"/>
                <c:pt idx="0">
                  <c:v>2013/2014</c:v>
                </c:pt>
              </c:strCache>
            </c:strRef>
          </c:tx>
          <c:marker>
            <c:symbol val="none"/>
          </c:marker>
          <c:cat>
            <c:strRef>
              <c:f>Sheet1!$B$1:$M$1</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Sheet1!$B$5:$M$5</c:f>
              <c:numCache>
                <c:formatCode>General</c:formatCode>
                <c:ptCount val="12"/>
                <c:pt idx="0">
                  <c:v>7</c:v>
                </c:pt>
                <c:pt idx="1">
                  <c:v>14</c:v>
                </c:pt>
                <c:pt idx="2">
                  <c:v>16</c:v>
                </c:pt>
                <c:pt idx="3">
                  <c:v>25</c:v>
                </c:pt>
                <c:pt idx="4">
                  <c:v>36</c:v>
                </c:pt>
                <c:pt idx="5">
                  <c:v>44</c:v>
                </c:pt>
                <c:pt idx="6">
                  <c:v>62</c:v>
                </c:pt>
                <c:pt idx="7">
                  <c:v>70</c:v>
                </c:pt>
                <c:pt idx="8">
                  <c:v>78</c:v>
                </c:pt>
                <c:pt idx="9">
                  <c:v>83</c:v>
                </c:pt>
                <c:pt idx="10">
                  <c:v>91</c:v>
                </c:pt>
                <c:pt idx="11">
                  <c:v>98</c:v>
                </c:pt>
              </c:numCache>
            </c:numRef>
          </c:val>
          <c:smooth val="0"/>
          <c:extLst>
            <c:ext xmlns:c16="http://schemas.microsoft.com/office/drawing/2014/chart" uri="{C3380CC4-5D6E-409C-BE32-E72D297353CC}">
              <c16:uniqueId val="{00000003-821C-4471-94EA-058DAE302324}"/>
            </c:ext>
          </c:extLst>
        </c:ser>
        <c:ser>
          <c:idx val="4"/>
          <c:order val="4"/>
          <c:tx>
            <c:strRef>
              <c:f>Sheet1!$A$6</c:f>
              <c:strCache>
                <c:ptCount val="1"/>
                <c:pt idx="0">
                  <c:v>2014/2015</c:v>
                </c:pt>
              </c:strCache>
            </c:strRef>
          </c:tx>
          <c:spPr>
            <a:ln>
              <a:solidFill>
                <a:srgbClr val="FF0000"/>
              </a:solidFill>
            </a:ln>
          </c:spPr>
          <c:marker>
            <c:symbol val="none"/>
          </c:marker>
          <c:cat>
            <c:strRef>
              <c:f>Sheet1!$B$1:$M$1</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Sheet1!$B$6:$M$6</c:f>
              <c:numCache>
                <c:formatCode>General</c:formatCode>
                <c:ptCount val="12"/>
                <c:pt idx="0">
                  <c:v>5</c:v>
                </c:pt>
                <c:pt idx="1">
                  <c:v>7</c:v>
                </c:pt>
                <c:pt idx="2">
                  <c:v>23</c:v>
                </c:pt>
                <c:pt idx="3">
                  <c:v>39</c:v>
                </c:pt>
                <c:pt idx="4">
                  <c:v>49</c:v>
                </c:pt>
                <c:pt idx="5">
                  <c:v>64</c:v>
                </c:pt>
                <c:pt idx="6">
                  <c:v>102</c:v>
                </c:pt>
              </c:numCache>
            </c:numRef>
          </c:val>
          <c:smooth val="0"/>
          <c:extLst>
            <c:ext xmlns:c16="http://schemas.microsoft.com/office/drawing/2014/chart" uri="{C3380CC4-5D6E-409C-BE32-E72D297353CC}">
              <c16:uniqueId val="{00000004-821C-4471-94EA-058DAE302324}"/>
            </c:ext>
          </c:extLst>
        </c:ser>
        <c:dLbls>
          <c:showLegendKey val="0"/>
          <c:showVal val="0"/>
          <c:showCatName val="0"/>
          <c:showSerName val="0"/>
          <c:showPercent val="0"/>
          <c:showBubbleSize val="0"/>
        </c:dLbls>
        <c:smooth val="0"/>
        <c:axId val="107189760"/>
        <c:axId val="107191680"/>
      </c:lineChart>
      <c:catAx>
        <c:axId val="107189760"/>
        <c:scaling>
          <c:orientation val="minMax"/>
        </c:scaling>
        <c:delete val="0"/>
        <c:axPos val="b"/>
        <c:title>
          <c:tx>
            <c:rich>
              <a:bodyPr/>
              <a:lstStyle/>
              <a:p>
                <a:pPr>
                  <a:defRPr/>
                </a:pPr>
                <a:r>
                  <a:rPr lang="en-US"/>
                  <a:t>Month by Epidemiological Year</a:t>
                </a:r>
              </a:p>
            </c:rich>
          </c:tx>
          <c:overlay val="0"/>
        </c:title>
        <c:numFmt formatCode="General" sourceLinked="0"/>
        <c:majorTickMark val="out"/>
        <c:minorTickMark val="none"/>
        <c:tickLblPos val="nextTo"/>
        <c:crossAx val="107191680"/>
        <c:crosses val="autoZero"/>
        <c:auto val="1"/>
        <c:lblAlgn val="ctr"/>
        <c:lblOffset val="100"/>
        <c:noMultiLvlLbl val="0"/>
      </c:catAx>
      <c:valAx>
        <c:axId val="107191680"/>
        <c:scaling>
          <c:orientation val="minMax"/>
        </c:scaling>
        <c:delete val="0"/>
        <c:axPos val="l"/>
        <c:title>
          <c:tx>
            <c:rich>
              <a:bodyPr rot="-5400000" vert="horz"/>
              <a:lstStyle/>
              <a:p>
                <a:pPr>
                  <a:defRPr/>
                </a:pPr>
                <a:r>
                  <a:rPr lang="en-US"/>
                  <a:t>Cumulative Number of Cases </a:t>
                </a:r>
              </a:p>
            </c:rich>
          </c:tx>
          <c:overlay val="0"/>
        </c:title>
        <c:numFmt formatCode="General" sourceLinked="1"/>
        <c:majorTickMark val="out"/>
        <c:minorTickMark val="none"/>
        <c:tickLblPos val="nextTo"/>
        <c:crossAx val="107189760"/>
        <c:crosses val="autoZero"/>
        <c:crossBetween val="between"/>
      </c:valAx>
    </c:plotArea>
    <c:legend>
      <c:legendPos val="r"/>
      <c:layout>
        <c:manualLayout>
          <c:xMode val="edge"/>
          <c:yMode val="edge"/>
          <c:x val="0.17309378105629047"/>
          <c:y val="5.9346850381343949E-2"/>
          <c:w val="0.25316153396435004"/>
          <c:h val="0.28339636755489994"/>
        </c:manualLayout>
      </c:layout>
      <c:overlay val="0"/>
    </c:legend>
    <c:plotVisOnly val="1"/>
    <c:dispBlanksAs val="gap"/>
    <c:showDLblsOverMax val="0"/>
  </c:chart>
  <c:spPr>
    <a:noFill/>
    <a:ln w="25400">
      <a:solidFill>
        <a:schemeClr val="tx1"/>
      </a:solidFill>
    </a:ln>
  </c:spPr>
  <c:txPr>
    <a:bodyPr/>
    <a:lstStyle/>
    <a:p>
      <a:pPr>
        <a:defRPr sz="12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3824554848793366"/>
          <c:y val="7.5242799557217147E-2"/>
          <c:w val="0.8395501629911919"/>
          <c:h val="0.782223939514192"/>
        </c:manualLayout>
      </c:layout>
      <c:barChart>
        <c:barDir val="col"/>
        <c:grouping val="clustered"/>
        <c:varyColors val="0"/>
        <c:ser>
          <c:idx val="1"/>
          <c:order val="0"/>
          <c:tx>
            <c:strRef>
              <c:f>'[menb epi training slides.xlsx]month age men B eng only'!$AC$1</c:f>
              <c:strCache>
                <c:ptCount val="1"/>
                <c:pt idx="0">
                  <c:v>Sum of 5 years</c:v>
                </c:pt>
              </c:strCache>
            </c:strRef>
          </c:tx>
          <c:spPr>
            <a:solidFill>
              <a:schemeClr val="bg2">
                <a:lumMod val="75000"/>
              </a:schemeClr>
            </a:solidFill>
          </c:spPr>
          <c:invertIfNegative val="0"/>
          <c:val>
            <c:numRef>
              <c:f>'[menb epi training slides.xlsx]month age men B eng only'!$AC$2:$AC$25</c:f>
              <c:numCache>
                <c:formatCode>General</c:formatCode>
                <c:ptCount val="24"/>
                <c:pt idx="0">
                  <c:v>17</c:v>
                </c:pt>
                <c:pt idx="1">
                  <c:v>58</c:v>
                </c:pt>
                <c:pt idx="2">
                  <c:v>41</c:v>
                </c:pt>
                <c:pt idx="3">
                  <c:v>76</c:v>
                </c:pt>
                <c:pt idx="4">
                  <c:v>74</c:v>
                </c:pt>
                <c:pt idx="5">
                  <c:v>96</c:v>
                </c:pt>
                <c:pt idx="6">
                  <c:v>96</c:v>
                </c:pt>
                <c:pt idx="7">
                  <c:v>84</c:v>
                </c:pt>
                <c:pt idx="8">
                  <c:v>72</c:v>
                </c:pt>
                <c:pt idx="9">
                  <c:v>77</c:v>
                </c:pt>
                <c:pt idx="10">
                  <c:v>57</c:v>
                </c:pt>
                <c:pt idx="11">
                  <c:v>61</c:v>
                </c:pt>
                <c:pt idx="12">
                  <c:v>50</c:v>
                </c:pt>
                <c:pt idx="13">
                  <c:v>55</c:v>
                </c:pt>
                <c:pt idx="14">
                  <c:v>46</c:v>
                </c:pt>
                <c:pt idx="15">
                  <c:v>48</c:v>
                </c:pt>
                <c:pt idx="16">
                  <c:v>42</c:v>
                </c:pt>
                <c:pt idx="17">
                  <c:v>23</c:v>
                </c:pt>
                <c:pt idx="18">
                  <c:v>41</c:v>
                </c:pt>
                <c:pt idx="19">
                  <c:v>24</c:v>
                </c:pt>
                <c:pt idx="20">
                  <c:v>33</c:v>
                </c:pt>
                <c:pt idx="21">
                  <c:v>33</c:v>
                </c:pt>
                <c:pt idx="22">
                  <c:v>34</c:v>
                </c:pt>
                <c:pt idx="23">
                  <c:v>31</c:v>
                </c:pt>
              </c:numCache>
            </c:numRef>
          </c:val>
          <c:extLst>
            <c:ext xmlns:c16="http://schemas.microsoft.com/office/drawing/2014/chart" uri="{C3380CC4-5D6E-409C-BE32-E72D297353CC}">
              <c16:uniqueId val="{00000000-409A-45BC-816F-70B73F9BF3DE}"/>
            </c:ext>
          </c:extLst>
        </c:ser>
        <c:dLbls>
          <c:showLegendKey val="0"/>
          <c:showVal val="0"/>
          <c:showCatName val="0"/>
          <c:showSerName val="0"/>
          <c:showPercent val="0"/>
          <c:showBubbleSize val="0"/>
        </c:dLbls>
        <c:gapWidth val="150"/>
        <c:axId val="35181696"/>
        <c:axId val="40445824"/>
      </c:barChart>
      <c:catAx>
        <c:axId val="35181696"/>
        <c:scaling>
          <c:orientation val="minMax"/>
        </c:scaling>
        <c:delete val="0"/>
        <c:axPos val="b"/>
        <c:title>
          <c:tx>
            <c:rich>
              <a:bodyPr/>
              <a:lstStyle/>
              <a:p>
                <a:pPr>
                  <a:defRPr sz="2000"/>
                </a:pPr>
                <a:r>
                  <a:rPr lang="en-US" sz="2000" dirty="0"/>
                  <a:t>Months of age</a:t>
                </a:r>
              </a:p>
            </c:rich>
          </c:tx>
          <c:layout>
            <c:manualLayout>
              <c:xMode val="edge"/>
              <c:yMode val="edge"/>
              <c:x val="0.46111269899091795"/>
              <c:y val="0.91738716347459215"/>
            </c:manualLayout>
          </c:layout>
          <c:overlay val="0"/>
        </c:title>
        <c:majorTickMark val="out"/>
        <c:minorTickMark val="none"/>
        <c:tickLblPos val="nextTo"/>
        <c:txPr>
          <a:bodyPr/>
          <a:lstStyle/>
          <a:p>
            <a:pPr>
              <a:defRPr sz="1400"/>
            </a:pPr>
            <a:endParaRPr lang="en-US"/>
          </a:p>
        </c:txPr>
        <c:crossAx val="40445824"/>
        <c:crosses val="autoZero"/>
        <c:auto val="1"/>
        <c:lblAlgn val="ctr"/>
        <c:lblOffset val="100"/>
        <c:noMultiLvlLbl val="0"/>
      </c:catAx>
      <c:valAx>
        <c:axId val="40445824"/>
        <c:scaling>
          <c:orientation val="minMax"/>
        </c:scaling>
        <c:delete val="0"/>
        <c:axPos val="l"/>
        <c:title>
          <c:tx>
            <c:rich>
              <a:bodyPr rot="-5400000" vert="horz"/>
              <a:lstStyle/>
              <a:p>
                <a:pPr>
                  <a:defRPr sz="2400"/>
                </a:pPr>
                <a:r>
                  <a:rPr lang="en-US" sz="2400" dirty="0"/>
                  <a:t>Number of Cases</a:t>
                </a:r>
              </a:p>
            </c:rich>
          </c:tx>
          <c:layout>
            <c:manualLayout>
              <c:xMode val="edge"/>
              <c:yMode val="edge"/>
              <c:x val="2.34794494104607E-2"/>
              <c:y val="0.17802585684746969"/>
            </c:manualLayout>
          </c:layout>
          <c:overlay val="0"/>
        </c:title>
        <c:numFmt formatCode="General" sourceLinked="1"/>
        <c:majorTickMark val="out"/>
        <c:minorTickMark val="none"/>
        <c:tickLblPos val="nextTo"/>
        <c:txPr>
          <a:bodyPr/>
          <a:lstStyle/>
          <a:p>
            <a:pPr>
              <a:defRPr sz="1600"/>
            </a:pPr>
            <a:endParaRPr lang="en-US"/>
          </a:p>
        </c:txPr>
        <c:crossAx val="35181696"/>
        <c:crosses val="autoZero"/>
        <c:crossBetween val="between"/>
      </c:valAx>
    </c:plotArea>
    <c:plotVisOnly val="1"/>
    <c:dispBlanksAs val="gap"/>
    <c:showDLblsOverMax val="0"/>
  </c:chart>
  <c:spPr>
    <a:ln w="25400">
      <a:solidFill>
        <a:schemeClr val="accent1"/>
      </a:solidFill>
    </a:ln>
  </c:spPr>
  <c:txPr>
    <a:bodyPr/>
    <a:lstStyle/>
    <a:p>
      <a:pPr>
        <a:defRPr sz="2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7/5/2021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meningitis-trust.org/meningitis-info/signs-and-symptoms/"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309218/Green_Book_Chapter_7_v1_3.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3" Type="http://schemas.openxmlformats.org/officeDocument/2006/relationships/hyperlink" Target="http://www.nmc.org.uk/standards/additional-standards/standards-for-medicines-management/"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GB" sz="1200" b="1" u="sng" kern="1200" dirty="0">
                <a:solidFill>
                  <a:schemeClr val="tx1"/>
                </a:solidFill>
                <a:latin typeface="+mn-lt"/>
                <a:ea typeface="ヒラギノ角ゴ Pro W3" pitchFamily="84" charset="-128"/>
                <a:cs typeface="ヒラギノ角ゴ Pro W3" pitchFamily="84" charset="-128"/>
              </a:rPr>
              <a:t>Background</a:t>
            </a:r>
          </a:p>
          <a:p>
            <a:endParaRPr lang="en-GB" sz="1200" b="1" u="sng" kern="1200" dirty="0">
              <a:solidFill>
                <a:schemeClr val="tx1"/>
              </a:solidFill>
              <a:latin typeface="+mn-lt"/>
              <a:ea typeface="ヒラギノ角ゴ Pro W3" pitchFamily="84" charset="-128"/>
              <a:cs typeface="ヒラギノ角ゴ Pro W3" pitchFamily="84" charset="-128"/>
            </a:endParaRPr>
          </a:p>
          <a:p>
            <a:r>
              <a:rPr lang="en-GB" sz="1200" b="0" u="none" kern="1200" dirty="0">
                <a:solidFill>
                  <a:schemeClr val="tx1"/>
                </a:solidFill>
                <a:latin typeface="+mn-lt"/>
                <a:ea typeface="ヒラギノ角ゴ Pro W3" pitchFamily="84" charset="-128"/>
                <a:cs typeface="ヒラギノ角ゴ Pro W3" pitchFamily="84" charset="-128"/>
              </a:rPr>
              <a:t>In 2010, the Joint Committee on Vaccination and Immunisation (JCVI) convened a meningococcal sub-committee to conduct a comprehensive and detailed assessment of the evidence on the meningococcal B vaccine development and impact and cost-effectiveness of potential meningococcal B immunisation strategies. In June 2013, the Committee received a request from the Secretary of State for Health for JCVI to provide a recommendation on the possible introduction of a routine meningococcal B immunisation programme. </a:t>
            </a:r>
          </a:p>
          <a:p>
            <a:endParaRPr lang="en-GB" sz="1200" b="0" u="none" kern="1200" dirty="0">
              <a:solidFill>
                <a:schemeClr val="tx1"/>
              </a:solidFill>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Since this time,  the JCVI has regularly reviewed all the available evidence on the disease epidemiology, vaccine efficacy and safety and cost effectiveness of a meningococcal group B immunisation programme in the UK. As a consequence, in March 2014, the JCVI recommended the introduction of a routine infant meningococcal B immunisation programme following a 2+1 schedule at two, four and twelve months of age. </a:t>
            </a:r>
          </a:p>
          <a:p>
            <a:r>
              <a:rPr lang="en-GB" sz="1200" kern="1200" dirty="0">
                <a:solidFill>
                  <a:schemeClr val="tx1"/>
                </a:solidFill>
                <a:effectLst/>
                <a:latin typeface="+mn-lt"/>
                <a:ea typeface="ヒラギノ角ゴ Pro W3" pitchFamily="84" charset="-128"/>
                <a:cs typeface="ヒラギノ角ゴ Pro W3" pitchFamily="84" charset="-128"/>
              </a:rPr>
              <a:t> </a:t>
            </a:r>
            <a:endParaRPr lang="en-GB" sz="1200" b="0" u="none" kern="1200" dirty="0">
              <a:solidFill>
                <a:schemeClr val="tx1"/>
              </a:solidFill>
              <a:latin typeface="+mn-lt"/>
              <a:ea typeface="ヒラギノ角ゴ Pro W3" pitchFamily="84" charset="-128"/>
              <a:cs typeface="ヒラギノ角ゴ Pro W3" pitchFamily="84" charset="-128"/>
            </a:endParaRPr>
          </a:p>
          <a:p>
            <a:r>
              <a:rPr lang="en-GB" sz="1200" b="0" u="none" kern="1200" dirty="0">
                <a:solidFill>
                  <a:schemeClr val="tx1"/>
                </a:solidFill>
                <a:latin typeface="+mn-lt"/>
                <a:ea typeface="ヒラギノ角ゴ Pro W3" pitchFamily="84" charset="-128"/>
                <a:cs typeface="ヒラギノ角ゴ Pro W3" pitchFamily="84" charset="-128"/>
              </a:rPr>
              <a:t>The aim of the routine childhood meningococcal B programme is to reduce the burden and severity of meningococcal meningitis and/or septicaemia caused by Neisseria </a:t>
            </a:r>
            <a:r>
              <a:rPr lang="en-GB" sz="1200" b="0" i="1" u="none" kern="1200" dirty="0" err="1">
                <a:solidFill>
                  <a:schemeClr val="tx1"/>
                </a:solidFill>
                <a:latin typeface="+mn-lt"/>
                <a:ea typeface="ヒラギノ角ゴ Pro W3" pitchFamily="84" charset="-128"/>
                <a:cs typeface="ヒラギノ角ゴ Pro W3" pitchFamily="84" charset="-128"/>
              </a:rPr>
              <a:t>meningitidis</a:t>
            </a:r>
            <a:r>
              <a:rPr lang="en-GB" sz="1200" b="0" u="none" kern="1200" dirty="0">
                <a:solidFill>
                  <a:schemeClr val="tx1"/>
                </a:solidFill>
                <a:latin typeface="+mn-lt"/>
                <a:ea typeface="ヒラギノ角ゴ Pro W3" pitchFamily="84" charset="-128"/>
                <a:cs typeface="ヒラギノ角ゴ Pro W3" pitchFamily="84" charset="-128"/>
              </a:rPr>
              <a:t>  </a:t>
            </a:r>
            <a:r>
              <a:rPr lang="en-GB" sz="1200" b="0" u="none" kern="1200" dirty="0" err="1">
                <a:solidFill>
                  <a:schemeClr val="tx1"/>
                </a:solidFill>
                <a:latin typeface="+mn-lt"/>
                <a:ea typeface="ヒラギノ角ゴ Pro W3" pitchFamily="84" charset="-128"/>
                <a:cs typeface="ヒラギノ角ゴ Pro W3" pitchFamily="84" charset="-128"/>
              </a:rPr>
              <a:t>serogroup</a:t>
            </a:r>
            <a:r>
              <a:rPr lang="en-GB" sz="1200" b="0" u="none" kern="1200" dirty="0">
                <a:solidFill>
                  <a:schemeClr val="tx1"/>
                </a:solidFill>
                <a:latin typeface="+mn-lt"/>
                <a:ea typeface="ヒラギノ角ゴ Pro W3" pitchFamily="84" charset="-128"/>
                <a:cs typeface="ヒラギノ角ゴ Pro W3" pitchFamily="84" charset="-128"/>
              </a:rPr>
              <a:t> B in the UK. </a:t>
            </a:r>
          </a:p>
          <a:p>
            <a:endParaRPr lang="en-GB" sz="1200" b="0" u="none" kern="1200" dirty="0">
              <a:solidFill>
                <a:schemeClr val="tx1"/>
              </a:solidFill>
              <a:latin typeface="+mn-lt"/>
              <a:ea typeface="ヒラギノ角ゴ Pro W3" pitchFamily="84" charset="-128"/>
              <a:cs typeface="ヒラギノ角ゴ Pro W3" pitchFamily="84" charset="-128"/>
            </a:endParaRPr>
          </a:p>
          <a:p>
            <a:endParaRPr lang="en-GB" sz="1200" b="1" u="sng" kern="1200" dirty="0">
              <a:solidFill>
                <a:schemeClr val="tx1"/>
              </a:solidFill>
              <a:latin typeface="+mn-lt"/>
              <a:ea typeface="ヒラギノ角ゴ Pro W3" pitchFamily="84" charset="-128"/>
              <a:cs typeface="ヒラギノ角ゴ Pro W3" pitchFamily="84" charset="-128"/>
            </a:endParaRPr>
          </a:p>
          <a:p>
            <a:r>
              <a:rPr lang="en-GB" sz="1200" b="1" u="sng" kern="1200" dirty="0">
                <a:solidFill>
                  <a:schemeClr val="tx1"/>
                </a:solidFill>
                <a:latin typeface="+mn-lt"/>
                <a:ea typeface="ヒラギノ角ゴ Pro W3" pitchFamily="84" charset="-128"/>
                <a:cs typeface="ヒラギノ角ゴ Pro W3" pitchFamily="84" charset="-128"/>
              </a:rPr>
              <a:t>Rationale of resource</a:t>
            </a:r>
            <a:endParaRPr lang="en-GB" sz="1200" kern="1200" dirty="0">
              <a:solidFill>
                <a:schemeClr val="tx1"/>
              </a:solidFill>
              <a:latin typeface="+mn-lt"/>
              <a:ea typeface="ヒラギノ角ゴ Pro W3" pitchFamily="84" charset="-128"/>
              <a:cs typeface="ヒラギノ角ゴ Pro W3" pitchFamily="84" charset="-128"/>
            </a:endParaRPr>
          </a:p>
          <a:p>
            <a:r>
              <a:rPr lang="en-GB" sz="1200" b="1" u="none" strike="noStrike" kern="1200" dirty="0">
                <a:solidFill>
                  <a:schemeClr val="tx1"/>
                </a:solidFill>
                <a:latin typeface="+mn-lt"/>
                <a:ea typeface="ヒラギノ角ゴ Pro W3" pitchFamily="84" charset="-128"/>
                <a:cs typeface="ヒラギノ角ゴ Pro W3" pitchFamily="84" charset="-128"/>
              </a:rPr>
              <a:t> </a:t>
            </a:r>
            <a:endParaRPr lang="en-GB" sz="1200" kern="1200" dirty="0">
              <a:solidFill>
                <a:schemeClr val="tx1"/>
              </a:solidFill>
              <a:latin typeface="+mn-lt"/>
              <a:ea typeface="ヒラギノ角ゴ Pro W3" pitchFamily="84" charset="-128"/>
              <a:cs typeface="ヒラギノ角ゴ Pro W3" pitchFamily="84"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ヒラギノ角ゴ Pro W3" pitchFamily="84" charset="-128"/>
                <a:cs typeface="ヒラギノ角ゴ Pro W3" pitchFamily="84" charset="-128"/>
              </a:rPr>
              <a:t>This </a:t>
            </a:r>
            <a:r>
              <a:rPr lang="en-GB" sz="1200" kern="1200" baseline="0" dirty="0">
                <a:solidFill>
                  <a:schemeClr val="tx1"/>
                </a:solidFill>
                <a:latin typeface="+mn-lt"/>
                <a:ea typeface="ヒラギノ角ゴ Pro W3" pitchFamily="84" charset="-128"/>
                <a:cs typeface="ヒラギノ角ゴ Pro W3" pitchFamily="84" charset="-128"/>
              </a:rPr>
              <a:t>resource is designed to support healthcare professionals in raising the issue of the importance of immunising infants from two months of age against meningococcal serogroup B disease, providing evidence based information around the implementation and delivery of the meningococcal serogroup B programme in England.</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latin typeface="+mn-lt"/>
              <a:ea typeface="ヒラギノ角ゴ Pro W3" pitchFamily="84" charset="-128"/>
              <a:cs typeface="ヒラギノ角ゴ Pro W3" pitchFamily="84" charset="-128"/>
            </a:endParaRPr>
          </a:p>
          <a:p>
            <a:r>
              <a:rPr lang="en-GB" sz="1200" b="1" kern="1200" dirty="0">
                <a:solidFill>
                  <a:schemeClr val="tx1"/>
                </a:solidFill>
                <a:latin typeface="+mn-lt"/>
                <a:ea typeface="ヒラギノ角ゴ Pro W3" pitchFamily="84" charset="-128"/>
                <a:cs typeface="ヒラギノ角ゴ Pro W3" pitchFamily="84" charset="-128"/>
              </a:rPr>
              <a:t>Note</a:t>
            </a:r>
            <a:r>
              <a:rPr lang="en-GB" sz="1200" kern="1200" dirty="0">
                <a:solidFill>
                  <a:schemeClr val="tx1"/>
                </a:solidFill>
                <a:latin typeface="+mn-lt"/>
                <a:ea typeface="ヒラギノ角ゴ Pro W3" pitchFamily="84" charset="-128"/>
                <a:cs typeface="ヒラギノ角ゴ Pro W3" pitchFamily="84" charset="-128"/>
              </a:rPr>
              <a:t>: Meningococcal serogroup B is commonly known as </a:t>
            </a:r>
            <a:r>
              <a:rPr lang="en-GB" sz="1200" kern="1200" dirty="0" err="1">
                <a:solidFill>
                  <a:schemeClr val="tx1"/>
                </a:solidFill>
                <a:latin typeface="+mn-lt"/>
                <a:ea typeface="ヒラギノ角ゴ Pro W3" pitchFamily="84" charset="-128"/>
                <a:cs typeface="ヒラギノ角ゴ Pro W3" pitchFamily="84" charset="-128"/>
              </a:rPr>
              <a:t>MenB</a:t>
            </a:r>
            <a:r>
              <a:rPr lang="en-GB" sz="1200" kern="1200" dirty="0">
                <a:solidFill>
                  <a:schemeClr val="tx1"/>
                </a:solidFill>
                <a:latin typeface="+mn-lt"/>
                <a:ea typeface="ヒラギノ角ゴ Pro W3" pitchFamily="84" charset="-128"/>
                <a:cs typeface="ヒラギノ角ゴ Pro W3" pitchFamily="84" charset="-128"/>
              </a:rPr>
              <a:t>. For the purpose of this resource </a:t>
            </a:r>
            <a:r>
              <a:rPr lang="en-GB" sz="1200" kern="1200" dirty="0" err="1">
                <a:solidFill>
                  <a:schemeClr val="tx1"/>
                </a:solidFill>
                <a:latin typeface="+mn-lt"/>
                <a:ea typeface="ヒラギノ角ゴ Pro W3" pitchFamily="84" charset="-128"/>
                <a:cs typeface="ヒラギノ角ゴ Pro W3" pitchFamily="84" charset="-128"/>
              </a:rPr>
              <a:t>MenB</a:t>
            </a:r>
            <a:r>
              <a:rPr lang="en-GB" sz="1200" kern="1200" dirty="0">
                <a:solidFill>
                  <a:schemeClr val="tx1"/>
                </a:solidFill>
                <a:latin typeface="+mn-lt"/>
                <a:ea typeface="ヒラギノ角ゴ Pro W3" pitchFamily="84" charset="-128"/>
                <a:cs typeface="ヒラギノ角ゴ Pro W3" pitchFamily="84" charset="-128"/>
              </a:rPr>
              <a:t> is used throughout this document.</a:t>
            </a:r>
          </a:p>
          <a:p>
            <a:endParaRPr lang="en-GB" sz="1200" kern="1200" baseline="0" dirty="0">
              <a:solidFill>
                <a:schemeClr val="tx1"/>
              </a:solidFill>
              <a:latin typeface="+mn-lt"/>
              <a:ea typeface="ヒラギノ角ゴ Pro W3" pitchFamily="84" charset="-128"/>
              <a:cs typeface="ヒラギノ角ゴ Pro W3" pitchFamily="84" charset="-128"/>
            </a:endParaRPr>
          </a:p>
          <a:p>
            <a:endParaRPr lang="en-GB" sz="1200" kern="1200" dirty="0">
              <a:solidFill>
                <a:schemeClr val="tx1"/>
              </a:solidFill>
              <a:latin typeface="+mn-lt"/>
              <a:ea typeface="ヒラギノ角ゴ Pro W3" pitchFamily="84" charset="-128"/>
              <a:cs typeface="ヒラギノ角ゴ Pro W3" pitchFamily="84" charset="-128"/>
            </a:endParaRPr>
          </a:p>
          <a:p>
            <a:endParaRPr lang="en-GB" sz="1200" kern="1200" dirty="0">
              <a:solidFill>
                <a:schemeClr val="tx1"/>
              </a:solidFill>
              <a:latin typeface="+mn-lt"/>
              <a:ea typeface="ヒラギノ角ゴ Pro W3" pitchFamily="84" charset="-128"/>
              <a:cs typeface="ヒラギノ角ゴ Pro W3" pitchFamily="84" charset="-128"/>
            </a:endParaRPr>
          </a:p>
          <a:p>
            <a:r>
              <a:rPr lang="en-GB" sz="1200" kern="1200" dirty="0">
                <a:solidFill>
                  <a:schemeClr val="tx1"/>
                </a:solidFill>
                <a:latin typeface="+mn-lt"/>
                <a:ea typeface="ヒラギノ角ゴ Pro W3" pitchFamily="84" charset="-128"/>
                <a:cs typeface="ヒラギノ角ゴ Pro W3" pitchFamily="84" charset="-128"/>
              </a:rPr>
              <a:t> </a:t>
            </a: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a:t>
            </a:fld>
            <a:endParaRPr lang="en-US"/>
          </a:p>
        </p:txBody>
      </p:sp>
    </p:spTree>
    <p:extLst>
      <p:ext uri="{BB962C8B-B14F-4D97-AF65-F5344CB8AC3E}">
        <p14:creationId xmlns:p14="http://schemas.microsoft.com/office/powerpoint/2010/main" val="2297704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AD0CFA6-0A5E-401E-AB7F-EB61E825E915}" type="slidenum">
              <a:rPr lang="en-GB" smtClean="0"/>
              <a:pPr/>
              <a:t>10</a:t>
            </a:fld>
            <a:endParaRPr lang="en-GB"/>
          </a:p>
        </p:txBody>
      </p:sp>
      <p:sp>
        <p:nvSpPr>
          <p:cNvPr id="5" name="Notes Placeholder 4"/>
          <p:cNvSpPr>
            <a:spLocks noGrp="1"/>
          </p:cNvSpPr>
          <p:nvPr>
            <p:ph type="body" sz="quarter" idx="11"/>
          </p:nvPr>
        </p:nvSpPr>
        <p:spPr/>
        <p:txBody>
          <a:bodyPr/>
          <a:lstStyle/>
          <a:p>
            <a:r>
              <a:rPr lang="en-GB" dirty="0"/>
              <a:t>The graph shows laboratory</a:t>
            </a:r>
            <a:r>
              <a:rPr lang="en-GB" baseline="0" dirty="0"/>
              <a:t> confirmed IMD cases by capsular group. Although cases of IMD have decreased over time, the graph shows that capsular group B, W and Y now account for the majority of cases in the UK. </a:t>
            </a:r>
            <a:endParaRPr lang="en-GB" dirty="0"/>
          </a:p>
        </p:txBody>
      </p:sp>
    </p:spTree>
    <p:extLst>
      <p:ext uri="{BB962C8B-B14F-4D97-AF65-F5344CB8AC3E}">
        <p14:creationId xmlns:p14="http://schemas.microsoft.com/office/powerpoint/2010/main" val="2061031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a:t>
            </a:r>
            <a:r>
              <a:rPr lang="en-GB" baseline="0" dirty="0"/>
              <a:t> graph shows laboratory confirmed cases of IMD by capsular group and age. Significantly, capsular group B account for the majority of cases across all age groups. The graph shows the highest incidence of IMD in infants aged less than 12 months, noting a steady decline until the second peak in the adolescent population. </a:t>
            </a:r>
          </a:p>
          <a:p>
            <a:endParaRPr lang="en-GB" baseline="0" dirty="0"/>
          </a:p>
        </p:txBody>
      </p:sp>
      <p:sp>
        <p:nvSpPr>
          <p:cNvPr id="4" name="Slide Number Placeholder 3"/>
          <p:cNvSpPr>
            <a:spLocks noGrp="1"/>
          </p:cNvSpPr>
          <p:nvPr>
            <p:ph type="sldNum" sz="quarter" idx="10"/>
          </p:nvPr>
        </p:nvSpPr>
        <p:spPr/>
        <p:txBody>
          <a:bodyPr/>
          <a:lstStyle/>
          <a:p>
            <a:fld id="{6AD0CFA6-0A5E-401E-AB7F-EB61E825E915}" type="slidenum">
              <a:rPr lang="en-GB" smtClean="0"/>
              <a:pPr/>
              <a:t>11</a:t>
            </a:fld>
            <a:endParaRPr lang="en-GB"/>
          </a:p>
        </p:txBody>
      </p:sp>
    </p:spTree>
    <p:extLst>
      <p:ext uri="{BB962C8B-B14F-4D97-AF65-F5344CB8AC3E}">
        <p14:creationId xmlns:p14="http://schemas.microsoft.com/office/powerpoint/2010/main" val="574869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12</a:t>
            </a:fld>
            <a:endParaRPr lang="en-US"/>
          </a:p>
        </p:txBody>
      </p:sp>
    </p:spTree>
    <p:extLst>
      <p:ext uri="{BB962C8B-B14F-4D97-AF65-F5344CB8AC3E}">
        <p14:creationId xmlns:p14="http://schemas.microsoft.com/office/powerpoint/2010/main" val="2660752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baseline="0" dirty="0">
                <a:solidFill>
                  <a:schemeClr val="tx1"/>
                </a:solidFill>
                <a:latin typeface="Arial" pitchFamily="34" charset="0"/>
                <a:ea typeface="+mn-ea"/>
                <a:cs typeface="Arial" pitchFamily="34" charset="0"/>
              </a:rPr>
              <a:t> Please note that some or all symptoms may appear, in any order, and this list is not exhaustive. Table contents based on Meningitis Trust </a:t>
            </a:r>
            <a:r>
              <a:rPr lang="en-GB" sz="1200" u="sng" kern="1200" dirty="0">
                <a:solidFill>
                  <a:schemeClr val="tx1"/>
                </a:solidFill>
                <a:latin typeface="Arial" pitchFamily="34" charset="0"/>
                <a:ea typeface="+mn-ea"/>
                <a:cs typeface="Arial" pitchFamily="34" charset="0"/>
                <a:hlinkClick r:id="rId3"/>
              </a:rPr>
              <a:t>http://www.meningitis-trust.org/meningitis-info/signs-and-symptoms/</a:t>
            </a:r>
            <a:r>
              <a:rPr lang="en-GB" sz="1200" kern="1200" dirty="0">
                <a:solidFill>
                  <a:schemeClr val="tx1"/>
                </a:solidFill>
                <a:latin typeface="Arial" pitchFamily="34" charset="0"/>
                <a:ea typeface="+mn-ea"/>
                <a:cs typeface="Arial" pitchFamily="34" charset="0"/>
              </a:rPr>
              <a:t> </a:t>
            </a:r>
          </a:p>
          <a:p>
            <a:endParaRPr lang="en-GB" sz="1200" kern="1200" dirty="0">
              <a:solidFill>
                <a:schemeClr val="tx1"/>
              </a:solidFill>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0" i="0" u="none" strike="noStrike" cap="none" normalizeH="0" baseline="0" dirty="0">
                <a:ln>
                  <a:noFill/>
                </a:ln>
                <a:solidFill>
                  <a:srgbClr val="000000"/>
                </a:solidFill>
                <a:effectLst/>
                <a:latin typeface="Arial" pitchFamily="34" charset="0"/>
                <a:ea typeface="Times New Roman" pitchFamily="18" charset="0"/>
                <a:cs typeface="Arial" pitchFamily="34" charset="0"/>
              </a:rPr>
              <a:t>Onset of disease varies from severe acute and overwhelming features, to insidious with mild prodromal symptoms. </a:t>
            </a:r>
            <a:r>
              <a:rPr lang="en-GB" sz="1200" b="0" dirty="0">
                <a:latin typeface="Arial" pitchFamily="34" charset="0"/>
                <a:cs typeface="Arial" pitchFamily="34" charset="0"/>
              </a:rPr>
              <a:t>Symptoms may be harder to identify in </a:t>
            </a:r>
            <a:r>
              <a:rPr kumimoji="0" lang="en-GB" b="0" i="0" u="none" strike="noStrike" cap="none" normalizeH="0" baseline="0" dirty="0">
                <a:ln>
                  <a:noFill/>
                </a:ln>
                <a:solidFill>
                  <a:srgbClr val="000000"/>
                </a:solidFill>
                <a:effectLst/>
                <a:latin typeface="Arial" pitchFamily="34" charset="0"/>
                <a:ea typeface="Times New Roman" pitchFamily="18" charset="0"/>
                <a:cs typeface="Arial" pitchFamily="34" charset="0"/>
              </a:rPr>
              <a:t>young infants particularly, the onset may be insidious and the signs be non-specific without classical features of meningitis. </a:t>
            </a:r>
            <a:endParaRPr lang="en-GB" sz="1200" b="1" dirty="0">
              <a:latin typeface="Arial" pitchFamily="34" charset="0"/>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b="0" i="0" u="none" strike="noStrike" cap="none" normalizeH="0" baseline="0" dirty="0">
              <a:ln>
                <a:noFill/>
              </a:ln>
              <a:solidFill>
                <a:srgbClr val="000000"/>
              </a:solidFill>
              <a:effectLst/>
              <a:latin typeface="Verdana" pitchFamily="34" charset="0"/>
              <a:ea typeface="Times New Roman" pitchFamily="18" charset="0"/>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b="0" i="0" u="none" strike="noStrike" cap="none" normalizeH="0" baseline="0" dirty="0">
              <a:ln>
                <a:noFill/>
              </a:ln>
              <a:solidFill>
                <a:schemeClr val="tx1"/>
              </a:solidFill>
              <a:effectLst/>
              <a:latin typeface="Verdana" pitchFamily="34" charset="0"/>
            </a:endParaRPr>
          </a:p>
          <a:p>
            <a:endParaRPr lang="en-GB" dirty="0"/>
          </a:p>
        </p:txBody>
      </p:sp>
      <p:sp>
        <p:nvSpPr>
          <p:cNvPr id="4" name="Slide Number Placeholder 3"/>
          <p:cNvSpPr>
            <a:spLocks noGrp="1"/>
          </p:cNvSpPr>
          <p:nvPr>
            <p:ph type="sldNum" sz="quarter" idx="10"/>
          </p:nvPr>
        </p:nvSpPr>
        <p:spPr/>
        <p:txBody>
          <a:bodyPr/>
          <a:lstStyle/>
          <a:p>
            <a:fld id="{68FD7C5C-BF41-496D-8F2D-272A2E28B92F}" type="slidenum">
              <a:rPr lang="en-GB" smtClean="0">
                <a:solidFill>
                  <a:prstClr val="black"/>
                </a:solidFill>
              </a:rPr>
              <a:pPr/>
              <a:t>13</a:t>
            </a:fld>
            <a:endParaRPr lang="en-GB">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latin typeface="Arial" pitchFamily="34" charset="0"/>
                <a:cs typeface="Arial" pitchFamily="34" charset="0"/>
              </a:rPr>
              <a:t>It is important to note that an absence of a rash</a:t>
            </a:r>
            <a:r>
              <a:rPr lang="en-GB" baseline="0" dirty="0">
                <a:latin typeface="Arial" pitchFamily="34" charset="0"/>
                <a:cs typeface="Arial" pitchFamily="34" charset="0"/>
              </a:rPr>
              <a:t> does not preclude the illness of meningitis. </a:t>
            </a:r>
            <a:r>
              <a:rPr lang="en-GB" dirty="0">
                <a:latin typeface="Arial" pitchFamily="34" charset="0"/>
                <a:cs typeface="Arial" pitchFamily="34" charset="0"/>
              </a:rPr>
              <a:t> </a:t>
            </a:r>
          </a:p>
        </p:txBody>
      </p:sp>
      <p:sp>
        <p:nvSpPr>
          <p:cNvPr id="4" name="Slide Number Placeholder 3"/>
          <p:cNvSpPr>
            <a:spLocks noGrp="1"/>
          </p:cNvSpPr>
          <p:nvPr>
            <p:ph type="sldNum" sz="quarter" idx="10"/>
          </p:nvPr>
        </p:nvSpPr>
        <p:spPr/>
        <p:txBody>
          <a:bodyPr/>
          <a:lstStyle/>
          <a:p>
            <a:fld id="{68FD7C5C-BF41-496D-8F2D-272A2E28B92F}" type="slidenum">
              <a:rPr lang="en-GB" smtClean="0">
                <a:solidFill>
                  <a:prstClr val="black"/>
                </a:solidFill>
              </a:rPr>
              <a:pPr/>
              <a:t>14</a:t>
            </a:fld>
            <a:endParaRPr lang="en-GB">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latin typeface="Arial" pitchFamily="34" charset="0"/>
                <a:ea typeface="ヒラギノ角ゴ Pro W3" pitchFamily="84" charset="-128"/>
                <a:cs typeface="Arial" pitchFamily="34" charset="0"/>
              </a:rPr>
              <a:t>In infants and young children, the carriage rate is low. </a:t>
            </a:r>
          </a:p>
          <a:p>
            <a:r>
              <a:rPr lang="en-GB" dirty="0"/>
              <a:t> </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15</a:t>
            </a:fld>
            <a:endParaRPr lang="en-US"/>
          </a:p>
        </p:txBody>
      </p:sp>
    </p:spTree>
    <p:extLst>
      <p:ext uri="{BB962C8B-B14F-4D97-AF65-F5344CB8AC3E}">
        <p14:creationId xmlns:p14="http://schemas.microsoft.com/office/powerpoint/2010/main" val="30779294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8FD7C5C-BF41-496D-8F2D-272A2E28B92F}" type="slidenum">
              <a:rPr lang="en-GB" smtClean="0">
                <a:solidFill>
                  <a:prstClr val="black"/>
                </a:solidFill>
              </a:rPr>
              <a:pPr/>
              <a:t>16</a:t>
            </a:fld>
            <a:endParaRPr lang="en-GB">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17</a:t>
            </a:fld>
            <a:endParaRPr lang="en-US"/>
          </a:p>
        </p:txBody>
      </p:sp>
    </p:spTree>
    <p:extLst>
      <p:ext uri="{BB962C8B-B14F-4D97-AF65-F5344CB8AC3E}">
        <p14:creationId xmlns:p14="http://schemas.microsoft.com/office/powerpoint/2010/main" val="16844944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ヒラギノ角ゴ Pro W3" pitchFamily="84" charset="-128"/>
                <a:cs typeface="ヒラギノ角ゴ Pro W3" pitchFamily="84" charset="-128"/>
              </a:rPr>
              <a:t>The JCVI did not recommend a catch up programme for infants aged 5-12 months (born before the 1 May 2015) after reviewing the cost-effectiveness model. Since the vaccine was only found to be cost-effective at a very low price, a sustainable approach had to be followed for implementation. As meningococcal disease peaks around 5 months of age before declining, the priority of the meningococcal B immunisation programme is to ensure that  </a:t>
            </a:r>
            <a:r>
              <a:rPr lang="en-GB" sz="1200" kern="1200" dirty="0" err="1">
                <a:solidFill>
                  <a:schemeClr val="tx1"/>
                </a:solidFill>
                <a:effectLst/>
                <a:latin typeface="+mn-lt"/>
                <a:ea typeface="ヒラギノ角ゴ Pro W3" pitchFamily="84" charset="-128"/>
                <a:cs typeface="ヒラギノ角ゴ Pro W3" pitchFamily="84" charset="-128"/>
              </a:rPr>
              <a:t>Bexsero</a:t>
            </a:r>
            <a:r>
              <a:rPr lang="en-GB" sz="1200" kern="1200" dirty="0">
                <a:solidFill>
                  <a:schemeClr val="tx1"/>
                </a:solidFill>
                <a:effectLst/>
                <a:latin typeface="+mn-lt"/>
                <a:ea typeface="ヒラギノ角ゴ Pro W3" pitchFamily="84" charset="-128"/>
                <a:cs typeface="ヒラギノ角ゴ Pro W3" pitchFamily="84" charset="-128"/>
              </a:rPr>
              <a:t>®  is offered routinely to infants who are due to receive their routine primary immunisations on or after the 1 September (those born on or after 1 July 2015) with a limited catch up for those infants born from 1 May 2015 to 30 June 2015) which will provide protection to this most vulnerable group prior to the peak in incidence of disease at 5 months of age. </a:t>
            </a:r>
          </a:p>
          <a:p>
            <a:endParaRPr lang="en-GB" baseline="0"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18</a:t>
            </a:fld>
            <a:endParaRPr lang="en-US"/>
          </a:p>
        </p:txBody>
      </p:sp>
    </p:spTree>
    <p:extLst>
      <p:ext uri="{BB962C8B-B14F-4D97-AF65-F5344CB8AC3E}">
        <p14:creationId xmlns:p14="http://schemas.microsoft.com/office/powerpoint/2010/main" val="17814657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a:t>
            </a:r>
            <a:r>
              <a:rPr lang="en-GB" baseline="0" dirty="0"/>
              <a:t> graph shows the distribution of confirmed Men B cases by age (months). It details a gradual increase in Men B cases from birth with the highest risk of disease at around 5 months before gradually declining. Immunising infants before 5 months of age (i.e. 2 and 4 months) ensures optimal protection against Men B disease. </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19</a:t>
            </a:fld>
            <a:endParaRPr lang="en-US"/>
          </a:p>
        </p:txBody>
      </p:sp>
    </p:spTree>
    <p:extLst>
      <p:ext uri="{BB962C8B-B14F-4D97-AF65-F5344CB8AC3E}">
        <p14:creationId xmlns:p14="http://schemas.microsoft.com/office/powerpoint/2010/main" val="2523553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ヒラギノ角ゴ Pro W3" pitchFamily="84" charset="-128"/>
                <a:cs typeface="ヒラギノ角ゴ Pro W3" pitchFamily="84" charset="-128"/>
              </a:rPr>
              <a:t>Meningococcal disease can affect all age groups, but the rates of disease are highest in children under two years of age. Meningococcal cases increase from birth and peak at five months before declining gradually until 24 months. Cases remain low until 12 years of age and then gradually increase to a smaller peak at 18 years before declining again.  </a:t>
            </a:r>
          </a:p>
          <a:p>
            <a:r>
              <a:rPr lang="en-GB" sz="1200" kern="1200" dirty="0">
                <a:solidFill>
                  <a:schemeClr val="tx1"/>
                </a:solidFill>
                <a:effectLst/>
                <a:latin typeface="+mn-lt"/>
                <a:ea typeface="ヒラギノ角ゴ Pro W3" pitchFamily="84" charset="-128"/>
                <a:cs typeface="ヒラギノ角ゴ Pro W3" pitchFamily="84" charset="-128"/>
              </a:rPr>
              <a:t> </a:t>
            </a:r>
          </a:p>
          <a:p>
            <a:r>
              <a:rPr lang="en-GB" sz="1200" kern="1200" dirty="0">
                <a:solidFill>
                  <a:schemeClr val="tx1"/>
                </a:solidFill>
                <a:effectLst/>
                <a:latin typeface="+mn-lt"/>
                <a:ea typeface="ヒラギノ角ゴ Pro W3" pitchFamily="84" charset="-128"/>
                <a:cs typeface="ヒラギノ角ゴ Pro W3" pitchFamily="84" charset="-128"/>
              </a:rPr>
              <a:t>Individuals with </a:t>
            </a:r>
            <a:r>
              <a:rPr lang="en-GB" sz="1200" kern="1200" dirty="0" err="1">
                <a:solidFill>
                  <a:schemeClr val="tx1"/>
                </a:solidFill>
                <a:effectLst/>
                <a:latin typeface="+mn-lt"/>
                <a:ea typeface="ヒラギノ角ゴ Pro W3" pitchFamily="84" charset="-128"/>
                <a:cs typeface="ヒラギノ角ゴ Pro W3" pitchFamily="84" charset="-128"/>
              </a:rPr>
              <a:t>asplenia</a:t>
            </a:r>
            <a:r>
              <a:rPr lang="en-GB" sz="1200" kern="1200" dirty="0">
                <a:solidFill>
                  <a:schemeClr val="tx1"/>
                </a:solidFill>
                <a:effectLst/>
                <a:latin typeface="+mn-lt"/>
                <a:ea typeface="ヒラギノ角ゴ Pro W3" pitchFamily="84" charset="-128"/>
                <a:cs typeface="ヒラギノ角ゴ Pro W3" pitchFamily="84" charset="-128"/>
              </a:rPr>
              <a:t>, splenic dys­function or complement disorders are also at an increased risk of invasive meningococcal disease and should be immunised in accordance with the schedule for  </a:t>
            </a:r>
            <a:r>
              <a:rPr lang="en-GB" sz="1200" u="none" strike="noStrike" kern="1200" dirty="0">
                <a:solidFill>
                  <a:schemeClr val="tx1"/>
                </a:solidFill>
                <a:effectLst/>
                <a:latin typeface="+mn-lt"/>
                <a:ea typeface="ヒラギノ角ゴ Pro W3" pitchFamily="84" charset="-128"/>
                <a:cs typeface="ヒラギノ角ゴ Pro W3" pitchFamily="84" charset="-128"/>
                <a:hlinkClick r:id="rId3"/>
              </a:rPr>
              <a:t>immunisation of individuals with underlying medical conditions; green book chapter 7</a:t>
            </a:r>
            <a:r>
              <a:rPr lang="en-GB" sz="1200" kern="1200" dirty="0">
                <a:solidFill>
                  <a:schemeClr val="tx1"/>
                </a:solidFill>
                <a:effectLst/>
                <a:latin typeface="+mn-lt"/>
                <a:ea typeface="ヒラギノ角ゴ Pro W3" pitchFamily="84" charset="-128"/>
                <a:cs typeface="ヒラギノ角ゴ Pro W3" pitchFamily="84" charset="-128"/>
              </a:rPr>
              <a:t>  </a:t>
            </a:r>
          </a:p>
          <a:p>
            <a:r>
              <a:rPr lang="en-GB" dirty="0"/>
              <a:t> </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a:t>
            </a:fld>
            <a:endParaRPr lang="en-US"/>
          </a:p>
        </p:txBody>
      </p:sp>
    </p:spTree>
    <p:extLst>
      <p:ext uri="{BB962C8B-B14F-4D97-AF65-F5344CB8AC3E}">
        <p14:creationId xmlns:p14="http://schemas.microsoft.com/office/powerpoint/2010/main" val="16352795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20</a:t>
            </a:fld>
            <a:endParaRPr lang="en-US"/>
          </a:p>
        </p:txBody>
      </p:sp>
    </p:spTree>
    <p:extLst>
      <p:ext uri="{BB962C8B-B14F-4D97-AF65-F5344CB8AC3E}">
        <p14:creationId xmlns:p14="http://schemas.microsoft.com/office/powerpoint/2010/main" val="2582165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Generic Name</a:t>
            </a:r>
            <a:r>
              <a:rPr lang="en-GB" sz="1200" dirty="0"/>
              <a:t>: </a:t>
            </a:r>
            <a:r>
              <a:rPr lang="en-GB" sz="1200" i="1" dirty="0"/>
              <a:t>Neisseria </a:t>
            </a:r>
            <a:r>
              <a:rPr lang="en-GB" sz="1200" i="1" dirty="0" err="1"/>
              <a:t>meningitidis</a:t>
            </a:r>
            <a:r>
              <a:rPr lang="en-GB" sz="1200" dirty="0"/>
              <a:t> group B NHBA fusion protein, </a:t>
            </a:r>
            <a:r>
              <a:rPr lang="en-GB" sz="1200" i="1" dirty="0" err="1"/>
              <a:t>neisseria</a:t>
            </a:r>
            <a:r>
              <a:rPr lang="en-GB" sz="1200" i="1" dirty="0"/>
              <a:t> </a:t>
            </a:r>
            <a:r>
              <a:rPr lang="en-GB" sz="1200" i="1" dirty="0" err="1"/>
              <a:t>meningitidis</a:t>
            </a:r>
            <a:r>
              <a:rPr lang="en-GB" sz="1200" dirty="0"/>
              <a:t> group B </a:t>
            </a:r>
            <a:r>
              <a:rPr lang="en-GB" sz="1200" dirty="0" err="1"/>
              <a:t>NadA</a:t>
            </a:r>
            <a:r>
              <a:rPr lang="en-GB" sz="1200" dirty="0"/>
              <a:t> protein, </a:t>
            </a:r>
            <a:r>
              <a:rPr lang="en-GB" sz="1200" i="1" dirty="0" err="1"/>
              <a:t>neisseria</a:t>
            </a:r>
            <a:r>
              <a:rPr lang="en-GB" sz="1200" i="1" dirty="0"/>
              <a:t> </a:t>
            </a:r>
            <a:r>
              <a:rPr lang="en-GB" sz="1200" i="1" dirty="0" err="1"/>
              <a:t>meningitidis</a:t>
            </a:r>
            <a:r>
              <a:rPr lang="en-GB" sz="1200" dirty="0"/>
              <a:t> group B </a:t>
            </a:r>
            <a:r>
              <a:rPr lang="en-GB" sz="1200" dirty="0" err="1"/>
              <a:t>fHbp</a:t>
            </a:r>
            <a:r>
              <a:rPr lang="en-GB" sz="1200" dirty="0"/>
              <a:t> fusion protein </a:t>
            </a:r>
            <a:r>
              <a:rPr lang="en-GB" sz="1200" b="1" dirty="0"/>
              <a:t>and </a:t>
            </a:r>
            <a:r>
              <a:rPr lang="en-GB" sz="1200" dirty="0"/>
              <a:t>a preparation of </a:t>
            </a:r>
            <a:r>
              <a:rPr lang="en-GB" sz="1200" i="1" dirty="0" err="1"/>
              <a:t>neisseria</a:t>
            </a:r>
            <a:r>
              <a:rPr lang="en-GB" sz="1200" i="1" dirty="0"/>
              <a:t> </a:t>
            </a:r>
            <a:r>
              <a:rPr lang="en-GB" sz="1200" i="1" dirty="0" err="1"/>
              <a:t>meningitidis</a:t>
            </a:r>
            <a:r>
              <a:rPr lang="en-GB" sz="1200" dirty="0"/>
              <a:t> capsular group B outer membrane vesicle (OMV) </a:t>
            </a:r>
            <a:r>
              <a:rPr lang="en-GB" sz="1200" i="1" dirty="0" err="1"/>
              <a:t>neisseria</a:t>
            </a:r>
            <a:r>
              <a:rPr lang="en-GB" sz="1200" i="1" dirty="0"/>
              <a:t> </a:t>
            </a:r>
            <a:r>
              <a:rPr lang="en-GB" sz="1200" i="1" dirty="0" err="1"/>
              <a:t>meningitidis</a:t>
            </a:r>
            <a:r>
              <a:rPr lang="en-GB" sz="1200" dirty="0"/>
              <a:t> group B strain NZ98/254</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21</a:t>
            </a:fld>
            <a:endParaRPr lang="en-US"/>
          </a:p>
        </p:txBody>
      </p:sp>
    </p:spTree>
    <p:extLst>
      <p:ext uri="{BB962C8B-B14F-4D97-AF65-F5344CB8AC3E}">
        <p14:creationId xmlns:p14="http://schemas.microsoft.com/office/powerpoint/2010/main" val="37937115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err="1">
                <a:solidFill>
                  <a:schemeClr val="tx1"/>
                </a:solidFill>
                <a:effectLst/>
                <a:latin typeface="+mn-lt"/>
                <a:ea typeface="ヒラギノ角ゴ Pro W3" pitchFamily="84" charset="-128"/>
                <a:cs typeface="ヒラギノ角ゴ Pro W3" pitchFamily="84" charset="-128"/>
              </a:rPr>
              <a:t>Bexsero</a:t>
            </a:r>
            <a:r>
              <a:rPr lang="en-GB" sz="1200" kern="1200" dirty="0">
                <a:solidFill>
                  <a:schemeClr val="tx1"/>
                </a:solidFill>
                <a:effectLst/>
                <a:latin typeface="+mn-lt"/>
                <a:ea typeface="ヒラギノ角ゴ Pro W3" pitchFamily="84" charset="-128"/>
                <a:cs typeface="ヒラギノ角ゴ Pro W3" pitchFamily="84" charset="-128"/>
              </a:rPr>
              <a:t>® has been shown to be immunogenic in infants and toddlers. Vaccine-induced antibodies have been shown to be bactericidal (i.e. they kill the bacteria) against most meningococcal strains causing invasive disease in the UK. However, there is as yet no evidence regarding the effectiveness of </a:t>
            </a:r>
            <a:r>
              <a:rPr lang="en-GB" sz="1200" kern="1200" dirty="0" err="1">
                <a:solidFill>
                  <a:schemeClr val="tx1"/>
                </a:solidFill>
                <a:effectLst/>
                <a:latin typeface="+mn-lt"/>
                <a:ea typeface="ヒラギノ角ゴ Pro W3" pitchFamily="84" charset="-128"/>
                <a:cs typeface="ヒラギノ角ゴ Pro W3" pitchFamily="84" charset="-128"/>
              </a:rPr>
              <a:t>Bexsero</a:t>
            </a:r>
            <a:r>
              <a:rPr lang="en-GB" sz="1200" kern="1200" dirty="0">
                <a:solidFill>
                  <a:schemeClr val="tx1"/>
                </a:solidFill>
                <a:effectLst/>
                <a:latin typeface="+mn-lt"/>
                <a:ea typeface="ヒラギノ角ゴ Pro W3" pitchFamily="84" charset="-128"/>
                <a:cs typeface="ヒラギノ角ゴ Pro W3" pitchFamily="84" charset="-128"/>
              </a:rPr>
              <a:t>® in preventing meningococcal disease in a populations since the vaccine has not yet been implemented in any country and the incidence of meningococcal disease is too low for clinical trials to provide a measure of efficacy. </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A number of countries such as Cuba, Norway  and New Zealand have previously used </a:t>
            </a:r>
            <a:r>
              <a:rPr lang="en-GB" sz="1200" kern="1200" dirty="0" err="1">
                <a:solidFill>
                  <a:schemeClr val="tx1"/>
                </a:solidFill>
                <a:effectLst/>
                <a:latin typeface="+mn-lt"/>
                <a:ea typeface="ヒラギノ角ゴ Pro W3" pitchFamily="84" charset="-128"/>
                <a:cs typeface="ヒラギノ角ゴ Pro W3" pitchFamily="84" charset="-128"/>
              </a:rPr>
              <a:t>MenB</a:t>
            </a:r>
            <a:r>
              <a:rPr lang="en-GB" sz="1200" kern="1200" dirty="0">
                <a:solidFill>
                  <a:schemeClr val="tx1"/>
                </a:solidFill>
                <a:effectLst/>
                <a:latin typeface="+mn-lt"/>
                <a:ea typeface="ヒラギノ角ゴ Pro W3" pitchFamily="84" charset="-128"/>
                <a:cs typeface="ヒラギノ角ゴ Pro W3" pitchFamily="84" charset="-128"/>
              </a:rPr>
              <a:t> vaccines derived from outer membrane vesicles (OMVs) of specific meningococcal B strains causing large outbreaks in their respective countries. A key limitation of these vaccines, however, is that they mainly protect against specific </a:t>
            </a:r>
            <a:r>
              <a:rPr lang="en-GB" sz="1200" kern="1200" dirty="0" err="1">
                <a:solidFill>
                  <a:schemeClr val="tx1"/>
                </a:solidFill>
                <a:effectLst/>
                <a:latin typeface="+mn-lt"/>
                <a:ea typeface="ヒラギノ角ゴ Pro W3" pitchFamily="84" charset="-128"/>
                <a:cs typeface="ヒラギノ角ゴ Pro W3" pitchFamily="84" charset="-128"/>
              </a:rPr>
              <a:t>MenB</a:t>
            </a:r>
            <a:r>
              <a:rPr lang="en-GB" sz="1200" kern="1200" dirty="0">
                <a:solidFill>
                  <a:schemeClr val="tx1"/>
                </a:solidFill>
                <a:effectLst/>
                <a:latin typeface="+mn-lt"/>
                <a:ea typeface="ヒラギノ角ゴ Pro W3" pitchFamily="84" charset="-128"/>
                <a:cs typeface="ヒラギノ角ゴ Pro W3" pitchFamily="84" charset="-128"/>
              </a:rPr>
              <a:t> strains and do not provide broad cross-protection against other </a:t>
            </a:r>
            <a:r>
              <a:rPr lang="en-GB" sz="1200" kern="1200" dirty="0" err="1">
                <a:solidFill>
                  <a:schemeClr val="tx1"/>
                </a:solidFill>
                <a:effectLst/>
                <a:latin typeface="+mn-lt"/>
                <a:ea typeface="ヒラギノ角ゴ Pro W3" pitchFamily="84" charset="-128"/>
                <a:cs typeface="ヒラギノ角ゴ Pro W3" pitchFamily="84" charset="-128"/>
              </a:rPr>
              <a:t>MenB</a:t>
            </a:r>
            <a:r>
              <a:rPr lang="en-GB" sz="1200" kern="1200" dirty="0">
                <a:solidFill>
                  <a:schemeClr val="tx1"/>
                </a:solidFill>
                <a:effectLst/>
                <a:latin typeface="+mn-lt"/>
                <a:ea typeface="ヒラギノ角ゴ Pro W3" pitchFamily="84" charset="-128"/>
                <a:cs typeface="ヒラギノ角ゴ Pro W3" pitchFamily="84" charset="-128"/>
              </a:rPr>
              <a:t> strains causing invasive </a:t>
            </a:r>
            <a:r>
              <a:rPr lang="en-GB" sz="1200" kern="1200" dirty="0" err="1">
                <a:solidFill>
                  <a:schemeClr val="tx1"/>
                </a:solidFill>
                <a:effectLst/>
                <a:latin typeface="+mn-lt"/>
                <a:ea typeface="ヒラギノ角ゴ Pro W3" pitchFamily="84" charset="-128"/>
                <a:cs typeface="ヒラギノ角ゴ Pro W3" pitchFamily="84" charset="-128"/>
              </a:rPr>
              <a:t>diease</a:t>
            </a:r>
            <a:r>
              <a:rPr lang="en-GB" sz="1200" kern="1200" dirty="0">
                <a:solidFill>
                  <a:schemeClr val="tx1"/>
                </a:solidFill>
                <a:effectLst/>
                <a:latin typeface="+mn-lt"/>
                <a:ea typeface="ヒラギノ角ゴ Pro W3" pitchFamily="84" charset="-128"/>
                <a:cs typeface="ヒラギノ角ゴ Pro W3" pitchFamily="84" charset="-128"/>
              </a:rPr>
              <a:t>. In New Zealand, vaccine effectiveness for the OMV component of their vaccine was estimated to be 73%. </a:t>
            </a:r>
          </a:p>
          <a:p>
            <a:r>
              <a:rPr lang="en-GB" sz="1200" kern="1200" dirty="0">
                <a:solidFill>
                  <a:schemeClr val="tx1"/>
                </a:solidFill>
                <a:effectLst/>
                <a:latin typeface="+mn-lt"/>
                <a:ea typeface="ヒラギノ角ゴ Pro W3" pitchFamily="84" charset="-128"/>
                <a:cs typeface="ヒラギノ角ゴ Pro W3" pitchFamily="84" charset="-128"/>
              </a:rPr>
              <a:t>The cost-effectiveness model reviewed by the JCVI assumed that 88% of meningococcal B strains causing invasive disease in England would be covered by </a:t>
            </a:r>
            <a:r>
              <a:rPr lang="en-GB" sz="1200" kern="1200" dirty="0" err="1">
                <a:solidFill>
                  <a:schemeClr val="tx1"/>
                </a:solidFill>
                <a:effectLst/>
                <a:latin typeface="+mn-lt"/>
                <a:ea typeface="ヒラギノ角ゴ Pro W3" pitchFamily="84" charset="-128"/>
                <a:cs typeface="ヒラギノ角ゴ Pro W3" pitchFamily="84" charset="-128"/>
              </a:rPr>
              <a:t>Bexsero</a:t>
            </a:r>
            <a:r>
              <a:rPr lang="en-GB" sz="1200" kern="1200" dirty="0">
                <a:solidFill>
                  <a:schemeClr val="tx1"/>
                </a:solidFill>
                <a:effectLst/>
                <a:latin typeface="+mn-lt"/>
                <a:ea typeface="ヒラギノ角ゴ Pro W3" pitchFamily="84" charset="-128"/>
                <a:cs typeface="ヒラギノ角ゴ Pro W3" pitchFamily="84" charset="-128"/>
              </a:rPr>
              <a:t>®  and the vaccine effectiveness against these strains would be 95%.  </a:t>
            </a:r>
          </a:p>
          <a:p>
            <a:r>
              <a:rPr lang="en-GB" dirty="0"/>
              <a:t> </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22</a:t>
            </a:fld>
            <a:endParaRPr lang="en-US"/>
          </a:p>
        </p:txBody>
      </p:sp>
    </p:spTree>
    <p:extLst>
      <p:ext uri="{BB962C8B-B14F-4D97-AF65-F5344CB8AC3E}">
        <p14:creationId xmlns:p14="http://schemas.microsoft.com/office/powerpoint/2010/main" val="1215661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GlaxoSmithKline</a:t>
            </a:r>
            <a:r>
              <a:rPr lang="en-GB" baseline="0" dirty="0"/>
              <a:t> recently acquired Novartis global vaccine business which includes </a:t>
            </a:r>
            <a:r>
              <a:rPr lang="en-GB" baseline="0" dirty="0" err="1"/>
              <a:t>Bexsero</a:t>
            </a:r>
            <a:r>
              <a:rPr lang="en-GB" baseline="0" dirty="0"/>
              <a:t>® vaccine. </a:t>
            </a:r>
            <a:r>
              <a:rPr lang="en-GB" baseline="0" dirty="0" err="1"/>
              <a:t>Bexsero</a:t>
            </a:r>
            <a:r>
              <a:rPr lang="en-GB" baseline="0" dirty="0"/>
              <a:t>® is now owned and supplied by GlaxoSmithKline. Supplies of </a:t>
            </a:r>
            <a:r>
              <a:rPr lang="en-GB" baseline="0" dirty="0" err="1"/>
              <a:t>Bexsero</a:t>
            </a:r>
            <a:r>
              <a:rPr lang="en-GB" baseline="0" dirty="0"/>
              <a:t>® will be issued in Novartis packaging until 2016. </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23</a:t>
            </a:fld>
            <a:endParaRPr lang="en-US"/>
          </a:p>
        </p:txBody>
      </p:sp>
    </p:spTree>
    <p:extLst>
      <p:ext uri="{BB962C8B-B14F-4D97-AF65-F5344CB8AC3E}">
        <p14:creationId xmlns:p14="http://schemas.microsoft.com/office/powerpoint/2010/main" val="11323662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24</a:t>
            </a:fld>
            <a:endParaRPr lang="en-US"/>
          </a:p>
        </p:txBody>
      </p:sp>
    </p:spTree>
    <p:extLst>
      <p:ext uri="{BB962C8B-B14F-4D97-AF65-F5344CB8AC3E}">
        <p14:creationId xmlns:p14="http://schemas.microsoft.com/office/powerpoint/2010/main" val="37310292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ヒラギノ角ゴ Pro W3" pitchFamily="84" charset="-128"/>
                <a:cs typeface="ヒラギノ角ゴ Pro W3" pitchFamily="84" charset="-128"/>
              </a:rPr>
              <a:t>If more than one vaccine needs to be administered in the same limb, then it must be given at least 2.5cm apart. </a:t>
            </a:r>
            <a:r>
              <a:rPr lang="en-GB" sz="1200" b="0" kern="1200" dirty="0">
                <a:solidFill>
                  <a:schemeClr val="tx1"/>
                </a:solidFill>
                <a:effectLst/>
                <a:latin typeface="+mn-lt"/>
                <a:ea typeface="ヒラギノ角ゴ Pro W3" pitchFamily="84" charset="-128"/>
                <a:cs typeface="ヒラギノ角ゴ Pro W3" pitchFamily="84" charset="-128"/>
              </a:rPr>
              <a:t>The sites at which each vaccine was given should be noted in the individual’s health records. </a:t>
            </a:r>
            <a:r>
              <a:rPr lang="en-GB" sz="1200" dirty="0"/>
              <a:t>Healthcare professionals should chose the correct needle size to ensure </a:t>
            </a:r>
            <a:r>
              <a:rPr lang="en-GB" sz="1200" b="1" dirty="0"/>
              <a:t>intramuscular</a:t>
            </a:r>
            <a:r>
              <a:rPr lang="en-GB" sz="1200" dirty="0"/>
              <a:t> administration.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p>
          <a:p>
            <a:r>
              <a:rPr lang="en-GB" dirty="0"/>
              <a:t>The vaccine must not be injected intravenously</a:t>
            </a:r>
            <a:r>
              <a:rPr lang="en-GB" baseline="0" dirty="0"/>
              <a:t> </a:t>
            </a:r>
            <a:r>
              <a:rPr lang="en-GB" dirty="0"/>
              <a:t>or </a:t>
            </a:r>
            <a:r>
              <a:rPr lang="en-GB" dirty="0" err="1"/>
              <a:t>intradermally</a:t>
            </a:r>
            <a:r>
              <a:rPr lang="en-GB" dirty="0"/>
              <a:t> and must not be mixed with other vaccines in the same syringe.</a:t>
            </a:r>
            <a:r>
              <a:rPr lang="en-GB" baseline="0" dirty="0"/>
              <a:t> </a:t>
            </a:r>
            <a:r>
              <a:rPr lang="en-GB" sz="1200" b="0" i="0" u="none" strike="noStrike" kern="1200" baseline="0" dirty="0">
                <a:solidFill>
                  <a:schemeClr val="tx1"/>
                </a:solidFill>
                <a:latin typeface="+mn-lt"/>
                <a:ea typeface="ヒラギノ角ゴ Pro W3" pitchFamily="84" charset="-128"/>
                <a:cs typeface="ヒラギノ角ゴ Pro W3" pitchFamily="84" charset="-128"/>
              </a:rPr>
              <a:t>For individuals with a bleeding disorder, vaccines normally given by an IM route should be given by deep subcutaneous injection to reduce the risk of bleeding.  </a:t>
            </a:r>
          </a:p>
          <a:p>
            <a:endParaRPr lang="en-GB" sz="1200" b="0" i="0" u="none" strike="noStrike" kern="1200" baseline="0" dirty="0">
              <a:solidFill>
                <a:schemeClr val="tx1"/>
              </a:solidFill>
              <a:effectLst/>
              <a:latin typeface="+mn-lt"/>
              <a:ea typeface="ヒラギノ角ゴ Pro W3" pitchFamily="84" charset="-128"/>
              <a:cs typeface="ヒラギノ角ゴ Pro W3" pitchFamily="84" charset="-128"/>
            </a:endParaRP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25</a:t>
            </a:fld>
            <a:endParaRPr lang="en-US"/>
          </a:p>
        </p:txBody>
      </p:sp>
    </p:spTree>
    <p:extLst>
      <p:ext uri="{BB962C8B-B14F-4D97-AF65-F5344CB8AC3E}">
        <p14:creationId xmlns:p14="http://schemas.microsoft.com/office/powerpoint/2010/main" val="7974516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26</a:t>
            </a:fld>
            <a:endParaRPr lang="en-US"/>
          </a:p>
        </p:txBody>
      </p:sp>
    </p:spTree>
    <p:extLst>
      <p:ext uri="{BB962C8B-B14F-4D97-AF65-F5344CB8AC3E}">
        <p14:creationId xmlns:p14="http://schemas.microsoft.com/office/powerpoint/2010/main" val="10570338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27</a:t>
            </a:fld>
            <a:endParaRPr lang="en-US"/>
          </a:p>
        </p:txBody>
      </p:sp>
    </p:spTree>
    <p:extLst>
      <p:ext uri="{BB962C8B-B14F-4D97-AF65-F5344CB8AC3E}">
        <p14:creationId xmlns:p14="http://schemas.microsoft.com/office/powerpoint/2010/main" val="12992763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https://www.gov.uk/government/uploads/system/uploads/attachment_data/file/300304/Protocol_for_ordering__storing_and_handling_vaccines_March_2014.pdf </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28</a:t>
            </a:fld>
            <a:endParaRPr lang="en-US"/>
          </a:p>
        </p:txBody>
      </p:sp>
    </p:spTree>
    <p:extLst>
      <p:ext uri="{BB962C8B-B14F-4D97-AF65-F5344CB8AC3E}">
        <p14:creationId xmlns:p14="http://schemas.microsoft.com/office/powerpoint/2010/main" val="3635067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29</a:t>
            </a:fld>
            <a:endParaRPr lang="en-US"/>
          </a:p>
        </p:txBody>
      </p:sp>
    </p:spTree>
    <p:extLst>
      <p:ext uri="{BB962C8B-B14F-4D97-AF65-F5344CB8AC3E}">
        <p14:creationId xmlns:p14="http://schemas.microsoft.com/office/powerpoint/2010/main" val="3172508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r>
              <a:rPr lang="en-GB" sz="1200" kern="1200" dirty="0">
                <a:solidFill>
                  <a:schemeClr val="tx1"/>
                </a:solidFill>
                <a:effectLst/>
                <a:latin typeface="+mn-lt"/>
                <a:ea typeface="ヒラギノ角ゴ Pro W3" pitchFamily="84" charset="-128"/>
                <a:cs typeface="ヒラギノ角ゴ Pro W3" pitchFamily="84" charset="-128"/>
              </a:rPr>
              <a:t>The aim of the routine infant meningococcal B immunisation programme is to reduce the burden and severity of invasive meningococcal disease caused by Neisseria </a:t>
            </a:r>
            <a:r>
              <a:rPr lang="en-GB" sz="1200" kern="1200" dirty="0" err="1">
                <a:solidFill>
                  <a:schemeClr val="tx1"/>
                </a:solidFill>
                <a:effectLst/>
                <a:latin typeface="+mn-lt"/>
                <a:ea typeface="ヒラギノ角ゴ Pro W3" pitchFamily="84" charset="-128"/>
                <a:cs typeface="ヒラギノ角ゴ Pro W3" pitchFamily="84" charset="-128"/>
              </a:rPr>
              <a:t>Meningitidis</a:t>
            </a:r>
            <a:r>
              <a:rPr lang="en-GB" sz="1200" kern="1200" dirty="0">
                <a:solidFill>
                  <a:schemeClr val="tx1"/>
                </a:solidFill>
                <a:effectLst/>
                <a:latin typeface="+mn-lt"/>
                <a:ea typeface="ヒラギノ角ゴ Pro W3" pitchFamily="84" charset="-128"/>
                <a:cs typeface="ヒラギノ角ゴ Pro W3" pitchFamily="84" charset="-128"/>
              </a:rPr>
              <a:t> capsular B in the UK by protecting those at increased risk of disease. </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a:t>
            </a:fld>
            <a:endParaRPr lang="en-US"/>
          </a:p>
        </p:txBody>
      </p:sp>
    </p:spTree>
    <p:extLst>
      <p:ext uri="{BB962C8B-B14F-4D97-AF65-F5344CB8AC3E}">
        <p14:creationId xmlns:p14="http://schemas.microsoft.com/office/powerpoint/2010/main" val="12575808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30</a:t>
            </a:fld>
            <a:endParaRPr lang="en-US"/>
          </a:p>
        </p:txBody>
      </p:sp>
    </p:spTree>
    <p:extLst>
      <p:ext uri="{BB962C8B-B14F-4D97-AF65-F5344CB8AC3E}">
        <p14:creationId xmlns:p14="http://schemas.microsoft.com/office/powerpoint/2010/main" val="737734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a:solidFill>
                  <a:schemeClr val="tx1"/>
                </a:solidFill>
                <a:effectLst/>
                <a:latin typeface="+mn-lt"/>
                <a:ea typeface="ヒラギノ角ゴ Pro W3" pitchFamily="84" charset="-128"/>
                <a:cs typeface="ヒラギノ角ゴ Pro W3" pitchFamily="84" charset="-128"/>
              </a:rPr>
              <a:t>Please refer to the disease specific and GB chapter 6 for information</a:t>
            </a:r>
            <a:r>
              <a:rPr lang="en-GB" sz="1200" kern="1200" baseline="0" dirty="0">
                <a:solidFill>
                  <a:schemeClr val="tx1"/>
                </a:solidFill>
                <a:effectLst/>
                <a:latin typeface="+mn-lt"/>
                <a:ea typeface="ヒラギノ角ゴ Pro W3" pitchFamily="84" charset="-128"/>
                <a:cs typeface="ヒラギノ角ゴ Pro W3" pitchFamily="84" charset="-128"/>
              </a:rPr>
              <a:t> on contraindications and special precautions. </a:t>
            </a:r>
            <a:endParaRPr lang="en-GB" sz="1200" kern="1200" dirty="0">
              <a:solidFill>
                <a:schemeClr val="tx1"/>
              </a:solidFill>
              <a:effectLst/>
              <a:latin typeface="+mn-lt"/>
              <a:ea typeface="ヒラギノ角ゴ Pro W3" pitchFamily="84" charset="-128"/>
              <a:cs typeface="ヒラギノ角ゴ Pro W3" pitchFamily="84" charset="-128"/>
            </a:endParaRP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31</a:t>
            </a:fld>
            <a:endParaRPr lang="en-US"/>
          </a:p>
        </p:txBody>
      </p:sp>
    </p:spTree>
    <p:extLst>
      <p:ext uri="{BB962C8B-B14F-4D97-AF65-F5344CB8AC3E}">
        <p14:creationId xmlns:p14="http://schemas.microsoft.com/office/powerpoint/2010/main" val="31559547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32</a:t>
            </a:fld>
            <a:endParaRPr lang="en-US"/>
          </a:p>
        </p:txBody>
      </p:sp>
    </p:spTree>
    <p:extLst>
      <p:ext uri="{BB962C8B-B14F-4D97-AF65-F5344CB8AC3E}">
        <p14:creationId xmlns:p14="http://schemas.microsoft.com/office/powerpoint/2010/main" val="40653142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Healthcare professionals should refer to the vaccine</a:t>
            </a:r>
            <a:r>
              <a:rPr lang="en-GB" baseline="0" dirty="0"/>
              <a:t> manufacturers authorisation holders summary of product characteristics (</a:t>
            </a:r>
            <a:r>
              <a:rPr lang="en-GB" baseline="0" dirty="0" err="1"/>
              <a:t>SPCm</a:t>
            </a:r>
            <a:r>
              <a:rPr lang="en-GB" baseline="0" dirty="0"/>
              <a:t>). https://www.medicines.org.uk/emc/medicine/28407#EXCIPIENTS   </a:t>
            </a:r>
          </a:p>
          <a:p>
            <a:endParaRPr lang="en-GB" baseline="0"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33</a:t>
            </a:fld>
            <a:endParaRPr lang="en-US"/>
          </a:p>
        </p:txBody>
      </p:sp>
    </p:spTree>
    <p:extLst>
      <p:ext uri="{BB962C8B-B14F-4D97-AF65-F5344CB8AC3E}">
        <p14:creationId xmlns:p14="http://schemas.microsoft.com/office/powerpoint/2010/main" val="12591836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34</a:t>
            </a:fld>
            <a:endParaRPr lang="en-US"/>
          </a:p>
        </p:txBody>
      </p:sp>
    </p:spTree>
    <p:extLst>
      <p:ext uri="{BB962C8B-B14F-4D97-AF65-F5344CB8AC3E}">
        <p14:creationId xmlns:p14="http://schemas.microsoft.com/office/powerpoint/2010/main" val="29910812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35</a:t>
            </a:fld>
            <a:endParaRPr lang="en-US"/>
          </a:p>
        </p:txBody>
      </p:sp>
    </p:spTree>
    <p:extLst>
      <p:ext uri="{BB962C8B-B14F-4D97-AF65-F5344CB8AC3E}">
        <p14:creationId xmlns:p14="http://schemas.microsoft.com/office/powerpoint/2010/main" val="37251432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ヒラギノ角ゴ Pro W3" pitchFamily="84" charset="-128"/>
                <a:cs typeface="ヒラギノ角ゴ Pro W3" pitchFamily="84" charset="-128"/>
              </a:rPr>
              <a:t>In a head-to-head clinical trial of </a:t>
            </a:r>
            <a:r>
              <a:rPr lang="en-GB" sz="1200" kern="1200" dirty="0" err="1">
                <a:solidFill>
                  <a:schemeClr val="tx1"/>
                </a:solidFill>
                <a:effectLst/>
                <a:latin typeface="+mn-lt"/>
                <a:ea typeface="ヒラギノ角ゴ Pro W3" pitchFamily="84" charset="-128"/>
                <a:cs typeface="ヒラギノ角ゴ Pro W3" pitchFamily="84" charset="-128"/>
              </a:rPr>
              <a:t>paracetamol</a:t>
            </a:r>
            <a:r>
              <a:rPr lang="en-GB" sz="1200" kern="1200" dirty="0">
                <a:solidFill>
                  <a:schemeClr val="tx1"/>
                </a:solidFill>
                <a:effectLst/>
                <a:latin typeface="+mn-lt"/>
                <a:ea typeface="ヒラギノ角ゴ Pro W3" pitchFamily="84" charset="-128"/>
                <a:cs typeface="ヒラギノ角ゴ Pro W3" pitchFamily="84" charset="-128"/>
              </a:rPr>
              <a:t> versus ibuprofen to reduce post-vaccination </a:t>
            </a:r>
            <a:r>
              <a:rPr lang="en-GB" sz="1200" kern="1200" dirty="0" err="1">
                <a:solidFill>
                  <a:schemeClr val="tx1"/>
                </a:solidFill>
                <a:effectLst/>
                <a:latin typeface="+mn-lt"/>
                <a:ea typeface="ヒラギノ角ゴ Pro W3" pitchFamily="84" charset="-128"/>
                <a:cs typeface="ヒラギノ角ゴ Pro W3" pitchFamily="84" charset="-128"/>
              </a:rPr>
              <a:t>fever</a:t>
            </a:r>
            <a:r>
              <a:rPr lang="en-GB" sz="1200" kern="1200" baseline="30000" dirty="0" err="1">
                <a:solidFill>
                  <a:schemeClr val="tx1"/>
                </a:solidFill>
                <a:effectLst/>
                <a:latin typeface="+mn-lt"/>
                <a:ea typeface="ヒラギノ角ゴ Pro W3" pitchFamily="84" charset="-128"/>
                <a:cs typeface="ヒラギノ角ゴ Pro W3" pitchFamily="84" charset="-128"/>
              </a:rPr>
              <a:t>i</a:t>
            </a:r>
            <a:r>
              <a:rPr lang="en-GB" sz="1200" kern="1200" dirty="0">
                <a:solidFill>
                  <a:schemeClr val="tx1"/>
                </a:solidFill>
                <a:effectLst/>
                <a:latin typeface="+mn-lt"/>
                <a:ea typeface="ヒラギノ角ゴ Pro W3" pitchFamily="84" charset="-128"/>
                <a:cs typeface="ヒラギノ角ゴ Pro W3" pitchFamily="84" charset="-128"/>
              </a:rPr>
              <a:t>, ibuprofen (two or three doses) did not reduce the rate or intensity of post-vaccination fever compared to the control arm where infants did not receive any anti-pyretic. This finding needs to be validated in further studies but this does suggest that </a:t>
            </a:r>
            <a:r>
              <a:rPr lang="en-GB" sz="1200" kern="1200" dirty="0" err="1">
                <a:solidFill>
                  <a:schemeClr val="tx1"/>
                </a:solidFill>
                <a:effectLst/>
                <a:latin typeface="+mn-lt"/>
                <a:ea typeface="ヒラギノ角ゴ Pro W3" pitchFamily="84" charset="-128"/>
                <a:cs typeface="ヒラギノ角ゴ Pro W3" pitchFamily="84" charset="-128"/>
              </a:rPr>
              <a:t>paracetamol</a:t>
            </a:r>
            <a:r>
              <a:rPr lang="en-GB" sz="1200" kern="1200" dirty="0">
                <a:solidFill>
                  <a:schemeClr val="tx1"/>
                </a:solidFill>
                <a:effectLst/>
                <a:latin typeface="+mn-lt"/>
                <a:ea typeface="ヒラギノ角ゴ Pro W3" pitchFamily="84" charset="-128"/>
                <a:cs typeface="ヒラギノ角ゴ Pro W3" pitchFamily="84" charset="-128"/>
              </a:rPr>
              <a:t> should be the only recommended anti-pyretic to reduce post-vaccination fever in infants. Ibuprofen should, therefore, not be recommended as an alternative to </a:t>
            </a:r>
            <a:r>
              <a:rPr lang="en-GB" sz="1200" kern="1200" dirty="0" err="1">
                <a:solidFill>
                  <a:schemeClr val="tx1"/>
                </a:solidFill>
                <a:effectLst/>
                <a:latin typeface="+mn-lt"/>
                <a:ea typeface="ヒラギノ角ゴ Pro W3" pitchFamily="84" charset="-128"/>
                <a:cs typeface="ヒラギノ角ゴ Pro W3" pitchFamily="84" charset="-128"/>
              </a:rPr>
              <a:t>paracetamol</a:t>
            </a:r>
            <a:r>
              <a:rPr lang="en-GB" sz="1200" kern="1200" dirty="0">
                <a:solidFill>
                  <a:schemeClr val="tx1"/>
                </a:solidFill>
                <a:effectLst/>
                <a:latin typeface="+mn-lt"/>
                <a:ea typeface="ヒラギノ角ゴ Pro W3" pitchFamily="84" charset="-128"/>
                <a:cs typeface="ヒラギノ角ゴ Pro W3" pitchFamily="84" charset="-128"/>
              </a:rPr>
              <a:t> in this instance.</a:t>
            </a:r>
          </a:p>
          <a:p>
            <a:r>
              <a:rPr lang="en-GB" sz="1200" kern="1200" dirty="0">
                <a:solidFill>
                  <a:schemeClr val="tx1"/>
                </a:solidFill>
                <a:effectLst/>
                <a:latin typeface="+mn-lt"/>
                <a:ea typeface="ヒラギノ角ゴ Pro W3" pitchFamily="84" charset="-128"/>
                <a:cs typeface="ヒラギノ角ゴ Pro W3" pitchFamily="84" charset="-128"/>
              </a:rPr>
              <a:t> </a:t>
            </a:r>
          </a:p>
          <a:p>
            <a:r>
              <a:rPr lang="en-GB" dirty="0"/>
              <a:t> </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36</a:t>
            </a:fld>
            <a:endParaRPr lang="en-US"/>
          </a:p>
        </p:txBody>
      </p:sp>
    </p:spTree>
    <p:extLst>
      <p:ext uri="{BB962C8B-B14F-4D97-AF65-F5344CB8AC3E}">
        <p14:creationId xmlns:p14="http://schemas.microsoft.com/office/powerpoint/2010/main" val="11468055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37</a:t>
            </a:fld>
            <a:endParaRPr lang="en-US"/>
          </a:p>
        </p:txBody>
      </p:sp>
    </p:spTree>
    <p:extLst>
      <p:ext uri="{BB962C8B-B14F-4D97-AF65-F5344CB8AC3E}">
        <p14:creationId xmlns:p14="http://schemas.microsoft.com/office/powerpoint/2010/main" val="41879266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ヒラギノ角ゴ Pro W3" pitchFamily="84" charset="-128"/>
                <a:cs typeface="ヒラギノ角ゴ Pro W3" pitchFamily="84" charset="-128"/>
              </a:rPr>
              <a:t> </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38</a:t>
            </a:fld>
            <a:endParaRPr lang="en-US"/>
          </a:p>
        </p:txBody>
      </p:sp>
    </p:spTree>
    <p:extLst>
      <p:ext uri="{BB962C8B-B14F-4D97-AF65-F5344CB8AC3E}">
        <p14:creationId xmlns:p14="http://schemas.microsoft.com/office/powerpoint/2010/main" val="15718717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t>Sachets of liquid </a:t>
            </a:r>
            <a:r>
              <a:rPr lang="en-GB" dirty="0" err="1"/>
              <a:t>paracetamol</a:t>
            </a:r>
            <a:r>
              <a:rPr lang="en-GB" dirty="0"/>
              <a:t> will only</a:t>
            </a:r>
            <a:r>
              <a:rPr lang="en-GB" baseline="0" dirty="0"/>
              <a:t> be available in the short term until the programme becomes established. </a:t>
            </a:r>
            <a:r>
              <a:rPr lang="en-GB" sz="1200" kern="1200" dirty="0">
                <a:solidFill>
                  <a:schemeClr val="tx1"/>
                </a:solidFill>
                <a:effectLst/>
                <a:latin typeface="+mn-lt"/>
                <a:ea typeface="ヒラギノ角ゴ Pro W3" pitchFamily="84" charset="-128"/>
                <a:cs typeface="ヒラギノ角ゴ Pro W3" pitchFamily="84" charset="-128"/>
              </a:rPr>
              <a:t>Healthcare professionals should provide parents with the meningococcal B vaccine leaflet before their 2 month primary vaccination appointment, for example when the parents  register their baby at the practice or when they attend the 6-8 week check. This will alert parents to the need to buy liquid </a:t>
            </a:r>
            <a:r>
              <a:rPr lang="en-GB" sz="1200" kern="1200" dirty="0" err="1">
                <a:solidFill>
                  <a:schemeClr val="tx1"/>
                </a:solidFill>
                <a:effectLst/>
                <a:latin typeface="+mn-lt"/>
                <a:ea typeface="ヒラギノ角ゴ Pro W3" pitchFamily="84" charset="-128"/>
                <a:cs typeface="ヒラギノ角ゴ Pro W3" pitchFamily="84" charset="-128"/>
              </a:rPr>
              <a:t>paracetamol</a:t>
            </a:r>
            <a:r>
              <a:rPr lang="en-GB" sz="1200" kern="1200" dirty="0">
                <a:solidFill>
                  <a:schemeClr val="tx1"/>
                </a:solidFill>
                <a:effectLst/>
                <a:latin typeface="+mn-lt"/>
                <a:ea typeface="ヒラギノ角ゴ Pro W3" pitchFamily="84" charset="-128"/>
                <a:cs typeface="ヒラギノ角ゴ Pro W3" pitchFamily="84" charset="-128"/>
              </a:rPr>
              <a:t> suspension in preparation for the 2 month immunisation appointment</a:t>
            </a:r>
            <a:r>
              <a:rPr lang="en-GB" sz="1200" kern="1200" baseline="0" dirty="0">
                <a:solidFill>
                  <a:schemeClr val="tx1"/>
                </a:solidFill>
                <a:effectLst/>
                <a:latin typeface="+mn-lt"/>
                <a:ea typeface="ヒラギノ角ゴ Pro W3" pitchFamily="84" charset="-128"/>
                <a:cs typeface="ヒラギノ角ゴ Pro W3" pitchFamily="84" charset="-128"/>
              </a:rPr>
              <a:t> in the long term.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baseline="0" dirty="0">
              <a:solidFill>
                <a:schemeClr val="tx1"/>
              </a:solidFill>
              <a:effectLst/>
              <a:latin typeface="+mn-lt"/>
              <a:ea typeface="ヒラギノ角ゴ Pro W3" pitchFamily="84" charset="-128"/>
              <a:cs typeface="ヒラギノ角ゴ Pro W3" pitchFamily="84" charset="-128"/>
            </a:endParaRP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39</a:t>
            </a:fld>
            <a:endParaRPr lang="en-US"/>
          </a:p>
        </p:txBody>
      </p:sp>
    </p:spTree>
    <p:extLst>
      <p:ext uri="{BB962C8B-B14F-4D97-AF65-F5344CB8AC3E}">
        <p14:creationId xmlns:p14="http://schemas.microsoft.com/office/powerpoint/2010/main" val="1258434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baseline="0" dirty="0">
                <a:solidFill>
                  <a:schemeClr val="tx1"/>
                </a:solidFill>
                <a:latin typeface="+mn-lt"/>
                <a:ea typeface="ヒラギノ角ゴ Pro W3" pitchFamily="84" charset="-128"/>
                <a:cs typeface="ヒラギノ角ゴ Pro W3" pitchFamily="84" charset="-128"/>
              </a:rPr>
              <a:t>A limited catch-up programme for infants born between 1 May 2015 and 30 June 2015 will also be offered. </a:t>
            </a:r>
          </a:p>
          <a:p>
            <a:endParaRPr lang="en-GB" sz="1200" kern="1200" baseline="0" dirty="0">
              <a:solidFill>
                <a:schemeClr val="tx1"/>
              </a:solidFill>
              <a:latin typeface="+mn-lt"/>
              <a:ea typeface="ヒラギノ角ゴ Pro W3" pitchFamily="84" charset="-128"/>
              <a:cs typeface="ヒラギノ角ゴ Pro W3" pitchFamily="84" charset="-128"/>
            </a:endParaRPr>
          </a:p>
          <a:p>
            <a:r>
              <a:rPr lang="en-GB" sz="1200" kern="1200" baseline="0" dirty="0">
                <a:solidFill>
                  <a:schemeClr val="tx1"/>
                </a:solidFill>
                <a:latin typeface="+mn-lt"/>
                <a:ea typeface="ヒラギノ角ゴ Pro W3" pitchFamily="84" charset="-128"/>
                <a:cs typeface="ヒラギノ角ゴ Pro W3" pitchFamily="84" charset="-128"/>
              </a:rPr>
              <a:t>1. those who have not already received any routine vaccinations, should have </a:t>
            </a:r>
            <a:r>
              <a:rPr lang="en-GB" sz="1200" kern="1200" baseline="0" dirty="0" err="1">
                <a:solidFill>
                  <a:schemeClr val="tx1"/>
                </a:solidFill>
                <a:latin typeface="+mn-lt"/>
                <a:ea typeface="ヒラギノ角ゴ Pro W3" pitchFamily="84" charset="-128"/>
                <a:cs typeface="ヒラギノ角ゴ Pro W3" pitchFamily="84" charset="-128"/>
              </a:rPr>
              <a:t>MenB</a:t>
            </a:r>
            <a:r>
              <a:rPr lang="en-GB" sz="1200" kern="1200" baseline="0" dirty="0">
                <a:solidFill>
                  <a:schemeClr val="tx1"/>
                </a:solidFill>
                <a:latin typeface="+mn-lt"/>
                <a:ea typeface="ヒラギノ角ゴ Pro W3" pitchFamily="84" charset="-128"/>
                <a:cs typeface="ヒラギノ角ゴ Pro W3" pitchFamily="84" charset="-128"/>
              </a:rPr>
              <a:t> at the same time as their first (2months) and third (4 months) routine infant vaccinations </a:t>
            </a:r>
          </a:p>
          <a:p>
            <a:pPr marL="0" indent="0">
              <a:buNone/>
            </a:pPr>
            <a:endParaRPr lang="en-GB" sz="1200" kern="1200" baseline="0" dirty="0">
              <a:solidFill>
                <a:schemeClr val="tx1"/>
              </a:solidFill>
              <a:latin typeface="+mn-lt"/>
              <a:ea typeface="ヒラギノ角ゴ Pro W3" pitchFamily="84" charset="-128"/>
              <a:cs typeface="ヒラギノ角ゴ Pro W3" pitchFamily="84" charset="-128"/>
            </a:endParaRPr>
          </a:p>
          <a:p>
            <a:pPr>
              <a:buFont typeface="Arial" pitchFamily="34" charset="0"/>
              <a:buNone/>
            </a:pPr>
            <a:r>
              <a:rPr lang="en-GB" sz="1200" kern="1200" baseline="0" dirty="0">
                <a:solidFill>
                  <a:schemeClr val="tx1"/>
                </a:solidFill>
                <a:latin typeface="+mn-lt"/>
                <a:ea typeface="ヒラギノ角ゴ Pro W3" pitchFamily="84" charset="-128"/>
                <a:cs typeface="ヒラギノ角ゴ Pro W3" pitchFamily="84" charset="-128"/>
              </a:rPr>
              <a:t>2. those who have already received their first dose of routine vaccinations should have </a:t>
            </a:r>
            <a:r>
              <a:rPr lang="en-GB" sz="1200" kern="1200" baseline="0" dirty="0" err="1">
                <a:solidFill>
                  <a:schemeClr val="tx1"/>
                </a:solidFill>
                <a:latin typeface="+mn-lt"/>
                <a:ea typeface="ヒラギノ角ゴ Pro W3" pitchFamily="84" charset="-128"/>
                <a:cs typeface="ヒラギノ角ゴ Pro W3" pitchFamily="84" charset="-128"/>
              </a:rPr>
              <a:t>MenB</a:t>
            </a:r>
            <a:r>
              <a:rPr lang="en-GB" sz="1200" kern="1200" baseline="0" dirty="0">
                <a:solidFill>
                  <a:schemeClr val="tx1"/>
                </a:solidFill>
                <a:latin typeface="+mn-lt"/>
                <a:ea typeface="ヒラギノ角ゴ Pro W3" pitchFamily="84" charset="-128"/>
                <a:cs typeface="ヒラギノ角ゴ Pro W3" pitchFamily="84" charset="-128"/>
              </a:rPr>
              <a:t> at the same time as their second (3 months) and third (4 months) routine infant vaccinations </a:t>
            </a:r>
          </a:p>
          <a:p>
            <a:pPr>
              <a:buFont typeface="Arial" pitchFamily="34" charset="0"/>
              <a:buNone/>
            </a:pPr>
            <a:endParaRPr lang="en-GB" sz="1200" kern="1200" baseline="0" dirty="0">
              <a:solidFill>
                <a:schemeClr val="tx1"/>
              </a:solidFill>
              <a:latin typeface="+mn-lt"/>
              <a:ea typeface="ヒラギノ角ゴ Pro W3" pitchFamily="84" charset="-128"/>
              <a:cs typeface="ヒラギノ角ゴ Pro W3" pitchFamily="84" charset="-128"/>
            </a:endParaRPr>
          </a:p>
          <a:p>
            <a:pPr>
              <a:buFont typeface="Arial" pitchFamily="34" charset="0"/>
              <a:buNone/>
            </a:pPr>
            <a:r>
              <a:rPr lang="en-GB" sz="1200" kern="1200" baseline="0" dirty="0">
                <a:solidFill>
                  <a:schemeClr val="tx1"/>
                </a:solidFill>
                <a:latin typeface="+mn-lt"/>
                <a:ea typeface="ヒラギノ角ゴ Pro W3" pitchFamily="84" charset="-128"/>
                <a:cs typeface="ヒラギノ角ゴ Pro W3" pitchFamily="84" charset="-128"/>
              </a:rPr>
              <a:t>3. those who have already received their first and second dose of routine vaccinations should have </a:t>
            </a:r>
            <a:r>
              <a:rPr lang="en-GB" sz="1200" kern="1200" baseline="0" dirty="0" err="1">
                <a:solidFill>
                  <a:schemeClr val="tx1"/>
                </a:solidFill>
                <a:latin typeface="+mn-lt"/>
                <a:ea typeface="ヒラギノ角ゴ Pro W3" pitchFamily="84" charset="-128"/>
                <a:cs typeface="ヒラギノ角ゴ Pro W3" pitchFamily="84" charset="-128"/>
              </a:rPr>
              <a:t>MenB</a:t>
            </a:r>
            <a:r>
              <a:rPr lang="en-GB" sz="1200" kern="1200" baseline="0" dirty="0">
                <a:solidFill>
                  <a:schemeClr val="tx1"/>
                </a:solidFill>
                <a:latin typeface="+mn-lt"/>
                <a:ea typeface="ヒラギノ角ゴ Pro W3" pitchFamily="84" charset="-128"/>
                <a:cs typeface="ヒラギノ角ゴ Pro W3" pitchFamily="84" charset="-128"/>
              </a:rPr>
              <a:t> at the same time as their third (4 months) routine infant vaccinations </a:t>
            </a:r>
          </a:p>
          <a:p>
            <a:endParaRPr lang="en-GB" dirty="0"/>
          </a:p>
          <a:p>
            <a:r>
              <a:rPr lang="en-GB" dirty="0"/>
              <a:t>4. Those born before the 1 May 2015</a:t>
            </a:r>
            <a:r>
              <a:rPr lang="en-GB" baseline="0" dirty="0"/>
              <a:t> are not eligible for the vaccine. </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4</a:t>
            </a:fld>
            <a:endParaRPr lang="en-US"/>
          </a:p>
        </p:txBody>
      </p:sp>
    </p:spTree>
    <p:extLst>
      <p:ext uri="{BB962C8B-B14F-4D97-AF65-F5344CB8AC3E}">
        <p14:creationId xmlns:p14="http://schemas.microsoft.com/office/powerpoint/2010/main" val="37767614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ヒラギノ角ゴ Pro W3" pitchFamily="84" charset="-128"/>
              <a:cs typeface="ヒラギノ角ゴ Pro W3" pitchFamily="84" charset="-128"/>
            </a:endParaRP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40</a:t>
            </a:fld>
            <a:endParaRPr lang="en-US"/>
          </a:p>
        </p:txBody>
      </p:sp>
    </p:spTree>
    <p:extLst>
      <p:ext uri="{BB962C8B-B14F-4D97-AF65-F5344CB8AC3E}">
        <p14:creationId xmlns:p14="http://schemas.microsoft.com/office/powerpoint/2010/main" val="27806844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41</a:t>
            </a:fld>
            <a:endParaRPr lang="en-US"/>
          </a:p>
        </p:txBody>
      </p:sp>
    </p:spTree>
    <p:extLst>
      <p:ext uri="{BB962C8B-B14F-4D97-AF65-F5344CB8AC3E}">
        <p14:creationId xmlns:p14="http://schemas.microsoft.com/office/powerpoint/2010/main" val="5168823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42</a:t>
            </a:fld>
            <a:endParaRPr lang="en-US"/>
          </a:p>
        </p:txBody>
      </p:sp>
    </p:spTree>
    <p:extLst>
      <p:ext uri="{BB962C8B-B14F-4D97-AF65-F5344CB8AC3E}">
        <p14:creationId xmlns:p14="http://schemas.microsoft.com/office/powerpoint/2010/main" val="36763347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43</a:t>
            </a:fld>
            <a:endParaRPr lang="en-US"/>
          </a:p>
        </p:txBody>
      </p:sp>
    </p:spTree>
    <p:extLst>
      <p:ext uri="{BB962C8B-B14F-4D97-AF65-F5344CB8AC3E}">
        <p14:creationId xmlns:p14="http://schemas.microsoft.com/office/powerpoint/2010/main" val="66242866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dirty="0"/>
              <a:t>Nursing and Midwifery Council (2008) Standards for Medicines Management. [internet] accessed 11 June 2015. </a:t>
            </a:r>
            <a:r>
              <a:rPr lang="en-GB" sz="1200" dirty="0">
                <a:hlinkClick r:id="rId3"/>
              </a:rPr>
              <a:t>http://www.nmc.org.uk/standards/additional-standards/standards-for-medicines-management/</a:t>
            </a:r>
            <a:r>
              <a:rPr lang="en-GB" sz="1200" dirty="0"/>
              <a:t> </a:t>
            </a:r>
          </a:p>
          <a:p>
            <a:r>
              <a:rPr lang="en-GB" dirty="0"/>
              <a:t> </a:t>
            </a:r>
          </a:p>
          <a:p>
            <a:r>
              <a:rPr lang="en-GB" dirty="0"/>
              <a:t> </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44</a:t>
            </a:fld>
            <a:endParaRPr lang="en-US"/>
          </a:p>
        </p:txBody>
      </p:sp>
    </p:spTree>
    <p:extLst>
      <p:ext uri="{BB962C8B-B14F-4D97-AF65-F5344CB8AC3E}">
        <p14:creationId xmlns:p14="http://schemas.microsoft.com/office/powerpoint/2010/main" val="14566622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itchFamily="34" charset="0"/>
                <a:ea typeface="+mn-ea"/>
                <a:cs typeface="+mn-cs"/>
              </a:rPr>
              <a:t>Healthcare professionals and patients are encouraged to report suspected adverse reactions to the Medicines and Healthcare products Regulatory Agency (MHRA) using the yellow card reporting scheme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itchFamily="34"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45</a:t>
            </a:fld>
            <a:endParaRPr lang="en-US"/>
          </a:p>
        </p:txBody>
      </p:sp>
    </p:spTree>
    <p:extLst>
      <p:ext uri="{BB962C8B-B14F-4D97-AF65-F5344CB8AC3E}">
        <p14:creationId xmlns:p14="http://schemas.microsoft.com/office/powerpoint/2010/main" val="91071349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46</a:t>
            </a:fld>
            <a:endParaRPr lang="en-US"/>
          </a:p>
        </p:txBody>
      </p:sp>
    </p:spTree>
    <p:extLst>
      <p:ext uri="{BB962C8B-B14F-4D97-AF65-F5344CB8AC3E}">
        <p14:creationId xmlns:p14="http://schemas.microsoft.com/office/powerpoint/2010/main" val="123880009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47</a:t>
            </a:fld>
            <a:endParaRPr lang="en-US"/>
          </a:p>
        </p:txBody>
      </p:sp>
    </p:spTree>
    <p:extLst>
      <p:ext uri="{BB962C8B-B14F-4D97-AF65-F5344CB8AC3E}">
        <p14:creationId xmlns:p14="http://schemas.microsoft.com/office/powerpoint/2010/main" val="373277048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48</a:t>
            </a:fld>
            <a:endParaRPr lang="en-US"/>
          </a:p>
        </p:txBody>
      </p:sp>
    </p:spTree>
    <p:extLst>
      <p:ext uri="{BB962C8B-B14F-4D97-AF65-F5344CB8AC3E}">
        <p14:creationId xmlns:p14="http://schemas.microsoft.com/office/powerpoint/2010/main" val="414415305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49</a:t>
            </a:fld>
            <a:endParaRPr lang="en-US"/>
          </a:p>
        </p:txBody>
      </p:sp>
    </p:spTree>
    <p:extLst>
      <p:ext uri="{BB962C8B-B14F-4D97-AF65-F5344CB8AC3E}">
        <p14:creationId xmlns:p14="http://schemas.microsoft.com/office/powerpoint/2010/main" val="1635279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Key roles of immunisers in relation to immunisation against meningococcal B disease in infants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b="1"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Advise</a:t>
            </a: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 parents of infants who are eligible for the routine meningococcal B immunisation programme (those born on or after 1 July 2015) that it is strongly recommended that their infant is immunised against invasive meningococcal B by their General Practitioner (GP) at the same time as they receive their primary immunisations.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b="1"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Explain </a:t>
            </a: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the risks and complications of invasive meningococcal disease in all age groups and in particular explain that infants aged less than 12 months of age are at an increased risk of infection.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b="1"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Explain </a:t>
            </a: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to parents that infants receiving meningococcal B vaccine at 2, 4 and 12 months of age will be protected against meningococcal B disease and that their child will also be offered protection at 3 months against meningococcal C disease. </a:t>
            </a:r>
            <a:endParaRPr kumimoji="0" lang="en-GB" sz="1200" b="1"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endParaRP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b="1"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Explain </a:t>
            </a: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what vaccine will be used, the contraindications and possible side effects of immunisation and the evidence for this new immunisation programme.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b="1"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Advise</a:t>
            </a: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 parents of an increased risk of fever after receiving meningococcal B vaccine and the need for liquid </a:t>
            </a:r>
            <a:r>
              <a:rPr kumimoji="0" lang="en-GB" sz="1200" b="0" i="0" u="none" strike="noStrike" kern="1200" cap="none" spc="0" normalizeH="0" baseline="0" noProof="0" dirty="0" err="1">
                <a:ln>
                  <a:noFill/>
                </a:ln>
                <a:solidFill>
                  <a:prstClr val="black"/>
                </a:solidFill>
                <a:effectLst/>
                <a:uLnTx/>
                <a:uFillTx/>
                <a:latin typeface="+mn-lt"/>
                <a:ea typeface="ヒラギノ角ゴ Pro W3" pitchFamily="84" charset="-128"/>
                <a:cs typeface="ヒラギノ角ゴ Pro W3" pitchFamily="84" charset="-128"/>
              </a:rPr>
              <a:t>paracetamol</a:t>
            </a: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 around the time of immunisation. Provide parents with clear instructions on how to administer </a:t>
            </a:r>
            <a:r>
              <a:rPr kumimoji="0" lang="en-GB" sz="1200" b="0" i="0" u="none" strike="noStrike" kern="1200" cap="none" spc="0" normalizeH="0" baseline="0" noProof="0" dirty="0" err="1">
                <a:ln>
                  <a:noFill/>
                </a:ln>
                <a:solidFill>
                  <a:prstClr val="black"/>
                </a:solidFill>
                <a:effectLst/>
                <a:uLnTx/>
                <a:uFillTx/>
                <a:latin typeface="+mn-lt"/>
                <a:ea typeface="ヒラギノ角ゴ Pro W3" pitchFamily="84" charset="-128"/>
                <a:cs typeface="ヒラギノ角ゴ Pro W3" pitchFamily="84" charset="-128"/>
              </a:rPr>
              <a:t>paracetamol</a:t>
            </a: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 and the correct dosage. </a:t>
            </a: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5</a:t>
            </a:fld>
            <a:endParaRPr lang="en-US"/>
          </a:p>
        </p:txBody>
      </p:sp>
    </p:spTree>
    <p:extLst>
      <p:ext uri="{BB962C8B-B14F-4D97-AF65-F5344CB8AC3E}">
        <p14:creationId xmlns:p14="http://schemas.microsoft.com/office/powerpoint/2010/main" val="272850895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50</a:t>
            </a:fld>
            <a:endParaRPr lang="en-US"/>
          </a:p>
        </p:txBody>
      </p:sp>
    </p:spTree>
    <p:extLst>
      <p:ext uri="{BB962C8B-B14F-4D97-AF65-F5344CB8AC3E}">
        <p14:creationId xmlns:p14="http://schemas.microsoft.com/office/powerpoint/2010/main" val="187911564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51</a:t>
            </a:fld>
            <a:endParaRPr lang="en-US"/>
          </a:p>
        </p:txBody>
      </p:sp>
    </p:spTree>
    <p:extLst>
      <p:ext uri="{BB962C8B-B14F-4D97-AF65-F5344CB8AC3E}">
        <p14:creationId xmlns:p14="http://schemas.microsoft.com/office/powerpoint/2010/main" val="1389933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a:solidFill>
                  <a:schemeClr val="tx1"/>
                </a:solidFill>
                <a:latin typeface="+mn-lt"/>
                <a:ea typeface="+mn-ea"/>
                <a:cs typeface="+mn-cs"/>
              </a:rPr>
              <a:t> </a:t>
            </a:r>
          </a:p>
          <a:p>
            <a:r>
              <a:rPr lang="en-GB" sz="1200" b="1" kern="1200" dirty="0">
                <a:solidFill>
                  <a:schemeClr val="tx1"/>
                </a:solidFill>
                <a:latin typeface="+mn-lt"/>
                <a:ea typeface="+mn-ea"/>
                <a:cs typeface="+mn-cs"/>
              </a:rPr>
              <a:t> </a:t>
            </a:r>
            <a:endParaRPr lang="en-GB" sz="1200" kern="1200" dirty="0">
              <a:solidFill>
                <a:schemeClr val="tx1"/>
              </a:solidFill>
              <a:latin typeface="+mn-lt"/>
              <a:ea typeface="+mn-ea"/>
              <a:cs typeface="+mn-cs"/>
            </a:endParaRPr>
          </a:p>
          <a:p>
            <a:r>
              <a:rPr lang="en-GB" sz="1200" b="1" kern="1200" dirty="0">
                <a:solidFill>
                  <a:schemeClr val="tx1"/>
                </a:solidFill>
                <a:latin typeface="+mn-lt"/>
                <a:ea typeface="+mn-ea"/>
                <a:cs typeface="+mn-cs"/>
              </a:rPr>
              <a:t> </a:t>
            </a:r>
            <a:endParaRPr lang="en-GB" sz="1200" kern="1200" dirty="0">
              <a:solidFill>
                <a:schemeClr val="tx1"/>
              </a:solidFill>
              <a:latin typeface="+mn-lt"/>
              <a:ea typeface="+mn-ea"/>
              <a:cs typeface="+mn-cs"/>
            </a:endParaRPr>
          </a:p>
          <a:p>
            <a:r>
              <a:rPr lang="en-GB" sz="1200" b="1" kern="1200" dirty="0">
                <a:solidFill>
                  <a:schemeClr val="tx1"/>
                </a:solidFill>
                <a:latin typeface="+mn-lt"/>
                <a:ea typeface="+mn-ea"/>
                <a:cs typeface="+mn-cs"/>
              </a:rPr>
              <a:t> </a:t>
            </a:r>
            <a:endParaRPr lang="en-GB" sz="1200"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68FD7C5C-BF41-496D-8F2D-272A2E28B92F}" type="slidenum">
              <a:rPr lang="en-GB" smtClean="0">
                <a:solidFill>
                  <a:prstClr val="black"/>
                </a:solidFill>
              </a:rPr>
              <a:pPr/>
              <a:t>6</a:t>
            </a:fld>
            <a:endParaRPr lang="en-GB">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8FD7C5C-BF41-496D-8F2D-272A2E28B92F}" type="slidenum">
              <a:rPr lang="en-GB" smtClean="0">
                <a:solidFill>
                  <a:prstClr val="black"/>
                </a:solidFill>
              </a:rPr>
              <a:pPr/>
              <a:t>7</a:t>
            </a:fld>
            <a:endParaRPr lang="en-GB">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8</a:t>
            </a:fld>
            <a:endParaRPr lang="en-US"/>
          </a:p>
        </p:txBody>
      </p:sp>
    </p:spTree>
    <p:extLst>
      <p:ext uri="{BB962C8B-B14F-4D97-AF65-F5344CB8AC3E}">
        <p14:creationId xmlns:p14="http://schemas.microsoft.com/office/powerpoint/2010/main" val="3377282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0" fontAlgn="base" latinLnBrk="0" hangingPunct="0">
              <a:lnSpc>
                <a:spcPct val="100000"/>
              </a:lnSpc>
              <a:spcBef>
                <a:spcPct val="30000"/>
              </a:spcBef>
              <a:spcAft>
                <a:spcPct val="0"/>
              </a:spcAft>
              <a:buClrTx/>
              <a:buSzTx/>
              <a:buFont typeface="Arial" pitchFamily="34" charset="0"/>
              <a:buChar char="•"/>
              <a:tabLst/>
              <a:defRPr/>
            </a:pP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rPr>
              <a:t>In 2015, PHE reported a continued increase in meningococcal capsular group W disease across all age groups and all regions in England</a:t>
            </a:r>
          </a:p>
          <a:p>
            <a:pPr marL="285750" marR="0" lvl="0" indent="-285750" algn="l" defTabSz="914400" rtl="0" eaLnBrk="0" fontAlgn="base" latinLnBrk="0" hangingPunct="0">
              <a:lnSpc>
                <a:spcPct val="100000"/>
              </a:lnSpc>
              <a:spcBef>
                <a:spcPct val="30000"/>
              </a:spcBef>
              <a:spcAft>
                <a:spcPct val="0"/>
              </a:spcAft>
              <a:buClrTx/>
              <a:buSzTx/>
              <a:buFont typeface="Arial" pitchFamily="34" charset="0"/>
              <a:buChar char="•"/>
              <a:tabLst/>
              <a:defRPr/>
            </a:pP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rPr>
              <a:t>This increase demonstrated a year on year increase since 2009, indicating the strain had now become endemic</a:t>
            </a:r>
          </a:p>
          <a:p>
            <a:pPr marL="285750" marR="0" lvl="0" indent="-285750" algn="l" defTabSz="914400" rtl="0" eaLnBrk="0" fontAlgn="base" latinLnBrk="0" hangingPunct="0">
              <a:lnSpc>
                <a:spcPct val="100000"/>
              </a:lnSpc>
              <a:spcBef>
                <a:spcPct val="30000"/>
              </a:spcBef>
              <a:spcAft>
                <a:spcPct val="0"/>
              </a:spcAft>
              <a:buClrTx/>
              <a:buSzTx/>
              <a:buFont typeface="Arial" pitchFamily="34" charset="0"/>
              <a:buChar char="•"/>
              <a:tabLst/>
              <a:defRPr/>
            </a:pP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rPr>
              <a:t>Meningococcal infection most commonly presents as either meningitis or septicaemia, or a combination of both</a:t>
            </a:r>
          </a:p>
          <a:p>
            <a:pPr marL="285750" marR="0" lvl="0" indent="-285750" algn="l" defTabSz="914400" rtl="0" eaLnBrk="0" fontAlgn="base" latinLnBrk="0" hangingPunct="0">
              <a:lnSpc>
                <a:spcPct val="100000"/>
              </a:lnSpc>
              <a:spcBef>
                <a:spcPct val="30000"/>
              </a:spcBef>
              <a:spcAft>
                <a:spcPct val="0"/>
              </a:spcAft>
              <a:buClrTx/>
              <a:buSzTx/>
              <a:buFont typeface="Arial" pitchFamily="34" charset="0"/>
              <a:buChar char="•"/>
              <a:tabLst/>
              <a:defRPr/>
            </a:pP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rPr>
              <a:t>Highest rates of disease are in children under 2 years, particularly infants aged 5 months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latin typeface="Arial" pitchFamily="34" charset="0"/>
              <a:ea typeface="ヒラギノ角ゴ Pro W3" pitchFamily="84" charset="-128"/>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Arial" pitchFamily="34" charset="0"/>
                <a:ea typeface="ヒラギノ角ゴ Pro W3" pitchFamily="84" charset="-128"/>
                <a:cs typeface="Arial" pitchFamily="34" charset="0"/>
              </a:rPr>
              <a:t>Less commonly, individuals may present with pneumonia, myocarditis, endocarditis, pericarditis, arthritis, conjunctivitis, urethritis, pharyngitis and cervicitis.</a:t>
            </a:r>
            <a:endParaRPr lang="en-GB" sz="1200" kern="1200" baseline="30000" dirty="0">
              <a:solidFill>
                <a:schemeClr val="tx1"/>
              </a:solidFill>
              <a:latin typeface="Arial" pitchFamily="34" charset="0"/>
              <a:ea typeface="ヒラギノ角ゴ Pro W3" pitchFamily="84" charset="-128"/>
              <a:cs typeface="Arial" pitchFamily="34" charset="0"/>
            </a:endParaRPr>
          </a:p>
          <a:p>
            <a:r>
              <a:rPr lang="en-GB" dirty="0"/>
              <a:t> </a:t>
            </a: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9</a:t>
            </a:fld>
            <a:endParaRPr lang="en-US"/>
          </a:p>
        </p:txBody>
      </p:sp>
    </p:spTree>
    <p:extLst>
      <p:ext uri="{BB962C8B-B14F-4D97-AF65-F5344CB8AC3E}">
        <p14:creationId xmlns:p14="http://schemas.microsoft.com/office/powerpoint/2010/main" val="20142009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73238"/>
            <a:ext cx="9144000" cy="508476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p:nvSpPr>
        <p:spPr bwMode="auto">
          <a:xfrm>
            <a:off x="0" y="1628775"/>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sp>
        <p:nvSpPr>
          <p:cNvPr id="2" name="Title 1"/>
          <p:cNvSpPr>
            <a:spLocks noGrp="1"/>
          </p:cNvSpPr>
          <p:nvPr>
            <p:ph type="ctrTitle"/>
          </p:nvPr>
        </p:nvSpPr>
        <p:spPr>
          <a:xfrm>
            <a:off x="558000" y="2132856"/>
            <a:ext cx="7633648" cy="2084543"/>
          </a:xfrm>
          <a:ln>
            <a:noFill/>
          </a:ln>
        </p:spPr>
        <p:txBody>
          <a:bodyPr anchor="t">
            <a:noAutofit/>
          </a:bodyPr>
          <a:lstStyle>
            <a:lvl1pPr algn="l">
              <a:defRPr sz="4500" baseline="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Rectangle 6"/>
          <p:cNvSpPr/>
          <p:nvPr userDrawn="1"/>
        </p:nvSpPr>
        <p:spPr>
          <a:xfrm>
            <a:off x="0" y="1773238"/>
            <a:ext cx="9144000" cy="508476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Rectangle 7"/>
          <p:cNvSpPr>
            <a:spLocks noChangeArrowheads="1"/>
          </p:cNvSpPr>
          <p:nvPr userDrawn="1"/>
        </p:nvSpPr>
        <p:spPr bwMode="auto">
          <a:xfrm>
            <a:off x="0" y="1628775"/>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9278"/>
            <a:ext cx="2843808" cy="1403770"/>
          </a:xfrm>
          <a:prstGeom prst="rect">
            <a:avLst/>
          </a:prstGeom>
        </p:spPr>
      </p:pic>
      <p:sp>
        <p:nvSpPr>
          <p:cNvPr id="6" name="TextBox 5">
            <a:extLst>
              <a:ext uri="{FF2B5EF4-FFF2-40B4-BE49-F238E27FC236}">
                <a16:creationId xmlns:a16="http://schemas.microsoft.com/office/drawing/2014/main" id="{6CBA4D1B-266F-46D6-BE3B-ACDC621CB888}"/>
              </a:ext>
            </a:extLst>
          </p:cNvPr>
          <p:cNvSpPr txBox="1"/>
          <p:nvPr userDrawn="1"/>
        </p:nvSpPr>
        <p:spPr>
          <a:xfrm rot="19446483">
            <a:off x="1919004" y="3388272"/>
            <a:ext cx="5098775" cy="707886"/>
          </a:xfrm>
          <a:prstGeom prst="rect">
            <a:avLst/>
          </a:prstGeom>
          <a:noFill/>
        </p:spPr>
        <p:txBody>
          <a:bodyPr wrap="square" rtlCol="0">
            <a:spAutoFit/>
          </a:bodyPr>
          <a:lstStyle/>
          <a:p>
            <a:r>
              <a:rPr lang="en-GB" sz="4000" dirty="0"/>
              <a:t>Withdrawn July 2021</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p:nvPr userDrawn="1"/>
        </p:nvSpPr>
        <p:spPr>
          <a:xfrm>
            <a:off x="0" y="1773238"/>
            <a:ext cx="9144000" cy="508476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userDrawn="1"/>
        </p:nvSpPr>
        <p:spPr bwMode="auto">
          <a:xfrm>
            <a:off x="0" y="1628775"/>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pic>
        <p:nvPicPr>
          <p:cNvPr id="6" name="Picture 7" descr="PHE_3268_SML_AW.png"/>
          <p:cNvPicPr>
            <a:picLocks noChangeAspect="1"/>
          </p:cNvPicPr>
          <p:nvPr userDrawn="1"/>
        </p:nvPicPr>
        <p:blipFill>
          <a:blip r:embed="rId2" cstate="print"/>
          <a:srcRect/>
          <a:stretch>
            <a:fillRect/>
          </a:stretch>
        </p:blipFill>
        <p:spPr bwMode="auto">
          <a:xfrm>
            <a:off x="539750" y="333375"/>
            <a:ext cx="1260475" cy="782638"/>
          </a:xfrm>
          <a:prstGeom prst="rect">
            <a:avLst/>
          </a:prstGeom>
          <a:noFill/>
          <a:ln w="9525">
            <a:noFill/>
            <a:miter lim="800000"/>
            <a:headEnd/>
            <a:tailEnd/>
          </a:ln>
        </p:spPr>
      </p:pic>
      <p:sp>
        <p:nvSpPr>
          <p:cNvPr id="2" name="Title 1"/>
          <p:cNvSpPr>
            <a:spLocks noGrp="1"/>
          </p:cNvSpPr>
          <p:nvPr>
            <p:ph type="ctrTitle"/>
          </p:nvPr>
        </p:nvSpPr>
        <p:spPr>
          <a:xfrm>
            <a:off x="558000" y="2132856"/>
            <a:ext cx="7633648" cy="208454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ent Only">
    <p:spTree>
      <p:nvGrpSpPr>
        <p:cNvPr id="1" name=""/>
        <p:cNvGrpSpPr/>
        <p:nvPr/>
      </p:nvGrpSpPr>
      <p:grpSpPr>
        <a:xfrm>
          <a:off x="0" y="0"/>
          <a:ext cx="0" cy="0"/>
          <a:chOff x="0" y="0"/>
          <a:chExt cx="0" cy="0"/>
        </a:xfrm>
      </p:grpSpPr>
      <p:pic>
        <p:nvPicPr>
          <p:cNvPr id="4" name="Picture 7" descr="PHE_3268_SML_AW.png"/>
          <p:cNvPicPr>
            <a:picLocks noChangeAspect="1"/>
          </p:cNvPicPr>
          <p:nvPr userDrawn="1"/>
        </p:nvPicPr>
        <p:blipFill>
          <a:blip r:embed="rId2" cstate="print"/>
          <a:srcRect/>
          <a:stretch>
            <a:fillRect/>
          </a:stretch>
        </p:blipFill>
        <p:spPr bwMode="auto">
          <a:xfrm>
            <a:off x="539750" y="333375"/>
            <a:ext cx="1260475" cy="782638"/>
          </a:xfrm>
          <a:prstGeom prst="rect">
            <a:avLst/>
          </a:prstGeom>
          <a:noFill/>
          <a:ln w="9525">
            <a:noFill/>
            <a:miter lim="800000"/>
            <a:headEnd/>
            <a:tailEnd/>
          </a:ln>
        </p:spPr>
      </p:pic>
      <p:sp>
        <p:nvSpPr>
          <p:cNvPr id="3" name="Content Placeholder 2"/>
          <p:cNvSpPr>
            <a:spLocks noGrp="1"/>
          </p:cNvSpPr>
          <p:nvPr>
            <p:ph idx="1"/>
          </p:nvPr>
        </p:nvSpPr>
        <p:spPr>
          <a:xfrm>
            <a:off x="558000" y="1367999"/>
            <a:ext cx="8028000" cy="4788000"/>
          </a:xfrm>
        </p:spPr>
        <p:txBody>
          <a:bodyPr/>
          <a:lstStyle>
            <a:lvl1pPr>
              <a:spcBef>
                <a:spcPts val="1200"/>
              </a:spcBef>
              <a:defRPr/>
            </a:lvl1p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5" name="Slide Number Placeholder 5"/>
          <p:cNvSpPr>
            <a:spLocks noGrp="1"/>
          </p:cNvSpPr>
          <p:nvPr>
            <p:ph type="sldNum" sz="quarter" idx="10"/>
          </p:nvPr>
        </p:nvSpPr>
        <p:spPr/>
        <p:txBody>
          <a:bodyPr/>
          <a:lstStyle>
            <a:lvl1pPr>
              <a:defRPr/>
            </a:lvl1pPr>
          </a:lstStyle>
          <a:p>
            <a:pPr>
              <a:defRPr/>
            </a:pPr>
            <a:r>
              <a:rPr lang="en-US" dirty="0"/>
              <a:t>  </a:t>
            </a:r>
            <a:fld id="{3C92E8B8-980F-4FD9-89A2-235B13F5AFD1}" type="slidenum">
              <a:rPr lang="en-US" smtClean="0"/>
              <a:pPr>
                <a:defRPr/>
              </a:pPr>
              <a:t>‹#›</a:t>
            </a:fld>
            <a:endParaRPr lang="en-US" dirty="0"/>
          </a:p>
        </p:txBody>
      </p:sp>
      <p:sp>
        <p:nvSpPr>
          <p:cNvPr id="6" name="Footer Placeholder 5"/>
          <p:cNvSpPr>
            <a:spLocks noGrp="1"/>
          </p:cNvSpPr>
          <p:nvPr>
            <p:ph type="ftr" sz="quarter" idx="11"/>
          </p:nvPr>
        </p:nvSpPr>
        <p:spPr/>
        <p:txBody>
          <a:bodyPr/>
          <a:lstStyle>
            <a:lvl1pPr algn="l">
              <a:defRPr sz="1200" baseline="0">
                <a:solidFill>
                  <a:schemeClr val="bg1"/>
                </a:solidFill>
                <a:latin typeface="Arial" pitchFamily="34" charset="0"/>
              </a:defRPr>
            </a:lvl1pPr>
          </a:lstStyle>
          <a:p>
            <a:pPr>
              <a:defRPr/>
            </a:pPr>
            <a:r>
              <a:rPr lang="en-GB"/>
              <a:t>Changes to MenC conjugate vaccine schedule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4" name="Rectangle 3"/>
          <p:cNvSpPr/>
          <p:nvPr userDrawn="1"/>
        </p:nvSpPr>
        <p:spPr>
          <a:xfrm>
            <a:off x="0" y="1773238"/>
            <a:ext cx="9144000" cy="508476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p:nvPr userDrawn="1"/>
        </p:nvSpPr>
        <p:spPr>
          <a:xfrm>
            <a:off x="0" y="1628775"/>
            <a:ext cx="9144000" cy="1444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pic>
        <p:nvPicPr>
          <p:cNvPr id="6" name="Picture 9" descr="PHE_3268_SML_AW.png"/>
          <p:cNvPicPr>
            <a:picLocks noChangeAspect="1"/>
          </p:cNvPicPr>
          <p:nvPr userDrawn="1"/>
        </p:nvPicPr>
        <p:blipFill>
          <a:blip r:embed="rId2" cstate="print"/>
          <a:srcRect/>
          <a:stretch>
            <a:fillRect/>
          </a:stretch>
        </p:blipFill>
        <p:spPr bwMode="auto">
          <a:xfrm>
            <a:off x="539750" y="333375"/>
            <a:ext cx="1260475" cy="782638"/>
          </a:xfrm>
          <a:prstGeom prst="rect">
            <a:avLst/>
          </a:prstGeom>
          <a:noFill/>
          <a:ln w="9525">
            <a:noFill/>
            <a:miter lim="800000"/>
            <a:headEnd/>
            <a:tailEnd/>
          </a:ln>
        </p:spPr>
      </p:pic>
      <p:sp>
        <p:nvSpPr>
          <p:cNvPr id="3" name="Text Placeholder 2"/>
          <p:cNvSpPr>
            <a:spLocks noGrp="1"/>
          </p:cNvSpPr>
          <p:nvPr>
            <p:ph type="body" idx="1"/>
          </p:nvPr>
        </p:nvSpPr>
        <p:spPr>
          <a:xfrm>
            <a:off x="558000" y="1800000"/>
            <a:ext cx="8028000" cy="4377600"/>
          </a:xfrm>
        </p:spPr>
        <p:txBody>
          <a:bodyPr/>
          <a:lstStyle>
            <a:lvl1pPr marL="0" indent="0">
              <a:buNone/>
              <a:defRPr sz="3600" b="0" i="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Slide Number Placeholder 5"/>
          <p:cNvSpPr>
            <a:spLocks noGrp="1"/>
          </p:cNvSpPr>
          <p:nvPr>
            <p:ph type="sldNum" sz="quarter" idx="10"/>
          </p:nvPr>
        </p:nvSpPr>
        <p:spPr>
          <a:noFill/>
        </p:spPr>
        <p:txBody>
          <a:bodyPr/>
          <a:lstStyle>
            <a:lvl1pPr>
              <a:defRPr/>
            </a:lvl1pPr>
          </a:lstStyle>
          <a:p>
            <a:pPr>
              <a:defRPr/>
            </a:pPr>
            <a:r>
              <a:rPr lang="en-US" dirty="0"/>
              <a:t>  </a:t>
            </a:r>
            <a:fld id="{34F5B560-165B-4748-8F10-4294154EB5E9}" type="slidenum">
              <a:rPr lang="en-US" smtClean="0"/>
              <a:pPr>
                <a:defRPr/>
              </a:pPr>
              <a:t>‹#›</a:t>
            </a:fld>
            <a:endParaRPr lang="en-US" dirty="0"/>
          </a:p>
        </p:txBody>
      </p:sp>
      <p:sp>
        <p:nvSpPr>
          <p:cNvPr id="8" name="Footer Placeholder 5"/>
          <p:cNvSpPr>
            <a:spLocks noGrp="1"/>
          </p:cNvSpPr>
          <p:nvPr>
            <p:ph type="ftr" sz="quarter" idx="11"/>
          </p:nvPr>
        </p:nvSpPr>
        <p:spPr/>
        <p:txBody>
          <a:bodyPr/>
          <a:lstStyle>
            <a:lvl1pPr algn="l">
              <a:defRPr sz="1200" baseline="0">
                <a:solidFill>
                  <a:schemeClr val="bg1"/>
                </a:solidFill>
                <a:latin typeface="Arial" pitchFamily="34" charset="0"/>
              </a:defRPr>
            </a:lvl1pPr>
          </a:lstStyle>
          <a:p>
            <a:pPr>
              <a:defRPr/>
            </a:pPr>
            <a:r>
              <a:rPr lang="en-GB"/>
              <a:t>Changes to MenC conjugate vaccine schedule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Picture Only">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9144000" cy="6308725"/>
          </a:xfrm>
        </p:spPr>
        <p:txBody>
          <a:bodyPr rtlCol="0">
            <a:normAutofit/>
          </a:bodyPr>
          <a:lstStyle/>
          <a:p>
            <a:pPr lvl="0"/>
            <a:endParaRPr lang="en-US" noProof="0" dirty="0"/>
          </a:p>
        </p:txBody>
      </p:sp>
      <p:sp>
        <p:nvSpPr>
          <p:cNvPr id="3" name="Slide Number Placeholder 5"/>
          <p:cNvSpPr>
            <a:spLocks noGrp="1"/>
          </p:cNvSpPr>
          <p:nvPr>
            <p:ph type="sldNum" sz="quarter" idx="14"/>
          </p:nvPr>
        </p:nvSpPr>
        <p:spPr/>
        <p:txBody>
          <a:bodyPr/>
          <a:lstStyle>
            <a:lvl1pPr>
              <a:defRPr/>
            </a:lvl1pPr>
          </a:lstStyle>
          <a:p>
            <a:pPr>
              <a:defRPr/>
            </a:pPr>
            <a:r>
              <a:rPr lang="en-US" dirty="0"/>
              <a:t>  </a:t>
            </a:r>
            <a:fld id="{EB4B846C-37E1-4198-8614-DFE920AB1F04}" type="slidenum">
              <a:rPr lang="en-US" smtClean="0"/>
              <a:pPr>
                <a:defRPr/>
              </a:pPr>
              <a:t>‹#›</a:t>
            </a:fld>
            <a:endParaRPr lang="en-US" dirty="0"/>
          </a:p>
        </p:txBody>
      </p:sp>
      <p:sp>
        <p:nvSpPr>
          <p:cNvPr id="4" name="Footer Placeholder 5"/>
          <p:cNvSpPr>
            <a:spLocks noGrp="1"/>
          </p:cNvSpPr>
          <p:nvPr>
            <p:ph type="ftr" sz="quarter" idx="15"/>
          </p:nvPr>
        </p:nvSpPr>
        <p:spPr/>
        <p:txBody>
          <a:bodyPr/>
          <a:lstStyle>
            <a:lvl1pPr algn="l">
              <a:defRPr sz="1200" baseline="0">
                <a:solidFill>
                  <a:schemeClr val="bg1"/>
                </a:solidFill>
                <a:latin typeface="Arial" pitchFamily="34" charset="0"/>
              </a:defRPr>
            </a:lvl1pPr>
          </a:lstStyle>
          <a:p>
            <a:pPr>
              <a:defRPr/>
            </a:pPr>
            <a:r>
              <a:rPr lang="en-GB"/>
              <a:t>Changes to MenC conjugate vaccine schedule</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Slide Number Placeholder 2"/>
          <p:cNvSpPr>
            <a:spLocks noGrp="1"/>
          </p:cNvSpPr>
          <p:nvPr>
            <p:ph type="sldNum" sz="quarter" idx="10"/>
          </p:nvPr>
        </p:nvSpPr>
        <p:spPr/>
        <p:txBody>
          <a:bodyPr/>
          <a:lstStyle/>
          <a:p>
            <a:pPr>
              <a:defRPr/>
            </a:pPr>
            <a:r>
              <a:rPr lang="en-US"/>
              <a:t>  </a:t>
            </a:r>
            <a:fld id="{45F8D313-CCBE-49D6-A3BC-57B1848DFB52}" type="slidenum">
              <a:rPr lang="en-US" smtClean="0"/>
              <a:pPr>
                <a:defRPr/>
              </a:pPr>
              <a:t>‹#›</a:t>
            </a:fld>
            <a:r>
              <a:rPr lang="en-US"/>
              <a:t> </a:t>
            </a:r>
            <a:endParaRPr lang="en-US" dirty="0"/>
          </a:p>
        </p:txBody>
      </p:sp>
      <p:sp>
        <p:nvSpPr>
          <p:cNvPr id="4" name="Footer Placeholder 3"/>
          <p:cNvSpPr>
            <a:spLocks noGrp="1"/>
          </p:cNvSpPr>
          <p:nvPr>
            <p:ph type="ftr" sz="quarter" idx="11"/>
          </p:nvPr>
        </p:nvSpPr>
        <p:spPr/>
        <p:txBody>
          <a:bodyPr/>
          <a:lstStyle/>
          <a:p>
            <a:pPr>
              <a:defRPr/>
            </a:pPr>
            <a:r>
              <a:rPr lang="en-GB"/>
              <a:t>Changes to MenC conjugate vaccine schedule</a:t>
            </a:r>
            <a:endParaRPr lang="en-US" dirty="0"/>
          </a:p>
        </p:txBody>
      </p:sp>
    </p:spTree>
    <p:extLst>
      <p:ext uri="{BB962C8B-B14F-4D97-AF65-F5344CB8AC3E}">
        <p14:creationId xmlns:p14="http://schemas.microsoft.com/office/powerpoint/2010/main" val="908739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8028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p:nvPr>
        </p:nvSpPr>
        <p:spPr>
          <a:xfrm>
            <a:off x="558000" y="2088000"/>
            <a:ext cx="8028000" cy="4064455"/>
          </a:xfrm>
        </p:spPr>
        <p:txBody>
          <a:bodyPr/>
          <a:lstStyle>
            <a:lvl1pPr>
              <a:spcBef>
                <a:spcPts val="1200"/>
              </a:spcBef>
              <a:defRPr sz="1800" b="0">
                <a:solidFill>
                  <a:schemeClr val="tx1"/>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a:xfrm>
            <a:off x="-2015" y="6308725"/>
            <a:ext cx="9144000" cy="549275"/>
          </a:xfrm>
        </p:spPr>
        <p:txBody>
          <a:bodyPr/>
          <a:lstStyle>
            <a:lvl1pPr>
              <a:defRPr/>
            </a:lvl1pPr>
          </a:lstStyle>
          <a:p>
            <a:pPr>
              <a:defRPr/>
            </a:pPr>
            <a:r>
              <a:rPr lang="en-US"/>
              <a:t>  </a:t>
            </a:r>
            <a:fld id="{2565FA6D-D4C8-4C4C-AC4B-3269734D34D8}" type="slidenum">
              <a:rPr lang="en-US" smtClean="0"/>
              <a:pPr>
                <a:defRPr/>
              </a:pPr>
              <a:t>‹#›</a:t>
            </a:fld>
            <a:endParaRPr lang="en-US" dirty="0"/>
          </a:p>
        </p:txBody>
      </p:sp>
      <p:sp>
        <p:nvSpPr>
          <p:cNvPr id="6" name="Footer Placeholder 5"/>
          <p:cNvSpPr>
            <a:spLocks noGrp="1"/>
          </p:cNvSpPr>
          <p:nvPr>
            <p:ph type="ftr" sz="quarter" idx="11"/>
          </p:nvPr>
        </p:nvSpPr>
        <p:spPr/>
        <p:txBody>
          <a:bodyPr/>
          <a:lstStyle>
            <a:lvl1pPr algn="l">
              <a:defRPr sz="1200" baseline="0">
                <a:solidFill>
                  <a:schemeClr val="bg1"/>
                </a:solidFill>
                <a:latin typeface="Arial" pitchFamily="34" charset="0"/>
              </a:defRPr>
            </a:lvl1pPr>
          </a:lstStyle>
          <a:p>
            <a:pPr>
              <a:defRPr/>
            </a:pPr>
            <a:r>
              <a:rPr lang="en-GB"/>
              <a:t>Changes to MenC conjugate vaccine schedule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2 lines)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8028000" cy="1188000"/>
          </a:xfrm>
        </p:spPr>
        <p:txBody>
          <a:bodyPr anchor="t" anchorCtr="0"/>
          <a:lstStyle>
            <a:lvl1pPr>
              <a:defRPr sz="4000" baseline="0">
                <a:solidFill>
                  <a:srgbClr val="00AE9E"/>
                </a:solidFill>
                <a:latin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8000" y="2628000"/>
            <a:ext cx="8028000" cy="3537304"/>
          </a:xfrm>
        </p:spPr>
        <p:txBody>
          <a:bodyPr/>
          <a:lstStyle>
            <a:lvl1pPr>
              <a:spcBef>
                <a:spcPts val="1200"/>
              </a:spcBef>
              <a:defRPr>
                <a:solidFill>
                  <a:srgbClr val="00AE9E"/>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r>
              <a:rPr lang="en-US"/>
              <a:t>  </a:t>
            </a:r>
            <a:fld id="{F71B5A3E-AB5C-4394-BB97-07D04CB99A29}" type="slidenum">
              <a:rPr lang="en-US" smtClean="0"/>
              <a:pPr>
                <a:defRPr/>
              </a:pPr>
              <a:t>‹#›</a:t>
            </a:fld>
            <a:endParaRPr lang="en-US" dirty="0"/>
          </a:p>
        </p:txBody>
      </p:sp>
      <p:sp>
        <p:nvSpPr>
          <p:cNvPr id="6" name="Footer Placeholder 5"/>
          <p:cNvSpPr>
            <a:spLocks noGrp="1"/>
          </p:cNvSpPr>
          <p:nvPr>
            <p:ph type="ftr" sz="quarter" idx="11"/>
          </p:nvPr>
        </p:nvSpPr>
        <p:spPr/>
        <p:txBody>
          <a:bodyPr/>
          <a:lstStyle>
            <a:lvl1pPr algn="l">
              <a:defRPr sz="1200" baseline="0">
                <a:solidFill>
                  <a:schemeClr val="bg1"/>
                </a:solidFill>
                <a:latin typeface="Arial" pitchFamily="34" charset="0"/>
              </a:defRPr>
            </a:lvl1pPr>
          </a:lstStyle>
          <a:p>
            <a:pPr>
              <a:defRPr/>
            </a:pPr>
            <a:r>
              <a:rPr lang="en-GB"/>
              <a:t>Changes to MenC conjugate vaccine schedule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1 line) and Two Col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8028000" cy="648000"/>
          </a:xfrm>
        </p:spPr>
        <p:txBody>
          <a:bodyPr anchor="t" anchorCtr="0"/>
          <a:lstStyle/>
          <a:p>
            <a:r>
              <a:rPr lang="en-US"/>
              <a:t>Click to edit Master title style</a:t>
            </a:r>
            <a:endParaRPr lang="en-US" dirty="0"/>
          </a:p>
        </p:txBody>
      </p:sp>
      <p:sp>
        <p:nvSpPr>
          <p:cNvPr id="3" name="Content Placeholder 2"/>
          <p:cNvSpPr>
            <a:spLocks noGrp="1"/>
          </p:cNvSpPr>
          <p:nvPr>
            <p:ph sz="half" idx="1"/>
          </p:nvPr>
        </p:nvSpPr>
        <p:spPr>
          <a:xfrm>
            <a:off x="558000" y="2088000"/>
            <a:ext cx="3924000" cy="4068000"/>
          </a:xfrm>
        </p:spPr>
        <p:txBody>
          <a:bodyPr/>
          <a:lstStyle>
            <a:lvl1pPr>
              <a:defRPr sz="1800" baseline="0"/>
            </a:lvl1pPr>
            <a:lvl2pPr>
              <a:defRPr sz="1800"/>
            </a:lvl2pPr>
            <a:lvl3pPr>
              <a:defRPr sz="1800"/>
            </a:lvl3pPr>
            <a:lvl4pPr>
              <a:defRPr sz="1600"/>
            </a:lvl4pPr>
            <a:lvl5pPr>
              <a:defRPr sz="1600"/>
            </a:lvl5pPr>
            <a:lvl6pPr>
              <a:defRPr sz="14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2000" y="2088000"/>
            <a:ext cx="3924000" cy="4068000"/>
          </a:xfrm>
        </p:spPr>
        <p:txBody>
          <a:bodyPr/>
          <a:lstStyle>
            <a:lvl1pPr>
              <a:defRPr sz="1800" baseline="0"/>
            </a:lvl1pPr>
            <a:lvl2pPr>
              <a:defRPr sz="1800"/>
            </a:lvl2pPr>
            <a:lvl3pPr>
              <a:defRPr sz="1800"/>
            </a:lvl3pPr>
            <a:lvl4pPr>
              <a:defRPr sz="1600"/>
            </a:lvl4pPr>
            <a:lvl5pPr>
              <a:defRPr sz="1600"/>
            </a:lvl5pPr>
            <a:lvl6pPr>
              <a:defRPr sz="14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0"/>
          </p:nvPr>
        </p:nvSpPr>
        <p:spPr/>
        <p:txBody>
          <a:bodyPr/>
          <a:lstStyle>
            <a:lvl1pPr>
              <a:defRPr/>
            </a:lvl1pPr>
          </a:lstStyle>
          <a:p>
            <a:pPr>
              <a:defRPr/>
            </a:pPr>
            <a:r>
              <a:rPr lang="en-US"/>
              <a:t>  </a:t>
            </a:r>
            <a:fld id="{BAADB3B0-2D09-4AA3-A340-09780B82849B}" type="slidenum">
              <a:rPr lang="en-US" smtClean="0"/>
              <a:pPr>
                <a:defRPr/>
              </a:pPr>
              <a:t>‹#›</a:t>
            </a:fld>
            <a:endParaRPr lang="en-US" dirty="0"/>
          </a:p>
        </p:txBody>
      </p:sp>
      <p:sp>
        <p:nvSpPr>
          <p:cNvPr id="7" name="Footer Placeholder 5"/>
          <p:cNvSpPr>
            <a:spLocks noGrp="1"/>
          </p:cNvSpPr>
          <p:nvPr>
            <p:ph type="ftr" sz="quarter" idx="11"/>
          </p:nvPr>
        </p:nvSpPr>
        <p:spPr/>
        <p:txBody>
          <a:bodyPr/>
          <a:lstStyle>
            <a:lvl1pPr algn="l">
              <a:defRPr sz="1200" baseline="0">
                <a:solidFill>
                  <a:schemeClr val="bg1"/>
                </a:solidFill>
                <a:latin typeface="Arial" pitchFamily="34" charset="0"/>
              </a:defRPr>
            </a:lvl1pPr>
          </a:lstStyle>
          <a:p>
            <a:pPr>
              <a:defRPr/>
            </a:pPr>
            <a:r>
              <a:rPr lang="en-GB"/>
              <a:t>Changes to MenC conjugate vaccine schedule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itle (2 lines) and Two Col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8028000" cy="1188000"/>
          </a:xfrm>
        </p:spPr>
        <p:txBody>
          <a:bodyPr anchor="t" anchorCtr="0"/>
          <a:lstStyle/>
          <a:p>
            <a:r>
              <a:rPr lang="en-US"/>
              <a:t>Click to edit Master title style</a:t>
            </a:r>
            <a:endParaRPr lang="en-US" dirty="0"/>
          </a:p>
        </p:txBody>
      </p:sp>
      <p:sp>
        <p:nvSpPr>
          <p:cNvPr id="3" name="Content Placeholder 2"/>
          <p:cNvSpPr>
            <a:spLocks noGrp="1"/>
          </p:cNvSpPr>
          <p:nvPr>
            <p:ph sz="half" idx="1"/>
          </p:nvPr>
        </p:nvSpPr>
        <p:spPr>
          <a:xfrm>
            <a:off x="558000" y="2628000"/>
            <a:ext cx="3924000" cy="3564000"/>
          </a:xfrm>
        </p:spPr>
        <p:txBody>
          <a:bodyPr/>
          <a:lstStyle>
            <a:lvl1pPr>
              <a:defRPr sz="1800" baseline="0"/>
            </a:lvl1pPr>
            <a:lvl2pPr>
              <a:defRPr sz="1800"/>
            </a:lvl2pPr>
            <a:lvl3pPr>
              <a:defRPr sz="1800"/>
            </a:lvl3pPr>
            <a:lvl4pPr>
              <a:defRPr sz="1600"/>
            </a:lvl4pPr>
            <a:lvl5pPr>
              <a:defRPr sz="1600"/>
            </a:lvl5pPr>
            <a:lvl6pPr>
              <a:defRPr sz="14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2000" y="2628000"/>
            <a:ext cx="3924000" cy="3564000"/>
          </a:xfrm>
        </p:spPr>
        <p:txBody>
          <a:bodyPr/>
          <a:lstStyle>
            <a:lvl1pPr>
              <a:defRPr sz="1800" baseline="0"/>
            </a:lvl1pPr>
            <a:lvl2pPr>
              <a:defRPr sz="1800"/>
            </a:lvl2pPr>
            <a:lvl3pPr>
              <a:defRPr sz="1800"/>
            </a:lvl3pPr>
            <a:lvl4pPr>
              <a:defRPr sz="1600"/>
            </a:lvl4pPr>
            <a:lvl5pPr>
              <a:defRPr sz="1600"/>
            </a:lvl5pPr>
            <a:lvl6pPr>
              <a:defRPr sz="14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0"/>
          </p:nvPr>
        </p:nvSpPr>
        <p:spPr/>
        <p:txBody>
          <a:bodyPr/>
          <a:lstStyle>
            <a:lvl1pPr>
              <a:defRPr/>
            </a:lvl1pPr>
          </a:lstStyle>
          <a:p>
            <a:pPr>
              <a:defRPr/>
            </a:pPr>
            <a:r>
              <a:rPr lang="en-US"/>
              <a:t>  </a:t>
            </a:r>
            <a:fld id="{55FD54BE-53AE-43A8-A8D2-A8E4EFCA2A62}" type="slidenum">
              <a:rPr lang="en-US" smtClean="0"/>
              <a:pPr>
                <a:defRPr/>
              </a:pPr>
              <a:t>‹#›</a:t>
            </a:fld>
            <a:endParaRPr lang="en-US" dirty="0"/>
          </a:p>
        </p:txBody>
      </p:sp>
      <p:sp>
        <p:nvSpPr>
          <p:cNvPr id="7" name="Footer Placeholder 5"/>
          <p:cNvSpPr>
            <a:spLocks noGrp="1"/>
          </p:cNvSpPr>
          <p:nvPr>
            <p:ph type="ftr" sz="quarter" idx="11"/>
          </p:nvPr>
        </p:nvSpPr>
        <p:spPr/>
        <p:txBody>
          <a:bodyPr/>
          <a:lstStyle>
            <a:lvl1pPr algn="l">
              <a:defRPr sz="1200" baseline="0">
                <a:solidFill>
                  <a:schemeClr val="bg1"/>
                </a:solidFill>
                <a:latin typeface="Arial" pitchFamily="34" charset="0"/>
              </a:defRPr>
            </a:lvl1pPr>
          </a:lstStyle>
          <a:p>
            <a:pPr>
              <a:defRPr/>
            </a:pPr>
            <a:r>
              <a:rPr lang="en-GB"/>
              <a:t>Changes to MenC conjugate vaccine schedule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000" y="1367999"/>
            <a:ext cx="8028000" cy="4788000"/>
          </a:xfrm>
        </p:spPr>
        <p:txBody>
          <a:bodyPr/>
          <a:lstStyle>
            <a:lvl1pPr>
              <a:spcBef>
                <a:spcPts val="12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r>
              <a:rPr lang="en-US"/>
              <a:t>  </a:t>
            </a:r>
            <a:fld id="{3C92E8B8-980F-4FD9-89A2-235B13F5AFD1}" type="slidenum">
              <a:rPr lang="en-US" smtClean="0"/>
              <a:pPr>
                <a:defRPr/>
              </a:pPr>
              <a:t>‹#›</a:t>
            </a:fld>
            <a:endParaRPr lang="en-US" dirty="0"/>
          </a:p>
        </p:txBody>
      </p:sp>
      <p:sp>
        <p:nvSpPr>
          <p:cNvPr id="6" name="Footer Placeholder 5"/>
          <p:cNvSpPr>
            <a:spLocks noGrp="1"/>
          </p:cNvSpPr>
          <p:nvPr>
            <p:ph type="ftr" sz="quarter" idx="11"/>
          </p:nvPr>
        </p:nvSpPr>
        <p:spPr/>
        <p:txBody>
          <a:bodyPr/>
          <a:lstStyle>
            <a:lvl1pPr algn="l">
              <a:defRPr sz="1200" baseline="0">
                <a:solidFill>
                  <a:schemeClr val="bg1"/>
                </a:solidFill>
                <a:latin typeface="Arial" pitchFamily="34" charset="0"/>
              </a:defRPr>
            </a:lvl1pPr>
          </a:lstStyle>
          <a:p>
            <a:pPr>
              <a:defRPr/>
            </a:pPr>
            <a:r>
              <a:rPr lang="en-GB"/>
              <a:t>Changes to MenC conjugate vaccine schedule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3077896" cy="670396"/>
          </a:xfrm>
        </p:spPr>
        <p:txBody>
          <a:bodyPr anchor="t" anchorCtr="0"/>
          <a:lstStyle>
            <a:lvl1pPr algn="l">
              <a:defRPr sz="1800" b="0" i="0" spc="0" baseline="0">
                <a:latin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779912" y="1368001"/>
            <a:ext cx="4799138" cy="4788000"/>
          </a:xfrm>
        </p:spPr>
        <p:txBody>
          <a:bodyPr/>
          <a:lstStyle>
            <a:lvl1pPr>
              <a:defRPr sz="1800" baseline="0"/>
            </a:lvl1pPr>
            <a:lvl2pPr>
              <a:defRPr sz="1800" baseline="0"/>
            </a:lvl2pPr>
            <a:lvl3pPr>
              <a:defRPr sz="1800" baseline="0"/>
            </a:lvl3pPr>
            <a:lvl4pPr>
              <a:defRPr sz="1600" baseline="0"/>
            </a:lvl4pPr>
            <a:lvl5pPr>
              <a:defRPr sz="1600" baseline="0"/>
            </a:lvl5pPr>
            <a:lvl6pPr>
              <a:defRPr sz="14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58000" y="2132856"/>
            <a:ext cx="3077896" cy="4032448"/>
          </a:xfrm>
        </p:spPr>
        <p:txBody>
          <a:bodyPr/>
          <a:lstStyle>
            <a:lvl1pPr marL="0" indent="0">
              <a:buNone/>
              <a:defRPr sz="1600"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0"/>
          </p:nvPr>
        </p:nvSpPr>
        <p:spPr/>
        <p:txBody>
          <a:bodyPr/>
          <a:lstStyle>
            <a:lvl1pPr>
              <a:defRPr/>
            </a:lvl1pPr>
          </a:lstStyle>
          <a:p>
            <a:pPr>
              <a:defRPr/>
            </a:pPr>
            <a:r>
              <a:rPr lang="en-US"/>
              <a:t>  </a:t>
            </a:r>
            <a:fld id="{D02A3ABA-32EC-4D50-B075-F06DC786BAF9}" type="slidenum">
              <a:rPr lang="en-US" smtClean="0"/>
              <a:pPr>
                <a:defRPr/>
              </a:pPr>
              <a:t>‹#›</a:t>
            </a:fld>
            <a:endParaRPr lang="en-US" dirty="0"/>
          </a:p>
        </p:txBody>
      </p:sp>
      <p:sp>
        <p:nvSpPr>
          <p:cNvPr id="7" name="Footer Placeholder 5"/>
          <p:cNvSpPr>
            <a:spLocks noGrp="1"/>
          </p:cNvSpPr>
          <p:nvPr>
            <p:ph type="ftr" sz="quarter" idx="11"/>
          </p:nvPr>
        </p:nvSpPr>
        <p:spPr/>
        <p:txBody>
          <a:bodyPr/>
          <a:lstStyle>
            <a:lvl1pPr algn="l">
              <a:defRPr sz="1200" baseline="0">
                <a:solidFill>
                  <a:schemeClr val="bg1"/>
                </a:solidFill>
                <a:latin typeface="Arial" pitchFamily="34" charset="0"/>
              </a:defRPr>
            </a:lvl1pPr>
          </a:lstStyle>
          <a:p>
            <a:pPr>
              <a:defRPr/>
            </a:pPr>
            <a:r>
              <a:rPr lang="en-GB"/>
              <a:t>Changes to MenC conjugate vaccine schedule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Rectangle 3"/>
          <p:cNvSpPr/>
          <p:nvPr/>
        </p:nvSpPr>
        <p:spPr>
          <a:xfrm>
            <a:off x="0" y="1773238"/>
            <a:ext cx="9144000" cy="508476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p:nvPr/>
        </p:nvSpPr>
        <p:spPr>
          <a:xfrm>
            <a:off x="0" y="1628775"/>
            <a:ext cx="9144000" cy="1444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 name="Text Placeholder 2"/>
          <p:cNvSpPr>
            <a:spLocks noGrp="1"/>
          </p:cNvSpPr>
          <p:nvPr>
            <p:ph type="body" idx="1"/>
          </p:nvPr>
        </p:nvSpPr>
        <p:spPr>
          <a:xfrm>
            <a:off x="558000" y="1800000"/>
            <a:ext cx="8028000" cy="4377600"/>
          </a:xfrm>
        </p:spPr>
        <p:txBody>
          <a:bodyPr/>
          <a:lstStyle>
            <a:lvl1pPr marL="0" indent="0">
              <a:buNone/>
              <a:defRPr sz="3600" b="0" i="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0"/>
          </p:nvPr>
        </p:nvSpPr>
        <p:spPr>
          <a:noFill/>
        </p:spPr>
        <p:txBody>
          <a:bodyPr/>
          <a:lstStyle>
            <a:lvl1pPr>
              <a:defRPr/>
            </a:lvl1pPr>
          </a:lstStyle>
          <a:p>
            <a:pPr>
              <a:defRPr/>
            </a:pPr>
            <a:r>
              <a:rPr lang="en-US"/>
              <a:t>  </a:t>
            </a:r>
            <a:fld id="{34F5B560-165B-4748-8F10-4294154EB5E9}" type="slidenum">
              <a:rPr lang="en-US" smtClean="0"/>
              <a:pPr>
                <a:defRPr/>
              </a:pPr>
              <a:t>‹#›</a:t>
            </a:fld>
            <a:endParaRPr lang="en-US" dirty="0"/>
          </a:p>
        </p:txBody>
      </p:sp>
      <p:sp>
        <p:nvSpPr>
          <p:cNvPr id="8" name="Footer Placeholder 5"/>
          <p:cNvSpPr>
            <a:spLocks noGrp="1"/>
          </p:cNvSpPr>
          <p:nvPr>
            <p:ph type="ftr" sz="quarter" idx="11"/>
          </p:nvPr>
        </p:nvSpPr>
        <p:spPr/>
        <p:txBody>
          <a:bodyPr/>
          <a:lstStyle>
            <a:lvl1pPr algn="l">
              <a:defRPr sz="1200" baseline="0">
                <a:solidFill>
                  <a:schemeClr val="bg1"/>
                </a:solidFill>
                <a:latin typeface="Arial" pitchFamily="34" charset="0"/>
              </a:defRPr>
            </a:lvl1pPr>
          </a:lstStyle>
          <a:p>
            <a:pPr>
              <a:defRPr/>
            </a:pPr>
            <a:r>
              <a:rPr lang="en-GB"/>
              <a:t>Changes to MenC conjugate vaccine schedule</a:t>
            </a:r>
            <a:endParaRPr lang="en-US" dirty="0"/>
          </a:p>
        </p:txBody>
      </p:sp>
      <p:sp>
        <p:nvSpPr>
          <p:cNvPr id="9" name="Rectangle 8"/>
          <p:cNvSpPr/>
          <p:nvPr userDrawn="1"/>
        </p:nvSpPr>
        <p:spPr>
          <a:xfrm>
            <a:off x="0" y="1773238"/>
            <a:ext cx="9144000" cy="508476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 name="Rectangle 9"/>
          <p:cNvSpPr/>
          <p:nvPr userDrawn="1"/>
        </p:nvSpPr>
        <p:spPr>
          <a:xfrm>
            <a:off x="0" y="1628775"/>
            <a:ext cx="9144000" cy="1444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Only">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9144000" cy="6308725"/>
          </a:xfrm>
        </p:spPr>
        <p:txBody>
          <a:bodyPr rtlCol="0">
            <a:normAutofit/>
          </a:bodyPr>
          <a:lstStyle/>
          <a:p>
            <a:pPr lvl="0"/>
            <a:r>
              <a:rPr lang="en-US" noProof="0"/>
              <a:t>Click icon to add picture</a:t>
            </a:r>
            <a:endParaRPr lang="en-US" noProof="0" dirty="0"/>
          </a:p>
        </p:txBody>
      </p:sp>
      <p:sp>
        <p:nvSpPr>
          <p:cNvPr id="3" name="Slide Number Placeholder 5"/>
          <p:cNvSpPr>
            <a:spLocks noGrp="1"/>
          </p:cNvSpPr>
          <p:nvPr>
            <p:ph type="sldNum" sz="quarter" idx="14"/>
          </p:nvPr>
        </p:nvSpPr>
        <p:spPr/>
        <p:txBody>
          <a:bodyPr/>
          <a:lstStyle>
            <a:lvl1pPr>
              <a:defRPr/>
            </a:lvl1pPr>
          </a:lstStyle>
          <a:p>
            <a:pPr>
              <a:defRPr/>
            </a:pPr>
            <a:r>
              <a:rPr lang="en-US"/>
              <a:t>  </a:t>
            </a:r>
            <a:fld id="{EB4B846C-37E1-4198-8614-DFE920AB1F04}" type="slidenum">
              <a:rPr lang="en-US" smtClean="0"/>
              <a:pPr>
                <a:defRPr/>
              </a:pPr>
              <a:t>‹#›</a:t>
            </a:fld>
            <a:endParaRPr lang="en-US" dirty="0"/>
          </a:p>
        </p:txBody>
      </p:sp>
      <p:sp>
        <p:nvSpPr>
          <p:cNvPr id="4" name="Footer Placeholder 5"/>
          <p:cNvSpPr>
            <a:spLocks noGrp="1"/>
          </p:cNvSpPr>
          <p:nvPr>
            <p:ph type="ftr" sz="quarter" idx="15"/>
          </p:nvPr>
        </p:nvSpPr>
        <p:spPr/>
        <p:txBody>
          <a:bodyPr/>
          <a:lstStyle>
            <a:lvl1pPr algn="l">
              <a:defRPr sz="1200" baseline="0">
                <a:solidFill>
                  <a:schemeClr val="bg1"/>
                </a:solidFill>
                <a:latin typeface="Arial" pitchFamily="34" charset="0"/>
              </a:defRPr>
            </a:lvl1pPr>
          </a:lstStyle>
          <a:p>
            <a:pPr>
              <a:defRPr/>
            </a:pPr>
            <a:r>
              <a:rPr lang="en-GB"/>
              <a:t>Changes to MenC conjugate vaccine schedule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a:t>  </a:t>
            </a:r>
            <a:fld id="{45F8D313-CCBE-49D6-A3BC-57B1848DFB52}" type="slidenum">
              <a:rPr lang="en-US" smtClean="0"/>
              <a:pPr>
                <a:defRPr/>
              </a:pPr>
              <a:t>‹#›</a:t>
            </a:fld>
            <a:r>
              <a:rPr lang="en-US"/>
              <a:t> </a:t>
            </a:r>
            <a:endParaRPr lang="en-US" dirty="0"/>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GB"/>
              <a:t>Changes to MenC conjugate vaccine schedule</a:t>
            </a:r>
            <a:endParaRPr lang="en-US" dirty="0"/>
          </a:p>
        </p:txBody>
      </p:sp>
      <p:sp>
        <p:nvSpPr>
          <p:cNvPr id="8" name="TextBox 7">
            <a:extLst>
              <a:ext uri="{FF2B5EF4-FFF2-40B4-BE49-F238E27FC236}">
                <a16:creationId xmlns:a16="http://schemas.microsoft.com/office/drawing/2014/main" id="{4D1FA366-04F0-4D72-9922-AB12FE50A04E}"/>
              </a:ext>
            </a:extLst>
          </p:cNvPr>
          <p:cNvSpPr txBox="1"/>
          <p:nvPr userDrawn="1"/>
        </p:nvSpPr>
        <p:spPr>
          <a:xfrm rot="19446483">
            <a:off x="1919004" y="3388272"/>
            <a:ext cx="5098775" cy="707886"/>
          </a:xfrm>
          <a:prstGeom prst="rect">
            <a:avLst/>
          </a:prstGeom>
          <a:noFill/>
        </p:spPr>
        <p:txBody>
          <a:bodyPr wrap="square" rtlCol="0">
            <a:spAutoFit/>
          </a:bodyPr>
          <a:lstStyle/>
          <a:p>
            <a:r>
              <a:rPr lang="en-GB" sz="4000" dirty="0"/>
              <a:t>Withdrawn July 2021</a:t>
            </a:r>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54" r:id="rId10"/>
    <p:sldLayoutId id="2147483759" r:id="rId11"/>
    <p:sldLayoutId id="2147483761" r:id="rId12"/>
    <p:sldLayoutId id="2147483762" r:id="rId13"/>
    <p:sldLayoutId id="2147483766" r:id="rId14"/>
  </p:sldLayoutIdLst>
  <p:hf hdr="0" dt="0"/>
  <p:txStyles>
    <p:titleStyle>
      <a:lvl1pPr algn="l" rtl="0" eaLnBrk="1" fontAlgn="base" hangingPunct="1">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1" fontAlgn="base" hangingPunct="1">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1" fontAlgn="base" hangingPunct="1">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1" fontAlgn="base" hangingPunct="1">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1" fontAlgn="base" hangingPunct="1">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1" fontAlgn="base" hangingPunct="1">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hyperlink" Target="http://www.meningitis.org/symptoms"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image" Target="cid:image002.jpg@01CFFCF8.D6D647D0"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cid:image003.jpg@01CFFCF8.D6D647D0" TargetMode="External"/><Relationship Id="rId5" Type="http://schemas.openxmlformats.org/officeDocument/2006/relationships/image" Target="../media/image7.jpeg"/><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mhra.gov.uk/yellowcard"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gov.uk/government/publications/menb-vaccination-introduction-from-1-september-2015"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hyperlink" Target="http://www.meningitis.org/" TargetMode="External"/><Relationship Id="rId5" Type="http://schemas.openxmlformats.org/officeDocument/2006/relationships/hyperlink" Target="https://www.gov.uk/government/news/phe-welcomes-prospect-of-new-meningitis-b-vaccine" TargetMode="External"/><Relationship Id="rId4" Type="http://schemas.openxmlformats.org/officeDocument/2006/relationships/hyperlink" Target="https://www.gov.uk/government/publications/meningococcal-the-green-book-chapter-22"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www.meningitisnow.org/"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5" Type="http://schemas.openxmlformats.org/officeDocument/2006/relationships/hyperlink" Target="https://www.gov.uk/government/groups/joint-committee-on-vaccination-and-immunisation" TargetMode="External"/><Relationship Id="rId4" Type="http://schemas.openxmlformats.org/officeDocument/2006/relationships/hyperlink" Target="http://www.nhs.uk/conditions/Meningitis/Pages/Introduction.aspx"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clinicaltrials.gov/ct2/show/results/NCT01392378?term=paracetamol+vaccine&amp;rank=3&amp;sect=X01256#all"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hyperlink" Target="http://www.nmc.org.uk/standards/additional-standards/standards-for-medicines-management/"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www.medicines.org.uk/emc/medicine/28407/SPC/Bexsero+Meningococcal+Group+B+vaccine+for+injection+in+pre-filled+syringe/"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hyperlink" Target="http://www.cdc.gov/vaccinesafety/Vaccines/multiplevaccines.htm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8000" y="2132856"/>
            <a:ext cx="7633648" cy="3456384"/>
          </a:xfrm>
        </p:spPr>
        <p:txBody>
          <a:bodyPr/>
          <a:lstStyle/>
          <a:p>
            <a:r>
              <a:rPr lang="en-GB" dirty="0"/>
              <a:t>Immunisation against meningococcal B disease for infants aged from two months</a:t>
            </a:r>
            <a:br>
              <a:rPr lang="en-GB" dirty="0"/>
            </a:br>
            <a:br>
              <a:rPr lang="en-GB" dirty="0"/>
            </a:br>
            <a:r>
              <a:rPr lang="en-GB" sz="2000" dirty="0"/>
              <a:t>An update for  healthcare professionals</a:t>
            </a:r>
            <a:br>
              <a:rPr lang="en-GB" sz="2000" dirty="0"/>
            </a:br>
            <a:r>
              <a:rPr lang="en-GB" sz="2000" dirty="0"/>
              <a:t>September 2015  v2</a:t>
            </a:r>
            <a:br>
              <a:rPr lang="en-GB" dirty="0"/>
            </a:br>
            <a:endParaRPr lang="en-GB" dirty="0"/>
          </a:p>
        </p:txBody>
      </p:sp>
      <p:sp>
        <p:nvSpPr>
          <p:cNvPr id="3" name="TextBox 2"/>
          <p:cNvSpPr txBox="1"/>
          <p:nvPr/>
        </p:nvSpPr>
        <p:spPr>
          <a:xfrm>
            <a:off x="467544" y="6197224"/>
            <a:ext cx="3600400" cy="276999"/>
          </a:xfrm>
          <a:prstGeom prst="rect">
            <a:avLst/>
          </a:prstGeom>
          <a:noFill/>
        </p:spPr>
        <p:txBody>
          <a:bodyPr wrap="square" rtlCol="0">
            <a:spAutoFit/>
          </a:bodyPr>
          <a:lstStyle/>
          <a:p>
            <a:r>
              <a:rPr lang="en-GB" sz="1200" dirty="0">
                <a:solidFill>
                  <a:schemeClr val="bg1"/>
                </a:solidFill>
              </a:rPr>
              <a:t>PHE Publications gateway number: 2015165</a:t>
            </a:r>
          </a:p>
        </p:txBody>
      </p:sp>
      <p:sp>
        <p:nvSpPr>
          <p:cNvPr id="4" name="TextBox 3">
            <a:extLst>
              <a:ext uri="{FF2B5EF4-FFF2-40B4-BE49-F238E27FC236}">
                <a16:creationId xmlns:a16="http://schemas.microsoft.com/office/drawing/2014/main" id="{3B85A968-FE82-437A-B826-A0B75DB942AE}"/>
              </a:ext>
            </a:extLst>
          </p:cNvPr>
          <p:cNvSpPr txBox="1"/>
          <p:nvPr/>
        </p:nvSpPr>
        <p:spPr>
          <a:xfrm rot="19446483">
            <a:off x="1919004" y="3388272"/>
            <a:ext cx="5098775" cy="707886"/>
          </a:xfrm>
          <a:prstGeom prst="rect">
            <a:avLst/>
          </a:prstGeom>
          <a:noFill/>
        </p:spPr>
        <p:txBody>
          <a:bodyPr wrap="square" rtlCol="0">
            <a:spAutoFit/>
          </a:bodyPr>
          <a:lstStyle/>
          <a:p>
            <a:r>
              <a:rPr lang="en-GB" sz="4000" dirty="0"/>
              <a:t>Withdrawn July 2021</a:t>
            </a:r>
          </a:p>
        </p:txBody>
      </p:sp>
    </p:spTree>
    <p:extLst>
      <p:ext uri="{BB962C8B-B14F-4D97-AF65-F5344CB8AC3E}">
        <p14:creationId xmlns:p14="http://schemas.microsoft.com/office/powerpoint/2010/main" val="4071798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p:cNvGraphicFramePr>
          <p:nvPr>
            <p:extLst>
              <p:ext uri="{D42A27DB-BD31-4B8C-83A1-F6EECF244321}">
                <p14:modId xmlns:p14="http://schemas.microsoft.com/office/powerpoint/2010/main" val="4037746864"/>
              </p:ext>
            </p:extLst>
          </p:nvPr>
        </p:nvGraphicFramePr>
        <p:xfrm>
          <a:off x="539552" y="2132856"/>
          <a:ext cx="8280063" cy="4183360"/>
        </p:xfrm>
        <a:graphic>
          <a:graphicData uri="http://schemas.openxmlformats.org/drawingml/2006/chart">
            <c:chart xmlns:c="http://schemas.openxmlformats.org/drawingml/2006/chart" xmlns:r="http://schemas.openxmlformats.org/officeDocument/2006/relationships" r:id="rId3"/>
          </a:graphicData>
        </a:graphic>
      </p:graphicFrame>
      <p:sp>
        <p:nvSpPr>
          <p:cNvPr id="14338" name="Rectangle 2"/>
          <p:cNvSpPr>
            <a:spLocks noGrp="1" noChangeArrowheads="1"/>
          </p:cNvSpPr>
          <p:nvPr>
            <p:ph type="title"/>
          </p:nvPr>
        </p:nvSpPr>
        <p:spPr>
          <a:xfrm>
            <a:off x="533754" y="1484784"/>
            <a:ext cx="8028000" cy="648072"/>
          </a:xfrm>
        </p:spPr>
        <p:txBody>
          <a:bodyPr/>
          <a:lstStyle/>
          <a:p>
            <a:pPr eaLnBrk="1" hangingPunct="1"/>
            <a:r>
              <a:rPr lang="en-GB" sz="3400" b="1" dirty="0">
                <a:solidFill>
                  <a:srgbClr val="FFFFFF"/>
                </a:solidFill>
              </a:rPr>
              <a:t>Outline</a:t>
            </a:r>
          </a:p>
        </p:txBody>
      </p:sp>
      <p:sp>
        <p:nvSpPr>
          <p:cNvPr id="4" name="Slide Number Placeholder 3"/>
          <p:cNvSpPr>
            <a:spLocks noGrp="1"/>
          </p:cNvSpPr>
          <p:nvPr>
            <p:ph type="sldNum" sz="quarter" idx="4294967295"/>
          </p:nvPr>
        </p:nvSpPr>
        <p:spPr>
          <a:xfrm>
            <a:off x="0" y="6309320"/>
            <a:ext cx="9144000" cy="548680"/>
          </a:xfrm>
          <a:prstGeom prst="rect">
            <a:avLst/>
          </a:prstGeom>
        </p:spPr>
        <p:txBody>
          <a:bodyPr/>
          <a:lstStyle/>
          <a:p>
            <a:fld id="{E051598E-9D06-4046-8EF2-7702044C4E81}" type="slidenum">
              <a:rPr lang="en-US" smtClean="0"/>
              <a:pPr/>
              <a:t>10</a:t>
            </a:fld>
            <a:endParaRPr lang="en-US" dirty="0"/>
          </a:p>
        </p:txBody>
      </p:sp>
      <p:sp>
        <p:nvSpPr>
          <p:cNvPr id="7" name="Title 1"/>
          <p:cNvSpPr txBox="1">
            <a:spLocks/>
          </p:cNvSpPr>
          <p:nvPr/>
        </p:nvSpPr>
        <p:spPr bwMode="auto">
          <a:xfrm>
            <a:off x="2051721" y="260921"/>
            <a:ext cx="6912767" cy="1439887"/>
          </a:xfrm>
          <a:prstGeom prst="rect">
            <a:avLst/>
          </a:prstGeom>
          <a:solidFill>
            <a:schemeClr val="bg1"/>
          </a:solidFill>
          <a:ln/>
          <a:extLst>
            <a:ext uri="{91240B29-F687-4F45-9708-019B960494DF}">
              <a14:hiddenLine xmlns:a14="http://schemas.microsoft.com/office/drawing/2010/main" w="9525">
                <a:solidFill>
                  <a:srgbClr val="000000"/>
                </a:solidFill>
                <a:miter lim="800000"/>
                <a:headEnd/>
                <a:tailEnd/>
              </a14:hiddenLine>
            </a:ext>
          </a:extLst>
        </p:spPr>
        <p:txBody>
          <a:bodyPr vert="horz" lIns="72000" tIns="72000" rIns="72000" bIns="72000" rtlCol="0" anchor="ctr">
            <a:noAutofit/>
          </a:bodyPr>
          <a:lstStyle>
            <a:lvl1pPr algn="l" defTabSz="914400" rtl="0" eaLnBrk="1" latinLnBrk="0" hangingPunct="1">
              <a:spcBef>
                <a:spcPct val="0"/>
              </a:spcBef>
              <a:buNone/>
              <a:defRPr sz="4000" kern="1200" spc="-150" baseline="0">
                <a:solidFill>
                  <a:schemeClr val="tx2"/>
                </a:solidFill>
                <a:latin typeface="+mj-lt"/>
                <a:ea typeface="+mj-ea"/>
                <a:cs typeface="+mj-cs"/>
              </a:defRPr>
            </a:lvl1pPr>
          </a:lstStyle>
          <a:p>
            <a:pPr fontAlgn="auto">
              <a:spcAft>
                <a:spcPts val="0"/>
              </a:spcAft>
            </a:pPr>
            <a:r>
              <a:rPr lang="en-GB" dirty="0">
                <a:latin typeface="Arial" charset="0"/>
              </a:rPr>
              <a:t>Laboratory confirmed cases </a:t>
            </a:r>
          </a:p>
          <a:p>
            <a:pPr fontAlgn="auto">
              <a:spcAft>
                <a:spcPts val="0"/>
              </a:spcAft>
            </a:pPr>
            <a:r>
              <a:rPr lang="en-GB" dirty="0">
                <a:latin typeface="Arial" charset="0"/>
              </a:rPr>
              <a:t>invasive meningococcal disease</a:t>
            </a:r>
            <a:br>
              <a:rPr lang="en-GB" dirty="0">
                <a:latin typeface="Arial" charset="0"/>
              </a:rPr>
            </a:br>
            <a:r>
              <a:rPr lang="en-GB" sz="1800" dirty="0">
                <a:latin typeface="Arial" charset="0"/>
              </a:rPr>
              <a:t>England  and Wales</a:t>
            </a:r>
            <a:endParaRPr lang="en-GB" dirty="0">
              <a:latin typeface="Arial" charset="0"/>
            </a:endParaRPr>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
        <p:nvSpPr>
          <p:cNvPr id="9" name="TextBox 8">
            <a:extLst>
              <a:ext uri="{FF2B5EF4-FFF2-40B4-BE49-F238E27FC236}">
                <a16:creationId xmlns:a16="http://schemas.microsoft.com/office/drawing/2014/main" id="{33F4008D-1CBD-4EA9-96AC-FDDFD88F84AC}"/>
              </a:ext>
            </a:extLst>
          </p:cNvPr>
          <p:cNvSpPr txBox="1"/>
          <p:nvPr/>
        </p:nvSpPr>
        <p:spPr>
          <a:xfrm rot="19446483">
            <a:off x="1919004" y="3388272"/>
            <a:ext cx="5098775" cy="707886"/>
          </a:xfrm>
          <a:prstGeom prst="rect">
            <a:avLst/>
          </a:prstGeom>
          <a:noFill/>
        </p:spPr>
        <p:txBody>
          <a:bodyPr wrap="square" rtlCol="0">
            <a:spAutoFit/>
          </a:bodyPr>
          <a:lstStyle/>
          <a:p>
            <a:r>
              <a:rPr lang="en-GB" sz="4000" dirty="0"/>
              <a:t>Withdrawn July 2021</a:t>
            </a:r>
          </a:p>
        </p:txBody>
      </p:sp>
    </p:spTree>
    <p:extLst>
      <p:ext uri="{BB962C8B-B14F-4D97-AF65-F5344CB8AC3E}">
        <p14:creationId xmlns:p14="http://schemas.microsoft.com/office/powerpoint/2010/main" val="1167979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332656"/>
            <a:ext cx="6768752" cy="648072"/>
          </a:xfrm>
        </p:spPr>
        <p:txBody>
          <a:bodyPr>
            <a:normAutofit fontScale="90000"/>
          </a:bodyPr>
          <a:lstStyle/>
          <a:p>
            <a:r>
              <a:rPr lang="en-GB" dirty="0"/>
              <a:t>Laboratory confirmed IMD by group and age (2010-2014)</a:t>
            </a:r>
            <a:br>
              <a:rPr lang="en-GB" dirty="0"/>
            </a:br>
            <a:r>
              <a:rPr lang="en-GB" sz="2000" dirty="0">
                <a:latin typeface="Arial" charset="0"/>
              </a:rPr>
              <a:t>England  and Wales</a:t>
            </a:r>
            <a:endParaRPr lang="en-GB" dirty="0"/>
          </a:p>
        </p:txBody>
      </p:sp>
      <p:graphicFrame>
        <p:nvGraphicFramePr>
          <p:cNvPr id="5" name="Chart 4"/>
          <p:cNvGraphicFramePr>
            <a:graphicFrameLocks/>
          </p:cNvGraphicFramePr>
          <p:nvPr>
            <p:extLst>
              <p:ext uri="{D42A27DB-BD31-4B8C-83A1-F6EECF244321}">
                <p14:modId xmlns:p14="http://schemas.microsoft.com/office/powerpoint/2010/main" val="3687266430"/>
              </p:ext>
            </p:extLst>
          </p:nvPr>
        </p:nvGraphicFramePr>
        <p:xfrm>
          <a:off x="611560" y="2060848"/>
          <a:ext cx="8163449" cy="4408736"/>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4294967295"/>
          </p:nvPr>
        </p:nvSpPr>
        <p:spPr>
          <a:xfrm>
            <a:off x="0" y="6309320"/>
            <a:ext cx="9144000" cy="548680"/>
          </a:xfrm>
          <a:prstGeom prst="rect">
            <a:avLst/>
          </a:prstGeom>
        </p:spPr>
        <p:txBody>
          <a:bodyPr/>
          <a:lstStyle/>
          <a:p>
            <a:fld id="{E051598E-9D06-4046-8EF2-7702044C4E81}" type="slidenum">
              <a:rPr lang="en-US" smtClean="0"/>
              <a:pPr/>
              <a:t>11</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3129430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4048" y="1412776"/>
            <a:ext cx="3653960" cy="4608512"/>
          </a:xfrm>
        </p:spPr>
        <p:txBody>
          <a:bodyPr/>
          <a:lstStyle/>
          <a:p>
            <a:pPr marL="285750" indent="-285750">
              <a:buFont typeface="Arial" pitchFamily="34" charset="0"/>
              <a:buChar char="•"/>
            </a:pPr>
            <a:r>
              <a:rPr lang="en-GB" dirty="0"/>
              <a:t>In England, </a:t>
            </a:r>
            <a:r>
              <a:rPr lang="en-GB" dirty="0" err="1"/>
              <a:t>MenW</a:t>
            </a:r>
            <a:r>
              <a:rPr lang="en-GB" dirty="0"/>
              <a:t> disease has been increasing year-on year since 2009. </a:t>
            </a:r>
          </a:p>
          <a:p>
            <a:pPr marL="285750" indent="-285750">
              <a:buFont typeface="Arial" pitchFamily="34" charset="0"/>
              <a:buChar char="•"/>
            </a:pPr>
            <a:r>
              <a:rPr lang="en-GB" dirty="0"/>
              <a:t>This increase has occurred across all age groups and all regions in England</a:t>
            </a:r>
          </a:p>
          <a:p>
            <a:pPr marL="285750" indent="-285750">
              <a:buFont typeface="Arial" pitchFamily="34" charset="0"/>
              <a:buChar char="•"/>
            </a:pPr>
            <a:r>
              <a:rPr lang="en-GB" dirty="0"/>
              <a:t>From September 2015, the teenage </a:t>
            </a:r>
            <a:r>
              <a:rPr lang="en-GB" dirty="0" err="1"/>
              <a:t>MenC</a:t>
            </a:r>
            <a:r>
              <a:rPr lang="en-GB" dirty="0"/>
              <a:t> vaccine will be replaced with a </a:t>
            </a:r>
            <a:r>
              <a:rPr lang="en-GB" dirty="0" err="1"/>
              <a:t>MenACWY</a:t>
            </a:r>
            <a:r>
              <a:rPr lang="en-GB" dirty="0"/>
              <a:t>, conjugate vaccine which will offer additional protection against groups A, W and Y.</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12</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graphicFrame>
        <p:nvGraphicFramePr>
          <p:cNvPr id="7" name="Chart 6"/>
          <p:cNvGraphicFramePr>
            <a:graphicFrameLocks/>
          </p:cNvGraphicFramePr>
          <p:nvPr>
            <p:extLst>
              <p:ext uri="{D42A27DB-BD31-4B8C-83A1-F6EECF244321}">
                <p14:modId xmlns:p14="http://schemas.microsoft.com/office/powerpoint/2010/main" val="534108313"/>
              </p:ext>
            </p:extLst>
          </p:nvPr>
        </p:nvGraphicFramePr>
        <p:xfrm>
          <a:off x="467544" y="1412776"/>
          <a:ext cx="4392488" cy="4543400"/>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p:cNvSpPr txBox="1">
            <a:spLocks/>
          </p:cNvSpPr>
          <p:nvPr/>
        </p:nvSpPr>
        <p:spPr>
          <a:xfrm>
            <a:off x="2267744" y="399895"/>
            <a:ext cx="5400600" cy="936104"/>
          </a:xfrm>
          <a:prstGeom prst="rect">
            <a:avLst/>
          </a:prstGeom>
        </p:spPr>
        <p:txBody>
          <a:bodyPr vert="horz" lIns="0" tIns="0" rIns="0" bIns="0" rtlCol="0" anchor="t" anchorCtr="0">
            <a:noAutofit/>
          </a:bodyPr>
          <a:lstStyle>
            <a:lvl1pPr algn="l" rtl="0" eaLnBrk="1" fontAlgn="base" hangingPunct="1">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r>
              <a:rPr lang="en-GB" sz="3600" dirty="0"/>
              <a:t>Increase in </a:t>
            </a:r>
            <a:r>
              <a:rPr lang="en-GB" sz="3600" dirty="0" err="1"/>
              <a:t>MenW</a:t>
            </a:r>
            <a:r>
              <a:rPr lang="en-GB" sz="3600" dirty="0"/>
              <a:t> disease</a:t>
            </a:r>
          </a:p>
        </p:txBody>
      </p:sp>
    </p:spTree>
    <p:extLst>
      <p:ext uri="{BB962C8B-B14F-4D97-AF65-F5344CB8AC3E}">
        <p14:creationId xmlns:p14="http://schemas.microsoft.com/office/powerpoint/2010/main" val="2492846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476542" y="1124744"/>
            <a:ext cx="8415938" cy="1080120"/>
          </a:xfrm>
          <a:noFill/>
          <a:ln>
            <a:miter lim="800000"/>
            <a:headEnd/>
            <a:tailEnd/>
          </a:ln>
        </p:spPr>
        <p:txBody>
          <a:bodyPr vert="horz" wrap="square" lIns="85725" tIns="42863" rIns="85725" bIns="42863" numCol="1" anchor="t" anchorCtr="0" compatLnSpc="1">
            <a:prstTxWarp prst="textNoShape">
              <a:avLst/>
            </a:prstTxWarp>
            <a:normAutofit fontScale="90000"/>
          </a:bodyPr>
          <a:lstStyle/>
          <a:p>
            <a:pPr eaLnBrk="1" hangingPunct="1"/>
            <a:br>
              <a:rPr lang="en-GB" dirty="0">
                <a:solidFill>
                  <a:schemeClr val="tx2"/>
                </a:solidFill>
              </a:rPr>
            </a:br>
            <a:endParaRPr lang="en-GB" dirty="0">
              <a:solidFill>
                <a:schemeClr val="tx2"/>
              </a:solidFill>
            </a:endParaRPr>
          </a:p>
        </p:txBody>
      </p:sp>
      <p:sp>
        <p:nvSpPr>
          <p:cNvPr id="18455" name="TextBox 29"/>
          <p:cNvSpPr txBox="1">
            <a:spLocks noChangeArrowheads="1"/>
          </p:cNvSpPr>
          <p:nvPr/>
        </p:nvSpPr>
        <p:spPr bwMode="auto">
          <a:xfrm>
            <a:off x="4572001" y="5304235"/>
            <a:ext cx="3951387" cy="640561"/>
          </a:xfrm>
          <a:prstGeom prst="rect">
            <a:avLst/>
          </a:prstGeom>
          <a:noFill/>
          <a:ln w="9525">
            <a:noFill/>
            <a:miter lim="800000"/>
            <a:headEnd/>
            <a:tailEnd/>
          </a:ln>
        </p:spPr>
        <p:txBody>
          <a:bodyPr lIns="85725" tIns="42863" rIns="85725" bIns="42863">
            <a:spAutoFit/>
          </a:bodyPr>
          <a:lstStyle/>
          <a:p>
            <a:pPr algn="ctr" fontAlgn="auto">
              <a:spcBef>
                <a:spcPts val="0"/>
              </a:spcBef>
              <a:spcAft>
                <a:spcPts val="0"/>
              </a:spcAft>
            </a:pPr>
            <a:r>
              <a:rPr lang="en-GB" sz="1800">
                <a:solidFill>
                  <a:prstClr val="white"/>
                </a:solidFill>
                <a:latin typeface="Verdana"/>
                <a:ea typeface="+mn-ea"/>
                <a:cs typeface="+mn-cs"/>
              </a:rPr>
              <a:t>Neck stiffness &amp; muscle pain</a:t>
            </a:r>
          </a:p>
          <a:p>
            <a:pPr fontAlgn="auto">
              <a:spcBef>
                <a:spcPts val="0"/>
              </a:spcBef>
              <a:spcAft>
                <a:spcPts val="0"/>
              </a:spcAft>
            </a:pPr>
            <a:endParaRPr lang="en-GB" sz="1800">
              <a:solidFill>
                <a:prstClr val="black"/>
              </a:solidFill>
              <a:latin typeface="Verdana"/>
              <a:ea typeface="+mn-ea"/>
              <a:cs typeface="+mn-cs"/>
            </a:endParaRPr>
          </a:p>
        </p:txBody>
      </p:sp>
      <p:graphicFrame>
        <p:nvGraphicFramePr>
          <p:cNvPr id="32" name="Table 31"/>
          <p:cNvGraphicFramePr>
            <a:graphicFrameLocks noGrp="1"/>
          </p:cNvGraphicFramePr>
          <p:nvPr>
            <p:extLst>
              <p:ext uri="{D42A27DB-BD31-4B8C-83A1-F6EECF244321}">
                <p14:modId xmlns:p14="http://schemas.microsoft.com/office/powerpoint/2010/main" val="3295258650"/>
              </p:ext>
            </p:extLst>
          </p:nvPr>
        </p:nvGraphicFramePr>
        <p:xfrm>
          <a:off x="442193" y="1700808"/>
          <a:ext cx="8162254" cy="4896542"/>
        </p:xfrm>
        <a:graphic>
          <a:graphicData uri="http://schemas.openxmlformats.org/drawingml/2006/table">
            <a:tbl>
              <a:tblPr firstRow="1" bandRow="1">
                <a:tableStyleId>{5C22544A-7EE6-4342-B048-85BDC9FD1C3A}</a:tableStyleId>
              </a:tblPr>
              <a:tblGrid>
                <a:gridCol w="4081127">
                  <a:extLst>
                    <a:ext uri="{9D8B030D-6E8A-4147-A177-3AD203B41FA5}">
                      <a16:colId xmlns:a16="http://schemas.microsoft.com/office/drawing/2014/main" val="20000"/>
                    </a:ext>
                  </a:extLst>
                </a:gridCol>
                <a:gridCol w="4081127">
                  <a:extLst>
                    <a:ext uri="{9D8B030D-6E8A-4147-A177-3AD203B41FA5}">
                      <a16:colId xmlns:a16="http://schemas.microsoft.com/office/drawing/2014/main" val="20001"/>
                    </a:ext>
                  </a:extLst>
                </a:gridCol>
              </a:tblGrid>
              <a:tr h="6916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Babies and toddlers</a:t>
                      </a:r>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Children and young adults</a:t>
                      </a:r>
                    </a:p>
                    <a:p>
                      <a:endParaRPr lang="en-GB" dirty="0"/>
                    </a:p>
                  </a:txBody>
                  <a:tcPr/>
                </a:tc>
                <a:extLst>
                  <a:ext uri="{0D108BD9-81ED-4DB2-BD59-A6C34878D82A}">
                    <a16:rowId xmlns:a16="http://schemas.microsoft.com/office/drawing/2014/main" val="10000"/>
                  </a:ext>
                </a:extLst>
              </a:tr>
              <a:tr h="3515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Fever with poor peripheral perfusion</a:t>
                      </a:r>
                    </a:p>
                  </a:txBody>
                  <a:tcPr/>
                </a:tc>
                <a:tc>
                  <a:txBody>
                    <a:bodyPr/>
                    <a:lstStyle/>
                    <a:p>
                      <a:pPr algn="l"/>
                      <a:r>
                        <a:rPr lang="en-GB" sz="1600" dirty="0"/>
                        <a:t>Fever with poor peripheral perfusion</a:t>
                      </a:r>
                    </a:p>
                  </a:txBody>
                  <a:tcPr/>
                </a:tc>
                <a:extLst>
                  <a:ext uri="{0D108BD9-81ED-4DB2-BD59-A6C34878D82A}">
                    <a16:rowId xmlns:a16="http://schemas.microsoft.com/office/drawing/2014/main" val="10001"/>
                  </a:ext>
                </a:extLst>
              </a:tr>
              <a:tr h="6257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Poor feeding, refusing food or vomiting </a:t>
                      </a:r>
                    </a:p>
                  </a:txBody>
                  <a:tcPr/>
                </a:tc>
                <a:tc>
                  <a:txBody>
                    <a:bodyPr/>
                    <a:lstStyle/>
                    <a:p>
                      <a:pPr algn="l"/>
                      <a:r>
                        <a:rPr lang="en-GB" sz="1600" dirty="0"/>
                        <a:t>Vomiting</a:t>
                      </a:r>
                    </a:p>
                  </a:txBody>
                  <a:tcPr/>
                </a:tc>
                <a:extLst>
                  <a:ext uri="{0D108BD9-81ED-4DB2-BD59-A6C34878D82A}">
                    <a16:rowId xmlns:a16="http://schemas.microsoft.com/office/drawing/2014/main" val="10002"/>
                  </a:ext>
                </a:extLst>
              </a:tr>
              <a:tr h="6257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Tense, bulging </a:t>
                      </a:r>
                      <a:r>
                        <a:rPr lang="en-GB" sz="1600" dirty="0" err="1"/>
                        <a:t>fontanelle</a:t>
                      </a:r>
                      <a:r>
                        <a:rPr lang="en-GB" sz="1600" baseline="0" dirty="0"/>
                        <a:t> and </a:t>
                      </a:r>
                      <a:r>
                        <a:rPr lang="en-GB" sz="1600" dirty="0"/>
                        <a:t>photophobia</a:t>
                      </a:r>
                    </a:p>
                  </a:txBody>
                  <a:tcPr/>
                </a:tc>
                <a:tc>
                  <a:txBody>
                    <a:bodyPr/>
                    <a:lstStyle/>
                    <a:p>
                      <a:pPr algn="l"/>
                      <a:r>
                        <a:rPr lang="en-GB" sz="1600" dirty="0"/>
                        <a:t>Severe headache and photophobia </a:t>
                      </a:r>
                    </a:p>
                  </a:txBody>
                  <a:tcPr/>
                </a:tc>
                <a:extLst>
                  <a:ext uri="{0D108BD9-81ED-4DB2-BD59-A6C34878D82A}">
                    <a16:rowId xmlns:a16="http://schemas.microsoft.com/office/drawing/2014/main" val="10003"/>
                  </a:ext>
                </a:extLst>
              </a:tr>
              <a:tr h="6257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Fretful, unusual cry, moaning or rapid breathing</a:t>
                      </a:r>
                    </a:p>
                  </a:txBody>
                  <a:tcPr/>
                </a:tc>
                <a:tc>
                  <a:txBody>
                    <a:bodyPr/>
                    <a:lstStyle/>
                    <a:p>
                      <a:pPr algn="l"/>
                      <a:r>
                        <a:rPr lang="en-GB" sz="1600" dirty="0"/>
                        <a:t>Confusion</a:t>
                      </a:r>
                      <a:r>
                        <a:rPr lang="en-GB" sz="1600" baseline="0" dirty="0"/>
                        <a:t> and irritability</a:t>
                      </a:r>
                      <a:endParaRPr lang="en-GB" sz="1600" dirty="0"/>
                    </a:p>
                  </a:txBody>
                  <a:tcPr/>
                </a:tc>
                <a:extLst>
                  <a:ext uri="{0D108BD9-81ED-4DB2-BD59-A6C34878D82A}">
                    <a16:rowId xmlns:a16="http://schemas.microsoft.com/office/drawing/2014/main" val="10004"/>
                  </a:ext>
                </a:extLst>
              </a:tr>
              <a:tr h="3622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Neck stiffness</a:t>
                      </a:r>
                    </a:p>
                  </a:txBody>
                  <a:tcPr/>
                </a:tc>
                <a:tc>
                  <a:txBody>
                    <a:bodyPr/>
                    <a:lstStyle/>
                    <a:p>
                      <a:pPr algn="l"/>
                      <a:r>
                        <a:rPr lang="en-GB" sz="1600" dirty="0"/>
                        <a:t>Neck stiffness and muscle pain</a:t>
                      </a:r>
                    </a:p>
                  </a:txBody>
                  <a:tcPr/>
                </a:tc>
                <a:extLst>
                  <a:ext uri="{0D108BD9-81ED-4DB2-BD59-A6C34878D82A}">
                    <a16:rowId xmlns:a16="http://schemas.microsoft.com/office/drawing/2014/main" val="10005"/>
                  </a:ext>
                </a:extLst>
              </a:tr>
              <a:tr h="8892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Pale blotchy complexion &amp;/or non blanching rash that does not fade when a glass</a:t>
                      </a:r>
                      <a:r>
                        <a:rPr lang="en-GB" sz="1600" baseline="0" dirty="0"/>
                        <a:t> is rolled over it </a:t>
                      </a:r>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Pale blotchy complexion &amp;/or non blanching rash that does not fade when a glass</a:t>
                      </a:r>
                      <a:r>
                        <a:rPr lang="en-GB" sz="1600" baseline="0" dirty="0"/>
                        <a:t> is rolled over it </a:t>
                      </a:r>
                      <a:endParaRPr lang="en-GB" sz="1600" dirty="0"/>
                    </a:p>
                  </a:txBody>
                  <a:tcPr/>
                </a:tc>
                <a:extLst>
                  <a:ext uri="{0D108BD9-81ED-4DB2-BD59-A6C34878D82A}">
                    <a16:rowId xmlns:a16="http://schemas.microsoft.com/office/drawing/2014/main" val="10006"/>
                  </a:ext>
                </a:extLst>
              </a:tr>
              <a:tr h="3622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Drowsy</a:t>
                      </a:r>
                      <a:r>
                        <a:rPr lang="en-GB" sz="1600" baseline="0" dirty="0"/>
                        <a:t> </a:t>
                      </a:r>
                      <a:r>
                        <a:rPr lang="en-GB" sz="1600" dirty="0"/>
                        <a:t>&amp; loss of consciousness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Drowsy</a:t>
                      </a:r>
                      <a:r>
                        <a:rPr lang="en-GB" sz="1600" baseline="0" dirty="0"/>
                        <a:t> </a:t>
                      </a:r>
                      <a:r>
                        <a:rPr lang="en-GB" sz="1600" dirty="0"/>
                        <a:t>&amp; loss of consciousness </a:t>
                      </a:r>
                    </a:p>
                  </a:txBody>
                  <a:tcPr/>
                </a:tc>
                <a:extLst>
                  <a:ext uri="{0D108BD9-81ED-4DB2-BD59-A6C34878D82A}">
                    <a16:rowId xmlns:a16="http://schemas.microsoft.com/office/drawing/2014/main" val="10007"/>
                  </a:ext>
                </a:extLst>
              </a:tr>
              <a:tr h="362284">
                <a:tc gridSpan="2">
                  <a:txBody>
                    <a:bodyPr/>
                    <a:lstStyle/>
                    <a:p>
                      <a:pPr algn="ctr" eaLnBrk="1" hangingPunct="1">
                        <a:buFont typeface="Arial" charset="0"/>
                        <a:buNone/>
                      </a:pPr>
                      <a:r>
                        <a:rPr lang="en-GB" sz="1600" b="1" dirty="0"/>
                        <a:t>Symptoms can appear in any order, some may not appear at all.</a:t>
                      </a:r>
                      <a:endParaRPr lang="en-GB" sz="1600" dirty="0"/>
                    </a:p>
                  </a:txBody>
                  <a:tcPr/>
                </a:tc>
                <a:tc hMerge="1">
                  <a:txBody>
                    <a:bodyPr/>
                    <a:lstStyle/>
                    <a:p>
                      <a:endParaRPr lang="en-GB" sz="1600" dirty="0"/>
                    </a:p>
                  </a:txBody>
                  <a:tcPr/>
                </a:tc>
                <a:extLst>
                  <a:ext uri="{0D108BD9-81ED-4DB2-BD59-A6C34878D82A}">
                    <a16:rowId xmlns:a16="http://schemas.microsoft.com/office/drawing/2014/main" val="10008"/>
                  </a:ext>
                </a:extLst>
              </a:tr>
            </a:tbl>
          </a:graphicData>
        </a:graphic>
      </p:graphicFrame>
      <p:sp>
        <p:nvSpPr>
          <p:cNvPr id="7"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
        <p:nvSpPr>
          <p:cNvPr id="9" name="Title 1"/>
          <p:cNvSpPr txBox="1">
            <a:spLocks/>
          </p:cNvSpPr>
          <p:nvPr/>
        </p:nvSpPr>
        <p:spPr>
          <a:xfrm>
            <a:off x="467544" y="1124744"/>
            <a:ext cx="8136904" cy="720080"/>
          </a:xfrm>
          <a:prstGeom prst="rect">
            <a:avLst/>
          </a:prstGeom>
        </p:spPr>
        <p:txBody>
          <a:bodyPr vert="horz" lIns="0" tIns="0" rIns="0" bIns="0" rtlCol="0" anchor="t" anchorCtr="0">
            <a:noAutofit/>
          </a:bodyPr>
          <a:lstStyle>
            <a:lvl1pPr algn="l" rtl="0" eaLnBrk="1" fontAlgn="base" hangingPunct="1">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r>
              <a:rPr lang="en-GB" sz="3600" dirty="0"/>
              <a:t>Clinical presentation of IMD</a:t>
            </a:r>
          </a:p>
        </p:txBody>
      </p:sp>
      <p:sp>
        <p:nvSpPr>
          <p:cNvPr id="8" name="TextBox 7">
            <a:extLst>
              <a:ext uri="{FF2B5EF4-FFF2-40B4-BE49-F238E27FC236}">
                <a16:creationId xmlns:a16="http://schemas.microsoft.com/office/drawing/2014/main" id="{31E687B1-80D4-49C5-BDD0-C4F1FBD8EC73}"/>
              </a:ext>
            </a:extLst>
          </p:cNvPr>
          <p:cNvSpPr txBox="1"/>
          <p:nvPr/>
        </p:nvSpPr>
        <p:spPr>
          <a:xfrm rot="19446483">
            <a:off x="1919004" y="3388272"/>
            <a:ext cx="5098775" cy="707886"/>
          </a:xfrm>
          <a:prstGeom prst="rect">
            <a:avLst/>
          </a:prstGeom>
          <a:noFill/>
        </p:spPr>
        <p:txBody>
          <a:bodyPr wrap="square" rtlCol="0">
            <a:spAutoFit/>
          </a:bodyPr>
          <a:lstStyle/>
          <a:p>
            <a:r>
              <a:rPr lang="en-GB" sz="4000" dirty="0"/>
              <a:t>Withdrawn July 2021</a:t>
            </a:r>
          </a:p>
        </p:txBody>
      </p:sp>
    </p:spTree>
    <p:extLst>
      <p:ext uri="{BB962C8B-B14F-4D97-AF65-F5344CB8AC3E}">
        <p14:creationId xmlns:p14="http://schemas.microsoft.com/office/powerpoint/2010/main" val="2944778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413984" y="1110659"/>
            <a:ext cx="7182352" cy="670396"/>
          </a:xfrm>
          <a:noFill/>
          <a:ln>
            <a:miter lim="800000"/>
            <a:headEnd/>
            <a:tailEnd/>
          </a:ln>
        </p:spPr>
        <p:txBody>
          <a:bodyPr vert="horz" wrap="square" lIns="85725" tIns="42863" rIns="85725" bIns="42863" numCol="1" anchor="t" anchorCtr="0" compatLnSpc="1">
            <a:prstTxWarp prst="textNoShape">
              <a:avLst/>
            </a:prstTxWarp>
            <a:noAutofit/>
          </a:bodyPr>
          <a:lstStyle/>
          <a:p>
            <a:pPr algn="l" eaLnBrk="1" hangingPunct="1"/>
            <a:r>
              <a:rPr lang="en-GB" sz="3800" dirty="0">
                <a:latin typeface="+mn-lt"/>
                <a:ea typeface="Verdana" pitchFamily="34" charset="0"/>
                <a:cs typeface="Verdana" pitchFamily="34" charset="0"/>
              </a:rPr>
              <a:t>The meningococcal rash</a:t>
            </a:r>
          </a:p>
        </p:txBody>
      </p:sp>
      <p:sp>
        <p:nvSpPr>
          <p:cNvPr id="19459" name="Content Placeholder 2"/>
          <p:cNvSpPr>
            <a:spLocks noGrp="1"/>
          </p:cNvSpPr>
          <p:nvPr>
            <p:ph idx="1"/>
          </p:nvPr>
        </p:nvSpPr>
        <p:spPr>
          <a:xfrm>
            <a:off x="4860032" y="1368001"/>
            <a:ext cx="3719018" cy="4788000"/>
          </a:xfrm>
        </p:spPr>
        <p:txBody>
          <a:bodyPr>
            <a:normAutofit/>
          </a:bodyPr>
          <a:lstStyle/>
          <a:p>
            <a:pPr eaLnBrk="1" hangingPunct="1">
              <a:buFont typeface="Arial" charset="0"/>
              <a:buNone/>
            </a:pPr>
            <a:endParaRPr lang="en-GB" sz="1900" dirty="0"/>
          </a:p>
          <a:p>
            <a:pPr eaLnBrk="1" hangingPunct="1">
              <a:buFont typeface="Arial" charset="0"/>
              <a:buNone/>
            </a:pPr>
            <a:r>
              <a:rPr lang="en-GB" sz="1900" dirty="0"/>
              <a:t>		</a:t>
            </a:r>
            <a:endParaRPr lang="en-GB" sz="1000" dirty="0"/>
          </a:p>
        </p:txBody>
      </p:sp>
      <p:sp>
        <p:nvSpPr>
          <p:cNvPr id="10" name="Content Placeholder 2"/>
          <p:cNvSpPr>
            <a:spLocks noGrp="1"/>
          </p:cNvSpPr>
          <p:nvPr>
            <p:ph type="body" sz="half" idx="2"/>
          </p:nvPr>
        </p:nvSpPr>
        <p:spPr>
          <a:xfrm>
            <a:off x="251520" y="1764120"/>
            <a:ext cx="5256584" cy="4401184"/>
          </a:xfrm>
        </p:spPr>
        <p:txBody>
          <a:bodyPr>
            <a:noAutofit/>
          </a:bodyPr>
          <a:lstStyle/>
          <a:p>
            <a:pPr marL="342900" indent="-342900">
              <a:buFont typeface="Arial" pitchFamily="34" charset="0"/>
              <a:buChar char="•"/>
            </a:pPr>
            <a:r>
              <a:rPr lang="en-GB" sz="1800" dirty="0">
                <a:latin typeface="+mn-lt"/>
              </a:rPr>
              <a:t>A distinctive red rash can appear anywhere on the body</a:t>
            </a:r>
          </a:p>
          <a:p>
            <a:pPr marL="342900" indent="-342900">
              <a:buFont typeface="Arial" pitchFamily="34" charset="0"/>
              <a:buChar char="•"/>
            </a:pPr>
            <a:r>
              <a:rPr lang="en-GB" sz="1800" dirty="0">
                <a:latin typeface="+mn-lt"/>
              </a:rPr>
              <a:t>The rash is formed of tiny “pinpricks” also known as </a:t>
            </a:r>
            <a:r>
              <a:rPr lang="en-GB" sz="1800" dirty="0" err="1">
                <a:latin typeface="+mn-lt"/>
              </a:rPr>
              <a:t>petechiae</a:t>
            </a:r>
            <a:r>
              <a:rPr lang="en-GB" sz="1800" dirty="0">
                <a:latin typeface="+mn-lt"/>
              </a:rPr>
              <a:t> and appears red in colour. The rash may later develop into purple bruising of the skin</a:t>
            </a:r>
          </a:p>
          <a:p>
            <a:pPr marL="342900" indent="-342900">
              <a:buFont typeface="Arial" pitchFamily="34" charset="0"/>
              <a:buChar char="•"/>
            </a:pPr>
            <a:r>
              <a:rPr lang="en-GB" sz="1800" dirty="0">
                <a:latin typeface="+mn-lt"/>
              </a:rPr>
              <a:t>The meningococcal rash can be distinguished from other rashes by pressing a glass tumbler against it</a:t>
            </a:r>
          </a:p>
          <a:p>
            <a:pPr marL="342900" indent="-342900">
              <a:buFont typeface="Arial" pitchFamily="34" charset="0"/>
              <a:buChar char="•"/>
            </a:pPr>
            <a:r>
              <a:rPr lang="en-GB" sz="1800" dirty="0">
                <a:latin typeface="+mn-lt"/>
              </a:rPr>
              <a:t>A meningococcal rash will not fade when a glass tumbler is rolled over it</a:t>
            </a:r>
          </a:p>
          <a:p>
            <a:pPr marL="342900" indent="-342900">
              <a:buFont typeface="Arial" pitchFamily="34" charset="0"/>
              <a:buChar char="•"/>
            </a:pPr>
            <a:r>
              <a:rPr lang="en-GB" sz="1800" dirty="0"/>
              <a:t>A febrile illness and rash that does not fade is a sign of meningococcal septicaemia</a:t>
            </a:r>
          </a:p>
          <a:p>
            <a:pPr marL="342900" indent="-342900">
              <a:buFont typeface="Arial" pitchFamily="34" charset="0"/>
              <a:buChar char="•"/>
            </a:pPr>
            <a:endParaRPr lang="en-GB" sz="2000" dirty="0">
              <a:latin typeface="+mn-lt"/>
            </a:endParaRPr>
          </a:p>
        </p:txBody>
      </p:sp>
      <p:sp>
        <p:nvSpPr>
          <p:cNvPr id="7" name="Slide Number Placeholder 6"/>
          <p:cNvSpPr>
            <a:spLocks noGrp="1"/>
          </p:cNvSpPr>
          <p:nvPr>
            <p:ph type="sldNum" sz="quarter" idx="10"/>
          </p:nvPr>
        </p:nvSpPr>
        <p:spPr/>
        <p:txBody>
          <a:bodyPr/>
          <a:lstStyle/>
          <a:p>
            <a:pPr>
              <a:defRPr/>
            </a:pPr>
            <a:r>
              <a:rPr lang="en-US"/>
              <a:t>  </a:t>
            </a:r>
            <a:fld id="{2565FA6D-D4C8-4C4C-AC4B-3269734D34D8}" type="slidenum">
              <a:rPr lang="en-US" smtClean="0"/>
              <a:pPr>
                <a:defRPr/>
              </a:pPr>
              <a:t>14</a:t>
            </a:fld>
            <a:endParaRPr lang="en-US" dirty="0"/>
          </a:p>
        </p:txBody>
      </p:sp>
      <p:pic>
        <p:nvPicPr>
          <p:cNvPr id="19461" name="Picture 2" descr="Glass Test"/>
          <p:cNvPicPr>
            <a:picLocks noChangeAspect="1" noChangeArrowheads="1"/>
          </p:cNvPicPr>
          <p:nvPr/>
        </p:nvPicPr>
        <p:blipFill>
          <a:blip r:embed="rId3" cstate="print"/>
          <a:srcRect/>
          <a:stretch>
            <a:fillRect/>
          </a:stretch>
        </p:blipFill>
        <p:spPr bwMode="auto">
          <a:xfrm>
            <a:off x="5652120" y="1764120"/>
            <a:ext cx="3246413" cy="3321063"/>
          </a:xfrm>
          <a:prstGeom prst="rect">
            <a:avLst/>
          </a:prstGeom>
          <a:noFill/>
          <a:ln w="9525">
            <a:noFill/>
            <a:miter lim="800000"/>
            <a:headEnd/>
            <a:tailEnd/>
          </a:ln>
        </p:spPr>
      </p:pic>
      <p:sp>
        <p:nvSpPr>
          <p:cNvPr id="6" name="Rectangle 5"/>
          <p:cNvSpPr/>
          <p:nvPr/>
        </p:nvSpPr>
        <p:spPr>
          <a:xfrm>
            <a:off x="5508104" y="5437673"/>
            <a:ext cx="3635896" cy="1015663"/>
          </a:xfrm>
          <a:prstGeom prst="rect">
            <a:avLst/>
          </a:prstGeom>
        </p:spPr>
        <p:txBody>
          <a:bodyPr wrap="square">
            <a:spAutoFit/>
          </a:bodyPr>
          <a:lstStyle/>
          <a:p>
            <a:pPr fontAlgn="auto">
              <a:spcBef>
                <a:spcPts val="0"/>
              </a:spcBef>
              <a:spcAft>
                <a:spcPts val="0"/>
              </a:spcAft>
            </a:pPr>
            <a:r>
              <a:rPr lang="en-GB" sz="1400" dirty="0">
                <a:solidFill>
                  <a:prstClr val="black"/>
                </a:solidFill>
                <a:latin typeface="+mn-lt"/>
                <a:ea typeface="Verdana" pitchFamily="34" charset="0"/>
                <a:cs typeface="Verdana" pitchFamily="34" charset="0"/>
              </a:rPr>
              <a:t>The ‘tumbler’ test picture courtesy of </a:t>
            </a:r>
            <a:r>
              <a:rPr lang="en-GB" sz="1400" i="1" dirty="0">
                <a:solidFill>
                  <a:prstClr val="black"/>
                </a:solidFill>
                <a:latin typeface="+mn-lt"/>
                <a:ea typeface="Verdana" pitchFamily="34" charset="0"/>
                <a:cs typeface="Verdana" pitchFamily="34" charset="0"/>
              </a:rPr>
              <a:t>Meningitis Research Foundation</a:t>
            </a:r>
          </a:p>
          <a:p>
            <a:pPr fontAlgn="auto">
              <a:spcBef>
                <a:spcPts val="0"/>
              </a:spcBef>
              <a:spcAft>
                <a:spcPts val="0"/>
              </a:spcAft>
            </a:pPr>
            <a:r>
              <a:rPr lang="en-GB" sz="1400" dirty="0">
                <a:solidFill>
                  <a:prstClr val="black"/>
                </a:solidFill>
                <a:latin typeface="+mn-lt"/>
                <a:ea typeface="+mn-ea"/>
                <a:cs typeface="+mn-cs"/>
                <a:hlinkClick r:id="rId4"/>
              </a:rPr>
              <a:t>http://www.meningitis.org/symptoms</a:t>
            </a:r>
            <a:endParaRPr lang="en-GB" sz="1400" dirty="0">
              <a:solidFill>
                <a:prstClr val="black"/>
              </a:solidFill>
              <a:latin typeface="+mn-lt"/>
              <a:ea typeface="+mn-ea"/>
              <a:cs typeface="+mn-cs"/>
            </a:endParaRPr>
          </a:p>
          <a:p>
            <a:pPr fontAlgn="auto">
              <a:spcBef>
                <a:spcPts val="0"/>
              </a:spcBef>
              <a:spcAft>
                <a:spcPts val="0"/>
              </a:spcAft>
            </a:pPr>
            <a:endParaRPr lang="en-GB" sz="1800" i="1" dirty="0">
              <a:solidFill>
                <a:prstClr val="black"/>
              </a:solidFill>
              <a:latin typeface="Verdana" pitchFamily="34" charset="0"/>
              <a:ea typeface="Verdana" pitchFamily="34" charset="0"/>
              <a:cs typeface="Verdana" pitchFamily="34" charset="0"/>
            </a:endParaRPr>
          </a:p>
        </p:txBody>
      </p:sp>
      <p:sp>
        <p:nvSpPr>
          <p:cNvPr id="11"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
        <p:nvSpPr>
          <p:cNvPr id="9" name="TextBox 8">
            <a:extLst>
              <a:ext uri="{FF2B5EF4-FFF2-40B4-BE49-F238E27FC236}">
                <a16:creationId xmlns:a16="http://schemas.microsoft.com/office/drawing/2014/main" id="{A3E349DF-226B-4754-832E-66B3C6C87755}"/>
              </a:ext>
            </a:extLst>
          </p:cNvPr>
          <p:cNvSpPr txBox="1"/>
          <p:nvPr/>
        </p:nvSpPr>
        <p:spPr>
          <a:xfrm rot="19446483">
            <a:off x="1919004" y="3388272"/>
            <a:ext cx="5098775" cy="707886"/>
          </a:xfrm>
          <a:prstGeom prst="rect">
            <a:avLst/>
          </a:prstGeom>
          <a:noFill/>
        </p:spPr>
        <p:txBody>
          <a:bodyPr wrap="square" rtlCol="0">
            <a:spAutoFit/>
          </a:bodyPr>
          <a:lstStyle/>
          <a:p>
            <a:r>
              <a:rPr lang="en-GB" sz="4000" dirty="0"/>
              <a:t>Withdrawn July 2021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96752"/>
            <a:ext cx="7704856" cy="936104"/>
          </a:xfrm>
        </p:spPr>
        <p:txBody>
          <a:bodyPr>
            <a:normAutofit fontScale="90000"/>
          </a:bodyPr>
          <a:lstStyle/>
          <a:p>
            <a:r>
              <a:rPr lang="en-GB" dirty="0"/>
              <a:t>Transmission, infectivity, incubation and carriage</a:t>
            </a:r>
          </a:p>
        </p:txBody>
      </p:sp>
      <p:sp>
        <p:nvSpPr>
          <p:cNvPr id="3" name="Content Placeholder 2"/>
          <p:cNvSpPr>
            <a:spLocks noGrp="1"/>
          </p:cNvSpPr>
          <p:nvPr>
            <p:ph idx="1"/>
          </p:nvPr>
        </p:nvSpPr>
        <p:spPr>
          <a:xfrm>
            <a:off x="467544" y="2348880"/>
            <a:ext cx="8028000" cy="3888432"/>
          </a:xfrm>
        </p:spPr>
        <p:txBody>
          <a:bodyPr/>
          <a:lstStyle/>
          <a:p>
            <a:pPr>
              <a:buFont typeface="Arial" panose="020B0604020202020204" pitchFamily="34" charset="0"/>
              <a:buChar char="•"/>
            </a:pPr>
            <a:r>
              <a:rPr lang="en-GB" dirty="0"/>
              <a:t>Transmission is through person to person spread from respiratory aerosols, droplets or by direct close contact with respiratory secretions of someone who is carrying the bacteria</a:t>
            </a:r>
          </a:p>
          <a:p>
            <a:pPr>
              <a:buFont typeface="Arial" panose="020B0604020202020204" pitchFamily="34" charset="0"/>
              <a:buChar char="•"/>
            </a:pPr>
            <a:r>
              <a:rPr lang="en-GB" dirty="0"/>
              <a:t>Infectivity of meningococcal is relatively low and requires prolonged close contact, for example, those living in the same household or through direct contact  with nose and respiratory secretions such as intimate “wet” kissing</a:t>
            </a:r>
          </a:p>
          <a:p>
            <a:pPr>
              <a:buFont typeface="Arial" panose="020B0604020202020204" pitchFamily="34" charset="0"/>
              <a:buChar char="•"/>
            </a:pPr>
            <a:r>
              <a:rPr lang="en-GB" dirty="0"/>
              <a:t>Incubation period ranges from 2 to 7 days with the onset of disease ranging from severe with overwhelming features to insidious mild prodromal symptoms</a:t>
            </a:r>
          </a:p>
          <a:p>
            <a:pPr>
              <a:buFont typeface="Arial" panose="020B0604020202020204" pitchFamily="34" charset="0"/>
              <a:buChar char="•"/>
            </a:pPr>
            <a:r>
              <a:rPr lang="en-GB" dirty="0"/>
              <a:t>Carriage in the nose and throat (without any signs or symptoms) is uncommon in infants and young children but increases to 25% in adolescents</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15</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3371160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1196752"/>
            <a:ext cx="8280920" cy="1080120"/>
          </a:xfrm>
        </p:spPr>
        <p:txBody>
          <a:bodyPr>
            <a:noAutofit/>
          </a:bodyPr>
          <a:lstStyle/>
          <a:p>
            <a:r>
              <a:rPr lang="en-GB" sz="3600" dirty="0">
                <a:latin typeface="+mn-lt"/>
              </a:rPr>
              <a:t>Potential complications of </a:t>
            </a:r>
            <a:r>
              <a:rPr lang="en-GB" sz="3600" dirty="0"/>
              <a:t>meningococcal disease </a:t>
            </a:r>
            <a:endParaRPr lang="en-GB" sz="3600" dirty="0">
              <a:latin typeface="+mn-lt"/>
            </a:endParaRPr>
          </a:p>
        </p:txBody>
      </p:sp>
      <p:sp>
        <p:nvSpPr>
          <p:cNvPr id="3" name="Content Placeholder 2"/>
          <p:cNvSpPr>
            <a:spLocks noGrp="1"/>
          </p:cNvSpPr>
          <p:nvPr>
            <p:ph idx="1"/>
          </p:nvPr>
        </p:nvSpPr>
        <p:spPr>
          <a:xfrm>
            <a:off x="467544" y="2492896"/>
            <a:ext cx="8250952" cy="3672408"/>
          </a:xfrm>
        </p:spPr>
        <p:txBody>
          <a:bodyPr>
            <a:noAutofit/>
          </a:bodyPr>
          <a:lstStyle/>
          <a:p>
            <a:pPr>
              <a:buFont typeface="Arial" pitchFamily="34" charset="0"/>
              <a:buChar char="•"/>
            </a:pPr>
            <a:r>
              <a:rPr lang="en-GB" dirty="0">
                <a:latin typeface="+mn-lt"/>
              </a:rPr>
              <a:t>Meningococcal disease is associated with significant case-fatality, ranging from around 5% in infants and young children to 25% in older adults.</a:t>
            </a:r>
          </a:p>
          <a:p>
            <a:pPr>
              <a:buFont typeface="Arial" pitchFamily="34" charset="0"/>
              <a:buChar char="•"/>
            </a:pPr>
            <a:r>
              <a:rPr lang="en-GB" dirty="0">
                <a:latin typeface="+mn-lt"/>
              </a:rPr>
              <a:t>Around a quarter of survivors of meningococcal disease will suffer serious long-term complications after recovering from the infection</a:t>
            </a:r>
          </a:p>
          <a:p>
            <a:pPr>
              <a:buFont typeface="Arial" pitchFamily="34" charset="0"/>
              <a:buChar char="•"/>
            </a:pPr>
            <a:r>
              <a:rPr lang="en-GB" dirty="0">
                <a:latin typeface="+mn-lt"/>
              </a:rPr>
              <a:t>Complications can vary in severity and can either be temporary or permanent. The more severe the disease, the greater the risk of complications</a:t>
            </a:r>
          </a:p>
          <a:p>
            <a:pPr>
              <a:buFont typeface="Arial" pitchFamily="34" charset="0"/>
              <a:buChar char="•"/>
            </a:pPr>
            <a:r>
              <a:rPr lang="en-GB" dirty="0">
                <a:latin typeface="+mn-lt"/>
              </a:rPr>
              <a:t>Complications can include</a:t>
            </a:r>
          </a:p>
          <a:p>
            <a:pPr lvl="3"/>
            <a:r>
              <a:rPr lang="en-GB" sz="1800" dirty="0">
                <a:latin typeface="+mn-lt"/>
              </a:rPr>
              <a:t>Loss of hearing, loss of vision, loss of memory and/or concentration, difficulties in coordination and balance, epilepsy, cerebral palsy, limb amputations and may result in death</a:t>
            </a:r>
          </a:p>
          <a:p>
            <a:pPr>
              <a:buFont typeface="Arial" pitchFamily="34" charset="0"/>
              <a:buChar char="•"/>
            </a:pPr>
            <a:endParaRPr lang="en-GB" sz="2000" dirty="0">
              <a:latin typeface="+mn-lt"/>
            </a:endParaRPr>
          </a:p>
        </p:txBody>
      </p:sp>
      <p:sp>
        <p:nvSpPr>
          <p:cNvPr id="5" name="Slide Number Placeholder 4"/>
          <p:cNvSpPr>
            <a:spLocks noGrp="1"/>
          </p:cNvSpPr>
          <p:nvPr>
            <p:ph type="sldNum" sz="quarter" idx="10"/>
          </p:nvPr>
        </p:nvSpPr>
        <p:spPr/>
        <p:txBody>
          <a:bodyPr/>
          <a:lstStyle/>
          <a:p>
            <a:pPr>
              <a:defRPr/>
            </a:pPr>
            <a:r>
              <a:rPr lang="en-US"/>
              <a:t>  </a:t>
            </a:r>
            <a:fld id="{2565FA6D-D4C8-4C4C-AC4B-3269734D34D8}" type="slidenum">
              <a:rPr lang="en-US" smtClean="0"/>
              <a:pPr>
                <a:defRPr/>
              </a:pPr>
              <a:t>16</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900637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20888"/>
            <a:ext cx="8028000" cy="1988992"/>
          </a:xfrm>
        </p:spPr>
        <p:txBody>
          <a:bodyPr>
            <a:normAutofit/>
          </a:bodyPr>
          <a:lstStyle/>
          <a:p>
            <a:r>
              <a:rPr lang="en-GB" dirty="0"/>
              <a:t>Why routinely immunise infants at 2 months of age </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17</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
        <p:nvSpPr>
          <p:cNvPr id="5" name="TextBox 4">
            <a:extLst>
              <a:ext uri="{FF2B5EF4-FFF2-40B4-BE49-F238E27FC236}">
                <a16:creationId xmlns:a16="http://schemas.microsoft.com/office/drawing/2014/main" id="{3270263E-D229-47BA-A8B6-7CEBDC5A41F9}"/>
              </a:ext>
            </a:extLst>
          </p:cNvPr>
          <p:cNvSpPr txBox="1"/>
          <p:nvPr/>
        </p:nvSpPr>
        <p:spPr>
          <a:xfrm rot="19446483">
            <a:off x="1919004" y="3388272"/>
            <a:ext cx="5098775" cy="707886"/>
          </a:xfrm>
          <a:prstGeom prst="rect">
            <a:avLst/>
          </a:prstGeom>
          <a:noFill/>
        </p:spPr>
        <p:txBody>
          <a:bodyPr wrap="square" rtlCol="0">
            <a:spAutoFit/>
          </a:bodyPr>
          <a:lstStyle/>
          <a:p>
            <a:r>
              <a:rPr lang="en-GB" sz="4000" dirty="0"/>
              <a:t>Withdrawn July 2021</a:t>
            </a:r>
          </a:p>
        </p:txBody>
      </p:sp>
    </p:spTree>
    <p:extLst>
      <p:ext uri="{BB962C8B-B14F-4D97-AF65-F5344CB8AC3E}">
        <p14:creationId xmlns:p14="http://schemas.microsoft.com/office/powerpoint/2010/main" val="2668172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8136904" cy="1080120"/>
          </a:xfrm>
        </p:spPr>
        <p:txBody>
          <a:bodyPr>
            <a:normAutofit/>
          </a:bodyPr>
          <a:lstStyle/>
          <a:p>
            <a:r>
              <a:rPr lang="en-GB" dirty="0"/>
              <a:t>Why immunise infants from 2 months? </a:t>
            </a:r>
          </a:p>
        </p:txBody>
      </p:sp>
      <p:sp>
        <p:nvSpPr>
          <p:cNvPr id="3" name="Content Placeholder 2"/>
          <p:cNvSpPr>
            <a:spLocks noGrp="1"/>
          </p:cNvSpPr>
          <p:nvPr>
            <p:ph idx="1"/>
          </p:nvPr>
        </p:nvSpPr>
        <p:spPr>
          <a:xfrm>
            <a:off x="467544" y="2492896"/>
            <a:ext cx="8028000" cy="2808312"/>
          </a:xfrm>
        </p:spPr>
        <p:txBody>
          <a:bodyPr/>
          <a:lstStyle/>
          <a:p>
            <a:pPr>
              <a:buFont typeface="Arial" panose="020B0604020202020204" pitchFamily="34" charset="0"/>
              <a:buChar char="•"/>
            </a:pPr>
            <a:r>
              <a:rPr lang="en-GB" dirty="0"/>
              <a:t>Meningococcal disease can affect all age groups but the highest rates of disease are highest in the year of life</a:t>
            </a:r>
          </a:p>
          <a:p>
            <a:pPr>
              <a:buFont typeface="Arial" panose="020B0604020202020204" pitchFamily="34" charset="0"/>
              <a:buChar char="•"/>
            </a:pPr>
            <a:r>
              <a:rPr lang="en-GB" dirty="0"/>
              <a:t>Cases of invasive meningococcal disease  increase from birth and peak at around 5 months of age before declining gradually over subsequent months</a:t>
            </a:r>
          </a:p>
          <a:p>
            <a:pPr>
              <a:buFont typeface="Arial" panose="020B0604020202020204" pitchFamily="34" charset="0"/>
              <a:buChar char="•"/>
            </a:pPr>
            <a:r>
              <a:rPr lang="en-GB" dirty="0"/>
              <a:t>In considering the epidemiological and economic evidence as well as the vaccine safety and efficacy, the JCVI decided to prioritise young infants from 2 months of age with the aim of providing optimal protection as early as possible and before the peak increase in disease</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18</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4240804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GB"/>
              <a:t>Changes to MenC conjugate vaccine schedule</a:t>
            </a:r>
            <a:endParaRPr lang="en-US" dirty="0"/>
          </a:p>
        </p:txBody>
      </p:sp>
      <p:sp>
        <p:nvSpPr>
          <p:cNvPr id="5" name="Title 1"/>
          <p:cNvSpPr txBox="1">
            <a:spLocks/>
          </p:cNvSpPr>
          <p:nvPr/>
        </p:nvSpPr>
        <p:spPr>
          <a:xfrm>
            <a:off x="2123728" y="476672"/>
            <a:ext cx="6840760" cy="792088"/>
          </a:xfrm>
          <a:prstGeom prst="rect">
            <a:avLst/>
          </a:prstGeom>
        </p:spPr>
        <p:txBody>
          <a:bodyPr>
            <a:noAutofit/>
          </a:bodyPr>
          <a:lstStyle>
            <a:lvl1pPr algn="l" rtl="0" eaLnBrk="1" fontAlgn="base" hangingPunct="1">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r>
              <a:rPr lang="en-US" sz="2800" b="1" dirty="0"/>
              <a:t>Distribution of </a:t>
            </a:r>
            <a:r>
              <a:rPr lang="en-US" sz="2800" b="1" dirty="0" err="1"/>
              <a:t>MenB</a:t>
            </a:r>
            <a:r>
              <a:rPr lang="en-US" sz="2800" b="1" dirty="0"/>
              <a:t> cases by month of age </a:t>
            </a:r>
          </a:p>
          <a:p>
            <a:r>
              <a:rPr lang="en-US" sz="1800" dirty="0"/>
              <a:t>England (2009/10-2013/4)</a:t>
            </a:r>
            <a:endParaRPr lang="en-GB" sz="2400"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675786901"/>
              </p:ext>
            </p:extLst>
          </p:nvPr>
        </p:nvGraphicFramePr>
        <p:xfrm>
          <a:off x="395537" y="1628800"/>
          <a:ext cx="8291264" cy="47879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20913274-2B1D-4C84-9A66-D26B07CDD4A8}"/>
              </a:ext>
            </a:extLst>
          </p:cNvPr>
          <p:cNvSpPr txBox="1"/>
          <p:nvPr/>
        </p:nvSpPr>
        <p:spPr>
          <a:xfrm rot="19446483">
            <a:off x="1919004" y="3388272"/>
            <a:ext cx="5098775" cy="707886"/>
          </a:xfrm>
          <a:prstGeom prst="rect">
            <a:avLst/>
          </a:prstGeom>
          <a:noFill/>
        </p:spPr>
        <p:txBody>
          <a:bodyPr wrap="square" rtlCol="0">
            <a:spAutoFit/>
          </a:bodyPr>
          <a:lstStyle/>
          <a:p>
            <a:r>
              <a:rPr lang="en-GB" sz="4000" dirty="0"/>
              <a:t>Withdrawn July 2021</a:t>
            </a:r>
          </a:p>
        </p:txBody>
      </p:sp>
    </p:spTree>
    <p:extLst>
      <p:ext uri="{BB962C8B-B14F-4D97-AF65-F5344CB8AC3E}">
        <p14:creationId xmlns:p14="http://schemas.microsoft.com/office/powerpoint/2010/main" val="346852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24744"/>
            <a:ext cx="8028000" cy="648072"/>
          </a:xfrm>
        </p:spPr>
        <p:txBody>
          <a:bodyPr/>
          <a:lstStyle/>
          <a:p>
            <a:r>
              <a:rPr lang="en-GB" dirty="0"/>
              <a:t>Key Messages</a:t>
            </a:r>
          </a:p>
        </p:txBody>
      </p:sp>
      <p:sp>
        <p:nvSpPr>
          <p:cNvPr id="3" name="Content Placeholder 2"/>
          <p:cNvSpPr>
            <a:spLocks noGrp="1"/>
          </p:cNvSpPr>
          <p:nvPr>
            <p:ph idx="1"/>
          </p:nvPr>
        </p:nvSpPr>
        <p:spPr>
          <a:xfrm>
            <a:off x="539552" y="1844824"/>
            <a:ext cx="8028000" cy="4064455"/>
          </a:xfrm>
        </p:spPr>
        <p:txBody>
          <a:bodyPr/>
          <a:lstStyle/>
          <a:p>
            <a:pPr>
              <a:buFont typeface="Arial" panose="020B0604020202020204" pitchFamily="34" charset="0"/>
              <a:buChar char="•"/>
            </a:pPr>
            <a:r>
              <a:rPr lang="en-GB" dirty="0"/>
              <a:t>Meningococcal disease is caused by invasive infection with the bacterium </a:t>
            </a:r>
            <a:r>
              <a:rPr lang="en-GB" i="1" dirty="0"/>
              <a:t>Neisseria meningitides  </a:t>
            </a:r>
            <a:r>
              <a:rPr lang="en-GB" dirty="0"/>
              <a:t>also known as </a:t>
            </a:r>
            <a:r>
              <a:rPr lang="en-GB" dirty="0" err="1"/>
              <a:t>meningococcus</a:t>
            </a:r>
            <a:endParaRPr lang="en-GB" i="1" dirty="0"/>
          </a:p>
          <a:p>
            <a:pPr>
              <a:buFont typeface="Arial" panose="020B0604020202020204" pitchFamily="34" charset="0"/>
              <a:buChar char="•"/>
            </a:pPr>
            <a:r>
              <a:rPr lang="en-GB" dirty="0"/>
              <a:t>Although there are 12 capsular groups of </a:t>
            </a:r>
            <a:r>
              <a:rPr lang="en-GB" dirty="0" err="1"/>
              <a:t>meningococcus</a:t>
            </a:r>
            <a:r>
              <a:rPr lang="en-GB" dirty="0"/>
              <a:t>, group B accounts for approximately 80% of all laboratory confirmed cases reported to Public Health England</a:t>
            </a:r>
          </a:p>
          <a:p>
            <a:pPr>
              <a:buFont typeface="Arial" panose="020B0604020202020204" pitchFamily="34" charset="0"/>
              <a:buChar char="•"/>
            </a:pPr>
            <a:r>
              <a:rPr lang="en-GB" dirty="0"/>
              <a:t>Invasive meningococcal disease most commonly presents as meningitis or septicaemia and affects children under 2 years, particularly infants aged 5 months and older adolescents</a:t>
            </a:r>
          </a:p>
          <a:p>
            <a:pPr>
              <a:buFont typeface="Arial" panose="020B0604020202020204" pitchFamily="34" charset="0"/>
              <a:buChar char="•"/>
            </a:pPr>
            <a:r>
              <a:rPr lang="en-GB" dirty="0"/>
              <a:t>Routinely immunising infants against meningococcal B disease reduces the burden and severity of invasive meningococcal disease in the UK by protecting those at increased risk</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2</a:t>
            </a:fld>
            <a:endParaRPr lang="en-US" dirty="0"/>
          </a:p>
        </p:txBody>
      </p:sp>
      <p:sp>
        <p:nvSpPr>
          <p:cNvPr id="5" name="Footer Placeholder 4"/>
          <p:cNvSpPr>
            <a:spLocks noGrp="1"/>
          </p:cNvSpPr>
          <p:nvPr>
            <p:ph type="ftr" sz="quarter" idx="11"/>
          </p:nvPr>
        </p:nvSpPr>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3744658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20888"/>
            <a:ext cx="8028000" cy="3096344"/>
          </a:xfrm>
        </p:spPr>
        <p:txBody>
          <a:bodyPr>
            <a:normAutofit/>
          </a:bodyPr>
          <a:lstStyle/>
          <a:p>
            <a:r>
              <a:rPr lang="en-GB" dirty="0"/>
              <a:t>Immunisation against meningococcal B disease</a:t>
            </a:r>
            <a:br>
              <a:rPr lang="en-GB" dirty="0"/>
            </a:br>
            <a:br>
              <a:rPr lang="en-GB" dirty="0"/>
            </a:br>
            <a:r>
              <a:rPr lang="en-GB" sz="2600" dirty="0">
                <a:solidFill>
                  <a:schemeClr val="tx1"/>
                </a:solidFill>
              </a:rPr>
              <a:t>-The use of </a:t>
            </a:r>
            <a:r>
              <a:rPr lang="en-GB" sz="2600" dirty="0" err="1">
                <a:solidFill>
                  <a:schemeClr val="tx1"/>
                </a:solidFill>
              </a:rPr>
              <a:t>Bexsero</a:t>
            </a:r>
            <a:r>
              <a:rPr lang="en-GB" sz="2600" dirty="0">
                <a:solidFill>
                  <a:schemeClr val="tx1"/>
                </a:solidFill>
              </a:rPr>
              <a:t>® vaccine</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20</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1864240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4744"/>
            <a:ext cx="8028000" cy="648072"/>
          </a:xfrm>
        </p:spPr>
        <p:txBody>
          <a:bodyPr>
            <a:normAutofit/>
          </a:bodyPr>
          <a:lstStyle/>
          <a:p>
            <a:r>
              <a:rPr lang="en-GB" dirty="0"/>
              <a:t>The recommended vaccine</a:t>
            </a:r>
          </a:p>
        </p:txBody>
      </p:sp>
      <p:sp>
        <p:nvSpPr>
          <p:cNvPr id="3" name="Content Placeholder 2"/>
          <p:cNvSpPr>
            <a:spLocks noGrp="1"/>
          </p:cNvSpPr>
          <p:nvPr>
            <p:ph idx="1"/>
          </p:nvPr>
        </p:nvSpPr>
        <p:spPr>
          <a:xfrm>
            <a:off x="395536" y="1988840"/>
            <a:ext cx="8280920" cy="4320480"/>
          </a:xfrm>
        </p:spPr>
        <p:txBody>
          <a:bodyPr/>
          <a:lstStyle/>
          <a:p>
            <a:r>
              <a:rPr lang="en-GB" dirty="0"/>
              <a:t>	</a:t>
            </a:r>
            <a:r>
              <a:rPr lang="en-GB" b="1" dirty="0"/>
              <a:t>Brand name</a:t>
            </a:r>
            <a:r>
              <a:rPr lang="en-GB" dirty="0"/>
              <a:t>: </a:t>
            </a:r>
            <a:r>
              <a:rPr lang="en-GB" dirty="0" err="1"/>
              <a:t>Bexsero</a:t>
            </a:r>
            <a:r>
              <a:rPr lang="en-GB" dirty="0"/>
              <a:t>®</a:t>
            </a:r>
          </a:p>
          <a:p>
            <a:r>
              <a:rPr lang="en-GB" dirty="0"/>
              <a:t>	Multi-component</a:t>
            </a:r>
            <a:r>
              <a:rPr lang="en-GB" b="1" dirty="0"/>
              <a:t> inactivated vaccine </a:t>
            </a:r>
            <a:r>
              <a:rPr lang="en-GB" dirty="0"/>
              <a:t>marketed by GlaxoSmithKline</a:t>
            </a:r>
            <a:endParaRPr lang="en-GB" b="1" dirty="0"/>
          </a:p>
          <a:p>
            <a:pPr>
              <a:buFont typeface="Arial" pitchFamily="34" charset="0"/>
              <a:buChar char="•"/>
            </a:pPr>
            <a:r>
              <a:rPr lang="en-GB" b="1" dirty="0"/>
              <a:t>Licensed </a:t>
            </a:r>
            <a:r>
              <a:rPr lang="en-GB" dirty="0"/>
              <a:t>for use from 2 months of age</a:t>
            </a:r>
          </a:p>
          <a:p>
            <a:pPr>
              <a:buFont typeface="Arial" pitchFamily="34" charset="0"/>
              <a:buChar char="•"/>
            </a:pPr>
            <a:r>
              <a:rPr lang="en-GB" dirty="0"/>
              <a:t>Available through General Practitioner (GP) services from 1 September 2015</a:t>
            </a:r>
          </a:p>
          <a:p>
            <a:pPr>
              <a:buFont typeface="Arial" pitchFamily="34" charset="0"/>
              <a:buChar char="•"/>
            </a:pPr>
            <a:r>
              <a:rPr lang="en-GB" dirty="0"/>
              <a:t>Routinely </a:t>
            </a:r>
            <a:r>
              <a:rPr lang="en-GB" b="1" dirty="0"/>
              <a:t>recommended</a:t>
            </a:r>
            <a:r>
              <a:rPr lang="en-GB" dirty="0"/>
              <a:t> for infants at 2 months of age as part of the primary immunisation schedule at 2, 4 and 12 months</a:t>
            </a:r>
          </a:p>
          <a:p>
            <a:pPr>
              <a:buFont typeface="Arial" pitchFamily="34" charset="0"/>
              <a:buChar char="•"/>
            </a:pPr>
            <a:r>
              <a:rPr lang="en-GB" dirty="0"/>
              <a:t>“Catch-Up” for infants at 3 and 4 months of age as part of the primary immunisation schedule</a:t>
            </a:r>
          </a:p>
          <a:p>
            <a:pPr>
              <a:buFont typeface="Arial" pitchFamily="34" charset="0"/>
              <a:buChar char="•"/>
            </a:pPr>
            <a:r>
              <a:rPr lang="en-GB" dirty="0"/>
              <a:t>Schedule and interval dependant on child’s age on 1 September  2015</a:t>
            </a:r>
          </a:p>
          <a:p>
            <a:pPr>
              <a:buFont typeface="Arial" pitchFamily="34" charset="0"/>
              <a:buChar char="•"/>
            </a:pPr>
            <a:endParaRPr lang="en-GB" sz="2000" dirty="0"/>
          </a:p>
          <a:p>
            <a:endParaRPr lang="en-GB" sz="2000"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21</a:t>
            </a:fld>
            <a:endParaRPr lang="en-US" dirty="0"/>
          </a:p>
        </p:txBody>
      </p:sp>
      <p:sp>
        <p:nvSpPr>
          <p:cNvPr id="7"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3666774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24744"/>
            <a:ext cx="8568952" cy="1008112"/>
          </a:xfrm>
        </p:spPr>
        <p:txBody>
          <a:bodyPr>
            <a:normAutofit/>
          </a:bodyPr>
          <a:lstStyle/>
          <a:p>
            <a:r>
              <a:rPr lang="en-GB" dirty="0"/>
              <a:t>The recommended vaccine: </a:t>
            </a:r>
            <a:r>
              <a:rPr lang="en-GB" dirty="0" err="1"/>
              <a:t>Bexsero</a:t>
            </a:r>
            <a:r>
              <a:rPr lang="en-GB" dirty="0"/>
              <a:t>®</a:t>
            </a:r>
          </a:p>
        </p:txBody>
      </p:sp>
      <p:sp>
        <p:nvSpPr>
          <p:cNvPr id="3" name="Content Placeholder 2"/>
          <p:cNvSpPr>
            <a:spLocks noGrp="1"/>
          </p:cNvSpPr>
          <p:nvPr>
            <p:ph idx="1"/>
          </p:nvPr>
        </p:nvSpPr>
        <p:spPr>
          <a:xfrm>
            <a:off x="467544" y="1988840"/>
            <a:ext cx="8208912" cy="3816424"/>
          </a:xfrm>
        </p:spPr>
        <p:txBody>
          <a:bodyPr/>
          <a:lstStyle/>
          <a:p>
            <a:pPr>
              <a:buFont typeface="Arial" panose="020B0604020202020204" pitchFamily="34" charset="0"/>
              <a:buChar char="•"/>
            </a:pPr>
            <a:r>
              <a:rPr lang="en-GB" dirty="0" err="1"/>
              <a:t>Bexsero</a:t>
            </a:r>
            <a:r>
              <a:rPr lang="en-GB" dirty="0"/>
              <a:t>® has been shown to be immunogenic in infants and toddlers</a:t>
            </a:r>
          </a:p>
          <a:p>
            <a:pPr>
              <a:buFont typeface="Arial" panose="020B0604020202020204" pitchFamily="34" charset="0"/>
              <a:buChar char="•"/>
            </a:pPr>
            <a:r>
              <a:rPr lang="en-GB" dirty="0"/>
              <a:t>Because the incidence of meningococcal disease is so low, there have been no clinical trials to demonstrate vaccine effectiveness against invasive disease</a:t>
            </a:r>
          </a:p>
          <a:p>
            <a:pPr>
              <a:buFont typeface="Arial" panose="020B0604020202020204" pitchFamily="34" charset="0"/>
              <a:buChar char="•"/>
            </a:pPr>
            <a:r>
              <a:rPr lang="en-GB" dirty="0"/>
              <a:t>In laboratory tests, antibodies induced by vaccination have been shown to kill at least 73-88% of </a:t>
            </a:r>
            <a:r>
              <a:rPr lang="en-GB" dirty="0" err="1"/>
              <a:t>MenB</a:t>
            </a:r>
            <a:r>
              <a:rPr lang="en-GB" dirty="0"/>
              <a:t> strains causing meningococcal disease in England</a:t>
            </a:r>
          </a:p>
          <a:p>
            <a:pPr>
              <a:buFont typeface="Arial" panose="020B0604020202020204" pitchFamily="34" charset="0"/>
              <a:buChar char="•"/>
            </a:pPr>
            <a:r>
              <a:rPr lang="en-GB" dirty="0"/>
              <a:t>The UK is the first country in the world to introduce </a:t>
            </a:r>
            <a:r>
              <a:rPr lang="en-GB" dirty="0" err="1"/>
              <a:t>Bexsero</a:t>
            </a:r>
            <a:r>
              <a:rPr lang="en-GB" dirty="0"/>
              <a:t>® into the national infant immunisation programme </a:t>
            </a:r>
          </a:p>
          <a:p>
            <a:pPr>
              <a:buFont typeface="Arial" panose="020B0604020202020204" pitchFamily="34" charset="0"/>
              <a:buChar char="•"/>
            </a:pPr>
            <a:r>
              <a:rPr lang="en-GB" dirty="0"/>
              <a:t>The UK will, therefore, be the first country to evaluate vaccine effectiveness against meningococcal disease at a population level</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22</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76046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028000" cy="648000"/>
          </a:xfrm>
        </p:spPr>
        <p:txBody>
          <a:bodyPr>
            <a:normAutofit/>
          </a:bodyPr>
          <a:lstStyle/>
          <a:p>
            <a:r>
              <a:rPr lang="en-GB" dirty="0"/>
              <a:t>The recommended vaccine: </a:t>
            </a:r>
            <a:r>
              <a:rPr lang="en-GB" dirty="0" err="1"/>
              <a:t>Bexsero</a:t>
            </a:r>
            <a:r>
              <a:rPr lang="en-GB" dirty="0"/>
              <a:t>®</a:t>
            </a:r>
          </a:p>
        </p:txBody>
      </p:sp>
      <p:sp>
        <p:nvSpPr>
          <p:cNvPr id="3" name="Content Placeholder 2"/>
          <p:cNvSpPr>
            <a:spLocks noGrp="1"/>
          </p:cNvSpPr>
          <p:nvPr>
            <p:ph sz="half" idx="1"/>
          </p:nvPr>
        </p:nvSpPr>
        <p:spPr>
          <a:xfrm>
            <a:off x="395536" y="1988840"/>
            <a:ext cx="3924000" cy="4608512"/>
          </a:xfrm>
        </p:spPr>
        <p:txBody>
          <a:bodyPr/>
          <a:lstStyle/>
          <a:p>
            <a:pPr>
              <a:buFont typeface="Arial" pitchFamily="34" charset="0"/>
              <a:buChar char="•"/>
            </a:pPr>
            <a:r>
              <a:rPr lang="en-GB" dirty="0" err="1">
                <a:solidFill>
                  <a:schemeClr val="tx1"/>
                </a:solidFill>
              </a:rPr>
              <a:t>Bexsero</a:t>
            </a:r>
            <a:r>
              <a:rPr lang="en-GB" dirty="0">
                <a:solidFill>
                  <a:schemeClr val="tx1"/>
                </a:solidFill>
              </a:rPr>
              <a:t>® is the recommended vaccine for the routine infant immunisation programme and is the </a:t>
            </a:r>
            <a:r>
              <a:rPr lang="en-GB" b="1" dirty="0">
                <a:solidFill>
                  <a:schemeClr val="tx1"/>
                </a:solidFill>
              </a:rPr>
              <a:t>only </a:t>
            </a:r>
            <a:r>
              <a:rPr lang="en-GB" dirty="0">
                <a:solidFill>
                  <a:schemeClr val="tx1"/>
                </a:solidFill>
              </a:rPr>
              <a:t>market authorised meningococcal B vaccine in the UK </a:t>
            </a:r>
          </a:p>
          <a:p>
            <a:pPr>
              <a:buFont typeface="Arial" pitchFamily="34" charset="0"/>
              <a:buChar char="•"/>
            </a:pPr>
            <a:r>
              <a:rPr lang="en-GB" dirty="0" err="1">
                <a:solidFill>
                  <a:schemeClr val="tx1"/>
                </a:solidFill>
              </a:rPr>
              <a:t>Bexsero</a:t>
            </a:r>
            <a:r>
              <a:rPr lang="en-GB" dirty="0">
                <a:solidFill>
                  <a:schemeClr val="tx1"/>
                </a:solidFill>
              </a:rPr>
              <a:t>® will be centrally  supplied through </a:t>
            </a:r>
            <a:r>
              <a:rPr lang="en-GB" dirty="0" err="1">
                <a:solidFill>
                  <a:schemeClr val="tx1"/>
                </a:solidFill>
              </a:rPr>
              <a:t>ImmForm</a:t>
            </a:r>
            <a:r>
              <a:rPr lang="en-GB" dirty="0">
                <a:solidFill>
                  <a:schemeClr val="tx1"/>
                </a:solidFill>
              </a:rPr>
              <a:t> in packs of 10</a:t>
            </a:r>
          </a:p>
          <a:p>
            <a:pPr>
              <a:buFont typeface="Arial" pitchFamily="34" charset="0"/>
              <a:buChar char="•"/>
            </a:pPr>
            <a:r>
              <a:rPr lang="en-GB" dirty="0">
                <a:solidFill>
                  <a:schemeClr val="tx1"/>
                </a:solidFill>
              </a:rPr>
              <a:t>It is important immunisers familiarise themselves with the vaccine and its product information to avoid administration errors</a:t>
            </a:r>
          </a:p>
          <a:p>
            <a:pPr>
              <a:buFont typeface="Arial" pitchFamily="34" charset="0"/>
              <a:buChar char="•"/>
            </a:pPr>
            <a:endParaRPr lang="en-GB" dirty="0">
              <a:solidFill>
                <a:schemeClr val="tx1"/>
              </a:solidFill>
            </a:endParaRPr>
          </a:p>
          <a:p>
            <a:endParaRPr lang="en-GB" dirty="0"/>
          </a:p>
        </p:txBody>
      </p:sp>
      <p:sp>
        <p:nvSpPr>
          <p:cNvPr id="4" name="Content Placeholder 3"/>
          <p:cNvSpPr>
            <a:spLocks noGrp="1"/>
          </p:cNvSpPr>
          <p:nvPr>
            <p:ph sz="half" idx="2"/>
          </p:nvPr>
        </p:nvSpPr>
        <p:spPr/>
        <p:txBody>
          <a:bodyPr/>
          <a:lstStyle/>
          <a:p>
            <a:endParaRPr lang="en-GB" dirty="0"/>
          </a:p>
          <a:p>
            <a:endParaRPr lang="en-GB" dirty="0"/>
          </a:p>
          <a:p>
            <a:endParaRPr lang="en-GB" dirty="0"/>
          </a:p>
          <a:p>
            <a:endParaRPr lang="en-GB" dirty="0"/>
          </a:p>
          <a:p>
            <a:endParaRPr lang="en-GB" dirty="0"/>
          </a:p>
        </p:txBody>
      </p:sp>
      <p:sp>
        <p:nvSpPr>
          <p:cNvPr id="5" name="Slide Number Placeholder 4"/>
          <p:cNvSpPr>
            <a:spLocks noGrp="1"/>
          </p:cNvSpPr>
          <p:nvPr>
            <p:ph type="sldNum" sz="quarter" idx="10"/>
          </p:nvPr>
        </p:nvSpPr>
        <p:spPr/>
        <p:txBody>
          <a:bodyPr/>
          <a:lstStyle/>
          <a:p>
            <a:pPr>
              <a:defRPr/>
            </a:pPr>
            <a:r>
              <a:rPr lang="en-US"/>
              <a:t>  </a:t>
            </a:r>
            <a:fld id="{BAADB3B0-2D09-4AA3-A340-09780B82849B}" type="slidenum">
              <a:rPr lang="en-US" smtClean="0"/>
              <a:pPr>
                <a:defRPr/>
              </a:pPr>
              <a:t>23</a:t>
            </a:fld>
            <a:endParaRPr lang="en-US" dirty="0"/>
          </a:p>
        </p:txBody>
      </p:sp>
      <p:sp>
        <p:nvSpPr>
          <p:cNvPr id="10" name="TextBox 9"/>
          <p:cNvSpPr txBox="1"/>
          <p:nvPr/>
        </p:nvSpPr>
        <p:spPr>
          <a:xfrm>
            <a:off x="4813621" y="5429255"/>
            <a:ext cx="3812977" cy="70788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sysClr val="windowText" lastClr="000000"/>
                </a:solidFill>
                <a:effectLst/>
                <a:uLnTx/>
                <a:uFillTx/>
              </a:rPr>
              <a:t>Image courtesy of  GlaxoSmithKline (GSK)</a:t>
            </a:r>
          </a:p>
          <a:p>
            <a:pPr marL="0" marR="0" lvl="0" indent="0" algn="ctr" defTabSz="914400" eaLnBrk="1" fontAlgn="auto" latinLnBrk="0" hangingPunct="1">
              <a:lnSpc>
                <a:spcPct val="100000"/>
              </a:lnSpc>
              <a:spcBef>
                <a:spcPts val="0"/>
              </a:spcBef>
              <a:spcAft>
                <a:spcPts val="0"/>
              </a:spcAft>
              <a:buClrTx/>
              <a:buSzTx/>
              <a:buFontTx/>
              <a:buNone/>
              <a:tabLst/>
              <a:defRPr/>
            </a:pPr>
            <a:r>
              <a:rPr lang="en-GB" sz="1000" kern="0" dirty="0">
                <a:solidFill>
                  <a:sysClr val="windowText" lastClr="000000"/>
                </a:solidFill>
              </a:rPr>
              <a:t>Please note: </a:t>
            </a:r>
            <a:r>
              <a:rPr lang="en-GB" sz="1000" kern="0" dirty="0" err="1">
                <a:solidFill>
                  <a:sysClr val="windowText" lastClr="000000"/>
                </a:solidFill>
              </a:rPr>
              <a:t>Bexsero</a:t>
            </a:r>
            <a:r>
              <a:rPr lang="en-GB" sz="1000" kern="0" dirty="0">
                <a:solidFill>
                  <a:sysClr val="windowText" lastClr="000000"/>
                </a:solidFill>
              </a:rPr>
              <a:t>® is now owned and supplied by GSK. Initial stocks of </a:t>
            </a:r>
            <a:r>
              <a:rPr lang="en-GB" sz="1000" kern="0" dirty="0" err="1">
                <a:solidFill>
                  <a:sysClr val="windowText" lastClr="000000"/>
                </a:solidFill>
              </a:rPr>
              <a:t>Bexsero</a:t>
            </a:r>
            <a:r>
              <a:rPr lang="en-GB" sz="1000" kern="0" dirty="0">
                <a:solidFill>
                  <a:sysClr val="windowText" lastClr="000000"/>
                </a:solidFill>
              </a:rPr>
              <a:t>® will be supplied in Novartis packaging until 2016</a:t>
            </a:r>
            <a:endParaRPr kumimoji="0" lang="en-GB" sz="1000" b="0" i="0" u="none" strike="noStrike" kern="0" cap="none" spc="0" normalizeH="0" baseline="0" noProof="0" dirty="0">
              <a:ln>
                <a:noFill/>
              </a:ln>
              <a:solidFill>
                <a:sysClr val="windowText" lastClr="000000"/>
              </a:solidFill>
              <a:effectLst/>
              <a:uLnTx/>
              <a:uFillTx/>
            </a:endParaRPr>
          </a:p>
        </p:txBody>
      </p:sp>
      <p:sp>
        <p:nvSpPr>
          <p:cNvPr id="11"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pic>
        <p:nvPicPr>
          <p:cNvPr id="9" name="Picture 8" descr="cid:image002.jpg@01CFFCF8.D6D647D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4788024" y="2155524"/>
            <a:ext cx="3838575" cy="3248025"/>
          </a:xfrm>
          <a:prstGeom prst="rect">
            <a:avLst/>
          </a:prstGeom>
          <a:noFill/>
          <a:ln>
            <a:noFill/>
          </a:ln>
        </p:spPr>
      </p:pic>
      <p:sp>
        <p:nvSpPr>
          <p:cNvPr id="12" name="TextBox 11">
            <a:extLst>
              <a:ext uri="{FF2B5EF4-FFF2-40B4-BE49-F238E27FC236}">
                <a16:creationId xmlns:a16="http://schemas.microsoft.com/office/drawing/2014/main" id="{D1AA22B2-D5A7-46CA-907C-05FF996521B5}"/>
              </a:ext>
            </a:extLst>
          </p:cNvPr>
          <p:cNvSpPr txBox="1"/>
          <p:nvPr/>
        </p:nvSpPr>
        <p:spPr>
          <a:xfrm rot="19446483">
            <a:off x="1919004" y="3388272"/>
            <a:ext cx="5098775" cy="707886"/>
          </a:xfrm>
          <a:prstGeom prst="rect">
            <a:avLst/>
          </a:prstGeom>
          <a:noFill/>
        </p:spPr>
        <p:txBody>
          <a:bodyPr wrap="square" rtlCol="0">
            <a:spAutoFit/>
          </a:bodyPr>
          <a:lstStyle/>
          <a:p>
            <a:r>
              <a:rPr lang="en-GB" sz="4000" dirty="0"/>
              <a:t>Withdrawn July 2021</a:t>
            </a:r>
          </a:p>
        </p:txBody>
      </p:sp>
    </p:spTree>
    <p:extLst>
      <p:ext uri="{BB962C8B-B14F-4D97-AF65-F5344CB8AC3E}">
        <p14:creationId xmlns:p14="http://schemas.microsoft.com/office/powerpoint/2010/main" val="24190823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028000" cy="648072"/>
          </a:xfrm>
        </p:spPr>
        <p:txBody>
          <a:bodyPr>
            <a:normAutofit/>
          </a:bodyPr>
          <a:lstStyle/>
          <a:p>
            <a:r>
              <a:rPr lang="en-GB" dirty="0"/>
              <a:t>Composition of </a:t>
            </a:r>
            <a:r>
              <a:rPr lang="en-GB" dirty="0" err="1"/>
              <a:t>Bexsero</a:t>
            </a:r>
            <a:r>
              <a:rPr lang="en-GB" dirty="0"/>
              <a:t>®</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24</a:t>
            </a:fld>
            <a:endParaRPr lang="en-US" dirty="0"/>
          </a:p>
        </p:txBody>
      </p:sp>
      <p:pic>
        <p:nvPicPr>
          <p:cNvPr id="6"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67544" y="1818907"/>
            <a:ext cx="4104456" cy="3216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11560" y="1916832"/>
            <a:ext cx="3888432" cy="304698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sysClr val="windowText" lastClr="000000"/>
                </a:solidFill>
                <a:effectLst/>
                <a:uLnTx/>
                <a:uFillTx/>
              </a:rPr>
              <a:t>Composition</a:t>
            </a:r>
          </a:p>
          <a:p>
            <a:pPr marL="0" marR="0" lvl="0" indent="0" defTabSz="914400" eaLnBrk="1" fontAlgn="auto" latinLnBrk="0" hangingPunct="1">
              <a:lnSpc>
                <a:spcPct val="100000"/>
              </a:lnSpc>
              <a:spcBef>
                <a:spcPts val="0"/>
              </a:spcBef>
              <a:spcAft>
                <a:spcPts val="0"/>
              </a:spcAft>
              <a:buClrTx/>
              <a:buSzTx/>
              <a:buFontTx/>
              <a:buNone/>
              <a:tabLst/>
              <a:defRPr/>
            </a:pPr>
            <a:r>
              <a:rPr lang="en-GB" sz="1600" kern="0" dirty="0">
                <a:solidFill>
                  <a:sysClr val="windowText" lastClr="000000"/>
                </a:solidFill>
                <a:latin typeface="Arial" pitchFamily="34" charset="0"/>
                <a:ea typeface="ＭＳ Ｐゴシック" charset="-128"/>
                <a:cs typeface="Arial" pitchFamily="34" charset="0"/>
              </a:rPr>
              <a:t>1. Recombinant Neisseria </a:t>
            </a:r>
            <a:r>
              <a:rPr lang="en-GB" sz="1600" kern="0" dirty="0" err="1">
                <a:solidFill>
                  <a:sysClr val="windowText" lastClr="000000"/>
                </a:solidFill>
                <a:latin typeface="Arial" pitchFamily="34" charset="0"/>
                <a:ea typeface="ＭＳ Ｐゴシック" charset="-128"/>
                <a:cs typeface="Arial" pitchFamily="34" charset="0"/>
              </a:rPr>
              <a:t>meningitidis</a:t>
            </a:r>
            <a:r>
              <a:rPr lang="en-GB" sz="1600" kern="0" dirty="0">
                <a:solidFill>
                  <a:sysClr val="windowText" lastClr="000000"/>
                </a:solidFill>
                <a:latin typeface="Arial" pitchFamily="34" charset="0"/>
                <a:ea typeface="ＭＳ Ｐゴシック" charset="-128"/>
                <a:cs typeface="Arial" pitchFamily="34" charset="0"/>
              </a:rPr>
              <a:t> group B NHBA fusion protein </a:t>
            </a:r>
          </a:p>
          <a:p>
            <a:pPr marL="0" marR="0" lvl="0" indent="0" defTabSz="914400" eaLnBrk="1" fontAlgn="auto" latinLnBrk="0" hangingPunct="1">
              <a:lnSpc>
                <a:spcPct val="100000"/>
              </a:lnSpc>
              <a:spcBef>
                <a:spcPts val="0"/>
              </a:spcBef>
              <a:spcAft>
                <a:spcPts val="0"/>
              </a:spcAft>
              <a:buClrTx/>
              <a:buSzTx/>
              <a:buFontTx/>
              <a:buNone/>
              <a:tabLst/>
              <a:defRPr/>
            </a:pPr>
            <a:r>
              <a:rPr lang="en-GB" sz="1600" kern="0" dirty="0">
                <a:solidFill>
                  <a:sysClr val="windowText" lastClr="000000"/>
                </a:solidFill>
                <a:latin typeface="Arial" pitchFamily="34" charset="0"/>
                <a:ea typeface="ＭＳ Ｐゴシック" charset="-128"/>
                <a:cs typeface="Arial" pitchFamily="34" charset="0"/>
              </a:rPr>
              <a:t>2. Recombinant Neisseria </a:t>
            </a:r>
            <a:r>
              <a:rPr lang="en-GB" sz="1600" kern="0" dirty="0" err="1">
                <a:solidFill>
                  <a:sysClr val="windowText" lastClr="000000"/>
                </a:solidFill>
                <a:latin typeface="Arial" pitchFamily="34" charset="0"/>
                <a:ea typeface="ＭＳ Ｐゴシック" charset="-128"/>
                <a:cs typeface="Arial" pitchFamily="34" charset="0"/>
              </a:rPr>
              <a:t>meningitidis</a:t>
            </a:r>
            <a:r>
              <a:rPr lang="en-GB" sz="1600" kern="0" dirty="0">
                <a:solidFill>
                  <a:sysClr val="windowText" lastClr="000000"/>
                </a:solidFill>
                <a:latin typeface="Arial" pitchFamily="34" charset="0"/>
                <a:ea typeface="ＭＳ Ｐゴシック" charset="-128"/>
                <a:cs typeface="Arial" pitchFamily="34" charset="0"/>
              </a:rPr>
              <a:t> group B </a:t>
            </a:r>
            <a:r>
              <a:rPr lang="en-GB" sz="1600" kern="0" dirty="0" err="1">
                <a:solidFill>
                  <a:sysClr val="windowText" lastClr="000000"/>
                </a:solidFill>
                <a:latin typeface="Arial" pitchFamily="34" charset="0"/>
                <a:ea typeface="ＭＳ Ｐゴシック" charset="-128"/>
                <a:cs typeface="Arial" pitchFamily="34" charset="0"/>
              </a:rPr>
              <a:t>NadA</a:t>
            </a:r>
            <a:r>
              <a:rPr lang="en-GB" sz="1600" kern="0" dirty="0">
                <a:solidFill>
                  <a:sysClr val="windowText" lastClr="000000"/>
                </a:solidFill>
                <a:latin typeface="Arial" pitchFamily="34" charset="0"/>
                <a:ea typeface="ＭＳ Ｐゴシック" charset="-128"/>
                <a:cs typeface="Arial" pitchFamily="34" charset="0"/>
              </a:rPr>
              <a:t> protein </a:t>
            </a:r>
          </a:p>
          <a:p>
            <a:pPr marL="0" marR="0" lvl="0" indent="0" defTabSz="914400" eaLnBrk="1" fontAlgn="auto" latinLnBrk="0" hangingPunct="1">
              <a:lnSpc>
                <a:spcPct val="100000"/>
              </a:lnSpc>
              <a:spcBef>
                <a:spcPts val="0"/>
              </a:spcBef>
              <a:spcAft>
                <a:spcPts val="0"/>
              </a:spcAft>
              <a:buClrTx/>
              <a:buSzTx/>
              <a:buFontTx/>
              <a:buNone/>
              <a:tabLst/>
              <a:defRPr/>
            </a:pPr>
            <a:r>
              <a:rPr lang="en-GB" sz="1600" kern="0" dirty="0">
                <a:solidFill>
                  <a:sysClr val="windowText" lastClr="000000"/>
                </a:solidFill>
                <a:latin typeface="Arial" pitchFamily="34" charset="0"/>
                <a:ea typeface="ＭＳ Ｐゴシック" charset="-128"/>
                <a:cs typeface="Arial" pitchFamily="34" charset="0"/>
              </a:rPr>
              <a:t>3. Recombinant Neisseria </a:t>
            </a:r>
            <a:r>
              <a:rPr lang="en-GB" sz="1600" kern="0" dirty="0" err="1">
                <a:solidFill>
                  <a:sysClr val="windowText" lastClr="000000"/>
                </a:solidFill>
                <a:latin typeface="Arial" pitchFamily="34" charset="0"/>
                <a:ea typeface="ＭＳ Ｐゴシック" charset="-128"/>
                <a:cs typeface="Arial" pitchFamily="34" charset="0"/>
              </a:rPr>
              <a:t>meningitidis</a:t>
            </a:r>
            <a:r>
              <a:rPr lang="en-GB" sz="1600" kern="0" dirty="0">
                <a:solidFill>
                  <a:sysClr val="windowText" lastClr="000000"/>
                </a:solidFill>
                <a:latin typeface="Arial" pitchFamily="34" charset="0"/>
                <a:ea typeface="ＭＳ Ｐゴシック" charset="-128"/>
                <a:cs typeface="Arial" pitchFamily="34" charset="0"/>
              </a:rPr>
              <a:t> group B </a:t>
            </a:r>
            <a:r>
              <a:rPr lang="en-GB" sz="1600" kern="0" dirty="0" err="1">
                <a:solidFill>
                  <a:sysClr val="windowText" lastClr="000000"/>
                </a:solidFill>
                <a:latin typeface="Arial" pitchFamily="34" charset="0"/>
                <a:ea typeface="ＭＳ Ｐゴシック" charset="-128"/>
                <a:cs typeface="Arial" pitchFamily="34" charset="0"/>
              </a:rPr>
              <a:t>fHbp</a:t>
            </a:r>
            <a:r>
              <a:rPr lang="en-GB" sz="1600" kern="0" dirty="0">
                <a:solidFill>
                  <a:sysClr val="windowText" lastClr="000000"/>
                </a:solidFill>
                <a:latin typeface="Arial" pitchFamily="34" charset="0"/>
                <a:ea typeface="ＭＳ Ｐゴシック" charset="-128"/>
                <a:cs typeface="Arial" pitchFamily="34" charset="0"/>
              </a:rPr>
              <a:t> fusion protein </a:t>
            </a:r>
          </a:p>
          <a:p>
            <a:pPr marL="0" marR="0" lvl="0" indent="0" defTabSz="914400" eaLnBrk="1" fontAlgn="auto" latinLnBrk="0" hangingPunct="1">
              <a:lnSpc>
                <a:spcPct val="100000"/>
              </a:lnSpc>
              <a:spcBef>
                <a:spcPts val="0"/>
              </a:spcBef>
              <a:spcAft>
                <a:spcPts val="0"/>
              </a:spcAft>
              <a:buClrTx/>
              <a:buSzTx/>
              <a:buFontTx/>
              <a:buNone/>
              <a:tabLst/>
              <a:defRPr/>
            </a:pPr>
            <a:r>
              <a:rPr lang="en-GB" sz="1600" kern="0" dirty="0">
                <a:solidFill>
                  <a:sysClr val="windowText" lastClr="000000"/>
                </a:solidFill>
                <a:latin typeface="Arial" pitchFamily="34" charset="0"/>
                <a:ea typeface="ＭＳ Ｐゴシック" charset="-128"/>
                <a:cs typeface="Arial" pitchFamily="34" charset="0"/>
              </a:rPr>
              <a:t>4. Outer membrane vesicles (OMV) from Neisseria </a:t>
            </a:r>
            <a:r>
              <a:rPr lang="en-GB" sz="1600" kern="0" dirty="0" err="1">
                <a:solidFill>
                  <a:sysClr val="windowText" lastClr="000000"/>
                </a:solidFill>
                <a:latin typeface="Arial" pitchFamily="34" charset="0"/>
                <a:ea typeface="ＭＳ Ｐゴシック" charset="-128"/>
                <a:cs typeface="Arial" pitchFamily="34" charset="0"/>
              </a:rPr>
              <a:t>meningitidis</a:t>
            </a:r>
            <a:r>
              <a:rPr lang="en-GB" sz="1600" kern="0" dirty="0">
                <a:solidFill>
                  <a:sysClr val="windowText" lastClr="000000"/>
                </a:solidFill>
                <a:latin typeface="Arial" pitchFamily="34" charset="0"/>
                <a:ea typeface="ＭＳ Ｐゴシック" charset="-128"/>
                <a:cs typeface="Arial" pitchFamily="34" charset="0"/>
              </a:rPr>
              <a:t> group B </a:t>
            </a:r>
          </a:p>
          <a:p>
            <a:pPr marL="0" marR="0" lvl="0" indent="0" defTabSz="914400" eaLnBrk="1" fontAlgn="auto" latinLnBrk="0" hangingPunct="1">
              <a:lnSpc>
                <a:spcPct val="100000"/>
              </a:lnSpc>
              <a:spcBef>
                <a:spcPts val="0"/>
              </a:spcBef>
              <a:spcAft>
                <a:spcPts val="0"/>
              </a:spcAft>
              <a:buClrTx/>
              <a:buSzTx/>
              <a:buFontTx/>
              <a:buNone/>
              <a:tabLst/>
              <a:defRPr/>
            </a:pPr>
            <a:r>
              <a:rPr lang="en-GB" sz="1600" kern="0" dirty="0">
                <a:solidFill>
                  <a:sysClr val="windowText" lastClr="000000"/>
                </a:solidFill>
                <a:latin typeface="Arial" pitchFamily="34" charset="0"/>
                <a:ea typeface="ＭＳ Ｐゴシック" charset="-128"/>
                <a:cs typeface="Arial" pitchFamily="34" charset="0"/>
              </a:rPr>
              <a:t>strain NZ98/254 measured as amount of total protein containing the </a:t>
            </a:r>
            <a:r>
              <a:rPr lang="en-GB" sz="1600" kern="0" dirty="0" err="1">
                <a:solidFill>
                  <a:sysClr val="windowText" lastClr="000000"/>
                </a:solidFill>
                <a:latin typeface="Arial" pitchFamily="34" charset="0"/>
                <a:ea typeface="ＭＳ Ｐゴシック" charset="-128"/>
                <a:cs typeface="Arial" pitchFamily="34" charset="0"/>
              </a:rPr>
              <a:t>PorA</a:t>
            </a:r>
            <a:r>
              <a:rPr lang="en-GB" sz="1600" kern="0" dirty="0">
                <a:solidFill>
                  <a:sysClr val="windowText" lastClr="000000"/>
                </a:solidFill>
                <a:latin typeface="Arial" pitchFamily="34" charset="0"/>
                <a:ea typeface="ＭＳ Ｐゴシック" charset="-128"/>
                <a:cs typeface="Arial" pitchFamily="34"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lang="en-GB" sz="1600" kern="0" dirty="0">
              <a:solidFill>
                <a:sysClr val="windowText" lastClr="000000"/>
              </a:solidFill>
              <a:latin typeface="Arial" pitchFamily="34" charset="0"/>
              <a:ea typeface="ＭＳ Ｐゴシック" charset="-128"/>
              <a:cs typeface="Arial" pitchFamily="34" charset="0"/>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5134373"/>
            <a:ext cx="4095239" cy="1157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11"/>
          <p:cNvSpPr txBox="1">
            <a:spLocks noChangeArrowheads="1"/>
          </p:cNvSpPr>
          <p:nvPr/>
        </p:nvSpPr>
        <p:spPr bwMode="auto">
          <a:xfrm>
            <a:off x="611560" y="5113906"/>
            <a:ext cx="3744416"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ea typeface="ＭＳ Ｐゴシック" charset="-128"/>
              </a:defRPr>
            </a:lvl1pPr>
            <a:lvl2pPr marL="37931725" indent="-37474525" eaLnBrk="0" hangingPunct="0">
              <a:defRPr sz="2400">
                <a:solidFill>
                  <a:schemeClr val="tx1"/>
                </a:solidFill>
                <a:latin typeface="Times New Roman" pitchFamily="18" charset="0"/>
                <a:ea typeface="ＭＳ Ｐゴシック" charset="-128"/>
              </a:defRPr>
            </a:lvl2pPr>
            <a:lvl3pPr eaLnBrk="0" hangingPunct="0">
              <a:defRPr sz="2400">
                <a:solidFill>
                  <a:schemeClr val="tx1"/>
                </a:solidFill>
                <a:latin typeface="Times New Roman" pitchFamily="18" charset="0"/>
                <a:ea typeface="ＭＳ Ｐゴシック" charset="-128"/>
              </a:defRPr>
            </a:lvl3pPr>
            <a:lvl4pPr eaLnBrk="0" hangingPunct="0">
              <a:defRPr sz="2400">
                <a:solidFill>
                  <a:schemeClr val="tx1"/>
                </a:solidFill>
                <a:latin typeface="Times New Roman" pitchFamily="18" charset="0"/>
                <a:ea typeface="ＭＳ Ｐゴシック" charset="-128"/>
              </a:defRPr>
            </a:lvl4pPr>
            <a:lvl5pPr eaLnBrk="0" hangingPunct="0">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marL="0" marR="0" lvl="0" indent="0" defTabSz="914400" eaLnBrk="1" fontAlgn="auto" latinLnBrk="0" hangingPunct="1">
              <a:lnSpc>
                <a:spcPct val="100000"/>
              </a:lnSpc>
              <a:spcBef>
                <a:spcPts val="0"/>
              </a:spcBef>
              <a:spcAft>
                <a:spcPts val="1200"/>
              </a:spcAft>
              <a:buClrTx/>
              <a:buSzTx/>
              <a:buFontTx/>
              <a:buNone/>
              <a:tabLst/>
              <a:defRPr/>
            </a:pPr>
            <a:r>
              <a:rPr kumimoji="0" lang="en-GB" sz="16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Excipients</a:t>
            </a:r>
          </a:p>
          <a:p>
            <a:pPr lvl="0" fontAlgn="auto">
              <a:spcBef>
                <a:spcPts val="0"/>
              </a:spcBef>
              <a:spcAft>
                <a:spcPts val="0"/>
              </a:spcAft>
              <a:defRPr/>
            </a:pPr>
            <a:r>
              <a:rPr lang="en-GB" sz="1600" kern="0" dirty="0">
                <a:solidFill>
                  <a:sysClr val="windowText" lastClr="000000"/>
                </a:solidFill>
                <a:latin typeface="Arial" pitchFamily="34" charset="0"/>
                <a:cs typeface="Arial" pitchFamily="34" charset="0"/>
              </a:rPr>
              <a:t>Sodium chloride, </a:t>
            </a:r>
            <a:r>
              <a:rPr lang="en-GB" sz="1600" kern="0" dirty="0" err="1">
                <a:solidFill>
                  <a:sysClr val="windowText" lastClr="000000"/>
                </a:solidFill>
                <a:latin typeface="Arial" pitchFamily="34" charset="0"/>
                <a:cs typeface="Arial" pitchFamily="34" charset="0"/>
              </a:rPr>
              <a:t>Histidine</a:t>
            </a:r>
            <a:endParaRPr lang="en-GB" sz="1600" kern="0" dirty="0">
              <a:solidFill>
                <a:sysClr val="windowText" lastClr="000000"/>
              </a:solidFill>
              <a:latin typeface="Arial" pitchFamily="34" charset="0"/>
              <a:cs typeface="Arial" pitchFamily="34" charset="0"/>
            </a:endParaRPr>
          </a:p>
          <a:p>
            <a:pPr lvl="0" fontAlgn="auto">
              <a:spcBef>
                <a:spcPts val="0"/>
              </a:spcBef>
              <a:spcAft>
                <a:spcPts val="0"/>
              </a:spcAft>
              <a:defRPr/>
            </a:pPr>
            <a:r>
              <a:rPr lang="en-GB" sz="1600" kern="0" dirty="0">
                <a:solidFill>
                  <a:sysClr val="windowText" lastClr="000000"/>
                </a:solidFill>
                <a:latin typeface="Arial" pitchFamily="34" charset="0"/>
                <a:cs typeface="Arial" pitchFamily="34" charset="0"/>
              </a:rPr>
              <a:t>Sucrose, Water for injections</a:t>
            </a:r>
          </a:p>
          <a:p>
            <a:pPr marL="0" marR="0" lvl="0" indent="0" defTabSz="914400" eaLnBrk="0"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2"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pic>
        <p:nvPicPr>
          <p:cNvPr id="10" name="Picture 9" descr="cid:image003.jpg@01CFFCF8.D6D647D0"/>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4804654" y="1822191"/>
            <a:ext cx="4104456" cy="4069282"/>
          </a:xfrm>
          <a:prstGeom prst="rect">
            <a:avLst/>
          </a:prstGeom>
          <a:noFill/>
          <a:ln>
            <a:noFill/>
          </a:ln>
        </p:spPr>
      </p:pic>
      <p:sp>
        <p:nvSpPr>
          <p:cNvPr id="11" name="TextBox 10"/>
          <p:cNvSpPr txBox="1"/>
          <p:nvPr/>
        </p:nvSpPr>
        <p:spPr>
          <a:xfrm>
            <a:off x="6300192" y="5891473"/>
            <a:ext cx="2592288"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sysClr val="windowText" lastClr="000000"/>
                </a:solidFill>
                <a:effectLst/>
                <a:uLnTx/>
                <a:uFillTx/>
              </a:rPr>
              <a:t>Image courtesy of  GlaxoSmithKline</a:t>
            </a:r>
          </a:p>
        </p:txBody>
      </p:sp>
      <p:sp>
        <p:nvSpPr>
          <p:cNvPr id="13" name="TextBox 12">
            <a:extLst>
              <a:ext uri="{FF2B5EF4-FFF2-40B4-BE49-F238E27FC236}">
                <a16:creationId xmlns:a16="http://schemas.microsoft.com/office/drawing/2014/main" id="{2FB6748D-FDA7-4C8A-8AFB-6EA88834B8A2}"/>
              </a:ext>
            </a:extLst>
          </p:cNvPr>
          <p:cNvSpPr txBox="1"/>
          <p:nvPr/>
        </p:nvSpPr>
        <p:spPr>
          <a:xfrm rot="19446483">
            <a:off x="1919004" y="3388272"/>
            <a:ext cx="5098775" cy="707886"/>
          </a:xfrm>
          <a:prstGeom prst="rect">
            <a:avLst/>
          </a:prstGeom>
          <a:noFill/>
        </p:spPr>
        <p:txBody>
          <a:bodyPr wrap="square" rtlCol="0">
            <a:spAutoFit/>
          </a:bodyPr>
          <a:lstStyle/>
          <a:p>
            <a:r>
              <a:rPr lang="en-GB" sz="4000" dirty="0"/>
              <a:t>Withdrawn July 2021</a:t>
            </a:r>
          </a:p>
        </p:txBody>
      </p:sp>
    </p:spTree>
    <p:extLst>
      <p:ext uri="{BB962C8B-B14F-4D97-AF65-F5344CB8AC3E}">
        <p14:creationId xmlns:p14="http://schemas.microsoft.com/office/powerpoint/2010/main" val="34706678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352928" cy="648072"/>
          </a:xfrm>
        </p:spPr>
        <p:txBody>
          <a:bodyPr>
            <a:normAutofit/>
          </a:bodyPr>
          <a:lstStyle/>
          <a:p>
            <a:r>
              <a:rPr lang="en-GB" dirty="0"/>
              <a:t>How is </a:t>
            </a:r>
            <a:r>
              <a:rPr lang="en-GB" dirty="0" err="1"/>
              <a:t>Bexsero</a:t>
            </a:r>
            <a:r>
              <a:rPr lang="en-GB" dirty="0"/>
              <a:t>® administered ?</a:t>
            </a:r>
          </a:p>
        </p:txBody>
      </p:sp>
      <p:sp>
        <p:nvSpPr>
          <p:cNvPr id="3" name="Content Placeholder 2"/>
          <p:cNvSpPr>
            <a:spLocks noGrp="1"/>
          </p:cNvSpPr>
          <p:nvPr>
            <p:ph idx="1"/>
          </p:nvPr>
        </p:nvSpPr>
        <p:spPr>
          <a:xfrm>
            <a:off x="395536" y="1916832"/>
            <a:ext cx="8028000" cy="4536504"/>
          </a:xfrm>
        </p:spPr>
        <p:txBody>
          <a:bodyPr/>
          <a:lstStyle/>
          <a:p>
            <a:pPr>
              <a:spcAft>
                <a:spcPts val="0"/>
              </a:spcAft>
              <a:buFont typeface="Arial" panose="020B0604020202020204" pitchFamily="34" charset="0"/>
              <a:buChar char="•"/>
            </a:pPr>
            <a:r>
              <a:rPr lang="en-GB" dirty="0" err="1"/>
              <a:t>Bexsero</a:t>
            </a:r>
            <a:r>
              <a:rPr lang="en-GB" dirty="0"/>
              <a:t>® is a newly licensed vaccine that is subject to additional monitoring under the black triangle labelling scheme (MHRA)</a:t>
            </a:r>
          </a:p>
          <a:p>
            <a:pPr>
              <a:spcAft>
                <a:spcPts val="0"/>
              </a:spcAft>
              <a:buFont typeface="Arial" panose="020B0604020202020204" pitchFamily="34" charset="0"/>
              <a:buChar char="•"/>
            </a:pPr>
            <a:r>
              <a:rPr lang="en-GB" b="1" dirty="0"/>
              <a:t>Recommended</a:t>
            </a:r>
            <a:r>
              <a:rPr lang="en-GB" dirty="0"/>
              <a:t> that </a:t>
            </a:r>
            <a:r>
              <a:rPr lang="en-GB" dirty="0" err="1"/>
              <a:t>Bexsero</a:t>
            </a:r>
            <a:r>
              <a:rPr lang="en-GB" dirty="0"/>
              <a:t>® be administered  via intramuscular injection (IM) ideally on its own in the infants </a:t>
            </a:r>
            <a:r>
              <a:rPr lang="en-GB" b="1" dirty="0"/>
              <a:t>left thigh </a:t>
            </a:r>
            <a:r>
              <a:rPr lang="en-GB" dirty="0"/>
              <a:t>(</a:t>
            </a:r>
            <a:r>
              <a:rPr lang="en-GB" dirty="0" err="1"/>
              <a:t>antereolataral</a:t>
            </a:r>
            <a:r>
              <a:rPr lang="en-GB" dirty="0"/>
              <a:t> aspect) </a:t>
            </a:r>
            <a:r>
              <a:rPr lang="en-GB" b="1" dirty="0"/>
              <a:t> </a:t>
            </a:r>
            <a:r>
              <a:rPr lang="en-GB" dirty="0"/>
              <a:t>so that any local reactions can be accurately monitored</a:t>
            </a:r>
          </a:p>
          <a:p>
            <a:pPr>
              <a:spcAft>
                <a:spcPts val="0"/>
              </a:spcAft>
              <a:buFont typeface="Arial" panose="020B0604020202020204" pitchFamily="34" charset="0"/>
              <a:buChar char="•"/>
            </a:pPr>
            <a:r>
              <a:rPr lang="en-GB" dirty="0"/>
              <a:t>For older infants aged 12 months, </a:t>
            </a:r>
            <a:r>
              <a:rPr lang="en-GB" dirty="0" err="1"/>
              <a:t>Bexsero</a:t>
            </a:r>
            <a:r>
              <a:rPr lang="en-GB" dirty="0"/>
              <a:t>®   should be administered via IM injection (IM) ideally on its own in the child's </a:t>
            </a:r>
            <a:r>
              <a:rPr lang="en-GB" b="1" dirty="0"/>
              <a:t>left thigh </a:t>
            </a:r>
          </a:p>
          <a:p>
            <a:pPr>
              <a:spcAft>
                <a:spcPts val="0"/>
              </a:spcAft>
              <a:buFont typeface="Arial" panose="020B0604020202020204" pitchFamily="34" charset="0"/>
              <a:buChar char="•"/>
            </a:pPr>
            <a:r>
              <a:rPr lang="en-GB" dirty="0"/>
              <a:t>The site at which each vaccine is given should be noted in the infants health records</a:t>
            </a:r>
          </a:p>
          <a:p>
            <a:pPr>
              <a:spcAft>
                <a:spcPts val="0"/>
              </a:spcAft>
              <a:buFont typeface="Arial" panose="020B0604020202020204" pitchFamily="34" charset="0"/>
              <a:buChar char="•"/>
            </a:pPr>
            <a:r>
              <a:rPr lang="en-GB" dirty="0"/>
              <a:t>Where it is not practically possible to administer the vaccine on its own i.e. at 12 months, other vaccines can be administered in the left thigh at the same time rather than delay immunisation</a:t>
            </a:r>
          </a:p>
          <a:p>
            <a:pPr marL="0" indent="0">
              <a:spcAft>
                <a:spcPts val="0"/>
              </a:spcAft>
            </a:pPr>
            <a:endParaRPr lang="en-GB"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25</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1391486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Cont’d…</a:t>
            </a:r>
          </a:p>
        </p:txBody>
      </p:sp>
      <p:sp>
        <p:nvSpPr>
          <p:cNvPr id="3" name="Content Placeholder 2"/>
          <p:cNvSpPr>
            <a:spLocks noGrp="1"/>
          </p:cNvSpPr>
          <p:nvPr>
            <p:ph idx="1"/>
          </p:nvPr>
        </p:nvSpPr>
        <p:spPr/>
        <p:txBody>
          <a:bodyPr/>
          <a:lstStyle/>
          <a:p>
            <a:pPr>
              <a:spcAft>
                <a:spcPts val="0"/>
              </a:spcAft>
              <a:buFont typeface="Arial" panose="020B0604020202020204" pitchFamily="34" charset="0"/>
              <a:buChar char="•"/>
            </a:pPr>
            <a:r>
              <a:rPr lang="en-GB" dirty="0"/>
              <a:t>Healthcare professionals are reminded that some infants may receive additional vaccines as part of a selective immunisation programme at around 12 months of age</a:t>
            </a:r>
          </a:p>
          <a:p>
            <a:pPr>
              <a:spcAft>
                <a:spcPts val="0"/>
              </a:spcAft>
              <a:buFont typeface="Arial" panose="020B0604020202020204" pitchFamily="34" charset="0"/>
              <a:buChar char="•"/>
            </a:pPr>
            <a:r>
              <a:rPr lang="en-GB" dirty="0"/>
              <a:t>Selective vaccines can include Hepatitis B and BCG</a:t>
            </a:r>
          </a:p>
          <a:p>
            <a:pPr>
              <a:spcAft>
                <a:spcPts val="0"/>
              </a:spcAft>
              <a:buFont typeface="Arial" panose="020B0604020202020204" pitchFamily="34" charset="0"/>
              <a:buChar char="•"/>
            </a:pPr>
            <a:r>
              <a:rPr lang="en-GB" dirty="0"/>
              <a:t>It is important to note that vaccines should not be administered in the same limb as the BCG vaccine for a period of 3 months</a:t>
            </a:r>
          </a:p>
          <a:p>
            <a:pPr>
              <a:spcAft>
                <a:spcPts val="0"/>
              </a:spcAft>
              <a:buFont typeface="Arial" panose="020B0604020202020204" pitchFamily="34" charset="0"/>
              <a:buChar char="•"/>
            </a:pPr>
            <a:r>
              <a:rPr lang="en-GB" dirty="0"/>
              <a:t>Healthcare professionals should discuss any recent immunisations with the parent at the 12 month booster appointment</a:t>
            </a:r>
          </a:p>
          <a:p>
            <a:pPr>
              <a:spcAft>
                <a:spcPts val="0"/>
              </a:spcAft>
              <a:buFont typeface="Arial" panose="020B0604020202020204" pitchFamily="34" charset="0"/>
              <a:buChar char="•"/>
            </a:pPr>
            <a:endParaRPr lang="en-GB" sz="1600" b="1" dirty="0"/>
          </a:p>
          <a:p>
            <a:endParaRPr lang="en-GB" dirty="0"/>
          </a:p>
          <a:p>
            <a:endParaRPr lang="en-GB"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26</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1758426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96752"/>
            <a:ext cx="8028000" cy="648072"/>
          </a:xfrm>
        </p:spPr>
        <p:txBody>
          <a:bodyPr/>
          <a:lstStyle/>
          <a:p>
            <a:r>
              <a:rPr lang="en-GB" dirty="0"/>
              <a:t>Administration and Supply </a:t>
            </a:r>
          </a:p>
        </p:txBody>
      </p:sp>
      <p:sp>
        <p:nvSpPr>
          <p:cNvPr id="3" name="Content Placeholder 2"/>
          <p:cNvSpPr>
            <a:spLocks noGrp="1"/>
          </p:cNvSpPr>
          <p:nvPr>
            <p:ph idx="1"/>
          </p:nvPr>
        </p:nvSpPr>
        <p:spPr>
          <a:xfrm>
            <a:off x="467544" y="1916832"/>
            <a:ext cx="8028000" cy="4320480"/>
          </a:xfrm>
        </p:spPr>
        <p:txBody>
          <a:bodyPr/>
          <a:lstStyle/>
          <a:p>
            <a:pPr>
              <a:spcAft>
                <a:spcPts val="0"/>
              </a:spcAft>
              <a:buFont typeface="Arial" panose="020B0604020202020204" pitchFamily="34" charset="0"/>
              <a:buChar char="•"/>
            </a:pPr>
            <a:r>
              <a:rPr lang="en-GB" dirty="0"/>
              <a:t>The vaccines are supplied in packs containing 10 pre-filled syringes each with a volume of </a:t>
            </a:r>
            <a:r>
              <a:rPr lang="en-GB" b="1" dirty="0"/>
              <a:t>0.5mls</a:t>
            </a:r>
            <a:r>
              <a:rPr lang="en-GB" dirty="0"/>
              <a:t> of suspension per syringe</a:t>
            </a:r>
          </a:p>
          <a:p>
            <a:pPr>
              <a:spcAft>
                <a:spcPts val="0"/>
              </a:spcAft>
              <a:buFont typeface="Arial" panose="020B0604020202020204" pitchFamily="34" charset="0"/>
              <a:buChar char="•"/>
            </a:pPr>
            <a:r>
              <a:rPr lang="en-GB" dirty="0"/>
              <a:t>During storage, the contents of the syringe may settle with off-white deposits being noticeable  </a:t>
            </a:r>
          </a:p>
          <a:p>
            <a:pPr>
              <a:spcAft>
                <a:spcPts val="0"/>
              </a:spcAft>
              <a:buFont typeface="Arial" panose="020B0604020202020204" pitchFamily="34" charset="0"/>
              <a:buChar char="•"/>
            </a:pPr>
            <a:r>
              <a:rPr lang="en-GB" dirty="0"/>
              <a:t>Before use, the pre-filled syringe must be </a:t>
            </a:r>
            <a:r>
              <a:rPr lang="en-GB" b="1" dirty="0"/>
              <a:t>shaken well </a:t>
            </a:r>
            <a:r>
              <a:rPr lang="en-GB" dirty="0"/>
              <a:t>forming an homogenous suspension that should be administered </a:t>
            </a:r>
            <a:r>
              <a:rPr lang="en-GB" b="1" dirty="0"/>
              <a:t>immediately</a:t>
            </a:r>
          </a:p>
          <a:p>
            <a:pPr lvl="0">
              <a:spcAft>
                <a:spcPts val="0"/>
              </a:spcAft>
              <a:buFont typeface="Arial" panose="020B0604020202020204" pitchFamily="34" charset="0"/>
              <a:buChar char="•"/>
            </a:pPr>
            <a:r>
              <a:rPr lang="en-GB" dirty="0">
                <a:solidFill>
                  <a:prstClr val="black"/>
                </a:solidFill>
              </a:rPr>
              <a:t>The vaccine </a:t>
            </a:r>
            <a:r>
              <a:rPr lang="en-GB" b="1" dirty="0">
                <a:solidFill>
                  <a:srgbClr val="FF0000"/>
                </a:solidFill>
              </a:rPr>
              <a:t>should not </a:t>
            </a:r>
            <a:r>
              <a:rPr lang="en-GB" dirty="0">
                <a:solidFill>
                  <a:prstClr val="black"/>
                </a:solidFill>
              </a:rPr>
              <a:t>be administered where there are variations in physical appearance (i.e. not an homogenous suspension) or signs of foreign particulate are observed after shaking</a:t>
            </a:r>
          </a:p>
          <a:p>
            <a:pPr lvl="0">
              <a:spcAft>
                <a:spcPts val="0"/>
              </a:spcAft>
              <a:buFont typeface="Arial" panose="020B0604020202020204" pitchFamily="34" charset="0"/>
              <a:buChar char="•"/>
            </a:pPr>
            <a:r>
              <a:rPr lang="en-GB" dirty="0" err="1"/>
              <a:t>Bexsero</a:t>
            </a:r>
            <a:r>
              <a:rPr lang="en-GB" dirty="0"/>
              <a:t>®  has a shelf life  of  two years when stored in its original packaging in a refrigerator at the recommended temperatures of +2°C and +8°C</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27</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1162687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028000" cy="648072"/>
          </a:xfrm>
        </p:spPr>
        <p:txBody>
          <a:bodyPr/>
          <a:lstStyle/>
          <a:p>
            <a:r>
              <a:rPr lang="en-GB" dirty="0"/>
              <a:t>Cont’d… </a:t>
            </a:r>
          </a:p>
        </p:txBody>
      </p:sp>
      <p:sp>
        <p:nvSpPr>
          <p:cNvPr id="3" name="Content Placeholder 2"/>
          <p:cNvSpPr>
            <a:spLocks noGrp="1"/>
          </p:cNvSpPr>
          <p:nvPr>
            <p:ph idx="1"/>
          </p:nvPr>
        </p:nvSpPr>
        <p:spPr>
          <a:xfrm>
            <a:off x="539552" y="1844824"/>
            <a:ext cx="8028000" cy="4064455"/>
          </a:xfrm>
        </p:spPr>
        <p:txBody>
          <a:bodyPr/>
          <a:lstStyle/>
          <a:p>
            <a:pPr>
              <a:spcAft>
                <a:spcPts val="0"/>
              </a:spcAft>
              <a:buFont typeface="Arial" panose="020B0604020202020204" pitchFamily="34" charset="0"/>
              <a:buChar char="•"/>
            </a:pPr>
            <a:r>
              <a:rPr lang="en-GB" dirty="0">
                <a:solidFill>
                  <a:prstClr val="black"/>
                </a:solidFill>
              </a:rPr>
              <a:t>Initial vaccine supplies will have a short-shelf life (</a:t>
            </a:r>
            <a:r>
              <a:rPr lang="en-GB" dirty="0">
                <a:solidFill>
                  <a:srgbClr val="C00000"/>
                </a:solidFill>
              </a:rPr>
              <a:t>April 2016</a:t>
            </a:r>
            <a:r>
              <a:rPr lang="en-GB" dirty="0">
                <a:solidFill>
                  <a:prstClr val="black"/>
                </a:solidFill>
              </a:rPr>
              <a:t>). It is important </a:t>
            </a:r>
            <a:r>
              <a:rPr lang="en-GB" b="1" dirty="0">
                <a:solidFill>
                  <a:prstClr val="black"/>
                </a:solidFill>
              </a:rPr>
              <a:t>not</a:t>
            </a:r>
            <a:r>
              <a:rPr lang="en-GB" dirty="0">
                <a:solidFill>
                  <a:prstClr val="black"/>
                </a:solidFill>
              </a:rPr>
              <a:t> to over-order vaccines and only order what is needed for the 2-4 week period</a:t>
            </a:r>
          </a:p>
          <a:p>
            <a:pPr lvl="0">
              <a:spcAft>
                <a:spcPts val="0"/>
              </a:spcAft>
              <a:buFont typeface="Arial" panose="020B0604020202020204" pitchFamily="34" charset="0"/>
              <a:buChar char="•"/>
            </a:pPr>
            <a:r>
              <a:rPr lang="en-GB" dirty="0"/>
              <a:t>Healthcare professionals are encouraged to familiarise themselves with Public Health England’s </a:t>
            </a:r>
            <a:r>
              <a:rPr lang="en-GB" dirty="0">
                <a:solidFill>
                  <a:srgbClr val="C00000"/>
                </a:solidFill>
              </a:rPr>
              <a:t>protocol for ordering, storing and handling of vaccines</a:t>
            </a:r>
            <a:r>
              <a:rPr lang="en-GB" dirty="0"/>
              <a:t> to ensure vaccines are stored and monitored as per national recommendations</a:t>
            </a:r>
          </a:p>
          <a:p>
            <a:pPr>
              <a:spcAft>
                <a:spcPts val="0"/>
              </a:spcAft>
              <a:buFont typeface="Arial" panose="020B0604020202020204" pitchFamily="34" charset="0"/>
              <a:buChar char="•"/>
            </a:pPr>
            <a:endParaRPr lang="en-GB" dirty="0">
              <a:solidFill>
                <a:prstClr val="black"/>
              </a:solidFill>
            </a:endParaRPr>
          </a:p>
          <a:p>
            <a:pPr>
              <a:spcAft>
                <a:spcPts val="0"/>
              </a:spcAft>
              <a:buFont typeface="Arial" panose="020B0604020202020204" pitchFamily="34" charset="0"/>
              <a:buChar char="•"/>
            </a:pPr>
            <a:endParaRPr lang="en-GB" dirty="0"/>
          </a:p>
          <a:p>
            <a:endParaRPr lang="en-GB"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28</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13191936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Administration of </a:t>
            </a:r>
            <a:r>
              <a:rPr lang="en-GB" dirty="0" err="1"/>
              <a:t>Bexsero</a:t>
            </a:r>
            <a:r>
              <a:rPr lang="en-GB" dirty="0"/>
              <a:t>®</a:t>
            </a:r>
          </a:p>
        </p:txBody>
      </p:sp>
      <p:sp>
        <p:nvSpPr>
          <p:cNvPr id="3" name="Content Placeholder 2"/>
          <p:cNvSpPr>
            <a:spLocks noGrp="1"/>
          </p:cNvSpPr>
          <p:nvPr>
            <p:ph idx="1"/>
          </p:nvPr>
        </p:nvSpPr>
        <p:spPr/>
        <p:txBody>
          <a:bodyPr/>
          <a:lstStyle/>
          <a:p>
            <a:r>
              <a:rPr lang="en-GB" b="1" dirty="0" err="1"/>
              <a:t>Bexsero</a:t>
            </a:r>
            <a:r>
              <a:rPr lang="en-GB" b="1" dirty="0"/>
              <a:t>® should only be administered</a:t>
            </a:r>
            <a:r>
              <a:rPr lang="en-GB" dirty="0"/>
              <a:t>:</a:t>
            </a:r>
          </a:p>
          <a:p>
            <a:pPr>
              <a:buFont typeface="Arial" panose="020B0604020202020204" pitchFamily="34" charset="0"/>
              <a:buChar char="•"/>
            </a:pPr>
            <a:r>
              <a:rPr lang="en-GB" dirty="0"/>
              <a:t>Against a prescription written manually or electronically by a registered medical practitioner or other authorised prescriber</a:t>
            </a:r>
          </a:p>
          <a:p>
            <a:pPr>
              <a:buFont typeface="Arial" panose="020B0604020202020204" pitchFamily="34" charset="0"/>
              <a:buChar char="•"/>
            </a:pPr>
            <a:r>
              <a:rPr lang="en-GB" dirty="0"/>
              <a:t>Against a Patient Specific Direction</a:t>
            </a:r>
          </a:p>
          <a:p>
            <a:pPr>
              <a:buFont typeface="Arial" panose="020B0604020202020204" pitchFamily="34" charset="0"/>
              <a:buChar char="•"/>
            </a:pPr>
            <a:r>
              <a:rPr lang="en-GB" dirty="0"/>
              <a:t>Against a Patient Group Direction</a:t>
            </a:r>
          </a:p>
          <a:p>
            <a:endParaRPr lang="en-GB" sz="2200"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29</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112505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Meningococcal B programme</a:t>
            </a:r>
          </a:p>
        </p:txBody>
      </p:sp>
      <p:sp>
        <p:nvSpPr>
          <p:cNvPr id="3" name="Content Placeholder 2"/>
          <p:cNvSpPr>
            <a:spLocks noGrp="1"/>
          </p:cNvSpPr>
          <p:nvPr>
            <p:ph idx="1"/>
          </p:nvPr>
        </p:nvSpPr>
        <p:spPr/>
        <p:txBody>
          <a:bodyPr/>
          <a:lstStyle/>
          <a:p>
            <a:pPr marL="0" indent="0"/>
            <a:r>
              <a:rPr lang="en-GB" b="1" dirty="0"/>
              <a:t>Routine cohort: </a:t>
            </a:r>
          </a:p>
          <a:p>
            <a:pPr>
              <a:buFont typeface="Arial" panose="020B0604020202020204" pitchFamily="34" charset="0"/>
              <a:buChar char="•"/>
            </a:pPr>
            <a:r>
              <a:rPr lang="en-GB" dirty="0"/>
              <a:t>Starting on the 1 September 2015 all infants born on or after the 1 July 2015  will be eligible for the meningococcal B vaccine at 2, 4 and 12 months</a:t>
            </a:r>
          </a:p>
          <a:p>
            <a:pPr marL="0" indent="0"/>
            <a:r>
              <a:rPr lang="en-GB" b="1" dirty="0"/>
              <a:t>Catch-up cohort:</a:t>
            </a:r>
          </a:p>
          <a:p>
            <a:pPr>
              <a:buFont typeface="Arial" panose="020B0604020202020204" pitchFamily="34" charset="0"/>
              <a:buChar char="•"/>
            </a:pPr>
            <a:r>
              <a:rPr lang="en-GB" dirty="0"/>
              <a:t>A catch-up programme will also commence on the 1 September 2015 for infants born from 1 May to 30 June 2015 </a:t>
            </a:r>
          </a:p>
          <a:p>
            <a:pPr marL="0" indent="0" algn="ctr"/>
            <a:r>
              <a:rPr lang="en-GB" dirty="0"/>
              <a:t>The JCVI agreed that these infants would be offered the meningococcal B vaccine when they attend for their remaining primary immunisation appointments from 1 September 2015</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3</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23332641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Contraindications</a:t>
            </a:r>
          </a:p>
        </p:txBody>
      </p:sp>
      <p:sp>
        <p:nvSpPr>
          <p:cNvPr id="3" name="Content Placeholder 2"/>
          <p:cNvSpPr>
            <a:spLocks noGrp="1"/>
          </p:cNvSpPr>
          <p:nvPr>
            <p:ph idx="1"/>
          </p:nvPr>
        </p:nvSpPr>
        <p:spPr/>
        <p:txBody>
          <a:bodyPr/>
          <a:lstStyle/>
          <a:p>
            <a:pPr marL="0" marR="504190" indent="0">
              <a:spcAft>
                <a:spcPts val="0"/>
              </a:spcAft>
            </a:pPr>
            <a:r>
              <a:rPr lang="en-GB" dirty="0" err="1">
                <a:latin typeface="Arial"/>
                <a:ea typeface="Times New Roman"/>
                <a:cs typeface="Times New Roman"/>
              </a:rPr>
              <a:t>Bexsero</a:t>
            </a:r>
            <a:r>
              <a:rPr lang="en-GB" dirty="0">
                <a:latin typeface="Arial"/>
                <a:ea typeface="Times New Roman"/>
                <a:cs typeface="Times New Roman"/>
              </a:rPr>
              <a:t>®  </a:t>
            </a:r>
            <a:r>
              <a:rPr lang="en-GB" dirty="0">
                <a:solidFill>
                  <a:srgbClr val="FF0000"/>
                </a:solidFill>
                <a:latin typeface="Arial"/>
                <a:ea typeface="Times New Roman"/>
                <a:cs typeface="Times New Roman"/>
              </a:rPr>
              <a:t>should not</a:t>
            </a:r>
            <a:r>
              <a:rPr lang="en-GB" b="1" dirty="0">
                <a:solidFill>
                  <a:srgbClr val="FF0000"/>
                </a:solidFill>
                <a:latin typeface="Arial"/>
                <a:ea typeface="Times New Roman"/>
                <a:cs typeface="Times New Roman"/>
              </a:rPr>
              <a:t> </a:t>
            </a:r>
            <a:r>
              <a:rPr lang="en-GB" dirty="0">
                <a:latin typeface="Arial"/>
                <a:ea typeface="Times New Roman"/>
                <a:cs typeface="Times New Roman"/>
              </a:rPr>
              <a:t>be administered to those who have had:</a:t>
            </a:r>
          </a:p>
          <a:p>
            <a:pPr marL="457200" marR="504190" indent="-457200">
              <a:spcAft>
                <a:spcPts val="0"/>
              </a:spcAft>
              <a:buFont typeface="+mj-lt"/>
              <a:buAutoNum type="arabicPeriod"/>
            </a:pPr>
            <a:r>
              <a:rPr lang="en-GB" dirty="0">
                <a:latin typeface="Arial"/>
                <a:ea typeface="Times New Roman"/>
                <a:cs typeface="Times New Roman"/>
              </a:rPr>
              <a:t>A confirmed anaphylaxis to a previous dose of the vaccine </a:t>
            </a:r>
            <a:r>
              <a:rPr lang="en-GB" b="1" dirty="0">
                <a:latin typeface="Arial"/>
                <a:ea typeface="Times New Roman"/>
                <a:cs typeface="Times New Roman"/>
              </a:rPr>
              <a:t>OR </a:t>
            </a:r>
          </a:p>
          <a:p>
            <a:pPr marL="457200" marR="504190" indent="-457200">
              <a:spcAft>
                <a:spcPts val="0"/>
              </a:spcAft>
              <a:buFont typeface="+mj-lt"/>
              <a:buAutoNum type="arabicPeriod"/>
            </a:pPr>
            <a:r>
              <a:rPr lang="en-GB" dirty="0">
                <a:latin typeface="Arial"/>
                <a:ea typeface="Times New Roman"/>
              </a:rPr>
              <a:t>A confirmed anaphylaxis to any constituent or excipient of the vaccine </a:t>
            </a:r>
          </a:p>
          <a:p>
            <a:pPr marR="504190">
              <a:spcAft>
                <a:spcPts val="0"/>
              </a:spcAft>
              <a:buFont typeface="Arial" panose="020B0604020202020204" pitchFamily="34" charset="0"/>
              <a:buChar char="•"/>
            </a:pPr>
            <a:r>
              <a:rPr lang="en-GB" dirty="0">
                <a:latin typeface="Arial"/>
                <a:ea typeface="Times New Roman"/>
                <a:cs typeface="Times New Roman"/>
              </a:rPr>
              <a:t>There are very few infants who cannot receive meningococcal vaccines </a:t>
            </a:r>
          </a:p>
          <a:p>
            <a:pPr marR="504190">
              <a:spcAft>
                <a:spcPts val="0"/>
              </a:spcAft>
              <a:buFont typeface="Arial" panose="020B0604020202020204" pitchFamily="34" charset="0"/>
              <a:buChar char="•"/>
            </a:pPr>
            <a:r>
              <a:rPr lang="en-GB" dirty="0">
                <a:latin typeface="Arial"/>
                <a:ea typeface="Times New Roman"/>
                <a:cs typeface="Times New Roman"/>
              </a:rPr>
              <a:t>Where there is doubt, appropriate </a:t>
            </a:r>
            <a:r>
              <a:rPr lang="en-GB" b="1" dirty="0">
                <a:latin typeface="Arial"/>
                <a:ea typeface="Times New Roman"/>
                <a:cs typeface="Times New Roman"/>
              </a:rPr>
              <a:t>advice </a:t>
            </a:r>
            <a:r>
              <a:rPr lang="en-GB" dirty="0">
                <a:latin typeface="Arial"/>
                <a:ea typeface="Times New Roman"/>
                <a:cs typeface="Times New Roman"/>
              </a:rPr>
              <a:t>should be sought rather than withholding immunisation </a:t>
            </a:r>
          </a:p>
          <a:p>
            <a:endParaRPr lang="en-GB"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30</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33598498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028000" cy="648072"/>
          </a:xfrm>
        </p:spPr>
        <p:txBody>
          <a:bodyPr/>
          <a:lstStyle/>
          <a:p>
            <a:r>
              <a:rPr lang="en-GB" dirty="0"/>
              <a:t>Precautions</a:t>
            </a:r>
          </a:p>
        </p:txBody>
      </p:sp>
      <p:sp>
        <p:nvSpPr>
          <p:cNvPr id="3" name="Content Placeholder 2"/>
          <p:cNvSpPr>
            <a:spLocks noGrp="1"/>
          </p:cNvSpPr>
          <p:nvPr>
            <p:ph idx="1"/>
          </p:nvPr>
        </p:nvSpPr>
        <p:spPr>
          <a:xfrm>
            <a:off x="467544" y="1988840"/>
            <a:ext cx="8028000" cy="4176464"/>
          </a:xfrm>
        </p:spPr>
        <p:txBody>
          <a:bodyPr/>
          <a:lstStyle/>
          <a:p>
            <a:pPr>
              <a:buFont typeface="Arial" panose="020B0604020202020204" pitchFamily="34" charset="0"/>
              <a:buChar char="•"/>
            </a:pPr>
            <a:r>
              <a:rPr lang="en-GB" b="1" dirty="0">
                <a:latin typeface="Arial"/>
                <a:ea typeface="Times New Roman"/>
              </a:rPr>
              <a:t>Minor illnesses without fever or systemic </a:t>
            </a:r>
            <a:r>
              <a:rPr lang="en-GB" dirty="0">
                <a:latin typeface="Arial"/>
                <a:ea typeface="Times New Roman"/>
              </a:rPr>
              <a:t>upset </a:t>
            </a:r>
            <a:r>
              <a:rPr lang="en-GB" dirty="0">
                <a:solidFill>
                  <a:srgbClr val="FF0000"/>
                </a:solidFill>
                <a:latin typeface="Arial"/>
                <a:ea typeface="Times New Roman"/>
              </a:rPr>
              <a:t>are not </a:t>
            </a:r>
            <a:r>
              <a:rPr lang="en-GB" dirty="0">
                <a:latin typeface="Arial"/>
                <a:ea typeface="Times New Roman"/>
              </a:rPr>
              <a:t>valid reasons to postpone immunisation</a:t>
            </a:r>
          </a:p>
          <a:p>
            <a:pPr>
              <a:buFont typeface="Arial" panose="020B0604020202020204" pitchFamily="34" charset="0"/>
              <a:buChar char="•"/>
            </a:pPr>
            <a:r>
              <a:rPr lang="en-GB" b="1" dirty="0">
                <a:latin typeface="Arial"/>
                <a:ea typeface="Times New Roman"/>
              </a:rPr>
              <a:t>Pregnancy and breast-feeding</a:t>
            </a:r>
          </a:p>
          <a:p>
            <a:r>
              <a:rPr lang="en-GB" dirty="0">
                <a:latin typeface="Arial"/>
                <a:ea typeface="Times New Roman"/>
              </a:rPr>
              <a:t>	Meningococcal vaccines may be given to pregnant women when clinically indicated. There is no evidence of risk from vaccinating pregnant women or those who are breast-feeding with inactivated virus or bacterial vaccines or toxoids </a:t>
            </a:r>
          </a:p>
          <a:p>
            <a:pPr>
              <a:buFont typeface="Arial" panose="020B0604020202020204" pitchFamily="34" charset="0"/>
              <a:buChar char="•"/>
            </a:pPr>
            <a:r>
              <a:rPr lang="en-GB" b="1" dirty="0">
                <a:latin typeface="Arial"/>
                <a:ea typeface="Times New Roman"/>
              </a:rPr>
              <a:t>Premature infants</a:t>
            </a:r>
          </a:p>
          <a:p>
            <a:r>
              <a:rPr lang="en-GB" dirty="0">
                <a:latin typeface="Arial"/>
                <a:ea typeface="Times New Roman"/>
              </a:rPr>
              <a:t>	It is important that premature infants have their immunisations at the appropriate chronological age, according to the schedule</a:t>
            </a:r>
          </a:p>
          <a:p>
            <a:endParaRPr lang="en-GB" dirty="0">
              <a:latin typeface="Arial"/>
              <a:ea typeface="Times New Roman"/>
            </a:endParaRP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31</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26181429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Cont’d… </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b="1" dirty="0">
                <a:latin typeface="Arial"/>
                <a:ea typeface="Times New Roman"/>
              </a:rPr>
              <a:t>Immunosuppression and HIV infection</a:t>
            </a:r>
          </a:p>
          <a:p>
            <a:r>
              <a:rPr lang="en-GB" dirty="0">
                <a:latin typeface="Arial"/>
                <a:ea typeface="Times New Roman"/>
              </a:rPr>
              <a:t>Individuals with immunosuppression and human immunodeficiency virus (HIV) infection (regardless of CD4 count) should be given meningococcal </a:t>
            </a:r>
            <a:r>
              <a:rPr lang="en-GB" dirty="0"/>
              <a:t>vaccines in accordance with the routine schedule</a:t>
            </a:r>
          </a:p>
          <a:p>
            <a:r>
              <a:rPr lang="en-GB" dirty="0"/>
              <a:t> </a:t>
            </a:r>
          </a:p>
          <a:p>
            <a:pPr>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32</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6125974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96752"/>
            <a:ext cx="8028000" cy="1080120"/>
          </a:xfrm>
        </p:spPr>
        <p:txBody>
          <a:bodyPr>
            <a:normAutofit fontScale="90000"/>
          </a:bodyPr>
          <a:lstStyle/>
          <a:p>
            <a:r>
              <a:rPr lang="en-GB" dirty="0"/>
              <a:t>Possible adverse reactions (up to 10 years of age) </a:t>
            </a:r>
          </a:p>
        </p:txBody>
      </p:sp>
      <p:sp>
        <p:nvSpPr>
          <p:cNvPr id="3" name="Content Placeholder 2"/>
          <p:cNvSpPr>
            <a:spLocks noGrp="1"/>
          </p:cNvSpPr>
          <p:nvPr>
            <p:ph idx="1"/>
          </p:nvPr>
        </p:nvSpPr>
        <p:spPr>
          <a:xfrm>
            <a:off x="539552" y="2564905"/>
            <a:ext cx="8028000" cy="3456384"/>
          </a:xfrm>
        </p:spPr>
        <p:txBody>
          <a:bodyPr/>
          <a:lstStyle/>
          <a:p>
            <a:r>
              <a:rPr lang="en-GB" b="1" dirty="0"/>
              <a:t>Most commonly </a:t>
            </a:r>
            <a:r>
              <a:rPr lang="en-GB" dirty="0"/>
              <a:t>reported</a:t>
            </a:r>
          </a:p>
          <a:p>
            <a:pPr>
              <a:buFont typeface="Arial" panose="020B0604020202020204" pitchFamily="34" charset="0"/>
              <a:buChar char="•"/>
            </a:pPr>
            <a:r>
              <a:rPr lang="en-GB" dirty="0"/>
              <a:t>Fever (&gt;38ºC), tenderness at the injection site (including severe tenderness), rash, swelling or induration at the injection site, irritability, change in feeding/eating, sleepiness  and unusual crying </a:t>
            </a:r>
          </a:p>
          <a:p>
            <a:pPr marL="0" indent="0"/>
            <a:r>
              <a:rPr lang="en-GB" dirty="0"/>
              <a:t> </a:t>
            </a:r>
            <a:r>
              <a:rPr lang="en-GB" b="1" dirty="0"/>
              <a:t>Less commonly </a:t>
            </a:r>
            <a:r>
              <a:rPr lang="en-GB" dirty="0"/>
              <a:t>reported</a:t>
            </a:r>
          </a:p>
          <a:p>
            <a:pPr>
              <a:buFont typeface="Arial" panose="020B0604020202020204" pitchFamily="34" charset="0"/>
              <a:buChar char="•"/>
            </a:pPr>
            <a:r>
              <a:rPr lang="en-GB" dirty="0"/>
              <a:t>Fever (&gt;40ºC), eczema, </a:t>
            </a:r>
            <a:r>
              <a:rPr lang="en-GB" dirty="0" err="1"/>
              <a:t>urticaria</a:t>
            </a:r>
            <a:r>
              <a:rPr lang="en-GB" dirty="0"/>
              <a:t> (hives; itching), Kawasaki syndrome, seizures and pallor</a:t>
            </a:r>
          </a:p>
          <a:p>
            <a:endParaRPr lang="en-GB" b="1" dirty="0"/>
          </a:p>
          <a:p>
            <a:endParaRPr lang="en-GB" sz="2000"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33</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37705727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028000" cy="648072"/>
          </a:xfrm>
        </p:spPr>
        <p:txBody>
          <a:bodyPr/>
          <a:lstStyle/>
          <a:p>
            <a:r>
              <a:rPr lang="en-GB" dirty="0" err="1"/>
              <a:t>Bexsero</a:t>
            </a:r>
            <a:r>
              <a:rPr lang="en-GB" dirty="0"/>
              <a:t>® and Fever</a:t>
            </a:r>
          </a:p>
        </p:txBody>
      </p:sp>
      <p:sp>
        <p:nvSpPr>
          <p:cNvPr id="3" name="Content Placeholder 2"/>
          <p:cNvSpPr>
            <a:spLocks noGrp="1"/>
          </p:cNvSpPr>
          <p:nvPr>
            <p:ph idx="1"/>
          </p:nvPr>
        </p:nvSpPr>
        <p:spPr>
          <a:xfrm>
            <a:off x="539552" y="1844824"/>
            <a:ext cx="8028000" cy="4536504"/>
          </a:xfrm>
        </p:spPr>
        <p:txBody>
          <a:bodyPr/>
          <a:lstStyle/>
          <a:p>
            <a:pPr>
              <a:buFont typeface="Arial" panose="020B0604020202020204" pitchFamily="34" charset="0"/>
              <a:buChar char="•"/>
            </a:pPr>
            <a:r>
              <a:rPr lang="en-GB" dirty="0"/>
              <a:t>The most common adverse reaction observed in infants and toddlers was fever (&gt;38ºC) when </a:t>
            </a:r>
            <a:r>
              <a:rPr lang="en-GB" dirty="0" err="1"/>
              <a:t>Bexsero</a:t>
            </a:r>
            <a:r>
              <a:rPr lang="en-GB" dirty="0"/>
              <a:t>® was administered with the other routine infant vaccines</a:t>
            </a:r>
          </a:p>
          <a:p>
            <a:pPr>
              <a:buFont typeface="Arial" panose="020B0604020202020204" pitchFamily="34" charset="0"/>
              <a:buChar char="•"/>
            </a:pPr>
            <a:r>
              <a:rPr lang="en-GB" dirty="0"/>
              <a:t>In one clinical trial</a:t>
            </a:r>
            <a:r>
              <a:rPr lang="en-GB" baseline="40000" dirty="0"/>
              <a:t>1</a:t>
            </a:r>
            <a:r>
              <a:rPr lang="en-GB" dirty="0"/>
              <a:t>, fever (&gt;38ºC) was reported in 51-62% of infants receiving </a:t>
            </a:r>
            <a:r>
              <a:rPr lang="en-GB" dirty="0" err="1"/>
              <a:t>Bexsero</a:t>
            </a:r>
            <a:r>
              <a:rPr lang="en-GB" dirty="0"/>
              <a:t>® and routine vaccines administered together, although high fever (&gt;39ºC) was less common (6-12%)</a:t>
            </a:r>
          </a:p>
          <a:p>
            <a:pPr>
              <a:buFont typeface="Arial" panose="020B0604020202020204" pitchFamily="34" charset="0"/>
              <a:buChar char="•"/>
            </a:pPr>
            <a:r>
              <a:rPr lang="en-GB" dirty="0"/>
              <a:t>Overall, fever (&gt;38ºC) after any immunisation was reported in 76% of infants receiving </a:t>
            </a:r>
            <a:r>
              <a:rPr lang="en-GB" dirty="0" err="1"/>
              <a:t>Bexsero</a:t>
            </a:r>
            <a:r>
              <a:rPr lang="en-GB" dirty="0"/>
              <a:t>® and routine vaccines together, compared to 51% in infants receiving routine immunisations alone </a:t>
            </a:r>
          </a:p>
          <a:p>
            <a:pPr>
              <a:buFont typeface="Arial" panose="020B0604020202020204" pitchFamily="34" charset="0"/>
              <a:buChar char="•"/>
            </a:pPr>
            <a:r>
              <a:rPr lang="en-GB" dirty="0"/>
              <a:t>In the same study, however, only 6 out of the 1885 recruited infants attended hospital because of fever within 2 days after immunisation with </a:t>
            </a:r>
            <a:r>
              <a:rPr lang="en-GB" dirty="0" err="1"/>
              <a:t>Bexsero</a:t>
            </a:r>
            <a:r>
              <a:rPr lang="en-GB" dirty="0"/>
              <a:t>®</a:t>
            </a:r>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endParaRPr lang="en-GB"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34</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33030822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96752"/>
            <a:ext cx="8028000" cy="648072"/>
          </a:xfrm>
        </p:spPr>
        <p:txBody>
          <a:bodyPr/>
          <a:lstStyle/>
          <a:p>
            <a:r>
              <a:rPr lang="en-GB" dirty="0"/>
              <a:t>Cont’d…</a:t>
            </a:r>
          </a:p>
        </p:txBody>
      </p:sp>
      <p:sp>
        <p:nvSpPr>
          <p:cNvPr id="3" name="Content Placeholder 2"/>
          <p:cNvSpPr>
            <a:spLocks noGrp="1"/>
          </p:cNvSpPr>
          <p:nvPr>
            <p:ph idx="1"/>
          </p:nvPr>
        </p:nvSpPr>
        <p:spPr>
          <a:xfrm>
            <a:off x="467544" y="1825926"/>
            <a:ext cx="8028000" cy="4267370"/>
          </a:xfrm>
        </p:spPr>
        <p:txBody>
          <a:bodyPr/>
          <a:lstStyle/>
          <a:p>
            <a:pPr>
              <a:buFont typeface="Arial" panose="020B0604020202020204" pitchFamily="34" charset="0"/>
              <a:buChar char="•"/>
            </a:pPr>
            <a:r>
              <a:rPr lang="en-GB" dirty="0"/>
              <a:t>In a subsequent study, 70% of infants receiving </a:t>
            </a:r>
            <a:r>
              <a:rPr lang="en-GB" dirty="0" err="1"/>
              <a:t>Bexsero</a:t>
            </a:r>
            <a:r>
              <a:rPr lang="en-GB" dirty="0"/>
              <a:t>® had fever (&gt;38.5ºC) at least once in the first 3 days after the primary dose </a:t>
            </a:r>
          </a:p>
          <a:p>
            <a:pPr>
              <a:buFont typeface="Arial" panose="020B0604020202020204" pitchFamily="34" charset="0"/>
              <a:buChar char="•"/>
            </a:pPr>
            <a:r>
              <a:rPr lang="en-GB" dirty="0"/>
              <a:t>Fever was less common (39%) in infants receiving prophylactic </a:t>
            </a:r>
            <a:r>
              <a:rPr lang="en-GB" dirty="0" err="1"/>
              <a:t>paracetamol</a:t>
            </a:r>
            <a:r>
              <a:rPr lang="en-GB" dirty="0"/>
              <a:t> just before or at the time of immunisation followed by 2 further administrations at 4-6 hourly intervals after immunisation</a:t>
            </a:r>
          </a:p>
          <a:p>
            <a:pPr>
              <a:buFont typeface="Arial" panose="020B0604020202020204" pitchFamily="34" charset="0"/>
              <a:buChar char="•"/>
            </a:pPr>
            <a:r>
              <a:rPr lang="en-GB" dirty="0"/>
              <a:t>Of note only ~5% of infants receiving </a:t>
            </a:r>
            <a:r>
              <a:rPr lang="en-GB" dirty="0" err="1"/>
              <a:t>paracetamol</a:t>
            </a:r>
            <a:r>
              <a:rPr lang="en-GB" dirty="0"/>
              <a:t> had fever &gt;39ºC </a:t>
            </a:r>
          </a:p>
          <a:p>
            <a:pPr>
              <a:buFont typeface="Arial" panose="020B0604020202020204" pitchFamily="34" charset="0"/>
              <a:buChar char="•"/>
            </a:pPr>
            <a:r>
              <a:rPr lang="en-GB" dirty="0"/>
              <a:t>The frequency of medically-attended fever within 3 days of immunisation was &lt;2% for any immunisation visit, irrespective of whether </a:t>
            </a:r>
            <a:r>
              <a:rPr lang="en-GB" dirty="0" err="1"/>
              <a:t>Bexsero</a:t>
            </a:r>
            <a:r>
              <a:rPr lang="en-GB" dirty="0"/>
              <a:t> was administered alone or at the same time as other routine immunisations</a:t>
            </a:r>
            <a:r>
              <a:rPr lang="en-GB" baseline="40000" dirty="0"/>
              <a:t>1</a:t>
            </a:r>
          </a:p>
          <a:p>
            <a:pPr>
              <a:buFont typeface="Arial" panose="020B0604020202020204" pitchFamily="34" charset="0"/>
              <a:buChar char="•"/>
            </a:pPr>
            <a:r>
              <a:rPr lang="en-GB" dirty="0"/>
              <a:t>This study was important as it showed that responses to </a:t>
            </a:r>
            <a:r>
              <a:rPr lang="en-GB" dirty="0" err="1"/>
              <a:t>Bexsero</a:t>
            </a:r>
            <a:r>
              <a:rPr lang="en-GB" dirty="0"/>
              <a:t>® and other routine immunisations were </a:t>
            </a:r>
            <a:r>
              <a:rPr lang="en-GB" dirty="0">
                <a:solidFill>
                  <a:srgbClr val="FF0000"/>
                </a:solidFill>
              </a:rPr>
              <a:t>not</a:t>
            </a:r>
            <a:r>
              <a:rPr lang="en-GB" dirty="0"/>
              <a:t> affected by administering </a:t>
            </a:r>
            <a:r>
              <a:rPr lang="en-GB" dirty="0" err="1"/>
              <a:t>paracetamol</a:t>
            </a:r>
            <a:r>
              <a:rPr lang="en-GB" dirty="0"/>
              <a:t> at the time of immunisation</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35</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25835258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268760"/>
            <a:ext cx="8028000" cy="648072"/>
          </a:xfrm>
        </p:spPr>
        <p:txBody>
          <a:bodyPr/>
          <a:lstStyle/>
          <a:p>
            <a:r>
              <a:rPr lang="en-GB" dirty="0"/>
              <a:t>Cont’d… </a:t>
            </a:r>
          </a:p>
        </p:txBody>
      </p:sp>
      <p:sp>
        <p:nvSpPr>
          <p:cNvPr id="3" name="Content Placeholder 2"/>
          <p:cNvSpPr>
            <a:spLocks noGrp="1"/>
          </p:cNvSpPr>
          <p:nvPr>
            <p:ph idx="1"/>
          </p:nvPr>
        </p:nvSpPr>
        <p:spPr>
          <a:xfrm>
            <a:off x="539552" y="2060848"/>
            <a:ext cx="8028000" cy="3168352"/>
          </a:xfrm>
        </p:spPr>
        <p:txBody>
          <a:bodyPr/>
          <a:lstStyle/>
          <a:p>
            <a:pPr>
              <a:buFont typeface="Arial" panose="020B0604020202020204" pitchFamily="34" charset="0"/>
              <a:buChar char="•"/>
            </a:pPr>
            <a:r>
              <a:rPr lang="en-GB" dirty="0"/>
              <a:t>In another vaccine study that did not include Bexsero®,</a:t>
            </a:r>
            <a:r>
              <a:rPr lang="en-GB" baseline="40000" dirty="0"/>
              <a:t>2</a:t>
            </a:r>
            <a:r>
              <a:rPr lang="en-GB" dirty="0"/>
              <a:t> infants receiving three doses of </a:t>
            </a:r>
            <a:r>
              <a:rPr lang="en-GB" dirty="0" err="1"/>
              <a:t>paracetamol</a:t>
            </a:r>
            <a:r>
              <a:rPr lang="en-GB" dirty="0"/>
              <a:t> (at immunisation and 6-8 hourly intervals) were half as likely to develop post immunisation fever (&gt;38</a:t>
            </a:r>
            <a:r>
              <a:rPr lang="en-GB" baseline="30000" dirty="0"/>
              <a:t>o</a:t>
            </a:r>
            <a:r>
              <a:rPr lang="en-GB" dirty="0"/>
              <a:t>C) including high fever (&gt;39ºC) compared with infants receiving two doses (first dose 6-8 hours after immunisation and another dose 6-8 hours later)</a:t>
            </a:r>
          </a:p>
          <a:p>
            <a:pPr>
              <a:buFont typeface="Arial" panose="020B0604020202020204" pitchFamily="34" charset="0"/>
              <a:buChar char="•"/>
            </a:pPr>
            <a:r>
              <a:rPr lang="en-GB" dirty="0"/>
              <a:t>The greatest benefit  in reducing post-immunisation fever appears to come from the </a:t>
            </a:r>
            <a:r>
              <a:rPr lang="en-GB" dirty="0" err="1"/>
              <a:t>paracetamol</a:t>
            </a:r>
            <a:r>
              <a:rPr lang="en-GB" dirty="0"/>
              <a:t> dose administered at the time of immunisation</a:t>
            </a:r>
          </a:p>
          <a:p>
            <a:pPr>
              <a:buFont typeface="Arial" panose="020B0604020202020204" pitchFamily="34" charset="0"/>
              <a:buChar char="•"/>
            </a:pPr>
            <a:r>
              <a:rPr lang="en-GB" dirty="0"/>
              <a:t>Prophylactic ibuprofen is </a:t>
            </a:r>
            <a:r>
              <a:rPr lang="en-GB" dirty="0">
                <a:solidFill>
                  <a:srgbClr val="FF0000"/>
                </a:solidFill>
              </a:rPr>
              <a:t>not</a:t>
            </a:r>
            <a:r>
              <a:rPr lang="en-GB" dirty="0"/>
              <a:t> recommended because it does not prevent post-immunisation fever</a:t>
            </a:r>
          </a:p>
          <a:p>
            <a:pPr marL="0" indent="0"/>
            <a:endParaRPr lang="en-GB" sz="2000"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36</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39247796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4744"/>
            <a:ext cx="8136904" cy="1224136"/>
          </a:xfrm>
        </p:spPr>
        <p:txBody>
          <a:bodyPr>
            <a:normAutofit/>
          </a:bodyPr>
          <a:lstStyle/>
          <a:p>
            <a:r>
              <a:rPr lang="en-GB" dirty="0"/>
              <a:t>Guidance on the use of prophylactic </a:t>
            </a:r>
            <a:r>
              <a:rPr lang="en-GB" dirty="0" err="1"/>
              <a:t>paracetamol</a:t>
            </a:r>
            <a:endParaRPr lang="en-GB" dirty="0"/>
          </a:p>
        </p:txBody>
      </p:sp>
      <p:sp>
        <p:nvSpPr>
          <p:cNvPr id="3" name="Content Placeholder 2"/>
          <p:cNvSpPr>
            <a:spLocks noGrp="1"/>
          </p:cNvSpPr>
          <p:nvPr>
            <p:ph idx="1"/>
          </p:nvPr>
        </p:nvSpPr>
        <p:spPr>
          <a:xfrm>
            <a:off x="467544" y="2420888"/>
            <a:ext cx="8028000" cy="3816424"/>
          </a:xfrm>
        </p:spPr>
        <p:txBody>
          <a:bodyPr/>
          <a:lstStyle/>
          <a:p>
            <a:pPr>
              <a:buFont typeface="Arial" panose="020B0604020202020204" pitchFamily="34" charset="0"/>
              <a:buChar char="•"/>
            </a:pPr>
            <a:r>
              <a:rPr lang="en-GB" dirty="0"/>
              <a:t>Given that fever has been a very common adverse reaction in trials, the JCVI recommended the use of prophylactic </a:t>
            </a:r>
            <a:r>
              <a:rPr lang="en-GB" dirty="0" err="1"/>
              <a:t>paracetamol</a:t>
            </a:r>
            <a:r>
              <a:rPr lang="en-GB" dirty="0"/>
              <a:t> at the time of immunisation with </a:t>
            </a:r>
            <a:r>
              <a:rPr lang="en-GB" dirty="0" err="1"/>
              <a:t>Bexsero</a:t>
            </a:r>
            <a:r>
              <a:rPr lang="en-GB" dirty="0"/>
              <a:t>®</a:t>
            </a:r>
          </a:p>
          <a:p>
            <a:pPr>
              <a:buFont typeface="Arial" panose="020B0604020202020204" pitchFamily="34" charset="0"/>
              <a:buChar char="•"/>
            </a:pPr>
            <a:r>
              <a:rPr lang="en-GB" dirty="0"/>
              <a:t>Parents and health professionals need to be informed about the change in advice regarding the use of prophylactic </a:t>
            </a:r>
            <a:r>
              <a:rPr lang="en-GB" dirty="0" err="1"/>
              <a:t>paracetamol</a:t>
            </a:r>
            <a:r>
              <a:rPr lang="en-GB" dirty="0"/>
              <a:t> and the </a:t>
            </a:r>
            <a:r>
              <a:rPr lang="en-GB" dirty="0" err="1"/>
              <a:t>reactogencity</a:t>
            </a:r>
            <a:r>
              <a:rPr lang="en-GB" dirty="0"/>
              <a:t> of </a:t>
            </a:r>
            <a:r>
              <a:rPr lang="en-GB" dirty="0" err="1"/>
              <a:t>Bexsero</a:t>
            </a:r>
            <a:r>
              <a:rPr lang="en-GB" dirty="0"/>
              <a:t>® when administered with other routine vaccines</a:t>
            </a:r>
          </a:p>
          <a:p>
            <a:pPr>
              <a:buFont typeface="Arial" panose="020B0604020202020204" pitchFamily="34" charset="0"/>
              <a:buChar char="•"/>
            </a:pPr>
            <a:r>
              <a:rPr lang="en-GB" dirty="0"/>
              <a:t>This is a change to previous advice whereby the prophylactic use of antipyretics was not recommended as there was some evidence that antipyretics could lower vaccine immune responses in infants</a:t>
            </a:r>
          </a:p>
          <a:p>
            <a:pPr>
              <a:buFont typeface="Arial" panose="020B0604020202020204" pitchFamily="34" charset="0"/>
              <a:buChar char="•"/>
            </a:pPr>
            <a:r>
              <a:rPr lang="en-GB" dirty="0"/>
              <a:t>Parents will be advised to give 2.5ml (120mg/5ml) to their babies around the time of immunisation and two additional doses at 4-6 hourly intervals </a:t>
            </a:r>
          </a:p>
          <a:p>
            <a:pPr>
              <a:buFont typeface="Arial" panose="020B0604020202020204" pitchFamily="34" charset="0"/>
              <a:buChar char="•"/>
            </a:pPr>
            <a:endParaRPr lang="en-GB" dirty="0"/>
          </a:p>
          <a:p>
            <a:pPr>
              <a:buFont typeface="Arial" panose="020B0604020202020204" pitchFamily="34" charset="0"/>
              <a:buChar char="•"/>
            </a:pPr>
            <a:endParaRPr lang="en-GB" sz="2000"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37</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27049071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38</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graphicFrame>
        <p:nvGraphicFramePr>
          <p:cNvPr id="7" name="Table 6"/>
          <p:cNvGraphicFramePr>
            <a:graphicFrameLocks noGrp="1"/>
          </p:cNvGraphicFramePr>
          <p:nvPr>
            <p:extLst>
              <p:ext uri="{D42A27DB-BD31-4B8C-83A1-F6EECF244321}">
                <p14:modId xmlns:p14="http://schemas.microsoft.com/office/powerpoint/2010/main" val="2618984956"/>
              </p:ext>
            </p:extLst>
          </p:nvPr>
        </p:nvGraphicFramePr>
        <p:xfrm>
          <a:off x="467544" y="2530064"/>
          <a:ext cx="8244916" cy="2048954"/>
        </p:xfrm>
        <a:graphic>
          <a:graphicData uri="http://schemas.openxmlformats.org/drawingml/2006/table">
            <a:tbl>
              <a:tblPr firstRow="1" firstCol="1" bandRow="1">
                <a:tableStyleId>{5C22544A-7EE6-4342-B048-85BDC9FD1C3A}</a:tableStyleId>
              </a:tblPr>
              <a:tblGrid>
                <a:gridCol w="1695670">
                  <a:extLst>
                    <a:ext uri="{9D8B030D-6E8A-4147-A177-3AD203B41FA5}">
                      <a16:colId xmlns:a16="http://schemas.microsoft.com/office/drawing/2014/main" val="20000"/>
                    </a:ext>
                  </a:extLst>
                </a:gridCol>
                <a:gridCol w="2238152">
                  <a:extLst>
                    <a:ext uri="{9D8B030D-6E8A-4147-A177-3AD203B41FA5}">
                      <a16:colId xmlns:a16="http://schemas.microsoft.com/office/drawing/2014/main" val="20001"/>
                    </a:ext>
                  </a:extLst>
                </a:gridCol>
                <a:gridCol w="2097599">
                  <a:extLst>
                    <a:ext uri="{9D8B030D-6E8A-4147-A177-3AD203B41FA5}">
                      <a16:colId xmlns:a16="http://schemas.microsoft.com/office/drawing/2014/main" val="20002"/>
                    </a:ext>
                  </a:extLst>
                </a:gridCol>
                <a:gridCol w="2213495">
                  <a:extLst>
                    <a:ext uri="{9D8B030D-6E8A-4147-A177-3AD203B41FA5}">
                      <a16:colId xmlns:a16="http://schemas.microsoft.com/office/drawing/2014/main" val="20003"/>
                    </a:ext>
                  </a:extLst>
                </a:gridCol>
              </a:tblGrid>
              <a:tr h="462668">
                <a:tc>
                  <a:txBody>
                    <a:bodyPr/>
                    <a:lstStyle/>
                    <a:p>
                      <a:pPr algn="l">
                        <a:spcAft>
                          <a:spcPts val="0"/>
                        </a:spcAft>
                      </a:pPr>
                      <a:r>
                        <a:rPr lang="en-GB" sz="1400" dirty="0">
                          <a:effectLst/>
                        </a:rPr>
                        <a:t>Age of baby</a:t>
                      </a:r>
                      <a:endParaRPr lang="en-GB" sz="1400" dirty="0">
                        <a:effectLst/>
                        <a:latin typeface="Arial"/>
                        <a:ea typeface="Times New Roman"/>
                      </a:endParaRPr>
                    </a:p>
                  </a:txBody>
                  <a:tcPr marL="68580" marR="68580" marT="0" marB="0"/>
                </a:tc>
                <a:tc>
                  <a:txBody>
                    <a:bodyPr/>
                    <a:lstStyle/>
                    <a:p>
                      <a:pPr algn="l">
                        <a:spcAft>
                          <a:spcPts val="0"/>
                        </a:spcAft>
                      </a:pPr>
                      <a:r>
                        <a:rPr lang="en-GB" sz="1400" dirty="0">
                          <a:effectLst/>
                        </a:rPr>
                        <a:t>Dose 1</a:t>
                      </a:r>
                      <a:endParaRPr lang="en-GB" sz="1400" dirty="0">
                        <a:effectLst/>
                        <a:latin typeface="Arial"/>
                        <a:ea typeface="Times New Roman"/>
                      </a:endParaRPr>
                    </a:p>
                  </a:txBody>
                  <a:tcPr marL="68580" marR="68580" marT="0" marB="0"/>
                </a:tc>
                <a:tc>
                  <a:txBody>
                    <a:bodyPr/>
                    <a:lstStyle/>
                    <a:p>
                      <a:pPr algn="l">
                        <a:spcAft>
                          <a:spcPts val="0"/>
                        </a:spcAft>
                      </a:pPr>
                      <a:r>
                        <a:rPr lang="en-GB" sz="1400">
                          <a:effectLst/>
                        </a:rPr>
                        <a:t>Dose2</a:t>
                      </a:r>
                      <a:endParaRPr lang="en-GB" sz="1400">
                        <a:effectLst/>
                        <a:latin typeface="Arial"/>
                        <a:ea typeface="Times New Roman"/>
                      </a:endParaRPr>
                    </a:p>
                  </a:txBody>
                  <a:tcPr marL="68580" marR="68580" marT="0" marB="0"/>
                </a:tc>
                <a:tc>
                  <a:txBody>
                    <a:bodyPr/>
                    <a:lstStyle/>
                    <a:p>
                      <a:pPr algn="l">
                        <a:spcAft>
                          <a:spcPts val="0"/>
                        </a:spcAft>
                      </a:pPr>
                      <a:r>
                        <a:rPr lang="en-GB" sz="1400">
                          <a:effectLst/>
                        </a:rPr>
                        <a:t>Dose 3</a:t>
                      </a:r>
                      <a:endParaRPr lang="en-GB" sz="1400">
                        <a:effectLst/>
                        <a:latin typeface="Arial"/>
                        <a:ea typeface="Times New Roman"/>
                      </a:endParaRPr>
                    </a:p>
                  </a:txBody>
                  <a:tcPr marL="68580" marR="68580" marT="0" marB="0"/>
                </a:tc>
                <a:extLst>
                  <a:ext uri="{0D108BD9-81ED-4DB2-BD59-A6C34878D82A}">
                    <a16:rowId xmlns:a16="http://schemas.microsoft.com/office/drawing/2014/main" val="10000"/>
                  </a:ext>
                </a:extLst>
              </a:tr>
              <a:tr h="1586286">
                <a:tc>
                  <a:txBody>
                    <a:bodyPr/>
                    <a:lstStyle/>
                    <a:p>
                      <a:pPr algn="l">
                        <a:spcAft>
                          <a:spcPts val="0"/>
                        </a:spcAft>
                      </a:pPr>
                      <a:r>
                        <a:rPr lang="en-GB" sz="1400" dirty="0">
                          <a:effectLst/>
                        </a:rPr>
                        <a:t>2 months/4</a:t>
                      </a:r>
                      <a:r>
                        <a:rPr lang="en-GB" sz="1400" baseline="0" dirty="0">
                          <a:effectLst/>
                        </a:rPr>
                        <a:t> months</a:t>
                      </a:r>
                      <a:endParaRPr lang="en-GB" sz="1400" dirty="0">
                        <a:effectLst/>
                        <a:latin typeface="Arial"/>
                        <a:ea typeface="Times New Roman"/>
                      </a:endParaRPr>
                    </a:p>
                  </a:txBody>
                  <a:tcPr marL="68580" marR="68580" marT="0" marB="0"/>
                </a:tc>
                <a:tc>
                  <a:txBody>
                    <a:bodyPr/>
                    <a:lstStyle/>
                    <a:p>
                      <a:pPr algn="l">
                        <a:spcAft>
                          <a:spcPts val="0"/>
                        </a:spcAft>
                      </a:pPr>
                      <a:r>
                        <a:rPr lang="en-GB" sz="1400" dirty="0">
                          <a:effectLst/>
                        </a:rPr>
                        <a:t>One 2.5ml</a:t>
                      </a:r>
                    </a:p>
                    <a:p>
                      <a:pPr algn="l">
                        <a:spcAft>
                          <a:spcPts val="0"/>
                        </a:spcAft>
                      </a:pPr>
                      <a:r>
                        <a:rPr lang="en-GB" sz="1400" dirty="0">
                          <a:effectLst/>
                        </a:rPr>
                        <a:t>as soon as possible after vaccination </a:t>
                      </a:r>
                      <a:endParaRPr lang="en-GB" sz="1400" dirty="0">
                        <a:effectLst/>
                        <a:latin typeface="Arial"/>
                        <a:ea typeface="Times New Roman"/>
                      </a:endParaRPr>
                    </a:p>
                  </a:txBody>
                  <a:tcPr marL="68580" marR="68580" marT="0" marB="0"/>
                </a:tc>
                <a:tc>
                  <a:txBody>
                    <a:bodyPr/>
                    <a:lstStyle/>
                    <a:p>
                      <a:pPr algn="l">
                        <a:spcAft>
                          <a:spcPts val="0"/>
                        </a:spcAft>
                      </a:pPr>
                      <a:r>
                        <a:rPr lang="en-GB" sz="1400" dirty="0">
                          <a:effectLst/>
                        </a:rPr>
                        <a:t>One 2.5ml</a:t>
                      </a:r>
                    </a:p>
                    <a:p>
                      <a:pPr algn="l">
                        <a:spcAft>
                          <a:spcPts val="0"/>
                        </a:spcAft>
                      </a:pPr>
                      <a:r>
                        <a:rPr lang="en-GB" sz="1400" dirty="0">
                          <a:effectLst/>
                        </a:rPr>
                        <a:t>4-6 hours after 1</a:t>
                      </a:r>
                      <a:r>
                        <a:rPr lang="en-GB" sz="1400" baseline="30000" dirty="0">
                          <a:effectLst/>
                        </a:rPr>
                        <a:t>st</a:t>
                      </a:r>
                      <a:r>
                        <a:rPr lang="en-GB" sz="1400" dirty="0">
                          <a:effectLst/>
                        </a:rPr>
                        <a:t> dose</a:t>
                      </a:r>
                      <a:endParaRPr lang="en-GB" sz="1400" dirty="0">
                        <a:effectLst/>
                        <a:latin typeface="Arial"/>
                        <a:ea typeface="Times New Roman"/>
                      </a:endParaRPr>
                    </a:p>
                  </a:txBody>
                  <a:tcPr marL="68580" marR="68580" marT="0" marB="0"/>
                </a:tc>
                <a:tc>
                  <a:txBody>
                    <a:bodyPr/>
                    <a:lstStyle/>
                    <a:p>
                      <a:pPr algn="l">
                        <a:spcAft>
                          <a:spcPts val="0"/>
                        </a:spcAft>
                      </a:pPr>
                      <a:r>
                        <a:rPr lang="en-GB" sz="1400" dirty="0">
                          <a:effectLst/>
                        </a:rPr>
                        <a:t>One 2.5ml</a:t>
                      </a:r>
                    </a:p>
                    <a:p>
                      <a:pPr algn="l">
                        <a:spcAft>
                          <a:spcPts val="0"/>
                        </a:spcAft>
                      </a:pPr>
                      <a:r>
                        <a:rPr lang="en-GB" sz="1400" dirty="0">
                          <a:effectLst/>
                        </a:rPr>
                        <a:t>4-6 hours after 2</a:t>
                      </a:r>
                      <a:r>
                        <a:rPr lang="en-GB" sz="1400" baseline="30000" dirty="0">
                          <a:effectLst/>
                        </a:rPr>
                        <a:t>nd</a:t>
                      </a:r>
                      <a:r>
                        <a:rPr lang="en-GB" sz="1400" dirty="0">
                          <a:effectLst/>
                        </a:rPr>
                        <a:t> dose</a:t>
                      </a:r>
                      <a:endParaRPr lang="en-GB" sz="1400" dirty="0">
                        <a:effectLst/>
                        <a:latin typeface="Arial"/>
                        <a:ea typeface="Times New Roman"/>
                      </a:endParaRPr>
                    </a:p>
                  </a:txBody>
                  <a:tcPr marL="68580" marR="68580" marT="0" marB="0"/>
                </a:tc>
                <a:extLst>
                  <a:ext uri="{0D108BD9-81ED-4DB2-BD59-A6C34878D82A}">
                    <a16:rowId xmlns:a16="http://schemas.microsoft.com/office/drawing/2014/main" val="10001"/>
                  </a:ext>
                </a:extLst>
              </a:tr>
            </a:tbl>
          </a:graphicData>
        </a:graphic>
      </p:graphicFrame>
      <p:sp>
        <p:nvSpPr>
          <p:cNvPr id="8" name="TextBox 7"/>
          <p:cNvSpPr txBox="1"/>
          <p:nvPr/>
        </p:nvSpPr>
        <p:spPr>
          <a:xfrm>
            <a:off x="467544" y="1052736"/>
            <a:ext cx="8424936" cy="1477328"/>
          </a:xfrm>
          <a:prstGeom prst="rect">
            <a:avLst/>
          </a:prstGeom>
          <a:noFill/>
        </p:spPr>
        <p:txBody>
          <a:bodyPr wrap="square" rtlCol="0">
            <a:spAutoFit/>
          </a:bodyPr>
          <a:lstStyle/>
          <a:p>
            <a:r>
              <a:rPr lang="en-GB" sz="3000" spc="-150" dirty="0">
                <a:solidFill>
                  <a:srgbClr val="00AE9E"/>
                </a:solidFill>
                <a:latin typeface="Arial" pitchFamily="34" charset="0"/>
              </a:rPr>
              <a:t>Dosage and timing of infant </a:t>
            </a:r>
            <a:r>
              <a:rPr lang="en-GB" sz="3000" spc="-150" dirty="0" err="1">
                <a:solidFill>
                  <a:srgbClr val="00AE9E"/>
                </a:solidFill>
                <a:latin typeface="Arial" pitchFamily="34" charset="0"/>
              </a:rPr>
              <a:t>Paracetamol</a:t>
            </a:r>
            <a:r>
              <a:rPr lang="en-GB" sz="3000" spc="-150" dirty="0">
                <a:solidFill>
                  <a:srgbClr val="00AE9E"/>
                </a:solidFill>
                <a:latin typeface="Arial" pitchFamily="34" charset="0"/>
              </a:rPr>
              <a:t> suspension (120mg/5ml) for the routine immunisation programme at 2 and 4 months</a:t>
            </a:r>
          </a:p>
        </p:txBody>
      </p:sp>
      <p:sp>
        <p:nvSpPr>
          <p:cNvPr id="9" name="TextBox 8"/>
          <p:cNvSpPr txBox="1"/>
          <p:nvPr/>
        </p:nvSpPr>
        <p:spPr>
          <a:xfrm>
            <a:off x="467544" y="4581128"/>
            <a:ext cx="8280920" cy="1631216"/>
          </a:xfrm>
          <a:prstGeom prst="rect">
            <a:avLst/>
          </a:prstGeom>
          <a:solidFill>
            <a:schemeClr val="accent1">
              <a:lumMod val="20000"/>
              <a:lumOff val="80000"/>
            </a:schemeClr>
          </a:solidFill>
        </p:spPr>
        <p:txBody>
          <a:bodyPr wrap="square" rtlCol="0">
            <a:spAutoFit/>
          </a:bodyPr>
          <a:lstStyle/>
          <a:p>
            <a:r>
              <a:rPr lang="en-US" sz="2000" b="1" dirty="0"/>
              <a:t>If baby still febrile after the first three doses of paracetamol but is otherwise well, parents can continue giving paracetamol at recommended intervals </a:t>
            </a:r>
            <a:r>
              <a:rPr lang="en-US" sz="2000" b="1" dirty="0">
                <a:solidFill>
                  <a:schemeClr val="bg2"/>
                </a:solidFill>
              </a:rPr>
              <a:t>up to 48 hours post-vaccination</a:t>
            </a:r>
            <a:r>
              <a:rPr lang="en-US" sz="2000" b="1" dirty="0"/>
              <a:t>. Do not exceed four doses in a day. </a:t>
            </a:r>
          </a:p>
          <a:p>
            <a:pPr algn="ctr"/>
            <a:r>
              <a:rPr lang="en-US" sz="2000" b="1" dirty="0">
                <a:solidFill>
                  <a:schemeClr val="bg2"/>
                </a:solidFill>
              </a:rPr>
              <a:t>If any concern at all speak to GP or call NHS 111. </a:t>
            </a:r>
            <a:endParaRPr lang="en-GB" sz="2000" b="1" dirty="0">
              <a:solidFill>
                <a:schemeClr val="bg2"/>
              </a:solidFill>
            </a:endParaRPr>
          </a:p>
        </p:txBody>
      </p:sp>
      <p:sp>
        <p:nvSpPr>
          <p:cNvPr id="10" name="TextBox 9">
            <a:extLst>
              <a:ext uri="{FF2B5EF4-FFF2-40B4-BE49-F238E27FC236}">
                <a16:creationId xmlns:a16="http://schemas.microsoft.com/office/drawing/2014/main" id="{9EE70D0D-3B28-4CC5-970E-8ED6C05D346F}"/>
              </a:ext>
            </a:extLst>
          </p:cNvPr>
          <p:cNvSpPr txBox="1"/>
          <p:nvPr/>
        </p:nvSpPr>
        <p:spPr>
          <a:xfrm rot="19446483">
            <a:off x="1919004" y="3388272"/>
            <a:ext cx="5098775" cy="707886"/>
          </a:xfrm>
          <a:prstGeom prst="rect">
            <a:avLst/>
          </a:prstGeom>
          <a:noFill/>
        </p:spPr>
        <p:txBody>
          <a:bodyPr wrap="square" rtlCol="0">
            <a:spAutoFit/>
          </a:bodyPr>
          <a:lstStyle/>
          <a:p>
            <a:r>
              <a:rPr lang="en-GB" sz="4000" dirty="0"/>
              <a:t>Withdrawn July 2021</a:t>
            </a:r>
          </a:p>
        </p:txBody>
      </p:sp>
    </p:spTree>
    <p:extLst>
      <p:ext uri="{BB962C8B-B14F-4D97-AF65-F5344CB8AC3E}">
        <p14:creationId xmlns:p14="http://schemas.microsoft.com/office/powerpoint/2010/main" val="19008721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96752"/>
            <a:ext cx="8028000" cy="648072"/>
          </a:xfrm>
        </p:spPr>
        <p:txBody>
          <a:bodyPr/>
          <a:lstStyle/>
          <a:p>
            <a:r>
              <a:rPr lang="en-GB" dirty="0"/>
              <a:t>Ordering </a:t>
            </a:r>
            <a:r>
              <a:rPr lang="en-GB" dirty="0" err="1"/>
              <a:t>paracetamol</a:t>
            </a:r>
            <a:r>
              <a:rPr lang="en-GB" dirty="0"/>
              <a:t> and syringes</a:t>
            </a:r>
          </a:p>
        </p:txBody>
      </p:sp>
      <p:sp>
        <p:nvSpPr>
          <p:cNvPr id="3" name="Content Placeholder 2"/>
          <p:cNvSpPr>
            <a:spLocks noGrp="1"/>
          </p:cNvSpPr>
          <p:nvPr>
            <p:ph idx="1"/>
          </p:nvPr>
        </p:nvSpPr>
        <p:spPr>
          <a:xfrm>
            <a:off x="251520" y="1844824"/>
            <a:ext cx="5112568" cy="4064455"/>
          </a:xfrm>
        </p:spPr>
        <p:txBody>
          <a:bodyPr/>
          <a:lstStyle/>
          <a:p>
            <a:pPr>
              <a:buFont typeface="Arial" panose="020B0604020202020204" pitchFamily="34" charset="0"/>
              <a:buChar char="•"/>
            </a:pPr>
            <a:r>
              <a:rPr lang="en-GB" dirty="0"/>
              <a:t>Until the programme becomes established, GP practices will be able to order single 5 ml sachets of liquid </a:t>
            </a:r>
            <a:r>
              <a:rPr lang="en-GB" dirty="0" err="1"/>
              <a:t>paracetamol</a:t>
            </a:r>
            <a:r>
              <a:rPr lang="en-GB" dirty="0"/>
              <a:t> (120mg/5ml) and accompanying 2.5ml syringes via </a:t>
            </a:r>
            <a:r>
              <a:rPr lang="en-GB" dirty="0" err="1"/>
              <a:t>ImmForm</a:t>
            </a:r>
            <a:r>
              <a:rPr lang="en-GB" dirty="0"/>
              <a:t> </a:t>
            </a:r>
          </a:p>
          <a:p>
            <a:pPr>
              <a:buFont typeface="Arial" panose="020B0604020202020204" pitchFamily="34" charset="0"/>
              <a:buChar char="•"/>
            </a:pPr>
            <a:r>
              <a:rPr lang="en-GB" dirty="0"/>
              <a:t>Sachets of liquid </a:t>
            </a:r>
            <a:r>
              <a:rPr lang="en-GB" dirty="0" err="1"/>
              <a:t>paracetamol</a:t>
            </a:r>
            <a:r>
              <a:rPr lang="en-GB" dirty="0"/>
              <a:t> should </a:t>
            </a:r>
            <a:r>
              <a:rPr lang="en-GB" b="1" dirty="0"/>
              <a:t>only</a:t>
            </a:r>
            <a:r>
              <a:rPr lang="en-GB" dirty="0"/>
              <a:t> be offered to those attending for their first Men B vaccine and </a:t>
            </a:r>
            <a:r>
              <a:rPr lang="en-GB" b="1" dirty="0"/>
              <a:t>only</a:t>
            </a:r>
            <a:r>
              <a:rPr lang="en-GB" dirty="0"/>
              <a:t> to parents who do not have timely access to over-the-counter medicines</a:t>
            </a:r>
          </a:p>
          <a:p>
            <a:pPr>
              <a:buFont typeface="Arial" panose="020B0604020202020204" pitchFamily="34" charset="0"/>
              <a:buChar char="•"/>
            </a:pPr>
            <a:r>
              <a:rPr lang="en-GB" dirty="0"/>
              <a:t>Parents should be instructed to buy some infant strength liquid </a:t>
            </a:r>
            <a:r>
              <a:rPr lang="en-GB" dirty="0" err="1"/>
              <a:t>paracetamol</a:t>
            </a:r>
            <a:r>
              <a:rPr lang="en-GB" dirty="0"/>
              <a:t> to complete the two  remaining recommended doses of </a:t>
            </a:r>
            <a:r>
              <a:rPr lang="en-GB" dirty="0" err="1"/>
              <a:t>paracetamol</a:t>
            </a:r>
            <a:r>
              <a:rPr lang="en-GB" dirty="0"/>
              <a:t> at home and in preparation for the child’s second primary Men B vaccine</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39</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6964" y="2348880"/>
            <a:ext cx="3670261"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a:extLst>
              <a:ext uri="{FF2B5EF4-FFF2-40B4-BE49-F238E27FC236}">
                <a16:creationId xmlns:a16="http://schemas.microsoft.com/office/drawing/2014/main" id="{ED959F03-B175-4147-A735-3BBB0CB1D0EF}"/>
              </a:ext>
            </a:extLst>
          </p:cNvPr>
          <p:cNvSpPr txBox="1"/>
          <p:nvPr/>
        </p:nvSpPr>
        <p:spPr>
          <a:xfrm rot="19446483">
            <a:off x="1919004" y="3388272"/>
            <a:ext cx="5098775" cy="707886"/>
          </a:xfrm>
          <a:prstGeom prst="rect">
            <a:avLst/>
          </a:prstGeom>
          <a:noFill/>
        </p:spPr>
        <p:txBody>
          <a:bodyPr wrap="square" rtlCol="0">
            <a:spAutoFit/>
          </a:bodyPr>
          <a:lstStyle/>
          <a:p>
            <a:r>
              <a:rPr lang="en-GB" sz="4000" dirty="0"/>
              <a:t>Withdrawn July 2021</a:t>
            </a:r>
          </a:p>
        </p:txBody>
      </p:sp>
    </p:spTree>
    <p:extLst>
      <p:ext uri="{BB962C8B-B14F-4D97-AF65-F5344CB8AC3E}">
        <p14:creationId xmlns:p14="http://schemas.microsoft.com/office/powerpoint/2010/main" val="3574814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028000" cy="648072"/>
          </a:xfrm>
        </p:spPr>
        <p:txBody>
          <a:bodyPr/>
          <a:lstStyle/>
          <a:p>
            <a:r>
              <a:rPr lang="en-GB" dirty="0"/>
              <a:t>Cont’d…</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4</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27310043"/>
              </p:ext>
            </p:extLst>
          </p:nvPr>
        </p:nvGraphicFramePr>
        <p:xfrm>
          <a:off x="683568" y="1772816"/>
          <a:ext cx="7543047" cy="4300039"/>
        </p:xfrm>
        <a:graphic>
          <a:graphicData uri="http://schemas.openxmlformats.org/drawingml/2006/table">
            <a:tbl>
              <a:tblPr firstRow="1" firstCol="1" bandRow="1">
                <a:tableStyleId>{5C22544A-7EE6-4342-B048-85BDC9FD1C3A}</a:tableStyleId>
              </a:tblPr>
              <a:tblGrid>
                <a:gridCol w="2804510">
                  <a:extLst>
                    <a:ext uri="{9D8B030D-6E8A-4147-A177-3AD203B41FA5}">
                      <a16:colId xmlns:a16="http://schemas.microsoft.com/office/drawing/2014/main" val="20000"/>
                    </a:ext>
                  </a:extLst>
                </a:gridCol>
                <a:gridCol w="1934027">
                  <a:extLst>
                    <a:ext uri="{9D8B030D-6E8A-4147-A177-3AD203B41FA5}">
                      <a16:colId xmlns:a16="http://schemas.microsoft.com/office/drawing/2014/main" val="20001"/>
                    </a:ext>
                  </a:extLst>
                </a:gridCol>
                <a:gridCol w="2804510">
                  <a:extLst>
                    <a:ext uri="{9D8B030D-6E8A-4147-A177-3AD203B41FA5}">
                      <a16:colId xmlns:a16="http://schemas.microsoft.com/office/drawing/2014/main" val="20002"/>
                    </a:ext>
                  </a:extLst>
                </a:gridCol>
              </a:tblGrid>
              <a:tr h="476904">
                <a:tc>
                  <a:txBody>
                    <a:bodyPr/>
                    <a:lstStyle/>
                    <a:p>
                      <a:pPr>
                        <a:lnSpc>
                          <a:spcPts val="1800"/>
                        </a:lnSpc>
                        <a:spcAft>
                          <a:spcPts val="1600"/>
                        </a:spcAft>
                      </a:pPr>
                      <a:r>
                        <a:rPr lang="en-GB" sz="1400" dirty="0">
                          <a:effectLst/>
                        </a:rPr>
                        <a:t>Cohort </a:t>
                      </a:r>
                      <a:endParaRPr lang="en-GB" sz="1400" dirty="0">
                        <a:solidFill>
                          <a:srgbClr val="98002E"/>
                        </a:solidFill>
                        <a:effectLst/>
                        <a:latin typeface="Arial"/>
                        <a:ea typeface="Times New Roman"/>
                        <a:cs typeface="Times New Roman"/>
                      </a:endParaRPr>
                    </a:p>
                  </a:txBody>
                  <a:tcPr marL="68580" marR="68580" marT="0" marB="0"/>
                </a:tc>
                <a:tc>
                  <a:txBody>
                    <a:bodyPr/>
                    <a:lstStyle/>
                    <a:p>
                      <a:pPr>
                        <a:lnSpc>
                          <a:spcPts val="1800"/>
                        </a:lnSpc>
                        <a:spcAft>
                          <a:spcPts val="1600"/>
                        </a:spcAft>
                      </a:pPr>
                      <a:r>
                        <a:rPr lang="en-GB" sz="1400">
                          <a:effectLst/>
                        </a:rPr>
                        <a:t>Dates of birth</a:t>
                      </a:r>
                      <a:endParaRPr lang="en-GB" sz="1400">
                        <a:solidFill>
                          <a:srgbClr val="98002E"/>
                        </a:solidFill>
                        <a:effectLst/>
                        <a:latin typeface="Arial"/>
                        <a:ea typeface="Times New Roman"/>
                        <a:cs typeface="Times New Roman"/>
                      </a:endParaRPr>
                    </a:p>
                  </a:txBody>
                  <a:tcPr marL="68580" marR="68580" marT="0" marB="0"/>
                </a:tc>
                <a:tc>
                  <a:txBody>
                    <a:bodyPr/>
                    <a:lstStyle/>
                    <a:p>
                      <a:pPr>
                        <a:lnSpc>
                          <a:spcPts val="1800"/>
                        </a:lnSpc>
                        <a:spcAft>
                          <a:spcPts val="1600"/>
                        </a:spcAft>
                      </a:pPr>
                      <a:r>
                        <a:rPr lang="en-GB" sz="1400">
                          <a:effectLst/>
                        </a:rPr>
                        <a:t>Recommended immunisation schedule</a:t>
                      </a:r>
                      <a:endParaRPr lang="en-GB" sz="1400">
                        <a:solidFill>
                          <a:srgbClr val="98002E"/>
                        </a:solidFill>
                        <a:effectLst/>
                        <a:latin typeface="Arial"/>
                        <a:ea typeface="Times New Roman"/>
                        <a:cs typeface="Times New Roman"/>
                      </a:endParaRPr>
                    </a:p>
                  </a:txBody>
                  <a:tcPr marL="68580" marR="68580" marT="0" marB="0"/>
                </a:tc>
                <a:extLst>
                  <a:ext uri="{0D108BD9-81ED-4DB2-BD59-A6C34878D82A}">
                    <a16:rowId xmlns:a16="http://schemas.microsoft.com/office/drawing/2014/main" val="10000"/>
                  </a:ext>
                </a:extLst>
              </a:tr>
              <a:tr h="476904">
                <a:tc>
                  <a:txBody>
                    <a:bodyPr/>
                    <a:lstStyle/>
                    <a:p>
                      <a:pPr>
                        <a:lnSpc>
                          <a:spcPts val="1800"/>
                        </a:lnSpc>
                        <a:spcAft>
                          <a:spcPts val="1600"/>
                        </a:spcAft>
                      </a:pPr>
                      <a:r>
                        <a:rPr lang="en-GB" sz="1400">
                          <a:effectLst/>
                        </a:rPr>
                        <a:t>Routine</a:t>
                      </a:r>
                      <a:endParaRPr lang="en-GB" sz="1400">
                        <a:solidFill>
                          <a:srgbClr val="98002E"/>
                        </a:solidFill>
                        <a:effectLst/>
                        <a:latin typeface="Arial"/>
                        <a:ea typeface="Times New Roman"/>
                        <a:cs typeface="Times New Roman"/>
                      </a:endParaRPr>
                    </a:p>
                  </a:txBody>
                  <a:tcPr marL="68580" marR="68580" marT="0" marB="0"/>
                </a:tc>
                <a:tc>
                  <a:txBody>
                    <a:bodyPr/>
                    <a:lstStyle/>
                    <a:p>
                      <a:pPr>
                        <a:lnSpc>
                          <a:spcPts val="1800"/>
                        </a:lnSpc>
                        <a:spcAft>
                          <a:spcPts val="1600"/>
                        </a:spcAft>
                      </a:pPr>
                      <a:r>
                        <a:rPr lang="en-GB" sz="1400">
                          <a:effectLst/>
                        </a:rPr>
                        <a:t>Those born on or after 1 July 2015 </a:t>
                      </a:r>
                      <a:endParaRPr lang="en-GB" sz="1400">
                        <a:solidFill>
                          <a:srgbClr val="98002E"/>
                        </a:solidFill>
                        <a:effectLst/>
                        <a:latin typeface="Arial"/>
                        <a:ea typeface="Times New Roman"/>
                        <a:cs typeface="Times New Roman"/>
                      </a:endParaRPr>
                    </a:p>
                  </a:txBody>
                  <a:tcPr marL="68580" marR="68580" marT="0" marB="0"/>
                </a:tc>
                <a:tc>
                  <a:txBody>
                    <a:bodyPr/>
                    <a:lstStyle/>
                    <a:p>
                      <a:pPr>
                        <a:lnSpc>
                          <a:spcPts val="1800"/>
                        </a:lnSpc>
                        <a:spcAft>
                          <a:spcPts val="1600"/>
                        </a:spcAft>
                      </a:pPr>
                      <a:r>
                        <a:rPr lang="en-GB" sz="1400" dirty="0">
                          <a:effectLst/>
                        </a:rPr>
                        <a:t>2, 4 and 12 months (2+1)</a:t>
                      </a:r>
                      <a:endParaRPr lang="en-GB" sz="1400" dirty="0">
                        <a:solidFill>
                          <a:srgbClr val="98002E"/>
                        </a:solidFill>
                        <a:effectLst/>
                        <a:latin typeface="Arial"/>
                        <a:ea typeface="Times New Roman"/>
                        <a:cs typeface="Times New Roman"/>
                      </a:endParaRPr>
                    </a:p>
                  </a:txBody>
                  <a:tcPr marL="68580" marR="68580" marT="0" marB="0"/>
                </a:tc>
                <a:extLst>
                  <a:ext uri="{0D108BD9-81ED-4DB2-BD59-A6C34878D82A}">
                    <a16:rowId xmlns:a16="http://schemas.microsoft.com/office/drawing/2014/main" val="10001"/>
                  </a:ext>
                </a:extLst>
              </a:tr>
              <a:tr h="1439373">
                <a:tc rowSpan="2">
                  <a:txBody>
                    <a:bodyPr/>
                    <a:lstStyle/>
                    <a:p>
                      <a:pPr>
                        <a:lnSpc>
                          <a:spcPts val="1800"/>
                        </a:lnSpc>
                        <a:spcAft>
                          <a:spcPts val="1600"/>
                        </a:spcAft>
                      </a:pPr>
                      <a:r>
                        <a:rPr lang="en-GB" sz="1400">
                          <a:effectLst/>
                        </a:rPr>
                        <a:t>Catch-up</a:t>
                      </a:r>
                      <a:endParaRPr lang="en-GB" sz="1400">
                        <a:solidFill>
                          <a:srgbClr val="98002E"/>
                        </a:solidFill>
                        <a:effectLst/>
                        <a:latin typeface="Arial"/>
                        <a:ea typeface="Times New Roman"/>
                        <a:cs typeface="Times New Roman"/>
                      </a:endParaRPr>
                    </a:p>
                  </a:txBody>
                  <a:tcPr marL="68580" marR="68580" marT="0" marB="0"/>
                </a:tc>
                <a:tc rowSpan="2">
                  <a:txBody>
                    <a:bodyPr/>
                    <a:lstStyle/>
                    <a:p>
                      <a:pPr>
                        <a:lnSpc>
                          <a:spcPts val="1800"/>
                        </a:lnSpc>
                        <a:spcAft>
                          <a:spcPts val="1600"/>
                        </a:spcAft>
                      </a:pPr>
                      <a:r>
                        <a:rPr lang="en-GB" sz="1400" dirty="0">
                          <a:effectLst/>
                        </a:rPr>
                        <a:t>Those born on or after 1 May to the 30</a:t>
                      </a:r>
                      <a:r>
                        <a:rPr lang="en-GB" sz="1400" baseline="30000" dirty="0">
                          <a:effectLst/>
                        </a:rPr>
                        <a:t>th</a:t>
                      </a:r>
                      <a:r>
                        <a:rPr lang="en-GB" sz="1400" dirty="0">
                          <a:effectLst/>
                        </a:rPr>
                        <a:t> June 2015 </a:t>
                      </a:r>
                    </a:p>
                    <a:p>
                      <a:pPr>
                        <a:lnSpc>
                          <a:spcPts val="1800"/>
                        </a:lnSpc>
                        <a:spcAft>
                          <a:spcPts val="1600"/>
                        </a:spcAft>
                      </a:pPr>
                      <a:endParaRPr lang="en-GB" sz="1400" dirty="0">
                        <a:solidFill>
                          <a:srgbClr val="98002E"/>
                        </a:solidFill>
                        <a:effectLst/>
                        <a:latin typeface="Arial"/>
                        <a:ea typeface="Times New Roman"/>
                        <a:cs typeface="Times New Roman"/>
                      </a:endParaRPr>
                    </a:p>
                    <a:p>
                      <a:pPr>
                        <a:lnSpc>
                          <a:spcPts val="1800"/>
                        </a:lnSpc>
                        <a:spcAft>
                          <a:spcPts val="1600"/>
                        </a:spcAft>
                      </a:pPr>
                      <a:r>
                        <a:rPr lang="en-GB" sz="1400" dirty="0">
                          <a:solidFill>
                            <a:srgbClr val="98002E"/>
                          </a:solidFill>
                          <a:effectLst/>
                          <a:latin typeface="Arial"/>
                          <a:ea typeface="Times New Roman"/>
                          <a:cs typeface="Times New Roman"/>
                        </a:rPr>
                        <a:t>Those</a:t>
                      </a:r>
                      <a:r>
                        <a:rPr lang="en-GB" sz="1400" baseline="0" dirty="0">
                          <a:solidFill>
                            <a:srgbClr val="98002E"/>
                          </a:solidFill>
                          <a:effectLst/>
                          <a:latin typeface="Arial"/>
                          <a:ea typeface="Times New Roman"/>
                          <a:cs typeface="Times New Roman"/>
                        </a:rPr>
                        <a:t> born before 1 May 2015 are </a:t>
                      </a:r>
                      <a:r>
                        <a:rPr lang="en-GB" sz="1400" b="1" baseline="0" dirty="0">
                          <a:solidFill>
                            <a:srgbClr val="98002E"/>
                          </a:solidFill>
                          <a:effectLst/>
                          <a:latin typeface="Arial"/>
                          <a:ea typeface="Times New Roman"/>
                          <a:cs typeface="Times New Roman"/>
                        </a:rPr>
                        <a:t>NOT</a:t>
                      </a:r>
                      <a:r>
                        <a:rPr lang="en-GB" sz="1400" baseline="0" dirty="0">
                          <a:solidFill>
                            <a:srgbClr val="98002E"/>
                          </a:solidFill>
                          <a:effectLst/>
                          <a:latin typeface="Arial"/>
                          <a:ea typeface="Times New Roman"/>
                          <a:cs typeface="Times New Roman"/>
                        </a:rPr>
                        <a:t> eligible to receive the vaccine</a:t>
                      </a:r>
                      <a:endParaRPr lang="en-GB" sz="1400" dirty="0">
                        <a:solidFill>
                          <a:srgbClr val="98002E"/>
                        </a:solidFill>
                        <a:effectLst/>
                        <a:latin typeface="Arial"/>
                        <a:ea typeface="Times New Roman"/>
                        <a:cs typeface="Times New Roman"/>
                      </a:endParaRPr>
                    </a:p>
                  </a:txBody>
                  <a:tcPr marL="68580" marR="68580" marT="0" marB="0"/>
                </a:tc>
                <a:tc>
                  <a:txBody>
                    <a:bodyPr/>
                    <a:lstStyle/>
                    <a:p>
                      <a:pPr>
                        <a:lnSpc>
                          <a:spcPts val="1800"/>
                        </a:lnSpc>
                        <a:spcAft>
                          <a:spcPts val="1600"/>
                        </a:spcAft>
                      </a:pPr>
                      <a:r>
                        <a:rPr lang="en-GB" sz="1400" dirty="0">
                          <a:effectLst/>
                        </a:rPr>
                        <a:t>If second routine primary immunisation appointment due on or after 1</a:t>
                      </a:r>
                      <a:r>
                        <a:rPr lang="en-GB" sz="1400" baseline="30000" dirty="0">
                          <a:effectLst/>
                        </a:rPr>
                        <a:t>st</a:t>
                      </a:r>
                      <a:r>
                        <a:rPr lang="en-GB" sz="1400" dirty="0">
                          <a:effectLst/>
                        </a:rPr>
                        <a:t> September then follow this schedule: </a:t>
                      </a:r>
                    </a:p>
                    <a:p>
                      <a:pPr>
                        <a:lnSpc>
                          <a:spcPts val="1800"/>
                        </a:lnSpc>
                        <a:spcAft>
                          <a:spcPts val="1600"/>
                        </a:spcAft>
                      </a:pPr>
                      <a:r>
                        <a:rPr lang="en-GB" sz="1400" dirty="0">
                          <a:effectLst/>
                        </a:rPr>
                        <a:t>3, 4 and 12 months (2+1)</a:t>
                      </a:r>
                      <a:endParaRPr lang="en-GB" sz="1400" dirty="0">
                        <a:solidFill>
                          <a:srgbClr val="98002E"/>
                        </a:solidFill>
                        <a:effectLst/>
                        <a:latin typeface="Arial"/>
                        <a:ea typeface="Times New Roman"/>
                        <a:cs typeface="Times New Roman"/>
                      </a:endParaRPr>
                    </a:p>
                  </a:txBody>
                  <a:tcPr marL="68580" marR="68580" marT="0" marB="0"/>
                </a:tc>
                <a:extLst>
                  <a:ext uri="{0D108BD9-81ED-4DB2-BD59-A6C34878D82A}">
                    <a16:rowId xmlns:a16="http://schemas.microsoft.com/office/drawing/2014/main" val="10002"/>
                  </a:ext>
                </a:extLst>
              </a:tr>
              <a:tr h="1906858">
                <a:tc vMerge="1">
                  <a:txBody>
                    <a:bodyPr/>
                    <a:lstStyle/>
                    <a:p>
                      <a:endParaRPr lang="en-GB"/>
                    </a:p>
                  </a:txBody>
                  <a:tcPr/>
                </a:tc>
                <a:tc vMerge="1">
                  <a:txBody>
                    <a:bodyPr/>
                    <a:lstStyle/>
                    <a:p>
                      <a:endParaRPr lang="en-GB"/>
                    </a:p>
                  </a:txBody>
                  <a:tcPr/>
                </a:tc>
                <a:tc>
                  <a:txBody>
                    <a:bodyPr/>
                    <a:lstStyle/>
                    <a:p>
                      <a:pPr>
                        <a:lnSpc>
                          <a:spcPts val="1800"/>
                        </a:lnSpc>
                        <a:spcAft>
                          <a:spcPts val="1600"/>
                        </a:spcAft>
                      </a:pPr>
                      <a:r>
                        <a:rPr lang="en-GB" sz="1400" dirty="0">
                          <a:effectLst/>
                        </a:rPr>
                        <a:t>If third routine primary immunisation appointment due on or after 1</a:t>
                      </a:r>
                      <a:r>
                        <a:rPr lang="en-GB" sz="1400" baseline="30000" dirty="0">
                          <a:effectLst/>
                        </a:rPr>
                        <a:t>st</a:t>
                      </a:r>
                      <a:r>
                        <a:rPr lang="en-GB" sz="1400" dirty="0">
                          <a:effectLst/>
                        </a:rPr>
                        <a:t> September then follow this schedule: </a:t>
                      </a:r>
                    </a:p>
                    <a:p>
                      <a:pPr>
                        <a:lnSpc>
                          <a:spcPts val="1800"/>
                        </a:lnSpc>
                        <a:spcAft>
                          <a:spcPts val="1600"/>
                        </a:spcAft>
                      </a:pPr>
                      <a:r>
                        <a:rPr lang="en-GB" sz="1400" dirty="0">
                          <a:effectLst/>
                        </a:rPr>
                        <a:t>4 and 12 months (1+1)</a:t>
                      </a:r>
                    </a:p>
                    <a:p>
                      <a:pPr>
                        <a:lnSpc>
                          <a:spcPts val="1800"/>
                        </a:lnSpc>
                        <a:spcAft>
                          <a:spcPts val="1600"/>
                        </a:spcAft>
                      </a:pPr>
                      <a:r>
                        <a:rPr lang="en-GB" sz="1400" dirty="0">
                          <a:effectLst/>
                        </a:rPr>
                        <a:t> </a:t>
                      </a:r>
                      <a:endParaRPr lang="en-GB" sz="1400" dirty="0">
                        <a:solidFill>
                          <a:srgbClr val="98002E"/>
                        </a:solidFill>
                        <a:effectLst/>
                        <a:latin typeface="Arial"/>
                        <a:ea typeface="Times New Roman"/>
                        <a:cs typeface="Times New Roman"/>
                      </a:endParaRPr>
                    </a:p>
                  </a:txBody>
                  <a:tcPr marL="68580" marR="68580" marT="0" marB="0"/>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2B546114-B0B1-4EE8-A74A-975D71A2D774}"/>
              </a:ext>
            </a:extLst>
          </p:cNvPr>
          <p:cNvSpPr txBox="1"/>
          <p:nvPr/>
        </p:nvSpPr>
        <p:spPr>
          <a:xfrm rot="19446483">
            <a:off x="1919004" y="3388272"/>
            <a:ext cx="5098775" cy="707886"/>
          </a:xfrm>
          <a:prstGeom prst="rect">
            <a:avLst/>
          </a:prstGeom>
          <a:noFill/>
        </p:spPr>
        <p:txBody>
          <a:bodyPr wrap="square" rtlCol="0">
            <a:spAutoFit/>
          </a:bodyPr>
          <a:lstStyle/>
          <a:p>
            <a:r>
              <a:rPr lang="en-GB" sz="4000" dirty="0"/>
              <a:t>Withdrawn July 2021</a:t>
            </a:r>
          </a:p>
        </p:txBody>
      </p:sp>
    </p:spTree>
    <p:extLst>
      <p:ext uri="{BB962C8B-B14F-4D97-AF65-F5344CB8AC3E}">
        <p14:creationId xmlns:p14="http://schemas.microsoft.com/office/powerpoint/2010/main" val="279658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136904" cy="1224136"/>
          </a:xfrm>
        </p:spPr>
        <p:txBody>
          <a:bodyPr>
            <a:normAutofit fontScale="90000"/>
          </a:bodyPr>
          <a:lstStyle/>
          <a:p>
            <a:r>
              <a:rPr lang="en-GB" sz="3900" dirty="0"/>
              <a:t>Should parents be worried about fever after vaccination?</a:t>
            </a:r>
            <a:br>
              <a:rPr lang="en-GB" dirty="0"/>
            </a:br>
            <a:endParaRPr lang="en-GB" dirty="0"/>
          </a:p>
        </p:txBody>
      </p:sp>
      <p:sp>
        <p:nvSpPr>
          <p:cNvPr id="3" name="Content Placeholder 2"/>
          <p:cNvSpPr>
            <a:spLocks noGrp="1"/>
          </p:cNvSpPr>
          <p:nvPr>
            <p:ph idx="1"/>
          </p:nvPr>
        </p:nvSpPr>
        <p:spPr>
          <a:xfrm>
            <a:off x="467544" y="2204864"/>
            <a:ext cx="8028000" cy="4064455"/>
          </a:xfrm>
        </p:spPr>
        <p:txBody>
          <a:bodyPr/>
          <a:lstStyle/>
          <a:p>
            <a:pPr>
              <a:buFont typeface="Arial" panose="020B0604020202020204" pitchFamily="34" charset="0"/>
              <a:buChar char="•"/>
            </a:pPr>
            <a:r>
              <a:rPr lang="en-GB" dirty="0"/>
              <a:t>Fever after vaccination with or without </a:t>
            </a:r>
            <a:r>
              <a:rPr lang="en-GB" dirty="0" err="1"/>
              <a:t>Bexsero</a:t>
            </a:r>
            <a:r>
              <a:rPr lang="en-GB" dirty="0"/>
              <a:t>® is common and nearly always &lt;39</a:t>
            </a:r>
            <a:r>
              <a:rPr lang="en-GB" baseline="30000" dirty="0"/>
              <a:t>o</a:t>
            </a:r>
            <a:r>
              <a:rPr lang="en-GB" dirty="0"/>
              <a:t>C</a:t>
            </a:r>
          </a:p>
          <a:p>
            <a:pPr>
              <a:buFont typeface="Arial" panose="020B0604020202020204" pitchFamily="34" charset="0"/>
              <a:buChar char="•"/>
            </a:pPr>
            <a:r>
              <a:rPr lang="en-GB" dirty="0"/>
              <a:t>Fever is a normal and expected response of the immune system against the vaccine antigens and not harmful</a:t>
            </a:r>
          </a:p>
          <a:p>
            <a:pPr>
              <a:buFont typeface="Arial" panose="020B0604020202020204" pitchFamily="34" charset="0"/>
              <a:buChar char="•"/>
            </a:pPr>
            <a:r>
              <a:rPr lang="en-GB" dirty="0"/>
              <a:t>Parents are often concerned about the risk of febrile seizures or “fever fits”</a:t>
            </a:r>
          </a:p>
          <a:p>
            <a:pPr>
              <a:buFont typeface="Arial" panose="020B0604020202020204" pitchFamily="34" charset="0"/>
              <a:buChar char="•"/>
            </a:pPr>
            <a:r>
              <a:rPr lang="en-GB" dirty="0"/>
              <a:t>Parents should be reassured that febrile seizures generally occur in infants from 6 months to 5 years of age and are very uncommon in younger age groups</a:t>
            </a:r>
          </a:p>
          <a:p>
            <a:pPr>
              <a:buFont typeface="Arial" panose="020B0604020202020204" pitchFamily="34" charset="0"/>
              <a:buChar char="•"/>
            </a:pPr>
            <a:r>
              <a:rPr lang="en-GB" dirty="0"/>
              <a:t>It is </a:t>
            </a:r>
            <a:r>
              <a:rPr lang="en-GB" dirty="0">
                <a:solidFill>
                  <a:srgbClr val="FF0000"/>
                </a:solidFill>
              </a:rPr>
              <a:t>important</a:t>
            </a:r>
            <a:r>
              <a:rPr lang="en-GB" dirty="0"/>
              <a:t> that parents are reassured and are advised of the importance of administering prophylactic </a:t>
            </a:r>
            <a:r>
              <a:rPr lang="en-GB" dirty="0" err="1"/>
              <a:t>paracetamol</a:t>
            </a:r>
            <a:r>
              <a:rPr lang="en-GB" dirty="0"/>
              <a:t> to reduce the risk and intensity of post-immunisation fever </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40</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38802138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352928" cy="1080120"/>
          </a:xfrm>
        </p:spPr>
        <p:txBody>
          <a:bodyPr>
            <a:normAutofit/>
          </a:bodyPr>
          <a:lstStyle/>
          <a:p>
            <a:r>
              <a:rPr lang="en-GB" dirty="0" err="1"/>
              <a:t>Paracetamol</a:t>
            </a:r>
            <a:r>
              <a:rPr lang="en-GB" dirty="0"/>
              <a:t> recommendation</a:t>
            </a:r>
          </a:p>
        </p:txBody>
      </p:sp>
      <p:sp>
        <p:nvSpPr>
          <p:cNvPr id="3" name="Content Placeholder 2"/>
          <p:cNvSpPr>
            <a:spLocks noGrp="1"/>
          </p:cNvSpPr>
          <p:nvPr>
            <p:ph idx="1"/>
          </p:nvPr>
        </p:nvSpPr>
        <p:spPr>
          <a:xfrm>
            <a:off x="539552" y="1844824"/>
            <a:ext cx="8028000" cy="4392488"/>
          </a:xfrm>
        </p:spPr>
        <p:txBody>
          <a:bodyPr/>
          <a:lstStyle/>
          <a:p>
            <a:pPr>
              <a:buFont typeface="Arial" panose="020B0604020202020204" pitchFamily="34" charset="0"/>
              <a:buChar char="•"/>
            </a:pPr>
            <a:r>
              <a:rPr lang="en-GB" dirty="0"/>
              <a:t>The Commission on Human Medicines (CHM) has been consulted regarding the licencing restriction on Pharmacy (P) and General Sales List (GSL) </a:t>
            </a:r>
            <a:r>
              <a:rPr lang="en-GB" dirty="0" err="1"/>
              <a:t>paracetamol</a:t>
            </a:r>
            <a:r>
              <a:rPr lang="en-GB" dirty="0"/>
              <a:t> products </a:t>
            </a:r>
          </a:p>
          <a:p>
            <a:pPr>
              <a:buFont typeface="Arial" panose="020B0604020202020204" pitchFamily="34" charset="0"/>
              <a:buChar char="•"/>
            </a:pPr>
            <a:r>
              <a:rPr lang="en-GB" dirty="0"/>
              <a:t>The current licensure advises consulting a GP or pharmacist if more than 2 doses are required for a 2 month old infant post-immunisation to ensure early diagnosis of systemic bacterial infection </a:t>
            </a:r>
          </a:p>
          <a:p>
            <a:pPr>
              <a:buFont typeface="Arial" panose="020B0604020202020204" pitchFamily="34" charset="0"/>
              <a:buChar char="•"/>
            </a:pPr>
            <a:r>
              <a:rPr lang="en-GB" dirty="0"/>
              <a:t>The CHM supported PHE’s recommendations for 3 doses of </a:t>
            </a:r>
            <a:r>
              <a:rPr lang="en-GB" dirty="0" err="1"/>
              <a:t>paracetamol</a:t>
            </a:r>
            <a:r>
              <a:rPr lang="en-GB" dirty="0"/>
              <a:t> post-immunisation with </a:t>
            </a:r>
            <a:r>
              <a:rPr lang="en-GB" dirty="0" err="1"/>
              <a:t>MenB</a:t>
            </a:r>
            <a:r>
              <a:rPr lang="en-GB" dirty="0"/>
              <a:t> </a:t>
            </a:r>
          </a:p>
          <a:p>
            <a:pPr>
              <a:buFont typeface="Arial" panose="020B0604020202020204" pitchFamily="34" charset="0"/>
              <a:buChar char="•"/>
            </a:pPr>
            <a:r>
              <a:rPr lang="en-GB" dirty="0"/>
              <a:t>The CHM also supported use of </a:t>
            </a:r>
            <a:r>
              <a:rPr lang="en-GB" dirty="0" err="1"/>
              <a:t>paracetamol</a:t>
            </a:r>
            <a:r>
              <a:rPr lang="en-GB" dirty="0"/>
              <a:t> (every 4-6 hours) for up to 48 hours after immunisations if needed</a:t>
            </a:r>
          </a:p>
          <a:p>
            <a:pPr>
              <a:buFont typeface="Arial" panose="020B0604020202020204" pitchFamily="34" charset="0"/>
              <a:buChar char="•"/>
            </a:pPr>
            <a:r>
              <a:rPr lang="en-GB" dirty="0"/>
              <a:t>This recommendation is based on the likelihood that fever is due to immunisation</a:t>
            </a:r>
          </a:p>
        </p:txBody>
      </p:sp>
      <p:sp>
        <p:nvSpPr>
          <p:cNvPr id="4" name="Slide Number Placeholder 3"/>
          <p:cNvSpPr>
            <a:spLocks noGrp="1"/>
          </p:cNvSpPr>
          <p:nvPr>
            <p:ph type="sldNum" sz="quarter" idx="10"/>
          </p:nvPr>
        </p:nvSpPr>
        <p:spPr/>
        <p:txBody>
          <a:bodyPr/>
          <a:lstStyle/>
          <a:p>
            <a:pPr>
              <a:defRPr/>
            </a:pPr>
            <a:r>
              <a:rPr lang="en-US" dirty="0"/>
              <a:t>  </a:t>
            </a:r>
            <a:fld id="{2565FA6D-D4C8-4C4C-AC4B-3269734D34D8}" type="slidenum">
              <a:rPr lang="en-US" smtClean="0"/>
              <a:pPr>
                <a:defRPr/>
              </a:pPr>
              <a:t>41</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5520494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96752"/>
            <a:ext cx="8028000" cy="648072"/>
          </a:xfrm>
        </p:spPr>
        <p:txBody>
          <a:bodyPr/>
          <a:lstStyle/>
          <a:p>
            <a:r>
              <a:rPr lang="en-GB" dirty="0"/>
              <a:t>Cont’d… </a:t>
            </a:r>
          </a:p>
        </p:txBody>
      </p:sp>
      <p:sp>
        <p:nvSpPr>
          <p:cNvPr id="3" name="Content Placeholder 2"/>
          <p:cNvSpPr>
            <a:spLocks noGrp="1"/>
          </p:cNvSpPr>
          <p:nvPr>
            <p:ph idx="1"/>
          </p:nvPr>
        </p:nvSpPr>
        <p:spPr>
          <a:xfrm>
            <a:off x="467544" y="1988840"/>
            <a:ext cx="8028000" cy="3816424"/>
          </a:xfrm>
        </p:spPr>
        <p:txBody>
          <a:bodyPr/>
          <a:lstStyle/>
          <a:p>
            <a:pPr>
              <a:buFont typeface="Arial" panose="020B0604020202020204" pitchFamily="34" charset="0"/>
              <a:buChar char="•"/>
            </a:pPr>
            <a:r>
              <a:rPr lang="en-GB" dirty="0"/>
              <a:t>This recommendation does </a:t>
            </a:r>
            <a:r>
              <a:rPr lang="en-GB" dirty="0">
                <a:solidFill>
                  <a:srgbClr val="FF0000"/>
                </a:solidFill>
              </a:rPr>
              <a:t>not </a:t>
            </a:r>
            <a:r>
              <a:rPr lang="en-GB" dirty="0"/>
              <a:t>extend to fever at any other time and, if the infant is unwell, parents should trust their instincts and not delay seeking medical attention</a:t>
            </a:r>
          </a:p>
          <a:p>
            <a:pPr>
              <a:buFont typeface="Arial" panose="020B0604020202020204" pitchFamily="34" charset="0"/>
              <a:buChar char="•"/>
            </a:pPr>
            <a:r>
              <a:rPr lang="en-GB" dirty="0"/>
              <a:t>It is hoped that infant </a:t>
            </a:r>
            <a:r>
              <a:rPr lang="en-GB" dirty="0" err="1"/>
              <a:t>paracetamol</a:t>
            </a:r>
            <a:r>
              <a:rPr lang="en-GB" dirty="0"/>
              <a:t> suspension manufacturers will update product packaging and literature in due course</a:t>
            </a:r>
          </a:p>
          <a:p>
            <a:pPr marL="0" indent="0" algn="ctr"/>
            <a:r>
              <a:rPr lang="en-GB" i="1" dirty="0">
                <a:solidFill>
                  <a:srgbClr val="C00000"/>
                </a:solidFill>
              </a:rPr>
              <a:t>“</a:t>
            </a:r>
            <a:r>
              <a:rPr lang="en-GB" dirty="0">
                <a:solidFill>
                  <a:srgbClr val="C00000"/>
                </a:solidFill>
              </a:rPr>
              <a:t>Healthcare professionals are reminded that in some circumstances the recommendations regarding vaccines given in the Green Book chapters may differ from those in the Summary of Product Characteristics (SPC). When this occurs, the recommendations in the Green Book are based on current expert advice received from the JCVI and should be followed”</a:t>
            </a:r>
          </a:p>
          <a:p>
            <a:pPr>
              <a:buFont typeface="Arial" panose="020B0604020202020204" pitchFamily="34" charset="0"/>
              <a:buChar char="•"/>
            </a:pPr>
            <a:endParaRPr lang="en-GB" i="1"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42</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9569981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96752"/>
            <a:ext cx="8352928" cy="1080120"/>
          </a:xfrm>
        </p:spPr>
        <p:txBody>
          <a:bodyPr>
            <a:normAutofit fontScale="90000"/>
          </a:bodyPr>
          <a:lstStyle/>
          <a:p>
            <a:r>
              <a:rPr lang="en-GB" dirty="0"/>
              <a:t>Do nurses need a PGD to supply or administer </a:t>
            </a:r>
            <a:r>
              <a:rPr lang="en-GB" dirty="0" err="1"/>
              <a:t>paracetamol</a:t>
            </a:r>
            <a:br>
              <a:rPr lang="en-GB" dirty="0"/>
            </a:br>
            <a:endParaRPr lang="en-GB" dirty="0"/>
          </a:p>
        </p:txBody>
      </p:sp>
      <p:sp>
        <p:nvSpPr>
          <p:cNvPr id="3" name="Content Placeholder 2"/>
          <p:cNvSpPr>
            <a:spLocks noGrp="1"/>
          </p:cNvSpPr>
          <p:nvPr>
            <p:ph idx="1"/>
          </p:nvPr>
        </p:nvSpPr>
        <p:spPr>
          <a:xfrm>
            <a:off x="539552" y="2564904"/>
            <a:ext cx="8028000" cy="3600400"/>
          </a:xfrm>
        </p:spPr>
        <p:txBody>
          <a:bodyPr/>
          <a:lstStyle/>
          <a:p>
            <a:pPr>
              <a:buFont typeface="Arial" panose="020B0604020202020204" pitchFamily="34" charset="0"/>
              <a:buChar char="•"/>
            </a:pPr>
            <a:r>
              <a:rPr lang="en-GB" dirty="0"/>
              <a:t>A PGD is </a:t>
            </a:r>
            <a:r>
              <a:rPr lang="en-GB" b="1" dirty="0"/>
              <a:t>not</a:t>
            </a:r>
            <a:r>
              <a:rPr lang="en-GB" dirty="0"/>
              <a:t> a legal requirement for the supply or administration of over-the-counter medicines and is therefore not required by nurses</a:t>
            </a:r>
          </a:p>
          <a:p>
            <a:pPr>
              <a:buFont typeface="Arial" panose="020B0604020202020204" pitchFamily="34" charset="0"/>
              <a:buChar char="•"/>
            </a:pPr>
            <a:r>
              <a:rPr lang="en-GB" dirty="0"/>
              <a:t>To enable nursing colleagues to practice in accordance with the NMC Standards for Medicines Management, PHE will make available a Homely Remedy Protocol</a:t>
            </a:r>
          </a:p>
          <a:p>
            <a:pPr>
              <a:buFont typeface="Arial" panose="020B0604020202020204" pitchFamily="34" charset="0"/>
              <a:buChar char="•"/>
            </a:pPr>
            <a:r>
              <a:rPr lang="en-GB" dirty="0"/>
              <a:t>Homely Remedy Protocols are not prescriptions but protocols that enable the supply and administration of general sales list (GSL) and pharmacy only (P) listed medicines in community settings </a:t>
            </a:r>
          </a:p>
          <a:p>
            <a:pPr>
              <a:buFont typeface="Arial" panose="020B0604020202020204" pitchFamily="34" charset="0"/>
              <a:buChar char="•"/>
            </a:pPr>
            <a:r>
              <a:rPr lang="en-GB" dirty="0"/>
              <a:t>The protocol includes a written instruction that has been developed and agreed upon in consultation with relevant qualified professionals (medical practitioner/nurse/pharmacist)</a:t>
            </a:r>
          </a:p>
          <a:p>
            <a:pPr>
              <a:buFont typeface="Arial" panose="020B0604020202020204" pitchFamily="34" charset="0"/>
              <a:buChar char="•"/>
            </a:pPr>
            <a:endParaRPr lang="en-GB" dirty="0"/>
          </a:p>
          <a:p>
            <a:pPr>
              <a:buFont typeface="Arial" panose="020B0604020202020204" pitchFamily="34" charset="0"/>
              <a:buChar char="•"/>
            </a:pPr>
            <a:endParaRPr lang="en-GB" sz="2000"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43</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18927071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Cont’d…</a:t>
            </a:r>
          </a:p>
        </p:txBody>
      </p:sp>
      <p:sp>
        <p:nvSpPr>
          <p:cNvPr id="3" name="Content Placeholder 2"/>
          <p:cNvSpPr>
            <a:spLocks noGrp="1"/>
          </p:cNvSpPr>
          <p:nvPr>
            <p:ph idx="1"/>
          </p:nvPr>
        </p:nvSpPr>
        <p:spPr>
          <a:xfrm>
            <a:off x="539552" y="2204864"/>
            <a:ext cx="8028000" cy="4064455"/>
          </a:xfrm>
        </p:spPr>
        <p:txBody>
          <a:bodyPr/>
          <a:lstStyle/>
          <a:p>
            <a:pPr>
              <a:buFont typeface="Arial" panose="020B0604020202020204" pitchFamily="34" charset="0"/>
              <a:buChar char="•"/>
            </a:pPr>
            <a:r>
              <a:rPr lang="en-GB" dirty="0"/>
              <a:t>The protocol will clarify what medicinal product may be administered, its indication for administration and its dose and frequency</a:t>
            </a:r>
          </a:p>
          <a:p>
            <a:pPr>
              <a:buFont typeface="Arial" panose="020B0604020202020204" pitchFamily="34" charset="0"/>
              <a:buChar char="•"/>
            </a:pPr>
            <a:r>
              <a:rPr lang="en-GB" dirty="0"/>
              <a:t>Nursing colleagues may wish to familiarise themselves with the </a:t>
            </a:r>
            <a:r>
              <a:rPr lang="en-GB" dirty="0">
                <a:solidFill>
                  <a:srgbClr val="C00000"/>
                </a:solidFill>
              </a:rPr>
              <a:t>Nursing and Midwifery Councils (NMC) Standards for Medicines Management</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44</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37607752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20" y="1124744"/>
            <a:ext cx="8028000" cy="648072"/>
          </a:xfrm>
        </p:spPr>
        <p:txBody>
          <a:bodyPr>
            <a:normAutofit fontScale="90000"/>
          </a:bodyPr>
          <a:lstStyle/>
          <a:p>
            <a:r>
              <a:rPr lang="en-GB" dirty="0"/>
              <a:t>Reporting suspected adverse reactions</a:t>
            </a:r>
          </a:p>
        </p:txBody>
      </p:sp>
      <p:sp>
        <p:nvSpPr>
          <p:cNvPr id="3" name="Content Placeholder 2"/>
          <p:cNvSpPr>
            <a:spLocks noGrp="1"/>
          </p:cNvSpPr>
          <p:nvPr>
            <p:ph idx="1"/>
          </p:nvPr>
        </p:nvSpPr>
        <p:spPr>
          <a:xfrm>
            <a:off x="490420" y="1844824"/>
            <a:ext cx="8028000" cy="4608512"/>
          </a:xfrm>
        </p:spPr>
        <p:txBody>
          <a:bodyPr/>
          <a:lstStyle/>
          <a:p>
            <a:r>
              <a:rPr lang="en-GB" b="1" dirty="0"/>
              <a:t>Yellow card scheme</a:t>
            </a:r>
          </a:p>
          <a:p>
            <a:pPr>
              <a:buFont typeface="Arial" pitchFamily="34" charset="0"/>
              <a:buChar char="•"/>
            </a:pPr>
            <a:r>
              <a:rPr lang="en-GB" dirty="0" err="1"/>
              <a:t>Bexsero</a:t>
            </a:r>
            <a:r>
              <a:rPr lang="en-GB" dirty="0"/>
              <a:t>® is a newly licensed vaccine and is subject to additional monitoring under the </a:t>
            </a:r>
            <a:r>
              <a:rPr lang="en-GB" b="1" dirty="0"/>
              <a:t>black triangle </a:t>
            </a:r>
            <a:r>
              <a:rPr lang="en-GB" dirty="0"/>
              <a:t>labelling scheme</a:t>
            </a:r>
          </a:p>
          <a:p>
            <a:pPr>
              <a:buFont typeface="Arial" pitchFamily="34" charset="0"/>
              <a:buChar char="•"/>
            </a:pPr>
            <a:r>
              <a:rPr lang="en-GB" dirty="0"/>
              <a:t>All suspected adverse reactions should be reported to the MHRA using the yellow card scheme</a:t>
            </a:r>
          </a:p>
          <a:p>
            <a:pPr>
              <a:buFont typeface="Arial" pitchFamily="34" charset="0"/>
              <a:buChar char="•"/>
            </a:pPr>
            <a:r>
              <a:rPr lang="en-GB" dirty="0"/>
              <a:t>Success depends on early, complete and accurate reporting</a:t>
            </a:r>
          </a:p>
          <a:p>
            <a:pPr>
              <a:buFont typeface="Arial" pitchFamily="34" charset="0"/>
              <a:buChar char="•"/>
            </a:pPr>
            <a:r>
              <a:rPr lang="en-GB" dirty="0"/>
              <a:t>Report even if uncertain about whether vaccine caused condition</a:t>
            </a:r>
          </a:p>
          <a:p>
            <a:pPr>
              <a:buFont typeface="Arial" pitchFamily="34" charset="0"/>
              <a:buChar char="•"/>
            </a:pPr>
            <a:r>
              <a:rPr lang="en-GB" dirty="0">
                <a:hlinkClick r:id="rId3"/>
              </a:rPr>
              <a:t>http://mhra.gov.uk/yellowcard</a:t>
            </a:r>
            <a:r>
              <a:rPr lang="en-GB" dirty="0"/>
              <a:t>   </a:t>
            </a:r>
          </a:p>
          <a:p>
            <a:pPr>
              <a:buFont typeface="Arial" pitchFamily="34" charset="0"/>
              <a:buChar char="•"/>
            </a:pPr>
            <a:r>
              <a:rPr lang="en-GB" dirty="0"/>
              <a:t>See chapter 8 of Green Book for details</a:t>
            </a:r>
          </a:p>
          <a:p>
            <a:endParaRPr lang="en-GB"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45</a:t>
            </a:fld>
            <a:endParaRPr lang="en-US" dirty="0"/>
          </a:p>
        </p:txBody>
      </p:sp>
      <p:pic>
        <p:nvPicPr>
          <p:cNvPr id="6" name="Picture 5" descr="images.jpg"/>
          <p:cNvPicPr>
            <a:picLocks noChangeAspect="1"/>
          </p:cNvPicPr>
          <p:nvPr/>
        </p:nvPicPr>
        <p:blipFill>
          <a:blip r:embed="rId4" cstate="print"/>
          <a:stretch>
            <a:fillRect/>
          </a:stretch>
        </p:blipFill>
        <p:spPr>
          <a:xfrm>
            <a:off x="5724128" y="4509120"/>
            <a:ext cx="2794292" cy="1583432"/>
          </a:xfrm>
          <a:prstGeom prst="rect">
            <a:avLst/>
          </a:prstGeom>
        </p:spPr>
      </p:pic>
      <p:sp>
        <p:nvSpPr>
          <p:cNvPr id="7"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8519073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96752"/>
            <a:ext cx="8028000" cy="648072"/>
          </a:xfrm>
        </p:spPr>
        <p:txBody>
          <a:bodyPr/>
          <a:lstStyle/>
          <a:p>
            <a:r>
              <a:rPr lang="en-GB" dirty="0"/>
              <a:t>The role of healthcare professionals</a:t>
            </a:r>
          </a:p>
        </p:txBody>
      </p:sp>
      <p:sp>
        <p:nvSpPr>
          <p:cNvPr id="3" name="Content Placeholder 2"/>
          <p:cNvSpPr>
            <a:spLocks noGrp="1"/>
          </p:cNvSpPr>
          <p:nvPr>
            <p:ph idx="1"/>
          </p:nvPr>
        </p:nvSpPr>
        <p:spPr>
          <a:xfrm>
            <a:off x="539552" y="1916832"/>
            <a:ext cx="8028000" cy="4064455"/>
          </a:xfrm>
        </p:spPr>
        <p:txBody>
          <a:bodyPr/>
          <a:lstStyle/>
          <a:p>
            <a:pPr algn="ctr"/>
            <a:endParaRPr lang="en-GB" dirty="0"/>
          </a:p>
          <a:p>
            <a:pPr algn="ctr"/>
            <a:r>
              <a:rPr lang="en-GB" dirty="0"/>
              <a:t>To provide </a:t>
            </a:r>
            <a:r>
              <a:rPr lang="en-GB" b="1" dirty="0"/>
              <a:t>clear, concise </a:t>
            </a:r>
            <a:r>
              <a:rPr lang="en-GB" dirty="0"/>
              <a:t>and </a:t>
            </a:r>
            <a:r>
              <a:rPr lang="en-GB" b="1" dirty="0"/>
              <a:t>accurate</a:t>
            </a:r>
            <a:r>
              <a:rPr lang="en-GB" dirty="0"/>
              <a:t> information to parents of infants from 2 months of age receiving </a:t>
            </a:r>
            <a:r>
              <a:rPr lang="en-GB" dirty="0" err="1"/>
              <a:t>Bexsero</a:t>
            </a:r>
            <a:r>
              <a:rPr lang="en-GB" dirty="0"/>
              <a:t>® as part of their routine primary immunisations</a:t>
            </a:r>
          </a:p>
          <a:p>
            <a:pPr algn="ctr"/>
            <a:endParaRPr lang="en-GB" dirty="0"/>
          </a:p>
          <a:p>
            <a:pPr algn="ctr"/>
            <a:r>
              <a:rPr lang="en-GB" dirty="0"/>
              <a:t>Every effort should be made by healthcare professionals to maximise the uptake of the meningococcal B vaccine and to ensure that parents are fully informed about the importance of ensuring protection against meningococcal B disease for their child</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46</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33220238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24744"/>
            <a:ext cx="8028000" cy="648072"/>
          </a:xfrm>
        </p:spPr>
        <p:txBody>
          <a:bodyPr/>
          <a:lstStyle/>
          <a:p>
            <a:r>
              <a:rPr lang="en-GB" dirty="0"/>
              <a:t>Useful links</a:t>
            </a:r>
          </a:p>
        </p:txBody>
      </p:sp>
      <p:sp>
        <p:nvSpPr>
          <p:cNvPr id="3" name="Content Placeholder 2"/>
          <p:cNvSpPr>
            <a:spLocks noGrp="1"/>
          </p:cNvSpPr>
          <p:nvPr>
            <p:ph idx="1"/>
          </p:nvPr>
        </p:nvSpPr>
        <p:spPr>
          <a:xfrm>
            <a:off x="539552" y="1916832"/>
            <a:ext cx="8028000" cy="4752528"/>
          </a:xfrm>
        </p:spPr>
        <p:txBody>
          <a:bodyPr/>
          <a:lstStyle/>
          <a:p>
            <a:pPr lvl="0"/>
            <a:r>
              <a:rPr lang="en-GB" dirty="0"/>
              <a:t>Public Health England/ NHS England. Introduction of meningococcal B immunisation for infants  </a:t>
            </a:r>
            <a:r>
              <a:rPr lang="en-GB" dirty="0">
                <a:hlinkClick r:id="rId3"/>
              </a:rPr>
              <a:t>https://www.gov.uk/government/publications/menb-vaccination-introduction-from-1-september-2015</a:t>
            </a:r>
            <a:r>
              <a:rPr lang="en-GB" dirty="0"/>
              <a:t> </a:t>
            </a:r>
          </a:p>
          <a:p>
            <a:pPr lvl="0"/>
            <a:r>
              <a:rPr lang="en-GB" dirty="0"/>
              <a:t>Public Health England. Immunisation against infectious diseases: meningococcal chapter 22. </a:t>
            </a:r>
            <a:r>
              <a:rPr lang="en-GB" dirty="0">
                <a:hlinkClick r:id="rId4"/>
              </a:rPr>
              <a:t>https://www.gov.uk/government/publications/meningococcal-the-green-book-chapter-22</a:t>
            </a:r>
            <a:r>
              <a:rPr lang="en-GB" dirty="0"/>
              <a:t> </a:t>
            </a:r>
          </a:p>
          <a:p>
            <a:pPr lvl="0"/>
            <a:r>
              <a:rPr lang="en-GB" dirty="0"/>
              <a:t>Public Health England. JCVI recommendation to introduce new </a:t>
            </a:r>
            <a:r>
              <a:rPr lang="en-GB" dirty="0" err="1"/>
              <a:t>MenB</a:t>
            </a:r>
            <a:r>
              <a:rPr lang="en-GB" dirty="0"/>
              <a:t> vaccine if available at a low price will protect young babies and children. [internet] </a:t>
            </a:r>
            <a:r>
              <a:rPr lang="en-GB" dirty="0">
                <a:hlinkClick r:id="rId5"/>
              </a:rPr>
              <a:t>https://www.gov.uk/government/news/phe-welcomes-prospect-of-new-meningitis-b-vaccine</a:t>
            </a:r>
            <a:r>
              <a:rPr lang="en-GB" dirty="0"/>
              <a:t> </a:t>
            </a:r>
          </a:p>
          <a:p>
            <a:pPr lvl="0"/>
            <a:r>
              <a:rPr lang="en-GB" dirty="0"/>
              <a:t>Meningitis Research Foundation:  </a:t>
            </a:r>
            <a:r>
              <a:rPr lang="en-GB" dirty="0">
                <a:hlinkClick r:id="rId6"/>
              </a:rPr>
              <a:t>http://www.meningitis.org/</a:t>
            </a:r>
            <a:r>
              <a:rPr lang="en-GB" dirty="0"/>
              <a:t> </a:t>
            </a:r>
          </a:p>
          <a:p>
            <a:pPr>
              <a:buFont typeface="Arial" pitchFamily="34" charset="0"/>
              <a:buChar char="•"/>
            </a:pPr>
            <a:endParaRPr lang="en-GB" sz="2000"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47</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40932317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Cont’d… </a:t>
            </a:r>
          </a:p>
        </p:txBody>
      </p:sp>
      <p:sp>
        <p:nvSpPr>
          <p:cNvPr id="3" name="Content Placeholder 2"/>
          <p:cNvSpPr>
            <a:spLocks noGrp="1"/>
          </p:cNvSpPr>
          <p:nvPr>
            <p:ph idx="1"/>
          </p:nvPr>
        </p:nvSpPr>
        <p:spPr>
          <a:xfrm>
            <a:off x="539552" y="2348881"/>
            <a:ext cx="8028000" cy="2952328"/>
          </a:xfrm>
        </p:spPr>
        <p:txBody>
          <a:bodyPr/>
          <a:lstStyle/>
          <a:p>
            <a:pPr lvl="0"/>
            <a:r>
              <a:rPr lang="en-GB" dirty="0"/>
              <a:t>Meningitis Now.  </a:t>
            </a:r>
            <a:r>
              <a:rPr lang="en-GB" dirty="0">
                <a:hlinkClick r:id="rId3"/>
              </a:rPr>
              <a:t>https://www.meningitisnow.org/</a:t>
            </a:r>
            <a:r>
              <a:rPr lang="en-GB" dirty="0"/>
              <a:t> </a:t>
            </a:r>
          </a:p>
          <a:p>
            <a:pPr lvl="0"/>
            <a:r>
              <a:rPr lang="en-GB" dirty="0"/>
              <a:t>NHS Choices. </a:t>
            </a:r>
            <a:r>
              <a:rPr lang="en-GB" dirty="0">
                <a:hlinkClick r:id="rId4"/>
              </a:rPr>
              <a:t>http://www.nhs.uk/conditions/Meningitis/Pages/Introduction.aspx</a:t>
            </a:r>
            <a:r>
              <a:rPr lang="en-GB" dirty="0"/>
              <a:t> </a:t>
            </a:r>
          </a:p>
          <a:p>
            <a:pPr lvl="0"/>
            <a:r>
              <a:rPr lang="en-GB" dirty="0"/>
              <a:t>Joint Committee on Vaccination and Immunisation.    </a:t>
            </a:r>
            <a:r>
              <a:rPr lang="en-GB" dirty="0">
                <a:hlinkClick r:id="rId5"/>
              </a:rPr>
              <a:t>https://www.gov.uk/government/groups/joint-committee-on-vaccination-and-immunisation</a:t>
            </a:r>
            <a:r>
              <a:rPr lang="en-GB" dirty="0"/>
              <a:t>  </a:t>
            </a:r>
          </a:p>
          <a:p>
            <a:r>
              <a:rPr lang="en-GB" dirty="0"/>
              <a:t> </a:t>
            </a:r>
          </a:p>
          <a:p>
            <a:endParaRPr lang="en-GB"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48</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7784839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268760"/>
            <a:ext cx="8028000" cy="648072"/>
          </a:xfrm>
        </p:spPr>
        <p:txBody>
          <a:bodyPr/>
          <a:lstStyle/>
          <a:p>
            <a:r>
              <a:rPr lang="en-GB" dirty="0"/>
              <a:t>Key Message</a:t>
            </a:r>
          </a:p>
        </p:txBody>
      </p:sp>
      <p:sp>
        <p:nvSpPr>
          <p:cNvPr id="3" name="Content Placeholder 2"/>
          <p:cNvSpPr>
            <a:spLocks noGrp="1"/>
          </p:cNvSpPr>
          <p:nvPr>
            <p:ph idx="1"/>
          </p:nvPr>
        </p:nvSpPr>
        <p:spPr>
          <a:xfrm>
            <a:off x="539552" y="2060848"/>
            <a:ext cx="8028000" cy="4064455"/>
          </a:xfrm>
        </p:spPr>
        <p:txBody>
          <a:bodyPr/>
          <a:lstStyle/>
          <a:p>
            <a:pPr>
              <a:buFont typeface="Arial" panose="020B0604020202020204" pitchFamily="34" charset="0"/>
              <a:buChar char="•"/>
            </a:pPr>
            <a:r>
              <a:rPr lang="en-GB" dirty="0"/>
              <a:t>Meningococcal disease is caused by invasive infection with the bacterium </a:t>
            </a:r>
            <a:r>
              <a:rPr lang="en-GB" i="1" dirty="0"/>
              <a:t>Neisseria meningitides  </a:t>
            </a:r>
            <a:r>
              <a:rPr lang="en-GB" dirty="0"/>
              <a:t>also known as </a:t>
            </a:r>
            <a:r>
              <a:rPr lang="en-GB" dirty="0" err="1"/>
              <a:t>meningococcus</a:t>
            </a:r>
            <a:endParaRPr lang="en-GB" i="1" dirty="0"/>
          </a:p>
          <a:p>
            <a:pPr>
              <a:buFont typeface="Arial" panose="020B0604020202020204" pitchFamily="34" charset="0"/>
              <a:buChar char="•"/>
            </a:pPr>
            <a:r>
              <a:rPr lang="en-GB" dirty="0"/>
              <a:t>Although there are 12 capsular groups of </a:t>
            </a:r>
            <a:r>
              <a:rPr lang="en-GB" dirty="0" err="1"/>
              <a:t>meningococcus</a:t>
            </a:r>
            <a:r>
              <a:rPr lang="en-GB" dirty="0"/>
              <a:t>, group B accounts for approximately 80% of all laboratory confirmed cases reported to Public Health England</a:t>
            </a:r>
          </a:p>
          <a:p>
            <a:pPr>
              <a:buFont typeface="Arial" panose="020B0604020202020204" pitchFamily="34" charset="0"/>
              <a:buChar char="•"/>
            </a:pPr>
            <a:r>
              <a:rPr lang="en-GB" dirty="0"/>
              <a:t>Invasive meningococcal disease most commonly presents as meningitis or septicaemia and affects children under 2 years, particularly infants aged 5 months and older adolescents</a:t>
            </a:r>
          </a:p>
          <a:p>
            <a:pPr>
              <a:buFont typeface="Arial" panose="020B0604020202020204" pitchFamily="34" charset="0"/>
              <a:buChar char="•"/>
            </a:pPr>
            <a:r>
              <a:rPr lang="en-GB" dirty="0"/>
              <a:t>Routinely immunising infants against meningococcal B disease reduces the burden and severity of invasive meningococcal disease in the UK by protecting those at increased risk</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49</a:t>
            </a:fld>
            <a:endParaRPr lang="en-US" dirty="0"/>
          </a:p>
        </p:txBody>
      </p:sp>
      <p:sp>
        <p:nvSpPr>
          <p:cNvPr id="5" name="Footer Placeholder 4"/>
          <p:cNvSpPr>
            <a:spLocks noGrp="1"/>
          </p:cNvSpPr>
          <p:nvPr>
            <p:ph type="ftr" sz="quarter" idx="11"/>
          </p:nvPr>
        </p:nvSpPr>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1010601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96752"/>
            <a:ext cx="8028000" cy="648072"/>
          </a:xfrm>
        </p:spPr>
        <p:txBody>
          <a:bodyPr/>
          <a:lstStyle/>
          <a:p>
            <a:r>
              <a:rPr lang="en-GB" dirty="0"/>
              <a:t>Aim of resource</a:t>
            </a:r>
          </a:p>
        </p:txBody>
      </p:sp>
      <p:sp>
        <p:nvSpPr>
          <p:cNvPr id="3" name="Content Placeholder 2"/>
          <p:cNvSpPr>
            <a:spLocks noGrp="1"/>
          </p:cNvSpPr>
          <p:nvPr>
            <p:ph idx="1"/>
          </p:nvPr>
        </p:nvSpPr>
        <p:spPr>
          <a:xfrm>
            <a:off x="539552" y="1916832"/>
            <a:ext cx="8028000" cy="4064455"/>
          </a:xfrm>
        </p:spPr>
        <p:txBody>
          <a:bodyPr/>
          <a:lstStyle/>
          <a:p>
            <a:pPr>
              <a:buFont typeface="Arial" panose="020B0604020202020204" pitchFamily="34" charset="0"/>
              <a:buChar char="•"/>
            </a:pPr>
            <a:r>
              <a:rPr lang="en-GB" dirty="0"/>
              <a:t>To raise awareness of invasive meningococcal disease (IMD) epidemiology and the impact of IMD on infants and adolescents</a:t>
            </a:r>
          </a:p>
          <a:p>
            <a:pPr>
              <a:buFont typeface="Arial" panose="020B0604020202020204" pitchFamily="34" charset="0"/>
              <a:buChar char="•"/>
            </a:pPr>
            <a:r>
              <a:rPr lang="en-GB" dirty="0"/>
              <a:t>To support  and educate healthcare professionals involved in discussing immunisation against meningococcal B disease with parents</a:t>
            </a:r>
          </a:p>
          <a:p>
            <a:pPr>
              <a:buFont typeface="Arial" panose="020B0604020202020204" pitchFamily="34" charset="0"/>
              <a:buChar char="•"/>
            </a:pPr>
            <a:r>
              <a:rPr lang="en-GB" dirty="0"/>
              <a:t>To promote the uptake of meningococcal B vaccine through increasing awareness in healthcare professionals involved in immunisation</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5</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12129057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028000" cy="648072"/>
          </a:xfrm>
        </p:spPr>
        <p:txBody>
          <a:bodyPr/>
          <a:lstStyle/>
          <a:p>
            <a:r>
              <a:rPr lang="en-GB" dirty="0"/>
              <a:t>References</a:t>
            </a:r>
          </a:p>
        </p:txBody>
      </p:sp>
      <p:sp>
        <p:nvSpPr>
          <p:cNvPr id="3" name="Content Placeholder 2"/>
          <p:cNvSpPr>
            <a:spLocks noGrp="1"/>
          </p:cNvSpPr>
          <p:nvPr>
            <p:ph idx="1"/>
          </p:nvPr>
        </p:nvSpPr>
        <p:spPr>
          <a:xfrm>
            <a:off x="395536" y="1844824"/>
            <a:ext cx="8118456" cy="4752528"/>
          </a:xfrm>
        </p:spPr>
        <p:txBody>
          <a:bodyPr/>
          <a:lstStyle/>
          <a:p>
            <a:r>
              <a:rPr lang="en-GB" dirty="0"/>
              <a:t>1. </a:t>
            </a:r>
            <a:r>
              <a:rPr lang="en-GB" sz="1700" dirty="0"/>
              <a:t>ClinicalTrials.gov (2014). Study assessing life effect of medications to prevent fever on Prevenar13 (outcomes 18-21). [internet] accessed on 29 April 2015. </a:t>
            </a:r>
            <a:r>
              <a:rPr lang="en-GB" sz="1700" dirty="0">
                <a:hlinkClick r:id="rId3"/>
              </a:rPr>
              <a:t>https://clinicaltrials.gov/ct2/show/results/NCT01392378?term=paracetamol+vaccine&amp;rank=3&amp;sect=X01256#all</a:t>
            </a:r>
            <a:r>
              <a:rPr lang="en-GB" sz="1700" dirty="0"/>
              <a:t> </a:t>
            </a:r>
          </a:p>
          <a:p>
            <a:r>
              <a:rPr lang="en-GB" sz="1700" dirty="0"/>
              <a:t> 2. Nursing and Midwifery Council (2008) Standards for Medicines Management. [internet] accessed 11 June 2015. </a:t>
            </a:r>
            <a:r>
              <a:rPr lang="en-GB" sz="1700" dirty="0">
                <a:hlinkClick r:id="rId4"/>
              </a:rPr>
              <a:t>http://www.nmc.org.uk/standards/additional-standards/standards-for-medicines-management/</a:t>
            </a:r>
            <a:r>
              <a:rPr lang="en-GB" sz="1700" dirty="0"/>
              <a:t> </a:t>
            </a:r>
          </a:p>
          <a:p>
            <a:r>
              <a:rPr lang="en-GB" sz="1700" dirty="0"/>
              <a:t>3. </a:t>
            </a:r>
            <a:r>
              <a:rPr lang="en-GB" sz="1700" dirty="0" err="1"/>
              <a:t>Gossger</a:t>
            </a:r>
            <a:r>
              <a:rPr lang="en-GB" sz="1700" dirty="0"/>
              <a:t> N, </a:t>
            </a:r>
            <a:r>
              <a:rPr lang="en-GB" sz="1700" dirty="0" err="1"/>
              <a:t>Snape</a:t>
            </a:r>
            <a:r>
              <a:rPr lang="en-GB" sz="1700" dirty="0"/>
              <a:t> MD, Yu LM, Finn A, Bona G, Esposito S, </a:t>
            </a:r>
            <a:r>
              <a:rPr lang="en-GB" sz="1700" dirty="0" err="1"/>
              <a:t>Principi</a:t>
            </a:r>
            <a:r>
              <a:rPr lang="en-GB" sz="1700" dirty="0"/>
              <a:t> N, </a:t>
            </a:r>
            <a:r>
              <a:rPr lang="en-GB" sz="1700" dirty="0" err="1"/>
              <a:t>Diez</a:t>
            </a:r>
            <a:r>
              <a:rPr lang="en-GB" sz="1700" dirty="0"/>
              <a:t>-Domingo J, </a:t>
            </a:r>
            <a:r>
              <a:rPr lang="en-GB" sz="1700" dirty="0" err="1"/>
              <a:t>Sokal</a:t>
            </a:r>
            <a:r>
              <a:rPr lang="en-GB" sz="1700" dirty="0"/>
              <a:t> E, Becker B, </a:t>
            </a:r>
            <a:r>
              <a:rPr lang="en-GB" sz="1700" dirty="0" err="1"/>
              <a:t>Kieninger</a:t>
            </a:r>
            <a:r>
              <a:rPr lang="en-GB" sz="1700" dirty="0"/>
              <a:t> D, </a:t>
            </a:r>
            <a:r>
              <a:rPr lang="en-GB" sz="1700" dirty="0" err="1"/>
              <a:t>Prymula</a:t>
            </a:r>
            <a:r>
              <a:rPr lang="en-GB" sz="1700" dirty="0"/>
              <a:t> R, Dull P, </a:t>
            </a:r>
            <a:r>
              <a:rPr lang="en-GB" sz="1700" dirty="0" err="1"/>
              <a:t>Ypma</a:t>
            </a:r>
            <a:r>
              <a:rPr lang="en-GB" sz="1700" dirty="0"/>
              <a:t> E, </a:t>
            </a:r>
            <a:r>
              <a:rPr lang="en-GB" sz="1700" dirty="0" err="1"/>
              <a:t>Toneatto</a:t>
            </a:r>
            <a:r>
              <a:rPr lang="en-GB" sz="1700" dirty="0"/>
              <a:t> D, Kimura A, Pollard AJ; European </a:t>
            </a:r>
            <a:r>
              <a:rPr lang="en-GB" sz="1700" dirty="0" err="1"/>
              <a:t>MenB</a:t>
            </a:r>
            <a:r>
              <a:rPr lang="en-GB" sz="1700" dirty="0"/>
              <a:t> Vaccine Study Group ( 2012). Immunogenicity and tolerability of recombinant </a:t>
            </a:r>
            <a:r>
              <a:rPr lang="en-GB" sz="1700" dirty="0" err="1"/>
              <a:t>serogroup</a:t>
            </a:r>
            <a:r>
              <a:rPr lang="en-GB" sz="1700" dirty="0"/>
              <a:t> B meningococcal vaccine administered with or without routine infant vaccinations according to different immunization schedules: a randomized controlled trial. JAMA. 2012 Feb 8;307(6):573-82. </a:t>
            </a:r>
            <a:r>
              <a:rPr lang="en-GB" sz="1700" dirty="0" err="1"/>
              <a:t>doi</a:t>
            </a:r>
            <a:r>
              <a:rPr lang="en-GB" sz="1700" dirty="0"/>
              <a:t>: 10.1001/jama.2012.85.  </a:t>
            </a:r>
          </a:p>
          <a:p>
            <a:endParaRPr lang="en-GB" sz="1600"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50</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26417635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Cont’d… </a:t>
            </a:r>
          </a:p>
        </p:txBody>
      </p:sp>
      <p:sp>
        <p:nvSpPr>
          <p:cNvPr id="3" name="Content Placeholder 2"/>
          <p:cNvSpPr>
            <a:spLocks noGrp="1"/>
          </p:cNvSpPr>
          <p:nvPr>
            <p:ph idx="1"/>
          </p:nvPr>
        </p:nvSpPr>
        <p:spPr/>
        <p:txBody>
          <a:bodyPr/>
          <a:lstStyle/>
          <a:p>
            <a:r>
              <a:rPr lang="en-GB" dirty="0"/>
              <a:t>4. </a:t>
            </a:r>
            <a:r>
              <a:rPr lang="en-GB" sz="1700" dirty="0" err="1"/>
              <a:t>Prymula</a:t>
            </a:r>
            <a:r>
              <a:rPr lang="en-GB" sz="1700" dirty="0"/>
              <a:t> R1, Esposito S, </a:t>
            </a:r>
            <a:r>
              <a:rPr lang="en-GB" sz="1700" dirty="0" err="1"/>
              <a:t>Zuccotti</a:t>
            </a:r>
            <a:r>
              <a:rPr lang="en-GB" sz="1700" dirty="0"/>
              <a:t> GV, </a:t>
            </a:r>
            <a:r>
              <a:rPr lang="en-GB" sz="1700" dirty="0" err="1"/>
              <a:t>Xie</a:t>
            </a:r>
            <a:r>
              <a:rPr lang="en-GB" sz="1700" dirty="0"/>
              <a:t> F, </a:t>
            </a:r>
            <a:r>
              <a:rPr lang="en-GB" sz="1700" dirty="0" err="1"/>
              <a:t>Toneatto</a:t>
            </a:r>
            <a:r>
              <a:rPr lang="en-GB" sz="1700" dirty="0"/>
              <a:t> D, Kohl I, Dull PM (2014). A phase 2 randomized controlled trial of a multicomponent meningococcal </a:t>
            </a:r>
            <a:r>
              <a:rPr lang="en-GB" sz="1700" dirty="0" err="1"/>
              <a:t>serogroup</a:t>
            </a:r>
            <a:r>
              <a:rPr lang="en-GB" sz="1700" dirty="0"/>
              <a:t> B vaccine. Hum </a:t>
            </a:r>
            <a:r>
              <a:rPr lang="en-GB" sz="1700" dirty="0" err="1"/>
              <a:t>Vaccin</a:t>
            </a:r>
            <a:r>
              <a:rPr lang="en-GB" sz="1700" dirty="0"/>
              <a:t> </a:t>
            </a:r>
            <a:r>
              <a:rPr lang="en-GB" sz="1700" dirty="0" err="1"/>
              <a:t>Immunother</a:t>
            </a:r>
            <a:r>
              <a:rPr lang="en-GB" sz="1700" dirty="0"/>
              <a:t>. 2014;10(7):1993-2004. </a:t>
            </a:r>
            <a:r>
              <a:rPr lang="en-GB" sz="1700" dirty="0" err="1"/>
              <a:t>doi</a:t>
            </a:r>
            <a:r>
              <a:rPr lang="en-GB" sz="1700" dirty="0"/>
              <a:t>: 10.4161/hv.28666</a:t>
            </a:r>
          </a:p>
          <a:p>
            <a:r>
              <a:rPr lang="en-GB" sz="1700" dirty="0"/>
              <a:t>5. Novartis Vaccines (2015). </a:t>
            </a:r>
            <a:r>
              <a:rPr lang="en-GB" sz="1700" dirty="0" err="1"/>
              <a:t>Bexsero</a:t>
            </a:r>
            <a:r>
              <a:rPr lang="en-GB" sz="1700" dirty="0"/>
              <a:t> Meningococcal Group B vaccine for injection in pre-filled syringe. [internet] accessed on 11 June 2015. </a:t>
            </a:r>
            <a:r>
              <a:rPr lang="en-GB" sz="1700" dirty="0">
                <a:hlinkClick r:id="rId3"/>
              </a:rPr>
              <a:t>https://www.medicines.org.uk/emc/medicine/28407/SPC/Bexsero+Meningococcal+Group+B+vaccine+for+injection+in+pre-filled+syringe/</a:t>
            </a:r>
            <a:r>
              <a:rPr lang="en-GB" sz="1700" dirty="0"/>
              <a:t> </a:t>
            </a:r>
          </a:p>
          <a:p>
            <a:r>
              <a:rPr lang="en-GB" sz="1700" dirty="0"/>
              <a:t>6. Centre for Disease Control (CDC) 2012. Frequently Asked Questions about Multiple Vaccinations and the Immune System. [internet] accessed 11 June 2015. </a:t>
            </a:r>
            <a:r>
              <a:rPr lang="en-GB" sz="1700" dirty="0">
                <a:hlinkClick r:id="rId4"/>
              </a:rPr>
              <a:t>http://www.cdc.gov/vaccinesafety/Vaccines/multiplevaccines.html</a:t>
            </a:r>
            <a:r>
              <a:rPr lang="en-GB" sz="1700" dirty="0"/>
              <a:t> </a:t>
            </a:r>
          </a:p>
          <a:p>
            <a:endParaRPr lang="en-GB" sz="1700"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51</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1325951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96752"/>
            <a:ext cx="8028000" cy="648072"/>
          </a:xfrm>
        </p:spPr>
        <p:txBody>
          <a:bodyPr>
            <a:normAutofit/>
          </a:bodyPr>
          <a:lstStyle/>
          <a:p>
            <a:r>
              <a:rPr lang="en-GB" dirty="0">
                <a:latin typeface="+mn-lt"/>
              </a:rPr>
              <a:t>Learning outcomes</a:t>
            </a:r>
          </a:p>
        </p:txBody>
      </p:sp>
      <p:sp>
        <p:nvSpPr>
          <p:cNvPr id="3" name="Content Placeholder 2"/>
          <p:cNvSpPr>
            <a:spLocks noGrp="1"/>
          </p:cNvSpPr>
          <p:nvPr>
            <p:ph idx="1"/>
          </p:nvPr>
        </p:nvSpPr>
        <p:spPr>
          <a:xfrm>
            <a:off x="395536" y="2060848"/>
            <a:ext cx="8568952" cy="3960440"/>
          </a:xfrm>
        </p:spPr>
        <p:txBody>
          <a:bodyPr>
            <a:normAutofit/>
          </a:bodyPr>
          <a:lstStyle/>
          <a:p>
            <a:pPr marL="0" indent="0">
              <a:lnSpc>
                <a:spcPct val="110000"/>
              </a:lnSpc>
            </a:pPr>
            <a:r>
              <a:rPr lang="en-GB" dirty="0">
                <a:latin typeface="+mn-lt"/>
              </a:rPr>
              <a:t>After completing this training, healthcare professionals will be able to: </a:t>
            </a:r>
          </a:p>
          <a:p>
            <a:pPr>
              <a:lnSpc>
                <a:spcPct val="110000"/>
              </a:lnSpc>
              <a:buFont typeface="Arial" pitchFamily="34" charset="0"/>
              <a:buChar char="•"/>
            </a:pPr>
            <a:r>
              <a:rPr lang="en-GB" b="1" dirty="0">
                <a:latin typeface="+mn-lt"/>
              </a:rPr>
              <a:t>Describe</a:t>
            </a:r>
            <a:r>
              <a:rPr lang="en-GB" dirty="0">
                <a:latin typeface="+mn-lt"/>
              </a:rPr>
              <a:t> the aetiology and epidemiology of meningococcal capsular group B disease</a:t>
            </a:r>
          </a:p>
          <a:p>
            <a:pPr>
              <a:lnSpc>
                <a:spcPct val="110000"/>
              </a:lnSpc>
              <a:buFont typeface="Arial" pitchFamily="34" charset="0"/>
              <a:buChar char="•"/>
            </a:pPr>
            <a:r>
              <a:rPr lang="en-GB" b="1" dirty="0">
                <a:latin typeface="+mn-lt"/>
              </a:rPr>
              <a:t>Be aware </a:t>
            </a:r>
            <a:r>
              <a:rPr lang="en-GB" dirty="0">
                <a:latin typeface="+mn-lt"/>
              </a:rPr>
              <a:t>of the most common types of </a:t>
            </a:r>
            <a:r>
              <a:rPr lang="en-GB" dirty="0" err="1">
                <a:latin typeface="+mn-lt"/>
              </a:rPr>
              <a:t>meningococci</a:t>
            </a:r>
            <a:r>
              <a:rPr lang="en-GB" dirty="0">
                <a:latin typeface="+mn-lt"/>
              </a:rPr>
              <a:t> in the UK and their relationship in causing invasive meningococcal disease  </a:t>
            </a:r>
          </a:p>
          <a:p>
            <a:pPr>
              <a:lnSpc>
                <a:spcPct val="110000"/>
              </a:lnSpc>
              <a:buFont typeface="Arial" pitchFamily="34" charset="0"/>
              <a:buChar char="•"/>
            </a:pPr>
            <a:r>
              <a:rPr lang="en-GB" b="1" dirty="0">
                <a:latin typeface="+mn-lt"/>
              </a:rPr>
              <a:t>Advise</a:t>
            </a:r>
            <a:r>
              <a:rPr lang="en-GB" dirty="0">
                <a:latin typeface="+mn-lt"/>
              </a:rPr>
              <a:t> and inform parents of the importance of introducing a meningococcal B vaccine in England, providing evidence based information</a:t>
            </a:r>
          </a:p>
          <a:p>
            <a:pPr>
              <a:lnSpc>
                <a:spcPct val="110000"/>
              </a:lnSpc>
              <a:buFont typeface="Arial" pitchFamily="34" charset="0"/>
              <a:buChar char="•"/>
            </a:pPr>
            <a:r>
              <a:rPr lang="en-GB" b="1" dirty="0">
                <a:latin typeface="+mn-lt"/>
              </a:rPr>
              <a:t>Understand</a:t>
            </a:r>
            <a:r>
              <a:rPr lang="en-GB" dirty="0">
                <a:latin typeface="+mn-lt"/>
              </a:rPr>
              <a:t> the healthcare professionals role in supporting the implementation of the meningococcal B immunisation programme</a:t>
            </a:r>
          </a:p>
          <a:p>
            <a:pPr lvl="0">
              <a:lnSpc>
                <a:spcPct val="110000"/>
              </a:lnSpc>
              <a:buFont typeface="Arial" pitchFamily="34" charset="0"/>
              <a:buChar char="•"/>
            </a:pPr>
            <a:r>
              <a:rPr lang="en-GB" b="1" dirty="0">
                <a:latin typeface="+mn-lt"/>
              </a:rPr>
              <a:t>Identify </a:t>
            </a:r>
            <a:r>
              <a:rPr lang="en-GB" dirty="0">
                <a:latin typeface="+mn-lt"/>
              </a:rPr>
              <a:t>sources of additional information and resources </a:t>
            </a:r>
            <a:endParaRPr lang="en-GB" dirty="0">
              <a:latin typeface="Verdana" pitchFamily="34" charset="0"/>
            </a:endParaRP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6</a:t>
            </a:fld>
            <a:endParaRPr lang="en-US" dirty="0"/>
          </a:p>
        </p:txBody>
      </p:sp>
      <p:sp>
        <p:nvSpPr>
          <p:cNvPr id="7"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96752"/>
            <a:ext cx="8028000" cy="648072"/>
          </a:xfrm>
        </p:spPr>
        <p:txBody>
          <a:bodyPr>
            <a:normAutofit/>
          </a:bodyPr>
          <a:lstStyle/>
          <a:p>
            <a:r>
              <a:rPr lang="en-GB" dirty="0">
                <a:latin typeface="+mn-lt"/>
              </a:rPr>
              <a:t>Contents</a:t>
            </a:r>
          </a:p>
        </p:txBody>
      </p:sp>
      <p:sp>
        <p:nvSpPr>
          <p:cNvPr id="3" name="Content Placeholder 2"/>
          <p:cNvSpPr>
            <a:spLocks noGrp="1"/>
          </p:cNvSpPr>
          <p:nvPr>
            <p:ph idx="1"/>
          </p:nvPr>
        </p:nvSpPr>
        <p:spPr>
          <a:xfrm>
            <a:off x="467544" y="1844824"/>
            <a:ext cx="8028000" cy="4064455"/>
          </a:xfrm>
        </p:spPr>
        <p:txBody>
          <a:bodyPr>
            <a:normAutofit/>
          </a:bodyPr>
          <a:lstStyle/>
          <a:p>
            <a:pPr marL="457200" lvl="0" indent="-457200">
              <a:buFont typeface="+mj-lt"/>
              <a:buAutoNum type="arabicPeriod"/>
            </a:pPr>
            <a:endParaRPr lang="en-GB" sz="2000" dirty="0">
              <a:latin typeface="+mn-lt"/>
            </a:endParaRPr>
          </a:p>
          <a:p>
            <a:pPr marL="457200" lvl="0" indent="-457200">
              <a:buFont typeface="+mj-lt"/>
              <a:buAutoNum type="arabicPeriod"/>
            </a:pPr>
            <a:r>
              <a:rPr lang="en-GB" dirty="0">
                <a:latin typeface="+mn-lt"/>
              </a:rPr>
              <a:t>What is meningococcal B disease </a:t>
            </a:r>
          </a:p>
          <a:p>
            <a:pPr marL="457200" lvl="0" indent="-457200">
              <a:buFont typeface="+mj-lt"/>
              <a:buAutoNum type="arabicPeriod"/>
            </a:pPr>
            <a:r>
              <a:rPr lang="en-GB" dirty="0">
                <a:latin typeface="+mn-lt"/>
              </a:rPr>
              <a:t>Why routinely immunise infants at 2 months of age?</a:t>
            </a:r>
          </a:p>
          <a:p>
            <a:pPr marL="457200" lvl="0" indent="-457200">
              <a:buFont typeface="+mj-lt"/>
              <a:buAutoNum type="arabicPeriod"/>
            </a:pPr>
            <a:r>
              <a:rPr lang="en-GB" dirty="0">
                <a:latin typeface="+mn-lt"/>
              </a:rPr>
              <a:t>Immunisation against meningococcal B disease and the use of Bexsero</a:t>
            </a:r>
            <a:r>
              <a:rPr lang="en-GB" dirty="0"/>
              <a:t>®</a:t>
            </a:r>
          </a:p>
          <a:p>
            <a:pPr marL="457200" lvl="0" indent="-457200">
              <a:buFont typeface="+mj-lt"/>
              <a:buAutoNum type="arabicPeriod"/>
            </a:pPr>
            <a:r>
              <a:rPr lang="en-GB" dirty="0">
                <a:latin typeface="+mn-lt"/>
              </a:rPr>
              <a:t>The role of the health care professionals </a:t>
            </a:r>
          </a:p>
          <a:p>
            <a:pPr marL="457200" lvl="0" indent="-457200">
              <a:buFont typeface="+mj-lt"/>
              <a:buAutoNum type="arabicPeriod"/>
            </a:pPr>
            <a:r>
              <a:rPr lang="en-GB" dirty="0">
                <a:latin typeface="+mn-lt"/>
              </a:rPr>
              <a:t>Resources</a:t>
            </a:r>
          </a:p>
          <a:p>
            <a:pPr>
              <a:buNone/>
            </a:pPr>
            <a:endParaRPr lang="en-GB"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7</a:t>
            </a:fld>
            <a:endParaRPr lang="en-US" dirty="0"/>
          </a:p>
        </p:txBody>
      </p:sp>
      <p:sp>
        <p:nvSpPr>
          <p:cNvPr id="7"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08920"/>
            <a:ext cx="8028000" cy="1268912"/>
          </a:xfrm>
        </p:spPr>
        <p:txBody>
          <a:bodyPr/>
          <a:lstStyle/>
          <a:p>
            <a:r>
              <a:rPr lang="en-GB" dirty="0"/>
              <a:t>What is meningococcal B disease</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8</a:t>
            </a:fld>
            <a:endParaRPr lang="en-US" dirty="0"/>
          </a:p>
        </p:txBody>
      </p:sp>
      <p:sp>
        <p:nvSpPr>
          <p:cNvPr id="7"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932902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96752"/>
            <a:ext cx="8496944" cy="1080120"/>
          </a:xfrm>
        </p:spPr>
        <p:txBody>
          <a:bodyPr>
            <a:normAutofit/>
          </a:bodyPr>
          <a:lstStyle/>
          <a:p>
            <a:r>
              <a:rPr lang="en-GB" dirty="0"/>
              <a:t>What is meningococcal B disease?</a:t>
            </a:r>
          </a:p>
        </p:txBody>
      </p:sp>
      <p:sp>
        <p:nvSpPr>
          <p:cNvPr id="3" name="Content Placeholder 2"/>
          <p:cNvSpPr>
            <a:spLocks noGrp="1"/>
          </p:cNvSpPr>
          <p:nvPr>
            <p:ph idx="1"/>
          </p:nvPr>
        </p:nvSpPr>
        <p:spPr>
          <a:xfrm>
            <a:off x="395536" y="2060848"/>
            <a:ext cx="8028000" cy="4320480"/>
          </a:xfrm>
        </p:spPr>
        <p:txBody>
          <a:bodyPr/>
          <a:lstStyle/>
          <a:p>
            <a:pPr marL="285750" indent="-285750">
              <a:buFont typeface="Arial" pitchFamily="34" charset="0"/>
              <a:buChar char="•"/>
            </a:pPr>
            <a:r>
              <a:rPr lang="en-GB" dirty="0"/>
              <a:t>Meningococcal disease occurs as a result of an invasive bacterial infection caused by </a:t>
            </a:r>
            <a:r>
              <a:rPr lang="en-GB" i="1" dirty="0"/>
              <a:t>Neisseria </a:t>
            </a:r>
            <a:r>
              <a:rPr lang="en-GB" i="1" dirty="0" err="1"/>
              <a:t>meningitidis</a:t>
            </a:r>
            <a:r>
              <a:rPr lang="en-GB" i="1" dirty="0"/>
              <a:t>, </a:t>
            </a:r>
            <a:r>
              <a:rPr lang="en-GB" dirty="0"/>
              <a:t>which is commonly known as the meningococcus</a:t>
            </a:r>
          </a:p>
          <a:p>
            <a:pPr marL="285750" indent="-285750">
              <a:buFont typeface="Arial" pitchFamily="34" charset="0"/>
              <a:buChar char="•"/>
            </a:pPr>
            <a:r>
              <a:rPr lang="en-GB" dirty="0"/>
              <a:t>There are 12 known meningococcal groups, each possessing a distinct outer polysaccharide (sugar) capsule. In England, capsular groups B, W and Y are responsible for nearly all meningococcal infections across all age groups</a:t>
            </a:r>
          </a:p>
          <a:p>
            <a:pPr marL="285750" indent="-285750">
              <a:buFont typeface="Arial" pitchFamily="34" charset="0"/>
              <a:buChar char="•"/>
            </a:pPr>
            <a:r>
              <a:rPr lang="en-GB" dirty="0">
                <a:cs typeface="Arial" pitchFamily="34" charset="0"/>
              </a:rPr>
              <a:t>Routine meningococcal C (</a:t>
            </a:r>
            <a:r>
              <a:rPr lang="en-GB" dirty="0" err="1">
                <a:cs typeface="Arial" pitchFamily="34" charset="0"/>
              </a:rPr>
              <a:t>MenC</a:t>
            </a:r>
            <a:r>
              <a:rPr lang="en-GB" dirty="0">
                <a:cs typeface="Arial" pitchFamily="34" charset="0"/>
              </a:rPr>
              <a:t>) conjugate vaccination introduced in 1999 has nearly eliminated invasive </a:t>
            </a:r>
            <a:r>
              <a:rPr lang="en-GB" dirty="0" err="1">
                <a:cs typeface="Arial" pitchFamily="34" charset="0"/>
              </a:rPr>
              <a:t>MenC</a:t>
            </a:r>
            <a:r>
              <a:rPr lang="en-GB" dirty="0">
                <a:cs typeface="Arial" pitchFamily="34" charset="0"/>
              </a:rPr>
              <a:t> disease in England </a:t>
            </a:r>
          </a:p>
          <a:p>
            <a:pPr marL="285750" indent="-285750">
              <a:buFont typeface="Arial" pitchFamily="34" charset="0"/>
              <a:buChar char="•"/>
            </a:pPr>
            <a:r>
              <a:rPr lang="en-GB" dirty="0" err="1"/>
              <a:t>MenB</a:t>
            </a:r>
            <a:r>
              <a:rPr lang="en-GB" dirty="0"/>
              <a:t> now accounts for ~80% of all laboratory confirmed IMD cases  in England and &gt;90% of IMD cases in children and adolescents</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9</a:t>
            </a:fld>
            <a:endParaRPr lang="en-US" dirty="0"/>
          </a:p>
        </p:txBody>
      </p:sp>
      <p:sp>
        <p:nvSpPr>
          <p:cNvPr id="7" name="Footer Placeholder 4"/>
          <p:cNvSpPr>
            <a:spLocks noGrp="1"/>
          </p:cNvSpPr>
          <p:nvPr>
            <p:ph type="ftr" sz="quarter" idx="11"/>
          </p:nvPr>
        </p:nvSpPr>
        <p:spPr>
          <a:xfrm>
            <a:off x="900113" y="6308725"/>
            <a:ext cx="8064375" cy="549275"/>
          </a:xfrm>
        </p:spPr>
        <p:txBody>
          <a:bodyPr/>
          <a:lstStyle/>
          <a:p>
            <a:pPr>
              <a:defRPr/>
            </a:pPr>
            <a:r>
              <a:rPr lang="en-US" dirty="0"/>
              <a:t>Immunisation against meningococcal B disease for infants aged from two months </a:t>
            </a:r>
          </a:p>
        </p:txBody>
      </p:sp>
    </p:spTree>
    <p:extLst>
      <p:ext uri="{BB962C8B-B14F-4D97-AF65-F5344CB8AC3E}">
        <p14:creationId xmlns:p14="http://schemas.microsoft.com/office/powerpoint/2010/main" val="2633950780"/>
      </p:ext>
    </p:extLst>
  </p:cSld>
  <p:clrMapOvr>
    <a:masterClrMapping/>
  </p:clrMapOvr>
</p:sld>
</file>

<file path=ppt/theme/theme1.xml><?xml version="1.0" encoding="utf-8"?>
<a:theme xmlns:a="http://schemas.openxmlformats.org/drawingml/2006/main" name="PHE slide set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F9B7DA3EDF68E46B214450A9560BB7B" ma:contentTypeVersion="1" ma:contentTypeDescription="Create a new document." ma:contentTypeScope="" ma:versionID="83d1c2a1ddf9e07316c1b437bf002d6f">
  <xsd:schema xmlns:xsd="http://www.w3.org/2001/XMLSchema" xmlns:xs="http://www.w3.org/2001/XMLSchema" xmlns:p="http://schemas.microsoft.com/office/2006/metadata/properties" xmlns:ns1="http://schemas.microsoft.com/sharepoint/v3" targetNamespace="http://schemas.microsoft.com/office/2006/metadata/properties" ma:root="true" ma:fieldsID="fa06d6fac6d8f3ef9a355fe6c8a09ea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0D9BE5-3AAE-42F0-9001-6361ECF7CF3B}">
  <ds:schemaRefs>
    <ds:schemaRef ds:uri="http://schemas.microsoft.com/sharepoint/v3"/>
    <ds:schemaRef ds:uri="http://purl.org/dc/terms/"/>
    <ds:schemaRef ds:uri="http://www.w3.org/XML/1998/namespace"/>
    <ds:schemaRef ds:uri="http://schemas.microsoft.com/office/2006/documentManagement/types"/>
    <ds:schemaRef ds:uri="http://purl.org/dc/elements/1.1/"/>
    <ds:schemaRef ds:uri="http://schemas.microsoft.com/office/infopath/2007/PartnerControls"/>
    <ds:schemaRef ds:uri="http://purl.org/dc/dcmitype/"/>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3E6D636D-BC41-4847-83CD-2813070288E4}">
  <ds:schemaRefs>
    <ds:schemaRef ds:uri="http://schemas.microsoft.com/sharepoint/v3/contenttype/forms"/>
  </ds:schemaRefs>
</ds:datastoreItem>
</file>

<file path=customXml/itemProps3.xml><?xml version="1.0" encoding="utf-8"?>
<ds:datastoreItem xmlns:ds="http://schemas.openxmlformats.org/officeDocument/2006/customXml" ds:itemID="{1DFDD8E7-726F-44C3-BC3D-722FD2E6ED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PHE</Template>
  <TotalTime>4882</TotalTime>
  <Words>7065</Words>
  <Application>Microsoft Office PowerPoint</Application>
  <PresentationFormat>On-screen Show (4:3)</PresentationFormat>
  <Paragraphs>546</Paragraphs>
  <Slides>51</Slides>
  <Notes>51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Arial</vt:lpstr>
      <vt:lpstr>Calibri</vt:lpstr>
      <vt:lpstr>Verdana</vt:lpstr>
      <vt:lpstr>PHE slide set theme</vt:lpstr>
      <vt:lpstr>Immunisation against meningococcal B disease for infants aged from two months  An update for  healthcare professionals September 2015  v2 </vt:lpstr>
      <vt:lpstr>Key Messages</vt:lpstr>
      <vt:lpstr>Meningococcal B programme</vt:lpstr>
      <vt:lpstr>Cont’d…</vt:lpstr>
      <vt:lpstr>Aim of resource</vt:lpstr>
      <vt:lpstr>Learning outcomes</vt:lpstr>
      <vt:lpstr>Contents</vt:lpstr>
      <vt:lpstr>What is meningococcal B disease</vt:lpstr>
      <vt:lpstr>What is meningococcal B disease?</vt:lpstr>
      <vt:lpstr>Outline</vt:lpstr>
      <vt:lpstr>Laboratory confirmed IMD by group and age (2010-2014) England  and Wales</vt:lpstr>
      <vt:lpstr>PowerPoint Presentation</vt:lpstr>
      <vt:lpstr> </vt:lpstr>
      <vt:lpstr>The meningococcal rash</vt:lpstr>
      <vt:lpstr>Transmission, infectivity, incubation and carriage</vt:lpstr>
      <vt:lpstr>Potential complications of meningococcal disease </vt:lpstr>
      <vt:lpstr>Why routinely immunise infants at 2 months of age </vt:lpstr>
      <vt:lpstr>Why immunise infants from 2 months? </vt:lpstr>
      <vt:lpstr>PowerPoint Presentation</vt:lpstr>
      <vt:lpstr>Immunisation against meningococcal B disease  -The use of Bexsero® vaccine</vt:lpstr>
      <vt:lpstr>The recommended vaccine</vt:lpstr>
      <vt:lpstr>The recommended vaccine: Bexsero®</vt:lpstr>
      <vt:lpstr>The recommended vaccine: Bexsero®</vt:lpstr>
      <vt:lpstr>Composition of Bexsero®</vt:lpstr>
      <vt:lpstr>How is Bexsero® administered ?</vt:lpstr>
      <vt:lpstr>Cont’d…</vt:lpstr>
      <vt:lpstr>Administration and Supply </vt:lpstr>
      <vt:lpstr>Cont’d… </vt:lpstr>
      <vt:lpstr>Administration of Bexsero®</vt:lpstr>
      <vt:lpstr>Contraindications</vt:lpstr>
      <vt:lpstr>Precautions</vt:lpstr>
      <vt:lpstr>Cont’d… </vt:lpstr>
      <vt:lpstr>Possible adverse reactions (up to 10 years of age) </vt:lpstr>
      <vt:lpstr>Bexsero® and Fever</vt:lpstr>
      <vt:lpstr>Cont’d…</vt:lpstr>
      <vt:lpstr>Cont’d… </vt:lpstr>
      <vt:lpstr>Guidance on the use of prophylactic paracetamol</vt:lpstr>
      <vt:lpstr>PowerPoint Presentation</vt:lpstr>
      <vt:lpstr>Ordering paracetamol and syringes</vt:lpstr>
      <vt:lpstr>Should parents be worried about fever after vaccination? </vt:lpstr>
      <vt:lpstr>Paracetamol recommendation</vt:lpstr>
      <vt:lpstr>Cont’d… </vt:lpstr>
      <vt:lpstr>Do nurses need a PGD to supply or administer paracetamol </vt:lpstr>
      <vt:lpstr>Cont’d…</vt:lpstr>
      <vt:lpstr>Reporting suspected adverse reactions</vt:lpstr>
      <vt:lpstr>The role of healthcare professionals</vt:lpstr>
      <vt:lpstr>Useful links</vt:lpstr>
      <vt:lpstr>Cont’d… </vt:lpstr>
      <vt:lpstr>Key Message</vt:lpstr>
      <vt:lpstr>References</vt:lpstr>
      <vt:lpstr>Cont’d… </vt:lpstr>
    </vt:vector>
  </TitlesOfParts>
  <Company>Cabinet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Matthew Olley</dc:creator>
  <cp:lastModifiedBy>Sonia Ribeiro</cp:lastModifiedBy>
  <cp:revision>570</cp:revision>
  <cp:lastPrinted>2013-04-22T15:06:19Z</cp:lastPrinted>
  <dcterms:created xsi:type="dcterms:W3CDTF">2013-04-12T11:06:12Z</dcterms:created>
  <dcterms:modified xsi:type="dcterms:W3CDTF">2021-07-05T09:11:54Z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0x0101007F9B7DA3EDF68E46B214450A9560BB7B</vt:lpwstr>
  </property>
</Properties>
</file>