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8" r:id="rId1"/>
  </p:sldMasterIdLst>
  <p:notesMasterIdLst>
    <p:notesMasterId r:id="rId41"/>
  </p:notesMasterIdLst>
  <p:handoutMasterIdLst>
    <p:handoutMasterId r:id="rId42"/>
  </p:handoutMasterIdLst>
  <p:sldIdLst>
    <p:sldId id="256" r:id="rId2"/>
    <p:sldId id="4687" r:id="rId3"/>
    <p:sldId id="281" r:id="rId4"/>
    <p:sldId id="352" r:id="rId5"/>
    <p:sldId id="4686" r:id="rId6"/>
    <p:sldId id="270" r:id="rId7"/>
    <p:sldId id="4679" r:id="rId8"/>
    <p:sldId id="325" r:id="rId9"/>
    <p:sldId id="326" r:id="rId10"/>
    <p:sldId id="338" r:id="rId11"/>
    <p:sldId id="339" r:id="rId12"/>
    <p:sldId id="351" r:id="rId13"/>
    <p:sldId id="332" r:id="rId14"/>
    <p:sldId id="340" r:id="rId15"/>
    <p:sldId id="4688" r:id="rId16"/>
    <p:sldId id="297" r:id="rId17"/>
    <p:sldId id="316" r:id="rId18"/>
    <p:sldId id="320" r:id="rId19"/>
    <p:sldId id="4691" r:id="rId20"/>
    <p:sldId id="343" r:id="rId21"/>
    <p:sldId id="260" r:id="rId22"/>
    <p:sldId id="257" r:id="rId23"/>
    <p:sldId id="348" r:id="rId24"/>
    <p:sldId id="4692" r:id="rId25"/>
    <p:sldId id="298" r:id="rId26"/>
    <p:sldId id="312" r:id="rId27"/>
    <p:sldId id="337" r:id="rId28"/>
    <p:sldId id="4689" r:id="rId29"/>
    <p:sldId id="4690" r:id="rId30"/>
    <p:sldId id="277" r:id="rId31"/>
    <p:sldId id="2141411962" r:id="rId32"/>
    <p:sldId id="306" r:id="rId33"/>
    <p:sldId id="354" r:id="rId34"/>
    <p:sldId id="2141411928" r:id="rId35"/>
    <p:sldId id="2141411948" r:id="rId36"/>
    <p:sldId id="2141411946" r:id="rId37"/>
    <p:sldId id="2141411956" r:id="rId38"/>
    <p:sldId id="2141411961" r:id="rId39"/>
    <p:sldId id="290" r:id="rId4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2593">
          <p15:clr>
            <a:srgbClr val="A4A3A4"/>
          </p15:clr>
        </p15:guide>
        <p15:guide id="3" orient="horz" pos="572" userDrawn="1">
          <p15:clr>
            <a:srgbClr val="A4A3A4"/>
          </p15:clr>
        </p15:guide>
        <p15:guide id="4" orient="horz" pos="4261">
          <p15:clr>
            <a:srgbClr val="A4A3A4"/>
          </p15:clr>
        </p15:guide>
        <p15:guide id="5" orient="horz" pos="2704" userDrawn="1">
          <p15:clr>
            <a:srgbClr val="A4A3A4"/>
          </p15:clr>
        </p15:guide>
        <p15:guide id="6" orient="horz" pos="3899">
          <p15:clr>
            <a:srgbClr val="A4A3A4"/>
          </p15:clr>
        </p15:guide>
        <p15:guide id="7" orient="horz" pos="4207">
          <p15:clr>
            <a:srgbClr val="A4A3A4"/>
          </p15:clr>
        </p15:guide>
        <p15:guide id="8" pos="288">
          <p15:clr>
            <a:srgbClr val="A4A3A4"/>
          </p15:clr>
        </p15:guide>
        <p15:guide id="9" pos="2880" userDrawn="1">
          <p15:clr>
            <a:srgbClr val="A4A3A4"/>
          </p15:clr>
        </p15:guide>
        <p15:guide id="10" pos="548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7C7"/>
    <a:srgbClr val="8B8178"/>
    <a:srgbClr val="003671"/>
    <a:srgbClr val="009AA6"/>
    <a:srgbClr val="009A40"/>
    <a:srgbClr val="00FE40"/>
    <a:srgbClr val="F4F3F2"/>
    <a:srgbClr val="DDF0FF"/>
    <a:srgbClr val="E8E6E4"/>
    <a:srgbClr val="DCD9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4" autoAdjust="0"/>
    <p:restoredTop sz="96229" autoAdjust="0"/>
  </p:normalViewPr>
  <p:slideViewPr>
    <p:cSldViewPr snapToGrid="0" snapToObjects="1">
      <p:cViewPr varScale="1">
        <p:scale>
          <a:sx n="110" d="100"/>
          <a:sy n="110" d="100"/>
        </p:scale>
        <p:origin x="1284" y="78"/>
      </p:cViewPr>
      <p:guideLst>
        <p:guide orient="horz" pos="3543"/>
        <p:guide orient="horz" pos="2593"/>
        <p:guide orient="horz" pos="572"/>
        <p:guide orient="horz" pos="4261"/>
        <p:guide orient="horz" pos="2704"/>
        <p:guide orient="horz" pos="3899"/>
        <p:guide orient="horz" pos="4207"/>
        <p:guide pos="288"/>
        <p:guide pos="2880"/>
        <p:guide pos="5488"/>
        <p:guide pos="52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45" d="100"/>
          <a:sy n="45" d="100"/>
        </p:scale>
        <p:origin x="2782" y="-934"/>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544285050116573E-3"/>
          <c:y val="7.6190486127123605E-2"/>
          <c:w val="0.98189099773637478"/>
          <c:h val="0.90227743271221528"/>
        </c:manualLayout>
      </c:layout>
      <c:barChart>
        <c:barDir val="col"/>
        <c:grouping val="clustered"/>
        <c:varyColors val="0"/>
        <c:ser>
          <c:idx val="0"/>
          <c:order val="0"/>
          <c:spPr>
            <a:solidFill>
              <a:schemeClr val="accent1"/>
            </a:solidFill>
            <a:ln w="9525" algn="ctr">
              <a:solidFill>
                <a:schemeClr val="bg1"/>
              </a:solidFill>
              <a:prstDash val="solid"/>
            </a:ln>
          </c:spPr>
          <c:invertIfNegative val="0"/>
          <c:dLbls>
            <c:dLbl>
              <c:idx val="0"/>
              <c:layout>
                <c:manualLayout>
                  <c:x val="0"/>
                  <c:y val="-7.6190476190476197E-2"/>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0CA-4EEE-B0AE-17DC805F8DA4}"/>
                </c:ext>
              </c:extLst>
            </c:dLbl>
            <c:dLbl>
              <c:idx val="1"/>
              <c:layout>
                <c:manualLayout>
                  <c:x val="0"/>
                  <c:y val="2.472004365367942E-2"/>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0CA-4EEE-B0AE-17DC805F8DA4}"/>
                </c:ext>
              </c:extLst>
            </c:dLbl>
            <c:dLbl>
              <c:idx val="2"/>
              <c:layout>
                <c:manualLayout>
                  <c:x val="-1.857333667360968E-3"/>
                  <c:y val="1.996724582912951E-2"/>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0CA-4EEE-B0AE-17DC805F8DA4}"/>
                </c:ext>
              </c:extLst>
            </c:dLbl>
            <c:dLbl>
              <c:idx val="3"/>
              <c:layout>
                <c:manualLayout>
                  <c:x val="-1.3620289551232773E-16"/>
                  <c:y val="0"/>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0CA-4EEE-B0AE-17DC805F8D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1.04</c:v>
                </c:pt>
                <c:pt idx="1">
                  <c:v>2.5499999999999998</c:v>
                </c:pt>
                <c:pt idx="2">
                  <c:v>3.4</c:v>
                </c:pt>
                <c:pt idx="3">
                  <c:v>11</c:v>
                </c:pt>
              </c:numCache>
            </c:numRef>
          </c:val>
          <c:extLst>
            <c:ext xmlns:c16="http://schemas.microsoft.com/office/drawing/2014/chart" uri="{C3380CC4-5D6E-409C-BE32-E72D297353CC}">
              <c16:uniqueId val="{00000004-B0CA-4EEE-B0AE-17DC805F8DA4}"/>
            </c:ext>
          </c:extLst>
        </c:ser>
        <c:ser>
          <c:idx val="1"/>
          <c:order val="1"/>
          <c:spPr>
            <a:solidFill>
              <a:schemeClr val="bg2"/>
            </a:solidFill>
            <a:ln w="9525" algn="ctr">
              <a:solidFill>
                <a:schemeClr val="bg1"/>
              </a:solidFill>
              <a:prstDash val="solid"/>
            </a:ln>
          </c:spPr>
          <c:invertIfNegative val="0"/>
          <c:dPt>
            <c:idx val="3"/>
            <c:invertIfNegative val="0"/>
            <c:bubble3D val="0"/>
            <c:spPr>
              <a:solidFill>
                <a:schemeClr val="bg2"/>
              </a:solidFill>
              <a:ln>
                <a:noFill/>
              </a:ln>
            </c:spPr>
            <c:extLst>
              <c:ext xmlns:c16="http://schemas.microsoft.com/office/drawing/2014/chart" uri="{C3380CC4-5D6E-409C-BE32-E72D297353CC}">
                <c16:uniqueId val="{00000005-B0CA-4EEE-B0AE-17DC805F8DA4}"/>
              </c:ext>
            </c:extLst>
          </c:dPt>
          <c:dLbls>
            <c:dLbl>
              <c:idx val="0"/>
              <c:layout>
                <c:manualLayout>
                  <c:x val="0"/>
                  <c:y val="-8.7370600414078681E-2"/>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0CA-4EEE-B0AE-17DC805F8DA4}"/>
                </c:ext>
              </c:extLst>
            </c:dLbl>
            <c:dLbl>
              <c:idx val="1"/>
              <c:layout>
                <c:manualLayout>
                  <c:x val="-3.7146673347217998E-3"/>
                  <c:y val="1.5602225669907573E-2"/>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0CA-4EEE-B0AE-17DC805F8DA4}"/>
                </c:ext>
              </c:extLst>
            </c:dLbl>
            <c:dLbl>
              <c:idx val="2"/>
              <c:layout>
                <c:manualLayout>
                  <c:x val="-1.8573336673610361E-3"/>
                  <c:y val="3.309778013806268E-2"/>
                </c:manualLayout>
              </c:layout>
              <c:numFmt formatCode="#,##0.00;&quot;-&quot;#,##0.00;0" sourceLinked="0"/>
              <c:spPr>
                <a:noFill/>
                <a:ln>
                  <a:noFill/>
                </a:ln>
              </c:spPr>
              <c:txPr>
                <a:bodyPr wrap="none"/>
                <a:lstStyle/>
                <a:p>
                  <a:pPr>
                    <a:defRPr sz="1600">
                      <a:solidFill>
                        <a:schemeClr val="tx1"/>
                      </a:solidFill>
                      <a:latin typeface="+mn-lt"/>
                      <a:ea typeface="+mn-ea"/>
                      <a:cs typeface="Arial"/>
                      <a:sym typeface="+mn-lt"/>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0CA-4EEE-B0AE-17DC805F8DA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1.19</c:v>
                </c:pt>
                <c:pt idx="1">
                  <c:v>2.25</c:v>
                </c:pt>
                <c:pt idx="2">
                  <c:v>4.78</c:v>
                </c:pt>
                <c:pt idx="3">
                  <c:v>9</c:v>
                </c:pt>
              </c:numCache>
            </c:numRef>
          </c:val>
          <c:extLst>
            <c:ext xmlns:c16="http://schemas.microsoft.com/office/drawing/2014/chart" uri="{C3380CC4-5D6E-409C-BE32-E72D297353CC}">
              <c16:uniqueId val="{00000009-B0CA-4EEE-B0AE-17DC805F8DA4}"/>
            </c:ext>
          </c:extLst>
        </c:ser>
        <c:dLbls>
          <c:showLegendKey val="0"/>
          <c:showVal val="0"/>
          <c:showCatName val="0"/>
          <c:showSerName val="0"/>
          <c:showPercent val="0"/>
          <c:showBubbleSize val="0"/>
        </c:dLbls>
        <c:gapWidth val="100"/>
        <c:axId val="1925619807"/>
        <c:axId val="1"/>
      </c:barChart>
      <c:catAx>
        <c:axId val="1925619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
          <c:min val="0"/>
        </c:scaling>
        <c:delete val="1"/>
        <c:axPos val="l"/>
        <c:numFmt formatCode="General" sourceLinked="1"/>
        <c:majorTickMark val="out"/>
        <c:minorTickMark val="none"/>
        <c:tickLblPos val="nextTo"/>
        <c:crossAx val="1925619807"/>
        <c:crosses val="min"/>
        <c:crossBetween val="between"/>
      </c:valAx>
    </c:plotArea>
    <c:plotVisOnly val="0"/>
    <c:dispBlanksAs val="gap"/>
    <c:showDLblsOverMax val="1"/>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0.86627</cdr:x>
      <cdr:y>0.13913</cdr:y>
    </cdr:from>
    <cdr:to>
      <cdr:x>1</cdr:x>
      <cdr:y>0.22567</cdr:y>
    </cdr:to>
    <cdr:sp macro="" textlink="">
      <cdr:nvSpPr>
        <cdr:cNvPr id="2" name="TextBox 1">
          <a:extLst xmlns:a="http://schemas.openxmlformats.org/drawingml/2006/main">
            <a:ext uri="{FF2B5EF4-FFF2-40B4-BE49-F238E27FC236}">
              <a16:creationId xmlns:a16="http://schemas.microsoft.com/office/drawing/2014/main" id="{6E85F6A7-87BC-49F3-9045-6E1A393909D4}"/>
            </a:ext>
          </a:extLst>
        </cdr:cNvPr>
        <cdr:cNvSpPr txBox="1"/>
      </cdr:nvSpPr>
      <cdr:spPr>
        <a:xfrm xmlns:a="http://schemas.openxmlformats.org/drawingml/2006/main">
          <a:off x="5923359" y="400043"/>
          <a:ext cx="914400" cy="2488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t>25/05/2021</a:t>
            </a:fld>
            <a:endParaRPr lang="en-US"/>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t>‹#›</a:t>
            </a:fld>
            <a:endParaRPr lang="en-US"/>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1046E2B7-3FA7-3147-8D88-3668B3B663DE}" type="datetime1">
              <a:rPr lang="en-GB" smtClean="0"/>
              <a:t>25/05/2021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724CA2DB-581E-4848-9114-B50C4CE20214}" type="slidenum">
              <a:rPr lang="en-US" smtClean="0"/>
              <a:t>‹#›</a:t>
            </a:fld>
            <a:endParaRPr lang="en-US"/>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emconsortium.org/report/4986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ecd.org/derec/denmark/45670567.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a:t>
            </a:fld>
            <a:endParaRPr lang="en-US"/>
          </a:p>
        </p:txBody>
      </p:sp>
    </p:spTree>
    <p:extLst>
      <p:ext uri="{BB962C8B-B14F-4D97-AF65-F5344CB8AC3E}">
        <p14:creationId xmlns:p14="http://schemas.microsoft.com/office/powerpoint/2010/main" val="310211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elvetica" pitchFamily="2" charset="0"/>
              </a:rPr>
              <a:t>CALL OUT EXERCISE on slide 17 for further discussion beyond the examples cited on this slide 16</a:t>
            </a:r>
          </a:p>
          <a:p>
            <a:endParaRPr lang="en-GB" sz="1200" dirty="0">
              <a:latin typeface="Helvetica" pitchFamily="2" charset="0"/>
            </a:endParaRPr>
          </a:p>
          <a:p>
            <a:r>
              <a:rPr lang="en-GB" sz="1200" dirty="0">
                <a:latin typeface="Helvetica" pitchFamily="2" charset="0"/>
              </a:rPr>
              <a:t>Senior women interviewed for the McKinsey Advancing women’s equality in Africa report (2019) highlighted five main barriers to gender equality in the formal workplace:</a:t>
            </a:r>
          </a:p>
          <a:p>
            <a:endParaRPr lang="en-GB" sz="1200" b="1" dirty="0">
              <a:latin typeface="Helvetica"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Helvetica" pitchFamily="2" charset="0"/>
              </a:rPr>
              <a:t>LEADERSHIP / EMPLOYEES  - Lack of sponsorship for women. </a:t>
            </a:r>
            <a:r>
              <a:rPr lang="en-GB" sz="1200" dirty="0">
                <a:latin typeface="Helvetica" pitchFamily="2" charset="0"/>
              </a:rPr>
              <a:t>Women typically have access to mentors for guidance but lack adequate sponsors who advocate for their promotion, introduce them to key stakeholders, and give them exposure to senior roles.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Helvetica" pitchFamily="2" charset="0"/>
              </a:rPr>
              <a:t>					- Lack of investment in skills building for women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Helvetica" pitchFamily="2" charset="0"/>
              </a:rPr>
              <a:t>					Lack of role models / negative perceptions </a:t>
            </a:r>
          </a:p>
          <a:p>
            <a:endParaRPr lang="en-GB" sz="1200" b="1" dirty="0">
              <a:latin typeface="Helvetica" pitchFamily="2" charset="0"/>
            </a:endParaRPr>
          </a:p>
          <a:p>
            <a:r>
              <a:rPr lang="en-GB" sz="1200" b="1" dirty="0">
                <a:latin typeface="Helvetica" pitchFamily="2" charset="0"/>
              </a:rPr>
              <a:t>EMPLOYEES - Unconscious bias in the workplace</a:t>
            </a:r>
            <a:r>
              <a:rPr lang="en-GB" sz="1200" dirty="0">
                <a:latin typeface="Helvetica" pitchFamily="2" charset="0"/>
              </a:rPr>
              <a:t>. Business leaders in Africa are typically mostly men. Although there has been progress on getting women into the top echelons of business, the fact remains that only about 6 percent of CEOs and 22 percent of executive committee members are women and about 25 percent of board members are female. Having few women decision makers entrenches bias that shows up in the way women are compensated, rewarded, spoken to, and treated in their workplace.</a:t>
            </a:r>
          </a:p>
          <a:p>
            <a:endParaRPr lang="en-GB" sz="1200" dirty="0">
              <a:latin typeface="Helvetica" pitchFamily="2" charset="0"/>
            </a:endParaRPr>
          </a:p>
          <a:p>
            <a:r>
              <a:rPr lang="en-GB" sz="1200" b="1" dirty="0">
                <a:latin typeface="Helvetica" pitchFamily="2" charset="0"/>
              </a:rPr>
              <a:t>		- Unhelpful workplaces</a:t>
            </a:r>
            <a:r>
              <a:rPr lang="en-GB" sz="1200" dirty="0">
                <a:latin typeface="Helvetica" pitchFamily="2" charset="0"/>
              </a:rPr>
              <a:t>. A significant number of workplaces do not account for needs that are specific to women by, for instance, providing flexible working arrangements and spaces for nursing mothers. They are typically more attuned to male needs because the culture expects men to be the primary workers. Interviewees highlighted today’s “anytime, anywhere” performance model, which penalises women carrying the double burden more than men.</a:t>
            </a:r>
          </a:p>
          <a:p>
            <a:r>
              <a:rPr lang="en-GB" sz="1200" dirty="0">
                <a:latin typeface="Helvetica" pitchFamily="2" charset="0"/>
              </a:rPr>
              <a:t>		- Unequal pay</a:t>
            </a:r>
          </a:p>
          <a:p>
            <a:r>
              <a:rPr lang="en-GB" sz="1200" dirty="0">
                <a:latin typeface="Helvetica" pitchFamily="2" charset="0"/>
              </a:rPr>
              <a:t>		- Sexual harassment </a:t>
            </a:r>
          </a:p>
          <a:p>
            <a:r>
              <a:rPr lang="en-GB" sz="1200" dirty="0">
                <a:latin typeface="Helvetica" pitchFamily="2" charset="0"/>
              </a:rPr>
              <a:t>		- Transportation / access</a:t>
            </a:r>
          </a:p>
          <a:p>
            <a:r>
              <a:rPr lang="en-GB" sz="1200" dirty="0">
                <a:latin typeface="Helvetica" pitchFamily="2" charset="0"/>
              </a:rPr>
              <a:t>		- basic infrastructure</a:t>
            </a:r>
          </a:p>
          <a:p>
            <a:r>
              <a:rPr lang="en-GB" sz="1200" dirty="0">
                <a:latin typeface="Helvetica" pitchFamily="2" charset="0"/>
              </a:rPr>
              <a:t>		- Policy enforcement</a:t>
            </a:r>
          </a:p>
          <a:p>
            <a:r>
              <a:rPr lang="en-GB" sz="1200" dirty="0">
                <a:latin typeface="Helvetica" pitchFamily="2" charset="0"/>
              </a:rPr>
              <a:t>		- Accessibility for PWDs</a:t>
            </a:r>
          </a:p>
          <a:p>
            <a:endParaRPr lang="en-GB" sz="1200" dirty="0">
              <a:latin typeface="Helvetica" pitchFamily="2" charset="0"/>
            </a:endParaRPr>
          </a:p>
          <a:p>
            <a:r>
              <a:rPr lang="en-GB" sz="1200" b="1" dirty="0">
                <a:latin typeface="Helvetica" pitchFamily="2" charset="0"/>
              </a:rPr>
              <a:t>SUPPLY CHAIN – </a:t>
            </a:r>
            <a:r>
              <a:rPr lang="en-GB" sz="1200" b="0" dirty="0">
                <a:latin typeface="Helvetica" pitchFamily="2" charset="0"/>
              </a:rPr>
              <a:t>Combination of many factors but also…. Lack of access to finance, lack of access to entrepreneurship skills, lack of access to information on opportunities, lack of time (unpaid care work), perceptions around roles of women, male dominated sectors</a:t>
            </a:r>
          </a:p>
          <a:p>
            <a:endParaRPr lang="en-GB" sz="1200" b="0" dirty="0">
              <a:latin typeface="Helvetica" pitchFamily="2" charset="0"/>
            </a:endParaRPr>
          </a:p>
          <a:p>
            <a:r>
              <a:rPr lang="en-GB" sz="1200" b="1" dirty="0">
                <a:latin typeface="Helvetica" pitchFamily="2" charset="0"/>
              </a:rPr>
              <a:t>PRODUCTS / SERVICES – </a:t>
            </a:r>
            <a:r>
              <a:rPr lang="en-GB" sz="1200" b="0" dirty="0">
                <a:latin typeface="Helvetica" pitchFamily="2" charset="0"/>
              </a:rPr>
              <a:t>not accessible to women (especially tech), not helpful to roles of women, HH decision-making </a:t>
            </a:r>
            <a:endParaRPr lang="en-GB" sz="1200" b="1" dirty="0">
              <a:latin typeface="Helvetica" pitchFamily="2" charset="0"/>
            </a:endParaRPr>
          </a:p>
          <a:p>
            <a:endParaRPr lang="en-GB" sz="1200" dirty="0">
              <a:latin typeface="Helvetica" pitchFamily="2" charset="0"/>
            </a:endParaRPr>
          </a:p>
          <a:p>
            <a:r>
              <a:rPr lang="en-GB" sz="1200" b="1" dirty="0">
                <a:latin typeface="Helvetica" pitchFamily="2" charset="0"/>
              </a:rPr>
              <a:t>COMMUNITY - Societal and cultural expectations</a:t>
            </a:r>
            <a:r>
              <a:rPr lang="en-GB" sz="1200" dirty="0">
                <a:latin typeface="Helvetica" pitchFamily="2" charset="0"/>
              </a:rPr>
              <a:t>. In many African countries—and many countries around the world—the assumption that women are largely responsible for caring for children and the elderly, and household chores is widespread. Such attitudes are entrenched from childhood. </a:t>
            </a:r>
          </a:p>
          <a:p>
            <a:r>
              <a:rPr lang="en-GB" sz="1200" dirty="0">
                <a:latin typeface="Helvetica" pitchFamily="2" charset="0"/>
              </a:rPr>
              <a:t>		- Do no harm</a:t>
            </a:r>
          </a:p>
          <a:p>
            <a:endParaRPr lang="en-GB" sz="1200" dirty="0">
              <a:latin typeface="Helvetica" pitchFamily="2" charset="0"/>
            </a:endParaRPr>
          </a:p>
          <a:p>
            <a:r>
              <a:rPr lang="en-GB" sz="1200" b="1" dirty="0">
                <a:latin typeface="Helvetica" pitchFamily="2" charset="0"/>
              </a:rPr>
              <a:t>CROSS-CUTTING - Limiting mind-set among women</a:t>
            </a:r>
            <a:r>
              <a:rPr lang="en-GB" sz="1200" dirty="0">
                <a:latin typeface="Helvetica" pitchFamily="2" charset="0"/>
              </a:rPr>
              <a:t>. Some women limit their own prospects, being reluctant to take risks, network with colleagues, and advocate for their own advancement.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16</a:t>
            </a:fld>
            <a:endParaRPr lang="en-US"/>
          </a:p>
        </p:txBody>
      </p:sp>
    </p:spTree>
    <p:extLst>
      <p:ext uri="{BB962C8B-B14F-4D97-AF65-F5344CB8AC3E}">
        <p14:creationId xmlns:p14="http://schemas.microsoft.com/office/powerpoint/2010/main" val="28732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Activity slide to be completed with </a:t>
            </a:r>
            <a:r>
              <a:rPr lang="en-US" dirty="0" err="1"/>
              <a:t>Jamboard</a:t>
            </a:r>
            <a:r>
              <a:rPr lang="en-US" dirty="0"/>
              <a:t> exercise with participants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17</a:t>
            </a:fld>
            <a:endParaRPr lang="en-US"/>
          </a:p>
        </p:txBody>
      </p:sp>
    </p:spTree>
    <p:extLst>
      <p:ext uri="{BB962C8B-B14F-4D97-AF65-F5344CB8AC3E}">
        <p14:creationId xmlns:p14="http://schemas.microsoft.com/office/powerpoint/2010/main" val="86674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elvetica" pitchFamily="2" charset="0"/>
              </a:rPr>
              <a:t>https://assets.cdcgroup.com/wp-content/uploads/2020/11/17181326/Summary-page_Gender-smart-Investing-Guide-for-Fund-Managers_correct.pdf </a:t>
            </a:r>
          </a:p>
          <a:p>
            <a:endParaRPr lang="en-GB" sz="1200" dirty="0">
              <a:latin typeface="Helvetica" pitchFamily="2" charset="0"/>
            </a:endParaRP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97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20</a:t>
            </a:fld>
            <a:endParaRPr lang="en-US"/>
          </a:p>
        </p:txBody>
      </p:sp>
    </p:spTree>
    <p:extLst>
      <p:ext uri="{BB962C8B-B14F-4D97-AF65-F5344CB8AC3E}">
        <p14:creationId xmlns:p14="http://schemas.microsoft.com/office/powerpoint/2010/main" val="365184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learn about women from this? </a:t>
            </a:r>
          </a:p>
        </p:txBody>
      </p:sp>
      <p:sp>
        <p:nvSpPr>
          <p:cNvPr id="4" name="Slide Number Placeholder 3"/>
          <p:cNvSpPr>
            <a:spLocks noGrp="1"/>
          </p:cNvSpPr>
          <p:nvPr>
            <p:ph type="sldNum" sz="quarter" idx="5"/>
          </p:nvPr>
        </p:nvSpPr>
        <p:spPr/>
        <p:txBody>
          <a:bodyPr/>
          <a:lstStyle/>
          <a:p>
            <a:fld id="{24B5A86F-D06C-834E-9B84-2BFF87D9638A}" type="slidenum">
              <a:rPr lang="en-US" smtClean="0"/>
              <a:t>21</a:t>
            </a:fld>
            <a:endParaRPr lang="en-US"/>
          </a:p>
        </p:txBody>
      </p:sp>
    </p:spTree>
    <p:extLst>
      <p:ext uri="{BB962C8B-B14F-4D97-AF65-F5344CB8AC3E}">
        <p14:creationId xmlns:p14="http://schemas.microsoft.com/office/powerpoint/2010/main" val="3817375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comments on other areas highlighted in proposal</a:t>
            </a:r>
          </a:p>
          <a:p>
            <a:r>
              <a:rPr lang="en-US" dirty="0"/>
              <a:t>	E.g. management / employees, targeted activities </a:t>
            </a:r>
            <a:r>
              <a:rPr lang="en-US" dirty="0" err="1"/>
              <a:t>etc</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22</a:t>
            </a:fld>
            <a:endParaRPr lang="en-US"/>
          </a:p>
        </p:txBody>
      </p:sp>
    </p:spTree>
    <p:extLst>
      <p:ext uri="{BB962C8B-B14F-4D97-AF65-F5344CB8AC3E}">
        <p14:creationId xmlns:p14="http://schemas.microsoft.com/office/powerpoint/2010/main" val="364250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comments on other areas highlighted in proposal</a:t>
            </a:r>
          </a:p>
          <a:p>
            <a:r>
              <a:rPr lang="en-US" dirty="0"/>
              <a:t>	E.g. management / employees, targeted activities </a:t>
            </a:r>
            <a:r>
              <a:rPr lang="en-US" dirty="0" err="1"/>
              <a:t>etc</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23</a:t>
            </a:fld>
            <a:endParaRPr lang="en-US"/>
          </a:p>
        </p:txBody>
      </p:sp>
    </p:spTree>
    <p:extLst>
      <p:ext uri="{BB962C8B-B14F-4D97-AF65-F5344CB8AC3E}">
        <p14:creationId xmlns:p14="http://schemas.microsoft.com/office/powerpoint/2010/main" val="174944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DFIs have signed up</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25</a:t>
            </a:fld>
            <a:endParaRPr lang="en-US"/>
          </a:p>
        </p:txBody>
      </p:sp>
    </p:spTree>
    <p:extLst>
      <p:ext uri="{BB962C8B-B14F-4D97-AF65-F5344CB8AC3E}">
        <p14:creationId xmlns:p14="http://schemas.microsoft.com/office/powerpoint/2010/main" val="397390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PEI Responsible Investment Feb 2021</a:t>
            </a:r>
          </a:p>
          <a:p>
            <a:endParaRPr lang="en-US" dirty="0"/>
          </a:p>
          <a:p>
            <a:r>
              <a:rPr lang="en-US" dirty="0"/>
              <a:t>A corporate governance toolkit: Development Partners International </a:t>
            </a:r>
          </a:p>
          <a:p>
            <a:r>
              <a:rPr lang="en-US" dirty="0"/>
              <a:t>The challenge: Building good governance is a complicated task for managers operating across borders in markets where practices and regulations can differ vastly. </a:t>
            </a:r>
          </a:p>
          <a:p>
            <a:r>
              <a:rPr lang="en-US" dirty="0"/>
              <a:t>The approach: The African investor has tackled this challenge head on by devising a proprietary corporate governance toolkit that can be applied across its portfolio to improve board culture and </a:t>
            </a:r>
            <a:r>
              <a:rPr lang="en-US" dirty="0" err="1"/>
              <a:t>behaviour</a:t>
            </a:r>
            <a:r>
              <a:rPr lang="en-US" dirty="0"/>
              <a:t>, controls and processes, disclosure and transparency, and share/stakeholder practices. Including terms, templates and diagnostic questions, the toolkit offers a </a:t>
            </a:r>
            <a:r>
              <a:rPr lang="en-US" dirty="0" err="1"/>
              <a:t>standardised</a:t>
            </a:r>
            <a:r>
              <a:rPr lang="en-US" dirty="0"/>
              <a:t> and repeatable means to boost good governance, and is a basis for ongoing appraisal. </a:t>
            </a:r>
          </a:p>
          <a:p>
            <a:r>
              <a:rPr lang="en-US" dirty="0"/>
              <a:t>DPI says: “The toolkit allows LPs to follow a </a:t>
            </a:r>
            <a:r>
              <a:rPr lang="en-US" dirty="0" err="1"/>
              <a:t>standardised</a:t>
            </a:r>
            <a:r>
              <a:rPr lang="en-US" dirty="0"/>
              <a:t> format to corporate governance for existing and new portfolios, regardless of their territory or corporate governance system.” </a:t>
            </a:r>
          </a:p>
          <a:p>
            <a:r>
              <a:rPr lang="en-US" dirty="0"/>
              <a:t>PEI highlights this as - A practical approach to a difficult issue.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26</a:t>
            </a:fld>
            <a:endParaRPr lang="en-US"/>
          </a:p>
        </p:txBody>
      </p:sp>
    </p:spTree>
    <p:extLst>
      <p:ext uri="{BB962C8B-B14F-4D97-AF65-F5344CB8AC3E}">
        <p14:creationId xmlns:p14="http://schemas.microsoft.com/office/powerpoint/2010/main" val="341917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181818"/>
                </a:solidFill>
                <a:effectLst/>
                <a:latin typeface="Helvetica Neue"/>
              </a:rPr>
              <a:t>Because women are the backbone of the African economy. </a:t>
            </a:r>
            <a:r>
              <a:rPr lang="en-US" b="0" i="0" dirty="0">
                <a:solidFill>
                  <a:srgbClr val="181818"/>
                </a:solidFill>
                <a:effectLst/>
                <a:latin typeface="Helvetica Neue"/>
              </a:rPr>
              <a:t>The African continent has the highest percentage of women entrepreneurs in the world. According to the </a:t>
            </a:r>
            <a:r>
              <a:rPr lang="en-US" b="0" i="0" u="none" strike="noStrike" dirty="0">
                <a:solidFill>
                  <a:srgbClr val="337AB7"/>
                </a:solidFill>
                <a:effectLst/>
                <a:latin typeface="Helvetica Neue"/>
                <a:hlinkClick r:id="rId3"/>
              </a:rPr>
              <a:t>Global Entrepreneurship Monitor (GEM) 2016/17 Women’s Report(link is external)</a:t>
            </a:r>
            <a:r>
              <a:rPr lang="en-US" b="0" i="0" dirty="0">
                <a:solidFill>
                  <a:srgbClr val="181818"/>
                </a:solidFill>
                <a:effectLst/>
                <a:latin typeface="Helvetica Neue"/>
              </a:rPr>
              <a:t>, the female entrepreneurship rate in sub-Saharan Africa is 25.9% of the female adult population, meaning that one in four women starts or manages a business.</a:t>
            </a:r>
          </a:p>
          <a:p>
            <a:pPr algn="l">
              <a:buFont typeface="Arial" panose="020B0604020202020204" pitchFamily="34" charset="0"/>
              <a:buChar char="•"/>
            </a:pPr>
            <a:endParaRPr lang="en-US" b="0" i="0" dirty="0">
              <a:solidFill>
                <a:srgbClr val="181818"/>
              </a:solidFill>
              <a:effectLst/>
              <a:latin typeface="Helvetica Neue"/>
            </a:endParaRPr>
          </a:p>
          <a:p>
            <a:pPr algn="l">
              <a:buFont typeface="Arial" panose="020B0604020202020204" pitchFamily="34" charset="0"/>
              <a:buChar char="•"/>
            </a:pPr>
            <a:r>
              <a:rPr lang="en-US" b="1" i="0" dirty="0">
                <a:solidFill>
                  <a:srgbClr val="181818"/>
                </a:solidFill>
                <a:effectLst/>
                <a:latin typeface="Helvetica Neue"/>
              </a:rPr>
              <a:t>Because women typically reinvest up to 90% of their income in the education, health and nutrition of their family and community</a:t>
            </a:r>
            <a:r>
              <a:rPr lang="en-US" b="0" i="0" dirty="0">
                <a:solidFill>
                  <a:srgbClr val="181818"/>
                </a:solidFill>
                <a:effectLst/>
                <a:latin typeface="Helvetica Neue"/>
              </a:rPr>
              <a:t> - compared to up to 40% for men. This means that investing in women’s businesses can transform societies.</a:t>
            </a:r>
          </a:p>
          <a:p>
            <a:pPr algn="l">
              <a:buFont typeface="Arial" panose="020B0604020202020204" pitchFamily="34" charset="0"/>
              <a:buChar char="•"/>
            </a:pPr>
            <a:endParaRPr lang="en-US" b="0" i="0" dirty="0">
              <a:solidFill>
                <a:srgbClr val="181818"/>
              </a:solidFill>
              <a:effectLst/>
              <a:latin typeface="Helvetica Neue"/>
            </a:endParaRPr>
          </a:p>
          <a:p>
            <a:pPr algn="l">
              <a:buFont typeface="Arial" panose="020B0604020202020204" pitchFamily="34" charset="0"/>
              <a:buChar char="•"/>
            </a:pPr>
            <a:r>
              <a:rPr lang="en-US" b="1" i="0" dirty="0">
                <a:solidFill>
                  <a:srgbClr val="181818"/>
                </a:solidFill>
                <a:effectLst/>
                <a:latin typeface="Helvetica Neue"/>
              </a:rPr>
              <a:t>Because women entrepreneurs face multiple challenges to access finance, </a:t>
            </a:r>
            <a:r>
              <a:rPr lang="en-US" b="0" i="0" dirty="0">
                <a:solidFill>
                  <a:srgbClr val="181818"/>
                </a:solidFill>
                <a:effectLst/>
                <a:latin typeface="Helvetica Neue"/>
              </a:rPr>
              <a:t>with</a:t>
            </a:r>
            <a:r>
              <a:rPr lang="en-US" b="1" i="0" dirty="0">
                <a:solidFill>
                  <a:srgbClr val="181818"/>
                </a:solidFill>
                <a:effectLst/>
                <a:latin typeface="Helvetica Neue"/>
              </a:rPr>
              <a:t> </a:t>
            </a:r>
            <a:r>
              <a:rPr lang="en-US" b="0" i="0" dirty="0">
                <a:solidFill>
                  <a:srgbClr val="181818"/>
                </a:solidFill>
                <a:effectLst/>
                <a:latin typeface="Helvetica Neue"/>
              </a:rPr>
              <a:t>an estimated $42 billion financing gap for African women across business value chains. The challenges include:</a:t>
            </a:r>
          </a:p>
          <a:p>
            <a:pPr marL="742950" lvl="1" indent="-285750" algn="l">
              <a:buFont typeface="Arial" panose="020B0604020202020204" pitchFamily="34" charset="0"/>
              <a:buChar char="•"/>
            </a:pPr>
            <a:r>
              <a:rPr lang="en-US" b="0" i="0" dirty="0">
                <a:solidFill>
                  <a:srgbClr val="181818"/>
                </a:solidFill>
                <a:effectLst/>
                <a:latin typeface="Helvetica Neue"/>
              </a:rPr>
              <a:t>Finance: lending to women is seen as riskier, so they face prohibitive interest rates. In addition, women often lack traditional collateral and guarantees.</a:t>
            </a:r>
          </a:p>
          <a:p>
            <a:pPr marL="742950" lvl="1" indent="-285750" algn="l">
              <a:buFont typeface="Arial" panose="020B0604020202020204" pitchFamily="34" charset="0"/>
              <a:buChar char="•"/>
            </a:pPr>
            <a:r>
              <a:rPr lang="en-US" b="0" i="0" dirty="0">
                <a:solidFill>
                  <a:srgbClr val="181818"/>
                </a:solidFill>
                <a:effectLst/>
                <a:latin typeface="Helvetica Neue"/>
              </a:rPr>
              <a:t>Capacity: financial institutions lack the capacity to understand and respond appropriately to women entrepreneurs, who also often lack the financial and business acumen to respond to the needs of financial institutions. </a:t>
            </a:r>
          </a:p>
          <a:p>
            <a:pPr marL="742950" lvl="1" indent="-285750" algn="l">
              <a:buFont typeface="Arial" panose="020B0604020202020204" pitchFamily="34" charset="0"/>
              <a:buChar char="•"/>
            </a:pPr>
            <a:r>
              <a:rPr lang="en-US" b="0" i="0" dirty="0">
                <a:solidFill>
                  <a:srgbClr val="181818"/>
                </a:solidFill>
                <a:effectLst/>
                <a:latin typeface="Helvetica Neue"/>
              </a:rPr>
              <a:t>Business environment: in many countries, legal and regulatory frameworks hinder women’s full participation in private sector growth.</a:t>
            </a:r>
          </a:p>
          <a:p>
            <a:pPr algn="l"/>
            <a:r>
              <a:rPr lang="en-US" b="0" i="0" dirty="0">
                <a:solidFill>
                  <a:srgbClr val="333333"/>
                </a:solidFill>
                <a:effectLst/>
                <a:latin typeface="Helvetica Neue"/>
              </a:rPr>
              <a:t> </a:t>
            </a:r>
          </a:p>
          <a:p>
            <a:pPr algn="l">
              <a:buFont typeface="Arial" panose="020B0604020202020204" pitchFamily="34" charset="0"/>
              <a:buChar char="•"/>
            </a:pPr>
            <a:endParaRPr lang="en-US" b="0" i="0" dirty="0">
              <a:solidFill>
                <a:srgbClr val="181818"/>
              </a:solidFill>
              <a:effectLst/>
              <a:latin typeface="Helvetica Neue"/>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27</a:t>
            </a:fld>
            <a:endParaRPr lang="en-US"/>
          </a:p>
        </p:txBody>
      </p:sp>
    </p:spTree>
    <p:extLst>
      <p:ext uri="{BB962C8B-B14F-4D97-AF65-F5344CB8AC3E}">
        <p14:creationId xmlns:p14="http://schemas.microsoft.com/office/powerpoint/2010/main" val="212540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OUT </a:t>
            </a:r>
          </a:p>
          <a:p>
            <a:endParaRPr lang="en-US" dirty="0"/>
          </a:p>
          <a:p>
            <a:r>
              <a:rPr lang="en-US" dirty="0">
                <a:latin typeface="+mn-lt"/>
              </a:rPr>
              <a:t>GLOSSARY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Access / agency in </a:t>
            </a:r>
            <a:r>
              <a:rPr lang="en-GB" sz="1200" b="0" dirty="0">
                <a:latin typeface="+mn-lt"/>
              </a:rPr>
              <a:t>women’s empowerment means that </a:t>
            </a:r>
            <a:r>
              <a:rPr lang="en-GB" sz="1200" b="1" dirty="0">
                <a:latin typeface="+mn-lt"/>
              </a:rPr>
              <a:t>a</a:t>
            </a:r>
            <a:r>
              <a:rPr lang="en-US" b="1" dirty="0">
                <a:latin typeface="+mn-lt"/>
              </a:rPr>
              <a:t> woman’s access </a:t>
            </a:r>
            <a:r>
              <a:rPr lang="en-US" dirty="0">
                <a:latin typeface="+mn-lt"/>
              </a:rPr>
              <a:t>has been enhanced when she has the capacity to obtain greater economic resources. In other words, she has been able to access the opportunities, services, and assets required to upgrade her economic position. A </a:t>
            </a:r>
            <a:r>
              <a:rPr lang="en-US" b="1" dirty="0">
                <a:latin typeface="+mn-lt"/>
              </a:rPr>
              <a:t>woman’s agency </a:t>
            </a:r>
            <a:r>
              <a:rPr lang="en-US" dirty="0">
                <a:latin typeface="+mn-lt"/>
              </a:rPr>
              <a:t>has been enhanced when she has the capacity to make decisions and act on opportunities that lead to economic advancement. Agency is also about a woman’s ability to influence</a:t>
            </a:r>
            <a:r>
              <a:rPr lang="en-GB" sz="1200" b="0" dirty="0">
                <a:latin typeface="+mn-lt"/>
              </a:rPr>
              <a:t> decision-making at various levels, such as within the household, in business, and government.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mn-lt"/>
              </a:rPr>
              <a:t>Access and agency are interconnected </a:t>
            </a:r>
            <a:r>
              <a:rPr lang="en-US" dirty="0">
                <a:latin typeface="+mn-lt"/>
              </a:rPr>
              <a:t>and are jointly essential for women’s economic empowerment.</a:t>
            </a:r>
            <a:endParaRPr lang="en-GB" sz="1200" b="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https://www.enterprise-development.org/wp-content/uploads/WEE_in_Market_Systems_Framework_final.pdf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Empowerment (MA </a:t>
            </a:r>
            <a:r>
              <a:rPr lang="en-GB" sz="1200" b="1" dirty="0" err="1">
                <a:latin typeface="+mn-lt"/>
              </a:rPr>
              <a:t>GeSI</a:t>
            </a:r>
            <a:r>
              <a:rPr lang="en-GB" sz="1200" b="1" dirty="0">
                <a:latin typeface="+mn-lt"/>
              </a:rPr>
              <a:t> Framework)</a:t>
            </a: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Interventions that build assets, capabilities and opportunities for women and marginalized groups.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Source: MA </a:t>
            </a:r>
            <a:r>
              <a:rPr lang="en-US" b="0" i="0" dirty="0" err="1">
                <a:solidFill>
                  <a:srgbClr val="333333"/>
                </a:solidFill>
                <a:effectLst/>
                <a:latin typeface="+mn-lt"/>
              </a:rPr>
              <a:t>GeSI</a:t>
            </a:r>
            <a:r>
              <a:rPr lang="en-US" b="0" i="0" dirty="0">
                <a:solidFill>
                  <a:srgbClr val="333333"/>
                </a:solidFill>
                <a:effectLst/>
                <a:latin typeface="+mn-lt"/>
              </a:rPr>
              <a:t> Action Plan Report Final Updated</a:t>
            </a:r>
          </a:p>
          <a:p>
            <a:endParaRPr lang="en-US" dirty="0">
              <a:latin typeface="+mn-lt"/>
            </a:endParaRPr>
          </a:p>
          <a:p>
            <a:pPr algn="l"/>
            <a:r>
              <a:rPr lang="en-US" b="1" i="0" dirty="0">
                <a:solidFill>
                  <a:srgbClr val="202124"/>
                </a:solidFill>
                <a:effectLst/>
                <a:latin typeface="+mn-lt"/>
              </a:rPr>
              <a:t>Gender Equality </a:t>
            </a:r>
            <a:r>
              <a:rPr lang="en-US" sz="1800" b="0" i="0" u="none" strike="noStrike" baseline="0" dirty="0">
                <a:solidFill>
                  <a:srgbClr val="4A4A49"/>
                </a:solidFill>
                <a:latin typeface="+mn-lt"/>
              </a:rPr>
              <a:t>Requires equal enjoyment of socially-valued goods, opportunities, resources, and rewards</a:t>
            </a:r>
          </a:p>
          <a:p>
            <a:pPr algn="l"/>
            <a:r>
              <a:rPr lang="en-US" sz="1800" b="0" i="0" u="none" strike="noStrike" baseline="0" dirty="0">
                <a:solidFill>
                  <a:srgbClr val="4A4A49"/>
                </a:solidFill>
                <a:latin typeface="+mn-lt"/>
              </a:rPr>
              <a:t>regardless of gender (UNFPA). Generally, where inequality exists, women are excluded or</a:t>
            </a:r>
          </a:p>
          <a:p>
            <a:pPr algn="l"/>
            <a:r>
              <a:rPr lang="en-US" sz="1800" b="0" i="0" u="none" strike="noStrike" baseline="0" dirty="0">
                <a:solidFill>
                  <a:srgbClr val="4A4A49"/>
                </a:solidFill>
                <a:latin typeface="+mn-lt"/>
              </a:rPr>
              <a:t>disadvantaged in relation to decision-making and access to economic and social resources.</a:t>
            </a:r>
          </a:p>
          <a:p>
            <a:pPr algn="l"/>
            <a:r>
              <a:rPr lang="en-US" dirty="0">
                <a:latin typeface="+mn-lt"/>
              </a:rPr>
              <a:t>https://gendertoolkit.cdcgroup.com/wp-content/uploads/2020/11/Gender-smart-Investing-Guide-for-Fund-Managers.pdf  </a:t>
            </a:r>
          </a:p>
          <a:p>
            <a:pPr algn="l"/>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Gender inclusive value-chain approach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This approach ensures that gender issues are taken into consideration in value chain-related interventions, in order to include benefits for both women and men. Value chain as a concept describes the full range of activities that firms, farms and workers do to bring a product from its conception to its end use and beyond. This includes activities such as design, production, marketing, distribution and support to the final consumer. </a:t>
            </a: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u="sng" dirty="0">
                <a:solidFill>
                  <a:srgbClr val="3E4047"/>
                </a:solidFill>
                <a:effectLst/>
                <a:latin typeface="+mn-lt"/>
                <a:ea typeface="Times New Roman" panose="02020603050405020304" pitchFamily="18" charset="0"/>
                <a:hlinkClick r:id="rId3"/>
              </a:rPr>
              <a:t>https://www.oecd.org/derec/denmark/45670567.pdf</a:t>
            </a:r>
            <a:endParaRPr lang="en-US" sz="1800" u="sng" dirty="0">
              <a:solidFill>
                <a:srgbClr val="3E4047"/>
              </a:solidFill>
              <a:effectLst/>
              <a:latin typeface="+mn-lt"/>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u="sng" dirty="0">
              <a:solidFill>
                <a:srgbClr val="3E4047"/>
              </a:solidFill>
              <a:effectLst/>
              <a:latin typeface="+mn-lt"/>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u="none" dirty="0">
                <a:solidFill>
                  <a:srgbClr val="3E4047"/>
                </a:solidFill>
                <a:effectLst/>
                <a:latin typeface="+mn-lt"/>
                <a:ea typeface="Times New Roman" panose="02020603050405020304" pitchFamily="18" charset="0"/>
              </a:rPr>
              <a:t>This approach is important to the MA project to achieve the maximum potential of its impact on inclusive growth and poverty reduction.</a:t>
            </a:r>
            <a:endParaRPr lang="en-US" sz="1800" u="none" dirty="0">
              <a:effectLst/>
              <a:latin typeface="+mn-lt"/>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Gender smart manufacturing</a:t>
            </a:r>
            <a:endParaRPr lang="en-US" sz="1800" b="0" i="0" u="none" strike="noStrike" baseline="0" dirty="0">
              <a:solidFill>
                <a:srgbClr val="4A4A49"/>
              </a:solidFill>
              <a:latin typeface="+mn-lt"/>
            </a:endParaRPr>
          </a:p>
          <a:p>
            <a:pPr algn="l"/>
            <a:r>
              <a:rPr lang="en-US" sz="1800" b="0" i="0" u="none" strike="noStrike" baseline="0" dirty="0">
                <a:solidFill>
                  <a:srgbClr val="4A4A49"/>
                </a:solidFill>
                <a:latin typeface="+mn-lt"/>
              </a:rPr>
              <a:t>Means being intentional in terms of integrating a gender lens across all manufacturing operational decision making.  As per the MA GESI Framework this is evident through measures at the Minimum Compliance level to address basic needs and vulnerabilities of women, through Empowerment using interventions that build assets, capabilities and opportunities for women, and through Transformation measures which seek institutional and societal change. </a:t>
            </a: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Intersectionality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Is the interconnected nature of social categorizations such as race, class, and gender, regarded as creating overlapping and interdependent systems of discrimination or disadvantage. </a:t>
            </a:r>
            <a:r>
              <a:rPr lang="en-US" b="0" i="0" dirty="0" err="1">
                <a:solidFill>
                  <a:srgbClr val="454545"/>
                </a:solidFill>
                <a:effectLst/>
                <a:latin typeface="+mn-lt"/>
              </a:rPr>
              <a:t>Kimberlé</a:t>
            </a:r>
            <a:r>
              <a:rPr lang="en-US" b="0" i="0" dirty="0">
                <a:solidFill>
                  <a:srgbClr val="454545"/>
                </a:solidFill>
                <a:effectLst/>
                <a:latin typeface="+mn-lt"/>
              </a:rPr>
              <a:t> Crenshaw, law professor and social theorist, first coined the term intersectionality. Intersectional theory asserts that people are often disadvantaged by multiple sources of oppression: their race, class, gender identity, sexual orientation, religion, and other identity markers.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https://www.ywboston.org/2017/03/what-is-intersectionality-and-what-does-it-have-to-do-with-me/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It is important to factor these overlapping elements to assess the multiple sources of discrimination that women face in the manufacturing industry.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Minimum compliance (MA </a:t>
            </a:r>
            <a:r>
              <a:rPr lang="en-GB" sz="1200" b="1" dirty="0" err="1">
                <a:latin typeface="+mn-lt"/>
              </a:rPr>
              <a:t>GeSI</a:t>
            </a:r>
            <a:r>
              <a:rPr lang="en-GB" sz="1200" b="1" dirty="0">
                <a:latin typeface="+mn-lt"/>
              </a:rPr>
              <a:t> Framework)</a:t>
            </a: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Interventions that address basic needs and vulnerabilities of women and marginalized groups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Source: MA </a:t>
            </a:r>
            <a:r>
              <a:rPr lang="en-US" b="0" i="0" dirty="0" err="1">
                <a:solidFill>
                  <a:srgbClr val="333333"/>
                </a:solidFill>
                <a:effectLst/>
                <a:latin typeface="+mn-lt"/>
              </a:rPr>
              <a:t>GeSI</a:t>
            </a:r>
            <a:r>
              <a:rPr lang="en-US" b="0" i="0" dirty="0">
                <a:solidFill>
                  <a:srgbClr val="333333"/>
                </a:solidFill>
                <a:effectLst/>
                <a:latin typeface="+mn-lt"/>
              </a:rPr>
              <a:t> Action Plan Report Final Updated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Persons with disabilities</a:t>
            </a: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term is used to apply to </a:t>
            </a:r>
            <a:r>
              <a:rPr lang="en-US" b="0" i="1" dirty="0">
                <a:solidFill>
                  <a:srgbClr val="000000"/>
                </a:solidFill>
                <a:effectLst/>
                <a:latin typeface="+mn-lt"/>
              </a:rPr>
              <a:t>all</a:t>
            </a:r>
            <a:r>
              <a:rPr lang="en-US" b="0" i="0" dirty="0">
                <a:solidFill>
                  <a:srgbClr val="000000"/>
                </a:solidFill>
                <a:effectLst/>
                <a:latin typeface="+mn-lt"/>
              </a:rPr>
              <a:t> persons with disabilities </a:t>
            </a:r>
            <a:r>
              <a:rPr lang="en-US" b="0" i="1" dirty="0">
                <a:solidFill>
                  <a:srgbClr val="000000"/>
                </a:solidFill>
                <a:effectLst/>
                <a:latin typeface="+mn-lt"/>
              </a:rPr>
              <a:t>including</a:t>
            </a:r>
            <a:r>
              <a:rPr lang="en-US" b="0" i="0" dirty="0">
                <a:solidFill>
                  <a:srgbClr val="000000"/>
                </a:solidFill>
                <a:effectLst/>
                <a:latin typeface="+mn-lt"/>
              </a:rPr>
              <a:t> those who have long-term physical, mental, intellectual or sensory impairments which, in interaction with various attitudinal and environmental barriers, hinders their full and effective participation in society on an equal basis with others. In most parts of the world there are deep and persistent negative stereotypes and prejudices against persons with certain conditions and differences. Source: UN Convention on the rights of persons with disabilities and optional protocol 2006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The social model of disability sees disability as created by the social environment, which excludes people with impairments from full participation in society as a result of attitudinal, environmental and institutional barriers.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https://www.un.org/development/desa/disabilities/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Social inclusion</a:t>
            </a: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mn-lt"/>
              </a:rPr>
              <a:t>Social inclusion is the process of improving the terms on which individuals and groups take part in society—improving the ability, opportunity, and dignity of those disadvantaged on the basis of their identity.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https://www.worldbank.org/en/topic/social-inclusion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Social safeguarding</a:t>
            </a:r>
            <a:endParaRPr lang="en-US" sz="1800" b="0" i="0" u="none" strike="noStrike" baseline="0" dirty="0">
              <a:latin typeface="+mn-lt"/>
            </a:endParaRPr>
          </a:p>
          <a:p>
            <a:pPr algn="l"/>
            <a:r>
              <a:rPr lang="en-US" sz="1800" b="0" i="0" u="none" strike="noStrike" baseline="0" dirty="0">
                <a:latin typeface="+mn-lt"/>
              </a:rPr>
              <a:t>Protection from </a:t>
            </a:r>
            <a:r>
              <a:rPr lang="en-US" sz="1800" b="1" i="0" u="none" strike="noStrike" baseline="0" dirty="0">
                <a:latin typeface="+mn-lt"/>
              </a:rPr>
              <a:t>violence, exploitation, and abuse </a:t>
            </a:r>
            <a:r>
              <a:rPr lang="en-US" sz="1800" b="0" i="0" u="none" strike="noStrike" baseline="0" dirty="0">
                <a:latin typeface="+mn-lt"/>
              </a:rPr>
              <a:t>through involvement, directly or indirectly, with DFID </a:t>
            </a:r>
            <a:r>
              <a:rPr lang="en-US" sz="1800" b="0" i="0" u="none" strike="noStrike" baseline="0" dirty="0" err="1">
                <a:latin typeface="+mn-lt"/>
              </a:rPr>
              <a:t>programmes</a:t>
            </a:r>
            <a:r>
              <a:rPr lang="en-US" sz="1800" b="0" i="0" u="none" strike="noStrike" baseline="0" dirty="0">
                <a:latin typeface="+mn-lt"/>
              </a:rPr>
              <a:t>. This includes sexual exploitation and abuse, but this should also be understood as all forms of physical or emotional violence or abuse and financial exploitation.</a:t>
            </a: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algn="l"/>
            <a:r>
              <a:rPr lang="en-US" sz="1800" b="0" i="0" u="none" strike="noStrike" baseline="0" dirty="0">
                <a:solidFill>
                  <a:srgbClr val="0D0D0D"/>
                </a:solidFill>
                <a:latin typeface="+mn-lt"/>
              </a:rPr>
              <a:t>It is important to ensure 100% minimum compliance in terms of social safeguarding across 100% of all MA interventions.</a:t>
            </a: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Source: MA </a:t>
            </a:r>
            <a:r>
              <a:rPr lang="en-US" b="0" i="0" dirty="0" err="1">
                <a:solidFill>
                  <a:srgbClr val="333333"/>
                </a:solidFill>
                <a:effectLst/>
                <a:latin typeface="+mn-lt"/>
              </a:rPr>
              <a:t>GeSI</a:t>
            </a:r>
            <a:r>
              <a:rPr lang="en-US" b="0" i="0" dirty="0">
                <a:solidFill>
                  <a:srgbClr val="333333"/>
                </a:solidFill>
                <a:effectLst/>
                <a:latin typeface="+mn-lt"/>
              </a:rPr>
              <a:t> Action Plan Report Final Updated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latin typeface="+mn-lt"/>
              </a:rPr>
              <a:t>Transformation (MA </a:t>
            </a:r>
            <a:r>
              <a:rPr lang="en-GB" sz="1200" b="1" dirty="0" err="1">
                <a:latin typeface="+mn-lt"/>
              </a:rPr>
              <a:t>GeSI</a:t>
            </a:r>
            <a:r>
              <a:rPr lang="en-GB" sz="1200" b="1" dirty="0">
                <a:latin typeface="+mn-lt"/>
              </a:rPr>
              <a:t> Framework)</a:t>
            </a: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Interventions that address unequal power relations and seek institutional and societal change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Source: MA </a:t>
            </a:r>
            <a:r>
              <a:rPr lang="en-US" b="0" i="0" dirty="0" err="1">
                <a:solidFill>
                  <a:srgbClr val="333333"/>
                </a:solidFill>
                <a:effectLst/>
                <a:latin typeface="+mn-lt"/>
              </a:rPr>
              <a:t>GeSI</a:t>
            </a:r>
            <a:r>
              <a:rPr lang="en-US" b="0" i="0" dirty="0">
                <a:solidFill>
                  <a:srgbClr val="333333"/>
                </a:solidFill>
                <a:effectLst/>
                <a:latin typeface="+mn-lt"/>
              </a:rPr>
              <a:t> Action Plan Report Final Updated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algn="l"/>
            <a:endParaRPr lang="en-US" dirty="0">
              <a:latin typeface="+mn-lt"/>
            </a:endParaRPr>
          </a:p>
          <a:p>
            <a:pPr algn="l"/>
            <a:endParaRPr lang="en-US" dirty="0"/>
          </a:p>
        </p:txBody>
      </p:sp>
      <p:sp>
        <p:nvSpPr>
          <p:cNvPr id="4" name="Slide Number Placeholder 3"/>
          <p:cNvSpPr>
            <a:spLocks noGrp="1"/>
          </p:cNvSpPr>
          <p:nvPr>
            <p:ph type="sldNum" sz="quarter" idx="10"/>
          </p:nvPr>
        </p:nvSpPr>
        <p:spPr/>
        <p:txBody>
          <a:bodyPr/>
          <a:lstStyle/>
          <a:p>
            <a:fld id="{724CA2DB-581E-4848-9114-B50C4CE20214}"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474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comments on other areas highlighted in proposal</a:t>
            </a:r>
          </a:p>
          <a:p>
            <a:r>
              <a:rPr lang="en-US" dirty="0"/>
              <a:t>	E.g. management / employees, targeted activities </a:t>
            </a:r>
            <a:r>
              <a:rPr lang="en-US" dirty="0" err="1"/>
              <a:t>etc</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31</a:t>
            </a:fld>
            <a:endParaRPr lang="en-US"/>
          </a:p>
        </p:txBody>
      </p:sp>
    </p:spTree>
    <p:extLst>
      <p:ext uri="{BB962C8B-B14F-4D97-AF65-F5344CB8AC3E}">
        <p14:creationId xmlns:p14="http://schemas.microsoft.com/office/powerpoint/2010/main" val="344683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0" dirty="0">
                <a:solidFill>
                  <a:schemeClr val="tx1"/>
                </a:solidFill>
              </a:rPr>
              <a:t>■ </a:t>
            </a:r>
            <a:r>
              <a:rPr lang="en-GB" sz="1200" b="0" dirty="0">
                <a:solidFill>
                  <a:schemeClr val="tx1"/>
                </a:solidFill>
              </a:rPr>
              <a:t>Outreach visits and programmes in conjunction with schools and other educational establishments, to showcase the variety of careers in the sector</a:t>
            </a:r>
          </a:p>
          <a:p>
            <a:r>
              <a:rPr lang="en-GB" sz="1200" b="0" dirty="0">
                <a:solidFill>
                  <a:schemeClr val="tx1"/>
                </a:solidFill>
              </a:rPr>
              <a:t>■ Tackling unconscious bias (stereotyping characteristics, roles and abilities of women and men, or unconsciously mirror-imaging in the recruitment or progression pipeline whereby candidates who display similar behaviours and skill sets to the interviewer or superiors are more likely to be chosen for a vacancy), with bespoke training for leadership teams, line managers and recruiting managers across the business</a:t>
            </a:r>
          </a:p>
          <a:p>
            <a:r>
              <a:rPr lang="en-GB" sz="1200" b="0" dirty="0">
                <a:solidFill>
                  <a:schemeClr val="tx1"/>
                </a:solidFill>
              </a:rPr>
              <a:t>■ Targeted recruitment campaigns and working with expert diversity and inclusion focused bodies, to get guidance on how to improve recruitment and workplace culture</a:t>
            </a:r>
          </a:p>
          <a:p>
            <a:r>
              <a:rPr lang="en-GB" sz="1200" b="0" dirty="0">
                <a:solidFill>
                  <a:schemeClr val="tx1"/>
                </a:solidFill>
              </a:rPr>
              <a:t>■ Reverse mentoring, also called reciprocal mentoring, involves the pairing of a senior person with a junior person of a different gender. This is a way of creating visibility of talent internally to top executives, as well as breaking down unconscious bias. The mentor/mentee meet regularly, each learning from the other.</a:t>
            </a:r>
          </a:p>
          <a:p>
            <a:r>
              <a:rPr lang="en-GB" sz="1200" b="0" dirty="0">
                <a:solidFill>
                  <a:schemeClr val="tx1"/>
                </a:solidFill>
              </a:rPr>
              <a:t>■ “</a:t>
            </a:r>
            <a:r>
              <a:rPr lang="en-GB" sz="1200" b="0" dirty="0" err="1">
                <a:solidFill>
                  <a:schemeClr val="tx1"/>
                </a:solidFill>
              </a:rPr>
              <a:t>Returnships</a:t>
            </a:r>
            <a:r>
              <a:rPr lang="en-GB" sz="1200" b="0" dirty="0">
                <a:solidFill>
                  <a:schemeClr val="tx1"/>
                </a:solidFill>
              </a:rPr>
              <a:t>” to access a talent pool of high-calibre women who want to return to their profession following an extended break. Provision of additional training and support, which helps them to get up to speed, supported by coaching and mentoring, with the possibility of a permanent role at the end of the period.</a:t>
            </a:r>
          </a:p>
          <a:p>
            <a:r>
              <a:rPr lang="en-GB" sz="1200" b="0" dirty="0">
                <a:solidFill>
                  <a:schemeClr val="tx1"/>
                </a:solidFill>
              </a:rPr>
              <a:t>■ Supporting ‘Women in Business’ events to drive positive change across the company, attract talented women into the industry and help them progress up the career ladder</a:t>
            </a:r>
          </a:p>
          <a:p>
            <a:r>
              <a:rPr lang="en-GB" sz="1200" b="0" dirty="0">
                <a:solidFill>
                  <a:schemeClr val="tx1"/>
                </a:solidFill>
              </a:rPr>
              <a:t>■ Recruiting men at all levels to become allies and gender champions</a:t>
            </a:r>
          </a:p>
          <a:p>
            <a:r>
              <a:rPr lang="en-GB" sz="1200" b="0" dirty="0">
                <a:solidFill>
                  <a:schemeClr val="tx1"/>
                </a:solidFill>
              </a:rPr>
              <a:t>■ Holding conferences and other events to celebrate and inspire women in the business and in industry more widely</a:t>
            </a:r>
          </a:p>
          <a:p>
            <a:r>
              <a:rPr lang="en-GB" sz="1200" b="0" dirty="0">
                <a:solidFill>
                  <a:schemeClr val="tx1"/>
                </a:solidFill>
              </a:rPr>
              <a:t>■ Actively promote and encourage women to enter awards to overcome the perceived barriers to career progression.</a:t>
            </a:r>
          </a:p>
          <a:p>
            <a:r>
              <a:rPr lang="en-GB" sz="1200" b="0" dirty="0">
                <a:solidFill>
                  <a:schemeClr val="tx1"/>
                </a:solidFill>
              </a:rPr>
              <a:t>■ Embed equality into company culture, via Code of Conduct and Values – and providing a mechanism of reporting any cases where these are not adhered to through helplines</a:t>
            </a:r>
          </a:p>
          <a:p>
            <a:r>
              <a:rPr lang="en-GB" sz="1200" b="0" dirty="0">
                <a:solidFill>
                  <a:schemeClr val="tx1"/>
                </a:solidFill>
              </a:rPr>
              <a:t>■ Developing mentoring programmes matching senior management mentors to more junior employees to support their development.</a:t>
            </a:r>
          </a:p>
          <a:p>
            <a:r>
              <a:rPr lang="en-GB" sz="1200" b="0" dirty="0">
                <a:solidFill>
                  <a:schemeClr val="tx1"/>
                </a:solidFill>
              </a:rPr>
              <a:t>■ Ensuring respect for the needs of female colleagues, for example, ensuring that there are female Personal Protective Equipment (PPE) options, female appropriate facilities, childcare arrangements etc. </a:t>
            </a:r>
          </a:p>
          <a:p>
            <a:r>
              <a:rPr lang="en-GB" sz="1200" b="0" dirty="0">
                <a:solidFill>
                  <a:schemeClr val="tx1"/>
                </a:solidFill>
              </a:rPr>
              <a:t>■ Financial literacy and financial management training for employees around savings, and other financial matters</a:t>
            </a:r>
          </a:p>
          <a:p>
            <a:r>
              <a:rPr lang="en-GB" sz="1200" b="0" dirty="0">
                <a:solidFill>
                  <a:schemeClr val="tx1"/>
                </a:solidFill>
              </a:rPr>
              <a:t>■ Procurement processes that require sourcing from women-led businesses or enterprises with GESI measures in place</a:t>
            </a:r>
          </a:p>
          <a:p>
            <a:r>
              <a:rPr lang="en-GB" sz="1200" b="0" dirty="0">
                <a:solidFill>
                  <a:schemeClr val="tx1"/>
                </a:solidFill>
              </a:rPr>
              <a:t>■ Appropriate security and safeguarding measures within the workplace</a:t>
            </a:r>
          </a:p>
          <a:p>
            <a:r>
              <a:rPr lang="en-GB" sz="1200" b="0" dirty="0">
                <a:solidFill>
                  <a:schemeClr val="tx1"/>
                </a:solidFill>
              </a:rPr>
              <a:t>■ GESI considerations clearly embedded within the business plan (throughout the value-chain)</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Socio-cultural norms / perceptions</a:t>
            </a:r>
          </a:p>
          <a:p>
            <a:pPr marL="342900" indent="-342900">
              <a:buFont typeface="Arial" panose="020B0604020202020204" pitchFamily="34" charset="0"/>
              <a:buChar char="•"/>
            </a:pPr>
            <a:r>
              <a:rPr lang="en-GB" b="0" dirty="0">
                <a:solidFill>
                  <a:schemeClr val="tx1"/>
                </a:solidFill>
              </a:rPr>
              <a:t>Burden of unpaid care work </a:t>
            </a:r>
          </a:p>
          <a:p>
            <a:pPr marL="342900" indent="-342900">
              <a:buFont typeface="Arial" panose="020B0604020202020204" pitchFamily="34" charset="0"/>
              <a:buChar char="•"/>
            </a:pPr>
            <a:r>
              <a:rPr lang="en-GB" b="0" dirty="0">
                <a:solidFill>
                  <a:schemeClr val="tx1"/>
                </a:solidFill>
              </a:rPr>
              <a:t>Safety and security concerns</a:t>
            </a:r>
          </a:p>
          <a:p>
            <a:pPr marL="342900" indent="-342900">
              <a:buFont typeface="Arial" panose="020B0604020202020204" pitchFamily="34" charset="0"/>
              <a:buChar char="•"/>
            </a:pPr>
            <a:r>
              <a:rPr lang="en-GB" b="0" dirty="0">
                <a:solidFill>
                  <a:schemeClr val="tx1"/>
                </a:solidFill>
              </a:rPr>
              <a:t>Transportation challenges</a:t>
            </a:r>
          </a:p>
          <a:p>
            <a:pPr marL="342900" indent="-342900">
              <a:buFont typeface="Arial" panose="020B0604020202020204" pitchFamily="34" charset="0"/>
              <a:buChar char="•"/>
            </a:pPr>
            <a:r>
              <a:rPr lang="en-GB" b="0" dirty="0">
                <a:solidFill>
                  <a:schemeClr val="tx1"/>
                </a:solidFill>
              </a:rPr>
              <a:t>Childcare </a:t>
            </a:r>
          </a:p>
          <a:p>
            <a:pPr marL="342900" indent="-342900">
              <a:buFont typeface="Arial" panose="020B0604020202020204" pitchFamily="34" charset="0"/>
              <a:buChar char="•"/>
            </a:pPr>
            <a:r>
              <a:rPr lang="en-GB" b="0" dirty="0">
                <a:solidFill>
                  <a:schemeClr val="tx1"/>
                </a:solidFill>
              </a:rPr>
              <a:t>Limited control over finances </a:t>
            </a:r>
          </a:p>
          <a:p>
            <a:pPr marL="342900" indent="-342900">
              <a:buFont typeface="Arial" panose="020B0604020202020204" pitchFamily="34" charset="0"/>
              <a:buChar char="•"/>
            </a:pPr>
            <a:r>
              <a:rPr lang="en-GB" b="0" dirty="0">
                <a:solidFill>
                  <a:schemeClr val="tx1"/>
                </a:solidFill>
              </a:rPr>
              <a:t>Perceptions and control of male members of HH</a:t>
            </a:r>
          </a:p>
          <a:p>
            <a:pPr marL="342900" indent="-342900">
              <a:buFont typeface="Arial" panose="020B0604020202020204" pitchFamily="34" charset="0"/>
              <a:buChar char="•"/>
            </a:pPr>
            <a:r>
              <a:rPr lang="en-GB" b="0" strike="sngStrike" dirty="0">
                <a:solidFill>
                  <a:schemeClr val="tx1"/>
                </a:solidFill>
              </a:rPr>
              <a:t>Role in D-M at HH level</a:t>
            </a:r>
          </a:p>
          <a:p>
            <a:pPr marL="342900" indent="-342900">
              <a:buFont typeface="Arial" panose="020B0604020202020204" pitchFamily="34" charset="0"/>
              <a:buChar char="•"/>
            </a:pPr>
            <a:r>
              <a:rPr lang="en-GB" b="0" dirty="0">
                <a:solidFill>
                  <a:schemeClr val="tx1"/>
                </a:solidFill>
              </a:rPr>
              <a:t>Role in D-M within the workplace </a:t>
            </a:r>
          </a:p>
          <a:p>
            <a:pPr marL="342900" indent="-342900">
              <a:buFont typeface="Arial" panose="020B0604020202020204" pitchFamily="34" charset="0"/>
              <a:buChar char="•"/>
            </a:pPr>
            <a:r>
              <a:rPr lang="en-GB" b="0" dirty="0">
                <a:solidFill>
                  <a:schemeClr val="tx1"/>
                </a:solidFill>
              </a:rPr>
              <a:t>Accessible facilities </a:t>
            </a:r>
          </a:p>
          <a:p>
            <a:pPr marL="342900" indent="-342900">
              <a:buFont typeface="Arial" panose="020B0604020202020204" pitchFamily="34" charset="0"/>
              <a:buChar char="•"/>
            </a:pPr>
            <a:r>
              <a:rPr lang="en-GB" b="0" dirty="0">
                <a:solidFill>
                  <a:schemeClr val="tx1"/>
                </a:solidFill>
              </a:rPr>
              <a:t>Enabling environment </a:t>
            </a:r>
          </a:p>
          <a:p>
            <a:pPr marL="342900" indent="-342900">
              <a:buFont typeface="Arial" panose="020B0604020202020204" pitchFamily="34" charset="0"/>
              <a:buChar char="•"/>
            </a:pPr>
            <a:r>
              <a:rPr lang="en-GB" b="0" dirty="0">
                <a:solidFill>
                  <a:schemeClr val="tx1"/>
                </a:solidFill>
              </a:rPr>
              <a:t>Employment laws (e.g. equal pay, safeguarding)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32</a:t>
            </a:fld>
            <a:endParaRPr lang="en-US"/>
          </a:p>
        </p:txBody>
      </p:sp>
    </p:spTree>
    <p:extLst>
      <p:ext uri="{BB962C8B-B14F-4D97-AF65-F5344CB8AC3E}">
        <p14:creationId xmlns:p14="http://schemas.microsoft.com/office/powerpoint/2010/main" val="164750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9930" y="4861441"/>
            <a:ext cx="5679440" cy="4605576"/>
          </a:xfrm>
          <a:prstGeom prst="rect">
            <a:avLst/>
          </a:prstGeom>
        </p:spPr>
        <p:txBody>
          <a:bodyPr/>
          <a:lstStyle/>
          <a:p>
            <a:endParaRPr lang="en-US"/>
          </a:p>
        </p:txBody>
      </p:sp>
      <p:sp>
        <p:nvSpPr>
          <p:cNvPr id="4" name="Footer Placeholder 3"/>
          <p:cNvSpPr>
            <a:spLocks noGrp="1"/>
          </p:cNvSpPr>
          <p:nvPr>
            <p:ph type="ftr" sz="quarter" idx="10"/>
          </p:nvPr>
        </p:nvSpPr>
        <p:spPr>
          <a:xfrm>
            <a:off x="1" y="9721111"/>
            <a:ext cx="3076363" cy="511731"/>
          </a:xfrm>
          <a:prstGeom prst="rect">
            <a:avLst/>
          </a:prstGeom>
        </p:spPr>
        <p:txBody>
          <a:bodyPr/>
          <a:lstStyle/>
          <a:p>
            <a:endParaRPr lang="en-US"/>
          </a:p>
        </p:txBody>
      </p:sp>
      <p:sp>
        <p:nvSpPr>
          <p:cNvPr id="5" name="Slide Number Placeholder 4"/>
          <p:cNvSpPr>
            <a:spLocks noGrp="1"/>
          </p:cNvSpPr>
          <p:nvPr>
            <p:ph type="sldNum" sz="quarter" idx="11"/>
          </p:nvPr>
        </p:nvSpPr>
        <p:spPr/>
        <p:txBody>
          <a:bodyPr/>
          <a:lstStyle/>
          <a:p>
            <a:fld id="{724CA2DB-581E-4848-9114-B50C4CE20214}" type="slidenum">
              <a:rPr lang="en-US" smtClean="0"/>
              <a:t>39</a:t>
            </a:fld>
            <a:endParaRPr lang="en-US"/>
          </a:p>
        </p:txBody>
      </p:sp>
    </p:spTree>
    <p:extLst>
      <p:ext uri="{BB962C8B-B14F-4D97-AF65-F5344CB8AC3E}">
        <p14:creationId xmlns:p14="http://schemas.microsoft.com/office/powerpoint/2010/main" val="220377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Red dashed line denoted forthcoming data for private markets in 2020</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5</a:t>
            </a:fld>
            <a:endParaRPr lang="en-US"/>
          </a:p>
        </p:txBody>
      </p:sp>
    </p:spTree>
    <p:extLst>
      <p:ext uri="{BB962C8B-B14F-4D97-AF65-F5344CB8AC3E}">
        <p14:creationId xmlns:p14="http://schemas.microsoft.com/office/powerpoint/2010/main" val="339943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are helpful but we need to build the evidence base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8</a:t>
            </a:fld>
            <a:endParaRPr lang="en-US"/>
          </a:p>
        </p:txBody>
      </p:sp>
    </p:spTree>
    <p:extLst>
      <p:ext uri="{BB962C8B-B14F-4D97-AF65-F5344CB8AC3E}">
        <p14:creationId xmlns:p14="http://schemas.microsoft.com/office/powerpoint/2010/main" val="125997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are helpful but we need to build the evidence base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9</a:t>
            </a:fld>
            <a:endParaRPr lang="en-US"/>
          </a:p>
        </p:txBody>
      </p:sp>
    </p:spTree>
    <p:extLst>
      <p:ext uri="{BB962C8B-B14F-4D97-AF65-F5344CB8AC3E}">
        <p14:creationId xmlns:p14="http://schemas.microsoft.com/office/powerpoint/2010/main" val="331081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A4A49"/>
                </a:solidFill>
                <a:latin typeface="Gotham-Book"/>
              </a:rPr>
              <a:t>Setting the context for Senior Management:</a:t>
            </a:r>
          </a:p>
          <a:p>
            <a:r>
              <a:rPr lang="en-US" sz="1200" b="0" i="0" u="none" strike="noStrike" baseline="0" dirty="0">
                <a:solidFill>
                  <a:srgbClr val="4A4A49"/>
                </a:solidFill>
                <a:latin typeface="Gotham-Book"/>
              </a:rPr>
              <a:t>Its important to look at both the firm level and the portfolio level.</a:t>
            </a:r>
          </a:p>
          <a:p>
            <a:endParaRPr lang="en-US" sz="1200" b="0" i="0" u="none" strike="noStrike" baseline="0" dirty="0">
              <a:solidFill>
                <a:srgbClr val="4A4A49"/>
              </a:solidFill>
              <a:latin typeface="Gotham-Book"/>
            </a:endParaRPr>
          </a:p>
          <a:p>
            <a:r>
              <a:rPr lang="en-US" sz="1200" b="0" i="0" u="none" strike="noStrike" baseline="0" dirty="0">
                <a:solidFill>
                  <a:srgbClr val="4A4A49"/>
                </a:solidFill>
                <a:latin typeface="Gotham-Book"/>
              </a:rPr>
              <a:t>Notes on DPI: </a:t>
            </a:r>
            <a:r>
              <a:rPr lang="en-US" sz="1200" dirty="0">
                <a:latin typeface="+mn-lt"/>
              </a:rPr>
              <a:t>DPI a leading Pan-African equity group invests in some of Africa’s biggest companies – </a:t>
            </a:r>
            <a:r>
              <a:rPr lang="en-US" sz="1200" dirty="0" err="1">
                <a:latin typeface="+mn-lt"/>
              </a:rPr>
              <a:t>HomeChoice</a:t>
            </a:r>
            <a:r>
              <a:rPr lang="en-US" sz="1200" dirty="0">
                <a:latin typeface="+mn-lt"/>
              </a:rPr>
              <a:t> S. Africa, Food Concepts (Chicken Republic), Nigeria </a:t>
            </a:r>
            <a:endParaRPr lang="en-US" sz="1200" b="0" i="0" u="none" strike="noStrike" baseline="0" dirty="0">
              <a:solidFill>
                <a:srgbClr val="4A4A49"/>
              </a:solidFill>
              <a:latin typeface="Gotham-Book"/>
            </a:endParaRPr>
          </a:p>
          <a:p>
            <a:endParaRPr lang="en-US" sz="1200" b="0" i="0" u="none" strike="noStrike" baseline="0" dirty="0">
              <a:solidFill>
                <a:srgbClr val="4A4A49"/>
              </a:solidFill>
              <a:latin typeface="Gotham-Book"/>
            </a:endParaRPr>
          </a:p>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91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sz="1200" dirty="0" err="1">
                <a:solidFill>
                  <a:srgbClr val="000000"/>
                </a:solidFill>
              </a:rPr>
              <a:t>GroFin</a:t>
            </a:r>
            <a:r>
              <a:rPr lang="en-US" sz="1200" dirty="0">
                <a:solidFill>
                  <a:srgbClr val="000000"/>
                </a:solidFill>
              </a:rPr>
              <a:t> is</a:t>
            </a:r>
            <a:r>
              <a:rPr kumimoji="0" lang="en-US" sz="1200" b="0" i="0" u="none" strike="noStrike" kern="1200" cap="none" spc="0" normalizeH="0" baseline="0" noProof="0" dirty="0">
                <a:ln>
                  <a:noFill/>
                </a:ln>
                <a:solidFill>
                  <a:srgbClr val="000000"/>
                </a:solidFill>
                <a:effectLst/>
                <a:uLnTx/>
                <a:uFillTx/>
                <a:latin typeface="Calibri"/>
                <a:ea typeface="+mn-ea"/>
                <a:cs typeface="+mn-cs"/>
              </a:rPr>
              <a:t> funded by FMO, </a:t>
            </a:r>
            <a:r>
              <a:rPr kumimoji="0" lang="en-US" sz="1200" b="0" i="0" u="none" strike="noStrike" kern="1200" cap="none" spc="0" normalizeH="0" baseline="0" noProof="0" dirty="0" err="1">
                <a:ln>
                  <a:noFill/>
                </a:ln>
                <a:solidFill>
                  <a:srgbClr val="000000"/>
                </a:solidFill>
                <a:effectLst/>
                <a:uLnTx/>
                <a:uFillTx/>
                <a:latin typeface="Calibri"/>
                <a:ea typeface="+mn-ea"/>
                <a:cs typeface="+mn-cs"/>
              </a:rPr>
              <a:t>NorFund</a:t>
            </a:r>
            <a:r>
              <a:rPr kumimoji="0" lang="en-US" sz="1200" b="0" i="0" u="none" strike="noStrike" kern="1200" cap="none" spc="0" normalizeH="0" baseline="0" noProof="0" dirty="0">
                <a:ln>
                  <a:noFill/>
                </a:ln>
                <a:solidFill>
                  <a:srgbClr val="000000"/>
                </a:solidFill>
                <a:effectLst/>
                <a:uLnTx/>
                <a:uFillTx/>
                <a:latin typeface="Calibri"/>
                <a:ea typeface="+mn-ea"/>
                <a:cs typeface="+mn-cs"/>
              </a:rPr>
              <a:t> and the Dutch Good Growth Fund. </a:t>
            </a:r>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55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note on country context in </a:t>
            </a:r>
            <a:r>
              <a:rPr lang="en-US" dirty="0" err="1"/>
              <a:t>Kakuzi</a:t>
            </a:r>
            <a:r>
              <a:rPr lang="en-US" dirty="0"/>
              <a:t> Kenya:</a:t>
            </a:r>
          </a:p>
          <a:p>
            <a:r>
              <a:rPr lang="en-US" b="0" i="0" dirty="0" err="1">
                <a:solidFill>
                  <a:srgbClr val="555555"/>
                </a:solidFill>
                <a:effectLst/>
                <a:latin typeface="Open Sans"/>
              </a:rPr>
              <a:t>Kakuzi</a:t>
            </a:r>
            <a:r>
              <a:rPr lang="en-US" b="0" i="0" dirty="0">
                <a:solidFill>
                  <a:srgbClr val="555555"/>
                </a:solidFill>
                <a:effectLst/>
                <a:latin typeface="Open Sans"/>
              </a:rPr>
              <a:t> is a Kenyan agricultural and manufacturing company employing around 3,000 Kenyans and has been trading on the Nairobi Securities Exchange for over 50 years. It is managed by its own board of directors on behalf of its 1,300 shareholders. It will be interesting to see if there have been Due Diligence reviews by Camellia as investor in the 1990s, which may have revealed human rights abuses in the past. </a:t>
            </a:r>
          </a:p>
          <a:p>
            <a:r>
              <a:rPr lang="en-US" b="0" i="0" dirty="0">
                <a:solidFill>
                  <a:srgbClr val="555555"/>
                </a:solidFill>
                <a:effectLst/>
                <a:latin typeface="Open Sans"/>
              </a:rPr>
              <a:t>Camellia information on legal &amp; governance online indicates ‘these claims (in Kenya and Malawi) have now been resolved.</a:t>
            </a:r>
          </a:p>
          <a:p>
            <a:endParaRPr lang="en-US" b="0" i="0" dirty="0">
              <a:solidFill>
                <a:srgbClr val="555555"/>
              </a:solidFill>
              <a:effectLst/>
              <a:latin typeface="Open Sans"/>
            </a:endParaRPr>
          </a:p>
          <a:p>
            <a:r>
              <a:rPr lang="en-US" b="0" i="0" dirty="0">
                <a:solidFill>
                  <a:srgbClr val="555555"/>
                </a:solidFill>
                <a:effectLst/>
                <a:latin typeface="Open Sans"/>
              </a:rPr>
              <a:t>NOTE on EPM:</a:t>
            </a:r>
          </a:p>
          <a:p>
            <a:r>
              <a:rPr lang="en-US" b="0" i="0" dirty="0">
                <a:solidFill>
                  <a:srgbClr val="59493F"/>
                </a:solidFill>
                <a:effectLst/>
                <a:latin typeface="Arial" panose="020B0604020202020204" pitchFamily="34" charset="0"/>
              </a:rPr>
              <a:t>Eastern Produce has agricultural and horticultural operations in Kenya, Malawi and South Africa and is part of Camellia Plc group company. http://www.easternproduce.com/about-us/corporate</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13</a:t>
            </a:fld>
            <a:endParaRPr lang="en-US"/>
          </a:p>
        </p:txBody>
      </p:sp>
    </p:spTree>
    <p:extLst>
      <p:ext uri="{BB962C8B-B14F-4D97-AF65-F5344CB8AC3E}">
        <p14:creationId xmlns:p14="http://schemas.microsoft.com/office/powerpoint/2010/main" val="271465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Presenteeism</a:t>
            </a:r>
            <a:r>
              <a:rPr lang="en-US" b="0" i="0" dirty="0">
                <a:solidFill>
                  <a:srgbClr val="202124"/>
                </a:solidFill>
                <a:effectLst/>
                <a:latin typeface="arial" panose="020B0604020202020204" pitchFamily="34" charset="0"/>
              </a:rPr>
              <a:t> refers to the lost productivity that occurs when employees are not fully functioning in the workplace because of an illness, injury, or other condition. Even though the employee may be physically at work, they may not be able to fully perform their duties and are more likely to make mistakes on the job.</a:t>
            </a:r>
          </a:p>
          <a:p>
            <a:r>
              <a:rPr lang="en-US" dirty="0"/>
              <a:t>https://www.investopedia.com/terms/p/presenteeism.asp</a:t>
            </a:r>
          </a:p>
          <a:p>
            <a:endParaRPr lang="en-US" dirty="0"/>
          </a:p>
          <a:p>
            <a:r>
              <a:rPr lang="en-US" dirty="0"/>
              <a:t>Notes:</a:t>
            </a:r>
          </a:p>
          <a:p>
            <a:r>
              <a:rPr lang="en-US" dirty="0"/>
              <a:t>Findings from an IFC 2019 study in the  Solomon Islands.</a:t>
            </a:r>
            <a:r>
              <a:rPr kumimoji="0" lang="en-US" sz="1200" b="0" i="0" u="none" strike="noStrike" kern="1200" cap="none" spc="0" normalizeH="0" baseline="0" noProof="0" dirty="0">
                <a:ln>
                  <a:noFill/>
                </a:ln>
                <a:solidFill>
                  <a:srgbClr val="000000"/>
                </a:solidFill>
                <a:effectLst/>
                <a:uLnTx/>
                <a:uFillTx/>
                <a:latin typeface="Calibri"/>
                <a:ea typeface="+mj-ea"/>
                <a:cs typeface="+mj-cs"/>
              </a:rPr>
              <a:t>Furthermore , the ripple effect has extended to 15 of the largest companies which altogether employ 6000 workers,  now committed to promoting gender equality. The IFC initiative with the </a:t>
            </a:r>
            <a:r>
              <a:rPr lang="en-US" b="0" i="0" dirty="0">
                <a:solidFill>
                  <a:srgbClr val="263E58"/>
                </a:solidFill>
                <a:effectLst/>
                <a:latin typeface="Lato"/>
              </a:rPr>
              <a:t>Solomon Islands Chamber of Commerce and Industry, </a:t>
            </a:r>
            <a:r>
              <a:rPr lang="en-US" b="1" i="0" dirty="0">
                <a:solidFill>
                  <a:srgbClr val="263E58"/>
                </a:solidFill>
                <a:effectLst/>
                <a:latin typeface="Lato"/>
              </a:rPr>
              <a:t>recognizes the many benefits of empowering women</a:t>
            </a:r>
            <a:r>
              <a:rPr lang="en-US" b="0" i="0" dirty="0">
                <a:solidFill>
                  <a:srgbClr val="263E58"/>
                </a:solidFill>
                <a:effectLst/>
                <a:latin typeface="Lato"/>
              </a:rPr>
              <a:t>. It is supported by the governments of Australia and New Zealand.</a:t>
            </a:r>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7511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2.emf"/><Relationship Id="rId5" Type="http://schemas.openxmlformats.org/officeDocument/2006/relationships/tags" Target="../tags/tag4.xml"/><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oleObject" Target="../embeddings/oleObject2.bin"/><Relationship Id="rId5" Type="http://schemas.openxmlformats.org/officeDocument/2006/relationships/tags" Target="../tags/tag11.xml"/><Relationship Id="rId10"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tags" Target="../tags/tag20.xml"/><Relationship Id="rId11" Type="http://schemas.openxmlformats.org/officeDocument/2006/relationships/image" Target="../media/image2.emf"/><Relationship Id="rId5" Type="http://schemas.openxmlformats.org/officeDocument/2006/relationships/tags" Target="../tags/tag19.xml"/><Relationship Id="rId10" Type="http://schemas.openxmlformats.org/officeDocument/2006/relationships/oleObject" Target="../embeddings/oleObject3.bin"/><Relationship Id="rId4" Type="http://schemas.openxmlformats.org/officeDocument/2006/relationships/tags" Target="../tags/tag18.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9275" y="3429000"/>
            <a:ext cx="7992087" cy="741518"/>
          </a:xfrm>
        </p:spPr>
        <p:txBody>
          <a:bodyPr lIns="0" tIns="0" rIns="0" bIns="0" anchor="t">
            <a:normAutofit/>
          </a:bodyPr>
          <a:lstStyle>
            <a:lvl1pPr algn="l">
              <a:lnSpc>
                <a:spcPts val="4000"/>
              </a:lnSpc>
              <a:defRPr sz="4400" baseline="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369276" y="4374450"/>
            <a:ext cx="7973400" cy="1645350"/>
          </a:xfrm>
          <a:prstGeom prst="rect">
            <a:avLst/>
          </a:prstGeom>
        </p:spPr>
        <p:txBody>
          <a:bodyPr lIns="0" rIns="0" bIns="0">
            <a:normAutofit/>
          </a:bodyPr>
          <a:lstStyle>
            <a:lvl1pPr marL="0" indent="0" algn="l">
              <a:buNone/>
              <a:defRPr sz="18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67AD4D53-3D47-4A54-B709-F995BEC49DEA}"/>
              </a:ext>
            </a:extLst>
          </p:cNvPr>
          <p:cNvPicPr>
            <a:picLocks noChangeAspect="1"/>
          </p:cNvPicPr>
          <p:nvPr userDrawn="1"/>
        </p:nvPicPr>
        <p:blipFill>
          <a:blip r:embed="rId2"/>
          <a:stretch>
            <a:fillRect/>
          </a:stretch>
        </p:blipFill>
        <p:spPr>
          <a:xfrm>
            <a:off x="152400" y="1201492"/>
            <a:ext cx="5029182" cy="1178772"/>
          </a:xfrm>
          <a:prstGeom prst="rect">
            <a:avLst/>
          </a:prstGeom>
        </p:spPr>
      </p:pic>
      <p:grpSp>
        <p:nvGrpSpPr>
          <p:cNvPr id="11" name="Group 4">
            <a:extLst>
              <a:ext uri="{FF2B5EF4-FFF2-40B4-BE49-F238E27FC236}">
                <a16:creationId xmlns:a16="http://schemas.microsoft.com/office/drawing/2014/main" id="{535E2575-B1B8-4AD3-9C35-9EE54B9D7232}"/>
              </a:ext>
            </a:extLst>
          </p:cNvPr>
          <p:cNvGrpSpPr>
            <a:grpSpLocks noChangeAspect="1"/>
          </p:cNvGrpSpPr>
          <p:nvPr userDrawn="1"/>
        </p:nvGrpSpPr>
        <p:grpSpPr bwMode="auto">
          <a:xfrm>
            <a:off x="4461286" y="219376"/>
            <a:ext cx="4722084" cy="6686137"/>
            <a:chOff x="2729" y="0"/>
            <a:chExt cx="3051" cy="4320"/>
          </a:xfrm>
        </p:grpSpPr>
        <p:sp>
          <p:nvSpPr>
            <p:cNvPr id="12" name="AutoShape 3">
              <a:extLst>
                <a:ext uri="{FF2B5EF4-FFF2-40B4-BE49-F238E27FC236}">
                  <a16:creationId xmlns:a16="http://schemas.microsoft.com/office/drawing/2014/main" id="{09ADCA6B-C127-4817-A431-A366BBDC55D2}"/>
                </a:ext>
              </a:extLst>
            </p:cNvPr>
            <p:cNvSpPr>
              <a:spLocks noChangeAspect="1" noChangeArrowheads="1" noTextEdit="1"/>
            </p:cNvSpPr>
            <p:nvPr userDrawn="1"/>
          </p:nvSpPr>
          <p:spPr bwMode="auto">
            <a:xfrm>
              <a:off x="2729" y="0"/>
              <a:ext cx="305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Freeform 5">
              <a:extLst>
                <a:ext uri="{FF2B5EF4-FFF2-40B4-BE49-F238E27FC236}">
                  <a16:creationId xmlns:a16="http://schemas.microsoft.com/office/drawing/2014/main" id="{29CC166F-AD88-4A4F-AE3C-EC2FF102150D}"/>
                </a:ext>
              </a:extLst>
            </p:cNvPr>
            <p:cNvSpPr>
              <a:spLocks/>
            </p:cNvSpPr>
            <p:nvPr userDrawn="1"/>
          </p:nvSpPr>
          <p:spPr bwMode="auto">
            <a:xfrm>
              <a:off x="4997" y="2059"/>
              <a:ext cx="769" cy="2247"/>
            </a:xfrm>
            <a:custGeom>
              <a:avLst/>
              <a:gdLst>
                <a:gd name="T0" fmla="*/ 0 w 2512"/>
                <a:gd name="T1" fmla="*/ 7321 h 7321"/>
                <a:gd name="T2" fmla="*/ 2512 w 2512"/>
                <a:gd name="T3" fmla="*/ 7321 h 7321"/>
                <a:gd name="T4" fmla="*/ 2512 w 2512"/>
                <a:gd name="T5" fmla="*/ 0 h 7321"/>
                <a:gd name="T6" fmla="*/ 0 w 2512"/>
                <a:gd name="T7" fmla="*/ 7321 h 7321"/>
              </a:gdLst>
              <a:ahLst/>
              <a:cxnLst>
                <a:cxn ang="0">
                  <a:pos x="T0" y="T1"/>
                </a:cxn>
                <a:cxn ang="0">
                  <a:pos x="T2" y="T3"/>
                </a:cxn>
                <a:cxn ang="0">
                  <a:pos x="T4" y="T5"/>
                </a:cxn>
                <a:cxn ang="0">
                  <a:pos x="T6" y="T7"/>
                </a:cxn>
              </a:cxnLst>
              <a:rect l="0" t="0" r="r" b="b"/>
              <a:pathLst>
                <a:path w="2512" h="7321">
                  <a:moveTo>
                    <a:pt x="0" y="7321"/>
                  </a:moveTo>
                  <a:lnTo>
                    <a:pt x="2512" y="7321"/>
                  </a:lnTo>
                  <a:lnTo>
                    <a:pt x="2512" y="0"/>
                  </a:lnTo>
                  <a:lnTo>
                    <a:pt x="0" y="7321"/>
                  </a:lnTo>
                  <a:close/>
                </a:path>
              </a:pathLst>
            </a:custGeom>
            <a:solidFill>
              <a:srgbClr val="00A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261" userDrawn="1">
          <p15:clr>
            <a:srgbClr val="FBAE40"/>
          </p15:clr>
        </p15:guide>
        <p15:guide id="4" pos="22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757C-BAD8-45C6-B7C3-3A40BADD0552}"/>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466725" y="5446498"/>
            <a:ext cx="4105275" cy="1253381"/>
          </a:xfrm>
          <a:prstGeom prst="rect">
            <a:avLst/>
          </a:prstGeom>
        </p:spPr>
        <p:txBody>
          <a:bodyPr anchor="b"/>
          <a:lstStyle>
            <a:lvl1pPr>
              <a:defRPr sz="1000" b="0" baseline="0">
                <a:solidFill>
                  <a:schemeClr val="tx1"/>
                </a:solidFill>
              </a:defRPr>
            </a:lvl1pPr>
          </a:lstStyle>
          <a:p>
            <a:pPr lvl="0"/>
            <a:r>
              <a:rPr lang="en-US"/>
              <a:t>Edit Master text styles</a:t>
            </a:r>
          </a:p>
        </p:txBody>
      </p:sp>
      <p:sp>
        <p:nvSpPr>
          <p:cNvPr id="4" name="Text Placeholder 3"/>
          <p:cNvSpPr>
            <a:spLocks noGrp="1"/>
          </p:cNvSpPr>
          <p:nvPr>
            <p:ph type="body" sz="quarter" idx="15"/>
          </p:nvPr>
        </p:nvSpPr>
        <p:spPr>
          <a:xfrm>
            <a:off x="457200" y="1602000"/>
            <a:ext cx="8220075" cy="305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C85A89C-D50B-4D04-9618-20835810DF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878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7ADB-358D-8244-92C6-1B8F4CE298E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C2AF95-9F98-3E41-B7F1-9F8C571044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E92EE8-CC03-D64A-90D2-749011A09EC2}"/>
              </a:ext>
            </a:extLst>
          </p:cNvPr>
          <p:cNvSpPr>
            <a:spLocks noGrp="1"/>
          </p:cNvSpPr>
          <p:nvPr>
            <p:ph type="dt" sz="half" idx="10"/>
          </p:nvPr>
        </p:nvSpPr>
        <p:spPr/>
        <p:txBody>
          <a:bodyPr/>
          <a:lstStyle/>
          <a:p>
            <a:fld id="{950243B0-A165-AA48-A4D3-8FB4A609E582}" type="datetimeFigureOut">
              <a:rPr lang="en-US" smtClean="0"/>
              <a:t>5/25/2021</a:t>
            </a:fld>
            <a:endParaRPr lang="en-US"/>
          </a:p>
        </p:txBody>
      </p:sp>
      <p:sp>
        <p:nvSpPr>
          <p:cNvPr id="5" name="Footer Placeholder 4">
            <a:extLst>
              <a:ext uri="{FF2B5EF4-FFF2-40B4-BE49-F238E27FC236}">
                <a16:creationId xmlns:a16="http://schemas.microsoft.com/office/drawing/2014/main" id="{D75E25A1-8421-244D-9BE6-6E3B8532E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5D5E5-12D8-D14F-BE46-9203AC7EC5F5}"/>
              </a:ext>
            </a:extLst>
          </p:cNvPr>
          <p:cNvSpPr>
            <a:spLocks noGrp="1"/>
          </p:cNvSpPr>
          <p:nvPr>
            <p:ph type="sldNum" sz="quarter" idx="12"/>
          </p:nvPr>
        </p:nvSpPr>
        <p:spPr>
          <a:xfrm>
            <a:off x="457200" y="6294715"/>
            <a:ext cx="2133600" cy="365125"/>
          </a:xfrm>
          <a:prstGeom prst="rect">
            <a:avLst/>
          </a:prstGeom>
        </p:spPr>
        <p:txBody>
          <a:bodyPr/>
          <a:lstStyle/>
          <a:p>
            <a:fld id="{2CA92A86-A408-5142-80D5-4A5259AF9151}" type="slidenum">
              <a:rPr lang="en-US" smtClean="0"/>
              <a:t>‹#›</a:t>
            </a:fld>
            <a:endParaRPr lang="en-US"/>
          </a:p>
        </p:txBody>
      </p:sp>
    </p:spTree>
    <p:extLst>
      <p:ext uri="{BB962C8B-B14F-4D97-AF65-F5344CB8AC3E}">
        <p14:creationId xmlns:p14="http://schemas.microsoft.com/office/powerpoint/2010/main" val="137228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89201062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6"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416053" y="172212"/>
            <a:ext cx="8311896" cy="731520"/>
          </a:xfrm>
        </p:spPr>
        <p:txBody>
          <a:bodyPr vert="horz" wrap="square" lIns="0" tIns="0" rIns="0" bIns="0" rtlCol="0" anchor="b" anchorCtr="0">
            <a:noAutofit/>
          </a:bodyPr>
          <a:lstStyle>
            <a:lvl1pPr>
              <a:defRPr lang="en-US" dirty="0"/>
            </a:lvl1pPr>
          </a:lstStyle>
          <a:p>
            <a:pPr lvl="0"/>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416052" y="884725"/>
            <a:ext cx="8311896" cy="207749"/>
          </a:xfrm>
          <a:prstGeom prst="rect">
            <a:avLst/>
          </a:prstGeom>
        </p:spPr>
        <p:txBody>
          <a:bodyPr vert="horz" wrap="square" lIns="0" tIns="0" rIns="0" bIns="0" rtlCol="0">
            <a:spAutoFit/>
          </a:bodyPr>
          <a:lstStyle>
            <a:lvl1pPr>
              <a:defRPr lang="en-US" sz="1350" b="0" dirty="0">
                <a:solidFill>
                  <a:srgbClr val="7F7F7F"/>
                </a:solidFill>
              </a:defRPr>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416052" y="6529533"/>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416051" y="415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dirty="0"/>
              <a:t>Add tracker</a:t>
            </a:r>
          </a:p>
        </p:txBody>
      </p:sp>
    </p:spTree>
    <p:extLst>
      <p:ext uri="{BB962C8B-B14F-4D97-AF65-F5344CB8AC3E}">
        <p14:creationId xmlns:p14="http://schemas.microsoft.com/office/powerpoint/2010/main" val="2135511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41452545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4569714" y="0"/>
            <a:ext cx="4574286" cy="6858000"/>
          </a:xfrm>
          <a:prstGeom prst="rect">
            <a:avLst/>
          </a:prstGeom>
          <a:solidFill>
            <a:srgbClr val="E7E9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416052" y="172212"/>
            <a:ext cx="3799332" cy="731520"/>
          </a:xfrm>
        </p:spPr>
        <p:txBody>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416052" y="884725"/>
            <a:ext cx="3799332" cy="276999"/>
          </a:xfrm>
          <a:prstGeom prst="rect">
            <a:avLst/>
          </a:prstGeom>
        </p:spPr>
        <p:txBody>
          <a:bodyPr wrap="square">
            <a:noAutofit/>
          </a:bodyPr>
          <a:lstStyle>
            <a:lvl1pPr marL="0" indent="0" algn="l">
              <a:buNone/>
              <a:defRPr sz="1350" b="0">
                <a:solidFill>
                  <a:srgbClr val="7F7F7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a:spLocks/>
          </p:cNvSpPr>
          <p:nvPr userDrawn="1">
            <p:custDataLst>
              <p:tags r:id="rId8"/>
            </p:custDataLst>
          </p:nvPr>
        </p:nvSpPr>
        <p:spPr>
          <a:xfrm>
            <a:off x="416051" y="6501670"/>
            <a:ext cx="3799332" cy="123111"/>
          </a:xfrm>
          <a:prstGeom prst="rect">
            <a:avLst/>
          </a:prstGeom>
        </p:spPr>
        <p:txBody>
          <a:bodyPr vert="horz" wrap="square" lIns="0" tIns="0" rIns="0" bIns="0" rtlCol="0" anchor="b" anchorCtr="0">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416051" y="41598"/>
            <a:ext cx="2882504"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dirty="0"/>
              <a:t>Add tracker</a:t>
            </a:r>
          </a:p>
        </p:txBody>
      </p:sp>
    </p:spTree>
    <p:extLst>
      <p:ext uri="{BB962C8B-B14F-4D97-AF65-F5344CB8AC3E}">
        <p14:creationId xmlns:p14="http://schemas.microsoft.com/office/powerpoint/2010/main" val="283603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07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416052" y="172212"/>
            <a:ext cx="8311896" cy="731520"/>
          </a:xfrm>
        </p:spPr>
        <p:txBody>
          <a:bodyPr/>
          <a:lstStyle/>
          <a:p>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416052" y="884725"/>
            <a:ext cx="8311896" cy="276999"/>
          </a:xfr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GB"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GB" sz="675" dirty="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113DFDDF-7DA2-4E92-8555-8B9DB1295FAA}"/>
              </a:ext>
            </a:extLst>
          </p:cNvPr>
          <p:cNvSpPr>
            <a:spLocks noGrp="1"/>
          </p:cNvSpPr>
          <p:nvPr>
            <p:ph type="body" sz="quarter" idx="16" hasCustomPrompt="1"/>
            <p:custDataLst>
              <p:tags r:id="rId7"/>
            </p:custDataLst>
          </p:nvPr>
        </p:nvSpPr>
        <p:spPr>
          <a:xfrm>
            <a:off x="5367528" y="104710"/>
            <a:ext cx="3360420" cy="92333"/>
          </a:xfrm>
        </p:spPr>
        <p:txBody>
          <a:bodyPr vert="horz" wrap="square" lIns="0" tIns="0" rIns="0" bIns="0" rtlCol="0" anchor="ctr" anchorCtr="0">
            <a:spAutoFit/>
          </a:bodyPr>
          <a:lstStyle>
            <a:lvl1pPr algn="r">
              <a:defRPr lang="en-US" sz="600" dirty="0"/>
            </a:lvl1pPr>
          </a:lstStyle>
          <a:p>
            <a:pPr lvl="0" algn="r"/>
            <a:r>
              <a:rPr lang="en-US" dirty="0"/>
              <a:t>Chapter › Topic</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8"/>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269490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077" y="3058241"/>
            <a:ext cx="6883847" cy="741518"/>
          </a:xfrm>
        </p:spPr>
        <p:txBody>
          <a:bodyPr lIns="0" tIns="0" rIns="0" bIns="0" anchor="ctr">
            <a:normAutofit/>
          </a:bodyPr>
          <a:lstStyle>
            <a:lvl1pPr algn="ctr">
              <a:lnSpc>
                <a:spcPts val="4000"/>
              </a:lnSpc>
              <a:defRPr sz="3600" baseline="0">
                <a:solidFill>
                  <a:schemeClr val="bg1"/>
                </a:solidFill>
                <a:latin typeface="+mj-lt"/>
                <a:cs typeface="Arial" panose="020B0604020202020204" pitchFamily="34" charset="0"/>
              </a:defRPr>
            </a:lvl1pPr>
          </a:lstStyle>
          <a:p>
            <a:r>
              <a:rPr lang="en-US" dirty="0"/>
              <a:t>Click to edit Master title style</a:t>
            </a:r>
          </a:p>
        </p:txBody>
      </p:sp>
      <p:grpSp>
        <p:nvGrpSpPr>
          <p:cNvPr id="11" name="Group 4">
            <a:extLst>
              <a:ext uri="{FF2B5EF4-FFF2-40B4-BE49-F238E27FC236}">
                <a16:creationId xmlns:a16="http://schemas.microsoft.com/office/drawing/2014/main" id="{535E2575-B1B8-4AD3-9C35-9EE54B9D7232}"/>
              </a:ext>
            </a:extLst>
          </p:cNvPr>
          <p:cNvGrpSpPr>
            <a:grpSpLocks noChangeAspect="1"/>
          </p:cNvGrpSpPr>
          <p:nvPr userDrawn="1"/>
        </p:nvGrpSpPr>
        <p:grpSpPr bwMode="auto">
          <a:xfrm>
            <a:off x="4461286" y="219376"/>
            <a:ext cx="4722084" cy="6686137"/>
            <a:chOff x="2729" y="0"/>
            <a:chExt cx="3051" cy="4320"/>
          </a:xfrm>
        </p:grpSpPr>
        <p:sp>
          <p:nvSpPr>
            <p:cNvPr id="12" name="AutoShape 3">
              <a:extLst>
                <a:ext uri="{FF2B5EF4-FFF2-40B4-BE49-F238E27FC236}">
                  <a16:creationId xmlns:a16="http://schemas.microsoft.com/office/drawing/2014/main" id="{09ADCA6B-C127-4817-A431-A366BBDC55D2}"/>
                </a:ext>
              </a:extLst>
            </p:cNvPr>
            <p:cNvSpPr>
              <a:spLocks noChangeAspect="1" noChangeArrowheads="1" noTextEdit="1"/>
            </p:cNvSpPr>
            <p:nvPr userDrawn="1"/>
          </p:nvSpPr>
          <p:spPr bwMode="auto">
            <a:xfrm>
              <a:off x="2729" y="0"/>
              <a:ext cx="305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cs typeface="Arial" panose="020B0604020202020204" pitchFamily="34" charset="0"/>
              </a:endParaRPr>
            </a:p>
          </p:txBody>
        </p:sp>
        <p:sp>
          <p:nvSpPr>
            <p:cNvPr id="13" name="Freeform 5">
              <a:extLst>
                <a:ext uri="{FF2B5EF4-FFF2-40B4-BE49-F238E27FC236}">
                  <a16:creationId xmlns:a16="http://schemas.microsoft.com/office/drawing/2014/main" id="{29CC166F-AD88-4A4F-AE3C-EC2FF102150D}"/>
                </a:ext>
              </a:extLst>
            </p:cNvPr>
            <p:cNvSpPr>
              <a:spLocks/>
            </p:cNvSpPr>
            <p:nvPr userDrawn="1"/>
          </p:nvSpPr>
          <p:spPr bwMode="auto">
            <a:xfrm>
              <a:off x="4997" y="2059"/>
              <a:ext cx="769" cy="2247"/>
            </a:xfrm>
            <a:custGeom>
              <a:avLst/>
              <a:gdLst>
                <a:gd name="T0" fmla="*/ 0 w 2512"/>
                <a:gd name="T1" fmla="*/ 7321 h 7321"/>
                <a:gd name="T2" fmla="*/ 2512 w 2512"/>
                <a:gd name="T3" fmla="*/ 7321 h 7321"/>
                <a:gd name="T4" fmla="*/ 2512 w 2512"/>
                <a:gd name="T5" fmla="*/ 0 h 7321"/>
                <a:gd name="T6" fmla="*/ 0 w 2512"/>
                <a:gd name="T7" fmla="*/ 7321 h 7321"/>
              </a:gdLst>
              <a:ahLst/>
              <a:cxnLst>
                <a:cxn ang="0">
                  <a:pos x="T0" y="T1"/>
                </a:cxn>
                <a:cxn ang="0">
                  <a:pos x="T2" y="T3"/>
                </a:cxn>
                <a:cxn ang="0">
                  <a:pos x="T4" y="T5"/>
                </a:cxn>
                <a:cxn ang="0">
                  <a:pos x="T6" y="T7"/>
                </a:cxn>
              </a:cxnLst>
              <a:rect l="0" t="0" r="r" b="b"/>
              <a:pathLst>
                <a:path w="2512" h="7321">
                  <a:moveTo>
                    <a:pt x="0" y="7321"/>
                  </a:moveTo>
                  <a:lnTo>
                    <a:pt x="2512" y="7321"/>
                  </a:lnTo>
                  <a:lnTo>
                    <a:pt x="2512" y="0"/>
                  </a:lnTo>
                  <a:lnTo>
                    <a:pt x="0" y="7321"/>
                  </a:lnTo>
                  <a:close/>
                </a:path>
              </a:pathLst>
            </a:custGeom>
            <a:solidFill>
              <a:srgbClr val="00A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cs typeface="Arial" panose="020B0604020202020204" pitchFamily="34" charset="0"/>
              </a:endParaRPr>
            </a:p>
          </p:txBody>
        </p:sp>
      </p:grpSp>
    </p:spTree>
    <p:extLst>
      <p:ext uri="{BB962C8B-B14F-4D97-AF65-F5344CB8AC3E}">
        <p14:creationId xmlns:p14="http://schemas.microsoft.com/office/powerpoint/2010/main" val="27464361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61">
          <p15:clr>
            <a:srgbClr val="FBAE40"/>
          </p15:clr>
        </p15:guide>
        <p15:guide id="4" pos="2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D92887E4-A705-D446-8489-BBFFEECD18D8}"/>
              </a:ext>
            </a:extLst>
          </p:cNvPr>
          <p:cNvSpPr/>
          <p:nvPr userDrawn="1"/>
        </p:nvSpPr>
        <p:spPr bwMode="auto">
          <a:xfrm>
            <a:off x="7965440" y="3440176"/>
            <a:ext cx="1178560" cy="3417824"/>
          </a:xfrm>
          <a:prstGeom prst="triangle">
            <a:avLst>
              <a:gd name="adj" fmla="val 100000"/>
            </a:avLst>
          </a:prstGeom>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rtlCol="0" anchor="ctr"/>
          <a:lstStyle/>
          <a:p>
            <a:pPr algn="ctr"/>
            <a:endParaRPr lang="en-US"/>
          </a:p>
        </p:txBody>
      </p:sp>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61">
          <p15:clr>
            <a:srgbClr val="FBAE40"/>
          </p15:clr>
        </p15:guide>
        <p15:guide id="4" pos="2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602000"/>
            <a:ext cx="8208963" cy="4057650"/>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5"/>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a:p>
          <a:p>
            <a:fld id="{4FD9013D-92AD-C643-96A8-EBFE9D29F7C2}" type="slidenum">
              <a:rPr lang="en-US" b="1" smtClean="0">
                <a:solidFill>
                  <a:schemeClr val="tx2"/>
                </a:solidFill>
              </a:rPr>
              <a:pPr/>
              <a:t>‹#›</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sp>
        <p:nvSpPr>
          <p:cNvPr id="2" name="Title 1">
            <a:extLst>
              <a:ext uri="{FF2B5EF4-FFF2-40B4-BE49-F238E27FC236}">
                <a16:creationId xmlns:a16="http://schemas.microsoft.com/office/drawing/2014/main" id="{2C827B7F-7463-461B-BFFD-883DF74C511C}"/>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29168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199" y="1602000"/>
            <a:ext cx="3996000" cy="4424362"/>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679688" y="1602000"/>
            <a:ext cx="3996000" cy="4424362"/>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5"/>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82E2BDED-32CB-4DAF-9DA1-BD406AE17BC3}"/>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72" userDrawn="1">
          <p15:clr>
            <a:srgbClr val="FBAE40"/>
          </p15:clr>
        </p15:guide>
        <p15:guide id="3" pos="5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163AC-7462-4810-90F1-66EDCFDF81BF}"/>
              </a:ext>
            </a:extLst>
          </p:cNvPr>
          <p:cNvSpPr/>
          <p:nvPr userDrawn="1"/>
        </p:nvSpPr>
        <p:spPr bwMode="auto">
          <a:xfrm>
            <a:off x="457200" y="1600199"/>
            <a:ext cx="3959999" cy="3933921"/>
          </a:xfrm>
          <a:prstGeom prst="rect">
            <a:avLst/>
          </a:prstGeom>
          <a:solidFill>
            <a:schemeClr val="bg2"/>
          </a:solidFill>
          <a:ln>
            <a:noFill/>
          </a:ln>
        </p:spPr>
        <p:txBody>
          <a:bodyPr lIns="0" tIns="0" rIns="0" bIns="0" rtlCol="0" anchor="ctr"/>
          <a:lstStyle/>
          <a:p>
            <a:pPr algn="ctr"/>
            <a:endParaRPr lang="en-GB">
              <a:latin typeface="+mj-lt"/>
            </a:endParaRPr>
          </a:p>
        </p:txBody>
      </p:sp>
      <p:sp>
        <p:nvSpPr>
          <p:cNvPr id="5" name="Content Placeholder 4"/>
          <p:cNvSpPr>
            <a:spLocks noGrp="1"/>
          </p:cNvSpPr>
          <p:nvPr>
            <p:ph sz="quarter" idx="13"/>
          </p:nvPr>
        </p:nvSpPr>
        <p:spPr>
          <a:xfrm>
            <a:off x="482400" y="1918800"/>
            <a:ext cx="3711600" cy="1180800"/>
          </a:xfrm>
          <a:prstGeom prst="rect">
            <a:avLst/>
          </a:prstGeom>
        </p:spPr>
        <p:txBody>
          <a:bodyPr lIns="180000" rIns="180000" anchor="ctr">
            <a:noAutofit/>
          </a:bodyPr>
          <a:lstStyle>
            <a:lvl1pPr marL="0" indent="0">
              <a:lnSpc>
                <a:spcPct val="100000"/>
              </a:lnSpc>
              <a:buFontTx/>
              <a:buNone/>
              <a:defRPr lang="en-GB" sz="2800" kern="1200" dirty="0">
                <a:solidFill>
                  <a:srgbClr val="FFFFFF"/>
                </a:solidFill>
                <a:latin typeface="+mj-lt"/>
                <a:ea typeface="ＭＳ Ｐゴシック" charset="0"/>
                <a:cs typeface="Arial" charset="0"/>
              </a:defRPr>
            </a:lvl1pPr>
          </a:lstStyle>
          <a:p>
            <a:pPr lvl="0"/>
            <a:r>
              <a:rPr lang="en-US"/>
              <a:t>Edit Master text styles</a:t>
            </a:r>
          </a:p>
        </p:txBody>
      </p:sp>
      <p:sp>
        <p:nvSpPr>
          <p:cNvPr id="13" name="Content Placeholder 4"/>
          <p:cNvSpPr>
            <a:spLocks noGrp="1"/>
          </p:cNvSpPr>
          <p:nvPr>
            <p:ph sz="quarter" idx="14" hasCustomPrompt="1"/>
          </p:nvPr>
        </p:nvSpPr>
        <p:spPr>
          <a:xfrm>
            <a:off x="857957" y="3520800"/>
            <a:ext cx="2960486" cy="1803600"/>
          </a:xfrm>
          <a:prstGeom prst="rect">
            <a:avLst/>
          </a:prstGeom>
        </p:spPr>
        <p:txBody>
          <a:bodyPr anchor="ctr">
            <a:noAutofit/>
          </a:bodyPr>
          <a:lstStyle>
            <a:lvl1pPr marL="0" indent="0" algn="r">
              <a:lnSpc>
                <a:spcPct val="100000"/>
              </a:lnSpc>
              <a:buFontTx/>
              <a:buNone/>
              <a:defRPr sz="12400" b="1">
                <a:solidFill>
                  <a:schemeClr val="bg1"/>
                </a:solidFill>
                <a:latin typeface="+mj-lt"/>
              </a:defRPr>
            </a:lvl1pPr>
          </a:lstStyle>
          <a:p>
            <a:pPr lvl="0"/>
            <a:r>
              <a:rPr lang="en-US" dirty="0"/>
              <a:t>%</a:t>
            </a:r>
            <a:endParaRPr lang="en-GB" dirty="0"/>
          </a:p>
        </p:txBody>
      </p:sp>
      <p:sp>
        <p:nvSpPr>
          <p:cNvPr id="8" name="Text Placeholder 7"/>
          <p:cNvSpPr>
            <a:spLocks noGrp="1"/>
          </p:cNvSpPr>
          <p:nvPr>
            <p:ph type="body" sz="quarter" idx="15"/>
          </p:nvPr>
        </p:nvSpPr>
        <p:spPr>
          <a:xfrm>
            <a:off x="4680000" y="1600200"/>
            <a:ext cx="4006800" cy="3933825"/>
          </a:xfrm>
        </p:spPr>
        <p:txBody>
          <a:bodyPr/>
          <a:lstStyle>
            <a:lvl1pPr>
              <a:defRPr sz="2000">
                <a:latin typeface="+mj-lt"/>
              </a:defRPr>
            </a:lvl1pPr>
            <a:lvl2pPr marL="0" indent="0">
              <a:buFontTx/>
              <a:buNone/>
              <a:defRPr>
                <a:latin typeface="+mj-lt"/>
              </a:defRPr>
            </a:lvl2pPr>
            <a:lvl3pPr marL="180975" indent="-180975">
              <a:buClr>
                <a:schemeClr val="bg2"/>
              </a:buClr>
              <a:buFont typeface="Arial" panose="020B0604020202020204" pitchFamily="34" charset="0"/>
              <a:buChar char="•"/>
              <a:defRPr>
                <a:latin typeface="+mj-lt"/>
              </a:defRPr>
            </a:lvl3pPr>
            <a:lvl4pPr marL="357188" indent="-176213">
              <a:buFont typeface="Calibri" panose="020F0502020204030204" pitchFamily="34" charset="0"/>
              <a:buChar char="−"/>
              <a:defRPr>
                <a:latin typeface="+mj-lt"/>
              </a:defRPr>
            </a:lvl4pPr>
            <a:lvl5pPr marL="539750" indent="-182563">
              <a:buClr>
                <a:schemeClr val="tx2"/>
              </a:buClr>
              <a:buFont typeface="Arial" panose="020B0604020202020204" pitchFamily="34" charset="0"/>
              <a:buChar cha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5">
            <a:extLst>
              <a:ext uri="{FF2B5EF4-FFF2-40B4-BE49-F238E27FC236}">
                <a16:creationId xmlns:a16="http://schemas.microsoft.com/office/drawing/2014/main" id="{90F9D967-B7BC-47A9-8365-08CFC0D027C4}"/>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B77F1339-490F-44A8-BBD2-05906B72C27F}"/>
              </a:ext>
            </a:extLst>
          </p:cNvPr>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602000"/>
            <a:ext cx="3960000" cy="4417800"/>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5">
            <a:extLst>
              <a:ext uri="{FF2B5EF4-FFF2-40B4-BE49-F238E27FC236}">
                <a16:creationId xmlns:a16="http://schemas.microsoft.com/office/drawing/2014/main" id="{97F6C266-3708-4D67-A0B5-AE65F6E8EFF3}"/>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7CCC7C15-794F-4A48-8BB0-06CDDD4E3A0C}"/>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457200" y="1600198"/>
            <a:ext cx="2462400" cy="4419602"/>
          </a:xfrm>
        </p:spPr>
        <p:txBody>
          <a:bodyPr>
            <a:noAutofit/>
          </a:bodyPr>
          <a:lstStyle>
            <a:lvl1pPr>
              <a:defRPr sz="1800">
                <a:latin typeface="+mj-lt"/>
              </a:defRPr>
            </a:lvl1pPr>
            <a:lvl2pPr>
              <a:defRPr sz="1600">
                <a:latin typeface="+mj-lt"/>
              </a:defRPr>
            </a:lvl2pPr>
            <a:lvl3pPr>
              <a:defRPr sz="1600">
                <a:latin typeface="+mj-lt"/>
              </a:defRPr>
            </a:lvl3pPr>
            <a:lvl4pPr marL="357188" indent="-176213">
              <a:defRPr sz="1600">
                <a:latin typeface="+mj-lt"/>
              </a:defRPr>
            </a:lvl4pPr>
            <a:lvl5pPr marL="539750" indent="-182563">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600198"/>
            <a:ext cx="2462400" cy="4419602"/>
          </a:xfrm>
        </p:spPr>
        <p:txBody>
          <a:bodyPr>
            <a:noAutofit/>
          </a:bodyPr>
          <a:lstStyle>
            <a:lvl1pPr>
              <a:defRPr sz="1800">
                <a:latin typeface="+mj-lt"/>
              </a:defRPr>
            </a:lvl1pPr>
            <a:lvl2pPr>
              <a:defRPr sz="1600">
                <a:latin typeface="+mj-lt"/>
              </a:defRPr>
            </a:lvl2pPr>
            <a:lvl3pPr>
              <a:defRPr sz="1600">
                <a:latin typeface="+mj-lt"/>
              </a:defRPr>
            </a:lvl3pPr>
            <a:lvl4pPr marL="357188" indent="-176213">
              <a:defRPr sz="1600">
                <a:latin typeface="+mj-lt"/>
              </a:defRPr>
            </a:lvl4pPr>
            <a:lvl5pPr marL="539750" indent="-182563">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224400" y="1600198"/>
            <a:ext cx="2462400" cy="4419602"/>
          </a:xfrm>
        </p:spPr>
        <p:txBody>
          <a:bodyPr>
            <a:noAutofit/>
          </a:bodyPr>
          <a:lstStyle>
            <a:lvl1pPr>
              <a:defRPr sz="1800">
                <a:latin typeface="+mj-lt"/>
              </a:defRPr>
            </a:lvl1pPr>
            <a:lvl2pPr>
              <a:defRPr sz="1600">
                <a:latin typeface="+mj-lt"/>
              </a:defRPr>
            </a:lvl2pPr>
            <a:lvl3pPr>
              <a:defRPr sz="1600">
                <a:latin typeface="+mj-lt"/>
              </a:defRPr>
            </a:lvl3pPr>
            <a:lvl4pPr marL="357188" indent="-176213">
              <a:defRPr sz="1600">
                <a:latin typeface="+mj-lt"/>
              </a:defRPr>
            </a:lvl4pPr>
            <a:lvl5pPr marL="539750" indent="-182563">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5">
            <a:extLst>
              <a:ext uri="{FF2B5EF4-FFF2-40B4-BE49-F238E27FC236}">
                <a16:creationId xmlns:a16="http://schemas.microsoft.com/office/drawing/2014/main" id="{47C7F786-8EE4-4606-9201-A6CC3ECE7B70}"/>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b="1" smtClean="0"/>
              <a:pPr/>
              <a:t>‹#›</a:t>
            </a:fld>
            <a:r>
              <a:rPr lang="en-US" b="1" dirty="0"/>
              <a:t> </a:t>
            </a:r>
            <a:r>
              <a:rPr lang="en-GB" dirty="0">
                <a:solidFill>
                  <a:schemeClr val="bg2"/>
                </a:solidFill>
              </a:rPr>
              <a:t>|</a:t>
            </a:r>
            <a:r>
              <a:rPr lang="en-GB" dirty="0"/>
              <a:t> Document Title</a:t>
            </a:r>
          </a:p>
        </p:txBody>
      </p:sp>
      <p:sp>
        <p:nvSpPr>
          <p:cNvPr id="3" name="Title 2">
            <a:extLst>
              <a:ext uri="{FF2B5EF4-FFF2-40B4-BE49-F238E27FC236}">
                <a16:creationId xmlns:a16="http://schemas.microsoft.com/office/drawing/2014/main" id="{2F4D2A2D-0794-4136-81F9-DB5FE139A710}"/>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457200" y="1600199"/>
            <a:ext cx="2462400" cy="180975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600199"/>
            <a:ext cx="2462400" cy="441960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26"/>
          </p:nvPr>
        </p:nvSpPr>
        <p:spPr>
          <a:xfrm>
            <a:off x="6224400" y="1600199"/>
            <a:ext cx="2462400" cy="180975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p:cNvSpPr>
            <a:spLocks noGrp="1"/>
          </p:cNvSpPr>
          <p:nvPr>
            <p:ph type="body" sz="quarter" idx="27"/>
          </p:nvPr>
        </p:nvSpPr>
        <p:spPr>
          <a:xfrm>
            <a:off x="457200" y="4109169"/>
            <a:ext cx="2462400" cy="191063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5"/>
          <p:cNvSpPr>
            <a:spLocks noGrp="1"/>
          </p:cNvSpPr>
          <p:nvPr>
            <p:ph type="body" sz="quarter" idx="28"/>
          </p:nvPr>
        </p:nvSpPr>
        <p:spPr>
          <a:xfrm>
            <a:off x="6224400" y="4109169"/>
            <a:ext cx="2462400" cy="191063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a:extLst>
              <a:ext uri="{FF2B5EF4-FFF2-40B4-BE49-F238E27FC236}">
                <a16:creationId xmlns:a16="http://schemas.microsoft.com/office/drawing/2014/main" id="{F41E0280-929E-4B65-A06A-B9AECFF63164}"/>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D75242E1-9559-4871-819E-DD10B2507537}"/>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5600"/>
            <a:ext cx="8218488" cy="691200"/>
          </a:xfrm>
          <a:prstGeom prst="rect">
            <a:avLst/>
          </a:prstGeom>
        </p:spPr>
        <p:txBody>
          <a:bodyPr vert="horz" lIns="0" tIns="0" rIns="0" bIns="0" rtlCol="0" anchor="b" anchorCtr="0">
            <a:noAutofit/>
          </a:bodyPr>
          <a:lstStyle/>
          <a:p>
            <a:pPr lvl="0">
              <a:lnSpc>
                <a:spcPct val="100000"/>
              </a:lnSpc>
            </a:pPr>
            <a:r>
              <a:rPr lang="en-US"/>
              <a:t>Click to edit Master title style</a:t>
            </a:r>
            <a:endParaRPr lang="en-US" dirty="0"/>
          </a:p>
        </p:txBody>
      </p:sp>
      <p:sp>
        <p:nvSpPr>
          <p:cNvPr id="7" name="Text Placeholder 6"/>
          <p:cNvSpPr>
            <a:spLocks noGrp="1"/>
          </p:cNvSpPr>
          <p:nvPr>
            <p:ph type="body" idx="1"/>
          </p:nvPr>
        </p:nvSpPr>
        <p:spPr>
          <a:xfrm>
            <a:off x="457200" y="1600201"/>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466725" y="1116013"/>
            <a:ext cx="822007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mj-lt"/>
            </a:endParaRPr>
          </a:p>
        </p:txBody>
      </p:sp>
      <p:pic>
        <p:nvPicPr>
          <p:cNvPr id="9" name="Picture 8">
            <a:extLst>
              <a:ext uri="{FF2B5EF4-FFF2-40B4-BE49-F238E27FC236}">
                <a16:creationId xmlns:a16="http://schemas.microsoft.com/office/drawing/2014/main" id="{96725AF5-673D-7F4D-B5A3-5B302EC746F8}"/>
              </a:ext>
            </a:extLst>
          </p:cNvPr>
          <p:cNvPicPr>
            <a:picLocks noChangeAspect="1"/>
          </p:cNvPicPr>
          <p:nvPr userDrawn="1"/>
        </p:nvPicPr>
        <p:blipFill>
          <a:blip r:embed="rId17"/>
          <a:stretch>
            <a:fillRect/>
          </a:stretch>
        </p:blipFill>
        <p:spPr>
          <a:xfrm>
            <a:off x="5916876" y="6048413"/>
            <a:ext cx="2796675" cy="655502"/>
          </a:xfrm>
          <a:prstGeom prst="rect">
            <a:avLst/>
          </a:prstGeom>
        </p:spPr>
      </p:pic>
      <p:sp>
        <p:nvSpPr>
          <p:cNvPr id="8" name="Slide Number Placeholder 5">
            <a:extLst>
              <a:ext uri="{FF2B5EF4-FFF2-40B4-BE49-F238E27FC236}">
                <a16:creationId xmlns:a16="http://schemas.microsoft.com/office/drawing/2014/main" id="{4C506E64-C331-DC4A-9BB9-C9B9E33CAF55}"/>
              </a:ext>
            </a:extLst>
          </p:cNvPr>
          <p:cNvSpPr>
            <a:spLocks noGrp="1"/>
          </p:cNvSpPr>
          <p:nvPr>
            <p:ph type="sldNum" sz="quarter" idx="4"/>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3"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 id="2147483710" r:id="rId12"/>
    <p:sldLayoutId id="2147483711" r:id="rId13"/>
    <p:sldLayoutId id="2147483712" r:id="rId14"/>
    <p:sldLayoutId id="2147483714" r:id="rId15"/>
  </p:sldLayoutIdLst>
  <p:hf hdr="0" ftr="0" dt="0"/>
  <p:txStyles>
    <p:title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1" kern="1200" dirty="0" smtClean="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dirty="0" smtClean="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dirty="0" smtClean="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dirty="0" smtClean="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devex.com/news/q-a-a-case-for-gender-smart-investment-98835" TargetMode="External"/><Relationship Id="rId5" Type="http://schemas.openxmlformats.org/officeDocument/2006/relationships/hyperlink" Target="https://www.advansgroup.com/en/media/news/advans-signs-a-eur-10-million-long-term-loan-agreement-with-finnfund/" TargetMode="External"/><Relationship Id="rId4" Type="http://schemas.openxmlformats.org/officeDocument/2006/relationships/hyperlink" Target="https://gendertoolkit.cdcgroup.com/wp-content/uploads/2020/11/Gender-smart-Investing-Guide-for-Fund-Managers.pdf#page=3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roup.com/en/gender-investment/empowering-women-entrepreneurs/" TargetMode="External"/><Relationship Id="rId7"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hyperlink" Target="https://grofin.com/tag/gender-lens-investment/" TargetMode="External"/><Relationship Id="rId4" Type="http://schemas.openxmlformats.org/officeDocument/2006/relationships/hyperlink" Target="https://assets.cdcgroup.com/wp-content/uploads/2021/03/02112712/Arise-IIP-ComElles-Impact-Repor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camellia.plc.uk/2020-regulatory-news-announcement-0752" TargetMode="External"/><Relationship Id="rId3" Type="http://schemas.openxmlformats.org/officeDocument/2006/relationships/image" Target="../media/image11.jpeg"/><Relationship Id="rId7" Type="http://schemas.openxmlformats.org/officeDocument/2006/relationships/hyperlink" Target="https://www.camellia.plc.uk/2021-more-female-guards-at-kakuzi"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freshplaza.com/article/9293916/uk-firm-pays-ps4-6-million-to-settle-human-rights-abuse-claims-at-kenyan-avocado-farm/" TargetMode="External"/><Relationship Id="rId5" Type="http://schemas.openxmlformats.org/officeDocument/2006/relationships/hyperlink" Target="https://www.thetimes.co.uk/article/5799a1d6-8f06-11eb-ab4d-f4c45359834c?shareToken=07b9060b3c0fb782d02b64f5d432845f" TargetMode="External"/><Relationship Id="rId4" Type="http://schemas.openxmlformats.org/officeDocument/2006/relationships/hyperlink" Target="https://www.leighday.co.uk/latest-updates/news/2021-news/settlement-of-claims-against-camellia-plc-of-allegations-of-serious-human-rights-abuses-in-kenya/" TargetMode="External"/><Relationship Id="rId9" Type="http://schemas.openxmlformats.org/officeDocument/2006/relationships/hyperlink" Target="http://www.easternproduce.com/files/eastern-produce/uploads/Settlement-of-claims-in-Malawi.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endertoolkit.cdcgroup.com/fund-managers-guide-to-gender-smart-investing/"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hyperlink" Target="https://lnkd.in/gHsD_Hm?trk=organization-update_share-update_update-text" TargetMode="External"/><Relationship Id="rId4" Type="http://schemas.openxmlformats.org/officeDocument/2006/relationships/hyperlink" Target="https://www.dpi-llp.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emconsortium.org/report/4986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news24.com/citypress/business/how-trailblazer-lebogang-zulu-is-changing-the-construction-industry-20190906" TargetMode="External"/><Relationship Id="rId4" Type="http://schemas.openxmlformats.org/officeDocument/2006/relationships/hyperlink" Target="https://www.howwemadeitinafrica.com/an-uphill-battle-entrepreneur-explains-how-she-built-a-dried-fruit-snacks-brand-in-nigeria/9784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6.sv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tags" Target="../tags/tag41.xml"/><Relationship Id="rId16" Type="http://schemas.openxmlformats.org/officeDocument/2006/relationships/image" Target="../media/image29.png"/><Relationship Id="rId1" Type="http://schemas.openxmlformats.org/officeDocument/2006/relationships/vmlDrawing" Target="../drawings/vmlDrawing6.vml"/><Relationship Id="rId6" Type="http://schemas.openxmlformats.org/officeDocument/2006/relationships/tags" Target="../tags/tag45.xml"/><Relationship Id="rId11" Type="http://schemas.openxmlformats.org/officeDocument/2006/relationships/image" Target="../media/image3.emf"/><Relationship Id="rId5" Type="http://schemas.openxmlformats.org/officeDocument/2006/relationships/tags" Target="../tags/tag44.xml"/><Relationship Id="rId15" Type="http://schemas.openxmlformats.org/officeDocument/2006/relationships/image" Target="../media/image28.svg"/><Relationship Id="rId10" Type="http://schemas.openxmlformats.org/officeDocument/2006/relationships/oleObject" Target="../embeddings/oleObject6.bin"/><Relationship Id="rId4" Type="http://schemas.openxmlformats.org/officeDocument/2006/relationships/tags" Target="../tags/tag43.xml"/><Relationship Id="rId9" Type="http://schemas.openxmlformats.org/officeDocument/2006/relationships/slideLayout" Target="../slideLayouts/slideLayout13.xml"/><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33.png"/><Relationship Id="rId3" Type="http://schemas.openxmlformats.org/officeDocument/2006/relationships/tags" Target="../tags/tag50.xml"/><Relationship Id="rId7" Type="http://schemas.openxmlformats.org/officeDocument/2006/relationships/notesSlide" Target="../notesSlides/notesSlide21.xml"/><Relationship Id="rId12" Type="http://schemas.openxmlformats.org/officeDocument/2006/relationships/image" Target="../media/image32.svg"/><Relationship Id="rId2" Type="http://schemas.openxmlformats.org/officeDocument/2006/relationships/tags" Target="../tags/tag49.xml"/><Relationship Id="rId16" Type="http://schemas.openxmlformats.org/officeDocument/2006/relationships/image" Target="../media/image36.svg"/><Relationship Id="rId1" Type="http://schemas.openxmlformats.org/officeDocument/2006/relationships/tags" Target="../tags/tag48.xml"/><Relationship Id="rId6" Type="http://schemas.openxmlformats.org/officeDocument/2006/relationships/slideLayout" Target="../slideLayouts/slideLayout12.xml"/><Relationship Id="rId11" Type="http://schemas.openxmlformats.org/officeDocument/2006/relationships/image" Target="../media/image31.png"/><Relationship Id="rId5" Type="http://schemas.openxmlformats.org/officeDocument/2006/relationships/tags" Target="../tags/tag52.xml"/><Relationship Id="rId15" Type="http://schemas.openxmlformats.org/officeDocument/2006/relationships/image" Target="../media/image35.png"/><Relationship Id="rId10" Type="http://schemas.openxmlformats.org/officeDocument/2006/relationships/image" Target="../media/image14.emf"/><Relationship Id="rId4" Type="http://schemas.openxmlformats.org/officeDocument/2006/relationships/tags" Target="../tags/tag51.xml"/><Relationship Id="rId9" Type="http://schemas.openxmlformats.org/officeDocument/2006/relationships/image" Target="../media/image13.emf"/><Relationship Id="rId14" Type="http://schemas.openxmlformats.org/officeDocument/2006/relationships/image" Target="../media/image34.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38.png"/><Relationship Id="rId2" Type="http://schemas.openxmlformats.org/officeDocument/2006/relationships/tags" Target="../tags/tag53.xml"/><Relationship Id="rId1" Type="http://schemas.openxmlformats.org/officeDocument/2006/relationships/vmlDrawing" Target="../drawings/vmlDrawing7.vml"/><Relationship Id="rId6" Type="http://schemas.openxmlformats.org/officeDocument/2006/relationships/image" Target="../media/image37.emf"/><Relationship Id="rId5" Type="http://schemas.openxmlformats.org/officeDocument/2006/relationships/oleObject" Target="../embeddings/oleObject7.bin"/><Relationship Id="rId4"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8.vml"/><Relationship Id="rId6" Type="http://schemas.openxmlformats.org/officeDocument/2006/relationships/image" Target="../media/image37.emf"/><Relationship Id="rId5" Type="http://schemas.openxmlformats.org/officeDocument/2006/relationships/oleObject" Target="../embeddings/oleObject8.bin"/><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slideLayout" Target="../slideLayouts/slideLayout13.xml"/><Relationship Id="rId3" Type="http://schemas.openxmlformats.org/officeDocument/2006/relationships/tags" Target="../tags/tag24.xml"/><Relationship Id="rId21" Type="http://schemas.openxmlformats.org/officeDocument/2006/relationships/image" Target="../media/image3.emf"/><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oleObject" Target="../embeddings/oleObject4.bin"/><Relationship Id="rId1" Type="http://schemas.openxmlformats.org/officeDocument/2006/relationships/vmlDrawing" Target="../drawings/vmlDrawing4.v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notesSlide" Target="../notesSlides/notesSlide3.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png"/><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sgtoday.com/nike-launches-broad-set-of-2025-sustainability-targets-ties-exec-comp-to-esg-goal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30800"/>
            <a:ext cx="7904162" cy="1464087"/>
          </a:xfrm>
        </p:spPr>
        <p:txBody>
          <a:bodyPr>
            <a:normAutofit fontScale="90000"/>
          </a:bodyPr>
          <a:lstStyle/>
          <a:p>
            <a:r>
              <a:rPr lang="en-GB" dirty="0"/>
              <a:t>Promoting gender smart manufacturing through Manufacturing Africa </a:t>
            </a:r>
            <a:br>
              <a:rPr lang="en-GB" dirty="0"/>
            </a:br>
            <a:endParaRPr lang="en-GB" dirty="0"/>
          </a:p>
        </p:txBody>
      </p:sp>
      <p:sp>
        <p:nvSpPr>
          <p:cNvPr id="3" name="Subtitle 2"/>
          <p:cNvSpPr>
            <a:spLocks noGrp="1"/>
          </p:cNvSpPr>
          <p:nvPr>
            <p:ph type="subTitle" idx="1"/>
          </p:nvPr>
        </p:nvSpPr>
        <p:spPr>
          <a:xfrm>
            <a:off x="457200" y="5479200"/>
            <a:ext cx="7885476" cy="667289"/>
          </a:xfrm>
        </p:spPr>
        <p:txBody>
          <a:bodyPr/>
          <a:lstStyle/>
          <a:p>
            <a:r>
              <a:rPr lang="en-GB" dirty="0"/>
              <a:t>Nicole Pitter Patterson, Rachel Lock</a:t>
            </a:r>
          </a:p>
        </p:txBody>
      </p:sp>
    </p:spTree>
    <p:extLst>
      <p:ext uri="{BB962C8B-B14F-4D97-AF65-F5344CB8AC3E}">
        <p14:creationId xmlns:p14="http://schemas.microsoft.com/office/powerpoint/2010/main" val="248318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 icon&#10;&#10;Description automatically generated">
            <a:extLst>
              <a:ext uri="{FF2B5EF4-FFF2-40B4-BE49-F238E27FC236}">
                <a16:creationId xmlns:a16="http://schemas.microsoft.com/office/drawing/2014/main" id="{F6786268-E489-0443-9789-C233791A2B37}"/>
              </a:ext>
            </a:extLst>
          </p:cNvPr>
          <p:cNvPicPr>
            <a:picLocks noChangeAspect="1"/>
          </p:cNvPicPr>
          <p:nvPr/>
        </p:nvPicPr>
        <p:blipFill>
          <a:blip r:embed="rId3"/>
          <a:stretch>
            <a:fillRect/>
          </a:stretch>
        </p:blipFill>
        <p:spPr>
          <a:xfrm>
            <a:off x="3777297" y="2982582"/>
            <a:ext cx="3023235" cy="2507507"/>
          </a:xfrm>
          <a:prstGeom prst="rect">
            <a:avLst/>
          </a:prstGeom>
        </p:spPr>
      </p:pic>
      <p:sp>
        <p:nvSpPr>
          <p:cNvPr id="2" name="Text Placeholder 1">
            <a:extLst>
              <a:ext uri="{FF2B5EF4-FFF2-40B4-BE49-F238E27FC236}">
                <a16:creationId xmlns:a16="http://schemas.microsoft.com/office/drawing/2014/main" id="{01AC358E-02BE-4461-BFB6-718E91F141F0}"/>
              </a:ext>
            </a:extLst>
          </p:cNvPr>
          <p:cNvSpPr>
            <a:spLocks noGrp="1"/>
          </p:cNvSpPr>
          <p:nvPr>
            <p:ph type="body" sz="quarter" idx="13"/>
          </p:nvPr>
        </p:nvSpPr>
        <p:spPr>
          <a:xfrm>
            <a:off x="457200" y="1602000"/>
            <a:ext cx="8255000" cy="3826211"/>
          </a:xfrm>
        </p:spPr>
        <p:txBody>
          <a:bodyPr numCol="2" spcCol="252000">
            <a:normAutofit/>
          </a:bodyPr>
          <a:lstStyle/>
          <a:p>
            <a:pPr lvl="1">
              <a:lnSpc>
                <a:spcPts val="1340"/>
              </a:lnSpc>
              <a:spcBef>
                <a:spcPts val="0"/>
              </a:spcBef>
            </a:pPr>
            <a:r>
              <a:rPr lang="en-US" sz="1400" b="1" dirty="0">
                <a:solidFill>
                  <a:schemeClr val="bg2"/>
                </a:solidFill>
                <a:latin typeface="Calibri" panose="020F0502020204030204" pitchFamily="34" charset="0"/>
                <a:cs typeface="Calibri" panose="020F0502020204030204" pitchFamily="34" charset="0"/>
              </a:rPr>
              <a:t>UNLOCK THE OPPORTUNITY</a:t>
            </a:r>
          </a:p>
          <a:p>
            <a:pPr lvl="1">
              <a:lnSpc>
                <a:spcPts val="1340"/>
              </a:lnSpc>
              <a:spcBef>
                <a:spcPts val="0"/>
              </a:spcBef>
              <a:spcAft>
                <a:spcPts val="500"/>
              </a:spcAft>
            </a:pPr>
            <a:r>
              <a:rPr lang="en-US" sz="1050" b="1" dirty="0">
                <a:latin typeface="Calibri" panose="020F0502020204030204" pitchFamily="34" charset="0"/>
                <a:cs typeface="Calibri" panose="020F0502020204030204" pitchFamily="34" charset="0"/>
              </a:rPr>
              <a:t>Apply a gender lens to unlock the multi-trillion-dollar </a:t>
            </a:r>
            <a:br>
              <a:rPr lang="en-US" sz="1050" b="1" dirty="0">
                <a:latin typeface="Calibri" panose="020F0502020204030204" pitchFamily="34" charset="0"/>
                <a:cs typeface="Calibri" panose="020F0502020204030204" pitchFamily="34" charset="0"/>
              </a:rPr>
            </a:br>
            <a:r>
              <a:rPr lang="en-US" sz="1050" b="1" dirty="0">
                <a:latin typeface="Calibri" panose="020F0502020204030204" pitchFamily="34" charset="0"/>
                <a:cs typeface="Calibri" panose="020F0502020204030204" pitchFamily="34" charset="0"/>
              </a:rPr>
              <a:t>economic opportunity that women represent:</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Women have a multiplier effect, by reinvesting their income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for their families and to grow their businesses</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Estimates show that women control 70-80% of consumer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spending decisions, estimated at $40 trillion globally</a:t>
            </a:r>
          </a:p>
          <a:p>
            <a:pPr marL="97200" lvl="2" indent="-97200">
              <a:lnSpc>
                <a:spcPts val="1340"/>
              </a:lnSpc>
              <a:spcBef>
                <a:spcPts val="0"/>
              </a:spcBef>
            </a:pPr>
            <a:endParaRPr lang="en-US" sz="1400" dirty="0">
              <a:latin typeface="Calibri" panose="020F0502020204030204" pitchFamily="34" charset="0"/>
              <a:cs typeface="Calibri" panose="020F0502020204030204" pitchFamily="34" charset="0"/>
            </a:endParaRPr>
          </a:p>
          <a:p>
            <a:pPr lvl="1">
              <a:lnSpc>
                <a:spcPts val="1340"/>
              </a:lnSpc>
              <a:spcBef>
                <a:spcPts val="0"/>
              </a:spcBef>
            </a:pPr>
            <a:r>
              <a:rPr lang="en-US" sz="1400" b="1" dirty="0">
                <a:solidFill>
                  <a:schemeClr val="bg2"/>
                </a:solidFill>
                <a:latin typeface="Calibri" panose="020F0502020204030204" pitchFamily="34" charset="0"/>
                <a:cs typeface="Calibri" panose="020F0502020204030204" pitchFamily="34" charset="0"/>
              </a:rPr>
              <a:t>ACCESS SIGNIFICANT INVESTMENT FUNDS</a:t>
            </a:r>
          </a:p>
          <a:p>
            <a:pPr lvl="1">
              <a:lnSpc>
                <a:spcPts val="1340"/>
              </a:lnSpc>
              <a:spcBef>
                <a:spcPts val="0"/>
              </a:spcBef>
              <a:spcAft>
                <a:spcPts val="500"/>
              </a:spcAft>
            </a:pPr>
            <a:r>
              <a:rPr lang="en-US" sz="1050" b="1" dirty="0">
                <a:latin typeface="Calibri" panose="020F0502020204030204" pitchFamily="34" charset="0"/>
                <a:cs typeface="Calibri" panose="020F0502020204030204" pitchFamily="34" charset="0"/>
              </a:rPr>
              <a:t>Increased access to $3 billion of investment funds committed </a:t>
            </a:r>
            <a:br>
              <a:rPr lang="en-US" sz="1050" b="1" dirty="0">
                <a:latin typeface="Calibri" panose="020F0502020204030204" pitchFamily="34" charset="0"/>
                <a:cs typeface="Calibri" panose="020F0502020204030204" pitchFamily="34" charset="0"/>
              </a:rPr>
            </a:br>
            <a:r>
              <a:rPr lang="en-US" sz="1050" b="1" dirty="0">
                <a:latin typeface="Calibri" panose="020F0502020204030204" pitchFamily="34" charset="0"/>
                <a:cs typeface="Calibri" panose="020F0502020204030204" pitchFamily="34" charset="0"/>
              </a:rPr>
              <a:t>to gender-smart investing by DFIs, as evidenced by:</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The first ever 2X Flagship Fund – the African Development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Partners III Fund by Development Partners International increases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the focus on gender for its  portfolio companies. The European Investment Bank has invested $50 million in the Fund. </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The </a:t>
            </a:r>
            <a:r>
              <a:rPr lang="en-US" sz="1050" dirty="0" err="1">
                <a:latin typeface="Calibri" panose="020F0502020204030204" pitchFamily="34" charset="0"/>
                <a:cs typeface="Calibri" panose="020F0502020204030204" pitchFamily="34" charset="0"/>
              </a:rPr>
              <a:t>Advans</a:t>
            </a:r>
            <a:r>
              <a:rPr lang="en-US" sz="1050" dirty="0">
                <a:latin typeface="Calibri" panose="020F0502020204030204" pitchFamily="34" charset="0"/>
                <a:cs typeface="Calibri" panose="020F0502020204030204" pitchFamily="34" charset="0"/>
              </a:rPr>
              <a:t> Group 2X challenge secured 10M Euro investment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from </a:t>
            </a:r>
            <a:r>
              <a:rPr lang="en-US" sz="1050" dirty="0" err="1">
                <a:latin typeface="Calibri" panose="020F0502020204030204" pitchFamily="34" charset="0"/>
                <a:cs typeface="Calibri" panose="020F0502020204030204" pitchFamily="34" charset="0"/>
              </a:rPr>
              <a:t>FinnFund</a:t>
            </a:r>
            <a:r>
              <a:rPr lang="en-US" sz="1050" dirty="0">
                <a:latin typeface="Calibri" panose="020F0502020204030204" pitchFamily="34" charset="0"/>
                <a:cs typeface="Calibri" panose="020F0502020204030204" pitchFamily="34" charset="0"/>
              </a:rPr>
              <a:t>, committed to improving financial inclusion for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women with a total percentage of female borrowers of 63%. </a:t>
            </a:r>
          </a:p>
          <a:p>
            <a:pPr marL="0" lvl="2" indent="0">
              <a:lnSpc>
                <a:spcPts val="1340"/>
              </a:lnSpc>
              <a:spcBef>
                <a:spcPts val="0"/>
              </a:spcBef>
              <a:buNone/>
            </a:pPr>
            <a:endParaRPr lang="en-US" sz="1050" dirty="0">
              <a:latin typeface="Calibri" panose="020F0502020204030204" pitchFamily="34" charset="0"/>
              <a:cs typeface="Calibri" panose="020F0502020204030204" pitchFamily="34" charset="0"/>
            </a:endParaRPr>
          </a:p>
          <a:p>
            <a:pPr lvl="1">
              <a:lnSpc>
                <a:spcPts val="1340"/>
              </a:lnSpc>
            </a:pPr>
            <a:r>
              <a:rPr lang="en-US" sz="1400" b="1" dirty="0">
                <a:solidFill>
                  <a:schemeClr val="bg2"/>
                </a:solidFill>
                <a:latin typeface="Calibri" panose="020F0502020204030204" pitchFamily="34" charset="0"/>
                <a:cs typeface="Calibri" panose="020F0502020204030204" pitchFamily="34" charset="0"/>
              </a:rPr>
              <a:t>‘WALK THE TALK’</a:t>
            </a:r>
          </a:p>
          <a:p>
            <a:pPr lvl="1">
              <a:lnSpc>
                <a:spcPts val="1340"/>
              </a:lnSpc>
              <a:spcBef>
                <a:spcPts val="0"/>
              </a:spcBef>
              <a:spcAft>
                <a:spcPts val="500"/>
              </a:spcAft>
            </a:pPr>
            <a:r>
              <a:rPr lang="en-US" sz="1050" b="1" dirty="0">
                <a:latin typeface="Calibri" panose="020F0502020204030204" pitchFamily="34" charset="0"/>
                <a:cs typeface="Calibri" panose="020F0502020204030204" pitchFamily="34" charset="0"/>
              </a:rPr>
              <a:t>Investment funds with gender-balanced senior investment </a:t>
            </a:r>
            <a:br>
              <a:rPr lang="en-US" sz="1050" b="1" dirty="0">
                <a:latin typeface="Calibri" panose="020F0502020204030204" pitchFamily="34" charset="0"/>
                <a:cs typeface="Calibri" panose="020F0502020204030204" pitchFamily="34" charset="0"/>
              </a:rPr>
            </a:br>
            <a:r>
              <a:rPr lang="en-US" sz="1050" b="1" dirty="0">
                <a:latin typeface="Calibri" panose="020F0502020204030204" pitchFamily="34" charset="0"/>
                <a:cs typeface="Calibri" panose="020F0502020204030204" pitchFamily="34" charset="0"/>
              </a:rPr>
              <a:t>teams generated 10 - 20 % higher returns compared with </a:t>
            </a:r>
            <a:br>
              <a:rPr lang="en-US" sz="1050" b="1" dirty="0">
                <a:latin typeface="Calibri" panose="020F0502020204030204" pitchFamily="34" charset="0"/>
                <a:cs typeface="Calibri" panose="020F0502020204030204" pitchFamily="34" charset="0"/>
              </a:rPr>
            </a:br>
            <a:r>
              <a:rPr lang="en-US" sz="1050" b="1" dirty="0">
                <a:latin typeface="Calibri" panose="020F0502020204030204" pitchFamily="34" charset="0"/>
                <a:cs typeface="Calibri" panose="020F0502020204030204" pitchFamily="34" charset="0"/>
              </a:rPr>
              <a:t>funds that are not gender diverse.</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IFC data shows publicly-available investment vehicles </a:t>
            </a:r>
            <a:br>
              <a:rPr lang="en-US" sz="1050" dirty="0">
                <a:latin typeface="Calibri" panose="020F0502020204030204" pitchFamily="34" charset="0"/>
                <a:cs typeface="Calibri" panose="020F0502020204030204" pitchFamily="34" charset="0"/>
              </a:rPr>
            </a:br>
            <a:r>
              <a:rPr lang="en-US" sz="1050" dirty="0">
                <a:latin typeface="Calibri" panose="020F0502020204030204" pitchFamily="34" charset="0"/>
                <a:cs typeface="Calibri" panose="020F0502020204030204" pitchFamily="34" charset="0"/>
              </a:rPr>
              <a:t>with a gender lens UP 300% (2015-2019)</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2019 Assets under management +&gt; $3.4 billion</a:t>
            </a:r>
          </a:p>
          <a:p>
            <a:pPr marL="97200" lvl="2" indent="-97200">
              <a:lnSpc>
                <a:spcPts val="1340"/>
              </a:lnSpc>
              <a:spcBef>
                <a:spcPts val="0"/>
              </a:spcBef>
              <a:spcAft>
                <a:spcPts val="500"/>
              </a:spcAft>
            </a:pPr>
            <a:r>
              <a:rPr lang="en-US" sz="1050" dirty="0">
                <a:latin typeface="Calibri" panose="020F0502020204030204" pitchFamily="34" charset="0"/>
                <a:cs typeface="Calibri" panose="020F0502020204030204" pitchFamily="34" charset="0"/>
              </a:rPr>
              <a:t>2018 Assets under management $2.4 billion </a:t>
            </a:r>
            <a:endParaRPr lang="en-US" sz="105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E0E53372-FEE4-42F5-9297-0EF67FA983C0}"/>
              </a:ext>
            </a:extLst>
          </p:cNvPr>
          <p:cNvSpPr>
            <a:spLocks noGrp="1"/>
          </p:cNvSpPr>
          <p:nvPr>
            <p:ph type="title"/>
          </p:nvPr>
        </p:nvSpPr>
        <p:spPr>
          <a:xfrm>
            <a:off x="457200" y="309158"/>
            <a:ext cx="8218488" cy="691200"/>
          </a:xfrm>
        </p:spPr>
        <p:txBody>
          <a:bodyPr/>
          <a:lstStyle/>
          <a:p>
            <a:r>
              <a:rPr lang="en-GB" dirty="0"/>
              <a:t>Gender smart investing makes business sense </a:t>
            </a:r>
            <a:endParaRPr lang="en-US" dirty="0"/>
          </a:p>
        </p:txBody>
      </p:sp>
      <p:sp>
        <p:nvSpPr>
          <p:cNvPr id="6" name="Text Placeholder 1">
            <a:extLst>
              <a:ext uri="{FF2B5EF4-FFF2-40B4-BE49-F238E27FC236}">
                <a16:creationId xmlns:a16="http://schemas.microsoft.com/office/drawing/2014/main" id="{7371D098-7276-FE4A-A7BE-AB249249ADEC}"/>
              </a:ext>
            </a:extLst>
          </p:cNvPr>
          <p:cNvSpPr txBox="1">
            <a:spLocks/>
          </p:cNvSpPr>
          <p:nvPr/>
        </p:nvSpPr>
        <p:spPr>
          <a:xfrm>
            <a:off x="470355" y="5136124"/>
            <a:ext cx="5128954" cy="1083005"/>
          </a:xfrm>
          <a:prstGeom prst="rect">
            <a:avLst/>
          </a:prstGeom>
        </p:spPr>
        <p:txBody>
          <a:bodyPr vert="horz" lIns="0" tIns="0" rIns="0" bIns="0" rtlCol="0" anchor="b" anchorCtr="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940"/>
              </a:lnSpc>
              <a:spcBef>
                <a:spcPts val="0"/>
              </a:spcBef>
              <a:spcAft>
                <a:spcPts val="0"/>
              </a:spcAft>
            </a:pPr>
            <a:r>
              <a:rPr lang="en-US" sz="700" dirty="0">
                <a:solidFill>
                  <a:schemeClr val="tx2">
                    <a:lumMod val="60000"/>
                    <a:lumOff val="40000"/>
                  </a:schemeClr>
                </a:solidFill>
                <a:latin typeface="+mn-lt"/>
                <a:hlinkClick r:id="rId4">
                  <a:extLst>
                    <a:ext uri="{A12FA001-AC4F-418D-AE19-62706E023703}">
                      <ahyp:hlinkClr xmlns:ahyp="http://schemas.microsoft.com/office/drawing/2018/hyperlinkcolor" val="tx"/>
                    </a:ext>
                  </a:extLst>
                </a:hlinkClick>
              </a:rPr>
              <a:t>Sources: </a:t>
            </a:r>
            <a:endParaRPr lang="en-US" sz="700" dirty="0">
              <a:solidFill>
                <a:schemeClr val="tx2">
                  <a:lumMod val="60000"/>
                  <a:lumOff val="40000"/>
                </a:schemeClr>
              </a:solidFill>
              <a:latin typeface="+mn-lt"/>
            </a:endParaRPr>
          </a:p>
          <a:p>
            <a:pPr>
              <a:lnSpc>
                <a:spcPts val="940"/>
              </a:lnSpc>
              <a:spcBef>
                <a:spcPts val="0"/>
              </a:spcBef>
              <a:spcAft>
                <a:spcPts val="0"/>
              </a:spcAft>
            </a:pPr>
            <a:r>
              <a:rPr lang="en-US" sz="700" b="0" dirty="0">
                <a:solidFill>
                  <a:schemeClr val="tx2">
                    <a:lumMod val="60000"/>
                    <a:lumOff val="40000"/>
                  </a:schemeClr>
                </a:solidFill>
                <a:latin typeface="+mn-lt"/>
                <a:hlinkClick r:id="rId5">
                  <a:extLst>
                    <a:ext uri="{A12FA001-AC4F-418D-AE19-62706E023703}">
                      <ahyp:hlinkClr xmlns:ahyp="http://schemas.microsoft.com/office/drawing/2018/hyperlinkcolor" val="tx"/>
                    </a:ext>
                  </a:extLst>
                </a:hlinkClick>
              </a:rPr>
              <a:t>https://www.advansgroup.com/en/media/news/advans-signs-a-eur-10-million-long-term-loan-agreement-with-finnfund/</a:t>
            </a:r>
            <a:endParaRPr lang="en-US" sz="700" b="0" dirty="0">
              <a:solidFill>
                <a:schemeClr val="tx2">
                  <a:lumMod val="60000"/>
                  <a:lumOff val="40000"/>
                </a:schemeClr>
              </a:solidFill>
              <a:latin typeface="+mn-lt"/>
            </a:endParaRPr>
          </a:p>
          <a:p>
            <a:pPr>
              <a:lnSpc>
                <a:spcPts val="940"/>
              </a:lnSpc>
              <a:spcBef>
                <a:spcPts val="0"/>
              </a:spcBef>
              <a:spcAft>
                <a:spcPts val="0"/>
              </a:spcAft>
            </a:pPr>
            <a:r>
              <a:rPr lang="en-US" sz="700" b="0" dirty="0">
                <a:solidFill>
                  <a:schemeClr val="tx2">
                    <a:lumMod val="60000"/>
                    <a:lumOff val="40000"/>
                  </a:schemeClr>
                </a:solidFill>
                <a:latin typeface="+mn-lt"/>
                <a:hlinkClick r:id="rId6">
                  <a:extLst>
                    <a:ext uri="{A12FA001-AC4F-418D-AE19-62706E023703}">
                      <ahyp:hlinkClr xmlns:ahyp="http://schemas.microsoft.com/office/drawing/2018/hyperlinkcolor" val="tx"/>
                    </a:ext>
                  </a:extLst>
                </a:hlinkClick>
              </a:rPr>
              <a:t>https://www.devex.com/news/q-a-a-case-for-gender-smart-investment-98835</a:t>
            </a:r>
            <a:r>
              <a:rPr lang="en-US" sz="700" b="0" dirty="0">
                <a:solidFill>
                  <a:schemeClr val="tx2">
                    <a:lumMod val="60000"/>
                    <a:lumOff val="40000"/>
                  </a:schemeClr>
                </a:solidFill>
                <a:latin typeface="+mn-lt"/>
              </a:rPr>
              <a:t>. </a:t>
            </a:r>
            <a:endParaRPr lang="en-US" sz="700" dirty="0">
              <a:solidFill>
                <a:schemeClr val="tx2">
                  <a:lumMod val="60000"/>
                  <a:lumOff val="40000"/>
                </a:schemeClr>
              </a:solidFill>
              <a:latin typeface="+mn-lt"/>
              <a:hlinkClick r:id="" action="ppaction://noaction">
                <a:extLst>
                  <a:ext uri="{A12FA001-AC4F-418D-AE19-62706E023703}">
                    <ahyp:hlinkClr xmlns:ahyp="http://schemas.microsoft.com/office/drawing/2018/hyperlinkcolor" val="tx"/>
                  </a:ext>
                </a:extLst>
              </a:hlinkClick>
            </a:endParaRPr>
          </a:p>
          <a:p>
            <a:pPr marL="0" lvl="2" indent="0">
              <a:lnSpc>
                <a:spcPts val="940"/>
              </a:lnSpc>
              <a:spcBef>
                <a:spcPts val="0"/>
              </a:spcBef>
              <a:spcAft>
                <a:spcPts val="0"/>
              </a:spcAft>
              <a:buFont typeface="Arial" panose="020B0604020202020204" pitchFamily="34" charset="0"/>
              <a:buNone/>
            </a:pPr>
            <a:r>
              <a:rPr lang="en-US" sz="700" dirty="0">
                <a:solidFill>
                  <a:schemeClr val="tx2">
                    <a:lumMod val="60000"/>
                    <a:lumOff val="40000"/>
                  </a:schemeClr>
                </a:solidFill>
                <a:latin typeface="+mn-lt"/>
                <a:hlinkClick r:id="" action="ppaction://noaction">
                  <a:extLst>
                    <a:ext uri="{A12FA001-AC4F-418D-AE19-62706E023703}">
                      <ahyp:hlinkClr xmlns:ahyp="http://schemas.microsoft.com/office/drawing/2018/hyperlinkcolor" val="tx"/>
                    </a:ext>
                  </a:extLst>
                </a:hlinkClick>
              </a:rPr>
              <a:t>Gender-smart-Investing-Guide-for-Fund-Managers.pdf</a:t>
            </a:r>
            <a:endParaRPr lang="en-US" sz="700" dirty="0">
              <a:solidFill>
                <a:schemeClr val="tx2">
                  <a:lumMod val="60000"/>
                  <a:lumOff val="40000"/>
                </a:schemeClr>
              </a:solidFill>
              <a:latin typeface="+mn-lt"/>
            </a:endParaRPr>
          </a:p>
          <a:p>
            <a:pPr marL="0" lvl="2" indent="0">
              <a:lnSpc>
                <a:spcPts val="940"/>
              </a:lnSpc>
              <a:spcBef>
                <a:spcPts val="0"/>
              </a:spcBef>
              <a:spcAft>
                <a:spcPts val="0"/>
              </a:spcAft>
              <a:buFont typeface="Arial" panose="020B0604020202020204" pitchFamily="34" charset="0"/>
              <a:buNone/>
            </a:pPr>
            <a:r>
              <a:rPr lang="en-US" sz="700" dirty="0">
                <a:solidFill>
                  <a:schemeClr val="tx2">
                    <a:lumMod val="60000"/>
                    <a:lumOff val="40000"/>
                  </a:schemeClr>
                </a:solidFill>
                <a:latin typeface="+mn-lt"/>
              </a:rPr>
              <a:t>https://www.2xchallenge.org/new-blog/2020/11/26/development-solutions-credit-where-its-overdue</a:t>
            </a:r>
          </a:p>
          <a:p>
            <a:pPr>
              <a:lnSpc>
                <a:spcPts val="940"/>
              </a:lnSpc>
              <a:spcBef>
                <a:spcPts val="0"/>
              </a:spcBef>
              <a:spcAft>
                <a:spcPts val="0"/>
              </a:spcAft>
            </a:pPr>
            <a:r>
              <a:rPr lang="en-US" sz="700" b="0" dirty="0">
                <a:solidFill>
                  <a:schemeClr val="tx2">
                    <a:lumMod val="60000"/>
                    <a:lumOff val="40000"/>
                  </a:schemeClr>
                </a:solidFill>
                <a:latin typeface="+mn-lt"/>
              </a:rPr>
              <a:t>Silverstein and Sayre, 2009: The Female Economy, Harvard Business Review</a:t>
            </a:r>
          </a:p>
        </p:txBody>
      </p:sp>
      <p:sp>
        <p:nvSpPr>
          <p:cNvPr id="9" name="TextBox 8">
            <a:extLst>
              <a:ext uri="{FF2B5EF4-FFF2-40B4-BE49-F238E27FC236}">
                <a16:creationId xmlns:a16="http://schemas.microsoft.com/office/drawing/2014/main" id="{07FE7E5E-6BF1-B444-B4EC-4A983A2816AF}"/>
              </a:ext>
            </a:extLst>
          </p:cNvPr>
          <p:cNvSpPr txBox="1"/>
          <p:nvPr/>
        </p:nvSpPr>
        <p:spPr>
          <a:xfrm>
            <a:off x="6356527" y="3751786"/>
            <a:ext cx="2478657" cy="1025922"/>
          </a:xfrm>
          <a:prstGeom prst="rect">
            <a:avLst/>
          </a:prstGeom>
          <a:noFill/>
        </p:spPr>
        <p:txBody>
          <a:bodyPr wrap="square" lIns="0" tIns="0" rIns="0" bIns="0" rtlCol="0">
            <a:spAutoFit/>
          </a:bodyPr>
          <a:lstStyle/>
          <a:p>
            <a:pPr>
              <a:lnSpc>
                <a:spcPts val="1560"/>
              </a:lnSpc>
            </a:pPr>
            <a: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ESTIMATES SHOW THAT </a:t>
            </a:r>
            <a:b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WOMEN CONTROL 70-80% </a:t>
            </a:r>
            <a:b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OF CONSUMER SPENDING DECISIONS, ESTIMATED AT </a:t>
            </a:r>
            <a:b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en-US" sz="1400" b="1" dirty="0">
                <a:solidFill>
                  <a:schemeClr val="accent1"/>
                </a:solidFill>
                <a:latin typeface="Calibri" panose="020F0502020204030204" pitchFamily="34" charset="0"/>
                <a:ea typeface="Calibri" panose="020F0502020204030204" pitchFamily="34" charset="0"/>
                <a:cs typeface="Calibri" panose="020F0502020204030204" pitchFamily="34" charset="0"/>
              </a:rPr>
              <a:t>$40 TRILLION GLOBALLY</a:t>
            </a:r>
          </a:p>
        </p:txBody>
      </p:sp>
      <p:sp>
        <p:nvSpPr>
          <p:cNvPr id="10" name="Slide Number Placeholder 5">
            <a:extLst>
              <a:ext uri="{FF2B5EF4-FFF2-40B4-BE49-F238E27FC236}">
                <a16:creationId xmlns:a16="http://schemas.microsoft.com/office/drawing/2014/main" id="{1F481EF2-11D7-A24D-A1A6-47FBF9ECC856}"/>
              </a:ext>
            </a:extLst>
          </p:cNvPr>
          <p:cNvSpPr>
            <a:spLocks noGrp="1"/>
          </p:cNvSpPr>
          <p:nvPr>
            <p:ph type="sldNum" sz="quarter" idx="4"/>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10</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
        <p:nvSpPr>
          <p:cNvPr id="13" name="TextBox 12">
            <a:extLst>
              <a:ext uri="{FF2B5EF4-FFF2-40B4-BE49-F238E27FC236}">
                <a16:creationId xmlns:a16="http://schemas.microsoft.com/office/drawing/2014/main" id="{6C81997E-29CC-7B4C-A6AE-C178AD1E19CF}"/>
              </a:ext>
            </a:extLst>
          </p:cNvPr>
          <p:cNvSpPr txBox="1"/>
          <p:nvPr/>
        </p:nvSpPr>
        <p:spPr>
          <a:xfrm>
            <a:off x="4344287" y="3954360"/>
            <a:ext cx="1889256" cy="861774"/>
          </a:xfrm>
          <a:prstGeom prst="rect">
            <a:avLst/>
          </a:prstGeom>
          <a:noFill/>
        </p:spPr>
        <p:txBody>
          <a:bodyPr wrap="square" rtlCol="0">
            <a:spAutoFit/>
          </a:bodyPr>
          <a:lstStyle/>
          <a:p>
            <a:pPr algn="ctr"/>
            <a:r>
              <a:rPr lang="en-US" sz="3200" b="1" dirty="0">
                <a:solidFill>
                  <a:schemeClr val="bg1"/>
                </a:solidFill>
              </a:rPr>
              <a:t>70-80%</a:t>
            </a:r>
          </a:p>
          <a:p>
            <a:endParaRPr lang="en-US" dirty="0"/>
          </a:p>
        </p:txBody>
      </p:sp>
    </p:spTree>
    <p:extLst>
      <p:ext uri="{BB962C8B-B14F-4D97-AF65-F5344CB8AC3E}">
        <p14:creationId xmlns:p14="http://schemas.microsoft.com/office/powerpoint/2010/main" val="252685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94ADE0-81DB-4D99-AB77-66F4B1F6AF68}"/>
              </a:ext>
            </a:extLst>
          </p:cNvPr>
          <p:cNvSpPr>
            <a:spLocks noGrp="1"/>
          </p:cNvSpPr>
          <p:nvPr>
            <p:ph type="title"/>
          </p:nvPr>
        </p:nvSpPr>
        <p:spPr>
          <a:xfrm>
            <a:off x="457200" y="306618"/>
            <a:ext cx="8218488" cy="691200"/>
          </a:xfrm>
        </p:spPr>
        <p:txBody>
          <a:bodyPr/>
          <a:lstStyle/>
          <a:p>
            <a:r>
              <a:rPr lang="en-US" dirty="0"/>
              <a:t>Gender Smart Operations deliver impressive results</a:t>
            </a:r>
          </a:p>
        </p:txBody>
      </p:sp>
      <p:sp>
        <p:nvSpPr>
          <p:cNvPr id="8" name="TextBox 7">
            <a:extLst>
              <a:ext uri="{FF2B5EF4-FFF2-40B4-BE49-F238E27FC236}">
                <a16:creationId xmlns:a16="http://schemas.microsoft.com/office/drawing/2014/main" id="{7D646774-0169-A34D-8338-640664C70CC1}"/>
              </a:ext>
            </a:extLst>
          </p:cNvPr>
          <p:cNvSpPr txBox="1"/>
          <p:nvPr/>
        </p:nvSpPr>
        <p:spPr>
          <a:xfrm>
            <a:off x="457201" y="5780481"/>
            <a:ext cx="7894638" cy="43088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https://www.cdcgroup.com/en/gender-investment/empowering-women-entrepreneurs/</a:t>
            </a:r>
            <a:endPar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https://assets.cdcgroup.com/wp-content/uploads/2021/03/02112712/Arise-IIP-ComElles-Impact-Report.pdf</a:t>
            </a:r>
            <a:endPar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https://grofin.com/tag/gender-lens-investment/</a:t>
            </a:r>
            <a:endPar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65F646FB-7917-2B4A-9C7B-6D937CD5D9DF}"/>
              </a:ext>
            </a:extLst>
          </p:cNvPr>
          <p:cNvSpPr txBox="1"/>
          <p:nvPr/>
        </p:nvSpPr>
        <p:spPr>
          <a:xfrm>
            <a:off x="457201" y="1602000"/>
            <a:ext cx="8218488" cy="1828800"/>
          </a:xfrm>
          <a:prstGeom prst="rect">
            <a:avLst/>
          </a:prstGeom>
          <a:solidFill>
            <a:schemeClr val="bg2"/>
          </a:solidFill>
        </p:spPr>
        <p:txBody>
          <a:bodyPr wrap="square" lIns="1152000" tIns="288000" rIns="324000" bIns="288000" anchor="t" anchorCtr="0">
            <a:no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schemeClr val="accent5"/>
                </a:solidFill>
                <a:effectLst/>
                <a:uLnTx/>
                <a:uFillTx/>
                <a:latin typeface="Calibri"/>
                <a:ea typeface="+mn-ea"/>
                <a:cs typeface="+mn-cs"/>
              </a:rPr>
              <a:t>I. ARISE INTEGRATED AND INDUSTRIAL PLATFORMS &amp; ARISE PORTS AND LOGISTICS, GABON</a:t>
            </a:r>
          </a:p>
          <a:p>
            <a:pPr marR="0" indent="0" fontAlgn="auto">
              <a:lnSpc>
                <a:spcPct val="100000"/>
              </a:lnSpc>
              <a:spcBef>
                <a:spcPts val="0"/>
              </a:spcBef>
              <a:spcAft>
                <a:spcPts val="400"/>
              </a:spcAft>
              <a:buClrTx/>
              <a:buSzTx/>
              <a:buFontTx/>
              <a:buNone/>
              <a:tabLst/>
              <a:defRPr/>
            </a:pPr>
            <a:r>
              <a:rPr lang="en-US" sz="1300" b="1" dirty="0">
                <a:solidFill>
                  <a:schemeClr val="bg1"/>
                </a:solidFill>
              </a:rPr>
              <a:t>Initiative:</a:t>
            </a:r>
            <a:r>
              <a:rPr lang="en-US" sz="1300" dirty="0">
                <a:solidFill>
                  <a:schemeClr val="bg1"/>
                </a:solidFill>
              </a:rPr>
              <a:t> Improving a gender-balanced workforce by training women to operate heavy machinery </a:t>
            </a:r>
            <a:br>
              <a:rPr lang="en-US" sz="1300" dirty="0">
                <a:solidFill>
                  <a:schemeClr val="bg1"/>
                </a:solidFill>
              </a:rPr>
            </a:br>
            <a:r>
              <a:rPr lang="en-US" sz="1300" dirty="0">
                <a:solidFill>
                  <a:schemeClr val="bg1"/>
                </a:solidFill>
              </a:rPr>
              <a:t>- a non-traditional role. </a:t>
            </a:r>
          </a:p>
          <a:p>
            <a:pPr marR="0" indent="0" fontAlgn="auto">
              <a:lnSpc>
                <a:spcPct val="100000"/>
              </a:lnSpc>
              <a:spcBef>
                <a:spcPts val="0"/>
              </a:spcBef>
              <a:spcAft>
                <a:spcPts val="400"/>
              </a:spcAft>
              <a:buClrTx/>
              <a:buSzTx/>
              <a:buFontTx/>
              <a:buNone/>
              <a:tabLst/>
              <a:defRPr/>
            </a:pPr>
            <a:r>
              <a:rPr lang="en-US" sz="1300" b="1" dirty="0">
                <a:solidFill>
                  <a:schemeClr val="bg1"/>
                </a:solidFill>
              </a:rPr>
              <a:t>Result</a:t>
            </a:r>
            <a:r>
              <a:rPr lang="en-US" sz="1300" dirty="0">
                <a:solidFill>
                  <a:schemeClr val="bg1"/>
                </a:solidFill>
              </a:rPr>
              <a:t>: The initiative contributed to the increased prioritization of gender issues at ARISE, with the </a:t>
            </a:r>
            <a:br>
              <a:rPr lang="en-US" sz="1300" dirty="0">
                <a:solidFill>
                  <a:schemeClr val="bg1"/>
                </a:solidFill>
              </a:rPr>
            </a:br>
            <a:r>
              <a:rPr lang="en-US" sz="1300" dirty="0">
                <a:solidFill>
                  <a:schemeClr val="bg1"/>
                </a:solidFill>
              </a:rPr>
              <a:t>CEO being appointed as Board Gender and Diversity Representative at its parent company OLAM group, which has since designed its first Gender and Diversity Action Plan.  </a:t>
            </a:r>
          </a:p>
        </p:txBody>
      </p:sp>
      <p:sp>
        <p:nvSpPr>
          <p:cNvPr id="10" name="TextBox 9">
            <a:extLst>
              <a:ext uri="{FF2B5EF4-FFF2-40B4-BE49-F238E27FC236}">
                <a16:creationId xmlns:a16="http://schemas.microsoft.com/office/drawing/2014/main" id="{86A1B649-F130-2044-BBBD-23740FCBFC5D}"/>
              </a:ext>
            </a:extLst>
          </p:cNvPr>
          <p:cNvSpPr txBox="1"/>
          <p:nvPr/>
        </p:nvSpPr>
        <p:spPr>
          <a:xfrm>
            <a:off x="457201" y="3577449"/>
            <a:ext cx="8218488" cy="1745049"/>
          </a:xfrm>
          <a:prstGeom prst="rect">
            <a:avLst/>
          </a:prstGeom>
          <a:solidFill>
            <a:schemeClr val="accent1"/>
          </a:solidFill>
        </p:spPr>
        <p:txBody>
          <a:bodyPr wrap="square" lIns="1152000" tIns="288000" rIns="324000" bIns="288000" anchor="t" anchorCtr="0">
            <a:noAutofit/>
          </a:bodyPr>
          <a:lstStyle/>
          <a:p>
            <a:pPr lvl="0">
              <a:spcAft>
                <a:spcPts val="400"/>
              </a:spcAft>
              <a:defRPr/>
            </a:pPr>
            <a:r>
              <a:rPr lang="en-US" sz="1400" b="1" dirty="0">
                <a:solidFill>
                  <a:schemeClr val="bg2"/>
                </a:solidFill>
              </a:rPr>
              <a:t>II. GROFIN INVESTMENT FUND OPERATES IN AFRICA AND THE MIDDLE EAST</a:t>
            </a:r>
          </a:p>
          <a:p>
            <a:pPr lvl="0">
              <a:spcAft>
                <a:spcPts val="400"/>
              </a:spcAft>
              <a:defRPr/>
            </a:pPr>
            <a:r>
              <a:rPr lang="en-US" sz="1300" b="1" dirty="0">
                <a:solidFill>
                  <a:schemeClr val="bg1"/>
                </a:solidFill>
              </a:rPr>
              <a:t>Initiative: </a:t>
            </a:r>
            <a:r>
              <a:rPr lang="en-US" sz="1300" dirty="0" err="1">
                <a:solidFill>
                  <a:schemeClr val="bg1"/>
                </a:solidFill>
              </a:rPr>
              <a:t>GroFin</a:t>
            </a:r>
            <a:r>
              <a:rPr lang="en-US" sz="1300" dirty="0">
                <a:solidFill>
                  <a:schemeClr val="bg1"/>
                </a:solidFill>
              </a:rPr>
              <a:t> Gender Lens Investment Strategy provides $69 million (USD) investments </a:t>
            </a:r>
            <a:br>
              <a:rPr lang="en-US" sz="1300" dirty="0">
                <a:solidFill>
                  <a:schemeClr val="bg1"/>
                </a:solidFill>
              </a:rPr>
            </a:br>
            <a:r>
              <a:rPr lang="en-US" sz="1300" dirty="0">
                <a:solidFill>
                  <a:schemeClr val="bg1"/>
                </a:solidFill>
              </a:rPr>
              <a:t>to 196 women-owned &amp; managed businesses. </a:t>
            </a:r>
          </a:p>
          <a:p>
            <a:pPr lvl="0">
              <a:spcAft>
                <a:spcPts val="400"/>
              </a:spcAft>
              <a:defRPr/>
            </a:pPr>
            <a:r>
              <a:rPr lang="en-US" sz="1300" b="1" dirty="0">
                <a:solidFill>
                  <a:schemeClr val="bg1"/>
                </a:solidFill>
              </a:rPr>
              <a:t>Result: </a:t>
            </a:r>
            <a:r>
              <a:rPr lang="en-US" sz="1300" dirty="0" err="1">
                <a:solidFill>
                  <a:schemeClr val="bg1"/>
                </a:solidFill>
              </a:rPr>
              <a:t>GroFin</a:t>
            </a:r>
            <a:r>
              <a:rPr lang="en-US" sz="1300" dirty="0">
                <a:solidFill>
                  <a:schemeClr val="bg1"/>
                </a:solidFill>
              </a:rPr>
              <a:t> qualifies for the 2X Challenge. To date, 33% direct women jobs sustained and </a:t>
            </a:r>
            <a:br>
              <a:rPr lang="en-US" sz="1300" dirty="0">
                <a:solidFill>
                  <a:schemeClr val="bg1"/>
                </a:solidFill>
              </a:rPr>
            </a:br>
            <a:r>
              <a:rPr lang="en-US" sz="1300" dirty="0">
                <a:solidFill>
                  <a:schemeClr val="bg1"/>
                </a:solidFill>
              </a:rPr>
              <a:t>48% of new investments in 2019 were women-owned businesses. </a:t>
            </a:r>
          </a:p>
        </p:txBody>
      </p:sp>
      <p:pic>
        <p:nvPicPr>
          <p:cNvPr id="6" name="Picture 5">
            <a:extLst>
              <a:ext uri="{FF2B5EF4-FFF2-40B4-BE49-F238E27FC236}">
                <a16:creationId xmlns:a16="http://schemas.microsoft.com/office/drawing/2014/main" id="{92B2363A-8A83-B842-B93E-F7B80FFE8B25}"/>
              </a:ext>
            </a:extLst>
          </p:cNvPr>
          <p:cNvPicPr>
            <a:picLocks noChangeAspect="1"/>
          </p:cNvPicPr>
          <p:nvPr/>
        </p:nvPicPr>
        <p:blipFill>
          <a:blip r:embed="rId6"/>
          <a:stretch>
            <a:fillRect/>
          </a:stretch>
        </p:blipFill>
        <p:spPr>
          <a:xfrm>
            <a:off x="693884" y="4099943"/>
            <a:ext cx="700060" cy="700060"/>
          </a:xfrm>
          <a:prstGeom prst="rect">
            <a:avLst/>
          </a:prstGeom>
        </p:spPr>
      </p:pic>
      <p:sp>
        <p:nvSpPr>
          <p:cNvPr id="11" name="Slide Number Placeholder 5">
            <a:extLst>
              <a:ext uri="{FF2B5EF4-FFF2-40B4-BE49-F238E27FC236}">
                <a16:creationId xmlns:a16="http://schemas.microsoft.com/office/drawing/2014/main" id="{115AD82A-467A-2B4C-8C7B-D2A1C2F1E731}"/>
              </a:ext>
            </a:extLst>
          </p:cNvPr>
          <p:cNvSpPr>
            <a:spLocks noGrp="1"/>
          </p:cNvSpPr>
          <p:nvPr>
            <p:ph type="sldNum" sz="quarter" idx="4294967295"/>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11</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pic>
        <p:nvPicPr>
          <p:cNvPr id="2" name="Picture 1">
            <a:extLst>
              <a:ext uri="{FF2B5EF4-FFF2-40B4-BE49-F238E27FC236}">
                <a16:creationId xmlns:a16="http://schemas.microsoft.com/office/drawing/2014/main" id="{AEB73191-F3CE-CE40-8C4B-C7B8748AE0D9}"/>
              </a:ext>
            </a:extLst>
          </p:cNvPr>
          <p:cNvPicPr>
            <a:picLocks noChangeAspect="1"/>
          </p:cNvPicPr>
          <p:nvPr/>
        </p:nvPicPr>
        <p:blipFill>
          <a:blip r:embed="rId7"/>
          <a:stretch>
            <a:fillRect/>
          </a:stretch>
        </p:blipFill>
        <p:spPr>
          <a:xfrm>
            <a:off x="717463" y="1977420"/>
            <a:ext cx="661270" cy="842586"/>
          </a:xfrm>
          <a:prstGeom prst="rect">
            <a:avLst/>
          </a:prstGeom>
        </p:spPr>
      </p:pic>
    </p:spTree>
    <p:extLst>
      <p:ext uri="{BB962C8B-B14F-4D97-AF65-F5344CB8AC3E}">
        <p14:creationId xmlns:p14="http://schemas.microsoft.com/office/powerpoint/2010/main" val="89170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C9684EA-7135-B34C-B909-C6F48808CC05}"/>
              </a:ext>
            </a:extLst>
          </p:cNvPr>
          <p:cNvSpPr txBox="1">
            <a:spLocks/>
          </p:cNvSpPr>
          <p:nvPr/>
        </p:nvSpPr>
        <p:spPr>
          <a:xfrm>
            <a:off x="457200" y="0"/>
            <a:ext cx="5619750" cy="6858000"/>
          </a:xfrm>
          <a:prstGeom prst="rect">
            <a:avLst/>
          </a:prstGeom>
        </p:spPr>
        <p:txBody>
          <a:bodyPr vert="horz" lIns="0" tIns="0" rIns="0" bIns="0" rtlCol="0" anchor="ctr"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nSpc>
                <a:spcPts val="3500"/>
              </a:lnSpc>
            </a:pPr>
            <a:r>
              <a:rPr lang="en-GB" sz="4000" dirty="0">
                <a:solidFill>
                  <a:schemeClr val="bg1"/>
                </a:solidFill>
              </a:rPr>
              <a:t>THE COST OF DISREGARDING </a:t>
            </a:r>
            <a:br>
              <a:rPr lang="en-GB" sz="4000" dirty="0">
                <a:solidFill>
                  <a:schemeClr val="bg1"/>
                </a:solidFill>
              </a:rPr>
            </a:br>
            <a:r>
              <a:rPr lang="en-GB" sz="4000" dirty="0">
                <a:solidFill>
                  <a:schemeClr val="bg1"/>
                </a:solidFill>
              </a:rPr>
              <a:t>SOCIAL </a:t>
            </a:r>
            <a:br>
              <a:rPr lang="en-GB" sz="4000" dirty="0">
                <a:solidFill>
                  <a:schemeClr val="bg1"/>
                </a:solidFill>
              </a:rPr>
            </a:br>
            <a:r>
              <a:rPr lang="en-GB" sz="4000" dirty="0">
                <a:solidFill>
                  <a:schemeClr val="bg1"/>
                </a:solidFill>
              </a:rPr>
              <a:t>SAFEGUARDING</a:t>
            </a:r>
          </a:p>
        </p:txBody>
      </p:sp>
    </p:spTree>
    <p:extLst>
      <p:ext uri="{BB962C8B-B14F-4D97-AF65-F5344CB8AC3E}">
        <p14:creationId xmlns:p14="http://schemas.microsoft.com/office/powerpoint/2010/main" val="282516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766D6-EF07-4276-9F27-5D485CD98FA2}"/>
              </a:ext>
            </a:extLst>
          </p:cNvPr>
          <p:cNvSpPr>
            <a:spLocks noGrp="1"/>
          </p:cNvSpPr>
          <p:nvPr>
            <p:ph type="title"/>
          </p:nvPr>
        </p:nvSpPr>
        <p:spPr>
          <a:xfrm>
            <a:off x="457200" y="303875"/>
            <a:ext cx="8218488" cy="691200"/>
          </a:xfrm>
        </p:spPr>
        <p:txBody>
          <a:bodyPr/>
          <a:lstStyle/>
          <a:p>
            <a:r>
              <a:rPr lang="en-US" dirty="0"/>
              <a:t>Disregarding social safeguarding has costs</a:t>
            </a:r>
          </a:p>
        </p:txBody>
      </p:sp>
      <p:sp>
        <p:nvSpPr>
          <p:cNvPr id="4" name="TextBox 3">
            <a:extLst>
              <a:ext uri="{FF2B5EF4-FFF2-40B4-BE49-F238E27FC236}">
                <a16:creationId xmlns:a16="http://schemas.microsoft.com/office/drawing/2014/main" id="{48D803D9-F22D-417D-9EC9-55C41F7D9766}"/>
              </a:ext>
            </a:extLst>
          </p:cNvPr>
          <p:cNvSpPr txBox="1"/>
          <p:nvPr/>
        </p:nvSpPr>
        <p:spPr>
          <a:xfrm>
            <a:off x="457200" y="1602000"/>
            <a:ext cx="5735782" cy="5001369"/>
          </a:xfrm>
          <a:prstGeom prst="rect">
            <a:avLst/>
          </a:prstGeom>
          <a:noFill/>
        </p:spPr>
        <p:txBody>
          <a:bodyPr wrap="square" lIns="0" tIns="0" rIns="0" bIns="0" numCol="2" spcCol="144000" rtlCol="0">
            <a:spAutoFit/>
          </a:bodyPr>
          <a:lstStyle/>
          <a:p>
            <a:pPr marL="108000" indent="-108000">
              <a:spcAft>
                <a:spcPts val="600"/>
              </a:spcAft>
              <a:buClr>
                <a:schemeClr val="bg2"/>
              </a:buClr>
            </a:pPr>
            <a:r>
              <a:rPr lang="en-US" sz="1600" b="1" dirty="0">
                <a:solidFill>
                  <a:schemeClr val="bg2"/>
                </a:solidFill>
                <a:latin typeface="+mj-lt"/>
              </a:rPr>
              <a:t>Camellia Plc UK settlements </a:t>
            </a:r>
          </a:p>
          <a:p>
            <a:pPr marL="108000" indent="-108000">
              <a:buClr>
                <a:schemeClr val="bg2"/>
              </a:buClr>
              <a:buFont typeface="Arial" panose="020B0604020202020204" pitchFamily="34" charset="0"/>
              <a:buChar char="•"/>
            </a:pPr>
            <a:r>
              <a:rPr lang="en-US" sz="1200" dirty="0"/>
              <a:t>Camellia Plc, owners of subsidiary Eastern Produce Malawi tea estates paid out £2.3 million in February 2021, in response to lawsuits over alleged sexual abuse at the tea estate (without admitting liability).</a:t>
            </a:r>
          </a:p>
          <a:p>
            <a:pPr marL="108000" indent="-108000">
              <a:buClr>
                <a:schemeClr val="bg2"/>
              </a:buClr>
              <a:buFont typeface="Arial" panose="020B0604020202020204" pitchFamily="34" charset="0"/>
              <a:buChar char="•"/>
            </a:pPr>
            <a:r>
              <a:rPr lang="en-US" sz="1200" dirty="0"/>
              <a:t>In 2020, Camellia Plc which is the majority shareholder of </a:t>
            </a:r>
            <a:r>
              <a:rPr lang="en-US" sz="1200" dirty="0" err="1"/>
              <a:t>Kakuzi</a:t>
            </a:r>
            <a:r>
              <a:rPr lang="en-US" sz="1200" dirty="0"/>
              <a:t> Plc Kenya, also paid out £4.6 million to settle sexual harassment and human rights abuse claims at the </a:t>
            </a:r>
            <a:r>
              <a:rPr lang="en-US" sz="1200" dirty="0" err="1"/>
              <a:t>Kakuzi</a:t>
            </a:r>
            <a:r>
              <a:rPr lang="en-US" sz="1200" dirty="0"/>
              <a:t> avocado farms (without admitting liability). </a:t>
            </a:r>
            <a:r>
              <a:rPr lang="en-US" sz="1200" dirty="0" err="1"/>
              <a:t>Kakuzi</a:t>
            </a:r>
            <a:r>
              <a:rPr lang="en-US" sz="1200" dirty="0"/>
              <a:t> Plc is an agricultural cultivation and manufacturing  company.</a:t>
            </a:r>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buClr>
                <a:schemeClr val="bg2"/>
              </a:buClr>
              <a:buFont typeface="Arial" panose="020B0604020202020204" pitchFamily="34" charset="0"/>
              <a:buChar char="•"/>
            </a:pPr>
            <a:endParaRPr lang="en-US" sz="1200" dirty="0"/>
          </a:p>
          <a:p>
            <a:pPr marL="108000" indent="-108000">
              <a:spcBef>
                <a:spcPts val="1200"/>
              </a:spcBef>
              <a:spcAft>
                <a:spcPts val="400"/>
              </a:spcAft>
              <a:buClr>
                <a:schemeClr val="bg2"/>
              </a:buClr>
            </a:pPr>
            <a:r>
              <a:rPr lang="en-US" sz="1100" b="1" dirty="0"/>
              <a:t>ACTION:</a:t>
            </a:r>
            <a:endParaRPr lang="en-US" sz="1200" dirty="0"/>
          </a:p>
          <a:p>
            <a:pPr marL="108000" indent="-108000">
              <a:spcAft>
                <a:spcPts val="400"/>
              </a:spcAft>
              <a:buClr>
                <a:schemeClr val="bg2"/>
              </a:buClr>
              <a:buFont typeface="Arial" panose="020B0604020202020204" pitchFamily="34" charset="0"/>
              <a:buChar char="•"/>
            </a:pPr>
            <a:r>
              <a:rPr lang="en-US" sz="1200" dirty="0"/>
              <a:t>A new EPM Women's Empowerment Initiative introduced to improve the skills, employment opportunities, and educational attainment of women and girls in and around EPM's operations, benefiting the claimants and the wider community. </a:t>
            </a:r>
          </a:p>
          <a:p>
            <a:pPr marL="108000" indent="-108000">
              <a:spcAft>
                <a:spcPts val="400"/>
              </a:spcAft>
              <a:buClr>
                <a:schemeClr val="bg2"/>
              </a:buClr>
              <a:buFont typeface="Arial" panose="020B0604020202020204" pitchFamily="34" charset="0"/>
              <a:buChar char="•"/>
            </a:pPr>
            <a:r>
              <a:rPr lang="en-US" sz="1200" dirty="0" err="1"/>
              <a:t>Kakuzi</a:t>
            </a:r>
            <a:r>
              <a:rPr lang="en-US" sz="1200" dirty="0"/>
              <a:t> has introduced gender equality measures such as the recruitment of about 200 new female guards and the promotion of 12 female guards to lead guards.</a:t>
            </a:r>
          </a:p>
          <a:p>
            <a:pPr marL="108000" indent="-108000">
              <a:spcAft>
                <a:spcPts val="400"/>
              </a:spcAft>
              <a:buClr>
                <a:schemeClr val="bg2"/>
              </a:buClr>
              <a:buFont typeface="Arial" panose="020B0604020202020204" pitchFamily="34" charset="0"/>
              <a:buChar char="•"/>
            </a:pPr>
            <a:r>
              <a:rPr lang="en-US" sz="1200" dirty="0" err="1"/>
              <a:t>Kakuzi</a:t>
            </a:r>
            <a:r>
              <a:rPr lang="en-US" sz="1200" dirty="0"/>
              <a:t> has established an Independent Human Rights Advisory Committee and set up an Operational-level Grievance Mechanism</a:t>
            </a:r>
          </a:p>
          <a:p>
            <a:pPr marL="108000" indent="-108000">
              <a:spcAft>
                <a:spcPts val="400"/>
              </a:spcAft>
              <a:buClr>
                <a:schemeClr val="bg2"/>
              </a:buClr>
              <a:buFont typeface="Arial" panose="020B0604020202020204" pitchFamily="34" charset="0"/>
              <a:buChar char="•"/>
            </a:pPr>
            <a:r>
              <a:rPr lang="en-US" sz="1200" dirty="0"/>
              <a:t>Camellia has been reviewing its governance and safeguarding oversight arrangements and is setting up a Safeguarding and Stewardship Committee of Camellia’s Board of Directors.</a:t>
            </a:r>
          </a:p>
          <a:p>
            <a:pPr marL="108000" indent="-108000">
              <a:spcAft>
                <a:spcPts val="400"/>
              </a:spcAft>
              <a:buClr>
                <a:schemeClr val="bg2"/>
              </a:buClr>
              <a:buFont typeface="Arial" panose="020B0604020202020204" pitchFamily="34" charset="0"/>
              <a:buChar char="•"/>
            </a:pPr>
            <a:r>
              <a:rPr lang="en-US" sz="1200" dirty="0"/>
              <a:t>Camellia is also pushing the Boards of the companies where they invest in to look at their own procedures and make operational changes.</a:t>
            </a:r>
            <a:endParaRPr lang="en-US" sz="900" b="0" i="0" dirty="0">
              <a:solidFill>
                <a:srgbClr val="000000"/>
              </a:solidFill>
              <a:effectLst/>
              <a:latin typeface="Calibri" panose="020F0502020204030204" pitchFamily="34" charset="0"/>
              <a:cs typeface="Calibri" panose="020F0502020204030204" pitchFamily="34" charset="0"/>
            </a:endParaRPr>
          </a:p>
          <a:p>
            <a:pPr marL="108000" indent="-108000" algn="l">
              <a:buClr>
                <a:schemeClr val="bg2"/>
              </a:buClr>
            </a:pPr>
            <a:endParaRPr lang="en-US" sz="900" b="0" i="0" dirty="0">
              <a:solidFill>
                <a:srgbClr val="000000"/>
              </a:solidFill>
              <a:effectLst/>
              <a:latin typeface="Calibri" panose="020F0502020204030204" pitchFamily="34" charset="0"/>
              <a:cs typeface="Calibri" panose="020F0502020204030204" pitchFamily="34" charset="0"/>
            </a:endParaRPr>
          </a:p>
          <a:p>
            <a:pPr marL="108000" indent="-108000" algn="l">
              <a:buClr>
                <a:schemeClr val="bg2"/>
              </a:buClr>
            </a:pPr>
            <a:endParaRPr lang="en-US" sz="900" b="0" i="0" dirty="0">
              <a:solidFill>
                <a:srgbClr val="000000"/>
              </a:solidFill>
              <a:effectLst/>
              <a:latin typeface="Calibri" panose="020F0502020204030204" pitchFamily="34" charset="0"/>
              <a:cs typeface="Calibri" panose="020F0502020204030204" pitchFamily="34" charset="0"/>
            </a:endParaRPr>
          </a:p>
        </p:txBody>
      </p:sp>
      <p:pic>
        <p:nvPicPr>
          <p:cNvPr id="2052" name="Picture 4" descr="Settlement of claims against Camellia Plc of allegations of serious human  rights abuses in Kenya | Leigh Day">
            <a:extLst>
              <a:ext uri="{FF2B5EF4-FFF2-40B4-BE49-F238E27FC236}">
                <a16:creationId xmlns:a16="http://schemas.microsoft.com/office/drawing/2014/main" id="{5F9C29A0-4485-402E-AF4B-99081694D0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68000" y="1728000"/>
            <a:ext cx="1732043" cy="1728000"/>
          </a:xfrm>
          <a:prstGeom prst="ellipse">
            <a:avLst/>
          </a:prstGeom>
          <a:noFill/>
          <a:ln w="241300">
            <a:solidFill>
              <a:schemeClr val="accent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195991-9FFB-47B6-881B-5A3332C1535D}"/>
              </a:ext>
            </a:extLst>
          </p:cNvPr>
          <p:cNvSpPr txBox="1"/>
          <p:nvPr/>
        </p:nvSpPr>
        <p:spPr>
          <a:xfrm>
            <a:off x="6875252" y="4079487"/>
            <a:ext cx="1745045" cy="323165"/>
          </a:xfrm>
          <a:prstGeom prst="rect">
            <a:avLst/>
          </a:prstGeom>
          <a:noFill/>
        </p:spPr>
        <p:txBody>
          <a:bodyPr wrap="square" lIns="0" tIns="0" rIns="0" bIns="0">
            <a:spAutoFit/>
          </a:bodyPr>
          <a:lstStyle/>
          <a:p>
            <a:r>
              <a:rPr lang="en-US" sz="700" dirty="0">
                <a:solidFill>
                  <a:schemeClr val="tx2">
                    <a:lumMod val="60000"/>
                    <a:lumOff val="40000"/>
                  </a:schemeClr>
                </a:solidFill>
                <a:hlinkClick r:id="rId4">
                  <a:extLst>
                    <a:ext uri="{A12FA001-AC4F-418D-AE19-62706E023703}">
                      <ahyp:hlinkClr xmlns:ahyp="http://schemas.microsoft.com/office/drawing/2018/hyperlinkcolor" val="tx"/>
                    </a:ext>
                  </a:extLst>
                </a:hlinkClick>
              </a:rPr>
              <a:t>Source: Settlement of claims against Camellia Plc of allegations of serious human rights abuses in Kenya | Leigh Day</a:t>
            </a:r>
            <a:endParaRPr lang="en-GB" sz="700" dirty="0">
              <a:solidFill>
                <a:schemeClr val="tx2">
                  <a:lumMod val="60000"/>
                  <a:lumOff val="40000"/>
                </a:schemeClr>
              </a:solidFill>
            </a:endParaRPr>
          </a:p>
        </p:txBody>
      </p:sp>
      <p:sp>
        <p:nvSpPr>
          <p:cNvPr id="9" name="TextBox 8">
            <a:extLst>
              <a:ext uri="{FF2B5EF4-FFF2-40B4-BE49-F238E27FC236}">
                <a16:creationId xmlns:a16="http://schemas.microsoft.com/office/drawing/2014/main" id="{E3D3C6AD-DFBF-394F-AFD2-CB21B1710BFE}"/>
              </a:ext>
            </a:extLst>
          </p:cNvPr>
          <p:cNvSpPr txBox="1"/>
          <p:nvPr/>
        </p:nvSpPr>
        <p:spPr>
          <a:xfrm>
            <a:off x="457200" y="5247374"/>
            <a:ext cx="2596551" cy="1038715"/>
          </a:xfrm>
          <a:prstGeom prst="rect">
            <a:avLst/>
          </a:prstGeom>
          <a:noFill/>
        </p:spPr>
        <p:txBody>
          <a:bodyPr wrap="square" lIns="0" tIns="0" rIns="0" bIns="0" rtlCol="0">
            <a:noAutofit/>
          </a:bodyPr>
          <a:lstStyle/>
          <a:p>
            <a:pPr algn="l"/>
            <a:r>
              <a:rPr lang="en-US" sz="700" b="0" i="0" dirty="0">
                <a:solidFill>
                  <a:schemeClr val="tx2">
                    <a:lumMod val="60000"/>
                    <a:lumOff val="40000"/>
                  </a:schemeClr>
                </a:solidFill>
                <a:effectLst/>
                <a:latin typeface="Calibri" panose="020F0502020204030204" pitchFamily="34" charset="0"/>
                <a:cs typeface="Calibri" panose="020F0502020204030204" pitchFamily="34" charset="0"/>
              </a:rPr>
              <a:t>Sources: </a:t>
            </a:r>
            <a:r>
              <a:rPr lang="en-US" sz="700" b="0" i="0" dirty="0">
                <a:solidFill>
                  <a:schemeClr val="tx2">
                    <a:lumMod val="60000"/>
                    <a:lumOff val="40000"/>
                  </a:schemeClr>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https://www.thetimes.co.uk/article/5799a1d6-8f06-11eb-ab4d-f4c45359834c?shareToken=07b9060b3c0fb782d02b64f5d432845f</a:t>
            </a:r>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r>
              <a:rPr lang="en-US" sz="700" b="0" i="0" dirty="0">
                <a:solidFill>
                  <a:schemeClr val="tx2">
                    <a:lumMod val="60000"/>
                    <a:lumOff val="40000"/>
                  </a:schemeClr>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https://www.freshplaza.com/article/9293916/uk-firm-pays-ps4-6-million-to-settle-human-rights-abuse-claims-at-kenyan-avocado-farm/</a:t>
            </a:r>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r>
              <a:rPr lang="en-US" sz="700" b="0" i="0" dirty="0">
                <a:solidFill>
                  <a:schemeClr val="tx2">
                    <a:lumMod val="60000"/>
                    <a:lumOff val="40000"/>
                  </a:schemeClr>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https://www.camellia.plc.uk/2021-more-female-guards-at-kakuzi</a:t>
            </a:r>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r>
              <a:rPr lang="en-US" sz="700" dirty="0">
                <a:solidFill>
                  <a:schemeClr val="tx2">
                    <a:lumMod val="60000"/>
                    <a:lumOff val="4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https://www.camellia.plc.uk/2020-regulatory-news-announcement-0752</a:t>
            </a:r>
            <a:endParaRPr lang="en-US" sz="700" dirty="0">
              <a:solidFill>
                <a:schemeClr val="tx2">
                  <a:lumMod val="60000"/>
                  <a:lumOff val="40000"/>
                </a:schemeClr>
              </a:solidFill>
              <a:latin typeface="Calibri" panose="020F0502020204030204" pitchFamily="34" charset="0"/>
              <a:cs typeface="Calibri" panose="020F0502020204030204" pitchFamily="34" charset="0"/>
            </a:endParaRPr>
          </a:p>
          <a:p>
            <a:pPr algn="l"/>
            <a:r>
              <a:rPr lang="en-US" sz="700" dirty="0">
                <a:solidFill>
                  <a:schemeClr val="tx2">
                    <a:lumMod val="60000"/>
                    <a:lumOff val="40000"/>
                  </a:schemeClr>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http://www.easternproduce.com/files/eastern-produce/uploads/Settlement-of-claims-in-Malawi.pdf</a:t>
            </a:r>
            <a:endParaRPr lang="en-US" sz="700" dirty="0">
              <a:solidFill>
                <a:schemeClr val="tx2">
                  <a:lumMod val="60000"/>
                  <a:lumOff val="40000"/>
                </a:schemeClr>
              </a:solidFill>
              <a:latin typeface="Calibri" panose="020F0502020204030204" pitchFamily="34" charset="0"/>
              <a:cs typeface="Calibri" panose="020F0502020204030204" pitchFamily="34" charset="0"/>
            </a:endParaRPr>
          </a:p>
          <a:p>
            <a:pPr algn="l"/>
            <a:endParaRPr lang="en-US" sz="700" dirty="0">
              <a:solidFill>
                <a:schemeClr val="tx2">
                  <a:lumMod val="60000"/>
                  <a:lumOff val="40000"/>
                </a:schemeClr>
              </a:solidFill>
              <a:latin typeface="Calibri" panose="020F0502020204030204" pitchFamily="34" charset="0"/>
              <a:cs typeface="Calibri" panose="020F0502020204030204" pitchFamily="34" charset="0"/>
            </a:endParaRPr>
          </a:p>
          <a:p>
            <a:pPr algn="l"/>
            <a:endParaRPr lang="en-US" sz="700" dirty="0">
              <a:solidFill>
                <a:schemeClr val="tx2">
                  <a:lumMod val="60000"/>
                  <a:lumOff val="40000"/>
                </a:schemeClr>
              </a:solidFill>
              <a:latin typeface="Calibri" panose="020F0502020204030204" pitchFamily="34" charset="0"/>
              <a:cs typeface="Calibri" panose="020F0502020204030204" pitchFamily="34" charset="0"/>
            </a:endParaRPr>
          </a:p>
          <a:p>
            <a:pPr algn="l"/>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endParaRPr lang="en-US" sz="700" dirty="0">
              <a:solidFill>
                <a:schemeClr val="tx2">
                  <a:lumMod val="60000"/>
                  <a:lumOff val="40000"/>
                </a:schemeClr>
              </a:solidFill>
              <a:latin typeface="Calibri" panose="020F0502020204030204" pitchFamily="34" charset="0"/>
              <a:cs typeface="Calibri" panose="020F0502020204030204" pitchFamily="34" charset="0"/>
            </a:endParaRPr>
          </a:p>
          <a:p>
            <a:pPr algn="l"/>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a:p>
            <a:pPr algn="l"/>
            <a:endParaRPr lang="en-US" sz="700" b="0" i="0" dirty="0">
              <a:solidFill>
                <a:schemeClr val="tx2">
                  <a:lumMod val="60000"/>
                  <a:lumOff val="40000"/>
                </a:schemeClr>
              </a:solidFill>
              <a:effectLst/>
              <a:latin typeface="Calibri" panose="020F0502020204030204" pitchFamily="34" charset="0"/>
              <a:cs typeface="Calibri" panose="020F0502020204030204" pitchFamily="34" charset="0"/>
            </a:endParaRPr>
          </a:p>
        </p:txBody>
      </p:sp>
      <p:sp>
        <p:nvSpPr>
          <p:cNvPr id="10" name="Slide Number Placeholder 5">
            <a:extLst>
              <a:ext uri="{FF2B5EF4-FFF2-40B4-BE49-F238E27FC236}">
                <a16:creationId xmlns:a16="http://schemas.microsoft.com/office/drawing/2014/main" id="{B1FF1A2D-692E-4D47-A95F-4828C28D1F76}"/>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13</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234699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0C199-E10E-CE4C-87B1-77413D67718D}"/>
              </a:ext>
            </a:extLst>
          </p:cNvPr>
          <p:cNvSpPr>
            <a:spLocks noGrp="1"/>
          </p:cNvSpPr>
          <p:nvPr>
            <p:ph type="title"/>
          </p:nvPr>
        </p:nvSpPr>
        <p:spPr>
          <a:xfrm>
            <a:off x="457200" y="502439"/>
            <a:ext cx="8866909" cy="493423"/>
          </a:xfrm>
        </p:spPr>
        <p:txBody>
          <a:bodyPr/>
          <a:lstStyle/>
          <a:p>
            <a:r>
              <a:rPr lang="en-GB" dirty="0"/>
              <a:t>Social safeguarding increases productivity</a:t>
            </a:r>
            <a:endParaRPr lang="en-US" dirty="0"/>
          </a:p>
        </p:txBody>
      </p:sp>
      <p:sp>
        <p:nvSpPr>
          <p:cNvPr id="6" name="Title 2">
            <a:extLst>
              <a:ext uri="{FF2B5EF4-FFF2-40B4-BE49-F238E27FC236}">
                <a16:creationId xmlns:a16="http://schemas.microsoft.com/office/drawing/2014/main" id="{CD13A779-FBDA-406D-9433-DBF38F49FEE5}"/>
              </a:ext>
            </a:extLst>
          </p:cNvPr>
          <p:cNvSpPr txBox="1">
            <a:spLocks/>
          </p:cNvSpPr>
          <p:nvPr/>
        </p:nvSpPr>
        <p:spPr>
          <a:xfrm>
            <a:off x="538482" y="888277"/>
            <a:ext cx="8239760" cy="493423"/>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bg2"/>
                </a:solidFill>
                <a:latin typeface="+mj-lt"/>
                <a:ea typeface="+mj-ea"/>
                <a:cs typeface="+mj-cs"/>
              </a:defRPr>
            </a:lvl1pPr>
          </a:lstStyle>
          <a:p>
            <a:pPr marL="0" marR="0" lvl="0" indent="0" algn="l" defTabSz="457200" rtl="0" eaLnBrk="1" fontAlgn="auto" latinLnBrk="0" hangingPunct="1">
              <a:lnSpc>
                <a:spcPts val="34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AB8E"/>
              </a:solidFill>
              <a:effectLst/>
              <a:uLnTx/>
              <a:uFillTx/>
              <a:latin typeface="Calibri"/>
              <a:ea typeface="+mj-ea"/>
              <a:cs typeface="+mj-cs"/>
            </a:endParaRPr>
          </a:p>
        </p:txBody>
      </p:sp>
      <p:sp>
        <p:nvSpPr>
          <p:cNvPr id="7" name="Title 2">
            <a:extLst>
              <a:ext uri="{FF2B5EF4-FFF2-40B4-BE49-F238E27FC236}">
                <a16:creationId xmlns:a16="http://schemas.microsoft.com/office/drawing/2014/main" id="{801AD6E1-073A-4B9C-BDA8-BB6D307C2C13}"/>
              </a:ext>
            </a:extLst>
          </p:cNvPr>
          <p:cNvSpPr txBox="1">
            <a:spLocks/>
          </p:cNvSpPr>
          <p:nvPr/>
        </p:nvSpPr>
        <p:spPr>
          <a:xfrm>
            <a:off x="457200" y="1602000"/>
            <a:ext cx="8158479" cy="5188340"/>
          </a:xfrm>
          <a:prstGeom prst="rect">
            <a:avLst/>
          </a:prstGeom>
        </p:spPr>
        <p:txBody>
          <a:bodyPr vert="horz" lIns="0" tIns="0" rIns="0" bIns="0" numCol="2" spcCol="180000" rtlCol="0" anchor="t" anchorCtr="0">
            <a:noAutofit/>
          </a:bodyPr>
          <a:lstStyle>
            <a:lvl1pPr algn="l" defTabSz="457200" rtl="0" eaLnBrk="1" latinLnBrk="0" hangingPunct="1">
              <a:lnSpc>
                <a:spcPts val="3400"/>
              </a:lnSpc>
              <a:spcBef>
                <a:spcPct val="0"/>
              </a:spcBef>
              <a:buNone/>
              <a:defRPr lang="en-US" sz="2800" b="1" i="0" kern="1200">
                <a:solidFill>
                  <a:schemeClr val="bg2"/>
                </a:solidFill>
                <a:latin typeface="+mj-lt"/>
                <a:ea typeface="+mj-ea"/>
                <a:cs typeface="+mj-cs"/>
              </a:defRPr>
            </a:lvl1pPr>
          </a:lstStyle>
          <a:p>
            <a:pPr>
              <a:lnSpc>
                <a:spcPct val="107000"/>
              </a:lnSpc>
              <a:spcBef>
                <a:spcPts val="0"/>
              </a:spcBef>
              <a:spcAft>
                <a:spcPts val="300"/>
              </a:spcAft>
              <a:buClr>
                <a:schemeClr val="bg2"/>
              </a:buClr>
              <a:defRPr/>
            </a:pPr>
            <a:r>
              <a:rPr lang="en-US" sz="1400" dirty="0">
                <a:solidFill>
                  <a:srgbClr val="00AB8E"/>
                </a:solidFill>
              </a:rPr>
              <a:t>Experience in the garment manufacturing </a:t>
            </a:r>
            <a:br>
              <a:rPr lang="en-US" sz="1400" dirty="0">
                <a:solidFill>
                  <a:srgbClr val="00AB8E"/>
                </a:solidFill>
              </a:rPr>
            </a:br>
            <a:r>
              <a:rPr lang="en-US" sz="1400" dirty="0">
                <a:solidFill>
                  <a:srgbClr val="00AB8E"/>
                </a:solidFill>
              </a:rPr>
              <a:t>sector in Cambodia </a:t>
            </a:r>
          </a:p>
          <a:p>
            <a:pPr marL="108000" marR="0" lvl="0" indent="-108000" algn="l" defTabSz="457200" rtl="0" eaLnBrk="1" fontAlgn="auto" latinLnBrk="0" hangingPunct="1">
              <a:lnSpc>
                <a:spcPct val="107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A4A49"/>
                </a:solidFill>
                <a:effectLst/>
                <a:uLnTx/>
                <a:uFillTx/>
                <a:latin typeface="Calibri" panose="020F0502020204030204" pitchFamily="34" charset="0"/>
                <a:ea typeface="Calibri" panose="020F0502020204030204" pitchFamily="34" charset="0"/>
                <a:cs typeface="Calibri" panose="020F0502020204030204" pitchFamily="34" charset="0"/>
              </a:rPr>
              <a:t>Workplace sexual harassment in Cambodia costs the </a:t>
            </a:r>
            <a:br>
              <a:rPr kumimoji="0" lang="en-US" sz="1200" b="0" i="0" u="none" strike="noStrike" kern="1200" cap="none" spc="0" normalizeH="0" baseline="0" noProof="0" dirty="0">
                <a:ln>
                  <a:noFill/>
                </a:ln>
                <a:solidFill>
                  <a:srgbClr val="4A4A49"/>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200" b="0" i="0" u="none" strike="noStrike" kern="1200" cap="none" spc="0" normalizeH="0" baseline="0" noProof="0" dirty="0">
                <a:ln>
                  <a:noFill/>
                </a:ln>
                <a:solidFill>
                  <a:srgbClr val="4A4A49"/>
                </a:solidFill>
                <a:effectLst/>
                <a:uLnTx/>
                <a:uFillTx/>
                <a:latin typeface="Calibri" panose="020F0502020204030204" pitchFamily="34" charset="0"/>
                <a:ea typeface="Calibri" panose="020F0502020204030204" pitchFamily="34" charset="0"/>
                <a:cs typeface="Calibri" panose="020F0502020204030204" pitchFamily="34" charset="0"/>
              </a:rPr>
              <a:t>garment sector an estimated $89 million a year due to </a:t>
            </a:r>
            <a:br>
              <a:rPr kumimoji="0" lang="en-US" sz="1200" b="0" i="0" u="none" strike="noStrike" kern="1200" cap="none" spc="0" normalizeH="0" baseline="0" noProof="0" dirty="0">
                <a:ln>
                  <a:noFill/>
                </a:ln>
                <a:solidFill>
                  <a:srgbClr val="4A4A49"/>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200" b="0" i="0" u="none" strike="noStrike" kern="1200" cap="none" spc="0" normalizeH="0" baseline="0" noProof="0" dirty="0">
                <a:ln>
                  <a:noFill/>
                </a:ln>
                <a:solidFill>
                  <a:srgbClr val="4A4A49"/>
                </a:solidFill>
                <a:effectLst/>
                <a:uLnTx/>
                <a:uFillTx/>
                <a:latin typeface="Calibri" panose="020F0502020204030204" pitchFamily="34" charset="0"/>
                <a:ea typeface="Calibri" panose="020F0502020204030204" pitchFamily="34" charset="0"/>
                <a:cs typeface="Calibri" panose="020F0502020204030204" pitchFamily="34" charset="0"/>
              </a:rPr>
              <a:t>staff turnover, absenteeism and presenteeism. </a:t>
            </a:r>
          </a:p>
          <a:p>
            <a:pPr marL="108000" marR="0" lvl="0" indent="-108000" algn="l" defTabSz="457200" rtl="0" eaLnBrk="1" fontAlgn="auto" latinLnBrk="0" hangingPunct="1">
              <a:lnSpc>
                <a:spcPct val="107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A4A49"/>
                </a:solidFill>
                <a:effectLst/>
                <a:uLnTx/>
                <a:uFillTx/>
                <a:latin typeface="Calibri" panose="020F0502020204030204" pitchFamily="34" charset="0"/>
                <a:ea typeface="Calibri" panose="020F0502020204030204" pitchFamily="34" charset="0"/>
                <a:cs typeface="Calibri" panose="020F0502020204030204" pitchFamily="34" charset="0"/>
              </a:rPr>
              <a:t>Presenteeism incurred the highest cost of lost productivity, with an estimated 13.5% of workers saying sexual harassment meant they worked less effectively.</a:t>
            </a: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lang="en-US" sz="1200" b="0" dirty="0">
              <a:solidFill>
                <a:srgbClr val="4A4A49"/>
              </a:solidFill>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lang="en-US" sz="1200" b="0" dirty="0">
              <a:solidFill>
                <a:srgbClr val="4A4A49"/>
              </a:solidFill>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lang="en-US" sz="1200" b="0" dirty="0">
              <a:solidFill>
                <a:srgbClr val="4A4A49"/>
              </a:solidFill>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lang="en-US" sz="1200" b="0" dirty="0">
              <a:solidFill>
                <a:srgbClr val="4A4A49"/>
              </a:solidFill>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lang="en-US" sz="1200" b="0" dirty="0">
              <a:solidFill>
                <a:srgbClr val="4A4A49"/>
              </a:solidFill>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lang="en-US" sz="1200" b="0" dirty="0">
              <a:solidFill>
                <a:srgbClr val="4A4A49"/>
              </a:solidFill>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Tx/>
              <a:buNone/>
              <a:tabLst/>
              <a:defRPr/>
            </a:pPr>
            <a:endParaRPr kumimoji="0" lang="en-US" sz="12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R="0" lvl="0" algn="l" defTabSz="457200" rtl="0" eaLnBrk="1" fontAlgn="auto" latinLnBrk="0" hangingPunct="1">
              <a:lnSpc>
                <a:spcPct val="107000"/>
              </a:lnSpc>
              <a:spcBef>
                <a:spcPts val="0"/>
              </a:spcBef>
              <a:spcAft>
                <a:spcPts val="300"/>
              </a:spcAft>
              <a:buClr>
                <a:schemeClr val="bg2"/>
              </a:buClr>
              <a:buSzTx/>
              <a:buFontTx/>
              <a:buNone/>
              <a:tabLst/>
              <a:defRPr/>
            </a:pPr>
            <a:r>
              <a:rPr kumimoji="0" lang="en-US" sz="1400" b="1" i="0" u="none" strike="noStrike" kern="1200" cap="none" spc="0" normalizeH="0" baseline="0" noProof="0" dirty="0">
                <a:ln>
                  <a:noFill/>
                </a:ln>
                <a:solidFill>
                  <a:srgbClr val="00AB8E"/>
                </a:solidFill>
                <a:effectLst/>
                <a:uLnTx/>
                <a:uFillTx/>
                <a:ea typeface="+mj-ea"/>
                <a:cs typeface="+mj-cs"/>
              </a:rPr>
              <a:t>Experience in the food processing industry </a:t>
            </a:r>
            <a:br>
              <a:rPr kumimoji="0" lang="en-US" sz="1400" b="1" i="0" u="none" strike="noStrike" kern="1200" cap="none" spc="0" normalizeH="0" baseline="0" noProof="0" dirty="0">
                <a:ln>
                  <a:noFill/>
                </a:ln>
                <a:solidFill>
                  <a:srgbClr val="00AB8E"/>
                </a:solidFill>
                <a:effectLst/>
                <a:uLnTx/>
                <a:uFillTx/>
                <a:ea typeface="+mj-ea"/>
                <a:cs typeface="+mj-cs"/>
              </a:rPr>
            </a:br>
            <a:r>
              <a:rPr kumimoji="0" lang="en-US" sz="1400" b="1" i="0" u="none" strike="noStrike" kern="1200" cap="none" spc="0" normalizeH="0" baseline="0" noProof="0" dirty="0">
                <a:ln>
                  <a:noFill/>
                </a:ln>
                <a:solidFill>
                  <a:srgbClr val="00AB8E"/>
                </a:solidFill>
                <a:effectLst/>
                <a:uLnTx/>
                <a:uFillTx/>
                <a:ea typeface="+mj-ea"/>
                <a:cs typeface="+mj-cs"/>
              </a:rPr>
              <a:t>in the Solomon Islands</a:t>
            </a:r>
            <a:endParaRPr kumimoji="0" lang="en-US" sz="1400" b="0" i="0" u="none" strike="noStrike" kern="1200" cap="none" spc="0" normalizeH="0" baseline="0" noProof="0" dirty="0">
              <a:ln>
                <a:noFill/>
              </a:ln>
              <a:solidFill>
                <a:srgbClr val="4A4A49"/>
              </a:solidFill>
              <a:effectLst/>
              <a:uLnTx/>
              <a:uFillTx/>
              <a:latin typeface="Gotham-Book"/>
              <a:ea typeface="Calibri" panose="020F0502020204030204" pitchFamily="34" charset="0"/>
              <a:cs typeface="Gotham-Book"/>
            </a:endParaRPr>
          </a:p>
          <a:p>
            <a:pPr marL="108000" marR="0" lvl="0" indent="-108000" algn="l" defTabSz="457200" rtl="0" eaLnBrk="1" fontAlgn="auto" latinLnBrk="0" hangingPunct="1">
              <a:lnSpc>
                <a:spcPct val="107000"/>
              </a:lnSpc>
              <a:spcBef>
                <a:spcPts val="0"/>
              </a:spcBef>
              <a:spcAft>
                <a:spcPts val="300"/>
              </a:spcAft>
              <a:buClr>
                <a:schemeClr val="bg2"/>
              </a:buClr>
              <a:buSzTx/>
              <a:buFont typeface="Arial" panose="020B0604020202020204" pitchFamily="34" charset="0"/>
              <a:buChar char="•"/>
              <a:tabLst/>
              <a:defRPr/>
            </a:pPr>
            <a:r>
              <a:rPr lang="en-US" sz="1200" b="0" dirty="0">
                <a:solidFill>
                  <a:srgbClr val="4A4A49"/>
                </a:solidFill>
                <a:latin typeface="Calibri" panose="020F0502020204030204" pitchFamily="34" charset="0"/>
                <a:cs typeface="Calibri" panose="020F0502020204030204" pitchFamily="34" charset="0"/>
              </a:rPr>
              <a:t>Nine of the largest companies in the Solomon Islands </a:t>
            </a:r>
            <a:br>
              <a:rPr lang="en-US" sz="1200" b="0" dirty="0">
                <a:solidFill>
                  <a:srgbClr val="4A4A49"/>
                </a:solidFill>
                <a:latin typeface="Calibri" panose="020F0502020204030204" pitchFamily="34" charset="0"/>
                <a:cs typeface="Calibri" panose="020F0502020204030204" pitchFamily="34" charset="0"/>
              </a:rPr>
            </a:br>
            <a:r>
              <a:rPr lang="en-US" sz="1200" b="0" dirty="0">
                <a:solidFill>
                  <a:srgbClr val="4A4A49"/>
                </a:solidFill>
                <a:latin typeface="Calibri" panose="020F0502020204030204" pitchFamily="34" charset="0"/>
                <a:cs typeface="Calibri" panose="020F0502020204030204" pitchFamily="34" charset="0"/>
              </a:rPr>
              <a:t>found that bullying and sexual harassment led to absenteeism, low productivity, and reduced concentration which posed increased safety risks.  </a:t>
            </a:r>
          </a:p>
          <a:p>
            <a:pPr marL="108000" marR="0" lvl="0" indent="-108000" algn="l" defTabSz="457200" rtl="0" eaLnBrk="1" fontAlgn="auto" latinLnBrk="0" hangingPunct="1">
              <a:lnSpc>
                <a:spcPct val="107000"/>
              </a:lnSpc>
              <a:spcBef>
                <a:spcPts val="0"/>
              </a:spcBef>
              <a:spcAft>
                <a:spcPts val="300"/>
              </a:spcAft>
              <a:buClr>
                <a:schemeClr val="bg2"/>
              </a:buClr>
              <a:buSzTx/>
              <a:buFont typeface="Arial" panose="020B0604020202020204" pitchFamily="34" charset="0"/>
              <a:buChar char="•"/>
              <a:tabLst/>
              <a:defRPr/>
            </a:pPr>
            <a:r>
              <a:rPr lang="en-US" sz="1200" b="0" dirty="0" err="1">
                <a:solidFill>
                  <a:srgbClr val="4A4A49"/>
                </a:solidFill>
                <a:latin typeface="Calibri" panose="020F0502020204030204" pitchFamily="34" charset="0"/>
                <a:cs typeface="Calibri" panose="020F0502020204030204" pitchFamily="34" charset="0"/>
              </a:rPr>
              <a:t>SolTuna</a:t>
            </a:r>
            <a:r>
              <a:rPr lang="en-US" sz="1200" b="0" dirty="0">
                <a:solidFill>
                  <a:srgbClr val="4A4A49"/>
                </a:solidFill>
                <a:latin typeface="Calibri" panose="020F0502020204030204" pitchFamily="34" charset="0"/>
                <a:cs typeface="Calibri" panose="020F0502020204030204" pitchFamily="34" charset="0"/>
              </a:rPr>
              <a:t>, processing facility worked with IFC to implement initiatives to reduce bullying and sexual harassment. </a:t>
            </a:r>
          </a:p>
          <a:p>
            <a:pPr marL="108000" marR="0" lvl="0" indent="-108000" algn="l" defTabSz="457200" rtl="0" eaLnBrk="1" fontAlgn="auto" latinLnBrk="0" hangingPunct="1">
              <a:lnSpc>
                <a:spcPct val="107000"/>
              </a:lnSpc>
              <a:spcBef>
                <a:spcPts val="0"/>
              </a:spcBef>
              <a:spcAft>
                <a:spcPts val="300"/>
              </a:spcAft>
              <a:buClr>
                <a:schemeClr val="bg2"/>
              </a:buClr>
              <a:buSzTx/>
              <a:buFont typeface="Arial" panose="020B0604020202020204" pitchFamily="34" charset="0"/>
              <a:buChar char="•"/>
              <a:tabLst/>
              <a:defRPr/>
            </a:pPr>
            <a:r>
              <a:rPr lang="en-US" sz="1200" b="0" dirty="0" err="1">
                <a:solidFill>
                  <a:srgbClr val="4A4A49"/>
                </a:solidFill>
                <a:latin typeface="Calibri" panose="020F0502020204030204" pitchFamily="34" charset="0"/>
                <a:cs typeface="Calibri" panose="020F0502020204030204" pitchFamily="34" charset="0"/>
              </a:rPr>
              <a:t>SolTuna</a:t>
            </a:r>
            <a:r>
              <a:rPr lang="en-US" sz="1200" b="0" dirty="0">
                <a:solidFill>
                  <a:srgbClr val="4A4A49"/>
                </a:solidFill>
                <a:latin typeface="Calibri" panose="020F0502020204030204" pitchFamily="34" charset="0"/>
                <a:cs typeface="Calibri" panose="020F0502020204030204" pitchFamily="34" charset="0"/>
              </a:rPr>
              <a:t> introduced first responder training to handle GBV disclosures, strengthened grievance procedures, and implementation of a  workplace policy. This reduced absenteeism from an average of 18% to 15%,  which is estimated to have gained $1.58 million USD through increased productivity. </a:t>
            </a:r>
            <a:r>
              <a:rPr lang="en-US" sz="1200" b="0" dirty="0" err="1">
                <a:solidFill>
                  <a:srgbClr val="4A4A49"/>
                </a:solidFill>
                <a:latin typeface="Calibri" panose="020F0502020204030204" pitchFamily="34" charset="0"/>
                <a:cs typeface="Calibri" panose="020F0502020204030204" pitchFamily="34" charset="0"/>
              </a:rPr>
              <a:t>SolTuna’s</a:t>
            </a:r>
            <a:r>
              <a:rPr lang="en-US" sz="1200" b="0" dirty="0">
                <a:solidFill>
                  <a:srgbClr val="4A4A49"/>
                </a:solidFill>
                <a:latin typeface="Calibri" panose="020F0502020204030204" pitchFamily="34" charset="0"/>
                <a:cs typeface="Calibri" panose="020F0502020204030204" pitchFamily="34" charset="0"/>
              </a:rPr>
              <a:t> comprehensive approach on gender issues also doubled the jobs for women in higher paying, </a:t>
            </a:r>
            <a:br>
              <a:rPr lang="en-US" sz="1200" b="0" dirty="0">
                <a:solidFill>
                  <a:srgbClr val="4A4A49"/>
                </a:solidFill>
                <a:latin typeface="Calibri" panose="020F0502020204030204" pitchFamily="34" charset="0"/>
                <a:cs typeface="Calibri" panose="020F0502020204030204" pitchFamily="34" charset="0"/>
              </a:rPr>
            </a:br>
            <a:r>
              <a:rPr lang="en-US" sz="1200" b="0" dirty="0">
                <a:solidFill>
                  <a:srgbClr val="4A4A49"/>
                </a:solidFill>
                <a:latin typeface="Calibri" panose="020F0502020204030204" pitchFamily="34" charset="0"/>
                <a:cs typeface="Calibri" panose="020F0502020204030204" pitchFamily="34" charset="0"/>
              </a:rPr>
              <a:t>non-traditional roles, provided financial literacy training, expanding production and opening new export markets.</a:t>
            </a:r>
          </a:p>
        </p:txBody>
      </p:sp>
      <p:sp>
        <p:nvSpPr>
          <p:cNvPr id="10" name="Title 2">
            <a:extLst>
              <a:ext uri="{FF2B5EF4-FFF2-40B4-BE49-F238E27FC236}">
                <a16:creationId xmlns:a16="http://schemas.microsoft.com/office/drawing/2014/main" id="{96352E83-829A-F349-AD92-326C91AF3DC3}"/>
              </a:ext>
            </a:extLst>
          </p:cNvPr>
          <p:cNvSpPr txBox="1">
            <a:spLocks/>
          </p:cNvSpPr>
          <p:nvPr/>
        </p:nvSpPr>
        <p:spPr>
          <a:xfrm>
            <a:off x="457201" y="5436336"/>
            <a:ext cx="3441940" cy="1180374"/>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a:solidFill>
                  <a:schemeClr val="bg2"/>
                </a:solidFill>
                <a:latin typeface="+mj-lt"/>
                <a:ea typeface="+mj-ea"/>
                <a:cs typeface="+mj-cs"/>
              </a:defRPr>
            </a:lvl1p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Calibri" panose="020F0502020204030204" pitchFamily="34" charset="0"/>
                <a:cs typeface="Gotham-Book"/>
              </a:rPr>
              <a:t>Sources: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Calibri" panose="020F0502020204030204" pitchFamily="34" charset="0"/>
                <a:cs typeface="Gotham-Book"/>
              </a:rPr>
              <a:t>CARE Cambodia &amp; </a:t>
            </a: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j-ea"/>
                <a:cs typeface="+mj-cs"/>
              </a:rPr>
              <a:t>Garment Manufacturers Association of Cambodia (GMAC) </a:t>
            </a: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Calibri" panose="020F0502020204030204" pitchFamily="34" charset="0"/>
                <a:cs typeface="Gotham-Book"/>
              </a:rPr>
              <a:t>Report 2016).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Calibri" panose="020F0502020204030204" pitchFamily="34" charset="0"/>
                <a:cs typeface="Gotham-Book"/>
                <a:hlinkClick r:id="rId3">
                  <a:extLst>
                    <a:ext uri="{A12FA001-AC4F-418D-AE19-62706E023703}">
                      <ahyp:hlinkClr xmlns:ahyp="http://schemas.microsoft.com/office/drawing/2018/hyperlinkcolor" val="tx"/>
                    </a:ext>
                  </a:extLst>
                </a:hlinkClick>
              </a:rPr>
              <a:t>https://gendertoolkit.cdcgroup.com/fund-managers-guide-to-gender-smart-investing/</a:t>
            </a:r>
            <a:endPar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Calibri" panose="020F0502020204030204" pitchFamily="34" charset="0"/>
              <a:cs typeface="Gotham-Book"/>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j-ea"/>
                <a:cs typeface="+mj-cs"/>
              </a:rPr>
              <a:t>IFC (2019) ‘The Impact of Domestic and Sexual Violence on the Workplace in Solomon Islands’. Washington D.C.: IFC, Australian Aid, New Zealand Foreign Aid and Trade </a:t>
            </a:r>
            <a:r>
              <a:rPr kumimoji="0" lang="en-US" sz="700" b="0" i="0" u="none" strike="noStrike" kern="1200" cap="none" spc="0" normalizeH="0" baseline="0" noProof="0" dirty="0" err="1">
                <a:ln>
                  <a:noFill/>
                </a:ln>
                <a:solidFill>
                  <a:schemeClr val="tx2">
                    <a:lumMod val="60000"/>
                    <a:lumOff val="40000"/>
                  </a:schemeClr>
                </a:solidFill>
                <a:effectLst/>
                <a:uLnTx/>
                <a:uFillTx/>
                <a:latin typeface="Calibri"/>
                <a:ea typeface="+mj-ea"/>
                <a:cs typeface="+mj-cs"/>
              </a:rPr>
              <a:t>Programme</a:t>
            </a:r>
            <a:endPar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Calibri" panose="020F0502020204030204" pitchFamily="34" charset="0"/>
                <a:cs typeface="Gotham-Book"/>
              </a:rPr>
              <a:t>https://www.ifc.org/wps/wcm/connect/news_ext_content/ifc_external_corporate_site/news+and+events/news/tackling-gender-inequality-solomon-islands</a:t>
            </a:r>
          </a:p>
        </p:txBody>
      </p:sp>
      <p:sp>
        <p:nvSpPr>
          <p:cNvPr id="2" name="Oval 1">
            <a:extLst>
              <a:ext uri="{FF2B5EF4-FFF2-40B4-BE49-F238E27FC236}">
                <a16:creationId xmlns:a16="http://schemas.microsoft.com/office/drawing/2014/main" id="{E47BBA5C-66FE-0B40-AD95-CDAF4FBB2C98}"/>
              </a:ext>
            </a:extLst>
          </p:cNvPr>
          <p:cNvSpPr/>
          <p:nvPr/>
        </p:nvSpPr>
        <p:spPr bwMode="auto">
          <a:xfrm>
            <a:off x="457199" y="3626919"/>
            <a:ext cx="1380227" cy="1380227"/>
          </a:xfrm>
          <a:prstGeom prst="ellipse">
            <a:avLst/>
          </a:prstGeom>
          <a:solidFill>
            <a:schemeClr val="accent1"/>
          </a:solidFill>
          <a:ln>
            <a:noFill/>
          </a:ln>
        </p:spPr>
        <p:txBody>
          <a:bodyPr lIns="0" tIns="0" rIns="0" bIns="0" rtlCol="0" anchor="ctr"/>
          <a:lstStyle/>
          <a:p>
            <a:pPr algn="ctr">
              <a:lnSpc>
                <a:spcPts val="2480"/>
              </a:lnSpc>
            </a:pPr>
            <a:endParaRPr lang="en-US" sz="2200" b="1" dirty="0">
              <a:solidFill>
                <a:schemeClr val="bg2"/>
              </a:solidFill>
            </a:endParaRPr>
          </a:p>
        </p:txBody>
      </p:sp>
      <p:sp>
        <p:nvSpPr>
          <p:cNvPr id="4" name="TextBox 3">
            <a:extLst>
              <a:ext uri="{FF2B5EF4-FFF2-40B4-BE49-F238E27FC236}">
                <a16:creationId xmlns:a16="http://schemas.microsoft.com/office/drawing/2014/main" id="{B7328995-0D30-B847-BA03-EC9A773E9AAC}"/>
              </a:ext>
            </a:extLst>
          </p:cNvPr>
          <p:cNvSpPr txBox="1"/>
          <p:nvPr/>
        </p:nvSpPr>
        <p:spPr>
          <a:xfrm>
            <a:off x="2057782" y="3765818"/>
            <a:ext cx="2478657" cy="1090042"/>
          </a:xfrm>
          <a:prstGeom prst="rect">
            <a:avLst/>
          </a:prstGeom>
          <a:noFill/>
        </p:spPr>
        <p:txBody>
          <a:bodyPr wrap="square" lIns="0" tIns="0" rIns="0" bIns="0" rtlCol="0">
            <a:spAutoFit/>
          </a:bodyPr>
          <a:lstStyle/>
          <a:p>
            <a:pPr>
              <a:lnSpc>
                <a:spcPts val="1660"/>
              </a:lnSpc>
            </a:pPr>
            <a:r>
              <a:rPr lang="en-US" sz="1600" b="1" dirty="0">
                <a:solidFill>
                  <a:schemeClr val="accent1"/>
                </a:solidFill>
                <a:latin typeface="Calibri" panose="020F0502020204030204" pitchFamily="34" charset="0"/>
                <a:cs typeface="Calibri" panose="020F0502020204030204" pitchFamily="34" charset="0"/>
              </a:rPr>
              <a:t>WORKPLACE SEXUAL HARASSMENT IN CAMBODIA COSTS THE GARMENT SECTOR AN ESTIMATED </a:t>
            </a:r>
            <a:br>
              <a:rPr lang="en-US" sz="1600" b="1" dirty="0">
                <a:solidFill>
                  <a:schemeClr val="accent1"/>
                </a:solidFill>
                <a:latin typeface="Calibri" panose="020F0502020204030204" pitchFamily="34" charset="0"/>
                <a:cs typeface="Calibri" panose="020F0502020204030204" pitchFamily="34" charset="0"/>
              </a:rPr>
            </a:br>
            <a:r>
              <a:rPr lang="en-US" sz="1600" b="1" dirty="0">
                <a:solidFill>
                  <a:schemeClr val="accent1"/>
                </a:solidFill>
                <a:latin typeface="Calibri" panose="020F0502020204030204" pitchFamily="34" charset="0"/>
                <a:cs typeface="Calibri" panose="020F0502020204030204" pitchFamily="34" charset="0"/>
              </a:rPr>
              <a:t>$89 MILLION A YEAR</a:t>
            </a:r>
            <a:endParaRPr lang="en-US" sz="1600" b="1" dirty="0">
              <a:solidFill>
                <a:schemeClr val="accent1"/>
              </a:solidFill>
            </a:endParaRPr>
          </a:p>
        </p:txBody>
      </p:sp>
      <p:sp>
        <p:nvSpPr>
          <p:cNvPr id="11" name="Slide Number Placeholder 5">
            <a:extLst>
              <a:ext uri="{FF2B5EF4-FFF2-40B4-BE49-F238E27FC236}">
                <a16:creationId xmlns:a16="http://schemas.microsoft.com/office/drawing/2014/main" id="{0B6B4F5E-5BEE-004A-8C2C-C0B9127B90A5}"/>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14</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
        <p:nvSpPr>
          <p:cNvPr id="12" name="Oval 11">
            <a:extLst>
              <a:ext uri="{FF2B5EF4-FFF2-40B4-BE49-F238E27FC236}">
                <a16:creationId xmlns:a16="http://schemas.microsoft.com/office/drawing/2014/main" id="{10690352-BAC6-7C4E-A0F9-49CA816970F5}"/>
              </a:ext>
            </a:extLst>
          </p:cNvPr>
          <p:cNvSpPr/>
          <p:nvPr/>
        </p:nvSpPr>
        <p:spPr bwMode="auto">
          <a:xfrm>
            <a:off x="457199" y="3727897"/>
            <a:ext cx="1380227" cy="1380227"/>
          </a:xfrm>
          <a:prstGeom prst="ellipse">
            <a:avLst/>
          </a:prstGeom>
          <a:noFill/>
          <a:ln>
            <a:noFill/>
          </a:ln>
        </p:spPr>
        <p:txBody>
          <a:bodyPr lIns="0" tIns="0" rIns="0" bIns="0" rtlCol="0" anchor="ctr"/>
          <a:lstStyle/>
          <a:p>
            <a:pPr algn="ctr">
              <a:lnSpc>
                <a:spcPts val="2480"/>
              </a:lnSpc>
            </a:pPr>
            <a:r>
              <a:rPr lang="en-US" sz="4400" b="1" dirty="0">
                <a:solidFill>
                  <a:schemeClr val="bg1"/>
                </a:solidFill>
              </a:rPr>
              <a:t>$89</a:t>
            </a:r>
          </a:p>
          <a:p>
            <a:pPr algn="ctr">
              <a:lnSpc>
                <a:spcPts val="2480"/>
              </a:lnSpc>
            </a:pPr>
            <a:r>
              <a:rPr lang="en-US" sz="2200" b="1" dirty="0">
                <a:solidFill>
                  <a:schemeClr val="bg2"/>
                </a:solidFill>
              </a:rPr>
              <a:t>million</a:t>
            </a:r>
          </a:p>
        </p:txBody>
      </p:sp>
    </p:spTree>
    <p:extLst>
      <p:ext uri="{BB962C8B-B14F-4D97-AF65-F5344CB8AC3E}">
        <p14:creationId xmlns:p14="http://schemas.microsoft.com/office/powerpoint/2010/main" val="271944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89C4F-69C0-9B4A-B2BE-A89D3F9D47B5}"/>
              </a:ext>
            </a:extLst>
          </p:cNvPr>
          <p:cNvSpPr>
            <a:spLocks noGrp="1"/>
          </p:cNvSpPr>
          <p:nvPr>
            <p:ph type="ctrTitle"/>
          </p:nvPr>
        </p:nvSpPr>
        <p:spPr/>
        <p:txBody>
          <a:bodyPr/>
          <a:lstStyle/>
          <a:p>
            <a:r>
              <a:rPr lang="en-US" dirty="0"/>
              <a:t>Break</a:t>
            </a:r>
          </a:p>
        </p:txBody>
      </p:sp>
    </p:spTree>
    <p:extLst>
      <p:ext uri="{BB962C8B-B14F-4D97-AF65-F5344CB8AC3E}">
        <p14:creationId xmlns:p14="http://schemas.microsoft.com/office/powerpoint/2010/main" val="99037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0C199-E10E-CE4C-87B1-77413D67718D}"/>
              </a:ext>
            </a:extLst>
          </p:cNvPr>
          <p:cNvSpPr>
            <a:spLocks noGrp="1"/>
          </p:cNvSpPr>
          <p:nvPr>
            <p:ph type="title"/>
          </p:nvPr>
        </p:nvSpPr>
        <p:spPr>
          <a:xfrm>
            <a:off x="457200" y="505823"/>
            <a:ext cx="8866909" cy="493423"/>
          </a:xfrm>
        </p:spPr>
        <p:txBody>
          <a:bodyPr/>
          <a:lstStyle/>
          <a:p>
            <a:r>
              <a:rPr lang="en-GB" dirty="0"/>
              <a:t>Women face barriers to equality </a:t>
            </a:r>
            <a:endParaRPr lang="en-US" dirty="0"/>
          </a:p>
        </p:txBody>
      </p:sp>
      <p:sp>
        <p:nvSpPr>
          <p:cNvPr id="4" name="TextBox 3">
            <a:extLst>
              <a:ext uri="{FF2B5EF4-FFF2-40B4-BE49-F238E27FC236}">
                <a16:creationId xmlns:a16="http://schemas.microsoft.com/office/drawing/2014/main" id="{5CA86A32-79AB-49E8-AFD5-A72DE2C105C1}"/>
              </a:ext>
            </a:extLst>
          </p:cNvPr>
          <p:cNvSpPr txBox="1"/>
          <p:nvPr/>
        </p:nvSpPr>
        <p:spPr>
          <a:xfrm>
            <a:off x="1320726" y="1462698"/>
            <a:ext cx="2772000" cy="958404"/>
          </a:xfrm>
          <a:prstGeom prst="rect">
            <a:avLst/>
          </a:prstGeom>
          <a:noFill/>
        </p:spPr>
        <p:txBody>
          <a:bodyPr wrap="square" lIns="0" tIns="0" rIns="0" bIns="0" rtlCol="0">
            <a:spAutoFit/>
          </a:bodyPr>
          <a:lstStyle/>
          <a:p>
            <a:pPr marL="108000" marR="0" indent="-108000">
              <a:lnSpc>
                <a:spcPct val="105000"/>
              </a:lnSpc>
              <a:spcBef>
                <a:spcPts val="0"/>
              </a:spcBef>
              <a:spcAft>
                <a:spcPts val="600"/>
              </a:spcAft>
              <a:buClr>
                <a:schemeClr val="bg2"/>
              </a:buClr>
              <a:buFont typeface="Arial" panose="020B0604020202020204" pitchFamily="34" charset="0"/>
              <a:buChar char="•"/>
            </a:pPr>
            <a:r>
              <a:rPr lang="en-US" sz="1100" dirty="0">
                <a:effectLst/>
                <a:ea typeface="Calibri" panose="020F0502020204030204" pitchFamily="34" charset="0"/>
                <a:cs typeface="TheinhardtPan-Medium"/>
              </a:rPr>
              <a:t>Unconscious bias in the workplace</a:t>
            </a:r>
            <a:endParaRPr lang="en-US" sz="1100" dirty="0">
              <a:ea typeface="Calibri" panose="020F0502020204030204" pitchFamily="34" charset="0"/>
              <a:cs typeface="TheinhardtPan-Medium"/>
            </a:endParaRPr>
          </a:p>
          <a:p>
            <a:pPr marL="108000" marR="0" indent="-108000">
              <a:lnSpc>
                <a:spcPct val="105000"/>
              </a:lnSpc>
              <a:spcBef>
                <a:spcPts val="0"/>
              </a:spcBef>
              <a:spcAft>
                <a:spcPts val="600"/>
              </a:spcAft>
              <a:buClr>
                <a:schemeClr val="bg2"/>
              </a:buClr>
              <a:buFont typeface="Arial" panose="020B0604020202020204" pitchFamily="34" charset="0"/>
              <a:buChar char="•"/>
            </a:pPr>
            <a:r>
              <a:rPr lang="en-US" sz="1100" dirty="0">
                <a:ea typeface="Calibri" panose="020F0502020204030204" pitchFamily="34" charset="0"/>
                <a:cs typeface="TheinhardtPan-Light"/>
              </a:rPr>
              <a:t>B</a:t>
            </a:r>
            <a:r>
              <a:rPr lang="en-US" sz="1100" dirty="0">
                <a:effectLst/>
                <a:ea typeface="Calibri" panose="020F0502020204030204" pitchFamily="34" charset="0"/>
                <a:cs typeface="TheinhardtPan-Light"/>
              </a:rPr>
              <a:t>usiness leaders in Africa are predominantly men resulting in few female role-models </a:t>
            </a:r>
            <a:br>
              <a:rPr lang="en-US" sz="1100" dirty="0">
                <a:effectLst/>
                <a:ea typeface="Calibri" panose="020F0502020204030204" pitchFamily="34" charset="0"/>
                <a:cs typeface="TheinhardtPan-Light"/>
              </a:rPr>
            </a:br>
            <a:r>
              <a:rPr lang="en-US" sz="1100" dirty="0">
                <a:effectLst/>
                <a:ea typeface="Calibri" panose="020F0502020204030204" pitchFamily="34" charset="0"/>
                <a:cs typeface="TheinhardtPan-Light"/>
              </a:rPr>
              <a:t>and exacerbating issues relating to unconscious bias</a:t>
            </a:r>
          </a:p>
        </p:txBody>
      </p:sp>
      <p:grpSp>
        <p:nvGrpSpPr>
          <p:cNvPr id="13" name="Group 12">
            <a:extLst>
              <a:ext uri="{FF2B5EF4-FFF2-40B4-BE49-F238E27FC236}">
                <a16:creationId xmlns:a16="http://schemas.microsoft.com/office/drawing/2014/main" id="{EAF72EBA-5ADC-4A40-AA91-EDEA12842DE7}"/>
              </a:ext>
            </a:extLst>
          </p:cNvPr>
          <p:cNvGrpSpPr/>
          <p:nvPr/>
        </p:nvGrpSpPr>
        <p:grpSpPr>
          <a:xfrm>
            <a:off x="348607" y="1446867"/>
            <a:ext cx="879446" cy="674797"/>
            <a:chOff x="423948" y="1597083"/>
            <a:chExt cx="1006185" cy="772044"/>
          </a:xfrm>
        </p:grpSpPr>
        <p:pic>
          <p:nvPicPr>
            <p:cNvPr id="14" name="Picture 13">
              <a:extLst>
                <a:ext uri="{FF2B5EF4-FFF2-40B4-BE49-F238E27FC236}">
                  <a16:creationId xmlns:a16="http://schemas.microsoft.com/office/drawing/2014/main" id="{8D076115-7234-1F4A-9180-35519E9E4DFE}"/>
                </a:ext>
              </a:extLst>
            </p:cNvPr>
            <p:cNvPicPr>
              <a:picLocks noChangeAspect="1"/>
            </p:cNvPicPr>
            <p:nvPr/>
          </p:nvPicPr>
          <p:blipFill>
            <a:blip r:embed="rId3"/>
            <a:stretch>
              <a:fillRect/>
            </a:stretch>
          </p:blipFill>
          <p:spPr>
            <a:xfrm>
              <a:off x="641290" y="1597083"/>
              <a:ext cx="571500" cy="571500"/>
            </a:xfrm>
            <a:prstGeom prst="rect">
              <a:avLst/>
            </a:prstGeom>
          </p:spPr>
        </p:pic>
        <p:sp>
          <p:nvSpPr>
            <p:cNvPr id="15" name="Title 2">
              <a:extLst>
                <a:ext uri="{FF2B5EF4-FFF2-40B4-BE49-F238E27FC236}">
                  <a16:creationId xmlns:a16="http://schemas.microsoft.com/office/drawing/2014/main" id="{7A37FF6C-EBCA-B04E-A608-C8FE2E7B008B}"/>
                </a:ext>
              </a:extLst>
            </p:cNvPr>
            <p:cNvSpPr txBox="1">
              <a:spLocks/>
            </p:cNvSpPr>
            <p:nvPr/>
          </p:nvSpPr>
          <p:spPr>
            <a:xfrm>
              <a:off x="423948" y="2202874"/>
              <a:ext cx="1006185" cy="166253"/>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LEADERSHIP</a:t>
              </a:r>
            </a:p>
          </p:txBody>
        </p:sp>
      </p:grpSp>
      <p:grpSp>
        <p:nvGrpSpPr>
          <p:cNvPr id="16" name="Group 15">
            <a:extLst>
              <a:ext uri="{FF2B5EF4-FFF2-40B4-BE49-F238E27FC236}">
                <a16:creationId xmlns:a16="http://schemas.microsoft.com/office/drawing/2014/main" id="{4A61F705-11B9-4342-B14D-B1B008009991}"/>
              </a:ext>
            </a:extLst>
          </p:cNvPr>
          <p:cNvGrpSpPr/>
          <p:nvPr/>
        </p:nvGrpSpPr>
        <p:grpSpPr>
          <a:xfrm>
            <a:off x="348607" y="2725461"/>
            <a:ext cx="879446" cy="682064"/>
            <a:chOff x="490450" y="2461607"/>
            <a:chExt cx="1006185" cy="780358"/>
          </a:xfrm>
        </p:grpSpPr>
        <p:pic>
          <p:nvPicPr>
            <p:cNvPr id="17" name="Picture 16">
              <a:extLst>
                <a:ext uri="{FF2B5EF4-FFF2-40B4-BE49-F238E27FC236}">
                  <a16:creationId xmlns:a16="http://schemas.microsoft.com/office/drawing/2014/main" id="{5BCFD63D-0619-F543-B8DC-8AB6FD88C92A}"/>
                </a:ext>
              </a:extLst>
            </p:cNvPr>
            <p:cNvPicPr>
              <a:picLocks noChangeAspect="1"/>
            </p:cNvPicPr>
            <p:nvPr/>
          </p:nvPicPr>
          <p:blipFill>
            <a:blip r:embed="rId4"/>
            <a:stretch>
              <a:fillRect/>
            </a:stretch>
          </p:blipFill>
          <p:spPr>
            <a:xfrm>
              <a:off x="707792" y="2461607"/>
              <a:ext cx="571500" cy="571500"/>
            </a:xfrm>
            <a:prstGeom prst="rect">
              <a:avLst/>
            </a:prstGeom>
          </p:spPr>
        </p:pic>
        <p:sp>
          <p:nvSpPr>
            <p:cNvPr id="18" name="Title 2">
              <a:extLst>
                <a:ext uri="{FF2B5EF4-FFF2-40B4-BE49-F238E27FC236}">
                  <a16:creationId xmlns:a16="http://schemas.microsoft.com/office/drawing/2014/main" id="{AB4F6550-ED5B-F649-939B-929E468E99AC}"/>
                </a:ext>
              </a:extLst>
            </p:cNvPr>
            <p:cNvSpPr txBox="1">
              <a:spLocks/>
            </p:cNvSpPr>
            <p:nvPr/>
          </p:nvSpPr>
          <p:spPr>
            <a:xfrm>
              <a:off x="490450" y="3069001"/>
              <a:ext cx="1006185" cy="172964"/>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EMPLOYEES</a:t>
              </a:r>
            </a:p>
          </p:txBody>
        </p:sp>
      </p:grpSp>
      <p:grpSp>
        <p:nvGrpSpPr>
          <p:cNvPr id="19" name="Group 18">
            <a:extLst>
              <a:ext uri="{FF2B5EF4-FFF2-40B4-BE49-F238E27FC236}">
                <a16:creationId xmlns:a16="http://schemas.microsoft.com/office/drawing/2014/main" id="{FDEC79E9-B9FA-764D-99B1-CC534719DC13}"/>
              </a:ext>
            </a:extLst>
          </p:cNvPr>
          <p:cNvGrpSpPr/>
          <p:nvPr/>
        </p:nvGrpSpPr>
        <p:grpSpPr>
          <a:xfrm>
            <a:off x="4552100" y="1456880"/>
            <a:ext cx="879446" cy="903436"/>
            <a:chOff x="1163781" y="3259629"/>
            <a:chExt cx="1006185" cy="1033632"/>
          </a:xfrm>
        </p:grpSpPr>
        <p:pic>
          <p:nvPicPr>
            <p:cNvPr id="20" name="Picture 19">
              <a:extLst>
                <a:ext uri="{FF2B5EF4-FFF2-40B4-BE49-F238E27FC236}">
                  <a16:creationId xmlns:a16="http://schemas.microsoft.com/office/drawing/2014/main" id="{A422D93F-33E2-0847-8350-296B165ED68A}"/>
                </a:ext>
              </a:extLst>
            </p:cNvPr>
            <p:cNvPicPr>
              <a:picLocks noChangeAspect="1"/>
            </p:cNvPicPr>
            <p:nvPr/>
          </p:nvPicPr>
          <p:blipFill>
            <a:blip r:embed="rId5"/>
            <a:stretch>
              <a:fillRect/>
            </a:stretch>
          </p:blipFill>
          <p:spPr>
            <a:xfrm>
              <a:off x="1381123" y="3259629"/>
              <a:ext cx="571500" cy="571500"/>
            </a:xfrm>
            <a:prstGeom prst="rect">
              <a:avLst/>
            </a:prstGeom>
          </p:spPr>
        </p:pic>
        <p:sp>
          <p:nvSpPr>
            <p:cNvPr id="21" name="Title 2">
              <a:extLst>
                <a:ext uri="{FF2B5EF4-FFF2-40B4-BE49-F238E27FC236}">
                  <a16:creationId xmlns:a16="http://schemas.microsoft.com/office/drawing/2014/main" id="{D7E3CC8D-B21D-7B46-8642-9277A74D3B5E}"/>
                </a:ext>
              </a:extLst>
            </p:cNvPr>
            <p:cNvSpPr txBox="1">
              <a:spLocks/>
            </p:cNvSpPr>
            <p:nvPr/>
          </p:nvSpPr>
          <p:spPr>
            <a:xfrm>
              <a:off x="1163781" y="3861000"/>
              <a:ext cx="1006185"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SUPPLY CHAIN</a:t>
              </a:r>
            </a:p>
          </p:txBody>
        </p:sp>
      </p:grpSp>
      <p:grpSp>
        <p:nvGrpSpPr>
          <p:cNvPr id="22" name="Group 21">
            <a:extLst>
              <a:ext uri="{FF2B5EF4-FFF2-40B4-BE49-F238E27FC236}">
                <a16:creationId xmlns:a16="http://schemas.microsoft.com/office/drawing/2014/main" id="{371F75B7-CDB6-FA4C-8E69-E2755BB65966}"/>
              </a:ext>
            </a:extLst>
          </p:cNvPr>
          <p:cNvGrpSpPr/>
          <p:nvPr/>
        </p:nvGrpSpPr>
        <p:grpSpPr>
          <a:xfrm>
            <a:off x="4494126" y="3169296"/>
            <a:ext cx="995395" cy="902979"/>
            <a:chOff x="399010" y="4124152"/>
            <a:chExt cx="1138844" cy="1033109"/>
          </a:xfrm>
        </p:grpSpPr>
        <p:pic>
          <p:nvPicPr>
            <p:cNvPr id="23" name="Picture 22">
              <a:extLst>
                <a:ext uri="{FF2B5EF4-FFF2-40B4-BE49-F238E27FC236}">
                  <a16:creationId xmlns:a16="http://schemas.microsoft.com/office/drawing/2014/main" id="{E51E0ADD-953E-DE4D-8E70-182DB77E6AAA}"/>
                </a:ext>
              </a:extLst>
            </p:cNvPr>
            <p:cNvPicPr>
              <a:picLocks noChangeAspect="1"/>
            </p:cNvPicPr>
            <p:nvPr/>
          </p:nvPicPr>
          <p:blipFill>
            <a:blip r:embed="rId6"/>
            <a:stretch>
              <a:fillRect/>
            </a:stretch>
          </p:blipFill>
          <p:spPr>
            <a:xfrm>
              <a:off x="682682" y="4124152"/>
              <a:ext cx="571500" cy="571500"/>
            </a:xfrm>
            <a:prstGeom prst="rect">
              <a:avLst/>
            </a:prstGeom>
          </p:spPr>
        </p:pic>
        <p:sp>
          <p:nvSpPr>
            <p:cNvPr id="24" name="Title 2">
              <a:extLst>
                <a:ext uri="{FF2B5EF4-FFF2-40B4-BE49-F238E27FC236}">
                  <a16:creationId xmlns:a16="http://schemas.microsoft.com/office/drawing/2014/main" id="{3B4B673C-7D80-314D-ADB1-D49A406511D4}"/>
                </a:ext>
              </a:extLst>
            </p:cNvPr>
            <p:cNvSpPr txBox="1">
              <a:spLocks/>
            </p:cNvSpPr>
            <p:nvPr/>
          </p:nvSpPr>
          <p:spPr>
            <a:xfrm>
              <a:off x="399010" y="4725000"/>
              <a:ext cx="1138844"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PRODUCTS/</a:t>
              </a:r>
              <a:br>
                <a:rPr lang="en-GB" sz="1000" dirty="0">
                  <a:solidFill>
                    <a:schemeClr val="accent1"/>
                  </a:solidFill>
                </a:rPr>
              </a:br>
              <a:r>
                <a:rPr lang="en-GB" sz="1000" dirty="0">
                  <a:solidFill>
                    <a:schemeClr val="accent1"/>
                  </a:solidFill>
                </a:rPr>
                <a:t>SERVICES</a:t>
              </a:r>
            </a:p>
          </p:txBody>
        </p:sp>
      </p:grpSp>
      <p:grpSp>
        <p:nvGrpSpPr>
          <p:cNvPr id="25" name="Group 24">
            <a:extLst>
              <a:ext uri="{FF2B5EF4-FFF2-40B4-BE49-F238E27FC236}">
                <a16:creationId xmlns:a16="http://schemas.microsoft.com/office/drawing/2014/main" id="{68D5A2C4-5148-C448-A505-D65E632E5B43}"/>
              </a:ext>
            </a:extLst>
          </p:cNvPr>
          <p:cNvGrpSpPr/>
          <p:nvPr/>
        </p:nvGrpSpPr>
        <p:grpSpPr>
          <a:xfrm>
            <a:off x="4552100" y="4752842"/>
            <a:ext cx="879446" cy="924318"/>
            <a:chOff x="1163781" y="4897235"/>
            <a:chExt cx="1006185" cy="1057524"/>
          </a:xfrm>
        </p:grpSpPr>
        <p:pic>
          <p:nvPicPr>
            <p:cNvPr id="26" name="Picture 25">
              <a:extLst>
                <a:ext uri="{FF2B5EF4-FFF2-40B4-BE49-F238E27FC236}">
                  <a16:creationId xmlns:a16="http://schemas.microsoft.com/office/drawing/2014/main" id="{5784064C-EAE1-8045-8303-5E58D2097092}"/>
                </a:ext>
              </a:extLst>
            </p:cNvPr>
            <p:cNvPicPr>
              <a:picLocks noChangeAspect="1"/>
            </p:cNvPicPr>
            <p:nvPr/>
          </p:nvPicPr>
          <p:blipFill>
            <a:blip r:embed="rId7"/>
            <a:stretch>
              <a:fillRect/>
            </a:stretch>
          </p:blipFill>
          <p:spPr>
            <a:xfrm>
              <a:off x="1381123" y="4897235"/>
              <a:ext cx="571500" cy="571500"/>
            </a:xfrm>
            <a:prstGeom prst="rect">
              <a:avLst/>
            </a:prstGeom>
          </p:spPr>
        </p:pic>
        <p:sp>
          <p:nvSpPr>
            <p:cNvPr id="27" name="Title 2">
              <a:extLst>
                <a:ext uri="{FF2B5EF4-FFF2-40B4-BE49-F238E27FC236}">
                  <a16:creationId xmlns:a16="http://schemas.microsoft.com/office/drawing/2014/main" id="{4E98975A-023C-914E-9EE4-9D6537FF8D0D}"/>
                </a:ext>
              </a:extLst>
            </p:cNvPr>
            <p:cNvSpPr txBox="1">
              <a:spLocks/>
            </p:cNvSpPr>
            <p:nvPr/>
          </p:nvSpPr>
          <p:spPr>
            <a:xfrm>
              <a:off x="1163781" y="5522498"/>
              <a:ext cx="1006185"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COMMUNITY</a:t>
              </a:r>
            </a:p>
          </p:txBody>
        </p:sp>
      </p:grpSp>
      <p:sp>
        <p:nvSpPr>
          <p:cNvPr id="28" name="TextBox 27">
            <a:extLst>
              <a:ext uri="{FF2B5EF4-FFF2-40B4-BE49-F238E27FC236}">
                <a16:creationId xmlns:a16="http://schemas.microsoft.com/office/drawing/2014/main" id="{6F31A639-CC77-DF4E-97DE-ACF5554C7884}"/>
              </a:ext>
            </a:extLst>
          </p:cNvPr>
          <p:cNvSpPr txBox="1"/>
          <p:nvPr/>
        </p:nvSpPr>
        <p:spPr>
          <a:xfrm>
            <a:off x="1320726" y="2727271"/>
            <a:ext cx="2700000" cy="2889702"/>
          </a:xfrm>
          <a:prstGeom prst="rect">
            <a:avLst/>
          </a:prstGeom>
          <a:noFill/>
        </p:spPr>
        <p:txBody>
          <a:bodyPr wrap="square" lIns="0" tIns="0" rIns="0" bIns="0" rtlCol="0">
            <a:spAutoFit/>
          </a:bodyPr>
          <a:lstStyle/>
          <a:p>
            <a:pPr marL="108000" marR="0" indent="-108000">
              <a:lnSpc>
                <a:spcPct val="105000"/>
              </a:lnSpc>
              <a:spcBef>
                <a:spcPts val="0"/>
              </a:spcBef>
              <a:spcAft>
                <a:spcPts val="600"/>
              </a:spcAft>
              <a:buClr>
                <a:schemeClr val="bg2"/>
              </a:buClr>
              <a:buFont typeface="Arial" panose="020B0604020202020204" pitchFamily="34" charset="0"/>
              <a:buChar char="•"/>
            </a:pPr>
            <a:r>
              <a:rPr lang="en-US" sz="1100" dirty="0">
                <a:effectLst/>
                <a:ea typeface="Calibri" panose="020F0502020204030204" pitchFamily="34" charset="0"/>
                <a:cs typeface="TheinhardtPan-Medium"/>
              </a:rPr>
              <a:t>Limiting mind-set among women, who </a:t>
            </a:r>
            <a:br>
              <a:rPr lang="en-US" sz="1100" dirty="0">
                <a:effectLst/>
                <a:ea typeface="Calibri" panose="020F0502020204030204" pitchFamily="34" charset="0"/>
                <a:cs typeface="TheinhardtPan-Medium"/>
              </a:rPr>
            </a:br>
            <a:r>
              <a:rPr lang="en-US" sz="1100" dirty="0">
                <a:effectLst/>
                <a:ea typeface="Calibri" panose="020F0502020204030204" pitchFamily="34" charset="0"/>
                <a:cs typeface="TheinhardtPan-Medium"/>
              </a:rPr>
              <a:t>are </a:t>
            </a:r>
            <a:r>
              <a:rPr lang="en-US" sz="1100" dirty="0">
                <a:effectLst/>
                <a:ea typeface="Calibri" panose="020F0502020204030204" pitchFamily="34" charset="0"/>
                <a:cs typeface="TheinhardtPan-Light"/>
              </a:rPr>
              <a:t>reluctant to take risks, network with colleagues, and advocate for their own</a:t>
            </a:r>
            <a:r>
              <a:rPr lang="en-US" sz="1100" dirty="0">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TheinhardtPan-Light"/>
              </a:rPr>
              <a:t>advancement</a:t>
            </a:r>
          </a:p>
          <a:p>
            <a:pPr marL="108000" marR="0" indent="-108000">
              <a:lnSpc>
                <a:spcPct val="105000"/>
              </a:lnSpc>
              <a:spcBef>
                <a:spcPts val="0"/>
              </a:spcBef>
              <a:spcAft>
                <a:spcPts val="600"/>
              </a:spcAft>
              <a:buClr>
                <a:schemeClr val="bg2"/>
              </a:buClr>
              <a:buFont typeface="Arial" panose="020B0604020202020204" pitchFamily="34" charset="0"/>
              <a:buChar char="•"/>
            </a:pPr>
            <a:r>
              <a:rPr lang="en-US" sz="1100" dirty="0">
                <a:ea typeface="Calibri" panose="020F0502020204030204" pitchFamily="34" charset="0"/>
                <a:cs typeface="TheinhardtPan-Light"/>
              </a:rPr>
              <a:t>Limited career guidance counselling for women limits their understanding of opportunities available to them and prevents them from breaking through the glass ceiling</a:t>
            </a:r>
          </a:p>
          <a:p>
            <a:pPr marL="108000" marR="0" indent="-108000">
              <a:lnSpc>
                <a:spcPct val="105000"/>
              </a:lnSpc>
              <a:spcBef>
                <a:spcPts val="0"/>
              </a:spcBef>
              <a:spcAft>
                <a:spcPts val="600"/>
              </a:spcAft>
              <a:buClr>
                <a:schemeClr val="bg2"/>
              </a:buClr>
              <a:buFont typeface="Arial" panose="020B0604020202020204" pitchFamily="34" charset="0"/>
              <a:buChar char="•"/>
            </a:pPr>
            <a:r>
              <a:rPr lang="en-US" sz="1100" dirty="0">
                <a:effectLst/>
                <a:ea typeface="Calibri" panose="020F0502020204030204" pitchFamily="34" charset="0"/>
                <a:cs typeface="TheinhardtPan-Medium"/>
              </a:rPr>
              <a:t>Lack of sponsorship for women. </a:t>
            </a:r>
            <a:r>
              <a:rPr lang="en-US" sz="1100" dirty="0">
                <a:effectLst/>
                <a:ea typeface="Calibri" panose="020F0502020204030204" pitchFamily="34" charset="0"/>
                <a:cs typeface="TheinhardtPan-Light"/>
              </a:rPr>
              <a:t>Women typically have access to mentors for guidance, but lack adequate sponsors who advocate for their promotion, introduce them to key stakeholders, and give them exposure to senior roles.</a:t>
            </a:r>
          </a:p>
          <a:p>
            <a:pPr marL="108000" marR="0" indent="-108000">
              <a:lnSpc>
                <a:spcPct val="105000"/>
              </a:lnSpc>
              <a:spcBef>
                <a:spcPts val="0"/>
              </a:spcBef>
              <a:spcAft>
                <a:spcPts val="600"/>
              </a:spcAft>
              <a:buClr>
                <a:schemeClr val="bg2"/>
              </a:buClr>
              <a:buFont typeface="Arial" panose="020B0604020202020204" pitchFamily="34" charset="0"/>
              <a:buChar char="•"/>
            </a:pPr>
            <a:endParaRPr lang="en-US" sz="1100" dirty="0">
              <a:effectLst/>
              <a:ea typeface="Calibri" panose="020F0502020204030204" pitchFamily="34" charset="0"/>
              <a:cs typeface="TheinhardtPan-Light"/>
            </a:endParaRPr>
          </a:p>
        </p:txBody>
      </p:sp>
      <p:sp>
        <p:nvSpPr>
          <p:cNvPr id="29" name="TextBox 28">
            <a:extLst>
              <a:ext uri="{FF2B5EF4-FFF2-40B4-BE49-F238E27FC236}">
                <a16:creationId xmlns:a16="http://schemas.microsoft.com/office/drawing/2014/main" id="{77BAB825-C579-CF46-9277-2282698A552A}"/>
              </a:ext>
            </a:extLst>
          </p:cNvPr>
          <p:cNvSpPr txBox="1"/>
          <p:nvPr/>
        </p:nvSpPr>
        <p:spPr>
          <a:xfrm>
            <a:off x="5622122" y="1462698"/>
            <a:ext cx="2700000" cy="1469795"/>
          </a:xfrm>
          <a:prstGeom prst="rect">
            <a:avLst/>
          </a:prstGeom>
          <a:noFill/>
        </p:spPr>
        <p:txBody>
          <a:bodyPr wrap="square" lIns="0" tIns="0" rIns="0" bIns="0" rtlCol="0">
            <a:noAutofit/>
          </a:bodyPr>
          <a:lstStyle/>
          <a:p>
            <a:pPr marL="108000" indent="-108000">
              <a:lnSpc>
                <a:spcPct val="105000"/>
              </a:lnSpc>
              <a:spcAft>
                <a:spcPts val="600"/>
              </a:spcAft>
              <a:buClr>
                <a:schemeClr val="bg2"/>
              </a:buClr>
              <a:buFont typeface="Arial" panose="020B0604020202020204" pitchFamily="34" charset="0"/>
              <a:buChar char="•"/>
            </a:pPr>
            <a:r>
              <a:rPr lang="en-US" sz="1100" dirty="0">
                <a:effectLst/>
                <a:ea typeface="Calibri" panose="020F0502020204030204" pitchFamily="34" charset="0"/>
                <a:cs typeface="TheinhardtPan-Light"/>
              </a:rPr>
              <a:t>Lack of social safeguarding (and appropriate infrastructure) within the workplace and for suppliers within the supply-chain</a:t>
            </a:r>
            <a:endParaRPr lang="en-US" sz="1100" dirty="0">
              <a:ea typeface="Calibri" panose="020F0502020204030204" pitchFamily="34" charset="0"/>
              <a:cs typeface="TheinhardtPan-Light"/>
            </a:endParaRPr>
          </a:p>
          <a:p>
            <a:pPr marL="108000" indent="-108000">
              <a:lnSpc>
                <a:spcPct val="105000"/>
              </a:lnSpc>
              <a:spcAft>
                <a:spcPts val="600"/>
              </a:spcAft>
              <a:buClr>
                <a:schemeClr val="bg2"/>
              </a:buClr>
              <a:buFont typeface="Arial" panose="020B0604020202020204" pitchFamily="34" charset="0"/>
              <a:buChar char="•"/>
            </a:pPr>
            <a:r>
              <a:rPr lang="en-US" sz="1100" dirty="0">
                <a:ea typeface="Calibri" panose="020F0502020204030204" pitchFamily="34" charset="0"/>
                <a:cs typeface="Times New Roman" panose="02020603050405020304" pitchFamily="18" charset="0"/>
              </a:rPr>
              <a:t>Limited sourcing from women-owned businesses in the supply chain, many of whom are predominantly in the informal economy and are ill-equipped for formal business trade.</a:t>
            </a:r>
          </a:p>
        </p:txBody>
      </p:sp>
      <p:sp>
        <p:nvSpPr>
          <p:cNvPr id="30" name="TextBox 29">
            <a:extLst>
              <a:ext uri="{FF2B5EF4-FFF2-40B4-BE49-F238E27FC236}">
                <a16:creationId xmlns:a16="http://schemas.microsoft.com/office/drawing/2014/main" id="{3ED0AD18-1540-1046-9FC9-CDF2F430760D}"/>
              </a:ext>
            </a:extLst>
          </p:cNvPr>
          <p:cNvSpPr txBox="1"/>
          <p:nvPr/>
        </p:nvSpPr>
        <p:spPr>
          <a:xfrm>
            <a:off x="5622122" y="3184959"/>
            <a:ext cx="2700000" cy="716478"/>
          </a:xfrm>
          <a:prstGeom prst="rect">
            <a:avLst/>
          </a:prstGeom>
          <a:noFill/>
        </p:spPr>
        <p:txBody>
          <a:bodyPr wrap="square" lIns="0" tIns="0" rIns="0" bIns="0" rtlCol="0">
            <a:noAutofit/>
          </a:bodyPr>
          <a:lstStyle/>
          <a:p>
            <a:pPr marL="108000" indent="-108000">
              <a:lnSpc>
                <a:spcPct val="105000"/>
              </a:lnSpc>
              <a:spcAft>
                <a:spcPts val="600"/>
              </a:spcAft>
              <a:buClr>
                <a:schemeClr val="bg2"/>
              </a:buClr>
              <a:buFont typeface="Arial" panose="020B0604020202020204" pitchFamily="34" charset="0"/>
              <a:buChar char="•"/>
            </a:pPr>
            <a:r>
              <a:rPr lang="en-US" sz="1100" dirty="0">
                <a:ea typeface="Calibri" panose="020F0502020204030204" pitchFamily="34" charset="0"/>
                <a:cs typeface="Times New Roman" panose="02020603050405020304" pitchFamily="18" charset="0"/>
              </a:rPr>
              <a:t>Products are not designed to target </a:t>
            </a:r>
            <a:br>
              <a:rPr lang="en-US" sz="1100" dirty="0">
                <a:ea typeface="Calibri" panose="020F0502020204030204" pitchFamily="34" charset="0"/>
                <a:cs typeface="Times New Roman" panose="02020603050405020304" pitchFamily="18" charset="0"/>
              </a:rPr>
            </a:br>
            <a:r>
              <a:rPr lang="en-US" sz="1100" dirty="0">
                <a:ea typeface="Calibri" panose="020F0502020204030204" pitchFamily="34" charset="0"/>
                <a:cs typeface="Times New Roman" panose="02020603050405020304" pitchFamily="18" charset="0"/>
              </a:rPr>
              <a:t>women as consumers or solve problems </a:t>
            </a:r>
            <a:br>
              <a:rPr lang="en-US" sz="1100" dirty="0">
                <a:ea typeface="Calibri" panose="020F0502020204030204" pitchFamily="34" charset="0"/>
                <a:cs typeface="Times New Roman" panose="02020603050405020304" pitchFamily="18" charset="0"/>
              </a:rPr>
            </a:br>
            <a:r>
              <a:rPr lang="en-US" sz="1100" dirty="0">
                <a:ea typeface="Calibri" panose="020F0502020204030204" pitchFamily="34" charset="0"/>
                <a:cs typeface="Times New Roman" panose="02020603050405020304" pitchFamily="18" charset="0"/>
              </a:rPr>
              <a:t>that women experience despite their significant contribution to voluntary consumer spending.</a:t>
            </a:r>
          </a:p>
          <a:p>
            <a:pPr marL="108000" indent="-108000">
              <a:lnSpc>
                <a:spcPct val="105000"/>
              </a:lnSpc>
              <a:spcAft>
                <a:spcPts val="600"/>
              </a:spcAft>
              <a:buClr>
                <a:schemeClr val="bg2"/>
              </a:buClr>
              <a:buFont typeface="Arial" panose="020B0604020202020204" pitchFamily="34" charset="0"/>
              <a:buChar char="•"/>
            </a:pPr>
            <a:r>
              <a:rPr lang="en-US" sz="1100" dirty="0">
                <a:ea typeface="Calibri" panose="020F0502020204030204" pitchFamily="34" charset="0"/>
                <a:cs typeface="Times New Roman" panose="02020603050405020304" pitchFamily="18" charset="0"/>
              </a:rPr>
              <a:t>Women face greater barriers in accessing finance than men.</a:t>
            </a:r>
            <a:endParaRPr lang="en-US" sz="1100" dirty="0"/>
          </a:p>
          <a:p>
            <a:pPr marL="108000" marR="0" indent="-108000">
              <a:lnSpc>
                <a:spcPct val="105000"/>
              </a:lnSpc>
              <a:spcBef>
                <a:spcPts val="0"/>
              </a:spcBef>
              <a:spcAft>
                <a:spcPts val="600"/>
              </a:spcAft>
              <a:buClr>
                <a:schemeClr val="bg2"/>
              </a:buClr>
              <a:buFont typeface="Arial" panose="020B0604020202020204" pitchFamily="34" charset="0"/>
              <a:buChar char="•"/>
            </a:pPr>
            <a:endParaRPr lang="en-US" sz="1100" dirty="0"/>
          </a:p>
        </p:txBody>
      </p:sp>
      <p:sp>
        <p:nvSpPr>
          <p:cNvPr id="31" name="TextBox 30">
            <a:extLst>
              <a:ext uri="{FF2B5EF4-FFF2-40B4-BE49-F238E27FC236}">
                <a16:creationId xmlns:a16="http://schemas.microsoft.com/office/drawing/2014/main" id="{ACD1841C-3FE8-0E41-9FCE-A3B546F4D92B}"/>
              </a:ext>
            </a:extLst>
          </p:cNvPr>
          <p:cNvSpPr txBox="1"/>
          <p:nvPr/>
        </p:nvSpPr>
        <p:spPr>
          <a:xfrm>
            <a:off x="5622122" y="4799611"/>
            <a:ext cx="2700000" cy="1115875"/>
          </a:xfrm>
          <a:prstGeom prst="rect">
            <a:avLst/>
          </a:prstGeom>
          <a:noFill/>
        </p:spPr>
        <p:txBody>
          <a:bodyPr wrap="square" lIns="0" tIns="0" rIns="0" bIns="0" rtlCol="0">
            <a:noAutofit/>
          </a:bodyPr>
          <a:lstStyle/>
          <a:p>
            <a:pPr marL="108000" indent="-108000">
              <a:lnSpc>
                <a:spcPct val="107000"/>
              </a:lnSpc>
              <a:buClr>
                <a:schemeClr val="bg2"/>
              </a:buClr>
              <a:buFont typeface="Arial" panose="020B0604020202020204" pitchFamily="34" charset="0"/>
              <a:buChar char="•"/>
            </a:pPr>
            <a:r>
              <a:rPr lang="en-US" sz="1100" dirty="0">
                <a:cs typeface="Times New Roman" panose="02020603050405020304" pitchFamily="18" charset="0"/>
              </a:rPr>
              <a:t>Do no harm, should be a key consideration </a:t>
            </a:r>
            <a:br>
              <a:rPr lang="en-US" sz="1100" dirty="0">
                <a:cs typeface="Times New Roman" panose="02020603050405020304" pitchFamily="18" charset="0"/>
              </a:rPr>
            </a:br>
            <a:r>
              <a:rPr lang="en-US" sz="1100" dirty="0">
                <a:cs typeface="Times New Roman" panose="02020603050405020304" pitchFamily="18" charset="0"/>
              </a:rPr>
              <a:t>by companies to ensure that women in </a:t>
            </a:r>
            <a:br>
              <a:rPr lang="en-US" sz="1100" dirty="0">
                <a:cs typeface="Times New Roman" panose="02020603050405020304" pitchFamily="18" charset="0"/>
              </a:rPr>
            </a:br>
            <a:r>
              <a:rPr lang="en-US" sz="1100" dirty="0">
                <a:cs typeface="Times New Roman" panose="02020603050405020304" pitchFamily="18" charset="0"/>
              </a:rPr>
              <a:t>their local communities are not negatively impacted as they grow / expand / extend </a:t>
            </a:r>
            <a:br>
              <a:rPr lang="en-US" sz="1100" dirty="0">
                <a:cs typeface="Times New Roman" panose="02020603050405020304" pitchFamily="18" charset="0"/>
              </a:rPr>
            </a:br>
            <a:r>
              <a:rPr lang="en-US" sz="1100" dirty="0">
                <a:cs typeface="Times New Roman" panose="02020603050405020304" pitchFamily="18" charset="0"/>
              </a:rPr>
              <a:t>to new communities </a:t>
            </a:r>
            <a:endParaRPr lang="en-US" sz="1100" dirty="0"/>
          </a:p>
        </p:txBody>
      </p:sp>
      <p:sp>
        <p:nvSpPr>
          <p:cNvPr id="32" name="TextBox 31">
            <a:extLst>
              <a:ext uri="{FF2B5EF4-FFF2-40B4-BE49-F238E27FC236}">
                <a16:creationId xmlns:a16="http://schemas.microsoft.com/office/drawing/2014/main" id="{DFA86B90-5B54-A84E-90F3-1C331B5D6059}"/>
              </a:ext>
            </a:extLst>
          </p:cNvPr>
          <p:cNvSpPr txBox="1"/>
          <p:nvPr/>
        </p:nvSpPr>
        <p:spPr>
          <a:xfrm>
            <a:off x="457200" y="6001749"/>
            <a:ext cx="3246533" cy="257571"/>
          </a:xfrm>
          <a:prstGeom prst="rect">
            <a:avLst/>
          </a:prstGeom>
          <a:noFill/>
        </p:spPr>
        <p:txBody>
          <a:bodyPr wrap="square" lIns="0" tIns="0" rIns="0" bIns="0" rtlCol="0">
            <a:noAutofit/>
          </a:bodyPr>
          <a:lstStyle/>
          <a:p>
            <a:pPr>
              <a:lnSpc>
                <a:spcPct val="107000"/>
              </a:lnSpc>
              <a:buClr>
                <a:schemeClr val="bg2"/>
              </a:buClr>
            </a:pPr>
            <a:r>
              <a:rPr lang="en-US" sz="700" dirty="0">
                <a:solidFill>
                  <a:schemeClr val="tx2">
                    <a:lumMod val="60000"/>
                    <a:lumOff val="40000"/>
                  </a:schemeClr>
                </a:solidFill>
              </a:rPr>
              <a:t>Source: https://www.mckinsey.com/featured-insights/gender-equality/the-power-of-parity-advancing-</a:t>
            </a:r>
            <a:r>
              <a:rPr lang="en-US" sz="700" dirty="0" err="1">
                <a:solidFill>
                  <a:schemeClr val="tx2">
                    <a:lumMod val="60000"/>
                    <a:lumOff val="40000"/>
                  </a:schemeClr>
                </a:solidFill>
              </a:rPr>
              <a:t>womens</a:t>
            </a:r>
            <a:r>
              <a:rPr lang="en-US" sz="700" dirty="0">
                <a:solidFill>
                  <a:schemeClr val="tx2">
                    <a:lumMod val="60000"/>
                    <a:lumOff val="40000"/>
                  </a:schemeClr>
                </a:solidFill>
              </a:rPr>
              <a:t>-equality-in-</a:t>
            </a:r>
            <a:r>
              <a:rPr lang="en-US" sz="700" dirty="0" err="1">
                <a:solidFill>
                  <a:schemeClr val="tx2">
                    <a:lumMod val="60000"/>
                    <a:lumOff val="40000"/>
                  </a:schemeClr>
                </a:solidFill>
              </a:rPr>
              <a:t>africa</a:t>
            </a:r>
            <a:endParaRPr lang="en-US" sz="700" dirty="0">
              <a:solidFill>
                <a:schemeClr val="tx2">
                  <a:lumMod val="60000"/>
                  <a:lumOff val="40000"/>
                </a:schemeClr>
              </a:solidFill>
            </a:endParaRPr>
          </a:p>
        </p:txBody>
      </p:sp>
      <p:sp>
        <p:nvSpPr>
          <p:cNvPr id="33" name="Slide Number Placeholder 5">
            <a:extLst>
              <a:ext uri="{FF2B5EF4-FFF2-40B4-BE49-F238E27FC236}">
                <a16:creationId xmlns:a16="http://schemas.microsoft.com/office/drawing/2014/main" id="{89638C77-C0AA-6943-8B3F-C3A3064D23E7}"/>
              </a:ext>
            </a:extLst>
          </p:cNvPr>
          <p:cNvSpPr>
            <a:spLocks noGrp="1"/>
          </p:cNvSpPr>
          <p:nvPr>
            <p:ph type="sldNum" sz="quarter" idx="4294967295"/>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16</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Tree>
    <p:extLst>
      <p:ext uri="{BB962C8B-B14F-4D97-AF65-F5344CB8AC3E}">
        <p14:creationId xmlns:p14="http://schemas.microsoft.com/office/powerpoint/2010/main" val="162223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0C199-E10E-CE4C-87B1-77413D67718D}"/>
              </a:ext>
            </a:extLst>
          </p:cNvPr>
          <p:cNvSpPr>
            <a:spLocks noGrp="1"/>
          </p:cNvSpPr>
          <p:nvPr>
            <p:ph type="title"/>
          </p:nvPr>
        </p:nvSpPr>
        <p:spPr>
          <a:xfrm>
            <a:off x="457200" y="494684"/>
            <a:ext cx="8866909" cy="493423"/>
          </a:xfrm>
        </p:spPr>
        <p:txBody>
          <a:bodyPr/>
          <a:lstStyle/>
          <a:p>
            <a:r>
              <a:rPr lang="en-GB" dirty="0"/>
              <a:t>How companies address barriers to gender equality:</a:t>
            </a:r>
            <a:endParaRPr lang="en-US" dirty="0"/>
          </a:p>
        </p:txBody>
      </p:sp>
      <p:grpSp>
        <p:nvGrpSpPr>
          <p:cNvPr id="20" name="Group 19">
            <a:extLst>
              <a:ext uri="{FF2B5EF4-FFF2-40B4-BE49-F238E27FC236}">
                <a16:creationId xmlns:a16="http://schemas.microsoft.com/office/drawing/2014/main" id="{5B9DB415-A7A1-2F42-8BDF-A7D92C2E8633}"/>
              </a:ext>
            </a:extLst>
          </p:cNvPr>
          <p:cNvGrpSpPr/>
          <p:nvPr/>
        </p:nvGrpSpPr>
        <p:grpSpPr>
          <a:xfrm>
            <a:off x="465340" y="1455767"/>
            <a:ext cx="1006185" cy="772044"/>
            <a:chOff x="423948" y="1597083"/>
            <a:chExt cx="1006185" cy="772044"/>
          </a:xfrm>
        </p:grpSpPr>
        <p:pic>
          <p:nvPicPr>
            <p:cNvPr id="4" name="Picture 3">
              <a:extLst>
                <a:ext uri="{FF2B5EF4-FFF2-40B4-BE49-F238E27FC236}">
                  <a16:creationId xmlns:a16="http://schemas.microsoft.com/office/drawing/2014/main" id="{53E81E83-38E7-C349-A5AB-8AC75802C4BD}"/>
                </a:ext>
              </a:extLst>
            </p:cNvPr>
            <p:cNvPicPr>
              <a:picLocks noChangeAspect="1"/>
            </p:cNvPicPr>
            <p:nvPr/>
          </p:nvPicPr>
          <p:blipFill>
            <a:blip r:embed="rId3"/>
            <a:stretch>
              <a:fillRect/>
            </a:stretch>
          </p:blipFill>
          <p:spPr>
            <a:xfrm>
              <a:off x="641290" y="1597083"/>
              <a:ext cx="571500" cy="571500"/>
            </a:xfrm>
            <a:prstGeom prst="rect">
              <a:avLst/>
            </a:prstGeom>
          </p:spPr>
        </p:pic>
        <p:sp>
          <p:nvSpPr>
            <p:cNvPr id="11" name="Title 2">
              <a:extLst>
                <a:ext uri="{FF2B5EF4-FFF2-40B4-BE49-F238E27FC236}">
                  <a16:creationId xmlns:a16="http://schemas.microsoft.com/office/drawing/2014/main" id="{927CF9B9-92AC-A541-B5E6-3F004891D84A}"/>
                </a:ext>
              </a:extLst>
            </p:cNvPr>
            <p:cNvSpPr txBox="1">
              <a:spLocks/>
            </p:cNvSpPr>
            <p:nvPr/>
          </p:nvSpPr>
          <p:spPr>
            <a:xfrm>
              <a:off x="423948" y="2202874"/>
              <a:ext cx="1006185" cy="166253"/>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LEADERSHIP</a:t>
              </a:r>
            </a:p>
          </p:txBody>
        </p:sp>
      </p:grpSp>
      <p:grpSp>
        <p:nvGrpSpPr>
          <p:cNvPr id="16" name="Group 15">
            <a:extLst>
              <a:ext uri="{FF2B5EF4-FFF2-40B4-BE49-F238E27FC236}">
                <a16:creationId xmlns:a16="http://schemas.microsoft.com/office/drawing/2014/main" id="{EAA31C09-163C-FD4C-9FE4-47F74A9E3BBA}"/>
              </a:ext>
            </a:extLst>
          </p:cNvPr>
          <p:cNvGrpSpPr/>
          <p:nvPr/>
        </p:nvGrpSpPr>
        <p:grpSpPr>
          <a:xfrm>
            <a:off x="465340" y="2361854"/>
            <a:ext cx="1006185" cy="780359"/>
            <a:chOff x="490450" y="2461606"/>
            <a:chExt cx="1006185" cy="780359"/>
          </a:xfrm>
        </p:grpSpPr>
        <p:pic>
          <p:nvPicPr>
            <p:cNvPr id="7" name="Picture 6">
              <a:extLst>
                <a:ext uri="{FF2B5EF4-FFF2-40B4-BE49-F238E27FC236}">
                  <a16:creationId xmlns:a16="http://schemas.microsoft.com/office/drawing/2014/main" id="{C84C21E7-83E9-0040-9CDD-3ECF53E13C6F}"/>
                </a:ext>
              </a:extLst>
            </p:cNvPr>
            <p:cNvPicPr>
              <a:picLocks noChangeAspect="1"/>
            </p:cNvPicPr>
            <p:nvPr/>
          </p:nvPicPr>
          <p:blipFill>
            <a:blip r:embed="rId4"/>
            <a:stretch>
              <a:fillRect/>
            </a:stretch>
          </p:blipFill>
          <p:spPr>
            <a:xfrm>
              <a:off x="707792" y="2461606"/>
              <a:ext cx="571500" cy="571500"/>
            </a:xfrm>
            <a:prstGeom prst="rect">
              <a:avLst/>
            </a:prstGeom>
          </p:spPr>
        </p:pic>
        <p:sp>
          <p:nvSpPr>
            <p:cNvPr id="12" name="Title 2">
              <a:extLst>
                <a:ext uri="{FF2B5EF4-FFF2-40B4-BE49-F238E27FC236}">
                  <a16:creationId xmlns:a16="http://schemas.microsoft.com/office/drawing/2014/main" id="{3252481A-B1B0-2042-BDA1-623CF203E78D}"/>
                </a:ext>
              </a:extLst>
            </p:cNvPr>
            <p:cNvSpPr txBox="1">
              <a:spLocks/>
            </p:cNvSpPr>
            <p:nvPr/>
          </p:nvSpPr>
          <p:spPr>
            <a:xfrm>
              <a:off x="490450" y="3069001"/>
              <a:ext cx="1006185" cy="172964"/>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EMPLOYEES</a:t>
              </a:r>
            </a:p>
          </p:txBody>
        </p:sp>
      </p:grpSp>
      <p:grpSp>
        <p:nvGrpSpPr>
          <p:cNvPr id="17" name="Group 16">
            <a:extLst>
              <a:ext uri="{FF2B5EF4-FFF2-40B4-BE49-F238E27FC236}">
                <a16:creationId xmlns:a16="http://schemas.microsoft.com/office/drawing/2014/main" id="{694990C8-A769-3F48-AA66-A1E2B56B762B}"/>
              </a:ext>
            </a:extLst>
          </p:cNvPr>
          <p:cNvGrpSpPr/>
          <p:nvPr/>
        </p:nvGrpSpPr>
        <p:grpSpPr>
          <a:xfrm>
            <a:off x="465340" y="3218065"/>
            <a:ext cx="1006185" cy="1033632"/>
            <a:chOff x="1163781" y="3259629"/>
            <a:chExt cx="1006185" cy="1033632"/>
          </a:xfrm>
        </p:grpSpPr>
        <p:pic>
          <p:nvPicPr>
            <p:cNvPr id="8" name="Picture 7">
              <a:extLst>
                <a:ext uri="{FF2B5EF4-FFF2-40B4-BE49-F238E27FC236}">
                  <a16:creationId xmlns:a16="http://schemas.microsoft.com/office/drawing/2014/main" id="{1BD60BCB-F0BA-B64C-8AA0-990EA9F2B96F}"/>
                </a:ext>
              </a:extLst>
            </p:cNvPr>
            <p:cNvPicPr>
              <a:picLocks noChangeAspect="1"/>
            </p:cNvPicPr>
            <p:nvPr/>
          </p:nvPicPr>
          <p:blipFill>
            <a:blip r:embed="rId5"/>
            <a:stretch>
              <a:fillRect/>
            </a:stretch>
          </p:blipFill>
          <p:spPr>
            <a:xfrm>
              <a:off x="1381123" y="3259629"/>
              <a:ext cx="571500" cy="571500"/>
            </a:xfrm>
            <a:prstGeom prst="rect">
              <a:avLst/>
            </a:prstGeom>
          </p:spPr>
        </p:pic>
        <p:sp>
          <p:nvSpPr>
            <p:cNvPr id="13" name="Title 2">
              <a:extLst>
                <a:ext uri="{FF2B5EF4-FFF2-40B4-BE49-F238E27FC236}">
                  <a16:creationId xmlns:a16="http://schemas.microsoft.com/office/drawing/2014/main" id="{18A7702B-F924-D04E-A3B6-74024974C703}"/>
                </a:ext>
              </a:extLst>
            </p:cNvPr>
            <p:cNvSpPr txBox="1">
              <a:spLocks/>
            </p:cNvSpPr>
            <p:nvPr/>
          </p:nvSpPr>
          <p:spPr>
            <a:xfrm>
              <a:off x="1163781" y="3861000"/>
              <a:ext cx="1006185"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SUPPLY CHAIN</a:t>
              </a:r>
            </a:p>
          </p:txBody>
        </p:sp>
      </p:grpSp>
      <p:grpSp>
        <p:nvGrpSpPr>
          <p:cNvPr id="18" name="Group 17">
            <a:extLst>
              <a:ext uri="{FF2B5EF4-FFF2-40B4-BE49-F238E27FC236}">
                <a16:creationId xmlns:a16="http://schemas.microsoft.com/office/drawing/2014/main" id="{AF50073A-67F0-D04B-B548-37F89A44E946}"/>
              </a:ext>
            </a:extLst>
          </p:cNvPr>
          <p:cNvGrpSpPr/>
          <p:nvPr/>
        </p:nvGrpSpPr>
        <p:grpSpPr>
          <a:xfrm>
            <a:off x="399010" y="4057650"/>
            <a:ext cx="1138844" cy="1033109"/>
            <a:chOff x="399010" y="4124152"/>
            <a:chExt cx="1138844" cy="1033109"/>
          </a:xfrm>
        </p:grpSpPr>
        <p:pic>
          <p:nvPicPr>
            <p:cNvPr id="9" name="Picture 8">
              <a:extLst>
                <a:ext uri="{FF2B5EF4-FFF2-40B4-BE49-F238E27FC236}">
                  <a16:creationId xmlns:a16="http://schemas.microsoft.com/office/drawing/2014/main" id="{E24D8438-C313-5444-97F7-8B775FF88B0E}"/>
                </a:ext>
              </a:extLst>
            </p:cNvPr>
            <p:cNvPicPr>
              <a:picLocks noChangeAspect="1"/>
            </p:cNvPicPr>
            <p:nvPr/>
          </p:nvPicPr>
          <p:blipFill>
            <a:blip r:embed="rId6"/>
            <a:stretch>
              <a:fillRect/>
            </a:stretch>
          </p:blipFill>
          <p:spPr>
            <a:xfrm>
              <a:off x="682682" y="4124152"/>
              <a:ext cx="571500" cy="571500"/>
            </a:xfrm>
            <a:prstGeom prst="rect">
              <a:avLst/>
            </a:prstGeom>
          </p:spPr>
        </p:pic>
        <p:sp>
          <p:nvSpPr>
            <p:cNvPr id="14" name="Title 2">
              <a:extLst>
                <a:ext uri="{FF2B5EF4-FFF2-40B4-BE49-F238E27FC236}">
                  <a16:creationId xmlns:a16="http://schemas.microsoft.com/office/drawing/2014/main" id="{19558B27-2CAC-3842-9300-0623FF884345}"/>
                </a:ext>
              </a:extLst>
            </p:cNvPr>
            <p:cNvSpPr txBox="1">
              <a:spLocks/>
            </p:cNvSpPr>
            <p:nvPr/>
          </p:nvSpPr>
          <p:spPr>
            <a:xfrm>
              <a:off x="399010" y="4725000"/>
              <a:ext cx="1138844"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PRODUCTS/</a:t>
              </a:r>
              <a:br>
                <a:rPr lang="en-GB" sz="1000" dirty="0">
                  <a:solidFill>
                    <a:schemeClr val="accent1"/>
                  </a:solidFill>
                </a:rPr>
              </a:br>
              <a:r>
                <a:rPr lang="en-GB" sz="1000" dirty="0">
                  <a:solidFill>
                    <a:schemeClr val="accent1"/>
                  </a:solidFill>
                </a:rPr>
                <a:t>SERVICES</a:t>
              </a:r>
            </a:p>
          </p:txBody>
        </p:sp>
      </p:grpSp>
      <p:grpSp>
        <p:nvGrpSpPr>
          <p:cNvPr id="19" name="Group 18">
            <a:extLst>
              <a:ext uri="{FF2B5EF4-FFF2-40B4-BE49-F238E27FC236}">
                <a16:creationId xmlns:a16="http://schemas.microsoft.com/office/drawing/2014/main" id="{E9D5BE17-A177-174F-856D-D4700CCA814A}"/>
              </a:ext>
            </a:extLst>
          </p:cNvPr>
          <p:cNvGrpSpPr/>
          <p:nvPr/>
        </p:nvGrpSpPr>
        <p:grpSpPr>
          <a:xfrm>
            <a:off x="465340" y="5179867"/>
            <a:ext cx="1006185" cy="1057524"/>
            <a:chOff x="1163781" y="4897235"/>
            <a:chExt cx="1006185" cy="1057524"/>
          </a:xfrm>
        </p:grpSpPr>
        <p:pic>
          <p:nvPicPr>
            <p:cNvPr id="10" name="Picture 9">
              <a:extLst>
                <a:ext uri="{FF2B5EF4-FFF2-40B4-BE49-F238E27FC236}">
                  <a16:creationId xmlns:a16="http://schemas.microsoft.com/office/drawing/2014/main" id="{BF231963-5ED6-1046-8B70-B66C89306426}"/>
                </a:ext>
              </a:extLst>
            </p:cNvPr>
            <p:cNvPicPr>
              <a:picLocks noChangeAspect="1"/>
            </p:cNvPicPr>
            <p:nvPr/>
          </p:nvPicPr>
          <p:blipFill>
            <a:blip r:embed="rId7"/>
            <a:stretch>
              <a:fillRect/>
            </a:stretch>
          </p:blipFill>
          <p:spPr>
            <a:xfrm>
              <a:off x="1381123" y="4897235"/>
              <a:ext cx="571500" cy="571500"/>
            </a:xfrm>
            <a:prstGeom prst="rect">
              <a:avLst/>
            </a:prstGeom>
          </p:spPr>
        </p:pic>
        <p:sp>
          <p:nvSpPr>
            <p:cNvPr id="15" name="Title 2">
              <a:extLst>
                <a:ext uri="{FF2B5EF4-FFF2-40B4-BE49-F238E27FC236}">
                  <a16:creationId xmlns:a16="http://schemas.microsoft.com/office/drawing/2014/main" id="{0B37D31D-CDBC-344F-BCAA-DB4961E3534B}"/>
                </a:ext>
              </a:extLst>
            </p:cNvPr>
            <p:cNvSpPr txBox="1">
              <a:spLocks/>
            </p:cNvSpPr>
            <p:nvPr/>
          </p:nvSpPr>
          <p:spPr>
            <a:xfrm>
              <a:off x="1163781" y="5522498"/>
              <a:ext cx="1006185"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COMMUNITY</a:t>
              </a:r>
            </a:p>
          </p:txBody>
        </p:sp>
      </p:grpSp>
      <p:sp>
        <p:nvSpPr>
          <p:cNvPr id="21" name="Slide Number Placeholder 5">
            <a:extLst>
              <a:ext uri="{FF2B5EF4-FFF2-40B4-BE49-F238E27FC236}">
                <a16:creationId xmlns:a16="http://schemas.microsoft.com/office/drawing/2014/main" id="{1A22C307-C8E2-A54A-A96B-98AFCB4AAC44}"/>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17</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49371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38F0A0-7B50-4B0F-902B-AD1EF2DDD7AD}"/>
              </a:ext>
            </a:extLst>
          </p:cNvPr>
          <p:cNvSpPr txBox="1"/>
          <p:nvPr/>
        </p:nvSpPr>
        <p:spPr>
          <a:xfrm flipH="1">
            <a:off x="4108330" y="1532869"/>
            <a:ext cx="4121270" cy="427809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F53"/>
                </a:solidFill>
                <a:effectLst/>
                <a:uLnTx/>
                <a:uFillTx/>
                <a:ea typeface="+mn-ea"/>
                <a:cs typeface="+mn-cs"/>
              </a:rPr>
              <a:t>Case Study: Food Concepts PLC Nigeria </a:t>
            </a:r>
            <a:r>
              <a:rPr kumimoji="0" lang="en-US" sz="1200" b="0" i="0" u="none" strike="noStrike" kern="1200" cap="none" spc="0" normalizeH="0" baseline="0" noProof="0" dirty="0">
                <a:ln>
                  <a:noFill/>
                </a:ln>
                <a:solidFill>
                  <a:srgbClr val="4D4F53"/>
                </a:solidFill>
                <a:effectLst/>
                <a:uLnTx/>
                <a:uFillTx/>
                <a:ea typeface="+mn-ea"/>
                <a:cs typeface="+mn-cs"/>
              </a:rPr>
              <a:t>(Chicken Republic, Nigeria) received </a:t>
            </a:r>
            <a:r>
              <a:rPr lang="en-US" sz="1200" dirty="0">
                <a:solidFill>
                  <a:srgbClr val="4D4F53"/>
                </a:solidFill>
              </a:rPr>
              <a:t>investment &amp; support from Development Partners International to undertake the following solutions</a:t>
            </a:r>
            <a:r>
              <a:rPr kumimoji="0" lang="en-US" sz="1200" b="0" i="0" u="none" strike="noStrike" kern="1200" cap="none" spc="0" normalizeH="0" baseline="0" noProof="0" dirty="0">
                <a:ln>
                  <a:noFill/>
                </a:ln>
                <a:solidFill>
                  <a:srgbClr val="4D4F53"/>
                </a:solidFill>
                <a:effectLst/>
                <a:uLnTx/>
                <a:uFillTx/>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4D4F53"/>
              </a:solidFill>
            </a:endParaRPr>
          </a:p>
          <a:p>
            <a:pPr marL="108000" indent="-108000">
              <a:spcAft>
                <a:spcPts val="400"/>
              </a:spcAft>
              <a:buClr>
                <a:schemeClr val="bg2"/>
              </a:buClr>
              <a:buFont typeface="Arial" panose="020B0604020202020204" pitchFamily="34" charset="0"/>
              <a:buChar char="•"/>
              <a:defRPr/>
            </a:pPr>
            <a:r>
              <a:rPr lang="en-US" sz="1200" dirty="0">
                <a:solidFill>
                  <a:srgbClr val="4D4F53"/>
                </a:solidFill>
              </a:rPr>
              <a:t>Launch of a Gender Strategy &amp; Action Plan in 2019</a:t>
            </a:r>
          </a:p>
          <a:p>
            <a:pPr marL="108000" marR="0" lvl="0" indent="-108000" algn="l" defTabSz="457200" rtl="0" eaLnBrk="1" fontAlgn="auto" latinLnBrk="0" hangingPunct="1">
              <a:lnSpc>
                <a:spcPct val="100000"/>
              </a:lnSpc>
              <a:spcBef>
                <a:spcPts val="0"/>
              </a:spcBef>
              <a:spcAft>
                <a:spcPts val="4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D4F53"/>
                </a:solidFill>
                <a:effectLst/>
                <a:uLnTx/>
                <a:uFillTx/>
                <a:ea typeface="+mn-ea"/>
                <a:cs typeface="+mn-cs"/>
              </a:rPr>
              <a:t>Introduction of a Gender Equality Policy</a:t>
            </a:r>
          </a:p>
          <a:p>
            <a:pPr marL="108000" indent="-108000">
              <a:spcAft>
                <a:spcPts val="400"/>
              </a:spcAft>
              <a:buClr>
                <a:schemeClr val="bg2"/>
              </a:buClr>
              <a:buFont typeface="Arial" panose="020B0604020202020204" pitchFamily="34" charset="0"/>
              <a:buChar char="•"/>
              <a:defRPr/>
            </a:pPr>
            <a:r>
              <a:rPr lang="en-US" sz="1200" dirty="0">
                <a:solidFill>
                  <a:srgbClr val="4D4F53"/>
                </a:solidFill>
              </a:rPr>
              <a:t>Provision of training investments in women for advancement </a:t>
            </a:r>
            <a:br>
              <a:rPr lang="en-US" sz="1200" dirty="0">
                <a:solidFill>
                  <a:srgbClr val="4D4F53"/>
                </a:solidFill>
              </a:rPr>
            </a:br>
            <a:r>
              <a:rPr lang="en-US" sz="1200" dirty="0">
                <a:solidFill>
                  <a:srgbClr val="4D4F53"/>
                </a:solidFill>
              </a:rPr>
              <a:t>&amp; professional growth </a:t>
            </a:r>
          </a:p>
          <a:p>
            <a:pPr marL="108000" indent="-108000">
              <a:spcAft>
                <a:spcPts val="400"/>
              </a:spcAft>
              <a:buClr>
                <a:schemeClr val="bg2"/>
              </a:buClr>
              <a:buFont typeface="Arial" panose="020B0604020202020204" pitchFamily="34" charset="0"/>
              <a:buChar char="•"/>
              <a:defRPr/>
            </a:pPr>
            <a:r>
              <a:rPr lang="en-US" sz="1200" dirty="0">
                <a:solidFill>
                  <a:srgbClr val="4D4F53"/>
                </a:solidFill>
              </a:rPr>
              <a:t>Increasing the number of women in leadership roles; which </a:t>
            </a:r>
            <a:br>
              <a:rPr lang="en-US" sz="1200" dirty="0">
                <a:solidFill>
                  <a:srgbClr val="4D4F53"/>
                </a:solidFill>
              </a:rPr>
            </a:br>
            <a:r>
              <a:rPr lang="en-US" sz="1200" dirty="0">
                <a:solidFill>
                  <a:srgbClr val="4D4F53"/>
                </a:solidFill>
              </a:rPr>
              <a:t>is strategically important to help the company make decisions </a:t>
            </a:r>
            <a:br>
              <a:rPr lang="en-US" sz="1200" dirty="0">
                <a:solidFill>
                  <a:srgbClr val="4D4F53"/>
                </a:solidFill>
              </a:rPr>
            </a:br>
            <a:r>
              <a:rPr lang="en-US" sz="1200" dirty="0">
                <a:solidFill>
                  <a:srgbClr val="4D4F53"/>
                </a:solidFill>
              </a:rPr>
              <a:t>to strengthen commercial viability </a:t>
            </a:r>
          </a:p>
          <a:p>
            <a:pPr marL="108000" indent="-108000">
              <a:spcAft>
                <a:spcPts val="400"/>
              </a:spcAft>
              <a:buClr>
                <a:schemeClr val="bg2"/>
              </a:buClr>
              <a:buFont typeface="Arial" panose="020B0604020202020204" pitchFamily="34" charset="0"/>
              <a:buChar char="•"/>
              <a:defRPr/>
            </a:pPr>
            <a:r>
              <a:rPr lang="en-US" sz="1200" dirty="0">
                <a:solidFill>
                  <a:srgbClr val="4D4F53"/>
                </a:solidFill>
              </a:rPr>
              <a:t>Achieving a team composition of 51% female and 49% male</a:t>
            </a:r>
          </a:p>
          <a:p>
            <a:pPr marL="108000" indent="-108000">
              <a:spcAft>
                <a:spcPts val="400"/>
              </a:spcAft>
              <a:buClr>
                <a:schemeClr val="bg2"/>
              </a:buClr>
              <a:buFont typeface="Arial" panose="020B0604020202020204" pitchFamily="34" charset="0"/>
              <a:buChar char="•"/>
              <a:defRPr/>
            </a:pPr>
            <a:r>
              <a:rPr lang="en-US" sz="1200" dirty="0">
                <a:solidFill>
                  <a:srgbClr val="4D4F53"/>
                </a:solidFill>
              </a:rPr>
              <a:t>Providing products and services to meet womens needs, given that research shows 80% of consumer product buying decisions are made by women</a:t>
            </a:r>
          </a:p>
          <a:p>
            <a:pPr>
              <a:defRPr/>
            </a:pPr>
            <a:endParaRPr lang="en-US" sz="1200" dirty="0">
              <a:solidFill>
                <a:srgbClr val="4D4F53"/>
              </a:solidFill>
            </a:endParaRPr>
          </a:p>
          <a:p>
            <a:pPr marR="0" lvl="0" algn="l" defTabSz="4572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4D4F53"/>
                </a:solidFill>
                <a:effectLst/>
                <a:uLnTx/>
                <a:uFillTx/>
                <a:ea typeface="+mn-ea"/>
                <a:cs typeface="+mn-cs"/>
              </a:rPr>
              <a:t>The European Investment Bank is an investor in the DPI </a:t>
            </a:r>
            <a:r>
              <a:rPr lang="en-US" sz="1200" b="0" i="0" dirty="0">
                <a:solidFill>
                  <a:srgbClr val="4F4F4F"/>
                </a:solidFill>
                <a:effectLst/>
              </a:rPr>
              <a:t>African Development Partners III fund, the first-ever 2X Flagship fund.</a:t>
            </a:r>
            <a:r>
              <a:rPr kumimoji="0" lang="en-US" sz="1200" b="0" i="0" u="none" strike="noStrike" kern="1200" cap="none" spc="0" normalizeH="0" baseline="0" noProof="0" dirty="0">
                <a:ln>
                  <a:noFill/>
                </a:ln>
                <a:solidFill>
                  <a:srgbClr val="4D4F53"/>
                </a:solidFill>
                <a:effectLst/>
                <a:uLnTx/>
                <a:uFillTx/>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D4F53"/>
              </a:solidFill>
              <a:effectLst/>
              <a:uLnTx/>
              <a:uFillTx/>
              <a:latin typeface="Calibri"/>
              <a:ea typeface="+mn-ea"/>
              <a:cs typeface="+mn-cs"/>
            </a:endParaRPr>
          </a:p>
          <a:p>
            <a:pPr lvl="0">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rPr>
              <a:t>Sources: </a:t>
            </a:r>
          </a:p>
          <a:p>
            <a:pPr lvl="0">
              <a:defRPr/>
            </a:pPr>
            <a:r>
              <a:rPr kumimoji="0" lang="en-US" sz="700" b="0" i="0" u="none" strike="noStrike" kern="1200" cap="none" spc="0" normalizeH="0" baseline="0" noProof="0" dirty="0">
                <a:ln>
                  <a:noFill/>
                </a:ln>
                <a:solidFill>
                  <a:schemeClr val="tx2">
                    <a:lumMod val="60000"/>
                    <a:lumOff val="40000"/>
                  </a:schemeClr>
                </a:solidFill>
                <a:effectLst/>
                <a:uLnTx/>
                <a:uFillTx/>
                <a:latin typeface="Calibri"/>
                <a:ea typeface="+mn-ea"/>
                <a:cs typeface="+mn-cs"/>
              </a:rPr>
              <a:t>http://foodconceptsplc.com</a:t>
            </a:r>
            <a:r>
              <a:rPr lang="en-US" sz="700" dirty="0">
                <a:solidFill>
                  <a:schemeClr val="tx2">
                    <a:lumMod val="60000"/>
                    <a:lumOff val="40000"/>
                  </a:schemeClr>
                </a:solidFill>
              </a:rPr>
              <a:t>/DPI 2X Challenge funding </a:t>
            </a:r>
          </a:p>
          <a:p>
            <a:pPr lvl="0">
              <a:defRPr/>
            </a:pPr>
            <a:r>
              <a:rPr lang="en-US" sz="700" dirty="0">
                <a:solidFill>
                  <a:schemeClr val="tx2">
                    <a:lumMod val="60000"/>
                    <a:lumOff val="40000"/>
                  </a:schemeClr>
                </a:solidFill>
              </a:rPr>
              <a:t>https://www.eib.org/en/videos/2x-challenge-financing-for-women-initiative-food-concepts-plc#</a:t>
            </a:r>
          </a:p>
          <a:p>
            <a:pPr lvl="0">
              <a:defRPr/>
            </a:pPr>
            <a:endParaRPr kumimoji="0" lang="en-US" sz="900" b="0" i="0" u="none" strike="noStrike" kern="1200" cap="none" spc="0" normalizeH="0" baseline="0" noProof="0" dirty="0">
              <a:ln>
                <a:noFill/>
              </a:ln>
              <a:solidFill>
                <a:srgbClr val="4D4F53"/>
              </a:solidFill>
              <a:effectLst/>
              <a:uLnTx/>
              <a:uFillTx/>
              <a:latin typeface="Calibri"/>
              <a:ea typeface="+mn-ea"/>
              <a:cs typeface="+mn-cs"/>
            </a:endParaRPr>
          </a:p>
        </p:txBody>
      </p:sp>
      <p:sp>
        <p:nvSpPr>
          <p:cNvPr id="3" name="Title 2">
            <a:extLst>
              <a:ext uri="{FF2B5EF4-FFF2-40B4-BE49-F238E27FC236}">
                <a16:creationId xmlns:a16="http://schemas.microsoft.com/office/drawing/2014/main" id="{4BB0C199-E10E-CE4C-87B1-77413D67718D}"/>
              </a:ext>
            </a:extLst>
          </p:cNvPr>
          <p:cNvSpPr>
            <a:spLocks noGrp="1"/>
          </p:cNvSpPr>
          <p:nvPr>
            <p:ph type="title"/>
          </p:nvPr>
        </p:nvSpPr>
        <p:spPr>
          <a:xfrm>
            <a:off x="457200" y="505823"/>
            <a:ext cx="8866909" cy="493423"/>
          </a:xfrm>
        </p:spPr>
        <p:txBody>
          <a:bodyPr/>
          <a:lstStyle/>
          <a:p>
            <a:r>
              <a:rPr lang="en-GB" dirty="0"/>
              <a:t>There are practical solutions to address barriers </a:t>
            </a:r>
            <a:endParaRPr lang="en-US" dirty="0"/>
          </a:p>
        </p:txBody>
      </p:sp>
      <p:sp>
        <p:nvSpPr>
          <p:cNvPr id="4" name="TextBox 3">
            <a:extLst>
              <a:ext uri="{FF2B5EF4-FFF2-40B4-BE49-F238E27FC236}">
                <a16:creationId xmlns:a16="http://schemas.microsoft.com/office/drawing/2014/main" id="{C9BA53B0-05EB-C34A-8DFA-4DBD87B73397}"/>
              </a:ext>
            </a:extLst>
          </p:cNvPr>
          <p:cNvSpPr txBox="1"/>
          <p:nvPr/>
        </p:nvSpPr>
        <p:spPr>
          <a:xfrm>
            <a:off x="457199" y="1290917"/>
            <a:ext cx="3334872" cy="5003797"/>
          </a:xfrm>
          <a:prstGeom prst="rect">
            <a:avLst/>
          </a:prstGeom>
          <a:solidFill>
            <a:schemeClr val="accent1"/>
          </a:solidFill>
        </p:spPr>
        <p:txBody>
          <a:bodyPr wrap="square" lIns="144000" tIns="72000" rtlCol="0">
            <a:noAutofit/>
          </a:bodyPr>
          <a:lstStyle/>
          <a:p>
            <a:r>
              <a:rPr lang="en-US" dirty="0">
                <a:solidFill>
                  <a:srgbClr val="85D7C7"/>
                </a:solidFill>
              </a:rPr>
              <a:t>GENDER-SMART</a:t>
            </a:r>
          </a:p>
          <a:p>
            <a:pPr>
              <a:spcAft>
                <a:spcPts val="600"/>
              </a:spcAft>
            </a:pPr>
            <a:r>
              <a:rPr lang="en-US" dirty="0">
                <a:solidFill>
                  <a:srgbClr val="85D7C7"/>
                </a:solidFill>
              </a:rPr>
              <a:t>INVESTMENT STRATEGIES</a:t>
            </a:r>
          </a:p>
          <a:p>
            <a:pPr>
              <a:spcAft>
                <a:spcPts val="1000"/>
              </a:spcAft>
            </a:pPr>
            <a:r>
              <a:rPr lang="en-US" sz="1200" dirty="0">
                <a:solidFill>
                  <a:schemeClr val="bg1"/>
                </a:solidFill>
              </a:rPr>
              <a:t>Evidence shows that gender-smart investment strategies can help grow a company’s competitiveness, solidify its supply base, improve its human capital, and help build an overall enabling business environment. The five gender-smart investment strategies that drive gender equality are as follows:</a:t>
            </a:r>
          </a:p>
          <a:p>
            <a:pPr>
              <a:spcAft>
                <a:spcPts val="1000"/>
              </a:spcAft>
            </a:pPr>
            <a:endParaRPr lang="en-US" sz="1200" b="1" dirty="0">
              <a:solidFill>
                <a:schemeClr val="bg1"/>
              </a:solidFill>
            </a:endParaRPr>
          </a:p>
          <a:p>
            <a:pPr marL="900000" indent="-180000">
              <a:spcAft>
                <a:spcPts val="1000"/>
              </a:spcAft>
              <a:buAutoNum type="arabicPeriod"/>
            </a:pPr>
            <a:r>
              <a:rPr lang="en-US" sz="1200" b="1" dirty="0">
                <a:solidFill>
                  <a:schemeClr val="bg1"/>
                </a:solidFill>
              </a:rPr>
              <a:t>Women represented </a:t>
            </a:r>
            <a:br>
              <a:rPr lang="en-US" sz="1200" b="1" dirty="0">
                <a:solidFill>
                  <a:schemeClr val="bg1"/>
                </a:solidFill>
              </a:rPr>
            </a:br>
            <a:r>
              <a:rPr lang="en-US" sz="1200" b="1" dirty="0">
                <a:solidFill>
                  <a:schemeClr val="bg1"/>
                </a:solidFill>
              </a:rPr>
              <a:t>in leadership</a:t>
            </a:r>
          </a:p>
          <a:p>
            <a:pPr marL="900000" indent="-180000">
              <a:spcAft>
                <a:spcPts val="1000"/>
              </a:spcAft>
              <a:buAutoNum type="arabicPeriod"/>
            </a:pPr>
            <a:r>
              <a:rPr lang="en-US" sz="1200" b="1" dirty="0">
                <a:solidFill>
                  <a:schemeClr val="bg1"/>
                </a:solidFill>
              </a:rPr>
              <a:t>Gender-diverse and </a:t>
            </a:r>
            <a:br>
              <a:rPr lang="en-US" sz="1200" b="1" dirty="0">
                <a:solidFill>
                  <a:schemeClr val="bg1"/>
                </a:solidFill>
              </a:rPr>
            </a:br>
            <a:r>
              <a:rPr lang="en-US" sz="1200" b="1" dirty="0">
                <a:solidFill>
                  <a:schemeClr val="bg1"/>
                </a:solidFill>
              </a:rPr>
              <a:t>equitable workforce</a:t>
            </a:r>
          </a:p>
          <a:p>
            <a:pPr marL="900000" indent="-180000">
              <a:spcAft>
                <a:spcPts val="1000"/>
              </a:spcAft>
              <a:buAutoNum type="arabicPeriod"/>
            </a:pPr>
            <a:r>
              <a:rPr lang="en-US" sz="1200" b="1" dirty="0">
                <a:solidFill>
                  <a:schemeClr val="bg1"/>
                </a:solidFill>
              </a:rPr>
              <a:t>Gender-inclusive value chain</a:t>
            </a:r>
          </a:p>
          <a:p>
            <a:pPr marL="900000" indent="-180000">
              <a:spcAft>
                <a:spcPts val="1000"/>
              </a:spcAft>
              <a:buAutoNum type="arabicPeriod"/>
            </a:pPr>
            <a:r>
              <a:rPr lang="en-US" sz="1200" b="1" dirty="0">
                <a:solidFill>
                  <a:schemeClr val="bg1"/>
                </a:solidFill>
              </a:rPr>
              <a:t>Product or services that consider the distinct needs of women as a consumer agent.</a:t>
            </a:r>
          </a:p>
          <a:p>
            <a:pPr marL="900000" indent="-180000">
              <a:spcAft>
                <a:spcPts val="1000"/>
              </a:spcAft>
              <a:buAutoNum type="arabicPeriod"/>
            </a:pPr>
            <a:r>
              <a:rPr lang="en-US" sz="1200" b="1" dirty="0">
                <a:solidFill>
                  <a:schemeClr val="bg1"/>
                </a:solidFill>
              </a:rPr>
              <a:t>Operations do no harm to women in the community.</a:t>
            </a:r>
            <a:endParaRPr lang="en-US" sz="1200" dirty="0">
              <a:solidFill>
                <a:schemeClr val="bg1"/>
              </a:solidFill>
            </a:endParaRPr>
          </a:p>
        </p:txBody>
      </p:sp>
      <p:grpSp>
        <p:nvGrpSpPr>
          <p:cNvPr id="13" name="Group 12">
            <a:extLst>
              <a:ext uri="{FF2B5EF4-FFF2-40B4-BE49-F238E27FC236}">
                <a16:creationId xmlns:a16="http://schemas.microsoft.com/office/drawing/2014/main" id="{F9FDA141-F022-1447-95E0-04A5A6793506}"/>
              </a:ext>
            </a:extLst>
          </p:cNvPr>
          <p:cNvGrpSpPr/>
          <p:nvPr/>
        </p:nvGrpSpPr>
        <p:grpSpPr>
          <a:xfrm>
            <a:off x="664935" y="3617899"/>
            <a:ext cx="406400" cy="2244089"/>
            <a:chOff x="578196" y="2921578"/>
            <a:chExt cx="406400" cy="2244089"/>
          </a:xfrm>
        </p:grpSpPr>
        <p:pic>
          <p:nvPicPr>
            <p:cNvPr id="5" name="Picture 4">
              <a:extLst>
                <a:ext uri="{FF2B5EF4-FFF2-40B4-BE49-F238E27FC236}">
                  <a16:creationId xmlns:a16="http://schemas.microsoft.com/office/drawing/2014/main" id="{0CA7C22C-DA07-C746-9E1E-530D035555BE}"/>
                </a:ext>
              </a:extLst>
            </p:cNvPr>
            <p:cNvPicPr>
              <a:picLocks noChangeAspect="1"/>
            </p:cNvPicPr>
            <p:nvPr/>
          </p:nvPicPr>
          <p:blipFill>
            <a:blip r:embed="rId3"/>
            <a:stretch>
              <a:fillRect/>
            </a:stretch>
          </p:blipFill>
          <p:spPr>
            <a:xfrm>
              <a:off x="603596" y="2921578"/>
              <a:ext cx="355600" cy="266700"/>
            </a:xfrm>
            <a:prstGeom prst="rect">
              <a:avLst/>
            </a:prstGeom>
          </p:spPr>
        </p:pic>
        <p:pic>
          <p:nvPicPr>
            <p:cNvPr id="9" name="Picture 8">
              <a:extLst>
                <a:ext uri="{FF2B5EF4-FFF2-40B4-BE49-F238E27FC236}">
                  <a16:creationId xmlns:a16="http://schemas.microsoft.com/office/drawing/2014/main" id="{136A6C10-CCAD-E646-9D8E-4C152E5B2E63}"/>
                </a:ext>
              </a:extLst>
            </p:cNvPr>
            <p:cNvPicPr>
              <a:picLocks noChangeAspect="1"/>
            </p:cNvPicPr>
            <p:nvPr/>
          </p:nvPicPr>
          <p:blipFill>
            <a:blip r:embed="rId4"/>
            <a:stretch>
              <a:fillRect/>
            </a:stretch>
          </p:blipFill>
          <p:spPr>
            <a:xfrm>
              <a:off x="622646" y="3361690"/>
              <a:ext cx="317500" cy="317500"/>
            </a:xfrm>
            <a:prstGeom prst="rect">
              <a:avLst/>
            </a:prstGeom>
          </p:spPr>
        </p:pic>
        <p:pic>
          <p:nvPicPr>
            <p:cNvPr id="10" name="Picture 9">
              <a:extLst>
                <a:ext uri="{FF2B5EF4-FFF2-40B4-BE49-F238E27FC236}">
                  <a16:creationId xmlns:a16="http://schemas.microsoft.com/office/drawing/2014/main" id="{E49F4365-05D8-424A-A599-58B72D0C4E55}"/>
                </a:ext>
              </a:extLst>
            </p:cNvPr>
            <p:cNvPicPr>
              <a:picLocks noChangeAspect="1"/>
            </p:cNvPicPr>
            <p:nvPr/>
          </p:nvPicPr>
          <p:blipFill>
            <a:blip r:embed="rId5"/>
            <a:stretch>
              <a:fillRect/>
            </a:stretch>
          </p:blipFill>
          <p:spPr>
            <a:xfrm>
              <a:off x="578196" y="3890241"/>
              <a:ext cx="406400" cy="241300"/>
            </a:xfrm>
            <a:prstGeom prst="rect">
              <a:avLst/>
            </a:prstGeom>
          </p:spPr>
        </p:pic>
        <p:pic>
          <p:nvPicPr>
            <p:cNvPr id="11" name="Picture 10">
              <a:extLst>
                <a:ext uri="{FF2B5EF4-FFF2-40B4-BE49-F238E27FC236}">
                  <a16:creationId xmlns:a16="http://schemas.microsoft.com/office/drawing/2014/main" id="{14F13BDA-42D3-E749-BA1F-16B6D9E745A5}"/>
                </a:ext>
              </a:extLst>
            </p:cNvPr>
            <p:cNvPicPr>
              <a:picLocks noChangeAspect="1"/>
            </p:cNvPicPr>
            <p:nvPr/>
          </p:nvPicPr>
          <p:blipFill>
            <a:blip r:embed="rId6"/>
            <a:stretch>
              <a:fillRect/>
            </a:stretch>
          </p:blipFill>
          <p:spPr>
            <a:xfrm>
              <a:off x="609946" y="4299066"/>
              <a:ext cx="342900" cy="304800"/>
            </a:xfrm>
            <a:prstGeom prst="rect">
              <a:avLst/>
            </a:prstGeom>
          </p:spPr>
        </p:pic>
        <p:pic>
          <p:nvPicPr>
            <p:cNvPr id="12" name="Picture 11">
              <a:extLst>
                <a:ext uri="{FF2B5EF4-FFF2-40B4-BE49-F238E27FC236}">
                  <a16:creationId xmlns:a16="http://schemas.microsoft.com/office/drawing/2014/main" id="{588BC6B2-4134-7B43-817B-7797BD71D14D}"/>
                </a:ext>
              </a:extLst>
            </p:cNvPr>
            <p:cNvPicPr>
              <a:picLocks noChangeAspect="1"/>
            </p:cNvPicPr>
            <p:nvPr/>
          </p:nvPicPr>
          <p:blipFill>
            <a:blip r:embed="rId7"/>
            <a:stretch>
              <a:fillRect/>
            </a:stretch>
          </p:blipFill>
          <p:spPr>
            <a:xfrm>
              <a:off x="616296" y="4784667"/>
              <a:ext cx="330200" cy="381000"/>
            </a:xfrm>
            <a:prstGeom prst="rect">
              <a:avLst/>
            </a:prstGeom>
          </p:spPr>
        </p:pic>
      </p:grpSp>
      <p:sp>
        <p:nvSpPr>
          <p:cNvPr id="14" name="Slide Number Placeholder 5">
            <a:extLst>
              <a:ext uri="{FF2B5EF4-FFF2-40B4-BE49-F238E27FC236}">
                <a16:creationId xmlns:a16="http://schemas.microsoft.com/office/drawing/2014/main" id="{E937A8C0-B303-1B44-898A-004406F56966}"/>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18</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427907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C9684EA-7135-B34C-B909-C6F48808CC05}"/>
              </a:ext>
            </a:extLst>
          </p:cNvPr>
          <p:cNvSpPr txBox="1">
            <a:spLocks/>
          </p:cNvSpPr>
          <p:nvPr/>
        </p:nvSpPr>
        <p:spPr>
          <a:xfrm>
            <a:off x="457200" y="0"/>
            <a:ext cx="5619750" cy="6858000"/>
          </a:xfrm>
          <a:prstGeom prst="rect">
            <a:avLst/>
          </a:prstGeom>
        </p:spPr>
        <p:txBody>
          <a:bodyPr vert="horz" lIns="0" tIns="0" rIns="0" bIns="0" rtlCol="0" anchor="ctr"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nSpc>
                <a:spcPts val="3500"/>
              </a:lnSpc>
            </a:pPr>
            <a:r>
              <a:rPr lang="en-GB" sz="4000" dirty="0">
                <a:solidFill>
                  <a:schemeClr val="bg1"/>
                </a:solidFill>
              </a:rPr>
              <a:t>THE IMPORTANCE </a:t>
            </a:r>
            <a:br>
              <a:rPr lang="en-GB" sz="4000" dirty="0">
                <a:solidFill>
                  <a:schemeClr val="bg1"/>
                </a:solidFill>
              </a:rPr>
            </a:br>
            <a:r>
              <a:rPr lang="en-GB" sz="4000" dirty="0">
                <a:solidFill>
                  <a:schemeClr val="bg1"/>
                </a:solidFill>
              </a:rPr>
              <a:t>OF GESI </a:t>
            </a:r>
            <a:br>
              <a:rPr lang="en-GB" sz="4000" dirty="0">
                <a:solidFill>
                  <a:schemeClr val="bg1"/>
                </a:solidFill>
              </a:rPr>
            </a:br>
            <a:r>
              <a:rPr lang="en-GB" sz="4000" dirty="0">
                <a:solidFill>
                  <a:schemeClr val="bg1"/>
                </a:solidFill>
              </a:rPr>
              <a:t>DUE DILIGENCE</a:t>
            </a:r>
          </a:p>
        </p:txBody>
      </p:sp>
    </p:spTree>
    <p:extLst>
      <p:ext uri="{BB962C8B-B14F-4D97-AF65-F5344CB8AC3E}">
        <p14:creationId xmlns:p14="http://schemas.microsoft.com/office/powerpoint/2010/main" val="235104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AF80B5-86AD-804E-BA41-9408C8D1F50C}"/>
              </a:ext>
            </a:extLst>
          </p:cNvPr>
          <p:cNvSpPr txBox="1">
            <a:spLocks/>
          </p:cNvSpPr>
          <p:nvPr/>
        </p:nvSpPr>
        <p:spPr>
          <a:xfrm>
            <a:off x="505044" y="419213"/>
            <a:ext cx="6883847" cy="741518"/>
          </a:xfrm>
          <a:prstGeom prst="rect">
            <a:avLst/>
          </a:prstGeom>
        </p:spPr>
        <p:txBody>
          <a:bodyPr vert="horz" lIns="0" tIns="0" rIns="0" bIns="0" rtlCol="0" anchor="ctr" anchorCtr="0">
            <a:normAutofit/>
          </a:bodyPr>
          <a:lstStyle>
            <a:lvl1pPr algn="ctr" defTabSz="457200" rtl="0" eaLnBrk="1" latinLnBrk="0" hangingPunct="1">
              <a:lnSpc>
                <a:spcPts val="4000"/>
              </a:lnSpc>
              <a:spcBef>
                <a:spcPct val="0"/>
              </a:spcBef>
              <a:buNone/>
              <a:defRPr lang="en-US" sz="3600" b="1" i="0" kern="1200" baseline="0">
                <a:solidFill>
                  <a:schemeClr val="bg1"/>
                </a:solidFill>
                <a:latin typeface="+mj-lt"/>
                <a:ea typeface="+mj-ea"/>
                <a:cs typeface="Arial" panose="020B0604020202020204" pitchFamily="34" charset="0"/>
              </a:defRPr>
            </a:lvl1pPr>
          </a:lstStyle>
          <a:p>
            <a:pPr algn="l"/>
            <a:r>
              <a:rPr lang="en-GB" dirty="0"/>
              <a:t>Agenda </a:t>
            </a:r>
          </a:p>
        </p:txBody>
      </p:sp>
      <p:sp>
        <p:nvSpPr>
          <p:cNvPr id="9" name="Text Placeholder 4">
            <a:extLst>
              <a:ext uri="{FF2B5EF4-FFF2-40B4-BE49-F238E27FC236}">
                <a16:creationId xmlns:a16="http://schemas.microsoft.com/office/drawing/2014/main" id="{00DA2B13-08A3-6949-B8DC-FC5B9EC34CE5}"/>
              </a:ext>
            </a:extLst>
          </p:cNvPr>
          <p:cNvSpPr txBox="1">
            <a:spLocks/>
          </p:cNvSpPr>
          <p:nvPr/>
        </p:nvSpPr>
        <p:spPr>
          <a:xfrm>
            <a:off x="457200" y="1601999"/>
            <a:ext cx="8208963" cy="4836787"/>
          </a:xfrm>
          <a:prstGeom prst="rect">
            <a:avLst/>
          </a:prstGeom>
        </p:spPr>
        <p:txBody>
          <a:bodyPr lIns="0" tIns="0" rIns="0" bIns="0"/>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dirty="0" smtClean="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dirty="0" smtClean="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dirty="0" smtClean="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dirty="0" smtClean="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dirty="0">
                <a:solidFill>
                  <a:schemeClr val="bg1"/>
                </a:solidFill>
              </a:rPr>
              <a:t>Talking the talk: introduction to key terms</a:t>
            </a:r>
          </a:p>
          <a:p>
            <a:pPr lvl="2"/>
            <a:r>
              <a:rPr lang="en-US" dirty="0">
                <a:solidFill>
                  <a:schemeClr val="bg1"/>
                </a:solidFill>
              </a:rPr>
              <a:t>The business case for gender smart manufacturing </a:t>
            </a:r>
          </a:p>
          <a:p>
            <a:pPr lvl="2"/>
            <a:r>
              <a:rPr lang="en-US" dirty="0">
                <a:solidFill>
                  <a:schemeClr val="bg1"/>
                </a:solidFill>
              </a:rPr>
              <a:t>The cost of disregarding social safeguarding</a:t>
            </a:r>
          </a:p>
          <a:p>
            <a:pPr lvl="2"/>
            <a:r>
              <a:rPr lang="en-US" dirty="0">
                <a:solidFill>
                  <a:schemeClr val="bg1"/>
                </a:solidFill>
              </a:rPr>
              <a:t>Q&amp;A / BREAK</a:t>
            </a:r>
          </a:p>
          <a:p>
            <a:pPr lvl="2"/>
            <a:r>
              <a:rPr lang="en-US" dirty="0">
                <a:solidFill>
                  <a:schemeClr val="bg1"/>
                </a:solidFill>
              </a:rPr>
              <a:t>The importance of GESI due diligence – Group exercise </a:t>
            </a:r>
          </a:p>
          <a:p>
            <a:pPr lvl="2"/>
            <a:r>
              <a:rPr lang="en-US" dirty="0">
                <a:solidFill>
                  <a:schemeClr val="bg1"/>
                </a:solidFill>
              </a:rPr>
              <a:t>Gender smart investing in practice</a:t>
            </a:r>
          </a:p>
          <a:p>
            <a:pPr lvl="2"/>
            <a:r>
              <a:rPr lang="en-US" dirty="0">
                <a:solidFill>
                  <a:schemeClr val="bg1"/>
                </a:solidFill>
              </a:rPr>
              <a:t>BREAK</a:t>
            </a:r>
          </a:p>
          <a:p>
            <a:pPr lvl="2"/>
            <a:r>
              <a:rPr lang="en-US" dirty="0">
                <a:solidFill>
                  <a:schemeClr val="bg1"/>
                </a:solidFill>
              </a:rPr>
              <a:t>Role of GESI in Manufacturing Africa – Group exercise</a:t>
            </a:r>
          </a:p>
          <a:p>
            <a:pPr lvl="2"/>
            <a:r>
              <a:rPr lang="en-US" dirty="0">
                <a:solidFill>
                  <a:schemeClr val="bg1"/>
                </a:solidFill>
              </a:rPr>
              <a:t>So what?</a:t>
            </a:r>
          </a:p>
        </p:txBody>
      </p:sp>
    </p:spTree>
    <p:extLst>
      <p:ext uri="{BB962C8B-B14F-4D97-AF65-F5344CB8AC3E}">
        <p14:creationId xmlns:p14="http://schemas.microsoft.com/office/powerpoint/2010/main" val="132324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0BAE4-947E-CF40-8FD5-0027472E267F}"/>
              </a:ext>
            </a:extLst>
          </p:cNvPr>
          <p:cNvSpPr>
            <a:spLocks noGrp="1"/>
          </p:cNvSpPr>
          <p:nvPr>
            <p:ph type="title"/>
          </p:nvPr>
        </p:nvSpPr>
        <p:spPr>
          <a:xfrm>
            <a:off x="457200" y="546921"/>
            <a:ext cx="8218488" cy="452066"/>
          </a:xfrm>
        </p:spPr>
        <p:txBody>
          <a:bodyPr/>
          <a:lstStyle/>
          <a:p>
            <a:r>
              <a:rPr lang="en-US" dirty="0"/>
              <a:t>GESI due diligence considerations </a:t>
            </a:r>
          </a:p>
        </p:txBody>
      </p:sp>
      <p:sp>
        <p:nvSpPr>
          <p:cNvPr id="7" name="Rectangle 6">
            <a:extLst>
              <a:ext uri="{FF2B5EF4-FFF2-40B4-BE49-F238E27FC236}">
                <a16:creationId xmlns:a16="http://schemas.microsoft.com/office/drawing/2014/main" id="{84B9BD7D-D5B8-2E49-A5E4-1E3420A46918}"/>
              </a:ext>
            </a:extLst>
          </p:cNvPr>
          <p:cNvSpPr/>
          <p:nvPr/>
        </p:nvSpPr>
        <p:spPr>
          <a:xfrm>
            <a:off x="457200" y="1602000"/>
            <a:ext cx="8218488" cy="4124206"/>
          </a:xfrm>
          <a:prstGeom prst="rect">
            <a:avLst/>
          </a:prstGeom>
        </p:spPr>
        <p:txBody>
          <a:bodyPr wrap="square" lIns="0" tIns="0" rIns="0" bIns="0" numCol="2">
            <a:spAutoFit/>
          </a:bodyPr>
          <a:lstStyle/>
          <a:p>
            <a:pPr marL="180000" indent="-180000">
              <a:spcAft>
                <a:spcPts val="1200"/>
              </a:spcAft>
              <a:buClr>
                <a:schemeClr val="bg2"/>
              </a:buClr>
              <a:buFont typeface="Arial" panose="020B0604020202020204" pitchFamily="34" charset="0"/>
              <a:buChar char="•"/>
            </a:pPr>
            <a:r>
              <a:rPr lang="en-GB" sz="1600" b="1" dirty="0"/>
              <a:t>Does the organisation have any written Safeguarding Policies such as anti-labour exploitation, anti-human trafficking and </a:t>
            </a:r>
            <a:br>
              <a:rPr lang="en-GB" sz="1600" b="1" dirty="0"/>
            </a:br>
            <a:r>
              <a:rPr lang="en-GB" sz="1600" b="1" dirty="0"/>
              <a:t>anti-harassment policy in place? </a:t>
            </a:r>
          </a:p>
          <a:p>
            <a:pPr marL="180000" indent="-180000">
              <a:spcAft>
                <a:spcPts val="1200"/>
              </a:spcAft>
              <a:buClr>
                <a:schemeClr val="bg2"/>
              </a:buClr>
              <a:buFont typeface="Arial" panose="020B0604020202020204" pitchFamily="34" charset="0"/>
              <a:buChar char="•"/>
            </a:pPr>
            <a:r>
              <a:rPr lang="en-GB" sz="1600" b="1" dirty="0"/>
              <a:t>Does the organisation have any written </a:t>
            </a:r>
            <a:br>
              <a:rPr lang="en-GB" sz="1600" b="1" dirty="0"/>
            </a:br>
            <a:r>
              <a:rPr lang="en-GB" sz="1600" b="1" dirty="0"/>
              <a:t>policy on Diversity or Equal Opportunities </a:t>
            </a:r>
            <a:br>
              <a:rPr lang="en-GB" sz="1600" b="1" dirty="0"/>
            </a:br>
            <a:r>
              <a:rPr lang="en-GB" sz="1600" b="1" dirty="0"/>
              <a:t>in employment, training and/or promotion </a:t>
            </a:r>
            <a:br>
              <a:rPr lang="en-GB" sz="1600" b="1" dirty="0"/>
            </a:br>
            <a:r>
              <a:rPr lang="en-GB" sz="1600" b="1" dirty="0"/>
              <a:t>in place?</a:t>
            </a:r>
          </a:p>
          <a:p>
            <a:pPr marL="180000" indent="-180000">
              <a:spcAft>
                <a:spcPts val="1200"/>
              </a:spcAft>
              <a:buClr>
                <a:schemeClr val="bg2"/>
              </a:buClr>
              <a:buFont typeface="Arial" panose="020B0604020202020204" pitchFamily="34" charset="0"/>
              <a:buChar char="•"/>
            </a:pPr>
            <a:endParaRPr lang="en-GB" sz="1600" b="1" dirty="0"/>
          </a:p>
          <a:p>
            <a:pPr marL="180000" indent="-180000">
              <a:spcAft>
                <a:spcPts val="1200"/>
              </a:spcAft>
              <a:buClr>
                <a:schemeClr val="bg2"/>
              </a:buClr>
              <a:buFont typeface="Arial" panose="020B0604020202020204" pitchFamily="34" charset="0"/>
              <a:buChar char="•"/>
            </a:pPr>
            <a:endParaRPr lang="en-GB" sz="1600" b="1" dirty="0"/>
          </a:p>
          <a:p>
            <a:pPr marL="180000" indent="-180000">
              <a:spcAft>
                <a:spcPts val="1200"/>
              </a:spcAft>
              <a:buClr>
                <a:schemeClr val="bg2"/>
              </a:buClr>
              <a:buFont typeface="Arial" panose="020B0604020202020204" pitchFamily="34" charset="0"/>
              <a:buChar char="•"/>
            </a:pPr>
            <a:endParaRPr lang="en-GB" sz="1600" b="1" dirty="0"/>
          </a:p>
          <a:p>
            <a:pPr marL="180000" indent="-180000">
              <a:spcAft>
                <a:spcPts val="1200"/>
              </a:spcAft>
              <a:buClr>
                <a:schemeClr val="bg2"/>
              </a:buClr>
              <a:buFont typeface="Arial" panose="020B0604020202020204" pitchFamily="34" charset="0"/>
              <a:buChar char="•"/>
            </a:pPr>
            <a:endParaRPr lang="en-GB" sz="1600" b="1" dirty="0"/>
          </a:p>
          <a:p>
            <a:pPr marL="180000" indent="-180000">
              <a:spcAft>
                <a:spcPts val="1200"/>
              </a:spcAft>
              <a:buClr>
                <a:schemeClr val="bg2"/>
              </a:buClr>
              <a:buFont typeface="Arial" panose="020B0604020202020204" pitchFamily="34" charset="0"/>
              <a:buChar char="•"/>
            </a:pPr>
            <a:endParaRPr lang="en-GB" sz="1600" b="1" dirty="0"/>
          </a:p>
          <a:p>
            <a:pPr marL="180000" indent="-180000">
              <a:spcAft>
                <a:spcPts val="1200"/>
              </a:spcAft>
              <a:buClr>
                <a:schemeClr val="bg2"/>
              </a:buClr>
              <a:buFont typeface="Arial" panose="020B0604020202020204" pitchFamily="34" charset="0"/>
              <a:buChar char="•"/>
            </a:pPr>
            <a:r>
              <a:rPr lang="en-GB" sz="1600" b="1" dirty="0"/>
              <a:t>Does the organisation have a Whistleblowing Policy and Procedure in place?</a:t>
            </a:r>
            <a:endParaRPr lang="en-GB" sz="1600" dirty="0"/>
          </a:p>
          <a:p>
            <a:pPr marL="180000" indent="-180000">
              <a:spcAft>
                <a:spcPts val="1200"/>
              </a:spcAft>
              <a:buClr>
                <a:schemeClr val="bg2"/>
              </a:buClr>
              <a:buFont typeface="Arial" panose="020B0604020202020204" pitchFamily="34" charset="0"/>
              <a:buChar char="•"/>
            </a:pPr>
            <a:r>
              <a:rPr lang="en-GB" sz="1600" b="1" dirty="0"/>
              <a:t>Does ​the organization have a mechanism/committee to address grievances?</a:t>
            </a:r>
          </a:p>
          <a:p>
            <a:pPr marL="180000" indent="-180000">
              <a:spcAft>
                <a:spcPts val="1200"/>
              </a:spcAft>
              <a:buClr>
                <a:schemeClr val="bg2"/>
              </a:buClr>
              <a:buFont typeface="Arial" panose="020B0604020202020204" pitchFamily="34" charset="0"/>
              <a:buChar char="•"/>
            </a:pPr>
            <a:r>
              <a:rPr lang="en-GB" sz="1600" b="1" dirty="0"/>
              <a:t>Does ​the organization have any gender </a:t>
            </a:r>
            <a:br>
              <a:rPr lang="en-GB" sz="1600" b="1" dirty="0"/>
            </a:br>
            <a:r>
              <a:rPr lang="en-GB" sz="1600" b="1" dirty="0"/>
              <a:t>and social inclusion-related schemes, programmes or targets?</a:t>
            </a:r>
            <a:r>
              <a:rPr lang="en-GB" sz="1600" dirty="0"/>
              <a:t> </a:t>
            </a:r>
          </a:p>
          <a:p>
            <a:pPr marL="180000" indent="-180000">
              <a:spcAft>
                <a:spcPts val="1200"/>
              </a:spcAft>
              <a:buClr>
                <a:schemeClr val="bg2"/>
              </a:buClr>
              <a:buFont typeface="Arial" panose="020B0604020202020204" pitchFamily="34" charset="0"/>
              <a:buChar char="•"/>
            </a:pPr>
            <a:r>
              <a:rPr lang="en-GB" sz="1600" b="1" dirty="0"/>
              <a:t>Does the organisation have an identified staff responsible to implement, monitor and report on progress related to the schemes, programmes or targets listed?</a:t>
            </a:r>
            <a:br>
              <a:rPr lang="en-GB" sz="1600" dirty="0"/>
            </a:br>
            <a:endParaRPr lang="en-GB" sz="1600" dirty="0"/>
          </a:p>
        </p:txBody>
      </p:sp>
      <p:grpSp>
        <p:nvGrpSpPr>
          <p:cNvPr id="4" name="Group 3">
            <a:extLst>
              <a:ext uri="{FF2B5EF4-FFF2-40B4-BE49-F238E27FC236}">
                <a16:creationId xmlns:a16="http://schemas.microsoft.com/office/drawing/2014/main" id="{2CC7CE1D-E2E8-4848-B1D4-B62483825025}"/>
              </a:ext>
            </a:extLst>
          </p:cNvPr>
          <p:cNvGrpSpPr/>
          <p:nvPr/>
        </p:nvGrpSpPr>
        <p:grpSpPr>
          <a:xfrm>
            <a:off x="1669177" y="3996806"/>
            <a:ext cx="1622590" cy="1938992"/>
            <a:chOff x="6301562" y="3684859"/>
            <a:chExt cx="1622590" cy="1938992"/>
          </a:xfrm>
        </p:grpSpPr>
        <p:sp>
          <p:nvSpPr>
            <p:cNvPr id="6" name="Oval 5">
              <a:extLst>
                <a:ext uri="{FF2B5EF4-FFF2-40B4-BE49-F238E27FC236}">
                  <a16:creationId xmlns:a16="http://schemas.microsoft.com/office/drawing/2014/main" id="{0FF53768-7AC4-AE44-9EF2-02A24D350E91}"/>
                </a:ext>
              </a:extLst>
            </p:cNvPr>
            <p:cNvSpPr/>
            <p:nvPr/>
          </p:nvSpPr>
          <p:spPr bwMode="auto">
            <a:xfrm>
              <a:off x="6301562" y="3843060"/>
              <a:ext cx="1622590" cy="1622590"/>
            </a:xfrm>
            <a:prstGeom prst="ellipse">
              <a:avLst/>
            </a:prstGeom>
            <a:noFill/>
            <a:ln w="333375">
              <a:solidFill>
                <a:schemeClr val="bg2">
                  <a:alpha val="26000"/>
                </a:schemeClr>
              </a:solidFill>
            </a:ln>
          </p:spPr>
          <p:txBody>
            <a:bodyPr lIns="0" tIns="0" rIns="0" bIns="0" rtlCol="0" anchor="ctr"/>
            <a:lstStyle/>
            <a:p>
              <a:pPr algn="ctr"/>
              <a:endParaRPr lang="en-US" sz="2500" b="1" dirty="0">
                <a:solidFill>
                  <a:schemeClr val="bg2"/>
                </a:solidFill>
              </a:endParaRPr>
            </a:p>
          </p:txBody>
        </p:sp>
        <p:sp>
          <p:nvSpPr>
            <p:cNvPr id="2" name="Rectangle 1">
              <a:extLst>
                <a:ext uri="{FF2B5EF4-FFF2-40B4-BE49-F238E27FC236}">
                  <a16:creationId xmlns:a16="http://schemas.microsoft.com/office/drawing/2014/main" id="{11DEB93A-89DE-BA42-B256-9CA03CD103CF}"/>
                </a:ext>
              </a:extLst>
            </p:cNvPr>
            <p:cNvSpPr/>
            <p:nvPr/>
          </p:nvSpPr>
          <p:spPr>
            <a:xfrm>
              <a:off x="6585324" y="3684859"/>
              <a:ext cx="1338828" cy="1938992"/>
            </a:xfrm>
            <a:prstGeom prst="rect">
              <a:avLst/>
            </a:prstGeom>
          </p:spPr>
          <p:txBody>
            <a:bodyPr wrap="none">
              <a:spAutoFit/>
            </a:bodyPr>
            <a:lstStyle/>
            <a:p>
              <a:r>
                <a:rPr lang="en-US" sz="12000" b="1" dirty="0">
                  <a:solidFill>
                    <a:schemeClr val="accent1"/>
                  </a:solidFill>
                </a:rPr>
                <a:t>✓</a:t>
              </a:r>
            </a:p>
          </p:txBody>
        </p:sp>
      </p:grpSp>
      <p:sp>
        <p:nvSpPr>
          <p:cNvPr id="8" name="Slide Number Placeholder 5">
            <a:extLst>
              <a:ext uri="{FF2B5EF4-FFF2-40B4-BE49-F238E27FC236}">
                <a16:creationId xmlns:a16="http://schemas.microsoft.com/office/drawing/2014/main" id="{5B42355A-0821-474E-8027-53FA64304505}"/>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20</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97992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47C9D79-6739-3742-A962-9C0A9B6FB2DE}"/>
              </a:ext>
            </a:extLst>
          </p:cNvPr>
          <p:cNvSpPr>
            <a:spLocks noGrp="1"/>
          </p:cNvSpPr>
          <p:nvPr>
            <p:ph type="title"/>
          </p:nvPr>
        </p:nvSpPr>
        <p:spPr>
          <a:xfrm>
            <a:off x="437177" y="540775"/>
            <a:ext cx="8051435" cy="469569"/>
          </a:xfrm>
        </p:spPr>
        <p:txBody>
          <a:bodyPr/>
          <a:lstStyle/>
          <a:p>
            <a:r>
              <a:rPr lang="en-US" dirty="0">
                <a:solidFill>
                  <a:schemeClr val="accent1"/>
                </a:solidFill>
              </a:rPr>
              <a:t>CASE STUDY: </a:t>
            </a:r>
            <a:r>
              <a:rPr lang="en-US" b="0" dirty="0"/>
              <a:t>PROJECT COFFEE OVERVIEW</a:t>
            </a:r>
          </a:p>
        </p:txBody>
      </p:sp>
      <p:sp>
        <p:nvSpPr>
          <p:cNvPr id="2" name="Rectangle 1">
            <a:extLst>
              <a:ext uri="{FF2B5EF4-FFF2-40B4-BE49-F238E27FC236}">
                <a16:creationId xmlns:a16="http://schemas.microsoft.com/office/drawing/2014/main" id="{4C46BC08-D93C-6F44-8028-6658C62028D0}"/>
              </a:ext>
            </a:extLst>
          </p:cNvPr>
          <p:cNvSpPr/>
          <p:nvPr/>
        </p:nvSpPr>
        <p:spPr>
          <a:xfrm>
            <a:off x="457201" y="1602000"/>
            <a:ext cx="5400136" cy="4008790"/>
          </a:xfrm>
          <a:prstGeom prst="rect">
            <a:avLst/>
          </a:prstGeom>
        </p:spPr>
        <p:txBody>
          <a:bodyPr wrap="square" lIns="0" tIns="0" rIns="0" bIns="0">
            <a:spAutoFit/>
          </a:bodyPr>
          <a:lstStyle/>
          <a:p>
            <a:pPr marL="108000" indent="-108000">
              <a:spcAft>
                <a:spcPts val="600"/>
              </a:spcAft>
              <a:buClr>
                <a:schemeClr val="bg2"/>
              </a:buClr>
              <a:buFont typeface="Arial" panose="020B0604020202020204" pitchFamily="34" charset="0"/>
              <a:buChar char="•"/>
            </a:pPr>
            <a:r>
              <a:rPr lang="en-GB" sz="1200" b="1" dirty="0"/>
              <a:t>Business model: </a:t>
            </a:r>
            <a:r>
              <a:rPr lang="en-GB" sz="1200" dirty="0"/>
              <a:t>Farmer Ownership Model (FOM), which enables farmers to take ownership of their coffee within the coffee value chain and earn 2.5x or more than they would by selling their coffee through the traditional middleman model </a:t>
            </a:r>
          </a:p>
          <a:p>
            <a:pPr marL="108000" indent="-108000">
              <a:spcAft>
                <a:spcPts val="600"/>
              </a:spcAft>
              <a:buClr>
                <a:schemeClr val="bg2"/>
              </a:buClr>
              <a:buFont typeface="Arial" panose="020B0604020202020204" pitchFamily="34" charset="0"/>
              <a:buChar char="•"/>
            </a:pPr>
            <a:r>
              <a:rPr lang="en-GB" sz="1200" dirty="0"/>
              <a:t>Most coffee in Uganda is </a:t>
            </a:r>
            <a:r>
              <a:rPr lang="en-GB" sz="1200" b="1" dirty="0"/>
              <a:t>grown by 1.7mm households </a:t>
            </a:r>
            <a:r>
              <a:rPr lang="en-GB" sz="1200" dirty="0"/>
              <a:t>- 73% of the population </a:t>
            </a:r>
            <a:br>
              <a:rPr lang="en-GB" sz="1200" dirty="0"/>
            </a:br>
            <a:r>
              <a:rPr lang="en-GB" sz="1200" dirty="0"/>
              <a:t>over 10 years of age is directly employed in agriculture (</a:t>
            </a:r>
            <a:r>
              <a:rPr lang="en-GB" sz="1200" b="1" dirty="0"/>
              <a:t>83% of all women </a:t>
            </a:r>
            <a:r>
              <a:rPr lang="en-GB" sz="1200" dirty="0"/>
              <a:t>and </a:t>
            </a:r>
            <a:br>
              <a:rPr lang="en-GB" sz="1200" dirty="0"/>
            </a:br>
            <a:r>
              <a:rPr lang="en-GB" sz="1200" dirty="0"/>
              <a:t>71% of all men)</a:t>
            </a:r>
          </a:p>
          <a:p>
            <a:pPr marL="108000" indent="-108000">
              <a:spcAft>
                <a:spcPts val="600"/>
              </a:spcAft>
              <a:buClr>
                <a:schemeClr val="bg2"/>
              </a:buClr>
              <a:buFont typeface="Arial" panose="020B0604020202020204" pitchFamily="34" charset="0"/>
              <a:buChar char="•"/>
            </a:pPr>
            <a:r>
              <a:rPr lang="en-GB" sz="1200" dirty="0"/>
              <a:t>The Uganda Coffee farming community </a:t>
            </a:r>
            <a:r>
              <a:rPr lang="en-GB" sz="1200" b="1" dirty="0"/>
              <a:t>loses at least $2Bn annually </a:t>
            </a:r>
            <a:r>
              <a:rPr lang="en-GB" sz="1200" dirty="0"/>
              <a:t>as a result of selling unprocessed coffee</a:t>
            </a:r>
          </a:p>
          <a:p>
            <a:pPr marL="108000" indent="-108000">
              <a:spcAft>
                <a:spcPts val="600"/>
              </a:spcAft>
              <a:buClr>
                <a:schemeClr val="bg2"/>
              </a:buClr>
              <a:buFont typeface="Arial" panose="020B0604020202020204" pitchFamily="34" charset="0"/>
              <a:buChar char="•"/>
            </a:pPr>
            <a:r>
              <a:rPr lang="en-GB" sz="1200" b="1" dirty="0"/>
              <a:t>Customer base is severely underserved </a:t>
            </a:r>
            <a:r>
              <a:rPr lang="en-GB" sz="1200" dirty="0"/>
              <a:t>by the Farmer Ownership Model (FOM), due to lack of a smallholder financing mechanism to fund advance payments to farmers. As a result, only 1% of PROJECT COFFEE  members currently benefit from the FOM</a:t>
            </a:r>
          </a:p>
          <a:p>
            <a:pPr marL="108000" indent="-108000">
              <a:spcAft>
                <a:spcPts val="600"/>
              </a:spcAft>
              <a:buClr>
                <a:schemeClr val="bg2"/>
              </a:buClr>
              <a:buFont typeface="Arial" panose="020B0604020202020204" pitchFamily="34" charset="0"/>
              <a:buChar char="•"/>
            </a:pPr>
            <a:r>
              <a:rPr lang="en-GB" sz="1200" b="1" dirty="0"/>
              <a:t>Solution: </a:t>
            </a:r>
            <a:r>
              <a:rPr lang="en-GB" sz="1200" dirty="0"/>
              <a:t> to </a:t>
            </a:r>
            <a:r>
              <a:rPr lang="en-GB" sz="1200" b="1" dirty="0"/>
              <a:t>provide advance payments (60%) to farmers </a:t>
            </a:r>
            <a:r>
              <a:rPr lang="en-GB" sz="1200" dirty="0"/>
              <a:t>against delivery of coffee so that they are able to meet their immediate needs while their coffee is processed and marketed directly to international buyers</a:t>
            </a:r>
          </a:p>
          <a:p>
            <a:pPr marL="108000" indent="-108000">
              <a:spcAft>
                <a:spcPts val="600"/>
              </a:spcAft>
              <a:buClr>
                <a:schemeClr val="bg2"/>
              </a:buClr>
              <a:buFont typeface="Arial" panose="020B0604020202020204" pitchFamily="34" charset="0"/>
              <a:buChar char="•"/>
            </a:pPr>
            <a:r>
              <a:rPr lang="en-GB" sz="1200" b="1" dirty="0"/>
              <a:t>PROJECT COFFEE  </a:t>
            </a:r>
            <a:r>
              <a:rPr lang="en-GB" sz="1200" dirty="0"/>
              <a:t>is looking to </a:t>
            </a:r>
            <a:r>
              <a:rPr lang="en-GB" sz="1200" b="1" dirty="0"/>
              <a:t>raise $10mm mainly for smallholder financing and capex </a:t>
            </a:r>
            <a:r>
              <a:rPr lang="en-GB" sz="1200" dirty="0"/>
              <a:t>to</a:t>
            </a:r>
          </a:p>
          <a:p>
            <a:pPr marL="216000" lvl="2" indent="-108000">
              <a:spcAft>
                <a:spcPts val="300"/>
              </a:spcAft>
              <a:buClr>
                <a:schemeClr val="accent5"/>
              </a:buClr>
              <a:buFont typeface="Arial" panose="020B0604020202020204" pitchFamily="34" charset="0"/>
              <a:buChar char="•"/>
            </a:pPr>
            <a:r>
              <a:rPr lang="en-GB" sz="1200" dirty="0"/>
              <a:t>…to activate and serve more of their members by offering them advance payments </a:t>
            </a:r>
          </a:p>
          <a:p>
            <a:pPr marL="216000" lvl="2" indent="-108000">
              <a:spcAft>
                <a:spcPts val="300"/>
              </a:spcAft>
              <a:buClr>
                <a:schemeClr val="accent5"/>
              </a:buClr>
              <a:buFont typeface="Arial" panose="020B0604020202020204" pitchFamily="34" charset="0"/>
              <a:buChar char="•"/>
            </a:pPr>
            <a:r>
              <a:rPr lang="en-GB" sz="1200" dirty="0"/>
              <a:t>…capex will be used to expand its processing capacity to meet the resulting increase in demand</a:t>
            </a:r>
          </a:p>
        </p:txBody>
      </p:sp>
      <p:pic>
        <p:nvPicPr>
          <p:cNvPr id="3074" name="Picture 2" descr="NUCAFE revolutionizing the supply chain in Uganda | Kiva">
            <a:extLst>
              <a:ext uri="{FF2B5EF4-FFF2-40B4-BE49-F238E27FC236}">
                <a16:creationId xmlns:a16="http://schemas.microsoft.com/office/drawing/2014/main" id="{238D5A8E-9294-4A79-BD45-E8707EC016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69490" y="1728000"/>
            <a:ext cx="1728000" cy="1728000"/>
          </a:xfrm>
          <a:prstGeom prst="ellipse">
            <a:avLst/>
          </a:prstGeom>
          <a:noFill/>
          <a:ln w="250825">
            <a:solidFill>
              <a:schemeClr val="bg2"/>
            </a:solidFill>
          </a:ln>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1307427-FCC1-7946-BABA-05967A85B7FC}"/>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21</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
        <p:nvSpPr>
          <p:cNvPr id="7" name="TextBox 6">
            <a:extLst>
              <a:ext uri="{FF2B5EF4-FFF2-40B4-BE49-F238E27FC236}">
                <a16:creationId xmlns:a16="http://schemas.microsoft.com/office/drawing/2014/main" id="{07E85D42-E4DB-284A-ABB9-E02DEBBD0C33}"/>
              </a:ext>
            </a:extLst>
          </p:cNvPr>
          <p:cNvSpPr txBox="1"/>
          <p:nvPr/>
        </p:nvSpPr>
        <p:spPr>
          <a:xfrm>
            <a:off x="333988" y="5610790"/>
            <a:ext cx="8257812" cy="800219"/>
          </a:xfrm>
          <a:prstGeom prst="rect">
            <a:avLst/>
          </a:prstGeom>
          <a:noFill/>
        </p:spPr>
        <p:txBody>
          <a:bodyPr wrap="square" rtlCol="0">
            <a:spAutoFit/>
          </a:bodyPr>
          <a:lstStyle/>
          <a:p>
            <a:r>
              <a:rPr lang="en-GB" sz="1200" b="1" dirty="0"/>
              <a:t>COFFEE Project recognises GESI as critical to defining who and what they are in achieving their purpose. This includes ensuring the meaningful representation and participation of women, youth and marginalized groups at all levels of the coffee supply chain as well as across the organisation.</a:t>
            </a:r>
          </a:p>
          <a:p>
            <a:endParaRPr lang="en-US" sz="1000" dirty="0"/>
          </a:p>
        </p:txBody>
      </p:sp>
    </p:spTree>
    <p:extLst>
      <p:ext uri="{BB962C8B-B14F-4D97-AF65-F5344CB8AC3E}">
        <p14:creationId xmlns:p14="http://schemas.microsoft.com/office/powerpoint/2010/main" val="3312016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BA30-52FB-5D44-87F3-518CCC8D81FF}"/>
              </a:ext>
            </a:extLst>
          </p:cNvPr>
          <p:cNvSpPr>
            <a:spLocks noGrp="1"/>
          </p:cNvSpPr>
          <p:nvPr>
            <p:ph type="title"/>
          </p:nvPr>
        </p:nvSpPr>
        <p:spPr>
          <a:xfrm>
            <a:off x="454389" y="160541"/>
            <a:ext cx="8243044" cy="846760"/>
          </a:xfrm>
        </p:spPr>
        <p:txBody>
          <a:bodyPr>
            <a:normAutofit/>
          </a:bodyPr>
          <a:lstStyle/>
          <a:p>
            <a:pPr>
              <a:lnSpc>
                <a:spcPts val="3000"/>
              </a:lnSpc>
            </a:pPr>
            <a:r>
              <a:rPr lang="en-US" dirty="0"/>
              <a:t>How the Coffee Project responded to the</a:t>
            </a:r>
            <a:br>
              <a:rPr lang="en-US" dirty="0"/>
            </a:br>
            <a:r>
              <a:rPr lang="en-US" dirty="0"/>
              <a:t>GESI due diligence responses:</a:t>
            </a:r>
          </a:p>
        </p:txBody>
      </p:sp>
      <p:sp>
        <p:nvSpPr>
          <p:cNvPr id="3" name="Content Placeholder 2">
            <a:extLst>
              <a:ext uri="{FF2B5EF4-FFF2-40B4-BE49-F238E27FC236}">
                <a16:creationId xmlns:a16="http://schemas.microsoft.com/office/drawing/2014/main" id="{7BF65A98-E8D5-864B-8F55-6C01699E4104}"/>
              </a:ext>
            </a:extLst>
          </p:cNvPr>
          <p:cNvSpPr>
            <a:spLocks noGrp="1"/>
          </p:cNvSpPr>
          <p:nvPr>
            <p:ph idx="1"/>
          </p:nvPr>
        </p:nvSpPr>
        <p:spPr>
          <a:xfrm>
            <a:off x="454389" y="1398256"/>
            <a:ext cx="8257812" cy="4505503"/>
          </a:xfrm>
        </p:spPr>
        <p:txBody>
          <a:bodyPr numCol="2" spcCol="396000">
            <a:noAutofit/>
          </a:bodyPr>
          <a:lstStyle/>
          <a:p>
            <a:pPr>
              <a:spcBef>
                <a:spcPts val="0"/>
              </a:spcBef>
              <a:spcAft>
                <a:spcPts val="600"/>
              </a:spcAft>
            </a:pPr>
            <a:r>
              <a:rPr lang="en-GB" sz="1400" b="1" dirty="0">
                <a:solidFill>
                  <a:schemeClr val="accent5"/>
                </a:solidFill>
              </a:rPr>
              <a:t>Does your organisation have any written Safeguarding Policies such as anti-labour exploitation, anti-human trafficking and </a:t>
            </a:r>
            <a:br>
              <a:rPr lang="en-GB" sz="1400" b="1" dirty="0">
                <a:solidFill>
                  <a:schemeClr val="accent5"/>
                </a:solidFill>
              </a:rPr>
            </a:br>
            <a:r>
              <a:rPr lang="en-GB" sz="1400" b="1" dirty="0">
                <a:solidFill>
                  <a:schemeClr val="accent5"/>
                </a:solidFill>
              </a:rPr>
              <a:t>anti-harassment policy in place? </a:t>
            </a:r>
          </a:p>
          <a:p>
            <a:pPr>
              <a:spcBef>
                <a:spcPts val="0"/>
              </a:spcBef>
              <a:spcAft>
                <a:spcPts val="1200"/>
              </a:spcAft>
            </a:pPr>
            <a:r>
              <a:rPr lang="en-US" sz="1400" b="1" dirty="0">
                <a:solidFill>
                  <a:schemeClr val="accent1"/>
                </a:solidFill>
              </a:rPr>
              <a:t>✓   </a:t>
            </a:r>
            <a:r>
              <a:rPr lang="en-GB" sz="1400" b="1" dirty="0">
                <a:solidFill>
                  <a:schemeClr val="bg2"/>
                </a:solidFill>
              </a:rPr>
              <a:t>HR policy</a:t>
            </a:r>
          </a:p>
          <a:p>
            <a:pPr>
              <a:spcBef>
                <a:spcPts val="0"/>
              </a:spcBef>
              <a:spcAft>
                <a:spcPts val="600"/>
              </a:spcAft>
            </a:pPr>
            <a:r>
              <a:rPr lang="en-GB" sz="1400" b="1" dirty="0">
                <a:solidFill>
                  <a:schemeClr val="accent5"/>
                </a:solidFill>
              </a:rPr>
              <a:t>Does your organisation have any written policy </a:t>
            </a:r>
            <a:br>
              <a:rPr lang="en-GB" sz="1400" b="1" dirty="0">
                <a:solidFill>
                  <a:schemeClr val="accent5"/>
                </a:solidFill>
              </a:rPr>
            </a:br>
            <a:r>
              <a:rPr lang="en-GB" sz="1400" b="1" dirty="0">
                <a:solidFill>
                  <a:schemeClr val="accent5"/>
                </a:solidFill>
              </a:rPr>
              <a:t>on Diversity or Equal Opportunities in employment, training and/or promotion in place?</a:t>
            </a:r>
          </a:p>
          <a:p>
            <a:pPr>
              <a:spcBef>
                <a:spcPts val="0"/>
              </a:spcBef>
              <a:spcAft>
                <a:spcPts val="1200"/>
              </a:spcAft>
            </a:pPr>
            <a:r>
              <a:rPr lang="en-US" sz="1400" dirty="0">
                <a:solidFill>
                  <a:schemeClr val="accent1"/>
                </a:solidFill>
              </a:rPr>
              <a:t>✓   </a:t>
            </a:r>
            <a:r>
              <a:rPr lang="en-GB" sz="1400" dirty="0"/>
              <a:t>HR policy</a:t>
            </a:r>
          </a:p>
          <a:p>
            <a:pPr>
              <a:spcBef>
                <a:spcPts val="0"/>
              </a:spcBef>
              <a:spcAft>
                <a:spcPts val="600"/>
              </a:spcAft>
            </a:pPr>
            <a:r>
              <a:rPr lang="en-GB" sz="1400" b="1" dirty="0">
                <a:solidFill>
                  <a:schemeClr val="accent5"/>
                </a:solidFill>
              </a:rPr>
              <a:t>Does your organisation have a Whistleblowing </a:t>
            </a:r>
            <a:br>
              <a:rPr lang="en-GB" sz="1400" b="1" dirty="0">
                <a:solidFill>
                  <a:schemeClr val="accent5"/>
                </a:solidFill>
              </a:rPr>
            </a:br>
            <a:r>
              <a:rPr lang="en-GB" sz="1400" b="1" dirty="0">
                <a:solidFill>
                  <a:schemeClr val="accent5"/>
                </a:solidFill>
              </a:rPr>
              <a:t>Policy and Procedure in place?</a:t>
            </a:r>
            <a:endParaRPr lang="en-GB" sz="1400" b="0" dirty="0">
              <a:solidFill>
                <a:schemeClr val="accent5"/>
              </a:solidFill>
            </a:endParaRPr>
          </a:p>
          <a:p>
            <a:pPr>
              <a:spcBef>
                <a:spcPts val="0"/>
              </a:spcBef>
              <a:spcAft>
                <a:spcPts val="1200"/>
              </a:spcAft>
            </a:pPr>
            <a:r>
              <a:rPr lang="en-US" sz="1400" dirty="0">
                <a:solidFill>
                  <a:schemeClr val="accent1"/>
                </a:solidFill>
              </a:rPr>
              <a:t>✓   </a:t>
            </a:r>
            <a:r>
              <a:rPr lang="en-GB" sz="1400" b="1" dirty="0">
                <a:solidFill>
                  <a:schemeClr val="bg2"/>
                </a:solidFill>
              </a:rPr>
              <a:t>Terms of reference </a:t>
            </a:r>
            <a:r>
              <a:rPr lang="en-GB" sz="1400" b="0" dirty="0">
                <a:solidFill>
                  <a:schemeClr val="bg2"/>
                </a:solidFill>
              </a:rPr>
              <a:t>(Extract from HR policy)</a:t>
            </a:r>
            <a:endParaRPr lang="en-GB" sz="1400" dirty="0">
              <a:solidFill>
                <a:schemeClr val="accent5"/>
              </a:solidFill>
            </a:endParaRPr>
          </a:p>
          <a:p>
            <a:pPr>
              <a:spcBef>
                <a:spcPts val="0"/>
              </a:spcBef>
              <a:spcAft>
                <a:spcPts val="600"/>
              </a:spcAft>
            </a:pPr>
            <a:r>
              <a:rPr lang="en-GB" sz="1400" b="1" dirty="0">
                <a:solidFill>
                  <a:schemeClr val="accent5"/>
                </a:solidFill>
              </a:rPr>
              <a:t>Does ​your organization have a mechanism</a:t>
            </a:r>
            <a:br>
              <a:rPr lang="en-GB" sz="1400" b="1" dirty="0">
                <a:solidFill>
                  <a:schemeClr val="accent5"/>
                </a:solidFill>
              </a:rPr>
            </a:br>
            <a:r>
              <a:rPr lang="en-GB" sz="1400" b="1" dirty="0">
                <a:solidFill>
                  <a:schemeClr val="accent5"/>
                </a:solidFill>
              </a:rPr>
              <a:t>/committee to address grievances related to </a:t>
            </a:r>
          </a:p>
          <a:p>
            <a:pPr>
              <a:spcBef>
                <a:spcPts val="0"/>
              </a:spcBef>
              <a:spcAft>
                <a:spcPts val="0"/>
              </a:spcAft>
            </a:pPr>
            <a:r>
              <a:rPr lang="en-US" sz="1400" dirty="0">
                <a:solidFill>
                  <a:schemeClr val="accent1"/>
                </a:solidFill>
              </a:rPr>
              <a:t>✓   </a:t>
            </a:r>
            <a:r>
              <a:rPr lang="en-GB" sz="1400" dirty="0"/>
              <a:t>Terms of reference </a:t>
            </a:r>
            <a:r>
              <a:rPr lang="en-GB" sz="1400" b="0" dirty="0"/>
              <a:t>(Extract from HR policy)</a:t>
            </a:r>
          </a:p>
          <a:p>
            <a:pPr>
              <a:spcBef>
                <a:spcPts val="0"/>
              </a:spcBef>
              <a:spcAft>
                <a:spcPts val="0"/>
              </a:spcAft>
            </a:pPr>
            <a:endParaRPr lang="en-GB" sz="1400" b="0" dirty="0"/>
          </a:p>
          <a:p>
            <a:pPr>
              <a:spcBef>
                <a:spcPts val="0"/>
              </a:spcBef>
              <a:spcAft>
                <a:spcPts val="0"/>
              </a:spcAft>
            </a:pPr>
            <a:endParaRPr lang="en-GB" sz="1400" b="0" dirty="0"/>
          </a:p>
          <a:p>
            <a:pPr>
              <a:spcBef>
                <a:spcPts val="0"/>
              </a:spcBef>
              <a:spcAft>
                <a:spcPts val="600"/>
              </a:spcAft>
            </a:pPr>
            <a:r>
              <a:rPr lang="en-GB" sz="1400" b="1" dirty="0">
                <a:solidFill>
                  <a:schemeClr val="accent5"/>
                </a:solidFill>
              </a:rPr>
              <a:t>Does ​your organization have any gender and social inclusion-related schemes, programmes or targets?</a:t>
            </a:r>
            <a:r>
              <a:rPr lang="en-GB" sz="1400" dirty="0">
                <a:solidFill>
                  <a:schemeClr val="accent5"/>
                </a:solidFill>
                <a:effectLst/>
              </a:rPr>
              <a:t> </a:t>
            </a:r>
          </a:p>
          <a:p>
            <a:pPr marL="252000" indent="-565200">
              <a:spcBef>
                <a:spcPts val="0"/>
              </a:spcBef>
              <a:spcAft>
                <a:spcPts val="600"/>
              </a:spcAft>
            </a:pPr>
            <a:r>
              <a:rPr lang="en-US" sz="1400" dirty="0">
                <a:solidFill>
                  <a:schemeClr val="accent1"/>
                </a:solidFill>
              </a:rPr>
              <a:t>✓   </a:t>
            </a:r>
            <a:r>
              <a:rPr lang="en-GB" sz="1400" b="1" dirty="0">
                <a:solidFill>
                  <a:schemeClr val="bg2"/>
                </a:solidFill>
              </a:rPr>
              <a:t>Organisational gender planning, mainstreaming and monitoring </a:t>
            </a:r>
            <a:r>
              <a:rPr lang="en-GB" sz="1400" b="1" i="1" dirty="0">
                <a:solidFill>
                  <a:schemeClr val="bg2"/>
                </a:solidFill>
              </a:rPr>
              <a:t>guidelines</a:t>
            </a:r>
            <a:r>
              <a:rPr lang="en-GB" sz="1400" b="1" dirty="0">
                <a:solidFill>
                  <a:schemeClr val="bg2"/>
                </a:solidFill>
              </a:rPr>
              <a:t> </a:t>
            </a:r>
            <a:r>
              <a:rPr lang="en-GB" sz="1400" b="0" dirty="0">
                <a:solidFill>
                  <a:schemeClr val="bg2"/>
                </a:solidFill>
              </a:rPr>
              <a:t>(very detailed but out of date)</a:t>
            </a:r>
          </a:p>
          <a:p>
            <a:pPr>
              <a:spcBef>
                <a:spcPts val="0"/>
              </a:spcBef>
              <a:spcAft>
                <a:spcPts val="1200"/>
              </a:spcAft>
            </a:pPr>
            <a:r>
              <a:rPr lang="en-US" sz="1400" dirty="0">
                <a:solidFill>
                  <a:schemeClr val="accent1"/>
                </a:solidFill>
              </a:rPr>
              <a:t>✓   </a:t>
            </a:r>
            <a:r>
              <a:rPr lang="en-GB" sz="1400" b="1" dirty="0">
                <a:solidFill>
                  <a:schemeClr val="bg2"/>
                </a:solidFill>
              </a:rPr>
              <a:t>Sex-disaggregated KPIs </a:t>
            </a:r>
          </a:p>
          <a:p>
            <a:pPr>
              <a:spcBef>
                <a:spcPts val="0"/>
              </a:spcBef>
              <a:spcAft>
                <a:spcPts val="600"/>
              </a:spcAft>
            </a:pPr>
            <a:r>
              <a:rPr lang="en-GB" sz="1400" b="1" dirty="0">
                <a:solidFill>
                  <a:schemeClr val="accent5"/>
                </a:solidFill>
              </a:rPr>
              <a:t>Does your organisation have an identified staff responsible to implement, monitor and report </a:t>
            </a:r>
            <a:br>
              <a:rPr lang="en-GB" sz="1400" b="1" dirty="0">
                <a:solidFill>
                  <a:schemeClr val="accent5"/>
                </a:solidFill>
              </a:rPr>
            </a:br>
            <a:r>
              <a:rPr lang="en-GB" sz="1400" b="1" dirty="0">
                <a:solidFill>
                  <a:schemeClr val="accent5"/>
                </a:solidFill>
              </a:rPr>
              <a:t>on progress related to the schemes, programmes </a:t>
            </a:r>
            <a:br>
              <a:rPr lang="en-GB" sz="1400" b="1" dirty="0">
                <a:solidFill>
                  <a:schemeClr val="accent5"/>
                </a:solidFill>
              </a:rPr>
            </a:br>
            <a:r>
              <a:rPr lang="en-GB" sz="1400" b="1" dirty="0">
                <a:solidFill>
                  <a:schemeClr val="accent5"/>
                </a:solidFill>
              </a:rPr>
              <a:t>or targets listed?</a:t>
            </a:r>
            <a:endParaRPr lang="en-GB" sz="1400" b="0" dirty="0">
              <a:solidFill>
                <a:schemeClr val="accent5"/>
              </a:solidFill>
            </a:endParaRPr>
          </a:p>
          <a:p>
            <a:pPr>
              <a:spcBef>
                <a:spcPts val="0"/>
              </a:spcBef>
              <a:spcAft>
                <a:spcPts val="0"/>
              </a:spcAft>
            </a:pPr>
            <a:r>
              <a:rPr lang="en-US" sz="1400" dirty="0">
                <a:solidFill>
                  <a:schemeClr val="accent1"/>
                </a:solidFill>
              </a:rPr>
              <a:t>✓   </a:t>
            </a:r>
            <a:r>
              <a:rPr lang="en-GB" sz="1400" b="1" dirty="0">
                <a:solidFill>
                  <a:schemeClr val="bg2"/>
                </a:solidFill>
              </a:rPr>
              <a:t>Gender Based Business Development Officer </a:t>
            </a:r>
          </a:p>
          <a:p>
            <a:pPr lvl="1">
              <a:spcBef>
                <a:spcPts val="0"/>
              </a:spcBef>
              <a:spcAft>
                <a:spcPts val="0"/>
              </a:spcAft>
            </a:pPr>
            <a:endParaRPr lang="en-GB" sz="1400" b="1" dirty="0">
              <a:solidFill>
                <a:schemeClr val="accent5"/>
              </a:solidFill>
            </a:endParaRPr>
          </a:p>
          <a:p>
            <a:pPr lvl="1">
              <a:spcBef>
                <a:spcPts val="0"/>
              </a:spcBef>
              <a:spcAft>
                <a:spcPts val="0"/>
              </a:spcAft>
            </a:pPr>
            <a:endParaRPr lang="en-GB" sz="1400" b="1" dirty="0">
              <a:solidFill>
                <a:schemeClr val="accent5"/>
              </a:solidFill>
            </a:endParaRPr>
          </a:p>
        </p:txBody>
      </p:sp>
      <p:sp>
        <p:nvSpPr>
          <p:cNvPr id="5" name="Content Placeholder 2">
            <a:extLst>
              <a:ext uri="{FF2B5EF4-FFF2-40B4-BE49-F238E27FC236}">
                <a16:creationId xmlns:a16="http://schemas.microsoft.com/office/drawing/2014/main" id="{34A463E1-76EE-6649-A650-D87062EDE067}"/>
              </a:ext>
            </a:extLst>
          </p:cNvPr>
          <p:cNvSpPr txBox="1">
            <a:spLocks/>
          </p:cNvSpPr>
          <p:nvPr/>
        </p:nvSpPr>
        <p:spPr>
          <a:xfrm>
            <a:off x="4966636" y="4488847"/>
            <a:ext cx="3426595" cy="1286312"/>
          </a:xfrm>
          <a:prstGeom prst="rect">
            <a:avLst/>
          </a:prstGeom>
          <a:solidFill>
            <a:schemeClr val="accent1"/>
          </a:solidFill>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dirty="0" smtClean="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dirty="0" smtClean="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dirty="0" smtClean="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dirty="0" smtClean="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GB" sz="1400" b="1" i="1" dirty="0">
                <a:solidFill>
                  <a:schemeClr val="bg1"/>
                </a:solidFill>
              </a:rPr>
              <a:t>What else do we know about gender </a:t>
            </a:r>
            <a:br>
              <a:rPr lang="en-GB" sz="1400" b="1" i="1" dirty="0">
                <a:solidFill>
                  <a:schemeClr val="bg1"/>
                </a:solidFill>
              </a:rPr>
            </a:br>
            <a:r>
              <a:rPr lang="en-GB" sz="1400" b="1" i="1" dirty="0">
                <a:solidFill>
                  <a:schemeClr val="bg1"/>
                </a:solidFill>
              </a:rPr>
              <a:t>from these excerpts from the investment committee application?</a:t>
            </a:r>
          </a:p>
          <a:p>
            <a:pPr lvl="1" algn="ctr"/>
            <a:r>
              <a:rPr lang="en-GB" sz="1400" b="1" i="1" dirty="0">
                <a:solidFill>
                  <a:schemeClr val="bg1"/>
                </a:solidFill>
              </a:rPr>
              <a:t>What don’t we know? </a:t>
            </a:r>
          </a:p>
          <a:p>
            <a:pPr lvl="1" algn="ctr"/>
            <a:r>
              <a:rPr lang="en-GB" sz="1400" b="1" i="1" dirty="0">
                <a:solidFill>
                  <a:schemeClr val="bg1"/>
                </a:solidFill>
              </a:rPr>
              <a:t>And what can be improved?</a:t>
            </a:r>
          </a:p>
        </p:txBody>
      </p:sp>
      <p:sp>
        <p:nvSpPr>
          <p:cNvPr id="6" name="Slide Number Placeholder 5">
            <a:extLst>
              <a:ext uri="{FF2B5EF4-FFF2-40B4-BE49-F238E27FC236}">
                <a16:creationId xmlns:a16="http://schemas.microsoft.com/office/drawing/2014/main" id="{DE2DA77E-7154-8D4F-B166-953463B345F7}"/>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22</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1147361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65A98-E8D5-864B-8F55-6C01699E4104}"/>
              </a:ext>
            </a:extLst>
          </p:cNvPr>
          <p:cNvSpPr>
            <a:spLocks noGrp="1"/>
          </p:cNvSpPr>
          <p:nvPr>
            <p:ph idx="1"/>
          </p:nvPr>
        </p:nvSpPr>
        <p:spPr>
          <a:xfrm>
            <a:off x="454389" y="1396533"/>
            <a:ext cx="7886700" cy="5099269"/>
          </a:xfrm>
        </p:spPr>
        <p:txBody>
          <a:bodyPr>
            <a:normAutofit/>
          </a:bodyPr>
          <a:lstStyle/>
          <a:p>
            <a:pPr lvl="1"/>
            <a:endParaRPr lang="en-GB" sz="1050" b="1" dirty="0"/>
          </a:p>
          <a:p>
            <a:pPr lvl="1"/>
            <a:endParaRPr lang="en-GB" sz="1050" b="1" dirty="0"/>
          </a:p>
        </p:txBody>
      </p:sp>
      <p:sp>
        <p:nvSpPr>
          <p:cNvPr id="5" name="Rectangle 4">
            <a:extLst>
              <a:ext uri="{FF2B5EF4-FFF2-40B4-BE49-F238E27FC236}">
                <a16:creationId xmlns:a16="http://schemas.microsoft.com/office/drawing/2014/main" id="{8A332302-838D-A846-8C8E-1CF62400174B}"/>
              </a:ext>
            </a:extLst>
          </p:cNvPr>
          <p:cNvSpPr/>
          <p:nvPr/>
        </p:nvSpPr>
        <p:spPr>
          <a:xfrm>
            <a:off x="454388" y="1602000"/>
            <a:ext cx="8257811" cy="3416320"/>
          </a:xfrm>
          <a:prstGeom prst="rect">
            <a:avLst/>
          </a:prstGeom>
        </p:spPr>
        <p:txBody>
          <a:bodyPr wrap="square" lIns="0" tIns="0" rIns="0" bIns="0">
            <a:spAutoFit/>
          </a:bodyPr>
          <a:lstStyle/>
          <a:p>
            <a:pPr marL="180000" indent="-180000">
              <a:buClr>
                <a:schemeClr val="bg2"/>
              </a:buClr>
              <a:buFont typeface="Arial" panose="020B0604020202020204" pitchFamily="34" charset="0"/>
              <a:buChar char="•"/>
            </a:pPr>
            <a:r>
              <a:rPr lang="en-GB" dirty="0"/>
              <a:t>A </a:t>
            </a:r>
            <a:r>
              <a:rPr lang="en-GB" b="1" dirty="0"/>
              <a:t>GESI Needs Assessment </a:t>
            </a:r>
            <a:r>
              <a:rPr lang="en-GB" dirty="0"/>
              <a:t>to develop a GESI Action Plan in collaboration with senior management that includes both short and long term GESI mainstreaming entry points, related MA and other resourcing required and a long list of potential funding/implementation partners. </a:t>
            </a:r>
          </a:p>
          <a:p>
            <a:pPr marL="180000" indent="-180000">
              <a:buClr>
                <a:schemeClr val="bg2"/>
              </a:buClr>
              <a:buFont typeface="Arial" panose="020B0604020202020204" pitchFamily="34" charset="0"/>
              <a:buChar char="•"/>
            </a:pPr>
            <a:endParaRPr lang="en-GB" dirty="0"/>
          </a:p>
          <a:p>
            <a:pPr marL="180000" indent="-180000">
              <a:buClr>
                <a:schemeClr val="bg2"/>
              </a:buClr>
              <a:buFont typeface="Arial" panose="020B0604020202020204" pitchFamily="34" charset="0"/>
              <a:buChar char="•"/>
            </a:pPr>
            <a:r>
              <a:rPr lang="en-GB" dirty="0"/>
              <a:t>The </a:t>
            </a:r>
            <a:r>
              <a:rPr lang="en-GB" b="1" dirty="0"/>
              <a:t>GESI Action Plan </a:t>
            </a:r>
            <a:r>
              <a:rPr lang="en-GB" dirty="0"/>
              <a:t>will be developed keeping gender lens investors and their requirements in mind so that they can reach a wider set of impact investors e.g., </a:t>
            </a:r>
            <a:br>
              <a:rPr lang="en-GB" dirty="0"/>
            </a:br>
            <a:r>
              <a:rPr lang="en-GB" dirty="0"/>
              <a:t>DFIs and other signatories to the 2X Challenge.</a:t>
            </a:r>
          </a:p>
          <a:p>
            <a:pPr marL="180000" indent="-180000">
              <a:buClr>
                <a:schemeClr val="bg2"/>
              </a:buClr>
              <a:buFont typeface="Arial" panose="020B0604020202020204" pitchFamily="34" charset="0"/>
              <a:buChar char="•"/>
            </a:pPr>
            <a:endParaRPr lang="en-GB" dirty="0"/>
          </a:p>
          <a:p>
            <a:pPr marL="180000" indent="-180000">
              <a:buClr>
                <a:schemeClr val="bg2"/>
              </a:buClr>
              <a:buFont typeface="Arial" panose="020B0604020202020204" pitchFamily="34" charset="0"/>
              <a:buChar char="•"/>
            </a:pPr>
            <a:r>
              <a:rPr lang="en-GB" b="1" dirty="0"/>
              <a:t>Gender Lens Investing: </a:t>
            </a:r>
            <a:r>
              <a:rPr lang="en-GB" dirty="0"/>
              <a:t>The company needs help articulating their mission to address gender issues and how their services will substantially improve the lives of women</a:t>
            </a:r>
          </a:p>
          <a:p>
            <a:pPr marL="180000" indent="-180000">
              <a:buClr>
                <a:schemeClr val="bg2"/>
              </a:buClr>
              <a:buFont typeface="Arial" panose="020B0604020202020204" pitchFamily="34" charset="0"/>
              <a:buChar char="•"/>
            </a:pPr>
            <a:endParaRPr lang="en-GB" dirty="0"/>
          </a:p>
        </p:txBody>
      </p:sp>
      <p:sp>
        <p:nvSpPr>
          <p:cNvPr id="7" name="Slide Number Placeholder 5">
            <a:extLst>
              <a:ext uri="{FF2B5EF4-FFF2-40B4-BE49-F238E27FC236}">
                <a16:creationId xmlns:a16="http://schemas.microsoft.com/office/drawing/2014/main" id="{B17B508E-9A03-694A-81F9-C0F209C54F2A}"/>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23</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
        <p:nvSpPr>
          <p:cNvPr id="6" name="Title 5">
            <a:extLst>
              <a:ext uri="{FF2B5EF4-FFF2-40B4-BE49-F238E27FC236}">
                <a16:creationId xmlns:a16="http://schemas.microsoft.com/office/drawing/2014/main" id="{D72E8C9B-D382-AE42-B9EE-8EE43EA75556}"/>
              </a:ext>
            </a:extLst>
          </p:cNvPr>
          <p:cNvSpPr>
            <a:spLocks noGrp="1"/>
          </p:cNvSpPr>
          <p:nvPr>
            <p:ph type="title"/>
          </p:nvPr>
        </p:nvSpPr>
        <p:spPr>
          <a:xfrm>
            <a:off x="454388" y="705333"/>
            <a:ext cx="8218488" cy="691200"/>
          </a:xfrm>
        </p:spPr>
        <p:txBody>
          <a:bodyPr/>
          <a:lstStyle/>
          <a:p>
            <a:r>
              <a:rPr lang="en-GB" dirty="0"/>
              <a:t>GESI Needs Assessment and Gap Analysis Report</a:t>
            </a:r>
            <a:br>
              <a:rPr lang="en-GB" dirty="0"/>
            </a:br>
            <a:endParaRPr lang="en-US" dirty="0"/>
          </a:p>
        </p:txBody>
      </p:sp>
    </p:spTree>
    <p:extLst>
      <p:ext uri="{BB962C8B-B14F-4D97-AF65-F5344CB8AC3E}">
        <p14:creationId xmlns:p14="http://schemas.microsoft.com/office/powerpoint/2010/main" val="30582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C9684EA-7135-B34C-B909-C6F48808CC05}"/>
              </a:ext>
            </a:extLst>
          </p:cNvPr>
          <p:cNvSpPr txBox="1">
            <a:spLocks/>
          </p:cNvSpPr>
          <p:nvPr/>
        </p:nvSpPr>
        <p:spPr>
          <a:xfrm>
            <a:off x="457200" y="0"/>
            <a:ext cx="5619750" cy="6858000"/>
          </a:xfrm>
          <a:prstGeom prst="rect">
            <a:avLst/>
          </a:prstGeom>
        </p:spPr>
        <p:txBody>
          <a:bodyPr vert="horz" lIns="0" tIns="0" rIns="0" bIns="0" rtlCol="0" anchor="ctr"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nSpc>
                <a:spcPts val="3500"/>
              </a:lnSpc>
            </a:pPr>
            <a:r>
              <a:rPr lang="en-GB" sz="4000" dirty="0">
                <a:solidFill>
                  <a:schemeClr val="bg1"/>
                </a:solidFill>
              </a:rPr>
              <a:t>GENDER SMART INVESTMENT </a:t>
            </a:r>
            <a:br>
              <a:rPr lang="en-GB" sz="4000" dirty="0">
                <a:solidFill>
                  <a:schemeClr val="bg1"/>
                </a:solidFill>
              </a:rPr>
            </a:br>
            <a:r>
              <a:rPr lang="en-GB" sz="4000" dirty="0">
                <a:solidFill>
                  <a:schemeClr val="bg1"/>
                </a:solidFill>
              </a:rPr>
              <a:t>IN PRACTICE </a:t>
            </a:r>
          </a:p>
        </p:txBody>
      </p:sp>
    </p:spTree>
    <p:extLst>
      <p:ext uri="{BB962C8B-B14F-4D97-AF65-F5344CB8AC3E}">
        <p14:creationId xmlns:p14="http://schemas.microsoft.com/office/powerpoint/2010/main" val="300223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4FFC2D84-F43B-C246-8A97-3845952668C3}"/>
              </a:ext>
            </a:extLst>
          </p:cNvPr>
          <p:cNvPicPr>
            <a:picLocks noChangeAspect="1"/>
          </p:cNvPicPr>
          <p:nvPr/>
        </p:nvPicPr>
        <p:blipFill rotWithShape="1">
          <a:blip r:embed="rId3"/>
          <a:srcRect l="1448" r="964"/>
          <a:stretch/>
        </p:blipFill>
        <p:spPr>
          <a:xfrm>
            <a:off x="361603" y="118237"/>
            <a:ext cx="8404168" cy="6300657"/>
          </a:xfrm>
          <a:prstGeom prst="rect">
            <a:avLst/>
          </a:prstGeom>
        </p:spPr>
      </p:pic>
      <p:sp>
        <p:nvSpPr>
          <p:cNvPr id="6" name="Rectangle 5">
            <a:extLst>
              <a:ext uri="{FF2B5EF4-FFF2-40B4-BE49-F238E27FC236}">
                <a16:creationId xmlns:a16="http://schemas.microsoft.com/office/drawing/2014/main" id="{71E7CB40-6108-CF41-AE89-F39B3B3F97DB}"/>
              </a:ext>
            </a:extLst>
          </p:cNvPr>
          <p:cNvSpPr/>
          <p:nvPr/>
        </p:nvSpPr>
        <p:spPr bwMode="auto">
          <a:xfrm>
            <a:off x="5012574" y="6325985"/>
            <a:ext cx="4131425" cy="432262"/>
          </a:xfrm>
          <a:prstGeom prst="rect">
            <a:avLst/>
          </a:prstGeom>
          <a:solidFill>
            <a:schemeClr val="bg1"/>
          </a:solidFill>
          <a:ln>
            <a:noFill/>
          </a:ln>
          <a:effectLst/>
        </p:spPr>
        <p:txBody>
          <a:bodyPr lIns="0" tIns="0" rIns="0" bIns="0" rtlCol="0" anchor="ctr"/>
          <a:lstStyle/>
          <a:p>
            <a:pPr algn="ctr"/>
            <a:endParaRPr lang="en-US"/>
          </a:p>
        </p:txBody>
      </p:sp>
      <p:sp>
        <p:nvSpPr>
          <p:cNvPr id="8" name="Rectangle 7">
            <a:extLst>
              <a:ext uri="{FF2B5EF4-FFF2-40B4-BE49-F238E27FC236}">
                <a16:creationId xmlns:a16="http://schemas.microsoft.com/office/drawing/2014/main" id="{041A40E0-D2BC-3347-9D36-DB695CFB18F4}"/>
              </a:ext>
            </a:extLst>
          </p:cNvPr>
          <p:cNvSpPr/>
          <p:nvPr/>
        </p:nvSpPr>
        <p:spPr bwMode="auto">
          <a:xfrm>
            <a:off x="8163099" y="5730240"/>
            <a:ext cx="892231" cy="432262"/>
          </a:xfrm>
          <a:prstGeom prst="rect">
            <a:avLst/>
          </a:prstGeom>
          <a:solidFill>
            <a:schemeClr val="bg1"/>
          </a:solidFill>
          <a:ln>
            <a:noFill/>
          </a:ln>
          <a:effectLst/>
        </p:spPr>
        <p:txBody>
          <a:bodyPr lIns="0" tIns="0" rIns="0" bIns="0" rtlCol="0" anchor="ctr"/>
          <a:lstStyle/>
          <a:p>
            <a:pPr algn="ctr"/>
            <a:endParaRPr lang="en-US"/>
          </a:p>
        </p:txBody>
      </p:sp>
      <p:sp>
        <p:nvSpPr>
          <p:cNvPr id="9" name="Slide Number Placeholder 5">
            <a:extLst>
              <a:ext uri="{FF2B5EF4-FFF2-40B4-BE49-F238E27FC236}">
                <a16:creationId xmlns:a16="http://schemas.microsoft.com/office/drawing/2014/main" id="{66E95824-E1E8-8A43-97E7-12DD09396243}"/>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25</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75593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124F7-6FF9-3147-8F83-E9E3C6193FC5}"/>
              </a:ext>
            </a:extLst>
          </p:cNvPr>
          <p:cNvSpPr>
            <a:spLocks noGrp="1"/>
          </p:cNvSpPr>
          <p:nvPr>
            <p:ph type="title"/>
          </p:nvPr>
        </p:nvSpPr>
        <p:spPr>
          <a:xfrm>
            <a:off x="457200" y="299549"/>
            <a:ext cx="8218488" cy="691200"/>
          </a:xfrm>
        </p:spPr>
        <p:txBody>
          <a:bodyPr/>
          <a:lstStyle/>
          <a:p>
            <a:r>
              <a:rPr lang="en-US" dirty="0"/>
              <a:t>Case study of investment using 2X criteria</a:t>
            </a:r>
          </a:p>
        </p:txBody>
      </p:sp>
      <p:sp>
        <p:nvSpPr>
          <p:cNvPr id="4" name="TextBox 3">
            <a:extLst>
              <a:ext uri="{FF2B5EF4-FFF2-40B4-BE49-F238E27FC236}">
                <a16:creationId xmlns:a16="http://schemas.microsoft.com/office/drawing/2014/main" id="{31FDD6EA-305C-4FC1-8D09-99C9A856E0D7}"/>
              </a:ext>
            </a:extLst>
          </p:cNvPr>
          <p:cNvSpPr txBox="1"/>
          <p:nvPr/>
        </p:nvSpPr>
        <p:spPr>
          <a:xfrm>
            <a:off x="457200" y="1602000"/>
            <a:ext cx="5391509" cy="3647986"/>
          </a:xfrm>
          <a:prstGeom prst="rect">
            <a:avLst/>
          </a:prstGeom>
          <a:noFill/>
        </p:spPr>
        <p:txBody>
          <a:bodyPr wrap="square" lIns="0" tIns="0" rIns="0" bIns="0" rtlCol="0">
            <a:spAutoFit/>
          </a:bodyPr>
          <a:lstStyle/>
          <a:p>
            <a:pPr marL="0" marR="0">
              <a:lnSpc>
                <a:spcPct val="107000"/>
              </a:lnSpc>
              <a:spcBef>
                <a:spcPts val="0"/>
              </a:spcBef>
              <a:spcAft>
                <a:spcPts val="600"/>
              </a:spcAft>
            </a:pPr>
            <a:r>
              <a:rPr lang="en-US" sz="1200" b="1" dirty="0">
                <a:effectLst/>
                <a:ea typeface="Calibri" panose="020F0502020204030204" pitchFamily="34" charset="0"/>
                <a:cs typeface="Gotham-Bold"/>
              </a:rPr>
              <a:t>Case Study: </a:t>
            </a:r>
            <a:r>
              <a:rPr lang="en-US" sz="1200" b="1" dirty="0">
                <a:effectLst/>
                <a:ea typeface="Calibri" panose="020F0502020204030204" pitchFamily="34" charset="0"/>
                <a:cs typeface="Gotham-Book"/>
              </a:rPr>
              <a:t>General Partner, Development Partners International, a </a:t>
            </a:r>
            <a:r>
              <a:rPr lang="en-US" sz="1200" dirty="0">
                <a:solidFill>
                  <a:srgbClr val="4A4A49"/>
                </a:solidFill>
                <a:effectLst/>
                <a:ea typeface="Calibri" panose="020F0502020204030204" pitchFamily="34" charset="0"/>
                <a:cs typeface="Gotham-Book"/>
              </a:rPr>
              <a:t>leading </a:t>
            </a:r>
            <a:br>
              <a:rPr lang="en-US" sz="1200" dirty="0">
                <a:solidFill>
                  <a:srgbClr val="4A4A49"/>
                </a:solidFill>
                <a:effectLst/>
                <a:ea typeface="Calibri" panose="020F0502020204030204" pitchFamily="34" charset="0"/>
                <a:cs typeface="Gotham-Book"/>
              </a:rPr>
            </a:br>
            <a:r>
              <a:rPr lang="en-US" sz="1200" dirty="0">
                <a:solidFill>
                  <a:srgbClr val="4A4A49"/>
                </a:solidFill>
                <a:effectLst/>
                <a:ea typeface="Calibri" panose="020F0502020204030204" pitchFamily="34" charset="0"/>
                <a:cs typeface="Gotham-Book"/>
              </a:rPr>
              <a:t>pan-African PE/VC firm managing over $1.7 billion of assets across 3 PE funds.</a:t>
            </a:r>
            <a:endParaRPr lang="en-US" sz="1200" dirty="0">
              <a:solidFill>
                <a:srgbClr val="4A4A49"/>
              </a:solidFill>
              <a:effectLst/>
              <a:ea typeface="Calibri" panose="020F0502020204030204" pitchFamily="34" charset="0"/>
              <a:cs typeface="Gotham-Bold"/>
            </a:endParaRPr>
          </a:p>
          <a:p>
            <a:pPr marR="0">
              <a:lnSpc>
                <a:spcPct val="107000"/>
              </a:lnSpc>
              <a:spcBef>
                <a:spcPts val="0"/>
              </a:spcBef>
              <a:spcAft>
                <a:spcPts val="600"/>
              </a:spcAft>
            </a:pPr>
            <a:r>
              <a:rPr lang="en-US" sz="1200" dirty="0">
                <a:solidFill>
                  <a:srgbClr val="4A4A49"/>
                </a:solidFill>
                <a:effectLst/>
                <a:ea typeface="Calibri" panose="020F0502020204030204" pitchFamily="34" charset="0"/>
                <a:cs typeface="Gotham-Book"/>
              </a:rPr>
              <a:t>DPI applies a gender lens investing strategy at both the firm and portfolio level</a:t>
            </a:r>
            <a:r>
              <a:rPr lang="en-US" sz="1200" dirty="0">
                <a:solidFill>
                  <a:srgbClr val="4A4A49"/>
                </a:solidFill>
                <a:ea typeface="Calibri" panose="020F0502020204030204" pitchFamily="34" charset="0"/>
                <a:cs typeface="Gotham-Book"/>
              </a:rPr>
              <a:t>, with gender as one of 3 main areas for its Impact &amp; </a:t>
            </a:r>
            <a:r>
              <a:rPr lang="en-US" sz="1200" b="0" i="0" dirty="0">
                <a:solidFill>
                  <a:srgbClr val="202124"/>
                </a:solidFill>
                <a:effectLst/>
              </a:rPr>
              <a:t>Environmental, Social, and Corporate Governance (</a:t>
            </a:r>
            <a:r>
              <a:rPr lang="en-US" sz="1200" b="1" i="0" dirty="0">
                <a:solidFill>
                  <a:srgbClr val="202124"/>
                </a:solidFill>
                <a:effectLst/>
              </a:rPr>
              <a:t>ESG</a:t>
            </a:r>
            <a:r>
              <a:rPr lang="en-US" sz="1200" b="0" i="0" dirty="0">
                <a:solidFill>
                  <a:srgbClr val="202124"/>
                </a:solidFill>
                <a:effectLst/>
              </a:rPr>
              <a:t>) </a:t>
            </a:r>
            <a:r>
              <a:rPr lang="en-US" sz="1200" dirty="0">
                <a:solidFill>
                  <a:srgbClr val="4A4A49"/>
                </a:solidFill>
                <a:ea typeface="Calibri" panose="020F0502020204030204" pitchFamily="34" charset="0"/>
                <a:cs typeface="Gotham-Book"/>
              </a:rPr>
              <a:t> agenda</a:t>
            </a:r>
            <a:endParaRPr lang="en-US" sz="1200" dirty="0">
              <a:solidFill>
                <a:srgbClr val="4A4A49"/>
              </a:solidFill>
              <a:effectLst/>
              <a:ea typeface="Calibri" panose="020F0502020204030204" pitchFamily="34" charset="0"/>
              <a:cs typeface="Gotham-Book"/>
            </a:endParaRPr>
          </a:p>
          <a:p>
            <a:pPr marR="0">
              <a:lnSpc>
                <a:spcPct val="107000"/>
              </a:lnSpc>
              <a:spcBef>
                <a:spcPts val="0"/>
              </a:spcBef>
              <a:spcAft>
                <a:spcPts val="600"/>
              </a:spcAft>
            </a:pPr>
            <a:r>
              <a:rPr lang="en-US" sz="1200" b="1" dirty="0">
                <a:solidFill>
                  <a:srgbClr val="4A4A49"/>
                </a:solidFill>
                <a:effectLst/>
                <a:ea typeface="Calibri" panose="020F0502020204030204" pitchFamily="34" charset="0"/>
                <a:cs typeface="Gotham-Book"/>
              </a:rPr>
              <a:t>At the firm level</a:t>
            </a:r>
          </a:p>
          <a:p>
            <a:pPr marL="108000" lvl="1" indent="-108000">
              <a:lnSpc>
                <a:spcPct val="107000"/>
              </a:lnSpc>
              <a:spcAft>
                <a:spcPts val="600"/>
              </a:spcAft>
              <a:buClr>
                <a:schemeClr val="bg2"/>
              </a:buClr>
              <a:buFont typeface="Arial" panose="020B0604020202020204" pitchFamily="34" charset="0"/>
              <a:buChar char="•"/>
            </a:pPr>
            <a:r>
              <a:rPr lang="en-US" sz="1200" dirty="0">
                <a:solidFill>
                  <a:srgbClr val="4A4A49"/>
                </a:solidFill>
                <a:effectLst/>
                <a:ea typeface="Calibri" panose="020F0502020204030204" pitchFamily="34" charset="0"/>
                <a:cs typeface="Gotham-Book"/>
              </a:rPr>
              <a:t>The Equality and Diversity Policy clearly identifies EEO measures, the zero-tolerance policy on discrimination and harassment, career advancement principles, monitoring of the policy and collective responsibility by all staff</a:t>
            </a:r>
          </a:p>
          <a:p>
            <a:pPr marL="108000" lvl="1" indent="-108000">
              <a:lnSpc>
                <a:spcPct val="107000"/>
              </a:lnSpc>
              <a:spcAft>
                <a:spcPts val="1800"/>
              </a:spcAft>
              <a:buClr>
                <a:schemeClr val="bg2"/>
              </a:buClr>
              <a:buFont typeface="Arial" panose="020B0604020202020204" pitchFamily="34" charset="0"/>
              <a:buChar char="•"/>
            </a:pPr>
            <a:r>
              <a:rPr lang="en-US" sz="1200" dirty="0">
                <a:solidFill>
                  <a:srgbClr val="4A4A49"/>
                </a:solidFill>
                <a:effectLst/>
                <a:ea typeface="Calibri" panose="020F0502020204030204" pitchFamily="34" charset="0"/>
                <a:cs typeface="Gotham-Book"/>
              </a:rPr>
              <a:t>Gender-balanced teams: over 45% of the team is represented by women</a:t>
            </a:r>
            <a:endParaRPr lang="en-US" sz="1200" b="1" dirty="0">
              <a:solidFill>
                <a:srgbClr val="4A4A49"/>
              </a:solidFill>
              <a:effectLst/>
              <a:ea typeface="Calibri" panose="020F0502020204030204" pitchFamily="34" charset="0"/>
              <a:cs typeface="Gotham-Book"/>
            </a:endParaRPr>
          </a:p>
          <a:p>
            <a:pPr marR="0">
              <a:lnSpc>
                <a:spcPct val="107000"/>
              </a:lnSpc>
              <a:spcBef>
                <a:spcPts val="0"/>
              </a:spcBef>
              <a:spcAft>
                <a:spcPts val="600"/>
              </a:spcAft>
            </a:pPr>
            <a:r>
              <a:rPr lang="en-US" sz="1200" b="1" dirty="0">
                <a:solidFill>
                  <a:srgbClr val="4A4A49"/>
                </a:solidFill>
                <a:effectLst/>
                <a:ea typeface="Calibri" panose="020F0502020204030204" pitchFamily="34" charset="0"/>
                <a:cs typeface="Gotham-Book"/>
              </a:rPr>
              <a:t>At the portfolio level</a:t>
            </a:r>
          </a:p>
          <a:p>
            <a:pPr marL="108000" lvl="1" indent="-108000">
              <a:lnSpc>
                <a:spcPct val="107000"/>
              </a:lnSpc>
              <a:spcAft>
                <a:spcPts val="600"/>
              </a:spcAft>
              <a:buClr>
                <a:schemeClr val="bg2"/>
              </a:buClr>
              <a:buFont typeface="Arial" panose="020B0604020202020204" pitchFamily="34" charset="0"/>
              <a:buChar char="•"/>
            </a:pPr>
            <a:r>
              <a:rPr lang="en-US" sz="1200" dirty="0">
                <a:solidFill>
                  <a:srgbClr val="4A4A49"/>
                </a:solidFill>
                <a:effectLst/>
                <a:ea typeface="Calibri" panose="020F0502020204030204" pitchFamily="34" charset="0"/>
                <a:cs typeface="Gotham-Book"/>
              </a:rPr>
              <a:t>DPI investments in 21 companies, employ 40,000 people, across 29 countries</a:t>
            </a:r>
          </a:p>
          <a:p>
            <a:pPr marL="108000" lvl="1" indent="-108000">
              <a:lnSpc>
                <a:spcPct val="107000"/>
              </a:lnSpc>
              <a:spcAft>
                <a:spcPts val="600"/>
              </a:spcAft>
              <a:buClr>
                <a:schemeClr val="bg2"/>
              </a:buClr>
              <a:buFont typeface="Arial" panose="020B0604020202020204" pitchFamily="34" charset="0"/>
              <a:buChar char="•"/>
            </a:pPr>
            <a:r>
              <a:rPr lang="en-US" sz="1200" dirty="0">
                <a:solidFill>
                  <a:srgbClr val="4A4A49"/>
                </a:solidFill>
                <a:ea typeface="Calibri" panose="020F0502020204030204" pitchFamily="34" charset="0"/>
                <a:cs typeface="Gotham-Book"/>
              </a:rPr>
              <a:t>All investments employ</a:t>
            </a:r>
            <a:r>
              <a:rPr lang="en-US" sz="1200" b="1" dirty="0">
                <a:solidFill>
                  <a:srgbClr val="4A4A49"/>
                </a:solidFill>
                <a:ea typeface="Calibri" panose="020F0502020204030204" pitchFamily="34" charset="0"/>
                <a:cs typeface="Gotham-Book"/>
              </a:rPr>
              <a:t> a proprietary corporate governance toolkit  with gender practices, </a:t>
            </a:r>
            <a:r>
              <a:rPr lang="en-US" sz="1200" dirty="0">
                <a:solidFill>
                  <a:srgbClr val="4A4A49"/>
                </a:solidFill>
                <a:ea typeface="Calibri" panose="020F0502020204030204" pitchFamily="34" charset="0"/>
                <a:cs typeface="Gotham-Book"/>
              </a:rPr>
              <a:t>which has been </a:t>
            </a:r>
            <a:r>
              <a:rPr lang="en-US" sz="1200" b="1" dirty="0">
                <a:solidFill>
                  <a:srgbClr val="4A4A49"/>
                </a:solidFill>
                <a:ea typeface="Calibri" panose="020F0502020204030204" pitchFamily="34" charset="0"/>
                <a:cs typeface="Gotham-Book"/>
              </a:rPr>
              <a:t>highlighted in the Private Equity International Responsible Investment Report 2021</a:t>
            </a:r>
            <a:endParaRPr lang="en-US" sz="1200" dirty="0">
              <a:solidFill>
                <a:srgbClr val="4A4A49"/>
              </a:solidFill>
              <a:ea typeface="Calibri" panose="020F0502020204030204" pitchFamily="34" charset="0"/>
              <a:cs typeface="Gotham-Book"/>
            </a:endParaRPr>
          </a:p>
        </p:txBody>
      </p:sp>
      <p:sp>
        <p:nvSpPr>
          <p:cNvPr id="2" name="TextBox 1">
            <a:extLst>
              <a:ext uri="{FF2B5EF4-FFF2-40B4-BE49-F238E27FC236}">
                <a16:creationId xmlns:a16="http://schemas.microsoft.com/office/drawing/2014/main" id="{F109D638-34A6-2E46-A21B-55471C966B07}"/>
              </a:ext>
            </a:extLst>
          </p:cNvPr>
          <p:cNvSpPr txBox="1"/>
          <p:nvPr/>
        </p:nvSpPr>
        <p:spPr>
          <a:xfrm>
            <a:off x="6280029" y="4201234"/>
            <a:ext cx="2605177" cy="1200329"/>
          </a:xfrm>
          <a:prstGeom prst="rect">
            <a:avLst/>
          </a:prstGeom>
          <a:noFill/>
        </p:spPr>
        <p:txBody>
          <a:bodyPr wrap="square" rtlCol="0">
            <a:spAutoFit/>
          </a:bodyPr>
          <a:lstStyle/>
          <a:p>
            <a:r>
              <a:rPr lang="en-US" b="1" dirty="0">
                <a:solidFill>
                  <a:schemeClr val="bg2"/>
                </a:solidFill>
                <a:ea typeface="Calibri" panose="020F0502020204030204" pitchFamily="34" charset="0"/>
                <a:cs typeface="Gotham-Book"/>
              </a:rPr>
              <a:t>21 COMPANIES</a:t>
            </a:r>
            <a:br>
              <a:rPr lang="en-US" b="1" dirty="0">
                <a:solidFill>
                  <a:srgbClr val="4A4A49"/>
                </a:solidFill>
                <a:ea typeface="Calibri" panose="020F0502020204030204" pitchFamily="34" charset="0"/>
                <a:cs typeface="Gotham-Book"/>
              </a:rPr>
            </a:br>
            <a:r>
              <a:rPr lang="en-US" b="1" dirty="0">
                <a:solidFill>
                  <a:schemeClr val="accent1"/>
                </a:solidFill>
                <a:ea typeface="Calibri" panose="020F0502020204030204" pitchFamily="34" charset="0"/>
                <a:cs typeface="Gotham-Book"/>
              </a:rPr>
              <a:t>EMPLOY 40,000 PEOPLE </a:t>
            </a:r>
            <a:r>
              <a:rPr lang="en-US" b="1" dirty="0">
                <a:solidFill>
                  <a:srgbClr val="85D7C7"/>
                </a:solidFill>
                <a:ea typeface="Calibri" panose="020F0502020204030204" pitchFamily="34" charset="0"/>
                <a:cs typeface="Gotham-Book"/>
              </a:rPr>
              <a:t>ACROSS 29 COUNTRIES</a:t>
            </a:r>
          </a:p>
          <a:p>
            <a:endParaRPr lang="en-US" b="1" dirty="0"/>
          </a:p>
        </p:txBody>
      </p:sp>
      <p:sp>
        <p:nvSpPr>
          <p:cNvPr id="6" name="TextBox 5">
            <a:extLst>
              <a:ext uri="{FF2B5EF4-FFF2-40B4-BE49-F238E27FC236}">
                <a16:creationId xmlns:a16="http://schemas.microsoft.com/office/drawing/2014/main" id="{B7E91850-5F9D-3340-AC59-8C621D50B32D}"/>
              </a:ext>
            </a:extLst>
          </p:cNvPr>
          <p:cNvSpPr txBox="1"/>
          <p:nvPr/>
        </p:nvSpPr>
        <p:spPr>
          <a:xfrm>
            <a:off x="6937105" y="1544298"/>
            <a:ext cx="2605177" cy="1200329"/>
          </a:xfrm>
          <a:prstGeom prst="rect">
            <a:avLst/>
          </a:prstGeom>
          <a:noFill/>
        </p:spPr>
        <p:txBody>
          <a:bodyPr wrap="square" rtlCol="0">
            <a:spAutoFit/>
          </a:bodyPr>
          <a:lstStyle/>
          <a:p>
            <a:r>
              <a:rPr lang="en-US" b="1" dirty="0">
                <a:solidFill>
                  <a:schemeClr val="bg2"/>
                </a:solidFill>
                <a:ea typeface="Calibri" panose="020F0502020204030204" pitchFamily="34" charset="0"/>
                <a:cs typeface="Gotham-Book"/>
              </a:rPr>
              <a:t>OVER 45% </a:t>
            </a:r>
            <a:br>
              <a:rPr lang="en-US" b="1" dirty="0">
                <a:solidFill>
                  <a:schemeClr val="bg2"/>
                </a:solidFill>
                <a:ea typeface="Calibri" panose="020F0502020204030204" pitchFamily="34" charset="0"/>
                <a:cs typeface="Gotham-Book"/>
              </a:rPr>
            </a:br>
            <a:r>
              <a:rPr lang="en-US" b="1" dirty="0">
                <a:solidFill>
                  <a:schemeClr val="accent1"/>
                </a:solidFill>
              </a:rPr>
              <a:t>OF THE TEAM</a:t>
            </a:r>
          </a:p>
          <a:p>
            <a:r>
              <a:rPr lang="en-US" b="1" dirty="0">
                <a:solidFill>
                  <a:srgbClr val="85D7C7"/>
                </a:solidFill>
              </a:rPr>
              <a:t>IS REPRESENTED </a:t>
            </a:r>
            <a:br>
              <a:rPr lang="en-US" b="1" dirty="0">
                <a:solidFill>
                  <a:schemeClr val="bg2"/>
                </a:solidFill>
              </a:rPr>
            </a:br>
            <a:r>
              <a:rPr lang="en-US" b="1" dirty="0">
                <a:solidFill>
                  <a:schemeClr val="accent3">
                    <a:lumMod val="50000"/>
                    <a:lumOff val="50000"/>
                  </a:schemeClr>
                </a:solidFill>
              </a:rPr>
              <a:t>BY WOMEN</a:t>
            </a:r>
          </a:p>
        </p:txBody>
      </p:sp>
      <p:pic>
        <p:nvPicPr>
          <p:cNvPr id="7" name="Picture 6">
            <a:extLst>
              <a:ext uri="{FF2B5EF4-FFF2-40B4-BE49-F238E27FC236}">
                <a16:creationId xmlns:a16="http://schemas.microsoft.com/office/drawing/2014/main" id="{C52FDB10-97EE-D942-AD65-B84445730BDE}"/>
              </a:ext>
            </a:extLst>
          </p:cNvPr>
          <p:cNvPicPr>
            <a:picLocks noChangeAspect="1"/>
          </p:cNvPicPr>
          <p:nvPr/>
        </p:nvPicPr>
        <p:blipFill>
          <a:blip r:embed="rId3"/>
          <a:stretch>
            <a:fillRect/>
          </a:stretch>
        </p:blipFill>
        <p:spPr>
          <a:xfrm>
            <a:off x="6366293" y="1567495"/>
            <a:ext cx="491381" cy="1060937"/>
          </a:xfrm>
          <a:prstGeom prst="rect">
            <a:avLst/>
          </a:prstGeom>
        </p:spPr>
      </p:pic>
      <p:sp>
        <p:nvSpPr>
          <p:cNvPr id="9" name="Slide Number Placeholder 5">
            <a:extLst>
              <a:ext uri="{FF2B5EF4-FFF2-40B4-BE49-F238E27FC236}">
                <a16:creationId xmlns:a16="http://schemas.microsoft.com/office/drawing/2014/main" id="{500E206A-0711-534B-99E3-F7EAC1117F01}"/>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26</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
        <p:nvSpPr>
          <p:cNvPr id="10" name="TextBox 9">
            <a:extLst>
              <a:ext uri="{FF2B5EF4-FFF2-40B4-BE49-F238E27FC236}">
                <a16:creationId xmlns:a16="http://schemas.microsoft.com/office/drawing/2014/main" id="{7CE3EC03-6A80-3243-BCAF-364502EE4D86}"/>
              </a:ext>
            </a:extLst>
          </p:cNvPr>
          <p:cNvSpPr txBox="1"/>
          <p:nvPr/>
        </p:nvSpPr>
        <p:spPr>
          <a:xfrm>
            <a:off x="457200" y="5752280"/>
            <a:ext cx="5391509" cy="456022"/>
          </a:xfrm>
          <a:prstGeom prst="rect">
            <a:avLst/>
          </a:prstGeom>
          <a:noFill/>
        </p:spPr>
        <p:txBody>
          <a:bodyPr wrap="square" lIns="0" tIns="0" rIns="0" bIns="0" rtlCol="0">
            <a:spAutoFit/>
          </a:bodyPr>
          <a:lstStyle/>
          <a:p>
            <a:pPr marL="0" marR="0">
              <a:lnSpc>
                <a:spcPct val="107000"/>
              </a:lnSpc>
              <a:spcBef>
                <a:spcPts val="0"/>
              </a:spcBef>
              <a:spcAft>
                <a:spcPts val="0"/>
              </a:spcAft>
            </a:pPr>
            <a:r>
              <a:rPr lang="en-US" sz="700" dirty="0">
                <a:solidFill>
                  <a:schemeClr val="tx2">
                    <a:lumMod val="60000"/>
                    <a:lumOff val="40000"/>
                  </a:schemeClr>
                </a:solidFill>
                <a:effectLst/>
                <a:ea typeface="Calibri" panose="020F0502020204030204" pitchFamily="34" charset="0"/>
                <a:cs typeface="Times New Roman" panose="02020603050405020304" pitchFamily="18" charset="0"/>
              </a:rPr>
              <a:t>Sources:</a:t>
            </a:r>
          </a:p>
          <a:p>
            <a:pPr marL="0" marR="0">
              <a:lnSpc>
                <a:spcPct val="107000"/>
              </a:lnSpc>
              <a:spcBef>
                <a:spcPts val="0"/>
              </a:spcBef>
              <a:spcAft>
                <a:spcPts val="0"/>
              </a:spcAft>
            </a:pPr>
            <a:r>
              <a:rPr lang="en-US" sz="700" dirty="0">
                <a:solidFill>
                  <a:schemeClr val="tx2">
                    <a:lumMod val="60000"/>
                    <a:lumOff val="40000"/>
                  </a:schemeClr>
                </a:solidFill>
                <a:effectLst/>
                <a:ea typeface="Calibri" panose="020F0502020204030204" pitchFamily="34" charset="0"/>
                <a:cs typeface="Gotham-Bold"/>
                <a:hlinkClick r:id="rId4">
                  <a:extLst>
                    <a:ext uri="{A12FA001-AC4F-418D-AE19-62706E023703}">
                      <ahyp:hlinkClr xmlns:ahyp="http://schemas.microsoft.com/office/drawing/2018/hyperlinkcolor" val="tx"/>
                    </a:ext>
                  </a:extLst>
                </a:hlinkClick>
              </a:rPr>
              <a:t>https://www.dpi-llp.com/</a:t>
            </a:r>
            <a:endParaRPr lang="en-US" sz="700" dirty="0">
              <a:solidFill>
                <a:schemeClr val="tx2">
                  <a:lumMod val="60000"/>
                  <a:lumOff val="40000"/>
                </a:schemeClr>
              </a:solidFill>
              <a:effectLst/>
              <a:ea typeface="Calibri" panose="020F0502020204030204" pitchFamily="34" charset="0"/>
              <a:cs typeface="Gotham-Bold"/>
            </a:endParaRPr>
          </a:p>
          <a:p>
            <a:pPr marL="0" marR="0">
              <a:lnSpc>
                <a:spcPct val="107000"/>
              </a:lnSpc>
              <a:spcBef>
                <a:spcPts val="0"/>
              </a:spcBef>
              <a:spcAft>
                <a:spcPts val="0"/>
              </a:spcAft>
            </a:pPr>
            <a:r>
              <a:rPr lang="en-US" sz="700" dirty="0">
                <a:solidFill>
                  <a:schemeClr val="tx2">
                    <a:lumMod val="60000"/>
                    <a:lumOff val="40000"/>
                  </a:schemeClr>
                </a:solidFill>
                <a:effectLst/>
                <a:ea typeface="Calibri" panose="020F0502020204030204" pitchFamily="34" charset="0"/>
                <a:cs typeface="Gotham-Bold"/>
              </a:rPr>
              <a:t>https://www.dpi-llp.com/equality-and-diversity-policy/</a:t>
            </a:r>
          </a:p>
          <a:p>
            <a:pPr marL="0" marR="0">
              <a:lnSpc>
                <a:spcPct val="107000"/>
              </a:lnSpc>
              <a:spcBef>
                <a:spcPts val="0"/>
              </a:spcBef>
              <a:spcAft>
                <a:spcPts val="0"/>
              </a:spcAft>
            </a:pPr>
            <a:r>
              <a:rPr lang="en-US" sz="700" b="1" i="0" u="none" strike="noStrike" dirty="0">
                <a:solidFill>
                  <a:schemeClr val="tx2">
                    <a:lumMod val="60000"/>
                    <a:lumOff val="40000"/>
                  </a:schemeClr>
                </a:solidFill>
                <a:effectLst/>
                <a:hlinkClick r:id="rId5">
                  <a:extLst>
                    <a:ext uri="{A12FA001-AC4F-418D-AE19-62706E023703}">
                      <ahyp:hlinkClr xmlns:ahyp="http://schemas.microsoft.com/office/drawing/2018/hyperlinkcolor" val="tx"/>
                    </a:ext>
                  </a:extLst>
                </a:hlinkClick>
              </a:rPr>
              <a:t>https://lnkd.in/gHsD_Hm</a:t>
            </a:r>
            <a:endParaRPr lang="en-US" sz="700" dirty="0">
              <a:solidFill>
                <a:schemeClr val="tx2">
                  <a:lumMod val="60000"/>
                  <a:lumOff val="40000"/>
                </a:schemeClr>
              </a:solidFill>
              <a:effectLst/>
              <a:ea typeface="Calibri" panose="020F0502020204030204" pitchFamily="34" charset="0"/>
              <a:cs typeface="Gotham-Bold"/>
            </a:endParaRPr>
          </a:p>
        </p:txBody>
      </p:sp>
    </p:spTree>
    <p:extLst>
      <p:ext uri="{BB962C8B-B14F-4D97-AF65-F5344CB8AC3E}">
        <p14:creationId xmlns:p14="http://schemas.microsoft.com/office/powerpoint/2010/main" val="951265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A84495-4711-4B18-86CC-BB6360E62DA9}"/>
              </a:ext>
            </a:extLst>
          </p:cNvPr>
          <p:cNvSpPr>
            <a:spLocks noGrp="1"/>
          </p:cNvSpPr>
          <p:nvPr>
            <p:ph type="body" sz="quarter" idx="13"/>
          </p:nvPr>
        </p:nvSpPr>
        <p:spPr>
          <a:xfrm>
            <a:off x="467037" y="2717988"/>
            <a:ext cx="4891177" cy="3115574"/>
          </a:xfrm>
        </p:spPr>
        <p:txBody>
          <a:bodyPr numCol="1" spcCol="180000">
            <a:noAutofit/>
          </a:bodyPr>
          <a:lstStyle/>
          <a:p>
            <a:pPr>
              <a:lnSpc>
                <a:spcPct val="107000"/>
              </a:lnSpc>
              <a:spcBef>
                <a:spcPts val="0"/>
              </a:spcBef>
              <a:spcAft>
                <a:spcPts val="0"/>
              </a:spcAft>
            </a:pPr>
            <a:r>
              <a:rPr lang="en-US" sz="1200" dirty="0" err="1">
                <a:solidFill>
                  <a:schemeClr val="tx1"/>
                </a:solidFill>
                <a:effectLst/>
                <a:latin typeface="+mn-lt"/>
                <a:ea typeface="Calibri" panose="020F0502020204030204" pitchFamily="34" charset="0"/>
                <a:cs typeface="Gotham-Book"/>
              </a:rPr>
              <a:t>Alitheia</a:t>
            </a:r>
            <a:r>
              <a:rPr lang="en-US" sz="1200" dirty="0">
                <a:solidFill>
                  <a:schemeClr val="tx1"/>
                </a:solidFill>
                <a:effectLst/>
                <a:latin typeface="+mn-lt"/>
                <a:ea typeface="Calibri" panose="020F0502020204030204" pitchFamily="34" charset="0"/>
                <a:cs typeface="Gotham-Book"/>
              </a:rPr>
              <a:t> i</a:t>
            </a:r>
            <a:r>
              <a:rPr lang="en-US" sz="1200" b="0" dirty="0">
                <a:solidFill>
                  <a:schemeClr val="tx1"/>
                </a:solidFill>
                <a:latin typeface="+mn-lt"/>
                <a:ea typeface="Calibri" panose="020F0502020204030204" pitchFamily="34" charset="0"/>
                <a:cs typeface="Calibri" panose="020F0502020204030204" pitchFamily="34" charset="0"/>
              </a:rPr>
              <a:t>s a</a:t>
            </a:r>
            <a:r>
              <a:rPr lang="en-US" sz="1200" b="0" i="0" dirty="0">
                <a:solidFill>
                  <a:srgbClr val="333333"/>
                </a:solidFill>
                <a:effectLst/>
                <a:latin typeface="+mn-lt"/>
              </a:rPr>
              <a:t> value-add investor, providing financing, facilitating access to networks, mentorship, and markets for its </a:t>
            </a:r>
            <a:r>
              <a:rPr lang="en-US" sz="1200" b="0" dirty="0">
                <a:solidFill>
                  <a:schemeClr val="tx1"/>
                </a:solidFill>
                <a:effectLst/>
                <a:latin typeface="+mn-lt"/>
                <a:ea typeface="Calibri" panose="020F0502020204030204" pitchFamily="34" charset="0"/>
                <a:cs typeface="Gotham-Book"/>
              </a:rPr>
              <a:t>i</a:t>
            </a:r>
            <a:r>
              <a:rPr lang="en-US" sz="1200" b="0" dirty="0">
                <a:solidFill>
                  <a:schemeClr val="tx1"/>
                </a:solidFill>
                <a:effectLst/>
                <a:latin typeface="+mn-lt"/>
                <a:ea typeface="Calibri" panose="020F0502020204030204" pitchFamily="34" charset="0"/>
                <a:cs typeface="Calibri" panose="020F0502020204030204" pitchFamily="34" charset="0"/>
              </a:rPr>
              <a:t>nvestments </a:t>
            </a:r>
            <a:r>
              <a:rPr lang="en-US" sz="1200" b="0" dirty="0">
                <a:solidFill>
                  <a:schemeClr val="tx1"/>
                </a:solidFill>
                <a:latin typeface="+mn-lt"/>
                <a:ea typeface="Calibri" panose="020F0502020204030204" pitchFamily="34" charset="0"/>
                <a:cs typeface="Calibri" panose="020F0502020204030204" pitchFamily="34" charset="0"/>
              </a:rPr>
              <a:t>in </a:t>
            </a:r>
            <a:r>
              <a:rPr lang="en-US" sz="1200" b="0" dirty="0">
                <a:solidFill>
                  <a:schemeClr val="tx1"/>
                </a:solidFill>
                <a:effectLst/>
                <a:latin typeface="+mn-lt"/>
                <a:ea typeface="Calibri" panose="020F0502020204030204" pitchFamily="34" charset="0"/>
                <a:cs typeface="Calibri" panose="020F0502020204030204" pitchFamily="34" charset="0"/>
              </a:rPr>
              <a:t>SMEs operating</a:t>
            </a:r>
            <a:br>
              <a:rPr lang="en-US" sz="1200" b="0" dirty="0">
                <a:solidFill>
                  <a:schemeClr val="tx1"/>
                </a:solidFill>
                <a:effectLst/>
                <a:latin typeface="+mn-lt"/>
                <a:ea typeface="Calibri" panose="020F0502020204030204" pitchFamily="34" charset="0"/>
                <a:cs typeface="Calibri" panose="020F0502020204030204" pitchFamily="34" charset="0"/>
              </a:rPr>
            </a:br>
            <a:r>
              <a:rPr lang="en-US" sz="1200" b="0" dirty="0">
                <a:solidFill>
                  <a:schemeClr val="tx1"/>
                </a:solidFill>
                <a:effectLst/>
                <a:latin typeface="+mn-lt"/>
                <a:ea typeface="Calibri" panose="020F0502020204030204" pitchFamily="34" charset="0"/>
                <a:cs typeface="Calibri" panose="020F0502020204030204" pitchFamily="34" charset="0"/>
              </a:rPr>
              <a:t>in sectors with a significant percentage of women business owners and employees.</a:t>
            </a:r>
            <a:r>
              <a:rPr lang="en-US" sz="1200" b="0" dirty="0">
                <a:solidFill>
                  <a:schemeClr val="tx1"/>
                </a:solidFill>
                <a:latin typeface="+mn-lt"/>
                <a:ea typeface="Calibri" panose="020F0502020204030204" pitchFamily="34" charset="0"/>
                <a:cs typeface="Calibri" panose="020F0502020204030204" pitchFamily="34" charset="0"/>
              </a:rPr>
              <a:t> </a:t>
            </a:r>
            <a:r>
              <a:rPr lang="en-US" sz="1200" b="0" dirty="0">
                <a:solidFill>
                  <a:schemeClr val="tx1"/>
                </a:solidFill>
                <a:effectLst/>
                <a:latin typeface="+mn-lt"/>
                <a:ea typeface="Calibri" panose="020F0502020204030204" pitchFamily="34" charset="0"/>
                <a:cs typeface="Calibri" panose="020F0502020204030204" pitchFamily="34" charset="0"/>
              </a:rPr>
              <a:t>Investments which validate high multiplier effects for women’s economic gain include:</a:t>
            </a:r>
            <a:endParaRPr lang="en-US" sz="1200" b="0" i="0" dirty="0">
              <a:solidFill>
                <a:srgbClr val="3A3A3A"/>
              </a:solidFill>
              <a:effectLst/>
              <a:latin typeface="+mn-lt"/>
            </a:endParaRPr>
          </a:p>
          <a:p>
            <a:pPr marL="108000" indent="-108000" algn="l">
              <a:buClr>
                <a:schemeClr val="bg2"/>
              </a:buClr>
              <a:buFont typeface="Arial" panose="020B0604020202020204" pitchFamily="34" charset="0"/>
              <a:buChar char="•"/>
            </a:pPr>
            <a:r>
              <a:rPr lang="en-US" sz="1200" b="0" dirty="0" err="1">
                <a:solidFill>
                  <a:srgbClr val="3A3A3A"/>
                </a:solidFill>
                <a:latin typeface="+mn-lt"/>
                <a:ea typeface="Calibri" panose="020F0502020204030204" pitchFamily="34" charset="0"/>
                <a:cs typeface="Calibri" panose="020F0502020204030204" pitchFamily="34" charset="0"/>
              </a:rPr>
              <a:t>Reelfruit</a:t>
            </a:r>
            <a:r>
              <a:rPr lang="en-US" sz="1200" b="0" dirty="0">
                <a:solidFill>
                  <a:srgbClr val="3A3A3A"/>
                </a:solidFill>
                <a:latin typeface="+mn-lt"/>
                <a:ea typeface="Calibri" panose="020F0502020204030204" pitchFamily="34" charset="0"/>
                <a:cs typeface="Calibri" panose="020F0502020204030204" pitchFamily="34" charset="0"/>
              </a:rPr>
              <a:t>, Nigeria which began in 2012, is a woman-owned manufacturer of health snacks, with 100% women managers and 64% women employees. Today the product is sold in over 350 stores nationwide, with 11 products and exports to 4 international markets.  In February 2021 the company finalized its series A fundraising round, with </a:t>
            </a:r>
            <a:r>
              <a:rPr lang="en-US" sz="1200" b="0" i="0" dirty="0">
                <a:solidFill>
                  <a:srgbClr val="000000"/>
                </a:solidFill>
                <a:effectLst/>
                <a:latin typeface="+mn-lt"/>
              </a:rPr>
              <a:t>institutional funding of $2 million. </a:t>
            </a:r>
          </a:p>
          <a:p>
            <a:pPr marL="108000" indent="-108000" algn="l">
              <a:buClr>
                <a:schemeClr val="bg2"/>
              </a:buClr>
              <a:buFont typeface="Arial" panose="020B0604020202020204" pitchFamily="34" charset="0"/>
              <a:buChar char="•"/>
            </a:pPr>
            <a:r>
              <a:rPr lang="en-US" sz="1200" b="0" dirty="0">
                <a:solidFill>
                  <a:srgbClr val="000000"/>
                </a:solidFill>
                <a:latin typeface="+mn-lt"/>
                <a:ea typeface="Calibri" panose="020F0502020204030204" pitchFamily="34" charset="0"/>
                <a:cs typeface="Calibri" panose="020F0502020204030204" pitchFamily="34" charset="0"/>
              </a:rPr>
              <a:t>AV Light Steel, South Africa  which began in 2013 is a </a:t>
            </a:r>
            <a:r>
              <a:rPr lang="en-US" sz="1200" b="0" dirty="0">
                <a:solidFill>
                  <a:srgbClr val="333333"/>
                </a:solidFill>
                <a:latin typeface="+mn-lt"/>
                <a:ea typeface="Calibri" panose="020F0502020204030204" pitchFamily="34" charset="0"/>
                <a:cs typeface="Calibri" panose="020F0502020204030204" pitchFamily="34" charset="0"/>
              </a:rPr>
              <a:t>l</a:t>
            </a:r>
            <a:r>
              <a:rPr lang="en-US" sz="1200" b="0" i="0" dirty="0">
                <a:solidFill>
                  <a:srgbClr val="333333"/>
                </a:solidFill>
                <a:effectLst/>
                <a:latin typeface="+mn-lt"/>
              </a:rPr>
              <a:t>eading female </a:t>
            </a:r>
            <a:br>
              <a:rPr lang="en-US" sz="1200" b="0" i="0" dirty="0">
                <a:solidFill>
                  <a:srgbClr val="333333"/>
                </a:solidFill>
                <a:effectLst/>
                <a:latin typeface="+mn-lt"/>
              </a:rPr>
            </a:br>
            <a:r>
              <a:rPr lang="en-US" sz="1200" b="0" i="0" dirty="0">
                <a:solidFill>
                  <a:srgbClr val="333333"/>
                </a:solidFill>
                <a:effectLst/>
                <a:latin typeface="+mn-lt"/>
              </a:rPr>
              <a:t>owned manufacturer of </a:t>
            </a:r>
            <a:r>
              <a:rPr lang="en-US" sz="1200" b="0" dirty="0">
                <a:solidFill>
                  <a:srgbClr val="333333"/>
                </a:solidFill>
                <a:latin typeface="+mn-lt"/>
              </a:rPr>
              <a:t>l</a:t>
            </a:r>
            <a:r>
              <a:rPr lang="en-US" sz="1200" b="0" i="0" dirty="0">
                <a:solidFill>
                  <a:srgbClr val="333333"/>
                </a:solidFill>
                <a:effectLst/>
                <a:latin typeface="+mn-lt"/>
              </a:rPr>
              <a:t>ightweight steel for innovative building systems construction and energy efficient building products. Today the company employs 100 people and exports to 9 SADC countries.</a:t>
            </a:r>
            <a:endParaRPr lang="en-US" sz="1200" b="0" dirty="0">
              <a:solidFill>
                <a:schemeClr val="tx1"/>
              </a:solidFill>
              <a:effectLst/>
              <a:latin typeface="+mn-lt"/>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0825C604-A075-49EF-AE0A-1EC1EC03DE2E}"/>
              </a:ext>
            </a:extLst>
          </p:cNvPr>
          <p:cNvSpPr>
            <a:spLocks noGrp="1"/>
          </p:cNvSpPr>
          <p:nvPr>
            <p:ph type="title"/>
          </p:nvPr>
        </p:nvSpPr>
        <p:spPr>
          <a:xfrm>
            <a:off x="457200" y="307356"/>
            <a:ext cx="8218488" cy="691200"/>
          </a:xfrm>
        </p:spPr>
        <p:txBody>
          <a:bodyPr/>
          <a:lstStyle/>
          <a:p>
            <a:r>
              <a:rPr lang="en-US" dirty="0"/>
              <a:t>Gender smart investing in practice</a:t>
            </a:r>
          </a:p>
        </p:txBody>
      </p:sp>
      <p:sp>
        <p:nvSpPr>
          <p:cNvPr id="6" name="Text Placeholder 1">
            <a:extLst>
              <a:ext uri="{FF2B5EF4-FFF2-40B4-BE49-F238E27FC236}">
                <a16:creationId xmlns:a16="http://schemas.microsoft.com/office/drawing/2014/main" id="{E732623C-B926-0344-87ED-0C35C3FD178E}"/>
              </a:ext>
            </a:extLst>
          </p:cNvPr>
          <p:cNvSpPr txBox="1">
            <a:spLocks/>
          </p:cNvSpPr>
          <p:nvPr/>
        </p:nvSpPr>
        <p:spPr>
          <a:xfrm>
            <a:off x="6350254" y="4300073"/>
            <a:ext cx="2457316" cy="1480149"/>
          </a:xfrm>
          <a:prstGeom prst="rect">
            <a:avLst/>
          </a:prstGeom>
        </p:spPr>
        <p:txBody>
          <a:bodyPr vert="horz" lIns="0" tIns="0" rIns="0" bIns="0" numCol="1"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pPr>
            <a:r>
              <a:rPr lang="en-US" sz="700" b="0" i="1"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Sources:</a:t>
            </a:r>
          </a:p>
          <a:p>
            <a:pPr>
              <a:spcBef>
                <a:spcPts val="0"/>
              </a:spcBef>
              <a:spcAft>
                <a:spcPts val="0"/>
              </a:spcAft>
            </a:pPr>
            <a:r>
              <a:rPr lang="en-US" sz="700" b="0" dirty="0" err="1">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Alitheia</a:t>
            </a:r>
            <a:r>
              <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and </a:t>
            </a:r>
            <a:r>
              <a:rPr lang="en-US" sz="700" b="0" dirty="0" err="1">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FinDev</a:t>
            </a:r>
            <a:r>
              <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 Canada</a:t>
            </a:r>
          </a:p>
          <a:p>
            <a:pPr>
              <a:spcBef>
                <a:spcPts val="0"/>
              </a:spcBef>
              <a:spcAft>
                <a:spcPts val="0"/>
              </a:spcAft>
            </a:pPr>
            <a:r>
              <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https://</a:t>
            </a:r>
            <a:r>
              <a:rPr lang="en-US" sz="700" b="0" dirty="0" err="1">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www.crunchbase.com</a:t>
            </a:r>
            <a:r>
              <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/organization/</a:t>
            </a:r>
            <a:r>
              <a:rPr lang="en-US" sz="700" b="0" dirty="0" err="1">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alitheia-idf</a:t>
            </a:r>
            <a:r>
              <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a:t>
            </a:r>
            <a:r>
              <a:rPr lang="en-US" sz="700" b="0" dirty="0" err="1">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investor_financials</a:t>
            </a:r>
            <a:endPar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0"/>
              </a:spcAft>
            </a:pPr>
            <a:r>
              <a:rPr lang="en-US" sz="700" b="0" dirty="0">
                <a:solidFill>
                  <a:schemeClr val="tx2">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Global Entrepreneurship Monitor (GEM) 2016/17 Women’s Report(link is external)</a:t>
            </a:r>
            <a:endParaRPr lang="en-US" sz="700" b="0" dirty="0">
              <a:solidFill>
                <a:schemeClr val="tx2">
                  <a:lumMod val="60000"/>
                  <a:lumOff val="40000"/>
                </a:schemeClr>
              </a:solidFill>
              <a:latin typeface="Calibri" panose="020F0502020204030204" pitchFamily="34" charset="0"/>
              <a:cs typeface="Calibri" panose="020F0502020204030204" pitchFamily="34" charset="0"/>
            </a:endParaRPr>
          </a:p>
          <a:p>
            <a:pPr>
              <a:lnSpc>
                <a:spcPct val="107000"/>
              </a:lnSpc>
              <a:spcBef>
                <a:spcPts val="0"/>
              </a:spcBef>
              <a:spcAft>
                <a:spcPts val="0"/>
              </a:spcAft>
            </a:pPr>
            <a:r>
              <a:rPr lang="en-US" sz="700" b="0" dirty="0">
                <a:solidFill>
                  <a:schemeClr val="tx2">
                    <a:lumMod val="60000"/>
                    <a:lumOff val="4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https://www.howwemadeitinafrica.com/an-uphill-battle-entrepreneur-explains-how-she-built-a-dried-fruit-snacks-brand-in-nigeria/97848/</a:t>
            </a:r>
            <a:endParaRPr lang="en-US" sz="700" b="0" dirty="0">
              <a:solidFill>
                <a:schemeClr val="tx2">
                  <a:lumMod val="60000"/>
                  <a:lumOff val="40000"/>
                </a:schemeClr>
              </a:solidFill>
              <a:latin typeface="Calibri" panose="020F0502020204030204" pitchFamily="34" charset="0"/>
              <a:cs typeface="Calibri" panose="020F0502020204030204" pitchFamily="34" charset="0"/>
            </a:endParaRPr>
          </a:p>
          <a:p>
            <a:pPr>
              <a:lnSpc>
                <a:spcPct val="107000"/>
              </a:lnSpc>
              <a:spcBef>
                <a:spcPts val="0"/>
              </a:spcBef>
              <a:spcAft>
                <a:spcPts val="0"/>
              </a:spcAft>
            </a:pPr>
            <a:r>
              <a:rPr lang="en-US" sz="700" b="0" dirty="0">
                <a:solidFill>
                  <a:schemeClr val="tx2">
                    <a:lumMod val="60000"/>
                    <a:lumOff val="4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https://www.news24.com/citypress/business/how-trailblazer-lebogang-zulu-is-changing-the-construction-industry-20190906</a:t>
            </a:r>
            <a:endParaRPr lang="en-US" sz="700" b="0" dirty="0">
              <a:solidFill>
                <a:schemeClr val="tx2">
                  <a:lumMod val="60000"/>
                  <a:lumOff val="40000"/>
                </a:schemeClr>
              </a:solidFill>
              <a:latin typeface="Calibri" panose="020F0502020204030204" pitchFamily="34" charset="0"/>
              <a:cs typeface="Calibri" panose="020F0502020204030204" pitchFamily="34" charset="0"/>
            </a:endParaRPr>
          </a:p>
          <a:p>
            <a:pPr>
              <a:lnSpc>
                <a:spcPct val="107000"/>
              </a:lnSpc>
              <a:spcBef>
                <a:spcPts val="0"/>
              </a:spcBef>
              <a:spcAft>
                <a:spcPts val="0"/>
              </a:spcAft>
            </a:pPr>
            <a:r>
              <a:rPr lang="en-US" sz="700" b="0" dirty="0">
                <a:solidFill>
                  <a:schemeClr val="tx2">
                    <a:lumMod val="60000"/>
                    <a:lumOff val="40000"/>
                  </a:schemeClr>
                </a:solidFill>
                <a:latin typeface="Calibri" panose="020F0502020204030204" pitchFamily="34" charset="0"/>
                <a:cs typeface="Calibri" panose="020F0502020204030204" pitchFamily="34" charset="0"/>
              </a:rPr>
              <a:t>https://</a:t>
            </a:r>
            <a:r>
              <a:rPr lang="en-US" sz="700" b="0" dirty="0" err="1">
                <a:solidFill>
                  <a:schemeClr val="tx2">
                    <a:lumMod val="60000"/>
                    <a:lumOff val="40000"/>
                  </a:schemeClr>
                </a:solidFill>
                <a:latin typeface="Calibri" panose="020F0502020204030204" pitchFamily="34" charset="0"/>
                <a:cs typeface="Calibri" panose="020F0502020204030204" pitchFamily="34" charset="0"/>
              </a:rPr>
              <a:t>avlightsteel.co.za</a:t>
            </a:r>
            <a:r>
              <a:rPr lang="en-US" sz="700" b="0" dirty="0">
                <a:solidFill>
                  <a:schemeClr val="tx2">
                    <a:lumMod val="60000"/>
                    <a:lumOff val="40000"/>
                  </a:schemeClr>
                </a:solidFill>
                <a:latin typeface="Calibri" panose="020F0502020204030204" pitchFamily="34" charset="0"/>
                <a:cs typeface="Calibri" panose="020F0502020204030204" pitchFamily="34" charset="0"/>
              </a:rPr>
              <a:t>/</a:t>
            </a:r>
            <a:r>
              <a:rPr lang="en-US" sz="700" b="0" dirty="0" err="1">
                <a:solidFill>
                  <a:schemeClr val="tx2">
                    <a:lumMod val="60000"/>
                    <a:lumOff val="40000"/>
                  </a:schemeClr>
                </a:solidFill>
                <a:latin typeface="Calibri" panose="020F0502020204030204" pitchFamily="34" charset="0"/>
                <a:cs typeface="Calibri" panose="020F0502020204030204" pitchFamily="34" charset="0"/>
              </a:rPr>
              <a:t>products.html</a:t>
            </a:r>
            <a:br>
              <a:rPr lang="en-US" sz="700" b="0" dirty="0">
                <a:solidFill>
                  <a:schemeClr val="tx2">
                    <a:lumMod val="60000"/>
                    <a:lumOff val="40000"/>
                  </a:schemeClr>
                </a:solidFill>
                <a:latin typeface="Calibri" panose="020F0502020204030204" pitchFamily="34" charset="0"/>
                <a:cs typeface="Calibri" panose="020F0502020204030204" pitchFamily="34" charset="0"/>
              </a:rPr>
            </a:br>
            <a:endPar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700" b="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1">
            <a:extLst>
              <a:ext uri="{FF2B5EF4-FFF2-40B4-BE49-F238E27FC236}">
                <a16:creationId xmlns:a16="http://schemas.microsoft.com/office/drawing/2014/main" id="{A78C3474-3536-294F-81E5-E72BAB1ACF95}"/>
              </a:ext>
            </a:extLst>
          </p:cNvPr>
          <p:cNvSpPr txBox="1">
            <a:spLocks/>
          </p:cNvSpPr>
          <p:nvPr/>
        </p:nvSpPr>
        <p:spPr>
          <a:xfrm>
            <a:off x="468000" y="1357404"/>
            <a:ext cx="8208963" cy="4143192"/>
          </a:xfrm>
          <a:prstGeom prst="rect">
            <a:avLst/>
          </a:prstGeom>
        </p:spPr>
        <p:txBody>
          <a:bodyPr vert="horz" lIns="0" tIns="0" rIns="0" bIns="0" numCol="1" spcCol="18000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7000"/>
              </a:lnSpc>
              <a:spcBef>
                <a:spcPts val="0"/>
              </a:spcBef>
              <a:spcAft>
                <a:spcPts val="0"/>
              </a:spcAft>
            </a:pPr>
            <a:r>
              <a:rPr lang="en-US" sz="1500" dirty="0" err="1">
                <a:solidFill>
                  <a:schemeClr val="tx1"/>
                </a:solidFill>
                <a:latin typeface="+mn-lt"/>
                <a:ea typeface="Calibri" panose="020F0502020204030204" pitchFamily="34" charset="0"/>
                <a:cs typeface="Calibri" panose="020F0502020204030204" pitchFamily="34" charset="0"/>
              </a:rPr>
              <a:t>Alitheia</a:t>
            </a:r>
            <a:r>
              <a:rPr lang="en-US" sz="1500" dirty="0">
                <a:solidFill>
                  <a:schemeClr val="tx1"/>
                </a:solidFill>
                <a:latin typeface="+mn-lt"/>
                <a:ea typeface="Calibri" panose="020F0502020204030204" pitchFamily="34" charset="0"/>
                <a:cs typeface="Calibri" panose="020F0502020204030204" pitchFamily="34" charset="0"/>
              </a:rPr>
              <a:t> Identity Fund is a woman-led investment fund that advances gender equity and economic growth, seeded with $12.5M from the African Development Bank. </a:t>
            </a:r>
            <a:r>
              <a:rPr lang="en-US" sz="1500" b="0" dirty="0">
                <a:solidFill>
                  <a:schemeClr val="tx1"/>
                </a:solidFill>
                <a:latin typeface="+mn-lt"/>
                <a:ea typeface="Calibri" panose="020F0502020204030204" pitchFamily="34" charset="0"/>
                <a:cs typeface="Calibri" panose="020F0502020204030204" pitchFamily="34" charset="0"/>
              </a:rPr>
              <a:t>The fund has raised $72M in 2019. They identified a gap in the financial market where African women represent the highest rate of female entrepreneurship at 25.9%, yet they faced a funding gap across business value chains estimated at $42 Billion (2018)</a:t>
            </a:r>
          </a:p>
        </p:txBody>
      </p:sp>
      <p:sp>
        <p:nvSpPr>
          <p:cNvPr id="8" name="Text Placeholder 1">
            <a:extLst>
              <a:ext uri="{FF2B5EF4-FFF2-40B4-BE49-F238E27FC236}">
                <a16:creationId xmlns:a16="http://schemas.microsoft.com/office/drawing/2014/main" id="{321A4AE2-AB14-124D-9DE6-5ECCC77A6B5E}"/>
              </a:ext>
            </a:extLst>
          </p:cNvPr>
          <p:cNvSpPr txBox="1">
            <a:spLocks/>
          </p:cNvSpPr>
          <p:nvPr/>
        </p:nvSpPr>
        <p:spPr>
          <a:xfrm>
            <a:off x="6350254" y="2717988"/>
            <a:ext cx="2001584" cy="1198939"/>
          </a:xfrm>
          <a:prstGeom prst="rect">
            <a:avLst/>
          </a:prstGeom>
        </p:spPr>
        <p:txBody>
          <a:bodyPr vert="horz" lIns="0" tIns="0" rIns="0" bIns="0" numCol="1" spcCol="18000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err="1">
                <a:latin typeface="+mn-lt"/>
              </a:rPr>
              <a:t>FinDev</a:t>
            </a:r>
            <a:r>
              <a:rPr lang="en-US" sz="1600" b="0" dirty="0">
                <a:latin typeface="+mn-lt"/>
              </a:rPr>
              <a:t> </a:t>
            </a:r>
            <a:r>
              <a:rPr lang="en-US" sz="1600" b="0" dirty="0">
                <a:solidFill>
                  <a:schemeClr val="accent1"/>
                </a:solidFill>
                <a:latin typeface="+mn-lt"/>
              </a:rPr>
              <a:t>Canada's investment in AIF qualifies under the </a:t>
            </a:r>
            <a:br>
              <a:rPr lang="en-US" sz="1600" b="0" dirty="0">
                <a:solidFill>
                  <a:schemeClr val="accent1"/>
                </a:solidFill>
                <a:latin typeface="+mn-lt"/>
              </a:rPr>
            </a:br>
            <a:r>
              <a:rPr lang="en-US" sz="1600" b="0" dirty="0">
                <a:solidFill>
                  <a:schemeClr val="accent1"/>
                </a:solidFill>
                <a:latin typeface="+mn-lt"/>
              </a:rPr>
              <a:t>2X Challenge Criteria</a:t>
            </a:r>
            <a:r>
              <a:rPr lang="en-US" sz="1600" b="0" dirty="0">
                <a:latin typeface="+mn-lt"/>
              </a:rPr>
              <a:t>. </a:t>
            </a:r>
            <a:endParaRPr lang="en-US" sz="1600" b="0" dirty="0">
              <a:latin typeface="+mn-lt"/>
              <a:ea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12AB7499-FD9F-1843-8A0E-8FB06655EE36}"/>
              </a:ext>
            </a:extLst>
          </p:cNvPr>
          <p:cNvSpPr>
            <a:spLocks noGrp="1"/>
          </p:cNvSpPr>
          <p:nvPr>
            <p:ph type="sldNum" sz="quarter" idx="4"/>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27</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Tree>
    <p:extLst>
      <p:ext uri="{BB962C8B-B14F-4D97-AF65-F5344CB8AC3E}">
        <p14:creationId xmlns:p14="http://schemas.microsoft.com/office/powerpoint/2010/main" val="338638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089C4F-69C0-9B4A-B2BE-A89D3F9D47B5}"/>
              </a:ext>
            </a:extLst>
          </p:cNvPr>
          <p:cNvSpPr>
            <a:spLocks noGrp="1"/>
          </p:cNvSpPr>
          <p:nvPr>
            <p:ph type="ctrTitle"/>
          </p:nvPr>
        </p:nvSpPr>
        <p:spPr/>
        <p:txBody>
          <a:bodyPr/>
          <a:lstStyle/>
          <a:p>
            <a:r>
              <a:rPr lang="en-US" dirty="0"/>
              <a:t>Break</a:t>
            </a:r>
          </a:p>
        </p:txBody>
      </p:sp>
    </p:spTree>
    <p:extLst>
      <p:ext uri="{BB962C8B-B14F-4D97-AF65-F5344CB8AC3E}">
        <p14:creationId xmlns:p14="http://schemas.microsoft.com/office/powerpoint/2010/main" val="345949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C9684EA-7135-B34C-B909-C6F48808CC05}"/>
              </a:ext>
            </a:extLst>
          </p:cNvPr>
          <p:cNvSpPr txBox="1">
            <a:spLocks/>
          </p:cNvSpPr>
          <p:nvPr/>
        </p:nvSpPr>
        <p:spPr>
          <a:xfrm>
            <a:off x="457200" y="0"/>
            <a:ext cx="5619750" cy="6858000"/>
          </a:xfrm>
          <a:prstGeom prst="rect">
            <a:avLst/>
          </a:prstGeom>
        </p:spPr>
        <p:txBody>
          <a:bodyPr vert="horz" lIns="0" tIns="0" rIns="0" bIns="0" rtlCol="0" anchor="ctr"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nSpc>
                <a:spcPts val="3500"/>
              </a:lnSpc>
            </a:pPr>
            <a:r>
              <a:rPr lang="en-GB" sz="4000" dirty="0">
                <a:solidFill>
                  <a:schemeClr val="bg1"/>
                </a:solidFill>
              </a:rPr>
              <a:t>ROLE OF GESI </a:t>
            </a:r>
            <a:br>
              <a:rPr lang="en-GB" sz="4000" dirty="0">
                <a:solidFill>
                  <a:schemeClr val="bg1"/>
                </a:solidFill>
              </a:rPr>
            </a:br>
            <a:r>
              <a:rPr lang="en-GB" sz="4000" dirty="0">
                <a:solidFill>
                  <a:schemeClr val="bg1"/>
                </a:solidFill>
              </a:rPr>
              <a:t>IN MANUFACTURING AFRICA </a:t>
            </a:r>
          </a:p>
        </p:txBody>
      </p:sp>
    </p:spTree>
    <p:extLst>
      <p:ext uri="{BB962C8B-B14F-4D97-AF65-F5344CB8AC3E}">
        <p14:creationId xmlns:p14="http://schemas.microsoft.com/office/powerpoint/2010/main" val="36435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7243200" cy="691200"/>
          </a:xfrm>
        </p:spPr>
        <p:txBody>
          <a:bodyPr/>
          <a:lstStyle/>
          <a:p>
            <a:r>
              <a:rPr lang="en-GB" dirty="0"/>
              <a:t>Talking the talk: introduction to key terms</a:t>
            </a:r>
            <a:endParaRPr lang="en-US" dirty="0"/>
          </a:p>
        </p:txBody>
      </p:sp>
      <p:sp>
        <p:nvSpPr>
          <p:cNvPr id="69" name="Rectangle 68">
            <a:extLst>
              <a:ext uri="{FF2B5EF4-FFF2-40B4-BE49-F238E27FC236}">
                <a16:creationId xmlns:a16="http://schemas.microsoft.com/office/drawing/2014/main" id="{88413F13-A59A-904F-A687-DA1C1DF16AE2}"/>
              </a:ext>
            </a:extLst>
          </p:cNvPr>
          <p:cNvSpPr/>
          <p:nvPr/>
        </p:nvSpPr>
        <p:spPr>
          <a:xfrm>
            <a:off x="467446" y="1113904"/>
            <a:ext cx="7593967" cy="5220393"/>
          </a:xfrm>
          <a:prstGeom prst="rect">
            <a:avLst/>
          </a:prstGeom>
        </p:spPr>
        <p:txBody>
          <a:bodyPr wrap="none" lIns="0" tIns="0" rIns="0" bIns="0" anchor="ctr" anchorCtr="0">
            <a:noAutofit/>
          </a:bodyPr>
          <a:lstStyle/>
          <a:p>
            <a:pPr>
              <a:lnSpc>
                <a:spcPts val="3260"/>
              </a:lnSpc>
            </a:pPr>
            <a:r>
              <a:rPr lang="en-GB" sz="2800" b="1" dirty="0">
                <a:solidFill>
                  <a:srgbClr val="85D7C7"/>
                </a:solidFill>
              </a:rPr>
              <a:t>SOCIAL INCLUSION</a:t>
            </a:r>
          </a:p>
          <a:p>
            <a:pPr>
              <a:lnSpc>
                <a:spcPts val="3260"/>
              </a:lnSpc>
            </a:pPr>
            <a:r>
              <a:rPr lang="en-GB" sz="2800" b="1" dirty="0">
                <a:solidFill>
                  <a:schemeClr val="accent4"/>
                </a:solidFill>
              </a:rPr>
              <a:t>GENDER EQUALITY</a:t>
            </a:r>
            <a:endParaRPr lang="en-US" sz="2800" dirty="0">
              <a:solidFill>
                <a:schemeClr val="accent4"/>
              </a:solidFill>
            </a:endParaRPr>
          </a:p>
          <a:p>
            <a:pPr>
              <a:lnSpc>
                <a:spcPts val="3260"/>
              </a:lnSpc>
            </a:pPr>
            <a:r>
              <a:rPr lang="en-GB" sz="2800" b="1" dirty="0">
                <a:solidFill>
                  <a:schemeClr val="accent5"/>
                </a:solidFill>
              </a:rPr>
              <a:t>INTERSECTIONALITY</a:t>
            </a:r>
          </a:p>
          <a:p>
            <a:pPr>
              <a:lnSpc>
                <a:spcPts val="3260"/>
              </a:lnSpc>
            </a:pPr>
            <a:r>
              <a:rPr lang="en-GB" sz="2800" b="1" dirty="0">
                <a:solidFill>
                  <a:srgbClr val="85D7C7"/>
                </a:solidFill>
              </a:rPr>
              <a:t>PERSONS WITH DISABILITIES</a:t>
            </a:r>
          </a:p>
          <a:p>
            <a:pPr>
              <a:lnSpc>
                <a:spcPts val="3260"/>
              </a:lnSpc>
            </a:pPr>
            <a:r>
              <a:rPr lang="en-GB" sz="2800" b="1" dirty="0">
                <a:solidFill>
                  <a:schemeClr val="bg2"/>
                </a:solidFill>
              </a:rPr>
              <a:t>MINIMUM COMPLIANCE</a:t>
            </a:r>
          </a:p>
          <a:p>
            <a:pPr>
              <a:lnSpc>
                <a:spcPts val="3260"/>
              </a:lnSpc>
            </a:pPr>
            <a:r>
              <a:rPr lang="en-GB" sz="2800" b="1" dirty="0">
                <a:solidFill>
                  <a:schemeClr val="accent5"/>
                </a:solidFill>
              </a:rPr>
              <a:t>GENDER INCLUSIVE VALUE-CHAIN APPROACH </a:t>
            </a:r>
          </a:p>
          <a:p>
            <a:pPr>
              <a:lnSpc>
                <a:spcPts val="3260"/>
              </a:lnSpc>
            </a:pPr>
            <a:r>
              <a:rPr lang="en-GB" sz="2800" b="1" dirty="0">
                <a:solidFill>
                  <a:srgbClr val="85D7C7"/>
                </a:solidFill>
              </a:rPr>
              <a:t>EMPOWERMENT</a:t>
            </a:r>
          </a:p>
          <a:p>
            <a:pPr>
              <a:lnSpc>
                <a:spcPts val="3260"/>
              </a:lnSpc>
            </a:pPr>
            <a:r>
              <a:rPr lang="en-GB" sz="2800" b="1" dirty="0">
                <a:solidFill>
                  <a:schemeClr val="bg2"/>
                </a:solidFill>
              </a:rPr>
              <a:t>ACCESS / AGENCY</a:t>
            </a:r>
          </a:p>
          <a:p>
            <a:pPr>
              <a:lnSpc>
                <a:spcPts val="3260"/>
              </a:lnSpc>
            </a:pPr>
            <a:r>
              <a:rPr lang="en-GB" sz="2800" b="1" dirty="0">
                <a:solidFill>
                  <a:schemeClr val="accent5"/>
                </a:solidFill>
              </a:rPr>
              <a:t>TRANSFORMATION</a:t>
            </a:r>
          </a:p>
          <a:p>
            <a:pPr>
              <a:lnSpc>
                <a:spcPts val="3260"/>
              </a:lnSpc>
            </a:pPr>
            <a:r>
              <a:rPr lang="en-GB" sz="2800" b="1" dirty="0">
                <a:solidFill>
                  <a:srgbClr val="85D7C7"/>
                </a:solidFill>
              </a:rPr>
              <a:t>GENDER SMART MANUFACTURING</a:t>
            </a:r>
          </a:p>
        </p:txBody>
      </p:sp>
      <p:sp>
        <p:nvSpPr>
          <p:cNvPr id="76" name="Rectangle 75">
            <a:extLst>
              <a:ext uri="{FF2B5EF4-FFF2-40B4-BE49-F238E27FC236}">
                <a16:creationId xmlns:a16="http://schemas.microsoft.com/office/drawing/2014/main" id="{CCE9BE1A-51E0-0D44-AC80-4434B5CCFA2C}"/>
              </a:ext>
            </a:extLst>
          </p:cNvPr>
          <p:cNvSpPr/>
          <p:nvPr/>
        </p:nvSpPr>
        <p:spPr>
          <a:xfrm>
            <a:off x="1362526" y="4869000"/>
            <a:ext cx="2976717" cy="618439"/>
          </a:xfrm>
          <a:prstGeom prst="rect">
            <a:avLst/>
          </a:prstGeom>
        </p:spPr>
        <p:txBody>
          <a:bodyPr wrap="square" lIns="0" tIns="0" rIns="0" bIns="0">
            <a:spAutoFit/>
          </a:bodyPr>
          <a:lstStyle/>
          <a:p>
            <a:pPr>
              <a:lnSpc>
                <a:spcPts val="1560"/>
              </a:lnSpc>
            </a:pPr>
            <a:endParaRPr lang="en-GB" sz="1600" b="1" dirty="0">
              <a:solidFill>
                <a:srgbClr val="85D7C7"/>
              </a:solidFill>
            </a:endParaRPr>
          </a:p>
          <a:p>
            <a:pPr>
              <a:lnSpc>
                <a:spcPts val="1560"/>
              </a:lnSpc>
            </a:pPr>
            <a:endParaRPr lang="en-GB" sz="1600" b="1" dirty="0">
              <a:solidFill>
                <a:srgbClr val="85D7C7"/>
              </a:solidFill>
            </a:endParaRPr>
          </a:p>
          <a:p>
            <a:pPr>
              <a:lnSpc>
                <a:spcPts val="1560"/>
              </a:lnSpc>
            </a:pPr>
            <a:endParaRPr lang="en-GB" sz="1600" b="1" dirty="0">
              <a:solidFill>
                <a:srgbClr val="85D7C7"/>
              </a:solidFill>
            </a:endParaRPr>
          </a:p>
        </p:txBody>
      </p:sp>
      <p:sp>
        <p:nvSpPr>
          <p:cNvPr id="87" name="TextBox 86">
            <a:extLst>
              <a:ext uri="{FF2B5EF4-FFF2-40B4-BE49-F238E27FC236}">
                <a16:creationId xmlns:a16="http://schemas.microsoft.com/office/drawing/2014/main" id="{33097C9B-A49C-D145-B346-39A2A0AF41EE}"/>
              </a:ext>
            </a:extLst>
          </p:cNvPr>
          <p:cNvSpPr txBox="1"/>
          <p:nvPr/>
        </p:nvSpPr>
        <p:spPr>
          <a:xfrm flipV="1">
            <a:off x="6726372" y="-1779564"/>
            <a:ext cx="1773752" cy="6247864"/>
          </a:xfrm>
          <a:prstGeom prst="rect">
            <a:avLst/>
          </a:prstGeom>
          <a:noFill/>
        </p:spPr>
        <p:txBody>
          <a:bodyPr wrap="square" rtlCol="0">
            <a:spAutoFit/>
          </a:bodyPr>
          <a:lstStyle/>
          <a:p>
            <a:r>
              <a:rPr lang="en-GB" sz="40000" b="1" dirty="0">
                <a:solidFill>
                  <a:schemeClr val="bg2">
                    <a:alpha val="17000"/>
                  </a:schemeClr>
                </a:solidFill>
                <a:latin typeface="Times" pitchFamily="2" charset="0"/>
              </a:rPr>
              <a:t>“</a:t>
            </a:r>
            <a:endParaRPr lang="en-US" sz="40000" dirty="0">
              <a:solidFill>
                <a:schemeClr val="bg2">
                  <a:alpha val="17000"/>
                </a:schemeClr>
              </a:solidFill>
              <a:latin typeface="Times" pitchFamily="2" charset="0"/>
            </a:endParaRPr>
          </a:p>
        </p:txBody>
      </p:sp>
      <p:sp>
        <p:nvSpPr>
          <p:cNvPr id="7" name="Slide Number Placeholder 5">
            <a:extLst>
              <a:ext uri="{FF2B5EF4-FFF2-40B4-BE49-F238E27FC236}">
                <a16:creationId xmlns:a16="http://schemas.microsoft.com/office/drawing/2014/main" id="{336B7DDF-E83F-1E41-BD9A-1DE16621B5A6}"/>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3</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243417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6BCF445A-BA77-4423-8C71-F20E30431DB7}"/>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6146" name="think-cell Slide" r:id="rId10" imgW="592" imgH="595" progId="TCLayout.ActiveDocument.1">
                  <p:embed/>
                </p:oleObj>
              </mc:Choice>
              <mc:Fallback>
                <p:oleObj name="think-cell Slide" r:id="rId10" imgW="592" imgH="595" progId="TCLayout.ActiveDocument.1">
                  <p:embed/>
                  <p:pic>
                    <p:nvPicPr>
                      <p:cNvPr id="24" name="Object 23" hidden="1">
                        <a:extLst>
                          <a:ext uri="{FF2B5EF4-FFF2-40B4-BE49-F238E27FC236}">
                            <a16:creationId xmlns:a16="http://schemas.microsoft.com/office/drawing/2014/main" id="{6BCF445A-BA77-4423-8C71-F20E30431DB7}"/>
                          </a:ext>
                        </a:extLst>
                      </p:cNvPr>
                      <p:cNvPicPr/>
                      <p:nvPr/>
                    </p:nvPicPr>
                    <p:blipFill>
                      <a:blip r:embed="rId11"/>
                      <a:stretch>
                        <a:fillRect/>
                      </a:stretch>
                    </p:blipFill>
                    <p:spPr>
                      <a:xfrm>
                        <a:off x="1191" y="858441"/>
                        <a:ext cx="1191" cy="1191"/>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F144B3C3-7320-4B97-BB4E-9F3BA39C53B5}"/>
              </a:ext>
            </a:extLst>
          </p:cNvPr>
          <p:cNvSpPr/>
          <p:nvPr>
            <p:custDataLst>
              <p:tags r:id="rId3"/>
            </p:custDataLst>
          </p:nvPr>
        </p:nvSpPr>
        <p:spPr>
          <a:xfrm>
            <a:off x="0" y="85725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225"/>
              </a:spcBef>
              <a:spcAft>
                <a:spcPts val="225"/>
              </a:spcAft>
            </a:pPr>
            <a:endParaRPr lang="en-GB" sz="1875"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441930" y="455936"/>
            <a:ext cx="8311896" cy="548640"/>
          </a:xfrm>
        </p:spPr>
        <p:txBody>
          <a:bodyPr>
            <a:noAutofit/>
          </a:bodyPr>
          <a:lstStyle/>
          <a:p>
            <a:pPr lvl="0">
              <a:lnSpc>
                <a:spcPts val="3000"/>
              </a:lnSpc>
            </a:pPr>
            <a:r>
              <a:rPr lang="en-US" dirty="0"/>
              <a:t>The MA framework for Gender, </a:t>
            </a:r>
            <a:br>
              <a:rPr lang="en-US" dirty="0"/>
            </a:br>
            <a:r>
              <a:rPr lang="en-US" dirty="0"/>
              <a:t>Economic &amp; Social Inclusion</a:t>
            </a:r>
            <a:endParaRPr lang="en-GB" dirty="0"/>
          </a:p>
        </p:txBody>
      </p:sp>
      <p:sp>
        <p:nvSpPr>
          <p:cNvPr id="16" name="TextBox 15">
            <a:extLst>
              <a:ext uri="{FF2B5EF4-FFF2-40B4-BE49-F238E27FC236}">
                <a16:creationId xmlns:a16="http://schemas.microsoft.com/office/drawing/2014/main" id="{81C9E9D3-90DE-40D8-B21E-07A09711A30B}"/>
              </a:ext>
            </a:extLst>
          </p:cNvPr>
          <p:cNvSpPr txBox="1">
            <a:spLocks/>
          </p:cNvSpPr>
          <p:nvPr/>
        </p:nvSpPr>
        <p:spPr>
          <a:xfrm>
            <a:off x="457200" y="3683622"/>
            <a:ext cx="2324306" cy="12464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20600" lvl="1" indent="-117425">
              <a:buClr>
                <a:schemeClr val="bg2"/>
              </a:buClr>
            </a:pPr>
            <a:r>
              <a:rPr lang="en-US" sz="1050" dirty="0"/>
              <a:t>Anti-sexual exploitation, abuse and harassment policies</a:t>
            </a:r>
          </a:p>
          <a:p>
            <a:pPr marL="120600" lvl="1" indent="-117425">
              <a:buClr>
                <a:schemeClr val="bg2"/>
              </a:buClr>
            </a:pPr>
            <a:r>
              <a:rPr lang="en-US" sz="1050" dirty="0"/>
              <a:t>Whistleblowing process</a:t>
            </a:r>
          </a:p>
          <a:p>
            <a:pPr marL="120600" lvl="1" indent="-117425">
              <a:buClr>
                <a:schemeClr val="bg2"/>
              </a:buClr>
            </a:pPr>
            <a:r>
              <a:rPr lang="en-US" sz="1050" dirty="0"/>
              <a:t>Workplace safety including safe </a:t>
            </a:r>
            <a:br>
              <a:rPr lang="en-US" sz="1050" dirty="0"/>
            </a:br>
            <a:r>
              <a:rPr lang="en-US" sz="1050" dirty="0"/>
              <a:t>lighting, transport</a:t>
            </a:r>
          </a:p>
          <a:p>
            <a:pPr marL="120600" lvl="1" indent="-117425">
              <a:buClr>
                <a:schemeClr val="bg2"/>
              </a:buClr>
            </a:pPr>
            <a:r>
              <a:rPr lang="en-US" sz="1050" dirty="0"/>
              <a:t>Mapping of and safe conditions across the supply chain</a:t>
            </a:r>
          </a:p>
        </p:txBody>
      </p:sp>
      <p:sp>
        <p:nvSpPr>
          <p:cNvPr id="18" name="TextBox 17">
            <a:extLst>
              <a:ext uri="{FF2B5EF4-FFF2-40B4-BE49-F238E27FC236}">
                <a16:creationId xmlns:a16="http://schemas.microsoft.com/office/drawing/2014/main" id="{1BDCAAD1-56F4-42C4-95AB-B3ADC7D33FA2}"/>
              </a:ext>
            </a:extLst>
          </p:cNvPr>
          <p:cNvSpPr txBox="1">
            <a:spLocks/>
          </p:cNvSpPr>
          <p:nvPr/>
        </p:nvSpPr>
        <p:spPr>
          <a:xfrm>
            <a:off x="3409847" y="3683622"/>
            <a:ext cx="2324306"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20600" lvl="1" indent="-117425">
              <a:buClr>
                <a:schemeClr val="bg2"/>
              </a:buClr>
            </a:pPr>
            <a:r>
              <a:rPr lang="en-US" sz="1050" dirty="0"/>
              <a:t>Equal Employment Conditions (wage, leave, benefits, etc.)</a:t>
            </a:r>
          </a:p>
          <a:p>
            <a:pPr marL="120600" lvl="1" indent="-117425">
              <a:buClr>
                <a:schemeClr val="bg2"/>
              </a:buClr>
            </a:pPr>
            <a:r>
              <a:rPr lang="en-US" sz="1050" dirty="0"/>
              <a:t>Equal Access to training and promotion opportunities for women &amp; excluded groups</a:t>
            </a:r>
          </a:p>
          <a:p>
            <a:pPr marL="120600" lvl="1" indent="-117425">
              <a:buClr>
                <a:schemeClr val="bg2"/>
              </a:buClr>
            </a:pPr>
            <a:r>
              <a:rPr lang="en-US" sz="1050" dirty="0"/>
              <a:t>Flexible working policies</a:t>
            </a:r>
          </a:p>
          <a:p>
            <a:pPr marL="120600" lvl="1" indent="-117425">
              <a:buClr>
                <a:schemeClr val="bg2"/>
              </a:buClr>
            </a:pPr>
            <a:r>
              <a:rPr lang="en-US" sz="1050" dirty="0"/>
              <a:t>Workplace facilities</a:t>
            </a:r>
          </a:p>
          <a:p>
            <a:pPr marL="120600" lvl="1" indent="-117425">
              <a:buClr>
                <a:schemeClr val="bg2"/>
              </a:buClr>
            </a:pPr>
            <a:r>
              <a:rPr lang="en-US" sz="1050" dirty="0"/>
              <a:t>Supply Chain (Gender-inclusive sourcing &amp; procurement)</a:t>
            </a:r>
          </a:p>
        </p:txBody>
      </p:sp>
      <p:sp>
        <p:nvSpPr>
          <p:cNvPr id="20" name="TextBox 19">
            <a:extLst>
              <a:ext uri="{FF2B5EF4-FFF2-40B4-BE49-F238E27FC236}">
                <a16:creationId xmlns:a16="http://schemas.microsoft.com/office/drawing/2014/main" id="{6D82047E-A293-4FED-BDCD-96FB803FA23C}"/>
              </a:ext>
            </a:extLst>
          </p:cNvPr>
          <p:cNvSpPr txBox="1">
            <a:spLocks/>
          </p:cNvSpPr>
          <p:nvPr/>
        </p:nvSpPr>
        <p:spPr>
          <a:xfrm>
            <a:off x="6403641" y="3683622"/>
            <a:ext cx="2324306" cy="120802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20600" lvl="1" indent="-117425">
              <a:buClr>
                <a:schemeClr val="accent4"/>
              </a:buClr>
            </a:pPr>
            <a:r>
              <a:rPr lang="en-US" sz="1050" dirty="0"/>
              <a:t>Mentorship/coaching </a:t>
            </a:r>
            <a:r>
              <a:rPr lang="en-US" sz="1050" dirty="0" err="1"/>
              <a:t>programmes</a:t>
            </a:r>
            <a:r>
              <a:rPr lang="en-US" sz="1050" dirty="0"/>
              <a:t> </a:t>
            </a:r>
            <a:br>
              <a:rPr lang="en-US" sz="1050" dirty="0"/>
            </a:br>
            <a:r>
              <a:rPr lang="en-US" sz="1050" dirty="0"/>
              <a:t>for women in decision making roles/senior management</a:t>
            </a:r>
          </a:p>
          <a:p>
            <a:pPr marL="120600" lvl="1" indent="-117425">
              <a:buClr>
                <a:schemeClr val="accent4"/>
              </a:buClr>
            </a:pPr>
            <a:r>
              <a:rPr lang="en-US" sz="1050" dirty="0"/>
              <a:t>Engaging women in non-traditional </a:t>
            </a:r>
            <a:br>
              <a:rPr lang="en-US" sz="1050" dirty="0"/>
            </a:br>
            <a:r>
              <a:rPr lang="en-US" sz="1050" dirty="0"/>
              <a:t>roles in heavy manufacturing sectors</a:t>
            </a:r>
          </a:p>
          <a:p>
            <a:pPr marL="120600" lvl="1" indent="-117425">
              <a:buClr>
                <a:schemeClr val="accent4"/>
              </a:buClr>
            </a:pPr>
            <a:r>
              <a:rPr lang="en-US" sz="1050" dirty="0"/>
              <a:t>Disrupting supply chains to achieve inclusion</a:t>
            </a:r>
          </a:p>
        </p:txBody>
      </p:sp>
      <p:sp>
        <p:nvSpPr>
          <p:cNvPr id="25" name="TextBox 24">
            <a:extLst>
              <a:ext uri="{FF2B5EF4-FFF2-40B4-BE49-F238E27FC236}">
                <a16:creationId xmlns:a16="http://schemas.microsoft.com/office/drawing/2014/main" id="{7C9FE7FA-6140-4B5D-9A38-1077F428E777}"/>
              </a:ext>
            </a:extLst>
          </p:cNvPr>
          <p:cNvSpPr txBox="1"/>
          <p:nvPr/>
        </p:nvSpPr>
        <p:spPr>
          <a:xfrm>
            <a:off x="457200" y="1505290"/>
            <a:ext cx="2324306"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dirty="0">
                <a:cs typeface="+mn-cs"/>
              </a:rPr>
              <a:t>Interventions that </a:t>
            </a:r>
            <a:r>
              <a:rPr lang="en-US" sz="1050" b="1" dirty="0">
                <a:solidFill>
                  <a:schemeClr val="accent1"/>
                </a:solidFill>
                <a:cs typeface="+mn-cs"/>
              </a:rPr>
              <a:t>address basic needs and vulnerabilities </a:t>
            </a:r>
            <a:r>
              <a:rPr lang="en-US" sz="1050" dirty="0">
                <a:cs typeface="+mn-cs"/>
              </a:rPr>
              <a:t>of women and </a:t>
            </a:r>
            <a:r>
              <a:rPr lang="en-US" sz="1050" dirty="0" err="1">
                <a:cs typeface="+mn-cs"/>
              </a:rPr>
              <a:t>marginalised</a:t>
            </a:r>
            <a:r>
              <a:rPr lang="en-US" sz="1050" dirty="0">
                <a:cs typeface="+mn-cs"/>
              </a:rPr>
              <a:t> groups</a:t>
            </a:r>
            <a:endParaRPr lang="en-US" sz="1200" dirty="0"/>
          </a:p>
        </p:txBody>
      </p:sp>
      <p:sp>
        <p:nvSpPr>
          <p:cNvPr id="27" name="TextBox 26">
            <a:extLst>
              <a:ext uri="{FF2B5EF4-FFF2-40B4-BE49-F238E27FC236}">
                <a16:creationId xmlns:a16="http://schemas.microsoft.com/office/drawing/2014/main" id="{78269301-BA33-40FB-83A2-70323B4408DB}"/>
              </a:ext>
            </a:extLst>
          </p:cNvPr>
          <p:cNvSpPr txBox="1"/>
          <p:nvPr/>
        </p:nvSpPr>
        <p:spPr>
          <a:xfrm>
            <a:off x="3409847" y="1505290"/>
            <a:ext cx="2324306"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dirty="0"/>
              <a:t>Interventions that </a:t>
            </a:r>
            <a:r>
              <a:rPr lang="en-US" sz="1050" b="1" dirty="0">
                <a:solidFill>
                  <a:schemeClr val="accent1"/>
                </a:solidFill>
              </a:rPr>
              <a:t>build assets, capabilities and opportunities </a:t>
            </a:r>
            <a:r>
              <a:rPr lang="en-US" sz="1050" dirty="0"/>
              <a:t>for women and </a:t>
            </a:r>
            <a:r>
              <a:rPr lang="en-US" sz="1050" dirty="0" err="1"/>
              <a:t>marginalised</a:t>
            </a:r>
            <a:r>
              <a:rPr lang="en-US" sz="1050" dirty="0"/>
              <a:t> groups</a:t>
            </a:r>
            <a:endParaRPr lang="en-US" sz="1200" dirty="0">
              <a:cs typeface="+mn-cs"/>
            </a:endParaRPr>
          </a:p>
        </p:txBody>
      </p:sp>
      <p:sp>
        <p:nvSpPr>
          <p:cNvPr id="29" name="TextBox 28">
            <a:extLst>
              <a:ext uri="{FF2B5EF4-FFF2-40B4-BE49-F238E27FC236}">
                <a16:creationId xmlns:a16="http://schemas.microsoft.com/office/drawing/2014/main" id="{FF3D88C4-58B1-4C29-B517-67B2AFAA016B}"/>
              </a:ext>
            </a:extLst>
          </p:cNvPr>
          <p:cNvSpPr txBox="1"/>
          <p:nvPr/>
        </p:nvSpPr>
        <p:spPr>
          <a:xfrm>
            <a:off x="6403641" y="1505290"/>
            <a:ext cx="2324306"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dirty="0"/>
              <a:t>Interventions that address unequal </a:t>
            </a:r>
            <a:br>
              <a:rPr lang="en-US" sz="1050" dirty="0"/>
            </a:br>
            <a:r>
              <a:rPr lang="en-US" sz="1050" dirty="0"/>
              <a:t>power relations and seek </a:t>
            </a:r>
            <a:r>
              <a:rPr lang="en-US" sz="1050" b="1" dirty="0">
                <a:solidFill>
                  <a:schemeClr val="accent1"/>
                </a:solidFill>
              </a:rPr>
              <a:t>institutional </a:t>
            </a:r>
            <a:br>
              <a:rPr lang="en-US" sz="1050" b="1" dirty="0">
                <a:solidFill>
                  <a:schemeClr val="accent1"/>
                </a:solidFill>
              </a:rPr>
            </a:br>
            <a:r>
              <a:rPr lang="en-US" sz="1050" b="1" dirty="0">
                <a:solidFill>
                  <a:schemeClr val="accent1"/>
                </a:solidFill>
              </a:rPr>
              <a:t>and societal change</a:t>
            </a:r>
            <a:endParaRPr lang="en-US" sz="1200" dirty="0">
              <a:solidFill>
                <a:schemeClr val="accent1"/>
              </a:solidFill>
            </a:endParaRPr>
          </a:p>
        </p:txBody>
      </p:sp>
      <p:grpSp>
        <p:nvGrpSpPr>
          <p:cNvPr id="34" name="CustomIcon">
            <a:extLst>
              <a:ext uri="{FF2B5EF4-FFF2-40B4-BE49-F238E27FC236}">
                <a16:creationId xmlns:a16="http://schemas.microsoft.com/office/drawing/2014/main" id="{25406C49-74E0-48CC-946D-B0735753024E}"/>
              </a:ext>
            </a:extLst>
          </p:cNvPr>
          <p:cNvGrpSpPr>
            <a:grpSpLocks noChangeAspect="1"/>
          </p:cNvGrpSpPr>
          <p:nvPr>
            <p:custDataLst>
              <p:tags r:id="rId4"/>
            </p:custDataLst>
          </p:nvPr>
        </p:nvGrpSpPr>
        <p:grpSpPr>
          <a:xfrm>
            <a:off x="462098" y="2770199"/>
            <a:ext cx="764858" cy="764858"/>
            <a:chOff x="-200025" y="-207010"/>
            <a:chExt cx="1019810" cy="1019810"/>
          </a:xfrm>
        </p:grpSpPr>
        <p:sp>
          <p:nvSpPr>
            <p:cNvPr id="31" name="Oval 30">
              <a:extLst>
                <a:ext uri="{FF2B5EF4-FFF2-40B4-BE49-F238E27FC236}">
                  <a16:creationId xmlns:a16="http://schemas.microsoft.com/office/drawing/2014/main" id="{E835CC5F-4477-4CEC-A5F8-612508481DF1}"/>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pic>
          <p:nvPicPr>
            <p:cNvPr id="33" name="Graphic 32">
              <a:extLst>
                <a:ext uri="{FF2B5EF4-FFF2-40B4-BE49-F238E27FC236}">
                  <a16:creationId xmlns:a16="http://schemas.microsoft.com/office/drawing/2014/main" id="{8F10F2EF-DE0D-4A30-8380-ADD8F5A89B4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nvGrpSpPr>
          <p:cNvPr id="38" name="CustomIcon">
            <a:extLst>
              <a:ext uri="{FF2B5EF4-FFF2-40B4-BE49-F238E27FC236}">
                <a16:creationId xmlns:a16="http://schemas.microsoft.com/office/drawing/2014/main" id="{E7C70D1D-01FF-4AEE-806E-9A9F7CA0DE4B}"/>
              </a:ext>
            </a:extLst>
          </p:cNvPr>
          <p:cNvGrpSpPr>
            <a:grpSpLocks noChangeAspect="1"/>
          </p:cNvGrpSpPr>
          <p:nvPr>
            <p:custDataLst>
              <p:tags r:id="rId5"/>
            </p:custDataLst>
          </p:nvPr>
        </p:nvGrpSpPr>
        <p:grpSpPr>
          <a:xfrm>
            <a:off x="3409846" y="2770199"/>
            <a:ext cx="764858" cy="764858"/>
            <a:chOff x="-200025" y="-207010"/>
            <a:chExt cx="1019810" cy="1019810"/>
          </a:xfrm>
        </p:grpSpPr>
        <p:sp>
          <p:nvSpPr>
            <p:cNvPr id="35" name="Oval 34">
              <a:extLst>
                <a:ext uri="{FF2B5EF4-FFF2-40B4-BE49-F238E27FC236}">
                  <a16:creationId xmlns:a16="http://schemas.microsoft.com/office/drawing/2014/main" id="{38FB05CD-A913-46B0-A682-2B3E34CFB57F}"/>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pic>
          <p:nvPicPr>
            <p:cNvPr id="37" name="Graphic 36">
              <a:extLst>
                <a:ext uri="{FF2B5EF4-FFF2-40B4-BE49-F238E27FC236}">
                  <a16:creationId xmlns:a16="http://schemas.microsoft.com/office/drawing/2014/main" id="{FE755A36-5055-4486-B922-E9C4D43384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nvGrpSpPr>
          <p:cNvPr id="42" name="CustomIcon">
            <a:extLst>
              <a:ext uri="{FF2B5EF4-FFF2-40B4-BE49-F238E27FC236}">
                <a16:creationId xmlns:a16="http://schemas.microsoft.com/office/drawing/2014/main" id="{0B2B2032-5F68-4A9D-8C77-00A3E8C066A4}"/>
              </a:ext>
            </a:extLst>
          </p:cNvPr>
          <p:cNvGrpSpPr>
            <a:grpSpLocks noChangeAspect="1"/>
          </p:cNvGrpSpPr>
          <p:nvPr>
            <p:custDataLst>
              <p:tags r:id="rId6"/>
            </p:custDataLst>
          </p:nvPr>
        </p:nvGrpSpPr>
        <p:grpSpPr>
          <a:xfrm>
            <a:off x="6403641" y="2770199"/>
            <a:ext cx="764858" cy="764858"/>
            <a:chOff x="-200025" y="-207010"/>
            <a:chExt cx="1019810" cy="1019810"/>
          </a:xfrm>
        </p:grpSpPr>
        <p:sp>
          <p:nvSpPr>
            <p:cNvPr id="39" name="Oval 38">
              <a:extLst>
                <a:ext uri="{FF2B5EF4-FFF2-40B4-BE49-F238E27FC236}">
                  <a16:creationId xmlns:a16="http://schemas.microsoft.com/office/drawing/2014/main" id="{58F3D8FD-D2D1-462C-AA6D-1090BD94E5D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pic>
          <p:nvPicPr>
            <p:cNvPr id="41" name="Graphic 40">
              <a:extLst>
                <a:ext uri="{FF2B5EF4-FFF2-40B4-BE49-F238E27FC236}">
                  <a16:creationId xmlns:a16="http://schemas.microsoft.com/office/drawing/2014/main" id="{B72BBF23-0DDF-47E7-8A26-65E1F87C18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1"/>
              <a:ext cx="609597" cy="609600"/>
            </a:xfrm>
            <a:prstGeom prst="rect">
              <a:avLst/>
            </a:prstGeom>
          </p:spPr>
        </p:pic>
      </p:grpSp>
      <p:sp>
        <p:nvSpPr>
          <p:cNvPr id="44" name="TextBox 43">
            <a:extLst>
              <a:ext uri="{FF2B5EF4-FFF2-40B4-BE49-F238E27FC236}">
                <a16:creationId xmlns:a16="http://schemas.microsoft.com/office/drawing/2014/main" id="{A26407AA-9878-45DE-90AD-D9974F1FB9B0}"/>
              </a:ext>
            </a:extLst>
          </p:cNvPr>
          <p:cNvSpPr txBox="1">
            <a:spLocks/>
          </p:cNvSpPr>
          <p:nvPr/>
        </p:nvSpPr>
        <p:spPr>
          <a:xfrm>
            <a:off x="457200" y="2413886"/>
            <a:ext cx="2324306" cy="20774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350" b="1" dirty="0">
                <a:solidFill>
                  <a:schemeClr val="accent1"/>
                </a:solidFill>
              </a:rPr>
              <a:t>Minimum compliance</a:t>
            </a:r>
          </a:p>
        </p:txBody>
      </p:sp>
      <p:sp>
        <p:nvSpPr>
          <p:cNvPr id="45" name="TextBox 44">
            <a:extLst>
              <a:ext uri="{FF2B5EF4-FFF2-40B4-BE49-F238E27FC236}">
                <a16:creationId xmlns:a16="http://schemas.microsoft.com/office/drawing/2014/main" id="{5DA12AD3-EC67-4FC2-9055-E5571C0AC7E7}"/>
              </a:ext>
            </a:extLst>
          </p:cNvPr>
          <p:cNvSpPr txBox="1">
            <a:spLocks/>
          </p:cNvSpPr>
          <p:nvPr/>
        </p:nvSpPr>
        <p:spPr>
          <a:xfrm>
            <a:off x="3409847" y="2413886"/>
            <a:ext cx="2324306" cy="20774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350" b="1" dirty="0">
                <a:solidFill>
                  <a:schemeClr val="accent1"/>
                </a:solidFill>
              </a:rPr>
              <a:t>Empowerment</a:t>
            </a:r>
          </a:p>
        </p:txBody>
      </p:sp>
      <p:sp>
        <p:nvSpPr>
          <p:cNvPr id="46" name="TextBox 45">
            <a:extLst>
              <a:ext uri="{FF2B5EF4-FFF2-40B4-BE49-F238E27FC236}">
                <a16:creationId xmlns:a16="http://schemas.microsoft.com/office/drawing/2014/main" id="{CFB9CBF8-D575-4AFC-AE4B-3E823045D82E}"/>
              </a:ext>
            </a:extLst>
          </p:cNvPr>
          <p:cNvSpPr txBox="1">
            <a:spLocks/>
          </p:cNvSpPr>
          <p:nvPr/>
        </p:nvSpPr>
        <p:spPr>
          <a:xfrm>
            <a:off x="6403641" y="2413886"/>
            <a:ext cx="2324306" cy="20774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350" b="1" dirty="0">
                <a:solidFill>
                  <a:schemeClr val="accent1"/>
                </a:solidFill>
              </a:rPr>
              <a:t>Transformation</a:t>
            </a:r>
          </a:p>
        </p:txBody>
      </p:sp>
      <p:grpSp>
        <p:nvGrpSpPr>
          <p:cNvPr id="52" name="ChevronBlue 52">
            <a:extLst>
              <a:ext uri="{FF2B5EF4-FFF2-40B4-BE49-F238E27FC236}">
                <a16:creationId xmlns:a16="http://schemas.microsoft.com/office/drawing/2014/main" id="{D6ABDEF0-EAB7-4973-9585-AC147D0BAFEB}"/>
              </a:ext>
            </a:extLst>
          </p:cNvPr>
          <p:cNvGrpSpPr>
            <a:grpSpLocks noChangeAspect="1"/>
          </p:cNvGrpSpPr>
          <p:nvPr>
            <p:custDataLst>
              <p:tags r:id="rId7"/>
            </p:custDataLst>
          </p:nvPr>
        </p:nvGrpSpPr>
        <p:grpSpPr>
          <a:xfrm>
            <a:off x="2926517" y="2369174"/>
            <a:ext cx="297171" cy="297171"/>
            <a:chOff x="1016000" y="1016000"/>
            <a:chExt cx="396228" cy="396228"/>
          </a:xfrm>
        </p:grpSpPr>
        <p:sp>
          <p:nvSpPr>
            <p:cNvPr id="50" name="Oval 49">
              <a:extLst>
                <a:ext uri="{FF2B5EF4-FFF2-40B4-BE49-F238E27FC236}">
                  <a16:creationId xmlns:a16="http://schemas.microsoft.com/office/drawing/2014/main" id="{AF0FF30C-087C-436D-A16C-8F1D5B66764E}"/>
                </a:ext>
              </a:extLst>
            </p:cNvPr>
            <p:cNvSpPr/>
            <p:nvPr/>
          </p:nvSpPr>
          <p:spPr>
            <a:xfrm>
              <a:off x="1016000" y="1016000"/>
              <a:ext cx="396228" cy="396228"/>
            </a:xfrm>
            <a:prstGeom prst="ellipse">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sp>
          <p:nvSpPr>
            <p:cNvPr id="51" name="Freeform: Shape 50">
              <a:extLst>
                <a:ext uri="{FF2B5EF4-FFF2-40B4-BE49-F238E27FC236}">
                  <a16:creationId xmlns:a16="http://schemas.microsoft.com/office/drawing/2014/main" id="{E82392B5-0ACD-4A93-878D-60BF248E42CA}"/>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grpSp>
      <p:grpSp>
        <p:nvGrpSpPr>
          <p:cNvPr id="54" name="ChevronBlue 52">
            <a:extLst>
              <a:ext uri="{FF2B5EF4-FFF2-40B4-BE49-F238E27FC236}">
                <a16:creationId xmlns:a16="http://schemas.microsoft.com/office/drawing/2014/main" id="{777963C1-04ED-4C0C-99E2-A137CBD0E42F}"/>
              </a:ext>
            </a:extLst>
          </p:cNvPr>
          <p:cNvGrpSpPr>
            <a:grpSpLocks noChangeAspect="1"/>
          </p:cNvGrpSpPr>
          <p:nvPr>
            <p:custDataLst>
              <p:tags r:id="rId8"/>
            </p:custDataLst>
          </p:nvPr>
        </p:nvGrpSpPr>
        <p:grpSpPr>
          <a:xfrm>
            <a:off x="5920312" y="2369174"/>
            <a:ext cx="297171" cy="297171"/>
            <a:chOff x="1016000" y="1016000"/>
            <a:chExt cx="396228" cy="396228"/>
          </a:xfrm>
        </p:grpSpPr>
        <p:sp>
          <p:nvSpPr>
            <p:cNvPr id="55" name="Oval 54">
              <a:extLst>
                <a:ext uri="{FF2B5EF4-FFF2-40B4-BE49-F238E27FC236}">
                  <a16:creationId xmlns:a16="http://schemas.microsoft.com/office/drawing/2014/main" id="{D36D2736-87BC-4650-AB15-C6480A66B9EB}"/>
                </a:ext>
              </a:extLst>
            </p:cNvPr>
            <p:cNvSpPr/>
            <p:nvPr/>
          </p:nvSpPr>
          <p:spPr>
            <a:xfrm>
              <a:off x="1016000" y="1016000"/>
              <a:ext cx="396228" cy="396228"/>
            </a:xfrm>
            <a:prstGeom prst="ellipse">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sp>
          <p:nvSpPr>
            <p:cNvPr id="56" name="Freeform: Shape 55">
              <a:extLst>
                <a:ext uri="{FF2B5EF4-FFF2-40B4-BE49-F238E27FC236}">
                  <a16:creationId xmlns:a16="http://schemas.microsoft.com/office/drawing/2014/main" id="{6F8B6087-5C4C-48EB-A62D-ACD1DA4296E1}"/>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grpSp>
      <p:cxnSp>
        <p:nvCxnSpPr>
          <p:cNvPr id="57" name="Straight Connector 56">
            <a:extLst>
              <a:ext uri="{FF2B5EF4-FFF2-40B4-BE49-F238E27FC236}">
                <a16:creationId xmlns:a16="http://schemas.microsoft.com/office/drawing/2014/main" id="{C168A1E2-7C64-45FF-ABDA-5EAEBA574E23}"/>
              </a:ext>
            </a:extLst>
          </p:cNvPr>
          <p:cNvCxnSpPr>
            <a:cxnSpLocks/>
          </p:cNvCxnSpPr>
          <p:nvPr/>
        </p:nvCxnSpPr>
        <p:spPr>
          <a:xfrm>
            <a:off x="3075103" y="2716082"/>
            <a:ext cx="0" cy="2434828"/>
          </a:xfrm>
          <a:prstGeom prst="line">
            <a:avLst/>
          </a:prstGeom>
          <a:ln w="6350">
            <a:solidFill>
              <a:srgbClr val="B3B3B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D913CF-2FAC-422D-BC40-114F07A4E983}"/>
              </a:ext>
            </a:extLst>
          </p:cNvPr>
          <p:cNvCxnSpPr>
            <a:cxnSpLocks/>
          </p:cNvCxnSpPr>
          <p:nvPr/>
        </p:nvCxnSpPr>
        <p:spPr>
          <a:xfrm>
            <a:off x="6068897" y="2716082"/>
            <a:ext cx="0" cy="2434828"/>
          </a:xfrm>
          <a:prstGeom prst="line">
            <a:avLst/>
          </a:prstGeom>
          <a:ln w="6350">
            <a:solidFill>
              <a:srgbClr val="B3B3B3"/>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Slide Number Placeholder 5">
            <a:extLst>
              <a:ext uri="{FF2B5EF4-FFF2-40B4-BE49-F238E27FC236}">
                <a16:creationId xmlns:a16="http://schemas.microsoft.com/office/drawing/2014/main" id="{AE180C25-942E-814B-9D26-AA5A7A19669E}"/>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30</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97227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BA30-52FB-5D44-87F3-518CCC8D81FF}"/>
              </a:ext>
            </a:extLst>
          </p:cNvPr>
          <p:cNvSpPr>
            <a:spLocks noGrp="1"/>
          </p:cNvSpPr>
          <p:nvPr>
            <p:ph type="title"/>
          </p:nvPr>
        </p:nvSpPr>
        <p:spPr>
          <a:xfrm>
            <a:off x="454389" y="263787"/>
            <a:ext cx="8243044" cy="400714"/>
          </a:xfrm>
        </p:spPr>
        <p:txBody>
          <a:bodyPr>
            <a:normAutofit fontScale="90000"/>
          </a:bodyPr>
          <a:lstStyle/>
          <a:p>
            <a:r>
              <a:rPr lang="en-US" dirty="0"/>
              <a:t>Gender and inclusion within MA’s Coffee project:</a:t>
            </a:r>
          </a:p>
        </p:txBody>
      </p:sp>
      <p:sp>
        <p:nvSpPr>
          <p:cNvPr id="3" name="Content Placeholder 2">
            <a:extLst>
              <a:ext uri="{FF2B5EF4-FFF2-40B4-BE49-F238E27FC236}">
                <a16:creationId xmlns:a16="http://schemas.microsoft.com/office/drawing/2014/main" id="{7BF65A98-E8D5-864B-8F55-6C01699E4104}"/>
              </a:ext>
            </a:extLst>
          </p:cNvPr>
          <p:cNvSpPr>
            <a:spLocks noGrp="1"/>
          </p:cNvSpPr>
          <p:nvPr>
            <p:ph idx="1"/>
          </p:nvPr>
        </p:nvSpPr>
        <p:spPr>
          <a:xfrm>
            <a:off x="454389" y="1396533"/>
            <a:ext cx="7886700" cy="5099269"/>
          </a:xfrm>
        </p:spPr>
        <p:txBody>
          <a:bodyPr>
            <a:normAutofit/>
          </a:bodyPr>
          <a:lstStyle/>
          <a:p>
            <a:pPr lvl="1"/>
            <a:endParaRPr lang="en-GB" sz="1050" b="1" dirty="0"/>
          </a:p>
          <a:p>
            <a:pPr lvl="1"/>
            <a:endParaRPr lang="en-GB" sz="1050" b="1" dirty="0"/>
          </a:p>
        </p:txBody>
      </p:sp>
      <p:sp>
        <p:nvSpPr>
          <p:cNvPr id="7" name="Slide Number Placeholder 5">
            <a:extLst>
              <a:ext uri="{FF2B5EF4-FFF2-40B4-BE49-F238E27FC236}">
                <a16:creationId xmlns:a16="http://schemas.microsoft.com/office/drawing/2014/main" id="{B17B508E-9A03-694A-81F9-C0F209C54F2A}"/>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31</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graphicFrame>
        <p:nvGraphicFramePr>
          <p:cNvPr id="4" name="Table 3">
            <a:extLst>
              <a:ext uri="{FF2B5EF4-FFF2-40B4-BE49-F238E27FC236}">
                <a16:creationId xmlns:a16="http://schemas.microsoft.com/office/drawing/2014/main" id="{06AE368E-EC2F-5F49-8EFB-0EE05E2537E8}"/>
              </a:ext>
            </a:extLst>
          </p:cNvPr>
          <p:cNvGraphicFramePr>
            <a:graphicFrameLocks noGrp="1"/>
          </p:cNvGraphicFramePr>
          <p:nvPr>
            <p:extLst>
              <p:ext uri="{D42A27DB-BD31-4B8C-83A1-F6EECF244321}">
                <p14:modId xmlns:p14="http://schemas.microsoft.com/office/powerpoint/2010/main" val="3100599978"/>
              </p:ext>
            </p:extLst>
          </p:nvPr>
        </p:nvGraphicFramePr>
        <p:xfrm>
          <a:off x="454389" y="1317075"/>
          <a:ext cx="8232411" cy="4611624"/>
        </p:xfrm>
        <a:graphic>
          <a:graphicData uri="http://schemas.openxmlformats.org/drawingml/2006/table">
            <a:tbl>
              <a:tblPr firstRow="1" firstCol="1" bandRow="1">
                <a:tableStyleId>{5C22544A-7EE6-4342-B048-85BDC9FD1C3A}</a:tableStyleId>
              </a:tblPr>
              <a:tblGrid>
                <a:gridCol w="1384036">
                  <a:extLst>
                    <a:ext uri="{9D8B030D-6E8A-4147-A177-3AD203B41FA5}">
                      <a16:colId xmlns:a16="http://schemas.microsoft.com/office/drawing/2014/main" val="164195843"/>
                    </a:ext>
                  </a:extLst>
                </a:gridCol>
                <a:gridCol w="5188017">
                  <a:extLst>
                    <a:ext uri="{9D8B030D-6E8A-4147-A177-3AD203B41FA5}">
                      <a16:colId xmlns:a16="http://schemas.microsoft.com/office/drawing/2014/main" val="4196719560"/>
                    </a:ext>
                  </a:extLst>
                </a:gridCol>
                <a:gridCol w="1660358">
                  <a:extLst>
                    <a:ext uri="{9D8B030D-6E8A-4147-A177-3AD203B41FA5}">
                      <a16:colId xmlns:a16="http://schemas.microsoft.com/office/drawing/2014/main" val="4129770344"/>
                    </a:ext>
                  </a:extLst>
                </a:gridCol>
              </a:tblGrid>
              <a:tr h="131053">
                <a:tc>
                  <a:txBody>
                    <a:bodyPr/>
                    <a:lstStyle/>
                    <a:p>
                      <a:pPr>
                        <a:lnSpc>
                          <a:spcPct val="107000"/>
                        </a:lnSpc>
                        <a:spcAft>
                          <a:spcPts val="600"/>
                        </a:spcAft>
                      </a:pPr>
                      <a:r>
                        <a:rPr lang="en-GB" sz="1050">
                          <a:effectLst/>
                        </a:rPr>
                        <a:t>Pillars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gridSpan="2">
                  <a:txBody>
                    <a:bodyPr/>
                    <a:lstStyle/>
                    <a:p>
                      <a:pPr algn="ctr">
                        <a:lnSpc>
                          <a:spcPct val="107000"/>
                        </a:lnSpc>
                        <a:spcAft>
                          <a:spcPts val="600"/>
                        </a:spcAft>
                      </a:pPr>
                      <a:r>
                        <a:rPr lang="en-GB" sz="1050">
                          <a:effectLst/>
                        </a:rPr>
                        <a:t>Recommendations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hMerge="1">
                  <a:txBody>
                    <a:bodyPr/>
                    <a:lstStyle/>
                    <a:p>
                      <a:endParaRPr lang="en-US"/>
                    </a:p>
                  </a:txBody>
                  <a:tcPr/>
                </a:tc>
                <a:extLst>
                  <a:ext uri="{0D108BD9-81ED-4DB2-BD59-A6C34878D82A}">
                    <a16:rowId xmlns:a16="http://schemas.microsoft.com/office/drawing/2014/main" val="283814931"/>
                  </a:ext>
                </a:extLst>
              </a:tr>
              <a:tr h="1030144">
                <a:tc>
                  <a:txBody>
                    <a:bodyPr/>
                    <a:lstStyle/>
                    <a:p>
                      <a:pPr>
                        <a:lnSpc>
                          <a:spcPct val="107000"/>
                        </a:lnSpc>
                        <a:spcAft>
                          <a:spcPts val="600"/>
                        </a:spcAft>
                      </a:pPr>
                      <a:r>
                        <a:rPr lang="en-GB" sz="1050" dirty="0">
                          <a:effectLst/>
                        </a:rPr>
                        <a:t>Minimum Compliance: </a:t>
                      </a:r>
                      <a:r>
                        <a:rPr lang="en-GB" sz="1050" b="0" dirty="0">
                          <a:effectLst/>
                        </a:rPr>
                        <a:t>interventions that address basic needs and vulnerabilities of women and marginalised groups</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a:txBody>
                    <a:bodyPr/>
                    <a:lstStyle/>
                    <a:p>
                      <a:pPr marL="342900" lvl="0" indent="-342900">
                        <a:lnSpc>
                          <a:spcPct val="107000"/>
                        </a:lnSpc>
                        <a:spcAft>
                          <a:spcPts val="600"/>
                        </a:spcAft>
                        <a:buFont typeface="Symbol" pitchFamily="2" charset="2"/>
                        <a:buChar char=""/>
                      </a:pPr>
                      <a:r>
                        <a:rPr lang="en-GB" sz="1050" dirty="0">
                          <a:effectLst/>
                        </a:rPr>
                        <a:t>Review and revise the HR policy handbook in conformity with statutory obligations and sector related good practices.</a:t>
                      </a:r>
                    </a:p>
                    <a:p>
                      <a:pPr marL="342900" lvl="0" indent="-342900">
                        <a:lnSpc>
                          <a:spcPct val="107000"/>
                        </a:lnSpc>
                        <a:spcAft>
                          <a:spcPts val="600"/>
                        </a:spcAft>
                        <a:buFont typeface="Symbol" pitchFamily="2" charset="2"/>
                        <a:buChar char=""/>
                      </a:pPr>
                      <a:r>
                        <a:rPr lang="en-GB" sz="1050" dirty="0">
                          <a:effectLst/>
                        </a:rPr>
                        <a:t>Roll out and conduct tailored trainings for senior management and staff on  the:</a:t>
                      </a:r>
                    </a:p>
                    <a:p>
                      <a:pPr marL="800100" lvl="1" indent="-342900">
                        <a:lnSpc>
                          <a:spcPct val="107000"/>
                        </a:lnSpc>
                        <a:spcAft>
                          <a:spcPts val="600"/>
                        </a:spcAft>
                        <a:buFont typeface="+mj-lt"/>
                        <a:buAutoNum type="romanUcPeriod"/>
                      </a:pPr>
                      <a:r>
                        <a:rPr lang="en-GB" sz="1050" dirty="0">
                          <a:effectLst/>
                        </a:rPr>
                        <a:t>Anti-Sexual Exploitation and Abuse Policy</a:t>
                      </a:r>
                    </a:p>
                    <a:p>
                      <a:pPr marL="800100" lvl="1" indent="-342900">
                        <a:lnSpc>
                          <a:spcPct val="107000"/>
                        </a:lnSpc>
                        <a:buFont typeface="+mj-lt"/>
                        <a:buAutoNum type="romanUcPeriod"/>
                      </a:pPr>
                      <a:r>
                        <a:rPr lang="en-GB" sz="1050" dirty="0">
                          <a:effectLst/>
                        </a:rPr>
                        <a:t>Whistleblowing Policy</a:t>
                      </a:r>
                    </a:p>
                    <a:p>
                      <a:pPr marL="228600">
                        <a:lnSpc>
                          <a:spcPct val="107000"/>
                        </a:lnSpc>
                        <a:spcAft>
                          <a:spcPts val="60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rowSpan="3">
                  <a:txBody>
                    <a:bodyPr/>
                    <a:lstStyle/>
                    <a:p>
                      <a:pPr marL="457200" algn="l">
                        <a:lnSpc>
                          <a:spcPct val="107000"/>
                        </a:lnSpc>
                        <a:spcAft>
                          <a:spcPts val="600"/>
                        </a:spcAft>
                      </a:pPr>
                      <a:r>
                        <a:rPr lang="en-GB" sz="1050" dirty="0">
                          <a:effectLst/>
                        </a:rPr>
                        <a:t>Develop a GESI policy that conforms to national laws and establishes organisational mechanisms and practices to promote social safeguarding, gender quality and diversity that will provide a framework for decision-making and implementation of pro-GESI programmes.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nchor="ctr"/>
                </a:tc>
                <a:extLst>
                  <a:ext uri="{0D108BD9-81ED-4DB2-BD59-A6C34878D82A}">
                    <a16:rowId xmlns:a16="http://schemas.microsoft.com/office/drawing/2014/main" val="810446283"/>
                  </a:ext>
                </a:extLst>
              </a:tr>
              <a:tr h="1094893">
                <a:tc>
                  <a:txBody>
                    <a:bodyPr/>
                    <a:lstStyle/>
                    <a:p>
                      <a:pPr>
                        <a:lnSpc>
                          <a:spcPct val="107000"/>
                        </a:lnSpc>
                        <a:spcAft>
                          <a:spcPts val="600"/>
                        </a:spcAft>
                      </a:pPr>
                      <a:r>
                        <a:rPr lang="en-GB" sz="1050" dirty="0">
                          <a:effectLst/>
                        </a:rPr>
                        <a:t>Empowerment: </a:t>
                      </a:r>
                      <a:r>
                        <a:rPr lang="en-GB" sz="1050" b="0" dirty="0">
                          <a:effectLst/>
                        </a:rPr>
                        <a:t>interventions that build assets, capabilities and opportunities for women and marginalised groups</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a:txBody>
                    <a:bodyPr/>
                    <a:lstStyle/>
                    <a:p>
                      <a:pPr marL="342900" lvl="0" indent="-342900">
                        <a:lnSpc>
                          <a:spcPct val="107000"/>
                        </a:lnSpc>
                        <a:buFont typeface="Symbol" pitchFamily="2" charset="2"/>
                        <a:buChar char=""/>
                      </a:pPr>
                      <a:r>
                        <a:rPr lang="en-GB" sz="1050" dirty="0">
                          <a:effectLst/>
                        </a:rPr>
                        <a:t>Enforce the affirmative action of 30% women representation in the leadership of farmer associations as stipulated in COFFEE COMPANY’s memorandum of understanding. </a:t>
                      </a:r>
                    </a:p>
                    <a:p>
                      <a:pPr marL="342900" lvl="0" indent="-342900">
                        <a:lnSpc>
                          <a:spcPct val="107000"/>
                        </a:lnSpc>
                        <a:buFont typeface="Symbol" pitchFamily="2" charset="2"/>
                        <a:buChar char=""/>
                      </a:pPr>
                      <a:r>
                        <a:rPr lang="en-GB" sz="1050" dirty="0">
                          <a:effectLst/>
                        </a:rPr>
                        <a:t>GESI Policy that will involve and engage women to design and implement the longer-term GESI strategy that will promote and provide for equal opportunities. </a:t>
                      </a:r>
                    </a:p>
                    <a:p>
                      <a:pPr marL="342900" lvl="0" indent="-342900">
                        <a:lnSpc>
                          <a:spcPct val="107000"/>
                        </a:lnSpc>
                        <a:buFont typeface="Symbol" pitchFamily="2" charset="2"/>
                        <a:buChar char=""/>
                      </a:pPr>
                      <a:r>
                        <a:rPr lang="en-GB" sz="1050" dirty="0">
                          <a:effectLst/>
                        </a:rPr>
                        <a:t>Access to financial support to promote the Farmer Ownership Model (FOM) in order to raise corporation fund for COFFEE COMPANY and to promote the MBO based model.</a:t>
                      </a:r>
                    </a:p>
                    <a:p>
                      <a:pPr marL="457200">
                        <a:lnSpc>
                          <a:spcPct val="107000"/>
                        </a:lnSpc>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vMerge="1">
                  <a:txBody>
                    <a:bodyPr/>
                    <a:lstStyle/>
                    <a:p>
                      <a:endParaRPr lang="en-US"/>
                    </a:p>
                  </a:txBody>
                  <a:tcPr/>
                </a:tc>
                <a:extLst>
                  <a:ext uri="{0D108BD9-81ED-4DB2-BD59-A6C34878D82A}">
                    <a16:rowId xmlns:a16="http://schemas.microsoft.com/office/drawing/2014/main" val="105009173"/>
                  </a:ext>
                </a:extLst>
              </a:tr>
              <a:tr h="1515240">
                <a:tc>
                  <a:txBody>
                    <a:bodyPr/>
                    <a:lstStyle/>
                    <a:p>
                      <a:pPr>
                        <a:lnSpc>
                          <a:spcPct val="107000"/>
                        </a:lnSpc>
                        <a:spcAft>
                          <a:spcPts val="600"/>
                        </a:spcAft>
                      </a:pPr>
                      <a:r>
                        <a:rPr lang="en-GB" sz="1050" dirty="0">
                          <a:effectLst/>
                        </a:rPr>
                        <a:t>Transformation: </a:t>
                      </a:r>
                      <a:r>
                        <a:rPr lang="en-GB" sz="1050" b="0" dirty="0">
                          <a:effectLst/>
                        </a:rPr>
                        <a:t>Interventions that address unequal power relations and seek institutional and societal change</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32999" marR="32999" marT="0" marB="0"/>
                </a:tc>
                <a:tc>
                  <a:txBody>
                    <a:bodyPr/>
                    <a:lstStyle/>
                    <a:p>
                      <a:pPr marL="342900" lvl="0" indent="-342900">
                        <a:lnSpc>
                          <a:spcPct val="107000"/>
                        </a:lnSpc>
                        <a:spcAft>
                          <a:spcPts val="600"/>
                        </a:spcAft>
                        <a:buFont typeface="Symbol" pitchFamily="2" charset="2"/>
                        <a:buChar char=""/>
                      </a:pPr>
                      <a:r>
                        <a:rPr lang="en-GB" sz="1050" dirty="0">
                          <a:effectLst/>
                        </a:rPr>
                        <a:t>Design or develop formal structures that recognise and overcome women contribution to the COFFEE COMPANY supply chain despite not being titled landowners.</a:t>
                      </a:r>
                    </a:p>
                    <a:p>
                      <a:pPr marL="342900" lvl="0" indent="-342900">
                        <a:lnSpc>
                          <a:spcPct val="107000"/>
                        </a:lnSpc>
                        <a:buFont typeface="Symbol" pitchFamily="2" charset="2"/>
                        <a:buChar char=""/>
                      </a:pPr>
                      <a:r>
                        <a:rPr lang="en-GB" sz="1050" dirty="0">
                          <a:effectLst/>
                        </a:rPr>
                        <a:t>Develop and implement a board governance manual.</a:t>
                      </a:r>
                    </a:p>
                    <a:p>
                      <a:pPr marL="342900" lvl="0" indent="-342900">
                        <a:lnSpc>
                          <a:spcPct val="107000"/>
                        </a:lnSpc>
                        <a:spcAft>
                          <a:spcPts val="600"/>
                        </a:spcAft>
                        <a:buFont typeface="Symbol" pitchFamily="2" charset="2"/>
                        <a:buChar char=""/>
                      </a:pPr>
                      <a:r>
                        <a:rPr lang="en-GB" sz="1050" dirty="0">
                          <a:effectLst/>
                        </a:rPr>
                        <a:t>Women farmers are either encouraged and/or facilitated to have an equity shares in the company.  </a:t>
                      </a:r>
                    </a:p>
                    <a:p>
                      <a:pPr marL="342900" lvl="0" indent="-342900">
                        <a:lnSpc>
                          <a:spcPct val="107000"/>
                        </a:lnSpc>
                        <a:spcAft>
                          <a:spcPts val="600"/>
                        </a:spcAft>
                        <a:buFont typeface="Symbol" pitchFamily="2" charset="2"/>
                        <a:buChar char=""/>
                      </a:pPr>
                      <a:r>
                        <a:rPr lang="en-GB" sz="1050" dirty="0">
                          <a:effectLst/>
                        </a:rPr>
                        <a:t>GESI strategy to promote youth and women micro-enterprise development, introduction of both financial and non-financial incentives for mainstreaming GESI in supply chains.</a:t>
                      </a:r>
                    </a:p>
                    <a:p>
                      <a:pPr marL="342900" lvl="0" indent="-342900">
                        <a:lnSpc>
                          <a:spcPct val="107000"/>
                        </a:lnSpc>
                        <a:spcAft>
                          <a:spcPts val="600"/>
                        </a:spcAft>
                        <a:buFont typeface="Symbol" pitchFamily="2" charset="2"/>
                        <a:buChar char=""/>
                      </a:pPr>
                      <a:r>
                        <a:rPr lang="en-GB" sz="1050" dirty="0">
                          <a:effectLst/>
                        </a:rPr>
                        <a:t>Revise board structure to reflect women board representation at 51%. </a:t>
                      </a:r>
                    </a:p>
                    <a:p>
                      <a:pPr marL="342900" lvl="0" indent="-342900">
                        <a:lnSpc>
                          <a:spcPct val="107000"/>
                        </a:lnSpc>
                        <a:spcAft>
                          <a:spcPts val="600"/>
                        </a:spcAft>
                        <a:buFont typeface="Symbol" pitchFamily="2" charset="2"/>
                        <a:buChar char=""/>
                      </a:pPr>
                      <a:r>
                        <a:rPr lang="en-GB" sz="1050" dirty="0">
                          <a:effectLst/>
                        </a:rPr>
                        <a:t>Incorporate more women in the management and leadership teams.</a:t>
                      </a:r>
                    </a:p>
                  </a:txBody>
                  <a:tcPr marL="32999" marR="32999" marT="0" marB="0"/>
                </a:tc>
                <a:tc vMerge="1">
                  <a:txBody>
                    <a:bodyPr/>
                    <a:lstStyle/>
                    <a:p>
                      <a:endParaRPr lang="en-US"/>
                    </a:p>
                  </a:txBody>
                  <a:tcPr/>
                </a:tc>
                <a:extLst>
                  <a:ext uri="{0D108BD9-81ED-4DB2-BD59-A6C34878D82A}">
                    <a16:rowId xmlns:a16="http://schemas.microsoft.com/office/drawing/2014/main" val="3401960573"/>
                  </a:ext>
                </a:extLst>
              </a:tr>
            </a:tbl>
          </a:graphicData>
        </a:graphic>
      </p:graphicFrame>
    </p:spTree>
    <p:extLst>
      <p:ext uri="{BB962C8B-B14F-4D97-AF65-F5344CB8AC3E}">
        <p14:creationId xmlns:p14="http://schemas.microsoft.com/office/powerpoint/2010/main" val="3221720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A7F3-5227-F243-87AE-ABF5A8213B7F}"/>
              </a:ext>
            </a:extLst>
          </p:cNvPr>
          <p:cNvSpPr>
            <a:spLocks noGrp="1"/>
          </p:cNvSpPr>
          <p:nvPr>
            <p:ph type="title"/>
          </p:nvPr>
        </p:nvSpPr>
        <p:spPr>
          <a:xfrm>
            <a:off x="457200" y="298730"/>
            <a:ext cx="8218488" cy="691200"/>
          </a:xfrm>
        </p:spPr>
        <p:txBody>
          <a:bodyPr/>
          <a:lstStyle/>
          <a:p>
            <a:r>
              <a:rPr lang="en-US" dirty="0"/>
              <a:t>Applying the framework: group exercise</a:t>
            </a:r>
          </a:p>
        </p:txBody>
      </p:sp>
      <p:sp>
        <p:nvSpPr>
          <p:cNvPr id="6" name="Content Placeholder 2">
            <a:extLst>
              <a:ext uri="{FF2B5EF4-FFF2-40B4-BE49-F238E27FC236}">
                <a16:creationId xmlns:a16="http://schemas.microsoft.com/office/drawing/2014/main" id="{CB96308A-7610-C446-8871-14F6635ACAE5}"/>
              </a:ext>
            </a:extLst>
          </p:cNvPr>
          <p:cNvSpPr txBox="1">
            <a:spLocks/>
          </p:cNvSpPr>
          <p:nvPr/>
        </p:nvSpPr>
        <p:spPr>
          <a:xfrm>
            <a:off x="457200" y="1410679"/>
            <a:ext cx="4386263" cy="4351338"/>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dirty="0" smtClean="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dirty="0" smtClean="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dirty="0" smtClean="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dirty="0" smtClean="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E73456CC-C83F-5C43-81F5-3D6CFCCD28E3}"/>
              </a:ext>
            </a:extLst>
          </p:cNvPr>
          <p:cNvSpPr txBox="1"/>
          <p:nvPr/>
        </p:nvSpPr>
        <p:spPr>
          <a:xfrm>
            <a:off x="2072757" y="4564903"/>
            <a:ext cx="4671159" cy="1200329"/>
          </a:xfrm>
          <a:prstGeom prst="rect">
            <a:avLst/>
          </a:prstGeom>
          <a:noFill/>
        </p:spPr>
        <p:txBody>
          <a:bodyPr wrap="square" rtlCol="0">
            <a:spAutoFit/>
          </a:bodyPr>
          <a:lstStyle/>
          <a:p>
            <a:r>
              <a:rPr lang="en-US" dirty="0">
                <a:solidFill>
                  <a:schemeClr val="bg2"/>
                </a:solidFill>
              </a:rPr>
              <a:t>In two breakout groups, identify potential interventions for each level of the framework that would impact leadership, workplace operations and the supply-chain</a:t>
            </a:r>
          </a:p>
        </p:txBody>
      </p:sp>
      <p:grpSp>
        <p:nvGrpSpPr>
          <p:cNvPr id="11" name="Group 10">
            <a:extLst>
              <a:ext uri="{FF2B5EF4-FFF2-40B4-BE49-F238E27FC236}">
                <a16:creationId xmlns:a16="http://schemas.microsoft.com/office/drawing/2014/main" id="{CB191E35-1CB9-8046-A9BC-E4C8F90DE9C8}"/>
              </a:ext>
            </a:extLst>
          </p:cNvPr>
          <p:cNvGrpSpPr/>
          <p:nvPr/>
        </p:nvGrpSpPr>
        <p:grpSpPr>
          <a:xfrm>
            <a:off x="465340" y="1854778"/>
            <a:ext cx="1006185" cy="772044"/>
            <a:chOff x="423948" y="1597083"/>
            <a:chExt cx="1006185" cy="772044"/>
          </a:xfrm>
        </p:grpSpPr>
        <p:pic>
          <p:nvPicPr>
            <p:cNvPr id="12" name="Picture 11">
              <a:extLst>
                <a:ext uri="{FF2B5EF4-FFF2-40B4-BE49-F238E27FC236}">
                  <a16:creationId xmlns:a16="http://schemas.microsoft.com/office/drawing/2014/main" id="{691A065B-39B9-2F49-9922-FBF5C60437D6}"/>
                </a:ext>
              </a:extLst>
            </p:cNvPr>
            <p:cNvPicPr>
              <a:picLocks noChangeAspect="1"/>
            </p:cNvPicPr>
            <p:nvPr/>
          </p:nvPicPr>
          <p:blipFill>
            <a:blip r:embed="rId8"/>
            <a:stretch>
              <a:fillRect/>
            </a:stretch>
          </p:blipFill>
          <p:spPr>
            <a:xfrm>
              <a:off x="641290" y="1597083"/>
              <a:ext cx="571500" cy="571500"/>
            </a:xfrm>
            <a:prstGeom prst="rect">
              <a:avLst/>
            </a:prstGeom>
          </p:spPr>
        </p:pic>
        <p:sp>
          <p:nvSpPr>
            <p:cNvPr id="13" name="Title 2">
              <a:extLst>
                <a:ext uri="{FF2B5EF4-FFF2-40B4-BE49-F238E27FC236}">
                  <a16:creationId xmlns:a16="http://schemas.microsoft.com/office/drawing/2014/main" id="{10ABB53B-DB7B-214B-B7CF-BF36730FF0AB}"/>
                </a:ext>
              </a:extLst>
            </p:cNvPr>
            <p:cNvSpPr txBox="1">
              <a:spLocks/>
            </p:cNvSpPr>
            <p:nvPr/>
          </p:nvSpPr>
          <p:spPr>
            <a:xfrm>
              <a:off x="423948" y="2202874"/>
              <a:ext cx="1006185" cy="166253"/>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LEADERSHIP</a:t>
              </a:r>
            </a:p>
          </p:txBody>
        </p:sp>
      </p:grpSp>
      <p:grpSp>
        <p:nvGrpSpPr>
          <p:cNvPr id="14" name="Group 13">
            <a:extLst>
              <a:ext uri="{FF2B5EF4-FFF2-40B4-BE49-F238E27FC236}">
                <a16:creationId xmlns:a16="http://schemas.microsoft.com/office/drawing/2014/main" id="{52C965B2-6504-0F42-ABF1-239FBAEC77B8}"/>
              </a:ext>
            </a:extLst>
          </p:cNvPr>
          <p:cNvGrpSpPr/>
          <p:nvPr/>
        </p:nvGrpSpPr>
        <p:grpSpPr>
          <a:xfrm>
            <a:off x="465340" y="3250210"/>
            <a:ext cx="1006185" cy="780359"/>
            <a:chOff x="490450" y="2461606"/>
            <a:chExt cx="1006185" cy="780359"/>
          </a:xfrm>
        </p:grpSpPr>
        <p:pic>
          <p:nvPicPr>
            <p:cNvPr id="15" name="Picture 14">
              <a:extLst>
                <a:ext uri="{FF2B5EF4-FFF2-40B4-BE49-F238E27FC236}">
                  <a16:creationId xmlns:a16="http://schemas.microsoft.com/office/drawing/2014/main" id="{11DC7145-6841-ED4A-8622-7A66A5ACC1EE}"/>
                </a:ext>
              </a:extLst>
            </p:cNvPr>
            <p:cNvPicPr>
              <a:picLocks noChangeAspect="1"/>
            </p:cNvPicPr>
            <p:nvPr/>
          </p:nvPicPr>
          <p:blipFill>
            <a:blip r:embed="rId9"/>
            <a:stretch>
              <a:fillRect/>
            </a:stretch>
          </p:blipFill>
          <p:spPr>
            <a:xfrm>
              <a:off x="707792" y="2461606"/>
              <a:ext cx="571500" cy="571500"/>
            </a:xfrm>
            <a:prstGeom prst="rect">
              <a:avLst/>
            </a:prstGeom>
          </p:spPr>
        </p:pic>
        <p:sp>
          <p:nvSpPr>
            <p:cNvPr id="16" name="Title 2">
              <a:extLst>
                <a:ext uri="{FF2B5EF4-FFF2-40B4-BE49-F238E27FC236}">
                  <a16:creationId xmlns:a16="http://schemas.microsoft.com/office/drawing/2014/main" id="{BB5A8340-81C7-7749-800B-4A25CD7BF77D}"/>
                </a:ext>
              </a:extLst>
            </p:cNvPr>
            <p:cNvSpPr txBox="1">
              <a:spLocks/>
            </p:cNvSpPr>
            <p:nvPr/>
          </p:nvSpPr>
          <p:spPr>
            <a:xfrm>
              <a:off x="490450" y="3069001"/>
              <a:ext cx="1006185" cy="172964"/>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EMPLOYEES</a:t>
              </a:r>
            </a:p>
          </p:txBody>
        </p:sp>
      </p:grpSp>
      <p:grpSp>
        <p:nvGrpSpPr>
          <p:cNvPr id="17" name="Group 16">
            <a:extLst>
              <a:ext uri="{FF2B5EF4-FFF2-40B4-BE49-F238E27FC236}">
                <a16:creationId xmlns:a16="http://schemas.microsoft.com/office/drawing/2014/main" id="{ED9F75ED-956D-C14E-AB07-BE0ADF634213}"/>
              </a:ext>
            </a:extLst>
          </p:cNvPr>
          <p:cNvGrpSpPr/>
          <p:nvPr/>
        </p:nvGrpSpPr>
        <p:grpSpPr>
          <a:xfrm>
            <a:off x="465340" y="4647853"/>
            <a:ext cx="1006185" cy="1033632"/>
            <a:chOff x="1163781" y="3259629"/>
            <a:chExt cx="1006185" cy="1033632"/>
          </a:xfrm>
        </p:grpSpPr>
        <p:pic>
          <p:nvPicPr>
            <p:cNvPr id="18" name="Picture 17">
              <a:extLst>
                <a:ext uri="{FF2B5EF4-FFF2-40B4-BE49-F238E27FC236}">
                  <a16:creationId xmlns:a16="http://schemas.microsoft.com/office/drawing/2014/main" id="{CA162C20-E88F-C541-BB04-F083D9203E71}"/>
                </a:ext>
              </a:extLst>
            </p:cNvPr>
            <p:cNvPicPr>
              <a:picLocks noChangeAspect="1"/>
            </p:cNvPicPr>
            <p:nvPr/>
          </p:nvPicPr>
          <p:blipFill>
            <a:blip r:embed="rId10"/>
            <a:stretch>
              <a:fillRect/>
            </a:stretch>
          </p:blipFill>
          <p:spPr>
            <a:xfrm>
              <a:off x="1381123" y="3259629"/>
              <a:ext cx="571500" cy="571500"/>
            </a:xfrm>
            <a:prstGeom prst="rect">
              <a:avLst/>
            </a:prstGeom>
          </p:spPr>
        </p:pic>
        <p:sp>
          <p:nvSpPr>
            <p:cNvPr id="19" name="Title 2">
              <a:extLst>
                <a:ext uri="{FF2B5EF4-FFF2-40B4-BE49-F238E27FC236}">
                  <a16:creationId xmlns:a16="http://schemas.microsoft.com/office/drawing/2014/main" id="{6E8D103B-B224-0645-9455-10D8871A0E38}"/>
                </a:ext>
              </a:extLst>
            </p:cNvPr>
            <p:cNvSpPr txBox="1">
              <a:spLocks/>
            </p:cNvSpPr>
            <p:nvPr/>
          </p:nvSpPr>
          <p:spPr>
            <a:xfrm>
              <a:off x="1163781" y="3861000"/>
              <a:ext cx="1006185" cy="432261"/>
            </a:xfrm>
            <a:prstGeom prst="rect">
              <a:avLst/>
            </a:prstGeom>
          </p:spPr>
          <p:txBody>
            <a:bodyPr vert="horz" lIns="0" tIns="0" rIns="0" bIns="0" rtlCol="0" anchor="t" anchorCtr="0">
              <a:noAutofit/>
            </a:bodyPr>
            <a:lst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a:lstStyle>
            <a:p>
              <a:pPr algn="ctr">
                <a:lnSpc>
                  <a:spcPct val="100000"/>
                </a:lnSpc>
              </a:pPr>
              <a:r>
                <a:rPr lang="en-GB" sz="1000" dirty="0">
                  <a:solidFill>
                    <a:schemeClr val="accent1"/>
                  </a:solidFill>
                </a:rPr>
                <a:t>SUPPLY CHAIN</a:t>
              </a:r>
            </a:p>
          </p:txBody>
        </p:sp>
      </p:grpSp>
      <p:sp>
        <p:nvSpPr>
          <p:cNvPr id="26" name="TextBox 25">
            <a:extLst>
              <a:ext uri="{FF2B5EF4-FFF2-40B4-BE49-F238E27FC236}">
                <a16:creationId xmlns:a16="http://schemas.microsoft.com/office/drawing/2014/main" id="{8C4E878E-57D4-C244-8F0A-60A03CD06EC6}"/>
              </a:ext>
            </a:extLst>
          </p:cNvPr>
          <p:cNvSpPr txBox="1"/>
          <p:nvPr/>
        </p:nvSpPr>
        <p:spPr>
          <a:xfrm>
            <a:off x="2159022" y="1951178"/>
            <a:ext cx="1984030"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dirty="0">
                <a:cs typeface="+mn-cs"/>
              </a:rPr>
              <a:t>Interventions that </a:t>
            </a:r>
            <a:r>
              <a:rPr lang="en-US" sz="1050" b="1" dirty="0">
                <a:solidFill>
                  <a:schemeClr val="accent1"/>
                </a:solidFill>
                <a:cs typeface="+mn-cs"/>
              </a:rPr>
              <a:t>address basic needs and vulnerabilities </a:t>
            </a:r>
            <a:r>
              <a:rPr lang="en-US" sz="1050" dirty="0">
                <a:cs typeface="+mn-cs"/>
              </a:rPr>
              <a:t>of women and </a:t>
            </a:r>
            <a:r>
              <a:rPr lang="en-US" sz="1050" dirty="0" err="1">
                <a:cs typeface="+mn-cs"/>
              </a:rPr>
              <a:t>marginalised</a:t>
            </a:r>
            <a:r>
              <a:rPr lang="en-US" sz="1050" dirty="0">
                <a:cs typeface="+mn-cs"/>
              </a:rPr>
              <a:t> groups</a:t>
            </a:r>
            <a:endParaRPr lang="en-US" sz="1200" dirty="0"/>
          </a:p>
        </p:txBody>
      </p:sp>
      <p:sp>
        <p:nvSpPr>
          <p:cNvPr id="27" name="TextBox 26">
            <a:extLst>
              <a:ext uri="{FF2B5EF4-FFF2-40B4-BE49-F238E27FC236}">
                <a16:creationId xmlns:a16="http://schemas.microsoft.com/office/drawing/2014/main" id="{E61292A8-5A43-7A42-9D53-5FB17DAFCC87}"/>
              </a:ext>
            </a:extLst>
          </p:cNvPr>
          <p:cNvSpPr txBox="1"/>
          <p:nvPr/>
        </p:nvSpPr>
        <p:spPr>
          <a:xfrm>
            <a:off x="4525031" y="1951178"/>
            <a:ext cx="1984030"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dirty="0"/>
              <a:t>Interventions that </a:t>
            </a:r>
            <a:r>
              <a:rPr lang="en-US" sz="1050" b="1" dirty="0">
                <a:solidFill>
                  <a:schemeClr val="accent1"/>
                </a:solidFill>
              </a:rPr>
              <a:t>build assets, capabilities and opportunities </a:t>
            </a:r>
            <a:r>
              <a:rPr lang="en-US" sz="1050" dirty="0"/>
              <a:t>for women and </a:t>
            </a:r>
            <a:r>
              <a:rPr lang="en-US" sz="1050" dirty="0" err="1"/>
              <a:t>marginalised</a:t>
            </a:r>
            <a:r>
              <a:rPr lang="en-US" sz="1050" dirty="0"/>
              <a:t> groups</a:t>
            </a:r>
            <a:endParaRPr lang="en-US" sz="1200" dirty="0">
              <a:cs typeface="+mn-cs"/>
            </a:endParaRPr>
          </a:p>
        </p:txBody>
      </p:sp>
      <p:sp>
        <p:nvSpPr>
          <p:cNvPr id="28" name="TextBox 27">
            <a:extLst>
              <a:ext uri="{FF2B5EF4-FFF2-40B4-BE49-F238E27FC236}">
                <a16:creationId xmlns:a16="http://schemas.microsoft.com/office/drawing/2014/main" id="{2C099B8D-675F-A445-8BAD-F77EFE97E799}"/>
              </a:ext>
            </a:extLst>
          </p:cNvPr>
          <p:cNvSpPr txBox="1"/>
          <p:nvPr/>
        </p:nvSpPr>
        <p:spPr>
          <a:xfrm>
            <a:off x="6891038" y="1951178"/>
            <a:ext cx="1984030" cy="48474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dirty="0"/>
              <a:t>Interventions that address </a:t>
            </a:r>
            <a:br>
              <a:rPr lang="en-US" sz="1050" dirty="0"/>
            </a:br>
            <a:r>
              <a:rPr lang="en-US" sz="1050" dirty="0"/>
              <a:t>unequal power relations and seek </a:t>
            </a:r>
            <a:r>
              <a:rPr lang="en-US" sz="1050" b="1" dirty="0">
                <a:solidFill>
                  <a:schemeClr val="accent1"/>
                </a:solidFill>
              </a:rPr>
              <a:t>institutional and societal change</a:t>
            </a:r>
            <a:endParaRPr lang="en-US" sz="1200" dirty="0">
              <a:solidFill>
                <a:schemeClr val="accent1"/>
              </a:solidFill>
            </a:endParaRPr>
          </a:p>
        </p:txBody>
      </p:sp>
      <p:grpSp>
        <p:nvGrpSpPr>
          <p:cNvPr id="29" name="CustomIcon">
            <a:extLst>
              <a:ext uri="{FF2B5EF4-FFF2-40B4-BE49-F238E27FC236}">
                <a16:creationId xmlns:a16="http://schemas.microsoft.com/office/drawing/2014/main" id="{EE7A1298-5BA0-E640-ACA4-4E0E756FE916}"/>
              </a:ext>
            </a:extLst>
          </p:cNvPr>
          <p:cNvGrpSpPr>
            <a:grpSpLocks noChangeAspect="1"/>
          </p:cNvGrpSpPr>
          <p:nvPr>
            <p:custDataLst>
              <p:tags r:id="rId1"/>
            </p:custDataLst>
          </p:nvPr>
        </p:nvGrpSpPr>
        <p:grpSpPr>
          <a:xfrm>
            <a:off x="2159022" y="3426099"/>
            <a:ext cx="604470" cy="604470"/>
            <a:chOff x="-200025" y="-207010"/>
            <a:chExt cx="1019810" cy="1019810"/>
          </a:xfrm>
        </p:grpSpPr>
        <p:sp>
          <p:nvSpPr>
            <p:cNvPr id="30" name="Oval 29">
              <a:extLst>
                <a:ext uri="{FF2B5EF4-FFF2-40B4-BE49-F238E27FC236}">
                  <a16:creationId xmlns:a16="http://schemas.microsoft.com/office/drawing/2014/main" id="{BB070A7E-561B-C748-BCBE-26E059E2C2DD}"/>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pic>
          <p:nvPicPr>
            <p:cNvPr id="31" name="Graphic 30">
              <a:extLst>
                <a:ext uri="{FF2B5EF4-FFF2-40B4-BE49-F238E27FC236}">
                  <a16:creationId xmlns:a16="http://schemas.microsoft.com/office/drawing/2014/main" id="{1BF6F120-0FF8-594D-B54F-AFA34A95E5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grpSp>
        <p:nvGrpSpPr>
          <p:cNvPr id="32" name="CustomIcon">
            <a:extLst>
              <a:ext uri="{FF2B5EF4-FFF2-40B4-BE49-F238E27FC236}">
                <a16:creationId xmlns:a16="http://schemas.microsoft.com/office/drawing/2014/main" id="{7825CC63-B47D-BB4A-BA22-8F0AAC93986D}"/>
              </a:ext>
            </a:extLst>
          </p:cNvPr>
          <p:cNvGrpSpPr>
            <a:grpSpLocks noChangeAspect="1"/>
          </p:cNvGrpSpPr>
          <p:nvPr>
            <p:custDataLst>
              <p:tags r:id="rId2"/>
            </p:custDataLst>
          </p:nvPr>
        </p:nvGrpSpPr>
        <p:grpSpPr>
          <a:xfrm>
            <a:off x="4525030" y="3426099"/>
            <a:ext cx="604470" cy="604470"/>
            <a:chOff x="-200025" y="-207010"/>
            <a:chExt cx="1019810" cy="1019810"/>
          </a:xfrm>
        </p:grpSpPr>
        <p:sp>
          <p:nvSpPr>
            <p:cNvPr id="33" name="Oval 32">
              <a:extLst>
                <a:ext uri="{FF2B5EF4-FFF2-40B4-BE49-F238E27FC236}">
                  <a16:creationId xmlns:a16="http://schemas.microsoft.com/office/drawing/2014/main" id="{21957759-C8E2-DC4E-967F-3B7CFDE7677F}"/>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pic>
          <p:nvPicPr>
            <p:cNvPr id="34" name="Graphic 33">
              <a:extLst>
                <a:ext uri="{FF2B5EF4-FFF2-40B4-BE49-F238E27FC236}">
                  <a16:creationId xmlns:a16="http://schemas.microsoft.com/office/drawing/2014/main" id="{2EE36A60-0588-FC41-AD22-AC747A22DF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pSp>
        <p:nvGrpSpPr>
          <p:cNvPr id="35" name="CustomIcon">
            <a:extLst>
              <a:ext uri="{FF2B5EF4-FFF2-40B4-BE49-F238E27FC236}">
                <a16:creationId xmlns:a16="http://schemas.microsoft.com/office/drawing/2014/main" id="{2E3F2F00-96E7-BF4A-A82C-B1C07DE49735}"/>
              </a:ext>
            </a:extLst>
          </p:cNvPr>
          <p:cNvGrpSpPr>
            <a:grpSpLocks noChangeAspect="1"/>
          </p:cNvGrpSpPr>
          <p:nvPr>
            <p:custDataLst>
              <p:tags r:id="rId3"/>
            </p:custDataLst>
          </p:nvPr>
        </p:nvGrpSpPr>
        <p:grpSpPr>
          <a:xfrm>
            <a:off x="6891038" y="3426099"/>
            <a:ext cx="604470" cy="604470"/>
            <a:chOff x="-200025" y="-207010"/>
            <a:chExt cx="1019810" cy="1019810"/>
          </a:xfrm>
        </p:grpSpPr>
        <p:sp>
          <p:nvSpPr>
            <p:cNvPr id="36" name="Oval 35">
              <a:extLst>
                <a:ext uri="{FF2B5EF4-FFF2-40B4-BE49-F238E27FC236}">
                  <a16:creationId xmlns:a16="http://schemas.microsoft.com/office/drawing/2014/main" id="{1328F973-2908-7043-99CD-FBF5058F465D}"/>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pic>
          <p:nvPicPr>
            <p:cNvPr id="37" name="Graphic 36">
              <a:extLst>
                <a:ext uri="{FF2B5EF4-FFF2-40B4-BE49-F238E27FC236}">
                  <a16:creationId xmlns:a16="http://schemas.microsoft.com/office/drawing/2014/main" id="{F238151C-B84A-AA4E-88E9-07D4955E19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sp>
        <p:nvSpPr>
          <p:cNvPr id="38" name="TextBox 37">
            <a:extLst>
              <a:ext uri="{FF2B5EF4-FFF2-40B4-BE49-F238E27FC236}">
                <a16:creationId xmlns:a16="http://schemas.microsoft.com/office/drawing/2014/main" id="{EB117DC4-249E-9A4D-81BB-C6F5C47EA527}"/>
              </a:ext>
            </a:extLst>
          </p:cNvPr>
          <p:cNvSpPr txBox="1">
            <a:spLocks/>
          </p:cNvSpPr>
          <p:nvPr/>
        </p:nvSpPr>
        <p:spPr>
          <a:xfrm>
            <a:off x="2159022" y="2879600"/>
            <a:ext cx="1836909" cy="16418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350" b="1" dirty="0">
                <a:solidFill>
                  <a:schemeClr val="accent1"/>
                </a:solidFill>
              </a:rPr>
              <a:t>Minimum compliance</a:t>
            </a:r>
          </a:p>
        </p:txBody>
      </p:sp>
      <p:sp>
        <p:nvSpPr>
          <p:cNvPr id="39" name="TextBox 38">
            <a:extLst>
              <a:ext uri="{FF2B5EF4-FFF2-40B4-BE49-F238E27FC236}">
                <a16:creationId xmlns:a16="http://schemas.microsoft.com/office/drawing/2014/main" id="{2B50E213-196A-D149-95DD-693A9E2EA46F}"/>
              </a:ext>
            </a:extLst>
          </p:cNvPr>
          <p:cNvSpPr txBox="1">
            <a:spLocks/>
          </p:cNvSpPr>
          <p:nvPr/>
        </p:nvSpPr>
        <p:spPr>
          <a:xfrm>
            <a:off x="4525031" y="2879600"/>
            <a:ext cx="1836909" cy="16418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350" b="1" dirty="0">
                <a:solidFill>
                  <a:schemeClr val="accent1"/>
                </a:solidFill>
              </a:rPr>
              <a:t>Empowerment</a:t>
            </a:r>
          </a:p>
        </p:txBody>
      </p:sp>
      <p:sp>
        <p:nvSpPr>
          <p:cNvPr id="40" name="TextBox 39">
            <a:extLst>
              <a:ext uri="{FF2B5EF4-FFF2-40B4-BE49-F238E27FC236}">
                <a16:creationId xmlns:a16="http://schemas.microsoft.com/office/drawing/2014/main" id="{F2E23B44-CB7F-0841-8A8D-48D66BB44A97}"/>
              </a:ext>
            </a:extLst>
          </p:cNvPr>
          <p:cNvSpPr txBox="1">
            <a:spLocks/>
          </p:cNvSpPr>
          <p:nvPr/>
        </p:nvSpPr>
        <p:spPr>
          <a:xfrm>
            <a:off x="6891038" y="2879600"/>
            <a:ext cx="1836909" cy="164185"/>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350" b="1" dirty="0">
                <a:solidFill>
                  <a:schemeClr val="accent1"/>
                </a:solidFill>
              </a:rPr>
              <a:t>Transformation</a:t>
            </a:r>
          </a:p>
        </p:txBody>
      </p:sp>
      <p:grpSp>
        <p:nvGrpSpPr>
          <p:cNvPr id="41" name="ChevronBlue 52">
            <a:extLst>
              <a:ext uri="{FF2B5EF4-FFF2-40B4-BE49-F238E27FC236}">
                <a16:creationId xmlns:a16="http://schemas.microsoft.com/office/drawing/2014/main" id="{7FD75A2A-FAA3-7741-9B86-C4BE9CA52DA1}"/>
              </a:ext>
            </a:extLst>
          </p:cNvPr>
          <p:cNvGrpSpPr>
            <a:grpSpLocks noChangeAspect="1"/>
          </p:cNvGrpSpPr>
          <p:nvPr>
            <p:custDataLst>
              <p:tags r:id="rId4"/>
            </p:custDataLst>
          </p:nvPr>
        </p:nvGrpSpPr>
        <p:grpSpPr>
          <a:xfrm>
            <a:off x="4025624" y="2906080"/>
            <a:ext cx="234855" cy="234855"/>
            <a:chOff x="1016000" y="1016000"/>
            <a:chExt cx="396228" cy="396228"/>
          </a:xfrm>
        </p:grpSpPr>
        <p:sp>
          <p:nvSpPr>
            <p:cNvPr id="42" name="Oval 41">
              <a:extLst>
                <a:ext uri="{FF2B5EF4-FFF2-40B4-BE49-F238E27FC236}">
                  <a16:creationId xmlns:a16="http://schemas.microsoft.com/office/drawing/2014/main" id="{CBB77C0F-6993-364F-B364-985B777045D3}"/>
                </a:ext>
              </a:extLst>
            </p:cNvPr>
            <p:cNvSpPr/>
            <p:nvPr/>
          </p:nvSpPr>
          <p:spPr>
            <a:xfrm>
              <a:off x="1016000" y="1016000"/>
              <a:ext cx="396228" cy="396228"/>
            </a:xfrm>
            <a:prstGeom prst="ellipse">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sp>
          <p:nvSpPr>
            <p:cNvPr id="43" name="Freeform: Shape 50">
              <a:extLst>
                <a:ext uri="{FF2B5EF4-FFF2-40B4-BE49-F238E27FC236}">
                  <a16:creationId xmlns:a16="http://schemas.microsoft.com/office/drawing/2014/main" id="{EAB9E7DB-E4B2-F345-9B21-BE90F3B1681E}"/>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grpSp>
      <p:grpSp>
        <p:nvGrpSpPr>
          <p:cNvPr id="44" name="ChevronBlue 52">
            <a:extLst>
              <a:ext uri="{FF2B5EF4-FFF2-40B4-BE49-F238E27FC236}">
                <a16:creationId xmlns:a16="http://schemas.microsoft.com/office/drawing/2014/main" id="{9D76BD8D-6EF7-1641-ABEC-1680477A26A7}"/>
              </a:ext>
            </a:extLst>
          </p:cNvPr>
          <p:cNvGrpSpPr>
            <a:grpSpLocks noChangeAspect="1"/>
          </p:cNvGrpSpPr>
          <p:nvPr>
            <p:custDataLst>
              <p:tags r:id="rId5"/>
            </p:custDataLst>
          </p:nvPr>
        </p:nvGrpSpPr>
        <p:grpSpPr>
          <a:xfrm>
            <a:off x="6127085" y="2879600"/>
            <a:ext cx="234855" cy="234855"/>
            <a:chOff x="1016000" y="1016000"/>
            <a:chExt cx="396228" cy="396228"/>
          </a:xfrm>
        </p:grpSpPr>
        <p:sp>
          <p:nvSpPr>
            <p:cNvPr id="45" name="Oval 44">
              <a:extLst>
                <a:ext uri="{FF2B5EF4-FFF2-40B4-BE49-F238E27FC236}">
                  <a16:creationId xmlns:a16="http://schemas.microsoft.com/office/drawing/2014/main" id="{CA53B525-1592-6B4F-B157-F9CDD1AC0450}"/>
                </a:ext>
              </a:extLst>
            </p:cNvPr>
            <p:cNvSpPr/>
            <p:nvPr/>
          </p:nvSpPr>
          <p:spPr>
            <a:xfrm>
              <a:off x="1016000" y="1016000"/>
              <a:ext cx="396228" cy="396228"/>
            </a:xfrm>
            <a:prstGeom prst="ellipse">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sp>
          <p:nvSpPr>
            <p:cNvPr id="46" name="Freeform: Shape 55">
              <a:extLst>
                <a:ext uri="{FF2B5EF4-FFF2-40B4-BE49-F238E27FC236}">
                  <a16:creationId xmlns:a16="http://schemas.microsoft.com/office/drawing/2014/main" id="{E839087B-87D3-6C4C-B14E-AE45A25454BF}"/>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grpSp>
      <p:sp>
        <p:nvSpPr>
          <p:cNvPr id="47" name="Slide Number Placeholder 5">
            <a:extLst>
              <a:ext uri="{FF2B5EF4-FFF2-40B4-BE49-F238E27FC236}">
                <a16:creationId xmlns:a16="http://schemas.microsoft.com/office/drawing/2014/main" id="{6521A90B-5342-1846-8E21-EA297C187BC9}"/>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32</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3315704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D83B6-DB43-D949-86C4-9E39613A0540}"/>
              </a:ext>
            </a:extLst>
          </p:cNvPr>
          <p:cNvSpPr>
            <a:spLocks noGrp="1"/>
          </p:cNvSpPr>
          <p:nvPr>
            <p:ph idx="1"/>
          </p:nvPr>
        </p:nvSpPr>
        <p:spPr>
          <a:xfrm>
            <a:off x="457200" y="1251067"/>
            <a:ext cx="8229600" cy="4419599"/>
          </a:xfrm>
        </p:spPr>
        <p:txBody>
          <a:bodyPr/>
          <a:lstStyle/>
          <a:p>
            <a:pPr algn="ctr"/>
            <a:endParaRPr lang="en-US" dirty="0"/>
          </a:p>
          <a:p>
            <a:pPr algn="ctr"/>
            <a:endParaRPr lang="en-US" dirty="0"/>
          </a:p>
          <a:p>
            <a:pPr algn="ctr"/>
            <a:endParaRPr lang="en-US" dirty="0"/>
          </a:p>
          <a:p>
            <a:pPr algn="ctr"/>
            <a:endParaRPr lang="en-US" dirty="0"/>
          </a:p>
          <a:p>
            <a:pPr algn="ctr"/>
            <a:r>
              <a:rPr lang="en-US" sz="4400" dirty="0"/>
              <a:t>SO WHAT?</a:t>
            </a:r>
          </a:p>
        </p:txBody>
      </p:sp>
    </p:spTree>
    <p:extLst>
      <p:ext uri="{BB962C8B-B14F-4D97-AF65-F5344CB8AC3E}">
        <p14:creationId xmlns:p14="http://schemas.microsoft.com/office/powerpoint/2010/main" val="362158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D2EE9B-3519-4500-BACC-7DB7295DD67E}"/>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7170"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43D2EE9B-3519-4500-BACC-7DB7295DD67E}"/>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C536227-C1C5-4BBC-B211-2EB220304E16}"/>
              </a:ext>
            </a:extLst>
          </p:cNvPr>
          <p:cNvSpPr/>
          <p:nvPr>
            <p:custDataLst>
              <p:tags r:id="rId3"/>
            </p:custDataLst>
          </p:nvPr>
        </p:nvSpPr>
        <p:spPr>
          <a:xfrm>
            <a:off x="0" y="85725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225"/>
              </a:spcBef>
              <a:spcAft>
                <a:spcPts val="225"/>
              </a:spcAft>
            </a:pPr>
            <a:endParaRPr lang="en-PH" b="1" dirty="0" err="1">
              <a:solidFill>
                <a:schemeClr val="bg1"/>
              </a:solidFill>
              <a:latin typeface="Arial" panose="020B0604020202020204" pitchFamily="34" charset="0"/>
              <a:ea typeface="+mj-ea"/>
              <a:cs typeface="+mj-cs"/>
              <a:sym typeface="Arial" panose="020B0604020202020204" pitchFamily="34" charset="0"/>
            </a:endParaRPr>
          </a:p>
        </p:txBody>
      </p:sp>
      <p:sp>
        <p:nvSpPr>
          <p:cNvPr id="34" name="TextBox 33">
            <a:extLst>
              <a:ext uri="{FF2B5EF4-FFF2-40B4-BE49-F238E27FC236}">
                <a16:creationId xmlns:a16="http://schemas.microsoft.com/office/drawing/2014/main" id="{727B892F-422A-4319-8D2B-64EDEE5DC958}"/>
              </a:ext>
            </a:extLst>
          </p:cNvPr>
          <p:cNvSpPr txBox="1"/>
          <p:nvPr/>
        </p:nvSpPr>
        <p:spPr>
          <a:xfrm>
            <a:off x="5651198" y="1870042"/>
            <a:ext cx="3209219" cy="39215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750"/>
              </a:spcBef>
              <a:buNone/>
            </a:pPr>
            <a:r>
              <a:rPr lang="en-US" sz="1200" b="1" dirty="0">
                <a:ln w="6350" cap="flat">
                  <a:noFill/>
                  <a:miter lim="800000"/>
                </a:ln>
                <a:solidFill>
                  <a:schemeClr val="accent1"/>
                </a:solidFill>
                <a:latin typeface="+mj-lt"/>
                <a:ea typeface="+mj-ea"/>
                <a:cs typeface="+mj-cs"/>
              </a:rPr>
              <a:t>        </a:t>
            </a:r>
            <a:r>
              <a:rPr lang="en-US" sz="1350" b="1" dirty="0">
                <a:ln w="6350" cap="flat">
                  <a:noFill/>
                  <a:miter lim="800000"/>
                </a:ln>
                <a:solidFill>
                  <a:schemeClr val="accent1"/>
                </a:solidFill>
                <a:latin typeface="+mj-lt"/>
                <a:ea typeface="+mj-ea"/>
                <a:cs typeface="+mj-cs"/>
              </a:rPr>
              <a:t>Mainstreaming DI</a:t>
            </a:r>
          </a:p>
          <a:p>
            <a:pPr marL="644129" lvl="2" indent="-257175">
              <a:spcBef>
                <a:spcPts val="750"/>
              </a:spcBef>
              <a:buFont typeface="Wingdings" pitchFamily="2" charset="2"/>
              <a:buChar char="§"/>
            </a:pPr>
            <a:r>
              <a:rPr lang="en-US" sz="1200" dirty="0"/>
              <a:t>MA is incentivized to </a:t>
            </a:r>
            <a:r>
              <a:rPr lang="en-US" sz="1200" dirty="0" err="1"/>
              <a:t>maximise</a:t>
            </a:r>
            <a:r>
              <a:rPr lang="en-US" sz="1200" dirty="0"/>
              <a:t> DI through </a:t>
            </a:r>
            <a:r>
              <a:rPr lang="en-US" sz="1200" b="1" dirty="0"/>
              <a:t>11 weighted Payment by Result (</a:t>
            </a:r>
            <a:r>
              <a:rPr lang="en-US" sz="1200" b="1" dirty="0" err="1"/>
              <a:t>PbR</a:t>
            </a:r>
            <a:r>
              <a:rPr lang="en-US" sz="1200" b="1" dirty="0"/>
              <a:t>) measures</a:t>
            </a:r>
            <a:endParaRPr lang="en-US" sz="1200" dirty="0"/>
          </a:p>
          <a:p>
            <a:pPr marL="644129" lvl="2" indent="-257175">
              <a:spcBef>
                <a:spcPts val="750"/>
              </a:spcBef>
              <a:buFont typeface="Wingdings" pitchFamily="2" charset="2"/>
              <a:buChar char="§"/>
            </a:pPr>
            <a:r>
              <a:rPr lang="en-US" sz="1200" dirty="0"/>
              <a:t>Mainstreaming Gender, Economic &amp; Social Inclusion (GESI) is an essential component of MA’s Development Impact Strategy</a:t>
            </a:r>
            <a:endParaRPr lang="en-GB" sz="1200" dirty="0"/>
          </a:p>
          <a:p>
            <a:pPr marL="644129" lvl="2" indent="-257175">
              <a:spcBef>
                <a:spcPts val="750"/>
              </a:spcBef>
              <a:buFont typeface="Wingdings" pitchFamily="2" charset="2"/>
              <a:buChar char="§"/>
            </a:pPr>
            <a:r>
              <a:rPr lang="en-GB" sz="1200" dirty="0"/>
              <a:t>GESI is explicitly recognised through </a:t>
            </a:r>
            <a:r>
              <a:rPr lang="en-GB" sz="1200" b="1" dirty="0"/>
              <a:t>5 of the 11 </a:t>
            </a:r>
            <a:r>
              <a:rPr lang="en-GB" sz="1200" b="1" dirty="0" err="1"/>
              <a:t>PbR</a:t>
            </a:r>
            <a:r>
              <a:rPr lang="en-GB" sz="1200" b="1" dirty="0"/>
              <a:t> measures</a:t>
            </a:r>
            <a:r>
              <a:rPr lang="en-GB" sz="1200" dirty="0"/>
              <a:t> including:  </a:t>
            </a:r>
          </a:p>
          <a:p>
            <a:pPr marL="1028700" lvl="5" indent="-214313">
              <a:spcBef>
                <a:spcPts val="750"/>
              </a:spcBef>
            </a:pPr>
            <a:r>
              <a:rPr lang="en-GB" sz="1200" dirty="0"/>
              <a:t>Gender positive impact</a:t>
            </a:r>
          </a:p>
          <a:p>
            <a:pPr marL="1028700" lvl="5" indent="-214313">
              <a:spcBef>
                <a:spcPts val="750"/>
              </a:spcBef>
            </a:pPr>
            <a:r>
              <a:rPr lang="en-GB" sz="1200" dirty="0"/>
              <a:t>Use of local supply chain and</a:t>
            </a:r>
          </a:p>
          <a:p>
            <a:pPr marL="1028700" lvl="5" indent="-214313">
              <a:spcBef>
                <a:spcPts val="750"/>
              </a:spcBef>
            </a:pPr>
            <a:r>
              <a:rPr lang="en-GB" sz="1200" dirty="0"/>
              <a:t>Other economic and social impacts</a:t>
            </a:r>
          </a:p>
          <a:p>
            <a:pPr marL="1028700" lvl="5" indent="-214313">
              <a:spcBef>
                <a:spcPts val="750"/>
              </a:spcBef>
            </a:pPr>
            <a:r>
              <a:rPr lang="en-GB" sz="1200" dirty="0"/>
              <a:t>Consumer goods for poor</a:t>
            </a:r>
          </a:p>
          <a:p>
            <a:pPr marL="1028700" lvl="5" indent="-214313">
              <a:spcBef>
                <a:spcPts val="750"/>
              </a:spcBef>
            </a:pPr>
            <a:r>
              <a:rPr lang="en-GB" sz="1200" dirty="0"/>
              <a:t>Direct job creation</a:t>
            </a:r>
          </a:p>
        </p:txBody>
      </p:sp>
      <p:sp>
        <p:nvSpPr>
          <p:cNvPr id="11" name="Title 766997">
            <a:extLst>
              <a:ext uri="{FF2B5EF4-FFF2-40B4-BE49-F238E27FC236}">
                <a16:creationId xmlns:a16="http://schemas.microsoft.com/office/drawing/2014/main" id="{43D0A56E-783F-4562-9F2D-ADBC48E547B9}"/>
              </a:ext>
            </a:extLst>
          </p:cNvPr>
          <p:cNvSpPr txBox="1">
            <a:spLocks/>
          </p:cNvSpPr>
          <p:nvPr/>
        </p:nvSpPr>
        <p:spPr>
          <a:xfrm>
            <a:off x="416052" y="559269"/>
            <a:ext cx="8311896" cy="577081"/>
          </a:xfrm>
          <a:prstGeom prst="rect">
            <a:avLst/>
          </a:prstGeom>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r>
              <a:rPr lang="en-GB" sz="1875" dirty="0"/>
              <a:t>Development impact is mainstreamed across all programme targets and is a key focus of the Manufacturing Africa (MA) programme</a:t>
            </a:r>
            <a:endParaRPr lang="en-AU" sz="1875" dirty="0"/>
          </a:p>
        </p:txBody>
      </p:sp>
      <p:pic>
        <p:nvPicPr>
          <p:cNvPr id="14" name="Picture 13">
            <a:extLst>
              <a:ext uri="{FF2B5EF4-FFF2-40B4-BE49-F238E27FC236}">
                <a16:creationId xmlns:a16="http://schemas.microsoft.com/office/drawing/2014/main" id="{1A5D8B62-6704-40E5-97C1-6CC0AF503A6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584" y="2338818"/>
            <a:ext cx="5043326" cy="3382832"/>
          </a:xfrm>
          <a:prstGeom prst="rect">
            <a:avLst/>
          </a:prstGeom>
          <a:noFill/>
        </p:spPr>
      </p:pic>
      <p:sp>
        <p:nvSpPr>
          <p:cNvPr id="9" name="TextBox 8">
            <a:extLst>
              <a:ext uri="{FF2B5EF4-FFF2-40B4-BE49-F238E27FC236}">
                <a16:creationId xmlns:a16="http://schemas.microsoft.com/office/drawing/2014/main" id="{1A5F7FE0-557A-49F3-80E5-308598BDF626}"/>
              </a:ext>
            </a:extLst>
          </p:cNvPr>
          <p:cNvSpPr txBox="1"/>
          <p:nvPr/>
        </p:nvSpPr>
        <p:spPr>
          <a:xfrm>
            <a:off x="344281" y="1903481"/>
            <a:ext cx="4227719" cy="2077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5425">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42913" lvl="2" indent="-214313">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8488" lvl="3" indent="-152400">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7563" lvl="4" indent="-147638">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350" b="1" dirty="0">
                <a:solidFill>
                  <a:srgbClr val="002060"/>
                </a:solidFill>
              </a:rPr>
              <a:t>7 pillar development impact strategy for MA</a:t>
            </a:r>
          </a:p>
        </p:txBody>
      </p:sp>
    </p:spTree>
    <p:extLst>
      <p:ext uri="{BB962C8B-B14F-4D97-AF65-F5344CB8AC3E}">
        <p14:creationId xmlns:p14="http://schemas.microsoft.com/office/powerpoint/2010/main" val="1073336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743D-F928-1A49-927D-78BFF126B09C}"/>
              </a:ext>
            </a:extLst>
          </p:cNvPr>
          <p:cNvSpPr>
            <a:spLocks noGrp="1"/>
          </p:cNvSpPr>
          <p:nvPr>
            <p:ph type="title"/>
          </p:nvPr>
        </p:nvSpPr>
        <p:spPr>
          <a:xfrm>
            <a:off x="416051" y="2333516"/>
            <a:ext cx="8311896" cy="1446548"/>
          </a:xfrm>
          <a:ln w="57150">
            <a:solidFill>
              <a:schemeClr val="accent2">
                <a:lumMod val="75000"/>
              </a:schemeClr>
            </a:solidFill>
          </a:ln>
        </p:spPr>
        <p:txBody>
          <a:bodyPr/>
          <a:lstStyle/>
          <a:p>
            <a:pPr algn="ctr"/>
            <a:r>
              <a:rPr lang="en-US" sz="2400" dirty="0">
                <a:solidFill>
                  <a:srgbClr val="FF0000"/>
                </a:solidFill>
              </a:rPr>
              <a:t>Mainstreaming</a:t>
            </a:r>
            <a:r>
              <a:rPr lang="en-US" sz="2400" dirty="0"/>
              <a:t> </a:t>
            </a:r>
            <a:r>
              <a:rPr lang="en-US" sz="2400" dirty="0">
                <a:solidFill>
                  <a:srgbClr val="FF0000"/>
                </a:solidFill>
              </a:rPr>
              <a:t>GESI</a:t>
            </a:r>
            <a:r>
              <a:rPr lang="en-US" sz="2400" dirty="0"/>
              <a:t> </a:t>
            </a:r>
            <a:r>
              <a:rPr lang="en-US" sz="2400" dirty="0">
                <a:solidFill>
                  <a:srgbClr val="FF0000"/>
                </a:solidFill>
              </a:rPr>
              <a:t>is everyone’s business </a:t>
            </a:r>
            <a:r>
              <a:rPr lang="en-US" sz="2400" dirty="0"/>
              <a:t>involved in the delivery of Manufacturing Africa</a:t>
            </a:r>
            <a:br>
              <a:rPr lang="en-US" sz="2400" dirty="0"/>
            </a:br>
            <a:endParaRPr lang="en-US" sz="2400" dirty="0"/>
          </a:p>
        </p:txBody>
      </p:sp>
      <p:sp>
        <p:nvSpPr>
          <p:cNvPr id="3" name="Rectangle 2">
            <a:extLst>
              <a:ext uri="{FF2B5EF4-FFF2-40B4-BE49-F238E27FC236}">
                <a16:creationId xmlns:a16="http://schemas.microsoft.com/office/drawing/2014/main" id="{A9E7C9D3-B64D-7C42-A2D5-22BB5E2F51C0}"/>
              </a:ext>
            </a:extLst>
          </p:cNvPr>
          <p:cNvSpPr/>
          <p:nvPr/>
        </p:nvSpPr>
        <p:spPr>
          <a:xfrm>
            <a:off x="416051" y="637057"/>
            <a:ext cx="6341480" cy="523220"/>
          </a:xfrm>
          <a:prstGeom prst="rect">
            <a:avLst/>
          </a:prstGeom>
        </p:spPr>
        <p:txBody>
          <a:bodyPr wrap="none">
            <a:spAutoFit/>
          </a:bodyPr>
          <a:lstStyle/>
          <a:p>
            <a:r>
              <a:rPr lang="en-US" sz="2800" b="1" dirty="0">
                <a:solidFill>
                  <a:schemeClr val="bg2"/>
                </a:solidFill>
                <a:latin typeface="+mj-lt"/>
                <a:ea typeface="+mj-ea"/>
                <a:cs typeface="+mj-cs"/>
              </a:rPr>
              <a:t>It starts with you - becoming champions! </a:t>
            </a:r>
          </a:p>
        </p:txBody>
      </p:sp>
    </p:spTree>
    <p:extLst>
      <p:ext uri="{BB962C8B-B14F-4D97-AF65-F5344CB8AC3E}">
        <p14:creationId xmlns:p14="http://schemas.microsoft.com/office/powerpoint/2010/main" val="1085363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B21B-4110-B945-89E0-51D627C329F5}"/>
              </a:ext>
            </a:extLst>
          </p:cNvPr>
          <p:cNvSpPr>
            <a:spLocks noGrp="1"/>
          </p:cNvSpPr>
          <p:nvPr>
            <p:ph type="title"/>
          </p:nvPr>
        </p:nvSpPr>
        <p:spPr>
          <a:xfrm>
            <a:off x="416052" y="908908"/>
            <a:ext cx="8311896" cy="548640"/>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US" sz="1800" dirty="0"/>
              <a:t>What does </a:t>
            </a:r>
            <a:r>
              <a:rPr lang="en-US" sz="1800" dirty="0">
                <a:solidFill>
                  <a:srgbClr val="E73B08"/>
                </a:solidFill>
              </a:rPr>
              <a:t>“mainstreaming GESI is everyone’s business” </a:t>
            </a:r>
            <a:r>
              <a:rPr lang="en-US" sz="1800" dirty="0"/>
              <a:t>involved in the delivery of MA </a:t>
            </a:r>
            <a:r>
              <a:rPr lang="en-GB" sz="1800" dirty="0"/>
              <a:t>mean for you?</a:t>
            </a:r>
            <a:br>
              <a:rPr lang="en-GB" sz="1650" dirty="0"/>
            </a:br>
            <a:endParaRPr lang="en-US" sz="1650" dirty="0"/>
          </a:p>
        </p:txBody>
      </p:sp>
      <p:sp>
        <p:nvSpPr>
          <p:cNvPr id="5" name="TextBox 4">
            <a:extLst>
              <a:ext uri="{FF2B5EF4-FFF2-40B4-BE49-F238E27FC236}">
                <a16:creationId xmlns:a16="http://schemas.microsoft.com/office/drawing/2014/main" id="{30348A20-7CCE-C34B-89D3-6323A3ED9A75}"/>
              </a:ext>
            </a:extLst>
          </p:cNvPr>
          <p:cNvSpPr txBox="1"/>
          <p:nvPr/>
        </p:nvSpPr>
        <p:spPr>
          <a:xfrm>
            <a:off x="896816" y="2598127"/>
            <a:ext cx="0" cy="0"/>
          </a:xfrm>
          <a:prstGeom prst="rect">
            <a:avLst/>
          </a:prstGeom>
          <a:ln w="6350">
            <a:noFill/>
            <a:miter lim="800000"/>
          </a:ln>
        </p:spPr>
        <p:txBody>
          <a:bodyPr vert="horz" wrap="none" lIns="0" tIns="0" rIns="0" bIns="0" rtlCol="0">
            <a:noAutofit/>
          </a:bodyPr>
          <a:lstStyle/>
          <a:p>
            <a:pPr>
              <a:spcBef>
                <a:spcPts val="225"/>
              </a:spcBef>
              <a:spcAft>
                <a:spcPts val="225"/>
              </a:spcAft>
            </a:pPr>
            <a:endParaRPr lang="en-US" sz="1200" dirty="0"/>
          </a:p>
        </p:txBody>
      </p:sp>
      <p:sp>
        <p:nvSpPr>
          <p:cNvPr id="6" name="Rectangle 5">
            <a:extLst>
              <a:ext uri="{FF2B5EF4-FFF2-40B4-BE49-F238E27FC236}">
                <a16:creationId xmlns:a16="http://schemas.microsoft.com/office/drawing/2014/main" id="{7CFFCA59-7A92-6A41-B254-736693E0D329}"/>
              </a:ext>
            </a:extLst>
          </p:cNvPr>
          <p:cNvSpPr/>
          <p:nvPr/>
        </p:nvSpPr>
        <p:spPr>
          <a:xfrm>
            <a:off x="454152" y="1457548"/>
            <a:ext cx="7881425" cy="3692806"/>
          </a:xfrm>
          <a:prstGeom prst="rect">
            <a:avLst/>
          </a:prstGeom>
        </p:spPr>
        <p:txBody>
          <a:bodyPr wrap="square">
            <a:spAutoFit/>
          </a:bodyPr>
          <a:lstStyle/>
          <a:p>
            <a:pPr marL="257175" indent="-257175">
              <a:lnSpc>
                <a:spcPct val="120000"/>
              </a:lnSpc>
              <a:buFont typeface="Arial" panose="020B0604020202020204" pitchFamily="34" charset="0"/>
              <a:buChar char="•"/>
            </a:pPr>
            <a:r>
              <a:rPr lang="en-GB" sz="1500" dirty="0"/>
              <a:t>Enhanced screening of deals and TA applications to ensure “do no harm”</a:t>
            </a:r>
          </a:p>
          <a:p>
            <a:pPr marL="214313" indent="-214313">
              <a:lnSpc>
                <a:spcPct val="120000"/>
              </a:lnSpc>
              <a:buFont typeface="Arial" panose="020B0604020202020204" pitchFamily="34" charset="0"/>
              <a:buChar char="•"/>
            </a:pPr>
            <a:r>
              <a:rPr lang="en-GB" sz="1500" dirty="0"/>
              <a:t>Requirement to develop GESI social safeguarding policies where not present – but this won’t affect deals’ budget</a:t>
            </a:r>
          </a:p>
          <a:p>
            <a:pPr marL="214313" indent="-214313">
              <a:lnSpc>
                <a:spcPct val="120000"/>
              </a:lnSpc>
              <a:buFont typeface="Arial" panose="020B0604020202020204" pitchFamily="34" charset="0"/>
              <a:buChar char="•"/>
            </a:pPr>
            <a:endParaRPr lang="en-GB" sz="1500" dirty="0"/>
          </a:p>
          <a:p>
            <a:pPr marL="214313" indent="-214313">
              <a:lnSpc>
                <a:spcPct val="120000"/>
              </a:lnSpc>
              <a:buFont typeface="Arial" panose="020B0604020202020204" pitchFamily="34" charset="0"/>
              <a:buChar char="•"/>
            </a:pPr>
            <a:endParaRPr lang="en-GB" sz="1500" dirty="0"/>
          </a:p>
          <a:p>
            <a:pPr marL="214313" indent="-214313">
              <a:lnSpc>
                <a:spcPct val="120000"/>
              </a:lnSpc>
              <a:buFont typeface="Arial" panose="020B0604020202020204" pitchFamily="34" charset="0"/>
              <a:buChar char="•"/>
            </a:pPr>
            <a:endParaRPr lang="en-GB" sz="1500" dirty="0"/>
          </a:p>
          <a:p>
            <a:pPr marL="214313" indent="-214313">
              <a:lnSpc>
                <a:spcPct val="120000"/>
              </a:lnSpc>
              <a:buFont typeface="Arial" panose="020B0604020202020204" pitchFamily="34" charset="0"/>
              <a:buChar char="•"/>
            </a:pPr>
            <a:endParaRPr lang="en-GB" sz="1500" dirty="0"/>
          </a:p>
          <a:p>
            <a:pPr>
              <a:spcBef>
                <a:spcPts val="525"/>
              </a:spcBef>
            </a:pPr>
            <a:endParaRPr lang="en-GB" sz="1500" dirty="0"/>
          </a:p>
          <a:p>
            <a:pPr marL="214313" indent="-214313">
              <a:lnSpc>
                <a:spcPct val="120000"/>
              </a:lnSpc>
              <a:buFont typeface="Arial" panose="020B0604020202020204" pitchFamily="34" charset="0"/>
              <a:buChar char="•"/>
            </a:pPr>
            <a:endParaRPr lang="en-GB" sz="1500" dirty="0"/>
          </a:p>
          <a:p>
            <a:pPr marL="214313" indent="-214313">
              <a:lnSpc>
                <a:spcPct val="120000"/>
              </a:lnSpc>
              <a:buFont typeface="Arial" panose="020B0604020202020204" pitchFamily="34" charset="0"/>
              <a:buChar char="•"/>
            </a:pPr>
            <a:r>
              <a:rPr lang="en-GB" sz="1500" dirty="0"/>
              <a:t>Availability of GESI team to consult on GESI matters for TF deals and TA – please consult early!</a:t>
            </a:r>
          </a:p>
          <a:p>
            <a:pPr marL="214313" indent="-214313">
              <a:lnSpc>
                <a:spcPct val="120000"/>
              </a:lnSpc>
              <a:buFont typeface="Arial" panose="020B0604020202020204" pitchFamily="34" charset="0"/>
              <a:buChar char="•"/>
            </a:pPr>
            <a:r>
              <a:rPr lang="en-GB" sz="1500" dirty="0"/>
              <a:t>GESI team also a part of IC submission approval (alongside TF Portfolio Lead and M&amp;E team)</a:t>
            </a:r>
          </a:p>
          <a:p>
            <a:pPr marL="214313" indent="-214313">
              <a:lnSpc>
                <a:spcPct val="120000"/>
              </a:lnSpc>
              <a:buFont typeface="Arial" panose="020B0604020202020204" pitchFamily="34" charset="0"/>
              <a:buChar char="•"/>
            </a:pPr>
            <a:r>
              <a:rPr lang="en-GB" sz="1500" dirty="0"/>
              <a:t>Potential to improve Additionality and maximise Development Impact by going beyond “do no harm” and providing GESI focused support within MA’s wider TF or TA support</a:t>
            </a:r>
          </a:p>
        </p:txBody>
      </p:sp>
      <p:graphicFrame>
        <p:nvGraphicFramePr>
          <p:cNvPr id="3" name="Table 3">
            <a:extLst>
              <a:ext uri="{FF2B5EF4-FFF2-40B4-BE49-F238E27FC236}">
                <a16:creationId xmlns:a16="http://schemas.microsoft.com/office/drawing/2014/main" id="{C0168090-59E5-214E-ADA3-116F4F7B6EB3}"/>
              </a:ext>
            </a:extLst>
          </p:cNvPr>
          <p:cNvGraphicFramePr>
            <a:graphicFrameLocks noGrp="1"/>
          </p:cNvGraphicFramePr>
          <p:nvPr/>
        </p:nvGraphicFramePr>
        <p:xfrm>
          <a:off x="223157" y="2471585"/>
          <a:ext cx="8697686" cy="1417320"/>
        </p:xfrm>
        <a:graphic>
          <a:graphicData uri="http://schemas.openxmlformats.org/drawingml/2006/table">
            <a:tbl>
              <a:tblPr firstRow="1" bandRow="1">
                <a:tableStyleId>{5C22544A-7EE6-4342-B048-85BDC9FD1C3A}</a:tableStyleId>
              </a:tblPr>
              <a:tblGrid>
                <a:gridCol w="5431972">
                  <a:extLst>
                    <a:ext uri="{9D8B030D-6E8A-4147-A177-3AD203B41FA5}">
                      <a16:colId xmlns:a16="http://schemas.microsoft.com/office/drawing/2014/main" val="2281465916"/>
                    </a:ext>
                  </a:extLst>
                </a:gridCol>
                <a:gridCol w="3265714">
                  <a:extLst>
                    <a:ext uri="{9D8B030D-6E8A-4147-A177-3AD203B41FA5}">
                      <a16:colId xmlns:a16="http://schemas.microsoft.com/office/drawing/2014/main" val="2501331358"/>
                    </a:ext>
                  </a:extLst>
                </a:gridCol>
              </a:tblGrid>
              <a:tr h="274320">
                <a:tc>
                  <a:txBody>
                    <a:bodyPr/>
                    <a:lstStyle/>
                    <a:p>
                      <a:pPr algn="ctr"/>
                      <a:r>
                        <a:rPr lang="en-US" sz="1400" dirty="0"/>
                        <a:t>Transaction Facilitation (TF)</a:t>
                      </a:r>
                    </a:p>
                  </a:txBody>
                  <a:tcPr marL="68580" marR="68580" marT="34290" marB="34290"/>
                </a:tc>
                <a:tc>
                  <a:txBody>
                    <a:bodyPr/>
                    <a:lstStyle/>
                    <a:p>
                      <a:pPr algn="ctr"/>
                      <a:r>
                        <a:rPr lang="en-US" sz="1400" dirty="0"/>
                        <a:t>Technical Assistance (TA)</a:t>
                      </a:r>
                    </a:p>
                  </a:txBody>
                  <a:tcPr marL="68580" marR="68580" marT="34290" marB="34290"/>
                </a:tc>
                <a:extLst>
                  <a:ext uri="{0D108BD9-81ED-4DB2-BD59-A6C34878D82A}">
                    <a16:rowId xmlns:a16="http://schemas.microsoft.com/office/drawing/2014/main" val="4077110361"/>
                  </a:ext>
                </a:extLst>
              </a:tr>
              <a:tr h="1097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current DD process in use by MA has been expanded to </a:t>
                      </a:r>
                      <a:r>
                        <a:rPr lang="en-US" sz="1400" b="1" i="1" dirty="0"/>
                        <a:t>include additional social safeguarding risk related questions</a:t>
                      </a:r>
                      <a:r>
                        <a:rPr lang="en-US" sz="1400" i="1" dirty="0"/>
                        <a:t> </a:t>
                      </a:r>
                      <a:r>
                        <a:rPr lang="en-US" sz="1400" dirty="0"/>
                        <a:t>as part of MA’s overall risk assessment. Based upon the answers from the MA client company, </a:t>
                      </a:r>
                      <a:r>
                        <a:rPr lang="en-US" sz="1400" dirty="0" err="1"/>
                        <a:t>GeSI</a:t>
                      </a:r>
                      <a:r>
                        <a:rPr lang="en-US" sz="1400" dirty="0"/>
                        <a:t> related TA support will be provided by MA’s GESI budget through a national GESI expert.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Joint review of each TA </a:t>
                      </a:r>
                      <a:r>
                        <a:rPr lang="en-US" sz="1400" dirty="0" err="1"/>
                        <a:t>ToR</a:t>
                      </a:r>
                      <a:r>
                        <a:rPr lang="en-US" sz="1400" dirty="0"/>
                        <a:t> on a case by case basis with the GESI Lead to ensure that GESI mainstreaming is appropriately addressed through periodic “check-ins” and budgeted for </a:t>
                      </a:r>
                    </a:p>
                  </a:txBody>
                  <a:tcPr marL="68580" marR="68580" marT="34290" marB="34290"/>
                </a:tc>
                <a:extLst>
                  <a:ext uri="{0D108BD9-81ED-4DB2-BD59-A6C34878D82A}">
                    <a16:rowId xmlns:a16="http://schemas.microsoft.com/office/drawing/2014/main" val="3955514271"/>
                  </a:ext>
                </a:extLst>
              </a:tr>
            </a:tbl>
          </a:graphicData>
        </a:graphic>
      </p:graphicFrame>
    </p:spTree>
    <p:extLst>
      <p:ext uri="{BB962C8B-B14F-4D97-AF65-F5344CB8AC3E}">
        <p14:creationId xmlns:p14="http://schemas.microsoft.com/office/powerpoint/2010/main" val="4293529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8161734-3B2A-4282-AFB1-EE96A3720F26}"/>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8194"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F8161734-3B2A-4282-AFB1-EE96A3720F26}"/>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A280A-5E98-4354-B859-7049CFCB1831}"/>
              </a:ext>
            </a:extLst>
          </p:cNvPr>
          <p:cNvSpPr/>
          <p:nvPr>
            <p:custDataLst>
              <p:tags r:id="rId3"/>
            </p:custDataLst>
          </p:nvPr>
        </p:nvSpPr>
        <p:spPr>
          <a:xfrm>
            <a:off x="0" y="85725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225"/>
              </a:spcBef>
              <a:spcAft>
                <a:spcPts val="225"/>
              </a:spcAft>
            </a:pPr>
            <a:endParaRPr lang="en-GB" sz="1875"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6182C4D2-8191-2446-AA02-78EFB8928AA3}"/>
              </a:ext>
            </a:extLst>
          </p:cNvPr>
          <p:cNvSpPr>
            <a:spLocks noGrp="1"/>
          </p:cNvSpPr>
          <p:nvPr>
            <p:ph type="title"/>
          </p:nvPr>
        </p:nvSpPr>
        <p:spPr/>
        <p:txBody>
          <a:bodyPr/>
          <a:lstStyle/>
          <a:p>
            <a:r>
              <a:rPr lang="en-GB" dirty="0"/>
              <a:t>Key Aspects of GESI Mainstreaming in MA</a:t>
            </a:r>
            <a:endParaRPr lang="en-US" dirty="0"/>
          </a:p>
        </p:txBody>
      </p:sp>
      <p:sp>
        <p:nvSpPr>
          <p:cNvPr id="5" name="TextBox 4">
            <a:extLst>
              <a:ext uri="{FF2B5EF4-FFF2-40B4-BE49-F238E27FC236}">
                <a16:creationId xmlns:a16="http://schemas.microsoft.com/office/drawing/2014/main" id="{B77DE3BF-67ED-7E40-A3CA-45F3F27FE400}"/>
              </a:ext>
            </a:extLst>
          </p:cNvPr>
          <p:cNvSpPr txBox="1"/>
          <p:nvPr/>
        </p:nvSpPr>
        <p:spPr>
          <a:xfrm>
            <a:off x="1246909" y="2821132"/>
            <a:ext cx="0" cy="0"/>
          </a:xfrm>
          <a:prstGeom prst="rect">
            <a:avLst/>
          </a:prstGeom>
          <a:ln w="6350">
            <a:noFill/>
            <a:miter lim="800000"/>
          </a:ln>
        </p:spPr>
        <p:txBody>
          <a:bodyPr vert="horz" wrap="none" lIns="0" tIns="0" rIns="0" bIns="0" rtlCol="0">
            <a:noAutofit/>
          </a:bodyPr>
          <a:lstStyle/>
          <a:p>
            <a:pPr>
              <a:spcBef>
                <a:spcPts val="225"/>
              </a:spcBef>
              <a:spcAft>
                <a:spcPts val="225"/>
              </a:spcAft>
            </a:pPr>
            <a:endParaRPr lang="en-US" sz="1200" dirty="0"/>
          </a:p>
        </p:txBody>
      </p:sp>
      <p:sp>
        <p:nvSpPr>
          <p:cNvPr id="6" name="Rectangle 5">
            <a:extLst>
              <a:ext uri="{FF2B5EF4-FFF2-40B4-BE49-F238E27FC236}">
                <a16:creationId xmlns:a16="http://schemas.microsoft.com/office/drawing/2014/main" id="{26759F65-CA05-EF4F-91FD-42E2AFA9C6CC}"/>
              </a:ext>
            </a:extLst>
          </p:cNvPr>
          <p:cNvSpPr/>
          <p:nvPr/>
        </p:nvSpPr>
        <p:spPr>
          <a:xfrm>
            <a:off x="416053" y="1791292"/>
            <a:ext cx="8242589" cy="4323363"/>
          </a:xfrm>
          <a:prstGeom prst="rect">
            <a:avLst/>
          </a:prstGeom>
        </p:spPr>
        <p:txBody>
          <a:bodyPr wrap="square">
            <a:spAutoFit/>
          </a:bodyPr>
          <a:lstStyle/>
          <a:p>
            <a:pPr marL="257175" indent="-257175">
              <a:lnSpc>
                <a:spcPct val="120000"/>
              </a:lnSpc>
              <a:spcAft>
                <a:spcPts val="900"/>
              </a:spcAft>
              <a:buFont typeface="Arial" panose="020B0604020202020204" pitchFamily="34" charset="0"/>
              <a:buChar char="•"/>
              <a:tabLst>
                <a:tab pos="685800" algn="l"/>
              </a:tabLst>
            </a:pPr>
            <a:r>
              <a:rPr lang="en-US" sz="1500" dirty="0">
                <a:solidFill>
                  <a:srgbClr val="0D0D0D"/>
                </a:solidFill>
                <a:latin typeface="Arial" panose="020B0604020202020204" pitchFamily="34" charset="0"/>
                <a:ea typeface="Calibri" panose="020F0502020204030204" pitchFamily="34" charset="0"/>
                <a:cs typeface="Calibri" panose="020F0502020204030204" pitchFamily="34" charset="0"/>
              </a:rPr>
              <a:t>100% minimum compliance screening to ensure social safeguarding &amp; “do no harm”</a:t>
            </a:r>
          </a:p>
          <a:p>
            <a:pPr marL="257175" indent="-257175">
              <a:lnSpc>
                <a:spcPct val="120000"/>
              </a:lnSpc>
              <a:spcAft>
                <a:spcPts val="900"/>
              </a:spcAft>
              <a:buFont typeface="Arial" panose="020B0604020202020204" pitchFamily="34" charset="0"/>
              <a:buChar char="•"/>
              <a:tabLst>
                <a:tab pos="685800" algn="l"/>
              </a:tabLst>
            </a:pPr>
            <a:r>
              <a:rPr lang="en-GB" sz="1500" b="1" dirty="0">
                <a:solidFill>
                  <a:srgbClr val="0D0D0D"/>
                </a:solidFill>
                <a:latin typeface="Arial" panose="020B0604020202020204" pitchFamily="34" charset="0"/>
                <a:ea typeface="Calibri" panose="020F0502020204030204" pitchFamily="34" charset="0"/>
                <a:cs typeface="Calibri" panose="020F0502020204030204" pitchFamily="34" charset="0"/>
              </a:rPr>
              <a:t>Going beyond, the GESI Team works with MA’s TF/TA technical teams to identify GESI entry points, where t</a:t>
            </a:r>
            <a:r>
              <a:rPr lang="en-US" sz="1500" b="1" dirty="0">
                <a:solidFill>
                  <a:srgbClr val="0D0D0D"/>
                </a:solidFill>
                <a:latin typeface="Arial" panose="020B0604020202020204" pitchFamily="34" charset="0"/>
                <a:ea typeface="Calibri" panose="020F0502020204030204" pitchFamily="34" charset="0"/>
                <a:cs typeface="Calibri" panose="020F0502020204030204" pitchFamily="34" charset="0"/>
              </a:rPr>
              <a:t>he key role of the GESI Lead is to ask the right questions to the technical delivery team, resulting in:</a:t>
            </a:r>
            <a:endParaRPr lang="en-GB" sz="1500" b="1" dirty="0">
              <a:solidFill>
                <a:srgbClr val="0D0D0D"/>
              </a:solidFill>
              <a:latin typeface="Arial" panose="020B0604020202020204" pitchFamily="34" charset="0"/>
              <a:ea typeface="Calibri" panose="020F0502020204030204" pitchFamily="34" charset="0"/>
            </a:endParaRPr>
          </a:p>
          <a:p>
            <a:pPr marL="600075" lvl="1" indent="-257175">
              <a:lnSpc>
                <a:spcPct val="120000"/>
              </a:lnSpc>
              <a:spcAft>
                <a:spcPts val="900"/>
              </a:spcAft>
              <a:buFont typeface="Courier New" panose="02070309020205020404" pitchFamily="49" charset="0"/>
              <a:buChar char="o"/>
              <a:tabLst>
                <a:tab pos="685800" algn="l"/>
              </a:tabLst>
            </a:pPr>
            <a:r>
              <a:rPr lang="en-US" sz="1500" dirty="0">
                <a:solidFill>
                  <a:srgbClr val="0D0D0D"/>
                </a:solidFill>
                <a:latin typeface="Arial" panose="020B0604020202020204" pitchFamily="34" charset="0"/>
                <a:ea typeface="Calibri" panose="020F0502020204030204" pitchFamily="34" charset="0"/>
                <a:cs typeface="Calibri" panose="020F0502020204030204" pitchFamily="34" charset="0"/>
              </a:rPr>
              <a:t>Effective mainstreaming measures identified by MA’s TF/TA technical delivery teams themselves, to </a:t>
            </a:r>
            <a:r>
              <a:rPr lang="en-US" sz="1500" dirty="0" err="1">
                <a:solidFill>
                  <a:srgbClr val="0D0D0D"/>
                </a:solidFill>
                <a:latin typeface="Arial" panose="020B0604020202020204" pitchFamily="34" charset="0"/>
                <a:ea typeface="Calibri" panose="020F0502020204030204" pitchFamily="34" charset="0"/>
                <a:cs typeface="Calibri" panose="020F0502020204030204" pitchFamily="34" charset="0"/>
              </a:rPr>
              <a:t>maximise</a:t>
            </a:r>
            <a:r>
              <a:rPr lang="en-US" sz="1500" dirty="0">
                <a:solidFill>
                  <a:srgbClr val="0D0D0D"/>
                </a:solidFill>
                <a:latin typeface="Arial" panose="020B0604020202020204" pitchFamily="34" charset="0"/>
                <a:ea typeface="Calibri" panose="020F0502020204030204" pitchFamily="34" charset="0"/>
                <a:cs typeface="Calibri" panose="020F0502020204030204" pitchFamily="34" charset="0"/>
              </a:rPr>
              <a:t> development impact and increase additionality </a:t>
            </a:r>
            <a:endParaRPr lang="en-GB" sz="1500" dirty="0">
              <a:solidFill>
                <a:srgbClr val="0D0D0D"/>
              </a:solidFill>
              <a:latin typeface="Arial" panose="020B0604020202020204" pitchFamily="34" charset="0"/>
              <a:ea typeface="Calibri" panose="020F0502020204030204" pitchFamily="34" charset="0"/>
            </a:endParaRPr>
          </a:p>
          <a:p>
            <a:pPr marL="600075" lvl="1" indent="-257175">
              <a:lnSpc>
                <a:spcPct val="120000"/>
              </a:lnSpc>
              <a:spcAft>
                <a:spcPts val="900"/>
              </a:spcAft>
              <a:buFont typeface="Courier New" panose="02070309020205020404" pitchFamily="49" charset="0"/>
              <a:buChar char="o"/>
              <a:tabLst>
                <a:tab pos="685800" algn="l"/>
              </a:tabLst>
            </a:pPr>
            <a:r>
              <a:rPr lang="en-US" sz="1500" dirty="0">
                <a:solidFill>
                  <a:srgbClr val="0D0D0D"/>
                </a:solidFill>
                <a:latin typeface="Arial" panose="020B0604020202020204" pitchFamily="34" charset="0"/>
                <a:ea typeface="Calibri" panose="020F0502020204030204" pitchFamily="34" charset="0"/>
                <a:cs typeface="Calibri" panose="020F0502020204030204" pitchFamily="34" charset="0"/>
              </a:rPr>
              <a:t>Greater buy-in and ownership from MA’s TF/TA technical delivery teams to GESI mainstreaming</a:t>
            </a:r>
            <a:endParaRPr lang="en-GB" sz="1500" dirty="0">
              <a:solidFill>
                <a:srgbClr val="0D0D0D"/>
              </a:solidFill>
              <a:latin typeface="Arial" panose="020B0604020202020204" pitchFamily="34" charset="0"/>
              <a:ea typeface="Calibri" panose="020F0502020204030204" pitchFamily="34" charset="0"/>
            </a:endParaRPr>
          </a:p>
          <a:p>
            <a:pPr marL="600075" lvl="1" indent="-257175">
              <a:lnSpc>
                <a:spcPct val="120000"/>
              </a:lnSpc>
              <a:spcAft>
                <a:spcPts val="900"/>
              </a:spcAft>
              <a:buFont typeface="Courier New" panose="02070309020205020404" pitchFamily="49" charset="0"/>
              <a:buChar char="o"/>
              <a:tabLst>
                <a:tab pos="685800" algn="l"/>
              </a:tabLst>
            </a:pPr>
            <a:r>
              <a:rPr lang="en-US" sz="1500" dirty="0">
                <a:solidFill>
                  <a:srgbClr val="0D0D0D"/>
                </a:solidFill>
                <a:latin typeface="Arial" panose="020B0604020202020204" pitchFamily="34" charset="0"/>
                <a:ea typeface="Calibri" panose="020F0502020204030204" pitchFamily="34" charset="0"/>
                <a:cs typeface="Calibri" panose="020F0502020204030204" pitchFamily="34" charset="0"/>
              </a:rPr>
              <a:t>A move away from a “siloed” approach to one where every TF/TA delivery lead is a GESI champion, at least for their own, specific transactions or TA studies</a:t>
            </a:r>
          </a:p>
          <a:p>
            <a:pPr marL="342900" lvl="1" algn="ctr">
              <a:lnSpc>
                <a:spcPct val="120000"/>
              </a:lnSpc>
              <a:spcAft>
                <a:spcPts val="900"/>
              </a:spcAft>
              <a:tabLst>
                <a:tab pos="685800" algn="l"/>
              </a:tabLst>
            </a:pPr>
            <a:r>
              <a:rPr lang="en-US" sz="2800" b="1" dirty="0">
                <a:solidFill>
                  <a:schemeClr val="bg2"/>
                </a:solidFill>
                <a:latin typeface="+mj-lt"/>
                <a:ea typeface="+mj-ea"/>
                <a:cs typeface="+mj-cs"/>
              </a:rPr>
              <a:t>Launch of MA’s “GESI offer flyer” today</a:t>
            </a:r>
          </a:p>
          <a:p>
            <a:pPr marL="600075" lvl="1" indent="-257175">
              <a:lnSpc>
                <a:spcPct val="120000"/>
              </a:lnSpc>
              <a:spcAft>
                <a:spcPts val="900"/>
              </a:spcAft>
              <a:buFont typeface="Courier New" panose="02070309020205020404" pitchFamily="49" charset="0"/>
              <a:buChar char="o"/>
              <a:tabLst>
                <a:tab pos="685800" algn="l"/>
              </a:tabLst>
            </a:pPr>
            <a:endParaRPr lang="en-US" sz="1500" dirty="0">
              <a:solidFill>
                <a:srgbClr val="0D0D0D"/>
              </a:solidFill>
              <a:latin typeface="Arial" panose="020B06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552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E97C41C4-967D-944B-8309-048D9480B45C}"/>
              </a:ext>
            </a:extLst>
          </p:cNvPr>
          <p:cNvPicPr>
            <a:picLocks noChangeAspect="1"/>
          </p:cNvPicPr>
          <p:nvPr/>
        </p:nvPicPr>
        <p:blipFill>
          <a:blip r:embed="rId2"/>
          <a:stretch>
            <a:fillRect/>
          </a:stretch>
        </p:blipFill>
        <p:spPr>
          <a:xfrm>
            <a:off x="271671" y="621738"/>
            <a:ext cx="4152900" cy="608330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9381CB31-912B-6344-8C51-3958AC82379F}"/>
              </a:ext>
            </a:extLst>
          </p:cNvPr>
          <p:cNvPicPr>
            <a:picLocks noChangeAspect="1"/>
          </p:cNvPicPr>
          <p:nvPr/>
        </p:nvPicPr>
        <p:blipFill>
          <a:blip r:embed="rId3"/>
          <a:stretch>
            <a:fillRect/>
          </a:stretch>
        </p:blipFill>
        <p:spPr>
          <a:xfrm>
            <a:off x="4719430" y="901138"/>
            <a:ext cx="4191000" cy="5803900"/>
          </a:xfrm>
          <a:prstGeom prst="rect">
            <a:avLst/>
          </a:prstGeom>
        </p:spPr>
      </p:pic>
    </p:spTree>
    <p:extLst>
      <p:ext uri="{BB962C8B-B14F-4D97-AF65-F5344CB8AC3E}">
        <p14:creationId xmlns:p14="http://schemas.microsoft.com/office/powerpoint/2010/main" val="2166167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614BAE96-F4A5-B742-B6ED-FEA15B69B397}"/>
              </a:ext>
            </a:extLst>
          </p:cNvPr>
          <p:cNvSpPr>
            <a:spLocks noGrp="1"/>
          </p:cNvSpPr>
          <p:nvPr>
            <p:ph type="subTitle" idx="1"/>
          </p:nvPr>
        </p:nvSpPr>
        <p:spPr>
          <a:xfrm>
            <a:off x="457200" y="4783154"/>
            <a:ext cx="6613525" cy="1645350"/>
          </a:xfrm>
        </p:spPr>
        <p:txBody>
          <a:bodyPr>
            <a:normAutofit fontScale="55000" lnSpcReduction="20000"/>
          </a:bodyPr>
          <a:lstStyle/>
          <a:p>
            <a:pPr>
              <a:lnSpc>
                <a:spcPct val="120000"/>
              </a:lnSpc>
            </a:pPr>
            <a:r>
              <a:rPr lang="en-GB" b="0" dirty="0"/>
              <a:t>“This document is an output from a project funded by UK aid from the UK government. However, the views expressed and information contained in it are not necessarily those of or endorsed by the UK government who can accept no responsibility </a:t>
            </a:r>
            <a:br>
              <a:rPr lang="en-GB" b="0" dirty="0"/>
            </a:br>
            <a:r>
              <a:rPr lang="en-GB" b="0" dirty="0"/>
              <a:t>for such views or information or for any reliance placed on them.</a:t>
            </a:r>
          </a:p>
          <a:p>
            <a:pPr>
              <a:lnSpc>
                <a:spcPct val="120000"/>
              </a:lnSpc>
            </a:pPr>
            <a:r>
              <a:rPr lang="en-GB" b="0" dirty="0"/>
              <a:t>This publication has been prepared for general guidance on matter of interest only, and does not constitute professional advice. The information contained in this publication should not be acted upon without obtaining specific professional advice. No representation or warranty (express or implied) is given as to the accuracy or completeness of the information contained in </a:t>
            </a:r>
            <a:br>
              <a:rPr lang="en-GB" b="0" dirty="0"/>
            </a:br>
            <a:r>
              <a:rPr lang="en-GB" b="0" dirty="0"/>
              <a:t>this publication, and, to the extent permitted by law, no organisation or person involved in producing this document accepts </a:t>
            </a:r>
            <a:br>
              <a:rPr lang="en-GB" b="0" dirty="0"/>
            </a:br>
            <a:r>
              <a:rPr lang="en-GB" b="0" dirty="0"/>
              <a:t>or assumes any liability, responsibility or duty of care for any consequences of anyone acting, or refraining to act, in reliance </a:t>
            </a:r>
            <a:br>
              <a:rPr lang="en-GB" b="0" dirty="0"/>
            </a:br>
            <a:r>
              <a:rPr lang="en-GB" b="0" dirty="0"/>
              <a:t>on the information contained in this publication or for any decision based on it.”</a:t>
            </a:r>
          </a:p>
          <a:p>
            <a:pPr>
              <a:lnSpc>
                <a:spcPct val="120000"/>
              </a:lnSpc>
            </a:pPr>
            <a:endParaRPr lang="en-GB" dirty="0"/>
          </a:p>
        </p:txBody>
      </p:sp>
    </p:spTree>
    <p:extLst>
      <p:ext uri="{BB962C8B-B14F-4D97-AF65-F5344CB8AC3E}">
        <p14:creationId xmlns:p14="http://schemas.microsoft.com/office/powerpoint/2010/main" val="209847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7E8C3-8280-394B-B0E4-9B63EAEA6E41}"/>
              </a:ext>
            </a:extLst>
          </p:cNvPr>
          <p:cNvSpPr>
            <a:spLocks noGrp="1"/>
          </p:cNvSpPr>
          <p:nvPr>
            <p:ph type="title" idx="4294967295"/>
          </p:nvPr>
        </p:nvSpPr>
        <p:spPr>
          <a:xfrm>
            <a:off x="457200" y="0"/>
            <a:ext cx="5619750" cy="6858000"/>
          </a:xfrm>
        </p:spPr>
        <p:txBody>
          <a:bodyPr anchor="ctr" anchorCtr="0"/>
          <a:lstStyle/>
          <a:p>
            <a:pPr>
              <a:lnSpc>
                <a:spcPts val="3500"/>
              </a:lnSpc>
            </a:pPr>
            <a:r>
              <a:rPr lang="en-US" sz="4000" dirty="0">
                <a:solidFill>
                  <a:schemeClr val="bg1"/>
                </a:solidFill>
              </a:rPr>
              <a:t>THE BUSINESS CASE </a:t>
            </a:r>
            <a:br>
              <a:rPr lang="en-US" sz="4000" dirty="0">
                <a:solidFill>
                  <a:schemeClr val="bg1"/>
                </a:solidFill>
              </a:rPr>
            </a:br>
            <a:r>
              <a:rPr lang="en-US" sz="4000" dirty="0">
                <a:solidFill>
                  <a:schemeClr val="bg1"/>
                </a:solidFill>
              </a:rPr>
              <a:t>FOR GENDER SMART MANUFACTURING </a:t>
            </a:r>
          </a:p>
        </p:txBody>
      </p:sp>
    </p:spTree>
    <p:extLst>
      <p:ext uri="{BB962C8B-B14F-4D97-AF65-F5344CB8AC3E}">
        <p14:creationId xmlns:p14="http://schemas.microsoft.com/office/powerpoint/2010/main" val="330365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8B8F2266-2972-4348-AF44-7D5F1B49188D}"/>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4098" name="think-cell Slide" r:id="rId20" imgW="592" imgH="595" progId="TCLayout.ActiveDocument.1">
                  <p:embed/>
                </p:oleObj>
              </mc:Choice>
              <mc:Fallback>
                <p:oleObj name="think-cell Slide" r:id="rId20" imgW="592" imgH="595" progId="TCLayout.ActiveDocument.1">
                  <p:embed/>
                  <p:pic>
                    <p:nvPicPr>
                      <p:cNvPr id="24" name="Object 23" hidden="1">
                        <a:extLst>
                          <a:ext uri="{FF2B5EF4-FFF2-40B4-BE49-F238E27FC236}">
                            <a16:creationId xmlns:a16="http://schemas.microsoft.com/office/drawing/2014/main" id="{8B8F2266-2972-4348-AF44-7D5F1B49188D}"/>
                          </a:ext>
                        </a:extLst>
                      </p:cNvPr>
                      <p:cNvPicPr/>
                      <p:nvPr/>
                    </p:nvPicPr>
                    <p:blipFill>
                      <a:blip r:embed="rId21"/>
                      <a:stretch>
                        <a:fillRect/>
                      </a:stretch>
                    </p:blipFill>
                    <p:spPr>
                      <a:xfrm>
                        <a:off x="1191" y="858441"/>
                        <a:ext cx="1191" cy="1191"/>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E7B1CA40-9545-40B1-AC4D-DC0F61E89E94}"/>
              </a:ext>
            </a:extLst>
          </p:cNvPr>
          <p:cNvSpPr/>
          <p:nvPr>
            <p:custDataLst>
              <p:tags r:id="rId3"/>
            </p:custDataLst>
          </p:nvPr>
        </p:nvSpPr>
        <p:spPr>
          <a:xfrm>
            <a:off x="0" y="85725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cs typeface="Arial" panose="020B0604020202020204" pitchFamily="34" charset="0"/>
              <a:sym typeface="+mn-lt"/>
            </a:endParaRPr>
          </a:p>
        </p:txBody>
      </p:sp>
      <p:sp>
        <p:nvSpPr>
          <p:cNvPr id="2" name="Title 1"/>
          <p:cNvSpPr>
            <a:spLocks noGrp="1"/>
          </p:cNvSpPr>
          <p:nvPr>
            <p:ph type="title"/>
          </p:nvPr>
        </p:nvSpPr>
        <p:spPr>
          <a:xfrm>
            <a:off x="416051" y="460186"/>
            <a:ext cx="8311896" cy="548640"/>
          </a:xfrm>
        </p:spPr>
        <p:txBody>
          <a:bodyPr/>
          <a:lstStyle/>
          <a:p>
            <a:r>
              <a:rPr lang="en-GB" dirty="0"/>
              <a:t>There is a Growing Tide of Gender Lens Investing</a:t>
            </a:r>
          </a:p>
        </p:txBody>
      </p:sp>
      <p:sp>
        <p:nvSpPr>
          <p:cNvPr id="7" name="Flowchart: Connector 6">
            <a:extLst>
              <a:ext uri="{FF2B5EF4-FFF2-40B4-BE49-F238E27FC236}">
                <a16:creationId xmlns:a16="http://schemas.microsoft.com/office/drawing/2014/main" id="{08FBD4FA-8F53-4DC9-B8C3-5DEDC73E54A5}"/>
              </a:ext>
            </a:extLst>
          </p:cNvPr>
          <p:cNvSpPr>
            <a:spLocks/>
          </p:cNvSpPr>
          <p:nvPr/>
        </p:nvSpPr>
        <p:spPr>
          <a:xfrm>
            <a:off x="7494151" y="3324225"/>
            <a:ext cx="1233798" cy="1234679"/>
          </a:xfrm>
          <a:prstGeom prst="flowChartConnector">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algn="ctr"/>
            <a:r>
              <a:rPr lang="en-US" sz="1500" b="1" dirty="0">
                <a:solidFill>
                  <a:schemeClr val="bg1"/>
                </a:solidFill>
                <a:latin typeface="EYInterstate" panose="02000503020000020004"/>
              </a:rPr>
              <a:t>$30.7 T</a:t>
            </a:r>
          </a:p>
          <a:p>
            <a:pPr algn="ctr"/>
            <a:r>
              <a:rPr lang="en-US" sz="1500" b="1" dirty="0">
                <a:solidFill>
                  <a:schemeClr val="bg1"/>
                </a:solidFill>
                <a:latin typeface="EYInterstate" panose="02000503020000020004"/>
              </a:rPr>
              <a:t>Sustainable</a:t>
            </a:r>
            <a:br>
              <a:rPr lang="en-US" sz="1500" b="1" dirty="0">
                <a:solidFill>
                  <a:schemeClr val="bg1"/>
                </a:solidFill>
                <a:latin typeface="EYInterstate" panose="02000503020000020004"/>
              </a:rPr>
            </a:br>
            <a:r>
              <a:rPr lang="en-US" sz="1500" b="1" dirty="0">
                <a:solidFill>
                  <a:schemeClr val="bg1"/>
                </a:solidFill>
                <a:latin typeface="EYInterstate" panose="02000503020000020004"/>
              </a:rPr>
              <a:t>Investment</a:t>
            </a:r>
          </a:p>
        </p:txBody>
      </p:sp>
      <p:sp>
        <p:nvSpPr>
          <p:cNvPr id="10" name="Subtitle 9">
            <a:extLst>
              <a:ext uri="{FF2B5EF4-FFF2-40B4-BE49-F238E27FC236}">
                <a16:creationId xmlns:a16="http://schemas.microsoft.com/office/drawing/2014/main" id="{28EAD80C-D4A4-4933-9EC9-4786427E0F5C}"/>
              </a:ext>
            </a:extLst>
          </p:cNvPr>
          <p:cNvSpPr>
            <a:spLocks noGrp="1"/>
          </p:cNvSpPr>
          <p:nvPr>
            <p:ph type="subTitle" idx="1"/>
          </p:nvPr>
        </p:nvSpPr>
        <p:spPr>
          <a:xfrm>
            <a:off x="457200" y="1520794"/>
            <a:ext cx="1670858" cy="20774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USD $ Billion</a:t>
            </a:r>
          </a:p>
        </p:txBody>
      </p:sp>
      <p:sp>
        <p:nvSpPr>
          <p:cNvPr id="13" name="4. Footnote">
            <a:extLst>
              <a:ext uri="{FF2B5EF4-FFF2-40B4-BE49-F238E27FC236}">
                <a16:creationId xmlns:a16="http://schemas.microsoft.com/office/drawing/2014/main" id="{000D7C00-E122-4F77-8B8E-BFC71892CD75}"/>
              </a:ext>
            </a:extLst>
          </p:cNvPr>
          <p:cNvSpPr txBox="1"/>
          <p:nvPr>
            <p:custDataLst>
              <p:tags r:id="rId4"/>
            </p:custDataLst>
          </p:nvPr>
        </p:nvSpPr>
        <p:spPr>
          <a:xfrm>
            <a:off x="457200" y="5973458"/>
            <a:ext cx="5458968" cy="35576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700" dirty="0">
                <a:solidFill>
                  <a:schemeClr val="tx2">
                    <a:lumMod val="60000"/>
                    <a:lumOff val="40000"/>
                  </a:schemeClr>
                </a:solidFill>
              </a:rPr>
              <a:t>Note: Private markets data for 2020 forthcoming</a:t>
            </a:r>
          </a:p>
          <a:p>
            <a:r>
              <a:rPr lang="en-US" sz="700" dirty="0">
                <a:solidFill>
                  <a:schemeClr val="tx2">
                    <a:lumMod val="60000"/>
                    <a:lumOff val="40000"/>
                  </a:schemeClr>
                </a:solidFill>
              </a:rPr>
              <a:t>Source: Data sourced from Catalyst at Large, </a:t>
            </a:r>
            <a:r>
              <a:rPr lang="en-US" sz="700" dirty="0" err="1">
                <a:solidFill>
                  <a:schemeClr val="tx2">
                    <a:lumMod val="60000"/>
                    <a:lumOff val="40000"/>
                  </a:schemeClr>
                </a:solidFill>
              </a:rPr>
              <a:t>Parallele</a:t>
            </a:r>
            <a:r>
              <a:rPr lang="en-US" sz="700" dirty="0">
                <a:solidFill>
                  <a:schemeClr val="tx2">
                    <a:lumMod val="60000"/>
                    <a:lumOff val="40000"/>
                  </a:schemeClr>
                </a:solidFill>
              </a:rPr>
              <a:t> Finance, </a:t>
            </a:r>
            <a:r>
              <a:rPr lang="en-US" sz="700" dirty="0" err="1">
                <a:solidFill>
                  <a:schemeClr val="tx2">
                    <a:lumMod val="60000"/>
                    <a:lumOff val="40000"/>
                  </a:schemeClr>
                </a:solidFill>
              </a:rPr>
              <a:t>Sagana</a:t>
            </a:r>
            <a:r>
              <a:rPr lang="en-US" sz="700" dirty="0">
                <a:solidFill>
                  <a:schemeClr val="tx2">
                    <a:lumMod val="60000"/>
                    <a:lumOff val="40000"/>
                  </a:schemeClr>
                </a:solidFill>
              </a:rPr>
              <a:t>, and </a:t>
            </a:r>
            <a:r>
              <a:rPr lang="en-US" sz="700" dirty="0" err="1">
                <a:solidFill>
                  <a:schemeClr val="tx2">
                    <a:lumMod val="60000"/>
                    <a:lumOff val="40000"/>
                  </a:schemeClr>
                </a:solidFill>
              </a:rPr>
              <a:t>Veris</a:t>
            </a:r>
            <a:r>
              <a:rPr lang="en-US" sz="700" dirty="0">
                <a:solidFill>
                  <a:schemeClr val="tx2">
                    <a:lumMod val="60000"/>
                    <a:lumOff val="40000"/>
                  </a:schemeClr>
                </a:solidFill>
              </a:rPr>
              <a:t> Wealth Partners </a:t>
            </a:r>
          </a:p>
          <a:p>
            <a:pPr lvl="0"/>
            <a:endParaRPr lang="en-US" sz="700" dirty="0">
              <a:solidFill>
                <a:schemeClr val="tx2">
                  <a:lumMod val="60000"/>
                  <a:lumOff val="40000"/>
                </a:schemeClr>
              </a:solidFill>
            </a:endParaRPr>
          </a:p>
        </p:txBody>
      </p:sp>
      <p:graphicFrame>
        <p:nvGraphicFramePr>
          <p:cNvPr id="55" name="Chart 54">
            <a:extLst>
              <a:ext uri="{FF2B5EF4-FFF2-40B4-BE49-F238E27FC236}">
                <a16:creationId xmlns:a16="http://schemas.microsoft.com/office/drawing/2014/main" id="{20E5F15F-C5B5-4A05-AEF3-E2BB9776A06A}"/>
              </a:ext>
            </a:extLst>
          </p:cNvPr>
          <p:cNvGraphicFramePr/>
          <p:nvPr>
            <p:custDataLst>
              <p:tags r:id="rId5"/>
            </p:custDataLst>
            <p:extLst>
              <p:ext uri="{D42A27DB-BD31-4B8C-83A1-F6EECF244321}">
                <p14:modId xmlns:p14="http://schemas.microsoft.com/office/powerpoint/2010/main" val="2192803414"/>
              </p:ext>
            </p:extLst>
          </p:nvPr>
        </p:nvGraphicFramePr>
        <p:xfrm>
          <a:off x="353616" y="2425304"/>
          <a:ext cx="6837759" cy="2875359"/>
        </p:xfrm>
        <a:graphic>
          <a:graphicData uri="http://schemas.openxmlformats.org/drawingml/2006/chart">
            <c:chart xmlns:c="http://schemas.openxmlformats.org/drawingml/2006/chart" xmlns:r="http://schemas.openxmlformats.org/officeDocument/2006/relationships" r:id="rId22"/>
          </a:graphicData>
        </a:graphic>
      </p:graphicFrame>
      <p:cxnSp>
        <p:nvCxnSpPr>
          <p:cNvPr id="51" name="Straight Connector 50">
            <a:extLst>
              <a:ext uri="{FF2B5EF4-FFF2-40B4-BE49-F238E27FC236}">
                <a16:creationId xmlns:a16="http://schemas.microsoft.com/office/drawing/2014/main" id="{E48977AF-F0CC-4C83-ADE7-59EEA0F3187B}"/>
              </a:ext>
            </a:extLst>
          </p:cNvPr>
          <p:cNvCxnSpPr/>
          <p:nvPr>
            <p:custDataLst>
              <p:tags r:id="rId6"/>
            </p:custDataLst>
          </p:nvPr>
        </p:nvCxnSpPr>
        <p:spPr bwMode="gray">
          <a:xfrm>
            <a:off x="6290073" y="3449241"/>
            <a:ext cx="559594" cy="0"/>
          </a:xfrm>
          <a:prstGeom prst="line">
            <a:avLst/>
          </a:prstGeom>
          <a:ln w="19050" cap="flat" cmpd="sng" algn="ctr">
            <a:solidFill>
              <a:srgbClr val="FF0000"/>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FDE65E1-1775-4A67-B597-2B040E9CBA5D}"/>
              </a:ext>
            </a:extLst>
          </p:cNvPr>
          <p:cNvCxnSpPr>
            <a:cxnSpLocks/>
          </p:cNvCxnSpPr>
          <p:nvPr>
            <p:custDataLst>
              <p:tags r:id="rId7"/>
            </p:custDataLst>
          </p:nvPr>
        </p:nvCxnSpPr>
        <p:spPr bwMode="gray">
          <a:xfrm>
            <a:off x="6849666" y="3429000"/>
            <a:ext cx="0" cy="1806179"/>
          </a:xfrm>
          <a:prstGeom prst="line">
            <a:avLst/>
          </a:prstGeom>
          <a:ln w="19050" cap="flat" cmpd="sng" algn="ctr">
            <a:solidFill>
              <a:srgbClr val="FF0000"/>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BF145E-2B85-4E27-B853-FCE4E581B3FB}"/>
              </a:ext>
            </a:extLst>
          </p:cNvPr>
          <p:cNvCxnSpPr/>
          <p:nvPr>
            <p:custDataLst>
              <p:tags r:id="rId8"/>
            </p:custDataLst>
          </p:nvPr>
        </p:nvCxnSpPr>
        <p:spPr bwMode="white">
          <a:xfrm>
            <a:off x="6290072" y="3115866"/>
            <a:ext cx="0" cy="2119313"/>
          </a:xfrm>
          <a:prstGeom prst="line">
            <a:avLst/>
          </a:prstGeom>
          <a:ln w="9525"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auto">
          <a:xfrm>
            <a:off x="4521994" y="5289948"/>
            <a:ext cx="178594" cy="18335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6C822CC4-587C-4F8D-9D39-319BB8046954}" type="datetime'''1''''''''''''''''''''''''''''''''''''9'''''''''''''">
              <a:rPr lang="en-US" altLang="en-US" sz="1200"/>
              <a:pPr/>
              <a:t>19</a:t>
            </a:fld>
            <a:endParaRPr lang="en-US" sz="1200" dirty="0">
              <a:sym typeface="+mn-lt"/>
            </a:endParaRPr>
          </a:p>
        </p:txBody>
      </p:sp>
      <p:sp>
        <p:nvSpPr>
          <p:cNvPr id="19"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auto">
          <a:xfrm>
            <a:off x="2844404" y="5289948"/>
            <a:ext cx="178594" cy="18335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B167A966-5715-4F3C-B496-A2FD081E80B8}" type="datetime'''1''''''''''''''''''''''''''''''8'''''">
              <a:rPr lang="en-US" altLang="en-US" sz="1200"/>
              <a:pPr/>
              <a:t>18</a:t>
            </a:fld>
            <a:endParaRPr lang="en-US" sz="1200" dirty="0">
              <a:sym typeface="+mn-lt"/>
            </a:endParaRPr>
          </a:p>
        </p:txBody>
      </p:sp>
      <p:sp>
        <p:nvSpPr>
          <p:cNvPr id="18"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auto">
          <a:xfrm>
            <a:off x="1081087" y="5289948"/>
            <a:ext cx="347663" cy="18335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CDD5DD07-BFD5-4B6E-A979-5D2B5DFBD4EB}" type="datetime'''''''''''''''2''''''''''''''''''0''''17'''''''''">
              <a:rPr lang="en-US" altLang="en-US" sz="1200"/>
              <a:pPr/>
              <a:t>2017</a:t>
            </a:fld>
            <a:endParaRPr lang="en-US" sz="1200" dirty="0">
              <a:sym typeface="+mn-lt"/>
            </a:endParaRPr>
          </a:p>
        </p:txBody>
      </p:sp>
      <p:sp>
        <p:nvSpPr>
          <p:cNvPr id="32" name="Text Placeholder 4">
            <a:extLst>
              <a:ext uri="{FF2B5EF4-FFF2-40B4-BE49-F238E27FC236}">
                <a16:creationId xmlns:a16="http://schemas.microsoft.com/office/drawing/2014/main" id="{867A1597-9587-4E4A-BCCF-899C0BC08AF8}"/>
              </a:ext>
            </a:extLst>
          </p:cNvPr>
          <p:cNvSpPr>
            <a:spLocks noGrp="1"/>
          </p:cNvSpPr>
          <p:nvPr>
            <p:custDataLst>
              <p:tags r:id="rId12"/>
            </p:custDataLst>
          </p:nvPr>
        </p:nvSpPr>
        <p:spPr bwMode="auto">
          <a:xfrm>
            <a:off x="6116241" y="5289948"/>
            <a:ext cx="347663" cy="18335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spcBef>
                <a:spcPct val="0"/>
              </a:spcBef>
              <a:spcAft>
                <a:spcPct val="0"/>
              </a:spcAft>
            </a:pPr>
            <a:fld id="{5AE17619-E223-467F-ADBB-EB065DFDC576}" type="datetime'''''''''''''202''''''''''''''''''''''''''''''''''''''0'''''">
              <a:rPr lang="en-US" altLang="en-US" sz="1200"/>
              <a:pPr/>
              <a:t>2020</a:t>
            </a:fld>
            <a:endParaRPr lang="en-US" sz="1200" dirty="0">
              <a:sym typeface="+mn-lt"/>
            </a:endParaRPr>
          </a:p>
        </p:txBody>
      </p:sp>
      <p:sp>
        <p:nvSpPr>
          <p:cNvPr id="22" name="Rectangle 21">
            <a:extLst>
              <a:ext uri="{FF2B5EF4-FFF2-40B4-BE49-F238E27FC236}">
                <a16:creationId xmlns:a16="http://schemas.microsoft.com/office/drawing/2014/main" id="{AFF77C5E-D014-4DD6-A063-A8343AE430DB}"/>
              </a:ext>
            </a:extLst>
          </p:cNvPr>
          <p:cNvSpPr/>
          <p:nvPr>
            <p:custDataLst>
              <p:tags r:id="rId13"/>
            </p:custDataLst>
          </p:nvPr>
        </p:nvSpPr>
        <p:spPr bwMode="auto">
          <a:xfrm>
            <a:off x="7048500" y="1569244"/>
            <a:ext cx="103585" cy="103585"/>
          </a:xfrm>
          <a:prstGeom prst="rect">
            <a:avLst/>
          </a:prstGeom>
          <a:solidFill>
            <a:schemeClr val="accent1"/>
          </a:solidFill>
          <a:ln w="9525" cap="sq" algn="ctr">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sp>
        <p:nvSpPr>
          <p:cNvPr id="23" name="Rectangle 22">
            <a:extLst>
              <a:ext uri="{FF2B5EF4-FFF2-40B4-BE49-F238E27FC236}">
                <a16:creationId xmlns:a16="http://schemas.microsoft.com/office/drawing/2014/main" id="{7DB62FC6-E7DF-45EF-8DD7-B65CDD1F117F}"/>
              </a:ext>
            </a:extLst>
          </p:cNvPr>
          <p:cNvSpPr/>
          <p:nvPr>
            <p:custDataLst>
              <p:tags r:id="rId14"/>
            </p:custDataLst>
          </p:nvPr>
        </p:nvSpPr>
        <p:spPr bwMode="auto">
          <a:xfrm>
            <a:off x="7048500" y="1760437"/>
            <a:ext cx="103585" cy="103585"/>
          </a:xfrm>
          <a:prstGeom prst="rect">
            <a:avLst/>
          </a:prstGeom>
          <a:solidFill>
            <a:schemeClr val="bg2"/>
          </a:solidFill>
          <a:ln w="9525" cap="sq" algn="ctr">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endParaRPr lang="en-US" sz="1200" dirty="0" err="1">
              <a:solidFill>
                <a:schemeClr val="bg1"/>
              </a:solidFill>
            </a:endParaRPr>
          </a:p>
        </p:txBody>
      </p:sp>
      <p:sp>
        <p:nvSpPr>
          <p:cNvPr id="15"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auto">
          <a:xfrm>
            <a:off x="7247333" y="1554617"/>
            <a:ext cx="622697" cy="114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750" dirty="0"/>
              <a:t>Public markets</a:t>
            </a:r>
            <a:endParaRPr lang="en-US" sz="750" dirty="0">
              <a:sym typeface="+mn-lt"/>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auto">
          <a:xfrm>
            <a:off x="7247333" y="1749743"/>
            <a:ext cx="659606" cy="1143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750" dirty="0"/>
              <a:t>Private markets</a:t>
            </a:r>
            <a:endParaRPr lang="en-US" sz="750" dirty="0">
              <a:sym typeface="+mn-lt"/>
            </a:endParaRPr>
          </a:p>
        </p:txBody>
      </p:sp>
      <p:sp>
        <p:nvSpPr>
          <p:cNvPr id="56" name="Oval 55">
            <a:extLst>
              <a:ext uri="{FF2B5EF4-FFF2-40B4-BE49-F238E27FC236}">
                <a16:creationId xmlns:a16="http://schemas.microsoft.com/office/drawing/2014/main" id="{2E0EB808-6B76-4699-9EF9-8AD34F1D837B}"/>
              </a:ext>
            </a:extLst>
          </p:cNvPr>
          <p:cNvSpPr/>
          <p:nvPr/>
        </p:nvSpPr>
        <p:spPr>
          <a:xfrm>
            <a:off x="912019" y="2139547"/>
            <a:ext cx="685800" cy="685800"/>
          </a:xfrm>
          <a:prstGeom prst="ellipse">
            <a:avLst/>
          </a:prstGeom>
          <a:solidFill>
            <a:srgbClr val="85D7C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r>
              <a:rPr lang="en-US" sz="1200" dirty="0">
                <a:solidFill>
                  <a:schemeClr val="accent5"/>
                </a:solidFill>
              </a:rPr>
              <a:t>$2.23B</a:t>
            </a:r>
          </a:p>
        </p:txBody>
      </p:sp>
      <p:sp>
        <p:nvSpPr>
          <p:cNvPr id="59" name="Oval 58">
            <a:extLst>
              <a:ext uri="{FF2B5EF4-FFF2-40B4-BE49-F238E27FC236}">
                <a16:creationId xmlns:a16="http://schemas.microsoft.com/office/drawing/2014/main" id="{984C6672-E82A-489F-BDDD-AA6C62F09096}"/>
              </a:ext>
            </a:extLst>
          </p:cNvPr>
          <p:cNvSpPr/>
          <p:nvPr/>
        </p:nvSpPr>
        <p:spPr>
          <a:xfrm>
            <a:off x="2570560" y="2139547"/>
            <a:ext cx="685800" cy="685800"/>
          </a:xfrm>
          <a:prstGeom prst="ellipse">
            <a:avLst/>
          </a:prstGeom>
          <a:solidFill>
            <a:srgbClr val="85D7C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r>
              <a:rPr lang="en-US" sz="1200" dirty="0">
                <a:solidFill>
                  <a:schemeClr val="accent5"/>
                </a:solidFill>
              </a:rPr>
              <a:t>$4.8B</a:t>
            </a:r>
          </a:p>
        </p:txBody>
      </p:sp>
      <p:sp>
        <p:nvSpPr>
          <p:cNvPr id="60" name="Oval 59">
            <a:extLst>
              <a:ext uri="{FF2B5EF4-FFF2-40B4-BE49-F238E27FC236}">
                <a16:creationId xmlns:a16="http://schemas.microsoft.com/office/drawing/2014/main" id="{2B51B41B-77E5-421E-8A60-5F2FAA79FAFE}"/>
              </a:ext>
            </a:extLst>
          </p:cNvPr>
          <p:cNvSpPr/>
          <p:nvPr/>
        </p:nvSpPr>
        <p:spPr>
          <a:xfrm>
            <a:off x="4229100" y="2139547"/>
            <a:ext cx="685800" cy="685800"/>
          </a:xfrm>
          <a:prstGeom prst="ellipse">
            <a:avLst/>
          </a:prstGeom>
          <a:solidFill>
            <a:srgbClr val="85D7C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r>
              <a:rPr lang="en-US" sz="1200" dirty="0">
                <a:solidFill>
                  <a:schemeClr val="accent5"/>
                </a:solidFill>
              </a:rPr>
              <a:t>$8.18B</a:t>
            </a:r>
          </a:p>
        </p:txBody>
      </p:sp>
      <p:sp>
        <p:nvSpPr>
          <p:cNvPr id="25" name="Oval 24">
            <a:extLst>
              <a:ext uri="{FF2B5EF4-FFF2-40B4-BE49-F238E27FC236}">
                <a16:creationId xmlns:a16="http://schemas.microsoft.com/office/drawing/2014/main" id="{1FBA723A-9691-4945-966A-8C580AE08B05}"/>
              </a:ext>
            </a:extLst>
          </p:cNvPr>
          <p:cNvSpPr/>
          <p:nvPr/>
        </p:nvSpPr>
        <p:spPr>
          <a:xfrm>
            <a:off x="5710238" y="1539812"/>
            <a:ext cx="685800" cy="685800"/>
          </a:xfrm>
          <a:prstGeom prst="ellipse">
            <a:avLst/>
          </a:prstGeom>
          <a:solidFill>
            <a:srgbClr val="85D7C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spcBef>
                <a:spcPts val="225"/>
              </a:spcBef>
              <a:spcAft>
                <a:spcPts val="225"/>
              </a:spcAft>
            </a:pPr>
            <a:r>
              <a:rPr lang="en-US" sz="1200" dirty="0">
                <a:solidFill>
                  <a:schemeClr val="accent5"/>
                </a:solidFill>
              </a:rPr>
              <a:t>$17B</a:t>
            </a:r>
          </a:p>
        </p:txBody>
      </p:sp>
      <p:sp>
        <p:nvSpPr>
          <p:cNvPr id="27" name="Slide Number Placeholder 5">
            <a:extLst>
              <a:ext uri="{FF2B5EF4-FFF2-40B4-BE49-F238E27FC236}">
                <a16:creationId xmlns:a16="http://schemas.microsoft.com/office/drawing/2014/main" id="{5BCCDB02-E4A2-0C4A-AE4F-7C6808594D1C}"/>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a:p>
            <a:fld id="{4FD9013D-92AD-C643-96A8-EBFE9D29F7C2}" type="slidenum">
              <a:rPr lang="en-US" b="1" smtClean="0">
                <a:solidFill>
                  <a:schemeClr val="tx2"/>
                </a:solidFill>
              </a:rPr>
              <a:pPr/>
              <a:t>5</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
        <p:nvSpPr>
          <p:cNvPr id="26" name="4. Footnote">
            <a:extLst>
              <a:ext uri="{FF2B5EF4-FFF2-40B4-BE49-F238E27FC236}">
                <a16:creationId xmlns:a16="http://schemas.microsoft.com/office/drawing/2014/main" id="{1F484C8D-2FE1-49CF-BE08-99D09F0BE42D}"/>
              </a:ext>
            </a:extLst>
          </p:cNvPr>
          <p:cNvSpPr txBox="1"/>
          <p:nvPr>
            <p:custDataLst>
              <p:tags r:id="rId17"/>
            </p:custDataLst>
          </p:nvPr>
        </p:nvSpPr>
        <p:spPr>
          <a:xfrm>
            <a:off x="457200" y="5473304"/>
            <a:ext cx="5458968" cy="35576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r>
              <a:rPr lang="en-US" sz="1000" dirty="0"/>
              <a:t>*Red dashed line denotes forthcoming data for private markets in 2020</a:t>
            </a:r>
          </a:p>
          <a:p>
            <a:pPr lvl="0"/>
            <a:endParaRPr lang="en-US" sz="700" dirty="0">
              <a:solidFill>
                <a:schemeClr val="tx2">
                  <a:lumMod val="60000"/>
                  <a:lumOff val="40000"/>
                </a:schemeClr>
              </a:solidFill>
            </a:endParaRPr>
          </a:p>
        </p:txBody>
      </p:sp>
    </p:spTree>
    <p:extLst>
      <p:ext uri="{BB962C8B-B14F-4D97-AF65-F5344CB8AC3E}">
        <p14:creationId xmlns:p14="http://schemas.microsoft.com/office/powerpoint/2010/main" val="29673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3CCAE0E3-9DB0-4070-B80F-D4370AA6161B}"/>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5122" name="think-cell Slide" r:id="rId5" imgW="592" imgH="595" progId="TCLayout.ActiveDocument.1">
                  <p:embed/>
                </p:oleObj>
              </mc:Choice>
              <mc:Fallback>
                <p:oleObj name="think-cell Slide" r:id="rId5" imgW="592" imgH="595" progId="TCLayout.ActiveDocument.1">
                  <p:embed/>
                  <p:pic>
                    <p:nvPicPr>
                      <p:cNvPr id="17" name="Object 16" hidden="1">
                        <a:extLst>
                          <a:ext uri="{FF2B5EF4-FFF2-40B4-BE49-F238E27FC236}">
                            <a16:creationId xmlns:a16="http://schemas.microsoft.com/office/drawing/2014/main" id="{3CCAE0E3-9DB0-4070-B80F-D4370AA6161B}"/>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37701DA8-5E1E-4D0B-8720-F2B18BE284C0}"/>
              </a:ext>
            </a:extLst>
          </p:cNvPr>
          <p:cNvSpPr/>
          <p:nvPr>
            <p:custDataLst>
              <p:tags r:id="rId3"/>
            </p:custDataLst>
          </p:nvPr>
        </p:nvSpPr>
        <p:spPr>
          <a:xfrm>
            <a:off x="0" y="85725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225"/>
              </a:spcBef>
              <a:spcAft>
                <a:spcPts val="225"/>
              </a:spcAft>
            </a:pPr>
            <a:endParaRPr lang="en-GB" sz="1875" b="1"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Rectangle 2">
            <a:extLst>
              <a:ext uri="{FF2B5EF4-FFF2-40B4-BE49-F238E27FC236}">
                <a16:creationId xmlns:a16="http://schemas.microsoft.com/office/drawing/2014/main" id="{6214311C-7B98-5C4E-81FD-280C31EF5E9B}"/>
              </a:ext>
            </a:extLst>
          </p:cNvPr>
          <p:cNvSpPr/>
          <p:nvPr/>
        </p:nvSpPr>
        <p:spPr>
          <a:xfrm>
            <a:off x="457200" y="1602000"/>
            <a:ext cx="5848709" cy="3985706"/>
          </a:xfrm>
          <a:prstGeom prst="rect">
            <a:avLst/>
          </a:prstGeom>
        </p:spPr>
        <p:txBody>
          <a:bodyPr wrap="square" lIns="0" tIns="0" rIns="0" bIns="0">
            <a:spAutoFit/>
          </a:bodyPr>
          <a:lstStyle/>
          <a:p>
            <a:pPr marL="180000" indent="-180000">
              <a:spcAft>
                <a:spcPts val="1000"/>
              </a:spcAft>
              <a:buClr>
                <a:schemeClr val="bg2"/>
              </a:buClr>
              <a:buFont typeface="Arial" panose="020B0604020202020204" pitchFamily="34" charset="0"/>
              <a:buChar char="•"/>
            </a:pPr>
            <a:r>
              <a:rPr lang="en-GB" sz="1300" b="1" dirty="0">
                <a:solidFill>
                  <a:schemeClr val="accent1"/>
                </a:solidFill>
                <a:ea typeface="Times New Roman" panose="02020603050405020304" pitchFamily="18" charset="0"/>
                <a:cs typeface="Times New Roman" panose="02020603050405020304" pitchFamily="18" charset="0"/>
              </a:rPr>
              <a:t>Improved commercial outcomes </a:t>
            </a:r>
            <a:br>
              <a:rPr lang="en-GB" sz="1300" b="1" dirty="0">
                <a:solidFill>
                  <a:schemeClr val="accent1"/>
                </a:solidFill>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Companies with gender diverse boards are 28% more likely to outperform their peers, while gender diversity in executive teams increases the chance of outperformance by 25%. Companies with good gender performance have higher market valuations than their peers and are more attractive to investors. </a:t>
            </a:r>
            <a:endParaRPr lang="en-GB" sz="1300" dirty="0">
              <a:solidFill>
                <a:schemeClr val="accent1"/>
              </a:solidFill>
              <a:ea typeface="Calibri" panose="020F0502020204030204" pitchFamily="34" charset="0"/>
              <a:cs typeface="Times New Roman" panose="02020603050405020304" pitchFamily="18" charset="0"/>
            </a:endParaRPr>
          </a:p>
          <a:p>
            <a:pPr marL="180000" indent="-180000">
              <a:spcAft>
                <a:spcPts val="1000"/>
              </a:spcAft>
              <a:buClr>
                <a:schemeClr val="bg2"/>
              </a:buClr>
              <a:buFont typeface="Arial" panose="020B0604020202020204" pitchFamily="34" charset="0"/>
              <a:buChar char="•"/>
            </a:pPr>
            <a:r>
              <a:rPr lang="en-GB" sz="1300" b="1" dirty="0">
                <a:solidFill>
                  <a:schemeClr val="accent1"/>
                </a:solidFill>
                <a:ea typeface="Times New Roman" panose="02020603050405020304" pitchFamily="18" charset="0"/>
                <a:cs typeface="Times New Roman" panose="02020603050405020304" pitchFamily="18" charset="0"/>
              </a:rPr>
              <a:t>Increased innovation and resilience and reduced risk </a:t>
            </a:r>
            <a:br>
              <a:rPr lang="en-GB" sz="1300" b="1" dirty="0">
                <a:solidFill>
                  <a:schemeClr val="accent1"/>
                </a:solidFill>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Women are involved in 80% of purchasing decisions worldwide. Strategies that </a:t>
            </a:r>
            <a:br>
              <a:rPr lang="en-GB" sz="1300" dirty="0">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help manufacturing companies reach the women’s market can help increase their resilience to lower overall demand and shifting business models. </a:t>
            </a:r>
            <a:endParaRPr lang="en-GB" sz="1300" dirty="0">
              <a:solidFill>
                <a:schemeClr val="accent1"/>
              </a:solidFill>
              <a:ea typeface="Calibri" panose="020F0502020204030204" pitchFamily="34" charset="0"/>
              <a:cs typeface="Times New Roman" panose="02020603050405020304" pitchFamily="18" charset="0"/>
            </a:endParaRPr>
          </a:p>
          <a:p>
            <a:pPr marL="180000" indent="-180000">
              <a:spcAft>
                <a:spcPts val="1000"/>
              </a:spcAft>
              <a:buClr>
                <a:schemeClr val="bg2"/>
              </a:buClr>
              <a:buFont typeface="Arial" panose="020B0604020202020204" pitchFamily="34" charset="0"/>
              <a:buChar char="•"/>
            </a:pPr>
            <a:r>
              <a:rPr lang="en-GB" sz="1300" b="1" dirty="0">
                <a:solidFill>
                  <a:schemeClr val="accent1"/>
                </a:solidFill>
                <a:ea typeface="Times New Roman" panose="02020603050405020304" pitchFamily="18" charset="0"/>
                <a:cs typeface="Times New Roman" panose="02020603050405020304" pitchFamily="18" charset="0"/>
              </a:rPr>
              <a:t>Building positive brands—attracting investors, consumers, partners and top talent </a:t>
            </a:r>
            <a:br>
              <a:rPr lang="en-GB" sz="1300" b="1" dirty="0">
                <a:solidFill>
                  <a:schemeClr val="accent1"/>
                </a:solidFill>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Companies without strong gender values are finding it increasingly difficult to recruit the best talent from an increasingly values-driven workforce.</a:t>
            </a:r>
            <a:endParaRPr lang="en-GB" sz="1300" dirty="0">
              <a:solidFill>
                <a:schemeClr val="accent1"/>
              </a:solidFill>
              <a:ea typeface="Calibri" panose="020F0502020204030204" pitchFamily="34" charset="0"/>
              <a:cs typeface="Times New Roman" panose="02020603050405020304" pitchFamily="18" charset="0"/>
            </a:endParaRPr>
          </a:p>
          <a:p>
            <a:pPr marL="180000" indent="-180000">
              <a:spcAft>
                <a:spcPts val="1000"/>
              </a:spcAft>
              <a:buClr>
                <a:schemeClr val="bg2"/>
              </a:buClr>
              <a:buFont typeface="Arial" panose="020B0604020202020204" pitchFamily="34" charset="0"/>
              <a:buChar char="•"/>
            </a:pPr>
            <a:r>
              <a:rPr lang="en-GB" sz="1300" b="1" dirty="0">
                <a:solidFill>
                  <a:schemeClr val="accent1"/>
                </a:solidFill>
                <a:ea typeface="Times New Roman" panose="02020603050405020304" pitchFamily="18" charset="0"/>
                <a:cs typeface="Times New Roman" panose="02020603050405020304" pitchFamily="18" charset="0"/>
              </a:rPr>
              <a:t>Creating a competitive advantage</a:t>
            </a:r>
            <a:br>
              <a:rPr lang="en-GB" sz="1300" b="1" dirty="0">
                <a:solidFill>
                  <a:schemeClr val="accent1"/>
                </a:solidFill>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When women and men work together, they receive continuous visible cues that people are different, and those cues motivate employees to ask more questions, </a:t>
            </a:r>
            <a:br>
              <a:rPr lang="en-GB" sz="1300" dirty="0">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dig deeper and explore more options as they work on problems. Gender-diverse workgroups generate a wider range of innovative solutions than all-male or </a:t>
            </a:r>
            <a:br>
              <a:rPr lang="en-GB" sz="1300" dirty="0">
                <a:ea typeface="Times New Roman" panose="02020603050405020304" pitchFamily="18" charset="0"/>
                <a:cs typeface="Times New Roman" panose="02020603050405020304" pitchFamily="18" charset="0"/>
              </a:rPr>
            </a:br>
            <a:r>
              <a:rPr lang="en-GB" sz="1300" dirty="0">
                <a:ea typeface="Times New Roman" panose="02020603050405020304" pitchFamily="18" charset="0"/>
                <a:cs typeface="Times New Roman" panose="02020603050405020304" pitchFamily="18" charset="0"/>
              </a:rPr>
              <a:t>all-female groups.</a:t>
            </a:r>
            <a:endParaRPr lang="en-GB" sz="1300" dirty="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E8B707A7-FD9F-7B4E-A9B1-8F908CFE3B90}"/>
              </a:ext>
            </a:extLst>
          </p:cNvPr>
          <p:cNvSpPr>
            <a:spLocks noGrp="1"/>
          </p:cNvSpPr>
          <p:nvPr>
            <p:ph type="title"/>
          </p:nvPr>
        </p:nvSpPr>
        <p:spPr>
          <a:xfrm>
            <a:off x="457200" y="122700"/>
            <a:ext cx="8218488" cy="884441"/>
          </a:xfrm>
        </p:spPr>
        <p:txBody>
          <a:bodyPr/>
          <a:lstStyle/>
          <a:p>
            <a:pPr>
              <a:lnSpc>
                <a:spcPts val="3000"/>
              </a:lnSpc>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mn-lt"/>
                <a:ea typeface="Times New Roman" panose="02020603050405020304" pitchFamily="18" charset="0"/>
                <a:cs typeface="Times New Roman" panose="02020603050405020304" pitchFamily="18" charset="0"/>
              </a:rPr>
              <a:t>Investing in workplace gender </a:t>
            </a:r>
            <a:br>
              <a:rPr lang="en-GB" dirty="0">
                <a:latin typeface="+mn-lt"/>
                <a:ea typeface="Times New Roman" panose="02020603050405020304" pitchFamily="18" charset="0"/>
                <a:cs typeface="Times New Roman" panose="02020603050405020304" pitchFamily="18" charset="0"/>
              </a:rPr>
            </a:br>
            <a:r>
              <a:rPr lang="en-GB" dirty="0">
                <a:latin typeface="+mn-lt"/>
                <a:ea typeface="Times New Roman" panose="02020603050405020304" pitchFamily="18" charset="0"/>
                <a:cs typeface="Times New Roman" panose="02020603050405020304" pitchFamily="18" charset="0"/>
              </a:rPr>
              <a:t>equality (WGE) yields a ‘diversity dividend</a:t>
            </a: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1CF8BC57-D49B-4520-8E42-C5BC3C148123}"/>
              </a:ext>
            </a:extLst>
          </p:cNvPr>
          <p:cNvSpPr txBox="1"/>
          <p:nvPr/>
        </p:nvSpPr>
        <p:spPr>
          <a:xfrm>
            <a:off x="457200" y="6108424"/>
            <a:ext cx="8144540" cy="107722"/>
          </a:xfrm>
          <a:prstGeom prst="rect">
            <a:avLst/>
          </a:prstGeom>
          <a:noFill/>
        </p:spPr>
        <p:txBody>
          <a:bodyPr wrap="square" lIns="0" tIns="0" rIns="0" bIns="0">
            <a:spAutoFit/>
          </a:bodyPr>
          <a:lstStyle/>
          <a:p>
            <a:r>
              <a:rPr lang="en-US" sz="700" dirty="0">
                <a:solidFill>
                  <a:schemeClr val="tx2">
                    <a:lumMod val="60000"/>
                    <a:lumOff val="40000"/>
                  </a:schemeClr>
                </a:solidFill>
                <a:latin typeface="+mj-lt"/>
              </a:rPr>
              <a:t>Source: https://investinginwomen.asia/wp-content/uploads/2020/09/IW-WGE-Business-Case-FINAL-190820.pdf</a:t>
            </a:r>
          </a:p>
        </p:txBody>
      </p:sp>
      <p:sp>
        <p:nvSpPr>
          <p:cNvPr id="9" name="Slide Number Placeholder 5">
            <a:extLst>
              <a:ext uri="{FF2B5EF4-FFF2-40B4-BE49-F238E27FC236}">
                <a16:creationId xmlns:a16="http://schemas.microsoft.com/office/drawing/2014/main" id="{74262BE5-89D2-E94A-8D46-516A6C21A089}"/>
              </a:ext>
            </a:extLst>
          </p:cNvPr>
          <p:cNvSpPr>
            <a:spLocks noGrp="1"/>
          </p:cNvSpPr>
          <p:nvPr>
            <p:ph type="sldNum" sz="quarter" idx="4"/>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6</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pic>
        <p:nvPicPr>
          <p:cNvPr id="11" name="Picture 10" descr="A picture containing logo&#10;&#10;Description automatically generated">
            <a:extLst>
              <a:ext uri="{FF2B5EF4-FFF2-40B4-BE49-F238E27FC236}">
                <a16:creationId xmlns:a16="http://schemas.microsoft.com/office/drawing/2014/main" id="{BE29C897-B44F-2146-83ED-D75A47214BE1}"/>
              </a:ext>
            </a:extLst>
          </p:cNvPr>
          <p:cNvPicPr>
            <a:picLocks noChangeAspect="1"/>
          </p:cNvPicPr>
          <p:nvPr/>
        </p:nvPicPr>
        <p:blipFill>
          <a:blip r:embed="rId7"/>
          <a:stretch>
            <a:fillRect/>
          </a:stretch>
        </p:blipFill>
        <p:spPr>
          <a:xfrm>
            <a:off x="6408420" y="1617239"/>
            <a:ext cx="2545080" cy="1257569"/>
          </a:xfrm>
          <a:prstGeom prst="rect">
            <a:avLst/>
          </a:prstGeom>
        </p:spPr>
      </p:pic>
    </p:spTree>
    <p:extLst>
      <p:ext uri="{BB962C8B-B14F-4D97-AF65-F5344CB8AC3E}">
        <p14:creationId xmlns:p14="http://schemas.microsoft.com/office/powerpoint/2010/main" val="417013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F893C02-B66D-164D-B086-6579408915F9}"/>
              </a:ext>
            </a:extLst>
          </p:cNvPr>
          <p:cNvSpPr/>
          <p:nvPr/>
        </p:nvSpPr>
        <p:spPr bwMode="auto">
          <a:xfrm>
            <a:off x="5767910" y="2116746"/>
            <a:ext cx="2655881" cy="2655881"/>
          </a:xfrm>
          <a:prstGeom prst="ellipse">
            <a:avLst/>
          </a:prstGeom>
          <a:noFill/>
          <a:ln w="381000">
            <a:solidFill>
              <a:schemeClr val="bg2">
                <a:alpha val="26000"/>
              </a:schemeClr>
            </a:solidFill>
          </a:ln>
        </p:spPr>
        <p:txBody>
          <a:bodyPr lIns="0" tIns="0" rIns="0" bIns="0" rtlCol="0" anchor="ctr"/>
          <a:lstStyle/>
          <a:p>
            <a:pPr algn="ctr"/>
            <a:endParaRPr lang="en-US" sz="2500" b="1" dirty="0">
              <a:solidFill>
                <a:schemeClr val="bg2"/>
              </a:solidFill>
            </a:endParaRPr>
          </a:p>
        </p:txBody>
      </p:sp>
      <p:sp>
        <p:nvSpPr>
          <p:cNvPr id="2" name="Title 1">
            <a:extLst>
              <a:ext uri="{FF2B5EF4-FFF2-40B4-BE49-F238E27FC236}">
                <a16:creationId xmlns:a16="http://schemas.microsoft.com/office/drawing/2014/main" id="{E68681D3-45EF-D946-8C16-27FAF3B722AD}"/>
              </a:ext>
            </a:extLst>
          </p:cNvPr>
          <p:cNvSpPr>
            <a:spLocks noGrp="1"/>
          </p:cNvSpPr>
          <p:nvPr>
            <p:ph type="title"/>
          </p:nvPr>
        </p:nvSpPr>
        <p:spPr>
          <a:xfrm>
            <a:off x="457200" y="-112980"/>
            <a:ext cx="8311896" cy="1121652"/>
          </a:xfrm>
        </p:spPr>
        <p:txBody>
          <a:bodyPr anchor="b" anchorCtr="0"/>
          <a:lstStyle/>
          <a:p>
            <a:pPr>
              <a:lnSpc>
                <a:spcPts val="3000"/>
              </a:lnSpc>
            </a:pPr>
            <a:r>
              <a:rPr lang="en-US" dirty="0"/>
              <a:t>Companies are using the increased focus </a:t>
            </a:r>
            <a:br>
              <a:rPr lang="en-US" dirty="0"/>
            </a:br>
            <a:r>
              <a:rPr lang="en-US" dirty="0"/>
              <a:t>on ESG to leverage gender smart outcomes</a:t>
            </a:r>
          </a:p>
        </p:txBody>
      </p:sp>
      <p:sp>
        <p:nvSpPr>
          <p:cNvPr id="3" name="Content Placeholder 2">
            <a:extLst>
              <a:ext uri="{FF2B5EF4-FFF2-40B4-BE49-F238E27FC236}">
                <a16:creationId xmlns:a16="http://schemas.microsoft.com/office/drawing/2014/main" id="{DBFD86F3-847C-F945-877B-34B2925BE223}"/>
              </a:ext>
            </a:extLst>
          </p:cNvPr>
          <p:cNvSpPr>
            <a:spLocks noGrp="1"/>
          </p:cNvSpPr>
          <p:nvPr>
            <p:ph idx="1"/>
          </p:nvPr>
        </p:nvSpPr>
        <p:spPr>
          <a:xfrm>
            <a:off x="483786" y="1602000"/>
            <a:ext cx="4938819" cy="4444536"/>
          </a:xfrm>
        </p:spPr>
        <p:txBody>
          <a:bodyPr>
            <a:normAutofit fontScale="25000" lnSpcReduction="20000"/>
          </a:bodyPr>
          <a:lstStyle/>
          <a:p>
            <a:pPr fontAlgn="base">
              <a:lnSpc>
                <a:spcPts val="1680"/>
              </a:lnSpc>
              <a:spcBef>
                <a:spcPts val="0"/>
              </a:spcBef>
              <a:spcAft>
                <a:spcPts val="800"/>
              </a:spcAft>
            </a:pPr>
            <a:r>
              <a:rPr lang="en-GB" sz="5600" i="1" dirty="0">
                <a:solidFill>
                  <a:schemeClr val="tx1"/>
                </a:solidFill>
                <a:latin typeface="+mn-lt"/>
              </a:rPr>
              <a:t>Nike Launches Broad Set of 2025 Sustainability Targets </a:t>
            </a:r>
            <a:br>
              <a:rPr lang="en-GB" sz="5600" i="1" dirty="0">
                <a:solidFill>
                  <a:schemeClr val="tx1"/>
                </a:solidFill>
                <a:latin typeface="+mn-lt"/>
              </a:rPr>
            </a:br>
            <a:r>
              <a:rPr lang="en-GB" sz="5600" i="1" dirty="0">
                <a:solidFill>
                  <a:schemeClr val="tx1"/>
                </a:solidFill>
                <a:latin typeface="+mn-lt"/>
              </a:rPr>
              <a:t>and ties Exec Comp to ESG Goals</a:t>
            </a:r>
            <a:endParaRPr lang="en-GB" sz="5600" b="0" dirty="0">
              <a:solidFill>
                <a:schemeClr val="tx1"/>
              </a:solidFill>
              <a:latin typeface="+mn-lt"/>
            </a:endParaRPr>
          </a:p>
          <a:p>
            <a:pPr fontAlgn="base">
              <a:lnSpc>
                <a:spcPts val="1680"/>
              </a:lnSpc>
              <a:spcBef>
                <a:spcPts val="0"/>
              </a:spcBef>
              <a:spcAft>
                <a:spcPts val="800"/>
              </a:spcAft>
            </a:pPr>
            <a:r>
              <a:rPr lang="en-GB" sz="5600" b="0" dirty="0">
                <a:solidFill>
                  <a:schemeClr val="tx1"/>
                </a:solidFill>
                <a:latin typeface="+mn-lt"/>
              </a:rPr>
              <a:t>In March 2021, Nike announced the launch of its Purpose 2025 Targets, a broad range of sustainability goals encompassing the company’s environmental, social and governance commitments. </a:t>
            </a:r>
          </a:p>
          <a:p>
            <a:pPr fontAlgn="base">
              <a:lnSpc>
                <a:spcPts val="1680"/>
              </a:lnSpc>
              <a:spcBef>
                <a:spcPts val="0"/>
              </a:spcBef>
              <a:spcAft>
                <a:spcPts val="800"/>
              </a:spcAft>
            </a:pPr>
            <a:r>
              <a:rPr lang="en-GB" sz="5600" b="0" dirty="0">
                <a:solidFill>
                  <a:schemeClr val="tx1"/>
                </a:solidFill>
                <a:latin typeface="+mn-lt"/>
              </a:rPr>
              <a:t>As part of this new initiative, the company will for the first-time link executive compensation to its performance on ESG goals.</a:t>
            </a:r>
          </a:p>
          <a:p>
            <a:pPr fontAlgn="base">
              <a:lnSpc>
                <a:spcPts val="1680"/>
              </a:lnSpc>
            </a:pPr>
            <a:r>
              <a:rPr lang="en-GB" sz="5600" b="0" dirty="0">
                <a:solidFill>
                  <a:schemeClr val="tx1"/>
                </a:solidFill>
                <a:latin typeface="+mn-lt"/>
              </a:rPr>
              <a:t>Nike set a broad set of targets within its Purpose 2025 Targets including:</a:t>
            </a:r>
          </a:p>
          <a:p>
            <a:pPr marL="108000" indent="-108000" fontAlgn="base">
              <a:lnSpc>
                <a:spcPts val="1680"/>
              </a:lnSpc>
              <a:buClr>
                <a:schemeClr val="accent4"/>
              </a:buClr>
              <a:buFont typeface="Arial" panose="020B0604020202020204" pitchFamily="34" charset="0"/>
              <a:buChar char="•"/>
            </a:pPr>
            <a:r>
              <a:rPr lang="en-GB" sz="5600" b="0" dirty="0">
                <a:solidFill>
                  <a:schemeClr val="tx1"/>
                </a:solidFill>
                <a:latin typeface="+mn-lt"/>
              </a:rPr>
              <a:t>Reaching 50% representation of women in the company’s </a:t>
            </a:r>
            <a:br>
              <a:rPr lang="en-GB" sz="5600" b="0" dirty="0">
                <a:solidFill>
                  <a:schemeClr val="tx1"/>
                </a:solidFill>
                <a:latin typeface="+mn-lt"/>
              </a:rPr>
            </a:br>
            <a:r>
              <a:rPr lang="en-GB" sz="5600" b="0" dirty="0">
                <a:solidFill>
                  <a:schemeClr val="tx1"/>
                </a:solidFill>
                <a:latin typeface="+mn-lt"/>
              </a:rPr>
              <a:t>global corporate workforce; </a:t>
            </a:r>
          </a:p>
          <a:p>
            <a:pPr marL="108000" indent="-108000" fontAlgn="base">
              <a:lnSpc>
                <a:spcPts val="1680"/>
              </a:lnSpc>
              <a:buClr>
                <a:schemeClr val="accent4"/>
              </a:buClr>
              <a:buFont typeface="Arial" panose="020B0604020202020204" pitchFamily="34" charset="0"/>
              <a:buChar char="•"/>
            </a:pPr>
            <a:r>
              <a:rPr lang="en-GB" sz="5600" b="0" dirty="0">
                <a:solidFill>
                  <a:schemeClr val="tx1"/>
                </a:solidFill>
                <a:latin typeface="+mn-lt"/>
              </a:rPr>
              <a:t>Reaching 45% representation of women in leadership </a:t>
            </a:r>
            <a:br>
              <a:rPr lang="en-GB" sz="5600" b="0" dirty="0">
                <a:solidFill>
                  <a:schemeClr val="tx1"/>
                </a:solidFill>
                <a:latin typeface="+mn-lt"/>
              </a:rPr>
            </a:br>
            <a:r>
              <a:rPr lang="en-GB" sz="5600" b="0" dirty="0">
                <a:solidFill>
                  <a:schemeClr val="tx1"/>
                </a:solidFill>
                <a:latin typeface="+mn-lt"/>
              </a:rPr>
              <a:t>positions; and</a:t>
            </a:r>
          </a:p>
          <a:p>
            <a:pPr marL="108000" indent="-108000" fontAlgn="base">
              <a:lnSpc>
                <a:spcPts val="1680"/>
              </a:lnSpc>
              <a:buClr>
                <a:schemeClr val="accent4"/>
              </a:buClr>
              <a:buFont typeface="Arial" panose="020B0604020202020204" pitchFamily="34" charset="0"/>
              <a:buChar char="•"/>
            </a:pPr>
            <a:r>
              <a:rPr lang="en-GB" sz="5600" b="0" dirty="0">
                <a:solidFill>
                  <a:schemeClr val="tx1"/>
                </a:solidFill>
                <a:latin typeface="+mn-lt"/>
              </a:rPr>
              <a:t>Ensuring that 100% of facilities in Nike’s extended supply </a:t>
            </a:r>
            <a:br>
              <a:rPr lang="en-GB" sz="5600" b="0" dirty="0">
                <a:solidFill>
                  <a:schemeClr val="tx1"/>
                </a:solidFill>
                <a:latin typeface="+mn-lt"/>
              </a:rPr>
            </a:br>
            <a:r>
              <a:rPr lang="en-GB" sz="5600" b="0" dirty="0">
                <a:solidFill>
                  <a:schemeClr val="tx1"/>
                </a:solidFill>
                <a:latin typeface="+mn-lt"/>
              </a:rPr>
              <a:t>chain meet the company’s labour, health, safety, and environmental standards.</a:t>
            </a:r>
          </a:p>
          <a:p>
            <a:pPr marL="214313" indent="-214313" fontAlgn="base">
              <a:lnSpc>
                <a:spcPts val="1680"/>
              </a:lnSpc>
              <a:buFont typeface="Arial" panose="020B0604020202020204" pitchFamily="34" charset="0"/>
              <a:buChar char="•"/>
            </a:pPr>
            <a:endParaRPr lang="en-GB" sz="1900" dirty="0"/>
          </a:p>
          <a:p>
            <a:pPr marL="214313" indent="-214313" fontAlgn="base">
              <a:lnSpc>
                <a:spcPts val="1680"/>
              </a:lnSpc>
              <a:buFont typeface="Arial" panose="020B0604020202020204" pitchFamily="34" charset="0"/>
              <a:buChar char="•"/>
            </a:pPr>
            <a:endParaRPr lang="en-GB" sz="1900" dirty="0"/>
          </a:p>
          <a:p>
            <a:pPr marL="214313" indent="-214313" fontAlgn="base">
              <a:lnSpc>
                <a:spcPts val="1680"/>
              </a:lnSpc>
              <a:buFont typeface="Arial" panose="020B0604020202020204" pitchFamily="34" charset="0"/>
              <a:buChar char="•"/>
            </a:pPr>
            <a:endParaRPr lang="en-GB" sz="1900" dirty="0"/>
          </a:p>
          <a:p>
            <a:pPr marL="214313" indent="-214313" fontAlgn="base">
              <a:lnSpc>
                <a:spcPts val="1680"/>
              </a:lnSpc>
              <a:buFont typeface="Arial" panose="020B0604020202020204" pitchFamily="34" charset="0"/>
              <a:buChar char="•"/>
            </a:pPr>
            <a:endParaRPr lang="en-GB" sz="1350" dirty="0"/>
          </a:p>
          <a:p>
            <a:pPr marL="214313" indent="-214313" fontAlgn="base">
              <a:lnSpc>
                <a:spcPts val="1680"/>
              </a:lnSpc>
              <a:buFont typeface="Arial" panose="020B0604020202020204" pitchFamily="34" charset="0"/>
              <a:buChar char="•"/>
            </a:pPr>
            <a:endParaRPr lang="en-GB" sz="1350" dirty="0"/>
          </a:p>
          <a:p>
            <a:pPr marL="214313" indent="-214313" fontAlgn="base">
              <a:lnSpc>
                <a:spcPts val="1680"/>
              </a:lnSpc>
              <a:buFont typeface="Arial" panose="020B0604020202020204" pitchFamily="34" charset="0"/>
              <a:buChar char="•"/>
            </a:pPr>
            <a:endParaRPr lang="en-GB" sz="1350" dirty="0"/>
          </a:p>
          <a:p>
            <a:pPr marL="214313" indent="-214313" fontAlgn="base">
              <a:lnSpc>
                <a:spcPts val="1680"/>
              </a:lnSpc>
              <a:buFont typeface="Arial" panose="020B0604020202020204" pitchFamily="34" charset="0"/>
              <a:buChar char="•"/>
            </a:pPr>
            <a:endParaRPr lang="en-GB" sz="1350" dirty="0"/>
          </a:p>
          <a:p>
            <a:pPr marL="214313" indent="-214313" fontAlgn="base">
              <a:lnSpc>
                <a:spcPts val="1680"/>
              </a:lnSpc>
              <a:buFont typeface="Arial" panose="020B0604020202020204" pitchFamily="34" charset="0"/>
              <a:buChar char="•"/>
            </a:pPr>
            <a:endParaRPr lang="en-GB" sz="1350" dirty="0"/>
          </a:p>
          <a:p>
            <a:pPr fontAlgn="base">
              <a:lnSpc>
                <a:spcPts val="1680"/>
              </a:lnSpc>
            </a:pPr>
            <a:endParaRPr lang="en-US" sz="1350" dirty="0"/>
          </a:p>
        </p:txBody>
      </p:sp>
      <p:sp>
        <p:nvSpPr>
          <p:cNvPr id="5" name="TextBox 4">
            <a:extLst>
              <a:ext uri="{FF2B5EF4-FFF2-40B4-BE49-F238E27FC236}">
                <a16:creationId xmlns:a16="http://schemas.microsoft.com/office/drawing/2014/main" id="{DF723CF7-E638-0945-B979-DFC0929FA726}"/>
              </a:ext>
            </a:extLst>
          </p:cNvPr>
          <p:cNvSpPr txBox="1"/>
          <p:nvPr/>
        </p:nvSpPr>
        <p:spPr>
          <a:xfrm>
            <a:off x="2219325" y="4686300"/>
            <a:ext cx="0" cy="0"/>
          </a:xfrm>
          <a:prstGeom prst="rect">
            <a:avLst/>
          </a:prstGeom>
          <a:ln w="6350">
            <a:noFill/>
            <a:miter lim="800000"/>
          </a:ln>
        </p:spPr>
        <p:txBody>
          <a:bodyPr vert="horz" wrap="none" lIns="0" tIns="0" rIns="0" bIns="0" rtlCol="0">
            <a:noAutofit/>
          </a:bodyPr>
          <a:lstStyle/>
          <a:p>
            <a:pPr>
              <a:spcBef>
                <a:spcPts val="225"/>
              </a:spcBef>
              <a:spcAft>
                <a:spcPts val="225"/>
              </a:spcAft>
            </a:pPr>
            <a:endParaRPr lang="en-US" sz="1200" dirty="0"/>
          </a:p>
        </p:txBody>
      </p:sp>
      <p:sp>
        <p:nvSpPr>
          <p:cNvPr id="4" name="TextBox 3">
            <a:extLst>
              <a:ext uri="{FF2B5EF4-FFF2-40B4-BE49-F238E27FC236}">
                <a16:creationId xmlns:a16="http://schemas.microsoft.com/office/drawing/2014/main" id="{AD819806-540D-4264-A790-8EB5FF8FF9BE}"/>
              </a:ext>
            </a:extLst>
          </p:cNvPr>
          <p:cNvSpPr txBox="1"/>
          <p:nvPr/>
        </p:nvSpPr>
        <p:spPr>
          <a:xfrm>
            <a:off x="457200" y="6111541"/>
            <a:ext cx="6809112" cy="107722"/>
          </a:xfrm>
          <a:prstGeom prst="rect">
            <a:avLst/>
          </a:prstGeom>
          <a:noFill/>
        </p:spPr>
        <p:txBody>
          <a:bodyPr wrap="square" lIns="0" tIns="0" rIns="0" bIns="0" rtlCol="0">
            <a:spAutoFit/>
          </a:bodyPr>
          <a:lstStyle/>
          <a:p>
            <a:r>
              <a:rPr lang="en-GB" sz="700" dirty="0">
                <a:solidFill>
                  <a:schemeClr val="tx2">
                    <a:lumMod val="60000"/>
                    <a:lumOff val="40000"/>
                  </a:schemeClr>
                </a:solidFill>
              </a:rPr>
              <a:t>Source: </a:t>
            </a:r>
            <a:r>
              <a:rPr lang="en-GB" sz="700"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https://www.esgtoday.com/nike-launches-broad-set-of-2025-sustainability-targets-ties-exec-comp-to-esg-goals/</a:t>
            </a:r>
            <a:endParaRPr lang="en-GB" sz="700" dirty="0">
              <a:solidFill>
                <a:schemeClr val="tx2">
                  <a:lumMod val="60000"/>
                  <a:lumOff val="40000"/>
                </a:schemeClr>
              </a:solidFill>
            </a:endParaRPr>
          </a:p>
        </p:txBody>
      </p:sp>
      <p:pic>
        <p:nvPicPr>
          <p:cNvPr id="1030" name="Picture 6">
            <a:extLst>
              <a:ext uri="{FF2B5EF4-FFF2-40B4-BE49-F238E27FC236}">
                <a16:creationId xmlns:a16="http://schemas.microsoft.com/office/drawing/2014/main" id="{04D9A68B-1832-46BD-941E-7AFB3E774D24}"/>
              </a:ext>
            </a:extLst>
          </p:cNvPr>
          <p:cNvPicPr>
            <a:picLocks noChangeAspect="1" noChangeArrowheads="1"/>
          </p:cNvPicPr>
          <p:nvPr/>
        </p:nvPicPr>
        <p:blipFill>
          <a:blip r:embed="rId3"/>
          <a:srcRect/>
          <a:stretch/>
        </p:blipFill>
        <p:spPr bwMode="auto">
          <a:xfrm>
            <a:off x="5540103" y="2725948"/>
            <a:ext cx="3265652" cy="18788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a:ext uri="{FF2B5EF4-FFF2-40B4-BE49-F238E27FC236}">
                <a16:creationId xmlns:a16="http://schemas.microsoft.com/office/drawing/2014/main" id="{E0D0F210-2B59-3847-9B5C-8F485E9DBC8A}"/>
              </a:ext>
            </a:extLst>
          </p:cNvPr>
          <p:cNvSpPr txBox="1">
            <a:spLocks/>
          </p:cNvSpPr>
          <p:nvPr/>
        </p:nvSpPr>
        <p:spPr>
          <a:xfrm>
            <a:off x="457200" y="6294715"/>
            <a:ext cx="4735902"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accent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a:p>
            <a:fld id="{4FD9013D-92AD-C643-96A8-EBFE9D29F7C2}" type="slidenum">
              <a:rPr lang="en-US" b="1" smtClean="0">
                <a:solidFill>
                  <a:schemeClr val="tx2"/>
                </a:solidFill>
              </a:rPr>
              <a:pPr/>
              <a:t>7</a:t>
            </a:fld>
            <a:r>
              <a:rPr lang="en-US">
                <a:solidFill>
                  <a:schemeClr val="tx2"/>
                </a:solidFill>
              </a:rPr>
              <a:t> </a:t>
            </a:r>
            <a:r>
              <a:rPr lang="en-GB">
                <a:solidFill>
                  <a:schemeClr val="bg2"/>
                </a:solidFill>
              </a:rPr>
              <a:t>|</a:t>
            </a:r>
            <a:r>
              <a:rPr lang="en-GB">
                <a:solidFill>
                  <a:schemeClr val="tx2"/>
                </a:solidFill>
              </a:rPr>
              <a:t> Promoting gender smart manufacturing through Manufacturing Africa </a:t>
            </a:r>
            <a:endParaRPr lang="en-GB" dirty="0">
              <a:solidFill>
                <a:schemeClr val="tx2"/>
              </a:solidFill>
            </a:endParaRPr>
          </a:p>
        </p:txBody>
      </p:sp>
    </p:spTree>
    <p:extLst>
      <p:ext uri="{BB962C8B-B14F-4D97-AF65-F5344CB8AC3E}">
        <p14:creationId xmlns:p14="http://schemas.microsoft.com/office/powerpoint/2010/main" val="279025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BFCEA65-8B22-5A4A-8E94-AA68479F10F4}"/>
              </a:ext>
            </a:extLst>
          </p:cNvPr>
          <p:cNvSpPr txBox="1">
            <a:spLocks/>
          </p:cNvSpPr>
          <p:nvPr/>
        </p:nvSpPr>
        <p:spPr>
          <a:xfrm>
            <a:off x="457200" y="249670"/>
            <a:ext cx="8234413" cy="749117"/>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bg2"/>
                </a:solidFill>
                <a:latin typeface="+mj-lt"/>
                <a:ea typeface="+mj-ea"/>
                <a:cs typeface="+mj-cs"/>
              </a:defRPr>
            </a:lvl1pPr>
          </a:lstStyle>
          <a:p>
            <a:r>
              <a:rPr lang="en-GB" dirty="0"/>
              <a:t>Applying a gender lens to manufacturing operations</a:t>
            </a:r>
          </a:p>
        </p:txBody>
      </p:sp>
      <p:sp>
        <p:nvSpPr>
          <p:cNvPr id="3" name="Rectangle 2">
            <a:extLst>
              <a:ext uri="{FF2B5EF4-FFF2-40B4-BE49-F238E27FC236}">
                <a16:creationId xmlns:a16="http://schemas.microsoft.com/office/drawing/2014/main" id="{42EC8A22-1E42-E04D-BA39-8158EF27189E}"/>
              </a:ext>
            </a:extLst>
          </p:cNvPr>
          <p:cNvSpPr/>
          <p:nvPr/>
        </p:nvSpPr>
        <p:spPr bwMode="auto">
          <a:xfrm>
            <a:off x="5012575" y="5677593"/>
            <a:ext cx="3965170" cy="1080654"/>
          </a:xfrm>
          <a:prstGeom prst="rect">
            <a:avLst/>
          </a:prstGeom>
          <a:solidFill>
            <a:schemeClr val="bg1"/>
          </a:solidFill>
          <a:ln>
            <a:noFill/>
          </a:ln>
          <a:effectLst/>
        </p:spPr>
        <p:txBody>
          <a:bodyPr lIns="0" tIns="0" rIns="0" bIns="0" rtlCol="0" anchor="ctr"/>
          <a:lstStyle/>
          <a:p>
            <a:pPr algn="ctr"/>
            <a:endParaRPr lang="en-US"/>
          </a:p>
        </p:txBody>
      </p:sp>
      <p:pic>
        <p:nvPicPr>
          <p:cNvPr id="10" name="Picture 9" descr="Timeline&#10;&#10;Description automatically generated with medium confidence">
            <a:extLst>
              <a:ext uri="{FF2B5EF4-FFF2-40B4-BE49-F238E27FC236}">
                <a16:creationId xmlns:a16="http://schemas.microsoft.com/office/drawing/2014/main" id="{9853B4EB-9FF6-0F44-887C-B9BB09FE748C}"/>
              </a:ext>
            </a:extLst>
          </p:cNvPr>
          <p:cNvPicPr>
            <a:picLocks noChangeAspect="1"/>
          </p:cNvPicPr>
          <p:nvPr/>
        </p:nvPicPr>
        <p:blipFill rotWithShape="1">
          <a:blip r:embed="rId3"/>
          <a:srcRect l="626" t="12582" r="303"/>
          <a:stretch/>
        </p:blipFill>
        <p:spPr>
          <a:xfrm>
            <a:off x="464573" y="1238596"/>
            <a:ext cx="8221287" cy="5026299"/>
          </a:xfrm>
          <a:prstGeom prst="rect">
            <a:avLst/>
          </a:prstGeom>
          <a:ln>
            <a:solidFill>
              <a:schemeClr val="bg1"/>
            </a:solidFill>
          </a:ln>
        </p:spPr>
      </p:pic>
      <p:sp>
        <p:nvSpPr>
          <p:cNvPr id="6" name="Slide Number Placeholder 5">
            <a:extLst>
              <a:ext uri="{FF2B5EF4-FFF2-40B4-BE49-F238E27FC236}">
                <a16:creationId xmlns:a16="http://schemas.microsoft.com/office/drawing/2014/main" id="{5C317C1A-9035-6C41-955E-E39FBAB00BE8}"/>
              </a:ext>
            </a:extLst>
          </p:cNvPr>
          <p:cNvSpPr>
            <a:spLocks noGrp="1"/>
          </p:cNvSpPr>
          <p:nvPr>
            <p:ph type="sldNum" sz="quarter" idx="4294967295"/>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8</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
        <p:nvSpPr>
          <p:cNvPr id="8" name="Rectangle 7">
            <a:extLst>
              <a:ext uri="{FF2B5EF4-FFF2-40B4-BE49-F238E27FC236}">
                <a16:creationId xmlns:a16="http://schemas.microsoft.com/office/drawing/2014/main" id="{441D6A59-92E9-B042-B328-DCFEB91322C0}"/>
              </a:ext>
            </a:extLst>
          </p:cNvPr>
          <p:cNvSpPr/>
          <p:nvPr/>
        </p:nvSpPr>
        <p:spPr bwMode="auto">
          <a:xfrm>
            <a:off x="8021782" y="6026726"/>
            <a:ext cx="867294" cy="426719"/>
          </a:xfrm>
          <a:prstGeom prst="rect">
            <a:avLst/>
          </a:prstGeom>
          <a:solidFill>
            <a:schemeClr val="bg1"/>
          </a:solidFill>
          <a:ln>
            <a:noFill/>
          </a:ln>
          <a:effectLst/>
        </p:spPr>
        <p:txBody>
          <a:bodyPr lIns="0" tIns="0" rIns="0" bIns="0" rtlCol="0" anchor="ctr"/>
          <a:lstStyle/>
          <a:p>
            <a:pPr algn="ctr"/>
            <a:endParaRPr lang="en-US"/>
          </a:p>
        </p:txBody>
      </p:sp>
    </p:spTree>
    <p:extLst>
      <p:ext uri="{BB962C8B-B14F-4D97-AF65-F5344CB8AC3E}">
        <p14:creationId xmlns:p14="http://schemas.microsoft.com/office/powerpoint/2010/main" val="253441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BFCEA65-8B22-5A4A-8E94-AA68479F10F4}"/>
              </a:ext>
            </a:extLst>
          </p:cNvPr>
          <p:cNvSpPr txBox="1">
            <a:spLocks/>
          </p:cNvSpPr>
          <p:nvPr/>
        </p:nvSpPr>
        <p:spPr>
          <a:xfrm>
            <a:off x="457200" y="246401"/>
            <a:ext cx="8803178" cy="749117"/>
          </a:xfrm>
          <a:prstGeom prst="rect">
            <a:avLst/>
          </a:prstGeom>
        </p:spPr>
        <p:txBody>
          <a:bodyPr vert="horz" lIns="0" tIns="0" rIns="0" bIns="0" rtlCol="0" anchor="b" anchorCtr="0">
            <a:noAutofit/>
          </a:bodyPr>
          <a:lstStyle>
            <a:lvl1pPr algn="l" defTabSz="457200" rtl="0" eaLnBrk="1" latinLnBrk="0" hangingPunct="1">
              <a:lnSpc>
                <a:spcPts val="3400"/>
              </a:lnSpc>
              <a:spcBef>
                <a:spcPct val="0"/>
              </a:spcBef>
              <a:buNone/>
              <a:defRPr lang="en-US" sz="2800" b="1" i="0" kern="1200">
                <a:solidFill>
                  <a:schemeClr val="bg2"/>
                </a:solidFill>
                <a:latin typeface="+mj-lt"/>
                <a:ea typeface="+mj-ea"/>
                <a:cs typeface="+mj-cs"/>
              </a:defRPr>
            </a:lvl1pPr>
          </a:lstStyle>
          <a:p>
            <a:r>
              <a:rPr lang="en-GB" dirty="0"/>
              <a:t>Applying a gender lens to manufacturing operations </a:t>
            </a:r>
            <a:r>
              <a:rPr lang="en-GB" sz="1600" b="0" dirty="0"/>
              <a:t>contd.</a:t>
            </a:r>
          </a:p>
        </p:txBody>
      </p:sp>
      <p:sp>
        <p:nvSpPr>
          <p:cNvPr id="6" name="Rectangle 5">
            <a:extLst>
              <a:ext uri="{FF2B5EF4-FFF2-40B4-BE49-F238E27FC236}">
                <a16:creationId xmlns:a16="http://schemas.microsoft.com/office/drawing/2014/main" id="{273795D8-958B-6149-A22D-9ADE2EC450C0}"/>
              </a:ext>
            </a:extLst>
          </p:cNvPr>
          <p:cNvSpPr/>
          <p:nvPr/>
        </p:nvSpPr>
        <p:spPr bwMode="auto">
          <a:xfrm>
            <a:off x="5012575" y="5677593"/>
            <a:ext cx="3965170" cy="1080654"/>
          </a:xfrm>
          <a:prstGeom prst="rect">
            <a:avLst/>
          </a:prstGeom>
          <a:solidFill>
            <a:schemeClr val="bg1"/>
          </a:solidFill>
          <a:ln>
            <a:noFill/>
          </a:ln>
          <a:effectLst/>
        </p:spPr>
        <p:txBody>
          <a:bodyPr lIns="0" tIns="0" rIns="0" bIns="0"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BD2BEBC9-183E-7E40-9BAC-630BCED2DBE3}"/>
              </a:ext>
            </a:extLst>
          </p:cNvPr>
          <p:cNvPicPr>
            <a:picLocks noChangeAspect="1"/>
          </p:cNvPicPr>
          <p:nvPr/>
        </p:nvPicPr>
        <p:blipFill rotWithShape="1">
          <a:blip r:embed="rId3"/>
          <a:srcRect l="805" t="12998" r="707"/>
          <a:stretch/>
        </p:blipFill>
        <p:spPr>
          <a:xfrm>
            <a:off x="465200" y="1221970"/>
            <a:ext cx="8231500" cy="5128953"/>
          </a:xfrm>
          <a:prstGeom prst="rect">
            <a:avLst/>
          </a:prstGeom>
        </p:spPr>
      </p:pic>
      <p:sp>
        <p:nvSpPr>
          <p:cNvPr id="9" name="Rectangle 8">
            <a:extLst>
              <a:ext uri="{FF2B5EF4-FFF2-40B4-BE49-F238E27FC236}">
                <a16:creationId xmlns:a16="http://schemas.microsoft.com/office/drawing/2014/main" id="{48AF5B0F-6E61-AA4A-B0A6-E37CDE433244}"/>
              </a:ext>
            </a:extLst>
          </p:cNvPr>
          <p:cNvSpPr/>
          <p:nvPr/>
        </p:nvSpPr>
        <p:spPr bwMode="auto">
          <a:xfrm>
            <a:off x="8021782" y="6026726"/>
            <a:ext cx="867294" cy="426719"/>
          </a:xfrm>
          <a:prstGeom prst="rect">
            <a:avLst/>
          </a:prstGeom>
          <a:solidFill>
            <a:schemeClr val="bg1"/>
          </a:solidFill>
          <a:ln>
            <a:noFill/>
          </a:ln>
          <a:effectLst/>
        </p:spPr>
        <p:txBody>
          <a:bodyPr lIns="0" tIns="0" rIns="0" bIns="0" rtlCol="0" anchor="ctr"/>
          <a:lstStyle/>
          <a:p>
            <a:pPr algn="ctr"/>
            <a:endParaRPr lang="en-US"/>
          </a:p>
        </p:txBody>
      </p:sp>
      <p:sp>
        <p:nvSpPr>
          <p:cNvPr id="10" name="Slide Number Placeholder 5">
            <a:extLst>
              <a:ext uri="{FF2B5EF4-FFF2-40B4-BE49-F238E27FC236}">
                <a16:creationId xmlns:a16="http://schemas.microsoft.com/office/drawing/2014/main" id="{CB140B76-65C8-E64D-9DF4-7AC9175FC0B0}"/>
              </a:ext>
            </a:extLst>
          </p:cNvPr>
          <p:cNvSpPr>
            <a:spLocks noGrp="1"/>
          </p:cNvSpPr>
          <p:nvPr>
            <p:ph type="sldNum" sz="quarter" idx="4294967295"/>
          </p:nvPr>
        </p:nvSpPr>
        <p:spPr>
          <a:xfrm>
            <a:off x="457200" y="6294715"/>
            <a:ext cx="4735902"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dirty="0"/>
          </a:p>
          <a:p>
            <a:fld id="{4FD9013D-92AD-C643-96A8-EBFE9D29F7C2}" type="slidenum">
              <a:rPr lang="en-US" b="1" smtClean="0">
                <a:solidFill>
                  <a:schemeClr val="tx2"/>
                </a:solidFill>
              </a:rPr>
              <a:pPr/>
              <a:t>9</a:t>
            </a:fld>
            <a:r>
              <a:rPr lang="en-US" dirty="0">
                <a:solidFill>
                  <a:schemeClr val="tx2"/>
                </a:solidFill>
              </a:rPr>
              <a:t> </a:t>
            </a:r>
            <a:r>
              <a:rPr lang="en-GB" dirty="0">
                <a:solidFill>
                  <a:schemeClr val="bg2"/>
                </a:solidFill>
              </a:rPr>
              <a:t>|</a:t>
            </a:r>
            <a:r>
              <a:rPr lang="en-GB" dirty="0">
                <a:solidFill>
                  <a:schemeClr val="tx2"/>
                </a:solidFill>
              </a:rPr>
              <a:t> Promoting gender smart manufacturing through Manufacturing Africa </a:t>
            </a:r>
          </a:p>
        </p:txBody>
      </p:sp>
    </p:spTree>
    <p:extLst>
      <p:ext uri="{BB962C8B-B14F-4D97-AF65-F5344CB8AC3E}">
        <p14:creationId xmlns:p14="http://schemas.microsoft.com/office/powerpoint/2010/main" val="3182222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0F3LpQQt0h2rxf7I0JjJGw"/>
</p:tagLst>
</file>

<file path=ppt/tags/tag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powVhzFMuXssJvwdDAVE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5u4geUFSinY2vZIxALq5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WaLP.IMoyi5A.uHpC8vg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9.yNm594NM05OOaSOk0zQ"/>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MIlY_W7iQWiO7h11wgnJ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V59OnP0ZHe8fjaL7QGuA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4JPMg23uftvIZf7_H3W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gNN6j2zwsBkJwil7qzhO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HJM25IMAC.aaqlIMWnO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3nNgGGZpuYuLx1hKtJe7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hO6EToxH2p0haskHZpUe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B2X29D.MAJgKAh0RsQhlWA"/>
</p:tagLst>
</file>

<file path=ppt/tags/tag38.xml><?xml version="1.0" encoding="utf-8"?>
<p:tagLst xmlns:a="http://schemas.openxmlformats.org/drawingml/2006/main" xmlns:r="http://schemas.openxmlformats.org/officeDocument/2006/relationships" xmlns:p="http://schemas.openxmlformats.org/presentationml/2006/main">
  <p:tag name="SHAPENAME" val="4. Footno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hvjdUDb3Y.XtIa8FPTQx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2SaakvVGXQ6J9cdHJzxkBQ"/>
</p:tagLst>
</file>

<file path=ppt/tags/tag43.xml><?xml version="1.0" encoding="utf-8"?>
<p:tagLst xmlns:a="http://schemas.openxmlformats.org/drawingml/2006/main" xmlns:r="http://schemas.openxmlformats.org/officeDocument/2006/relationships" xmlns:p="http://schemas.openxmlformats.org/presentationml/2006/main">
  <p:tag name="NAME" val="CustomIcon"/>
</p:tagLst>
</file>

<file path=ppt/tags/tag44.xml><?xml version="1.0" encoding="utf-8"?>
<p:tagLst xmlns:a="http://schemas.openxmlformats.org/drawingml/2006/main" xmlns:r="http://schemas.openxmlformats.org/officeDocument/2006/relationships" xmlns:p="http://schemas.openxmlformats.org/presentationml/2006/main">
  <p:tag name="NAME" val="CustomIcon"/>
</p:tagLst>
</file>

<file path=ppt/tags/tag45.xml><?xml version="1.0" encoding="utf-8"?>
<p:tagLst xmlns:a="http://schemas.openxmlformats.org/drawingml/2006/main" xmlns:r="http://schemas.openxmlformats.org/officeDocument/2006/relationships" xmlns:p="http://schemas.openxmlformats.org/presentationml/2006/main">
  <p:tag name="NAME" val="CustomIcon"/>
</p:tagLst>
</file>

<file path=ppt/tags/tag46.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47.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48.xml><?xml version="1.0" encoding="utf-8"?>
<p:tagLst xmlns:a="http://schemas.openxmlformats.org/drawingml/2006/main" xmlns:r="http://schemas.openxmlformats.org/officeDocument/2006/relationships" xmlns:p="http://schemas.openxmlformats.org/presentationml/2006/main">
  <p:tag name="NAME" val="CustomIcon"/>
</p:tagLst>
</file>

<file path=ppt/tags/tag49.xml><?xml version="1.0" encoding="utf-8"?>
<p:tagLst xmlns:a="http://schemas.openxmlformats.org/drawingml/2006/main" xmlns:r="http://schemas.openxmlformats.org/officeDocument/2006/relationships" xmlns:p="http://schemas.openxmlformats.org/presentationml/2006/main">
  <p:tag name="NAME" val="CustomIcon"/>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xml><?xml version="1.0" encoding="utf-8"?>
<p:tagLst xmlns:a="http://schemas.openxmlformats.org/drawingml/2006/main" xmlns:r="http://schemas.openxmlformats.org/officeDocument/2006/relationships" xmlns:p="http://schemas.openxmlformats.org/presentationml/2006/main">
  <p:tag name="NAME" val="CustomIcon"/>
</p:tagLst>
</file>

<file path=ppt/tags/tag5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52.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rJxVPdhwylYQTIT3srg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rDQP0ROAjzPSz8xs3Uiqg"/>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heme/theme1.xml><?xml version="1.0" encoding="utf-8"?>
<a:theme xmlns:a="http://schemas.openxmlformats.org/drawingml/2006/main" name="GEC_UKaid_template_newlogos3">
  <a:themeElements>
    <a:clrScheme name="GEC_new">
      <a:dk1>
        <a:srgbClr val="4D4F53"/>
      </a:dk1>
      <a:lt1>
        <a:srgbClr val="FFFFFF"/>
      </a:lt1>
      <a:dk2>
        <a:srgbClr val="4D4F53"/>
      </a:dk2>
      <a:lt2>
        <a:srgbClr val="00AB8E"/>
      </a:lt2>
      <a:accent1>
        <a:srgbClr val="004851"/>
      </a:accent1>
      <a:accent2>
        <a:srgbClr val="4D4F53"/>
      </a:accent2>
      <a:accent3>
        <a:srgbClr val="000000"/>
      </a:accent3>
      <a:accent4>
        <a:srgbClr val="00AB8E"/>
      </a:accent4>
      <a:accent5>
        <a:srgbClr val="004851"/>
      </a:accent5>
      <a:accent6>
        <a:srgbClr val="000000"/>
      </a:accent6>
      <a:hlink>
        <a:srgbClr val="00AB8E"/>
      </a:hlink>
      <a:folHlink>
        <a:srgbClr val="000000"/>
      </a:folHlink>
    </a:clrScheme>
    <a:fontScheme name="AA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20120706 GEC_UKaid_template</Template>
  <TotalTime>0</TotalTime>
  <Words>7716</Words>
  <Application>Microsoft Office PowerPoint</Application>
  <PresentationFormat>On-screen Show (4:3)</PresentationFormat>
  <Paragraphs>627</Paragraphs>
  <Slides>39</Slides>
  <Notes>22</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7" baseType="lpstr">
      <vt:lpstr>Arial</vt:lpstr>
      <vt:lpstr>Arial</vt:lpstr>
      <vt:lpstr>Calibri</vt:lpstr>
      <vt:lpstr>Courier New</vt:lpstr>
      <vt:lpstr>EYInterstate</vt:lpstr>
      <vt:lpstr>Georgia</vt:lpstr>
      <vt:lpstr>Gotham-Book</vt:lpstr>
      <vt:lpstr>Helvetica</vt:lpstr>
      <vt:lpstr>Helvetica Neue</vt:lpstr>
      <vt:lpstr>Lato</vt:lpstr>
      <vt:lpstr>Open Sans</vt:lpstr>
      <vt:lpstr>Segoe UI</vt:lpstr>
      <vt:lpstr>Symbol</vt:lpstr>
      <vt:lpstr>Times</vt:lpstr>
      <vt:lpstr>Times New Roman</vt:lpstr>
      <vt:lpstr>Wingdings</vt:lpstr>
      <vt:lpstr>GEC_UKaid_template_newlogos3</vt:lpstr>
      <vt:lpstr>think-cell Slide</vt:lpstr>
      <vt:lpstr>Promoting gender smart manufacturing through Manufacturing Africa  </vt:lpstr>
      <vt:lpstr>PowerPoint Presentation</vt:lpstr>
      <vt:lpstr>Talking the talk: introduction to key terms</vt:lpstr>
      <vt:lpstr>THE BUSINESS CASE  FOR GENDER SMART MANUFACTURING </vt:lpstr>
      <vt:lpstr>There is a Growing Tide of Gender Lens Investing</vt:lpstr>
      <vt:lpstr>        Investing in workplace gender  equality (WGE) yields a ‘diversity dividend’ </vt:lpstr>
      <vt:lpstr>Companies are using the increased focus  on ESG to leverage gender smart outcomes</vt:lpstr>
      <vt:lpstr>PowerPoint Presentation</vt:lpstr>
      <vt:lpstr>PowerPoint Presentation</vt:lpstr>
      <vt:lpstr>Gender smart investing makes business sense </vt:lpstr>
      <vt:lpstr>Gender Smart Operations deliver impressive results</vt:lpstr>
      <vt:lpstr>PowerPoint Presentation</vt:lpstr>
      <vt:lpstr>Disregarding social safeguarding has costs</vt:lpstr>
      <vt:lpstr>Social safeguarding increases productivity</vt:lpstr>
      <vt:lpstr>Break</vt:lpstr>
      <vt:lpstr>Women face barriers to equality </vt:lpstr>
      <vt:lpstr>How companies address barriers to gender equality:</vt:lpstr>
      <vt:lpstr>There are practical solutions to address barriers </vt:lpstr>
      <vt:lpstr>PowerPoint Presentation</vt:lpstr>
      <vt:lpstr>GESI due diligence considerations </vt:lpstr>
      <vt:lpstr>CASE STUDY: PROJECT COFFEE OVERVIEW</vt:lpstr>
      <vt:lpstr>How the Coffee Project responded to the GESI due diligence responses:</vt:lpstr>
      <vt:lpstr>GESI Needs Assessment and Gap Analysis Report </vt:lpstr>
      <vt:lpstr>PowerPoint Presentation</vt:lpstr>
      <vt:lpstr>PowerPoint Presentation</vt:lpstr>
      <vt:lpstr>Case study of investment using 2X criteria</vt:lpstr>
      <vt:lpstr>Gender smart investing in practice</vt:lpstr>
      <vt:lpstr>Break</vt:lpstr>
      <vt:lpstr>PowerPoint Presentation</vt:lpstr>
      <vt:lpstr>The MA framework for Gender,  Economic &amp; Social Inclusion</vt:lpstr>
      <vt:lpstr>Gender and inclusion within MA’s Coffee project:</vt:lpstr>
      <vt:lpstr>Applying the framework: group exercise</vt:lpstr>
      <vt:lpstr>PowerPoint Presentation</vt:lpstr>
      <vt:lpstr>PowerPoint Presentation</vt:lpstr>
      <vt:lpstr>Mainstreaming GESI is everyone’s business involved in the delivery of Manufacturing Africa </vt:lpstr>
      <vt:lpstr>                       What does “mainstreaming GESI is everyone’s business” involved in the delivery of MA mean for you? </vt:lpstr>
      <vt:lpstr>Key Aspects of GESI Mainstreaming in MA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2021-05-25T11:06:10Z</dcterms:created>
  <dcterms:modified xsi:type="dcterms:W3CDTF">2021-05-25T11:10:13Z</dcterms:modified>
</cp:coreProperties>
</file>