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2.xml" ContentType="application/vnd.openxmlformats-officedocument.drawingml.chartshapes+xml"/>
  <Override PartName="/ppt/notesSlides/notesSlide1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3.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4.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5.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6.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7.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3.xml" ContentType="application/vnd.openxmlformats-officedocument.drawingml.chartshapes+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45"/>
  </p:notesMasterIdLst>
  <p:handoutMasterIdLst>
    <p:handoutMasterId r:id="rId46"/>
  </p:handoutMasterIdLst>
  <p:sldIdLst>
    <p:sldId id="269" r:id="rId2"/>
    <p:sldId id="268" r:id="rId3"/>
    <p:sldId id="270" r:id="rId4"/>
    <p:sldId id="271" r:id="rId5"/>
    <p:sldId id="486" r:id="rId6"/>
    <p:sldId id="487" r:id="rId7"/>
    <p:sldId id="488" r:id="rId8"/>
    <p:sldId id="489" r:id="rId9"/>
    <p:sldId id="490" r:id="rId10"/>
    <p:sldId id="491" r:id="rId11"/>
    <p:sldId id="492" r:id="rId12"/>
    <p:sldId id="275" r:id="rId13"/>
    <p:sldId id="276" r:id="rId14"/>
    <p:sldId id="278" r:id="rId15"/>
    <p:sldId id="279" r:id="rId16"/>
    <p:sldId id="281" r:id="rId17"/>
    <p:sldId id="361" r:id="rId18"/>
    <p:sldId id="284" r:id="rId19"/>
    <p:sldId id="350" r:id="rId20"/>
    <p:sldId id="323" r:id="rId21"/>
    <p:sldId id="285" r:id="rId22"/>
    <p:sldId id="287" r:id="rId23"/>
    <p:sldId id="351" r:id="rId24"/>
    <p:sldId id="289" r:id="rId25"/>
    <p:sldId id="359" r:id="rId26"/>
    <p:sldId id="294" r:id="rId27"/>
    <p:sldId id="296" r:id="rId28"/>
    <p:sldId id="353" r:id="rId29"/>
    <p:sldId id="297" r:id="rId30"/>
    <p:sldId id="340" r:id="rId31"/>
    <p:sldId id="352" r:id="rId32"/>
    <p:sldId id="355" r:id="rId33"/>
    <p:sldId id="357" r:id="rId34"/>
    <p:sldId id="356" r:id="rId35"/>
    <p:sldId id="303" r:id="rId36"/>
    <p:sldId id="338" r:id="rId37"/>
    <p:sldId id="341" r:id="rId38"/>
    <p:sldId id="309" r:id="rId39"/>
    <p:sldId id="310" r:id="rId40"/>
    <p:sldId id="354" r:id="rId41"/>
    <p:sldId id="317" r:id="rId42"/>
    <p:sldId id="485" r:id="rId43"/>
    <p:sldId id="493"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phie Webb" initials="SW" lastIdx="14" clrIdx="0">
    <p:extLst>
      <p:ext uri="{19B8F6BF-5375-455C-9EA6-DF929625EA0E}">
        <p15:presenceInfo xmlns:p15="http://schemas.microsoft.com/office/powerpoint/2012/main" userId="S::sophie.webb@yougov.com::2bdd8c68-ad64-438c-8487-6199b728c72d" providerId="AD"/>
      </p:ext>
    </p:extLst>
  </p:cmAuthor>
  <p:cmAuthor id="2" name="Dani Shepherd" initials="DS" lastIdx="8" clrIdx="1">
    <p:extLst>
      <p:ext uri="{19B8F6BF-5375-455C-9EA6-DF929625EA0E}">
        <p15:presenceInfo xmlns:p15="http://schemas.microsoft.com/office/powerpoint/2012/main" userId="S::Dani.Shepherd@Ofsted.Gov.UK::bb0505b0-3ac9-4056-bd0b-c3f04eafd4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3D6A"/>
    <a:srgbClr val="2B2A6C"/>
    <a:srgbClr val="FBBF55"/>
    <a:srgbClr val="87AE41"/>
    <a:srgbClr val="01AAC9"/>
    <a:srgbClr val="007E39"/>
    <a:srgbClr val="005828"/>
    <a:srgbClr val="848484"/>
    <a:srgbClr val="4E4E4E"/>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E4F069-A0C5-4D6C-96AA-C7E0BA42A581}" v="14" dt="2021-05-19T15:35:06.090"/>
    <p1510:client id="{FFF46E06-A438-81B2-C3C0-85C3940E66CC}" v="1" dt="2021-05-19T15:10:25.9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0" d="100"/>
          <a:sy n="120" d="100"/>
        </p:scale>
        <p:origin x="258" y="84"/>
      </p:cViewPr>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2.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3.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487620026632041"/>
          <c:y val="0"/>
          <c:w val="0.30872818933809609"/>
          <c:h val="0.9816199122853646"/>
        </c:manualLayout>
      </c:layout>
      <c:barChart>
        <c:barDir val="bar"/>
        <c:grouping val="clustered"/>
        <c:varyColors val="0"/>
        <c:ser>
          <c:idx val="2"/>
          <c:order val="0"/>
          <c:tx>
            <c:strRef>
              <c:f>Sheet1!$B$1</c:f>
              <c:strCache>
                <c:ptCount val="1"/>
                <c:pt idx="0">
                  <c:v>2020</c:v>
                </c:pt>
              </c:strCache>
            </c:strRef>
          </c:tx>
          <c:spPr>
            <a:solidFill>
              <a:srgbClr val="2B2A6C"/>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All parents who found the inspection report they read to be useful</c:v>
                </c:pt>
                <c:pt idx="1">
                  <c:v>The information Ofsted provides in reports is reliable* </c:v>
                </c:pt>
                <c:pt idx="2">
                  <c:v>Ofsted is a valuable source of information about education in your local area</c:v>
                </c:pt>
                <c:pt idx="3">
                  <c:v>Ofsted’s work helps to improve standards of education</c:v>
                </c:pt>
                <c:pt idx="4">
                  <c:v>Ofsted is a valuable source of information about childcare in your local area</c:v>
                </c:pt>
              </c:strCache>
            </c:strRef>
          </c:cat>
          <c:val>
            <c:numRef>
              <c:f>Sheet1!$B$2:$B$6</c:f>
              <c:numCache>
                <c:formatCode>0%</c:formatCode>
                <c:ptCount val="5"/>
                <c:pt idx="0">
                  <c:v>0.84</c:v>
                </c:pt>
                <c:pt idx="1">
                  <c:v>0.71</c:v>
                </c:pt>
                <c:pt idx="2">
                  <c:v>0.68</c:v>
                </c:pt>
                <c:pt idx="3">
                  <c:v>0.65</c:v>
                </c:pt>
                <c:pt idx="4">
                  <c:v>0.6</c:v>
                </c:pt>
              </c:numCache>
            </c:numRef>
          </c:val>
          <c:extLst>
            <c:ext xmlns:c16="http://schemas.microsoft.com/office/drawing/2014/chart" uri="{C3380CC4-5D6E-409C-BE32-E72D297353CC}">
              <c16:uniqueId val="{00000000-3259-4713-818F-CF1C3D42A724}"/>
            </c:ext>
          </c:extLst>
        </c:ser>
        <c:dLbls>
          <c:showLegendKey val="0"/>
          <c:showVal val="0"/>
          <c:showCatName val="0"/>
          <c:showSerName val="0"/>
          <c:showPercent val="0"/>
          <c:showBubbleSize val="0"/>
        </c:dLbls>
        <c:gapWidth val="182"/>
        <c:axId val="7879376"/>
        <c:axId val="144107376"/>
      </c:barChart>
      <c:catAx>
        <c:axId val="7879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144107376"/>
        <c:crosses val="autoZero"/>
        <c:auto val="1"/>
        <c:lblAlgn val="ctr"/>
        <c:lblOffset val="100"/>
        <c:noMultiLvlLbl val="0"/>
      </c:catAx>
      <c:valAx>
        <c:axId val="144107376"/>
        <c:scaling>
          <c:orientation val="minMax"/>
        </c:scaling>
        <c:delete val="1"/>
        <c:axPos val="b"/>
        <c:numFmt formatCode="0%" sourceLinked="1"/>
        <c:majorTickMark val="none"/>
        <c:minorTickMark val="none"/>
        <c:tickLblPos val="nextTo"/>
        <c:crossAx val="7879376"/>
        <c:crosses val="max"/>
        <c:crossBetween val="between"/>
      </c:valAx>
      <c:spPr>
        <a:noFill/>
        <a:ln>
          <a:noFill/>
        </a:ln>
        <a:effectLst/>
      </c:spPr>
    </c:plotArea>
    <c:plotVisOnly val="1"/>
    <c:dispBlanksAs val="gap"/>
    <c:showDLblsOverMax val="0"/>
  </c:chart>
  <c:spPr>
    <a:noFill/>
    <a:ln>
      <a:noFill/>
    </a:ln>
    <a:effectLst/>
  </c:spPr>
  <c:txPr>
    <a:bodyPr/>
    <a:lstStyle/>
    <a:p>
      <a:pPr>
        <a:defRPr sz="1600" b="0">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7203807453408495"/>
          <c:y val="4.8093524017184065E-2"/>
          <c:w val="0.42793057855571126"/>
          <c:h val="0.86065619926138504"/>
        </c:manualLayout>
      </c:layout>
      <c:barChart>
        <c:barDir val="bar"/>
        <c:grouping val="clustered"/>
        <c:varyColors val="0"/>
        <c:ser>
          <c:idx val="0"/>
          <c:order val="0"/>
          <c:tx>
            <c:strRef>
              <c:f>Sheet1!$B$1</c:f>
              <c:strCache>
                <c:ptCount val="1"/>
                <c:pt idx="0">
                  <c:v>Parents of pre-school-age children</c:v>
                </c:pt>
              </c:strCache>
            </c:strRef>
          </c:tx>
          <c:spPr>
            <a:solidFill>
              <a:srgbClr val="01AAC9"/>
            </a:solidFill>
            <a:ln>
              <a:noFill/>
            </a:ln>
            <a:effectLst/>
          </c:spPr>
          <c:invertIfNegative val="0"/>
          <c:dLbls>
            <c:dLbl>
              <c:idx val="3"/>
              <c:spPr>
                <a:noFill/>
                <a:ln>
                  <a:noFill/>
                </a:ln>
                <a:effectLst/>
              </c:spPr>
              <c:txPr>
                <a:bodyPr rot="0" spcFirstLastPara="1" vertOverflow="ellipsis" vert="horz" wrap="square" anchor="ctr" anchorCtr="1"/>
                <a:lstStyle/>
                <a:p>
                  <a:pPr>
                    <a:defRPr sz="1400" b="0" i="0" u="none" strike="noStrike" kern="1200" baseline="0">
                      <a:solidFill>
                        <a:srgbClr val="FF0000"/>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2-B8A6-4B6A-AE81-C2052E18BD84}"/>
                </c:ext>
              </c:extLst>
            </c:dLbl>
            <c:dLbl>
              <c:idx val="4"/>
              <c:spPr>
                <a:noFill/>
                <a:ln>
                  <a:noFill/>
                </a:ln>
                <a:effectLst/>
              </c:spPr>
              <c:txPr>
                <a:bodyPr rot="0" spcFirstLastPara="1" vertOverflow="ellipsis" vert="horz" wrap="square" anchor="ctr" anchorCtr="1"/>
                <a:lstStyle/>
                <a:p>
                  <a:pPr>
                    <a:defRPr sz="1400" b="0" i="0" u="none" strike="noStrike" kern="1200" baseline="0">
                      <a:solidFill>
                        <a:srgbClr val="00B050"/>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5-B8A6-4B6A-AE81-C2052E18BD84}"/>
                </c:ext>
              </c:extLst>
            </c:dLbl>
            <c:dLbl>
              <c:idx val="5"/>
              <c:spPr>
                <a:noFill/>
                <a:ln>
                  <a:noFill/>
                </a:ln>
                <a:effectLst/>
              </c:spPr>
              <c:txPr>
                <a:bodyPr rot="0" spcFirstLastPara="1" vertOverflow="ellipsis" vert="horz" wrap="square" anchor="ctr" anchorCtr="1"/>
                <a:lstStyle/>
                <a:p>
                  <a:pPr>
                    <a:defRPr sz="1400" b="0" i="0" u="none" strike="noStrike" kern="1200" baseline="0">
                      <a:solidFill>
                        <a:srgbClr val="FF0000"/>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3-B8A6-4B6A-AE81-C2052E18BD84}"/>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Visiting – in person or via a ‘virtual visit’</c:v>
                </c:pt>
                <c:pt idx="1">
                  <c:v>Ofsted reports</c:v>
                </c:pt>
                <c:pt idx="2">
                  <c:v>Word of mouth from other parents</c:v>
                </c:pt>
                <c:pt idx="3">
                  <c:v>Past experience</c:v>
                </c:pt>
                <c:pt idx="4">
                  <c:v>The childcare provider, school or college website</c:v>
                </c:pt>
                <c:pt idx="5">
                  <c:v>My Local Authority website</c:v>
                </c:pt>
                <c:pt idx="6">
                  <c:v>Online reviews </c:v>
                </c:pt>
                <c:pt idx="7">
                  <c:v>Social media </c:v>
                </c:pt>
                <c:pt idx="8">
                  <c:v>Other</c:v>
                </c:pt>
                <c:pt idx="9">
                  <c:v>I don’t remember</c:v>
                </c:pt>
                <c:pt idx="10">
                  <c:v>Not applicable</c:v>
                </c:pt>
              </c:strCache>
            </c:strRef>
          </c:cat>
          <c:val>
            <c:numRef>
              <c:f>Sheet1!$B$2:$B$12</c:f>
              <c:numCache>
                <c:formatCode>0%</c:formatCode>
                <c:ptCount val="11"/>
                <c:pt idx="0">
                  <c:v>0.61550000000000005</c:v>
                </c:pt>
                <c:pt idx="1">
                  <c:v>0.38579999999999998</c:v>
                </c:pt>
                <c:pt idx="2">
                  <c:v>0.40410000000000001</c:v>
                </c:pt>
                <c:pt idx="3">
                  <c:v>9.9199999999999997E-2</c:v>
                </c:pt>
                <c:pt idx="4">
                  <c:v>0.40639999999999998</c:v>
                </c:pt>
                <c:pt idx="5">
                  <c:v>9.1600000000000001E-2</c:v>
                </c:pt>
                <c:pt idx="6">
                  <c:v>0.2271</c:v>
                </c:pt>
                <c:pt idx="7">
                  <c:v>9.98E-2</c:v>
                </c:pt>
                <c:pt idx="8">
                  <c:v>5.79E-2</c:v>
                </c:pt>
                <c:pt idx="9">
                  <c:v>1.78E-2</c:v>
                </c:pt>
                <c:pt idx="10">
                  <c:v>3.9800000000000002E-2</c:v>
                </c:pt>
              </c:numCache>
            </c:numRef>
          </c:val>
          <c:extLst>
            <c:ext xmlns:c16="http://schemas.microsoft.com/office/drawing/2014/chart" uri="{C3380CC4-5D6E-409C-BE32-E72D297353CC}">
              <c16:uniqueId val="{00000000-68A6-45BF-8921-5A453C351FC7}"/>
            </c:ext>
          </c:extLst>
        </c:ser>
        <c:ser>
          <c:idx val="1"/>
          <c:order val="1"/>
          <c:tx>
            <c:strRef>
              <c:f>Sheet1!$C$1</c:f>
              <c:strCache>
                <c:ptCount val="1"/>
                <c:pt idx="0">
                  <c:v>Parents of school-age children</c:v>
                </c:pt>
              </c:strCache>
            </c:strRef>
          </c:tx>
          <c:spPr>
            <a:solidFill>
              <a:srgbClr val="2B2A6C"/>
            </a:solidFill>
            <a:ln>
              <a:noFill/>
            </a:ln>
            <a:effectLst/>
          </c:spPr>
          <c:invertIfNegative val="0"/>
          <c:dLbls>
            <c:dLbl>
              <c:idx val="3"/>
              <c:spPr>
                <a:noFill/>
                <a:ln>
                  <a:noFill/>
                </a:ln>
                <a:effectLst/>
              </c:spPr>
              <c:txPr>
                <a:bodyPr rot="0" spcFirstLastPara="1" vertOverflow="ellipsis" vert="horz" wrap="square" anchor="ctr" anchorCtr="1"/>
                <a:lstStyle/>
                <a:p>
                  <a:pPr>
                    <a:defRPr sz="1400" b="0" i="0" u="none" strike="noStrike" kern="1200" baseline="0">
                      <a:solidFill>
                        <a:srgbClr val="00B050"/>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0-B8A6-4B6A-AE81-C2052E18BD84}"/>
                </c:ext>
              </c:extLst>
            </c:dLbl>
            <c:dLbl>
              <c:idx val="4"/>
              <c:spPr>
                <a:noFill/>
                <a:ln>
                  <a:noFill/>
                </a:ln>
                <a:effectLst/>
              </c:spPr>
              <c:txPr>
                <a:bodyPr rot="0" spcFirstLastPara="1" vertOverflow="ellipsis" vert="horz" wrap="square" anchor="ctr" anchorCtr="1"/>
                <a:lstStyle/>
                <a:p>
                  <a:pPr>
                    <a:defRPr sz="1400" b="0" i="0" u="none" strike="noStrike" kern="1200" baseline="0">
                      <a:solidFill>
                        <a:srgbClr val="FF0000"/>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4-B8A6-4B6A-AE81-C2052E18BD84}"/>
                </c:ext>
              </c:extLst>
            </c:dLbl>
            <c:dLbl>
              <c:idx val="5"/>
              <c:spPr>
                <a:noFill/>
                <a:ln>
                  <a:noFill/>
                </a:ln>
                <a:effectLst/>
              </c:spPr>
              <c:txPr>
                <a:bodyPr rot="0" spcFirstLastPara="1" vertOverflow="ellipsis" vert="horz" wrap="square" anchor="ctr" anchorCtr="1"/>
                <a:lstStyle/>
                <a:p>
                  <a:pPr>
                    <a:defRPr sz="1400" b="0" i="0" u="none" strike="noStrike" kern="1200" baseline="0">
                      <a:solidFill>
                        <a:srgbClr val="00B050"/>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1-B8A6-4B6A-AE81-C2052E18BD84}"/>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Visiting – in person or via a ‘virtual visit’</c:v>
                </c:pt>
                <c:pt idx="1">
                  <c:v>Ofsted reports</c:v>
                </c:pt>
                <c:pt idx="2">
                  <c:v>Word of mouth from other parents</c:v>
                </c:pt>
                <c:pt idx="3">
                  <c:v>Past experience</c:v>
                </c:pt>
                <c:pt idx="4">
                  <c:v>The childcare provider, school or college website</c:v>
                </c:pt>
                <c:pt idx="5">
                  <c:v>My Local Authority website</c:v>
                </c:pt>
                <c:pt idx="6">
                  <c:v>Online reviews </c:v>
                </c:pt>
                <c:pt idx="7">
                  <c:v>Social media </c:v>
                </c:pt>
                <c:pt idx="8">
                  <c:v>Other</c:v>
                </c:pt>
                <c:pt idx="9">
                  <c:v>I don’t remember</c:v>
                </c:pt>
                <c:pt idx="10">
                  <c:v>Not applicable</c:v>
                </c:pt>
              </c:strCache>
            </c:strRef>
          </c:cat>
          <c:val>
            <c:numRef>
              <c:f>Sheet1!$C$2:$C$12</c:f>
              <c:numCache>
                <c:formatCode>0%</c:formatCode>
                <c:ptCount val="11"/>
                <c:pt idx="0">
                  <c:v>0.52139999999999997</c:v>
                </c:pt>
                <c:pt idx="1">
                  <c:v>0.44059999999999999</c:v>
                </c:pt>
                <c:pt idx="2">
                  <c:v>0.43609999999999999</c:v>
                </c:pt>
                <c:pt idx="3">
                  <c:v>0.27279999999999999</c:v>
                </c:pt>
                <c:pt idx="4">
                  <c:v>0.2445</c:v>
                </c:pt>
                <c:pt idx="5">
                  <c:v>0.17560000000000001</c:v>
                </c:pt>
                <c:pt idx="6">
                  <c:v>8.8700000000000001E-2</c:v>
                </c:pt>
                <c:pt idx="7">
                  <c:v>4.6300000000000001E-2</c:v>
                </c:pt>
                <c:pt idx="8">
                  <c:v>5.5100000000000003E-2</c:v>
                </c:pt>
                <c:pt idx="9">
                  <c:v>3.9100000000000003E-2</c:v>
                </c:pt>
                <c:pt idx="10">
                  <c:v>5.4300000000000001E-2</c:v>
                </c:pt>
              </c:numCache>
            </c:numRef>
          </c:val>
          <c:extLst>
            <c:ext xmlns:c16="http://schemas.microsoft.com/office/drawing/2014/chart" uri="{C3380CC4-5D6E-409C-BE32-E72D297353CC}">
              <c16:uniqueId val="{00000001-68A6-45BF-8921-5A453C351FC7}"/>
            </c:ext>
          </c:extLst>
        </c:ser>
        <c:dLbls>
          <c:showLegendKey val="0"/>
          <c:showVal val="0"/>
          <c:showCatName val="0"/>
          <c:showSerName val="0"/>
          <c:showPercent val="0"/>
          <c:showBubbleSize val="0"/>
        </c:dLbls>
        <c:gapWidth val="70"/>
        <c:axId val="318875840"/>
        <c:axId val="318876232"/>
      </c:barChart>
      <c:catAx>
        <c:axId val="3188758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318876232"/>
        <c:crosses val="autoZero"/>
        <c:auto val="1"/>
        <c:lblAlgn val="ctr"/>
        <c:lblOffset val="100"/>
        <c:noMultiLvlLbl val="0"/>
      </c:catAx>
      <c:valAx>
        <c:axId val="318876232"/>
        <c:scaling>
          <c:orientation val="minMax"/>
        </c:scaling>
        <c:delete val="1"/>
        <c:axPos val="t"/>
        <c:numFmt formatCode="0%" sourceLinked="1"/>
        <c:majorTickMark val="none"/>
        <c:minorTickMark val="none"/>
        <c:tickLblPos val="nextTo"/>
        <c:crossAx val="318875840"/>
        <c:crosses val="autoZero"/>
        <c:crossBetween val="between"/>
      </c:valAx>
      <c:spPr>
        <a:noFill/>
        <a:ln>
          <a:noFill/>
        </a:ln>
        <a:effectLst/>
      </c:spPr>
    </c:plotArea>
    <c:legend>
      <c:legendPos val="b"/>
      <c:layout>
        <c:manualLayout>
          <c:xMode val="edge"/>
          <c:yMode val="edge"/>
          <c:x val="4.2743513492412948E-2"/>
          <c:y val="0.77833378428677646"/>
          <c:w val="0.33726411897782244"/>
          <c:h val="0.10087540532447607"/>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chart>
  <c:spPr>
    <a:noFill/>
    <a:ln>
      <a:noFill/>
    </a:ln>
    <a:effectLst/>
  </c:spPr>
  <c:txPr>
    <a:bodyPr/>
    <a:lstStyle/>
    <a:p>
      <a:pPr>
        <a:defRPr sz="1050" b="0">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463054079021598"/>
          <c:y val="2.4984355029802237E-2"/>
          <c:w val="0.44009832190057979"/>
          <c:h val="0.95527470179644813"/>
        </c:manualLayout>
      </c:layout>
      <c:barChart>
        <c:barDir val="bar"/>
        <c:grouping val="clustered"/>
        <c:varyColors val="0"/>
        <c:ser>
          <c:idx val="0"/>
          <c:order val="0"/>
          <c:tx>
            <c:strRef>
              <c:f>Sheet1!$B$1</c:f>
              <c:strCache>
                <c:ptCount val="1"/>
                <c:pt idx="0">
                  <c:v>Parents of pre-school-age children</c:v>
                </c:pt>
              </c:strCache>
            </c:strRef>
          </c:tx>
          <c:spPr>
            <a:solidFill>
              <a:srgbClr val="01AAC9"/>
            </a:solidFill>
            <a:ln>
              <a:noFill/>
            </a:ln>
            <a:effectLst/>
          </c:spPr>
          <c:invertIfNegative val="0"/>
          <c:dLbls>
            <c:dLbl>
              <c:idx val="1"/>
              <c:spPr>
                <a:noFill/>
                <a:ln>
                  <a:noFill/>
                </a:ln>
                <a:effectLst/>
              </c:spPr>
              <c:txPr>
                <a:bodyPr rot="0" spcFirstLastPara="1" vertOverflow="ellipsis" vert="horz" wrap="square" anchor="ctr" anchorCtr="1"/>
                <a:lstStyle/>
                <a:p>
                  <a:pPr>
                    <a:defRPr sz="1050" b="0" i="0" u="none" strike="noStrike" kern="1200" baseline="0">
                      <a:solidFill>
                        <a:srgbClr val="00B050"/>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1-AF8C-4384-97ED-C49D94EAA147}"/>
                </c:ext>
              </c:extLst>
            </c:dLbl>
            <c:dLbl>
              <c:idx val="4"/>
              <c:spPr>
                <a:noFill/>
                <a:ln>
                  <a:noFill/>
                </a:ln>
                <a:effectLst/>
              </c:spPr>
              <c:txPr>
                <a:bodyPr rot="0" spcFirstLastPara="1" vertOverflow="ellipsis" vert="horz" wrap="square" anchor="ctr" anchorCtr="1"/>
                <a:lstStyle/>
                <a:p>
                  <a:pPr>
                    <a:defRPr sz="1050" b="0" i="0" u="none" strike="noStrike" kern="1200" baseline="0">
                      <a:solidFill>
                        <a:srgbClr val="00B050"/>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3-AF8C-4384-97ED-C49D94EAA147}"/>
                </c:ext>
              </c:extLst>
            </c:dLbl>
            <c:dLbl>
              <c:idx val="5"/>
              <c:spPr>
                <a:noFill/>
                <a:ln>
                  <a:noFill/>
                </a:ln>
                <a:effectLst/>
              </c:spPr>
              <c:txPr>
                <a:bodyPr rot="0" spcFirstLastPara="1" vertOverflow="ellipsis" vert="horz" wrap="square" anchor="ctr" anchorCtr="1"/>
                <a:lstStyle/>
                <a:p>
                  <a:pPr>
                    <a:defRPr sz="1050" b="0" i="0" u="none" strike="noStrike" kern="1200" baseline="0">
                      <a:solidFill>
                        <a:srgbClr val="00B050"/>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5-AF8C-4384-97ED-C49D94EAA147}"/>
                </c:ext>
              </c:extLst>
            </c:dLbl>
            <c:dLbl>
              <c:idx val="6"/>
              <c:delete val="1"/>
              <c:extLst>
                <c:ext xmlns:c15="http://schemas.microsoft.com/office/drawing/2012/chart" uri="{CE6537A1-D6FC-4f65-9D91-7224C49458BB}"/>
                <c:ext xmlns:c16="http://schemas.microsoft.com/office/drawing/2014/chart" uri="{C3380CC4-5D6E-409C-BE32-E72D297353CC}">
                  <c16:uniqueId val="{00000009-7573-4CD2-95CC-ACB27EA1A7EB}"/>
                </c:ext>
              </c:extLst>
            </c:dLbl>
            <c:dLbl>
              <c:idx val="11"/>
              <c:spPr>
                <a:noFill/>
                <a:ln>
                  <a:noFill/>
                </a:ln>
                <a:effectLst/>
              </c:spPr>
              <c:txPr>
                <a:bodyPr rot="0" spcFirstLastPara="1" vertOverflow="ellipsis" vert="horz" wrap="square" anchor="ctr" anchorCtr="1"/>
                <a:lstStyle/>
                <a:p>
                  <a:pPr>
                    <a:defRPr sz="1050" b="0" i="0" u="none" strike="noStrike" kern="1200" baseline="0">
                      <a:solidFill>
                        <a:srgbClr val="00B050"/>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8-AF8C-4384-97ED-C49D94EAA147}"/>
                </c:ext>
              </c:extLst>
            </c:dLbl>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Proximity of the childcare provider, school or college to your home</c:v>
                </c:pt>
                <c:pt idx="1">
                  <c:v>The ethos or values of the childcare provider, school or college</c:v>
                </c:pt>
                <c:pt idx="2">
                  <c:v>Ofsted judgement </c:v>
                </c:pt>
                <c:pt idx="3">
                  <c:v>Ofsted report</c:v>
                </c:pt>
                <c:pt idx="4">
                  <c:v>Siblings at the childcare provider, school or college</c:v>
                </c:pt>
                <c:pt idx="5">
                  <c:v>The breadth of the subjects on offer at the school/college</c:v>
                </c:pt>
                <c:pt idx="6">
                  <c:v>Latest exam or test results</c:v>
                </c:pt>
                <c:pt idx="7">
                  <c:v>The childcare provider, school or college reputation for working with SEND children</c:v>
                </c:pt>
                <c:pt idx="8">
                  <c:v>Availability of wrap-around care</c:v>
                </c:pt>
                <c:pt idx="9">
                  <c:v>The particular faith-based affiliation of the childcare provider or school</c:v>
                </c:pt>
                <c:pt idx="10">
                  <c:v>The specialism of the school</c:v>
                </c:pt>
                <c:pt idx="11">
                  <c:v>Other</c:v>
                </c:pt>
                <c:pt idx="12">
                  <c:v>None of these</c:v>
                </c:pt>
              </c:strCache>
            </c:strRef>
          </c:cat>
          <c:val>
            <c:numRef>
              <c:f>Sheet1!$B$2:$B$14</c:f>
              <c:numCache>
                <c:formatCode>0%</c:formatCode>
                <c:ptCount val="13"/>
                <c:pt idx="0">
                  <c:v>0.64359999999999995</c:v>
                </c:pt>
                <c:pt idx="1">
                  <c:v>0.50819999999999999</c:v>
                </c:pt>
                <c:pt idx="2">
                  <c:v>0.379</c:v>
                </c:pt>
                <c:pt idx="3">
                  <c:v>0.27150000000000002</c:v>
                </c:pt>
                <c:pt idx="4">
                  <c:v>6.7299999999999999E-2</c:v>
                </c:pt>
                <c:pt idx="5">
                  <c:v>4.9500000000000002E-2</c:v>
                </c:pt>
                <c:pt idx="6" formatCode="0">
                  <c:v>0</c:v>
                </c:pt>
                <c:pt idx="7">
                  <c:v>7.0599999999999996E-2</c:v>
                </c:pt>
                <c:pt idx="8">
                  <c:v>0.14810000000000001</c:v>
                </c:pt>
                <c:pt idx="9">
                  <c:v>1.78E-2</c:v>
                </c:pt>
                <c:pt idx="10">
                  <c:v>3.0700000000000002E-2</c:v>
                </c:pt>
                <c:pt idx="11">
                  <c:v>0.13009999999999999</c:v>
                </c:pt>
                <c:pt idx="12">
                  <c:v>4.8800000000000003E-2</c:v>
                </c:pt>
              </c:numCache>
            </c:numRef>
          </c:val>
          <c:extLst>
            <c:ext xmlns:c16="http://schemas.microsoft.com/office/drawing/2014/chart" uri="{C3380CC4-5D6E-409C-BE32-E72D297353CC}">
              <c16:uniqueId val="{00000000-69CE-485B-96E9-6F04F7277025}"/>
            </c:ext>
          </c:extLst>
        </c:ser>
        <c:ser>
          <c:idx val="1"/>
          <c:order val="1"/>
          <c:tx>
            <c:strRef>
              <c:f>Sheet1!$C$1</c:f>
              <c:strCache>
                <c:ptCount val="1"/>
                <c:pt idx="0">
                  <c:v>Parents of school-age children</c:v>
                </c:pt>
              </c:strCache>
            </c:strRef>
          </c:tx>
          <c:spPr>
            <a:solidFill>
              <a:srgbClr val="2B2A6C"/>
            </a:solidFill>
            <a:ln>
              <a:noFill/>
            </a:ln>
            <a:effectLst/>
          </c:spPr>
          <c:invertIfNegative val="0"/>
          <c:dLbls>
            <c:dLbl>
              <c:idx val="1"/>
              <c:spPr>
                <a:noFill/>
                <a:ln>
                  <a:noFill/>
                </a:ln>
                <a:effectLst/>
              </c:spPr>
              <c:txPr>
                <a:bodyPr rot="0" spcFirstLastPara="1" vertOverflow="ellipsis" vert="horz" wrap="square" anchor="ctr" anchorCtr="1"/>
                <a:lstStyle/>
                <a:p>
                  <a:pPr>
                    <a:defRPr sz="1050" b="0" i="0" u="none" strike="noStrike" kern="1200" baseline="0">
                      <a:solidFill>
                        <a:srgbClr val="FF0000"/>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2-AF8C-4384-97ED-C49D94EAA147}"/>
                </c:ext>
              </c:extLst>
            </c:dLbl>
            <c:dLbl>
              <c:idx val="4"/>
              <c:spPr>
                <a:noFill/>
                <a:ln>
                  <a:noFill/>
                </a:ln>
                <a:effectLst/>
              </c:spPr>
              <c:txPr>
                <a:bodyPr rot="0" spcFirstLastPara="1" vertOverflow="ellipsis" vert="horz" wrap="square" anchor="ctr" anchorCtr="1"/>
                <a:lstStyle/>
                <a:p>
                  <a:pPr>
                    <a:defRPr sz="1050" b="0" i="0" u="none" strike="noStrike" kern="1200" baseline="0">
                      <a:solidFill>
                        <a:srgbClr val="FF0000"/>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4-AF8C-4384-97ED-C49D94EAA147}"/>
                </c:ext>
              </c:extLst>
            </c:dLbl>
            <c:dLbl>
              <c:idx val="5"/>
              <c:spPr>
                <a:noFill/>
                <a:ln>
                  <a:noFill/>
                </a:ln>
                <a:effectLst/>
              </c:spPr>
              <c:txPr>
                <a:bodyPr rot="0" spcFirstLastPara="1" vertOverflow="ellipsis" vert="horz" wrap="square" anchor="ctr" anchorCtr="1"/>
                <a:lstStyle/>
                <a:p>
                  <a:pPr>
                    <a:defRPr sz="1050" b="0" i="0" u="none" strike="noStrike" kern="1200" baseline="0">
                      <a:solidFill>
                        <a:srgbClr val="FF0000"/>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6-AF8C-4384-97ED-C49D94EAA147}"/>
                </c:ext>
              </c:extLst>
            </c:dLbl>
            <c:dLbl>
              <c:idx val="6"/>
              <c:spPr>
                <a:noFill/>
                <a:ln>
                  <a:noFill/>
                </a:ln>
                <a:effectLst/>
              </c:spPr>
              <c:txPr>
                <a:bodyPr rot="0" spcFirstLastPara="1" vertOverflow="ellipsis" vert="horz" wrap="square" anchor="ctr" anchorCtr="1"/>
                <a:lstStyle/>
                <a:p>
                  <a:pPr>
                    <a:defRPr sz="1050" b="0" i="0" u="none" strike="noStrike" kern="1200" baseline="0">
                      <a:solidFill>
                        <a:srgbClr val="00B050"/>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7-AF8C-4384-97ED-C49D94EAA147}"/>
                </c:ext>
              </c:extLst>
            </c:dLbl>
            <c:dLbl>
              <c:idx val="11"/>
              <c:spPr>
                <a:noFill/>
                <a:ln>
                  <a:noFill/>
                </a:ln>
                <a:effectLst/>
              </c:spPr>
              <c:txPr>
                <a:bodyPr rot="0" spcFirstLastPara="1" vertOverflow="ellipsis" vert="horz" wrap="square" anchor="ctr" anchorCtr="1"/>
                <a:lstStyle/>
                <a:p>
                  <a:pPr>
                    <a:defRPr sz="1050" b="0" i="0" u="none" strike="noStrike" kern="1200" baseline="0">
                      <a:solidFill>
                        <a:srgbClr val="FF0000"/>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9-AF8C-4384-97ED-C49D94EAA147}"/>
                </c:ext>
              </c:extLst>
            </c:dLbl>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Proximity of the childcare provider, school or college to your home</c:v>
                </c:pt>
                <c:pt idx="1">
                  <c:v>The ethos or values of the childcare provider, school or college</c:v>
                </c:pt>
                <c:pt idx="2">
                  <c:v>Ofsted judgement </c:v>
                </c:pt>
                <c:pt idx="3">
                  <c:v>Ofsted report</c:v>
                </c:pt>
                <c:pt idx="4">
                  <c:v>Siblings at the childcare provider, school or college</c:v>
                </c:pt>
                <c:pt idx="5">
                  <c:v>The breadth of the subjects on offer at the school/college</c:v>
                </c:pt>
                <c:pt idx="6">
                  <c:v>Latest exam or test results</c:v>
                </c:pt>
                <c:pt idx="7">
                  <c:v>The childcare provider, school or college reputation for working with SEND children</c:v>
                </c:pt>
                <c:pt idx="8">
                  <c:v>Availability of wrap-around care</c:v>
                </c:pt>
                <c:pt idx="9">
                  <c:v>The particular faith-based affiliation of the childcare provider or school</c:v>
                </c:pt>
                <c:pt idx="10">
                  <c:v>The specialism of the school</c:v>
                </c:pt>
                <c:pt idx="11">
                  <c:v>Other</c:v>
                </c:pt>
                <c:pt idx="12">
                  <c:v>None of these</c:v>
                </c:pt>
              </c:strCache>
            </c:strRef>
          </c:cat>
          <c:val>
            <c:numRef>
              <c:f>Sheet1!$C$2:$C$14</c:f>
              <c:numCache>
                <c:formatCode>0%</c:formatCode>
                <c:ptCount val="13"/>
                <c:pt idx="0">
                  <c:v>0.5575</c:v>
                </c:pt>
                <c:pt idx="1">
                  <c:v>0.37619999999999998</c:v>
                </c:pt>
                <c:pt idx="2">
                  <c:v>0.34129999999999999</c:v>
                </c:pt>
                <c:pt idx="3">
                  <c:v>0.30070000000000002</c:v>
                </c:pt>
                <c:pt idx="4">
                  <c:v>0.2</c:v>
                </c:pt>
                <c:pt idx="5">
                  <c:v>0.15210000000000001</c:v>
                </c:pt>
                <c:pt idx="6">
                  <c:v>0.1371</c:v>
                </c:pt>
                <c:pt idx="7">
                  <c:v>7.0599999999999996E-2</c:v>
                </c:pt>
                <c:pt idx="8">
                  <c:v>7.3400000000000007E-2</c:v>
                </c:pt>
                <c:pt idx="9">
                  <c:v>6.3299999999999995E-2</c:v>
                </c:pt>
                <c:pt idx="10">
                  <c:v>4.4499999999999998E-2</c:v>
                </c:pt>
                <c:pt idx="11">
                  <c:v>5.1900000000000002E-2</c:v>
                </c:pt>
                <c:pt idx="12">
                  <c:v>0.04</c:v>
                </c:pt>
              </c:numCache>
            </c:numRef>
          </c:val>
          <c:extLst>
            <c:ext xmlns:c16="http://schemas.microsoft.com/office/drawing/2014/chart" uri="{C3380CC4-5D6E-409C-BE32-E72D297353CC}">
              <c16:uniqueId val="{00000001-69CE-485B-96E9-6F04F7277025}"/>
            </c:ext>
          </c:extLst>
        </c:ser>
        <c:dLbls>
          <c:showLegendKey val="0"/>
          <c:showVal val="0"/>
          <c:showCatName val="0"/>
          <c:showSerName val="0"/>
          <c:showPercent val="0"/>
          <c:showBubbleSize val="0"/>
        </c:dLbls>
        <c:gapWidth val="70"/>
        <c:axId val="278181072"/>
        <c:axId val="278179112"/>
      </c:barChart>
      <c:catAx>
        <c:axId val="2781810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278179112"/>
        <c:crosses val="autoZero"/>
        <c:auto val="1"/>
        <c:lblAlgn val="ctr"/>
        <c:lblOffset val="100"/>
        <c:noMultiLvlLbl val="0"/>
      </c:catAx>
      <c:valAx>
        <c:axId val="278179112"/>
        <c:scaling>
          <c:orientation val="minMax"/>
        </c:scaling>
        <c:delete val="1"/>
        <c:axPos val="t"/>
        <c:numFmt formatCode="0%" sourceLinked="1"/>
        <c:majorTickMark val="none"/>
        <c:minorTickMark val="none"/>
        <c:tickLblPos val="nextTo"/>
        <c:crossAx val="278181072"/>
        <c:crosses val="autoZero"/>
        <c:crossBetween val="between"/>
      </c:valAx>
      <c:spPr>
        <a:noFill/>
        <a:ln>
          <a:noFill/>
        </a:ln>
        <a:effectLst/>
      </c:spPr>
    </c:plotArea>
    <c:legend>
      <c:legendPos val="r"/>
      <c:layout>
        <c:manualLayout>
          <c:xMode val="edge"/>
          <c:yMode val="edge"/>
          <c:x val="1.9130895531663118E-2"/>
          <c:y val="0.79785952856269582"/>
          <c:w val="0.27580955379871985"/>
          <c:h val="0.12847844136002567"/>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chart>
  <c:spPr>
    <a:noFill/>
    <a:ln>
      <a:noFill/>
    </a:ln>
    <a:effectLst/>
  </c:spPr>
  <c:txPr>
    <a:bodyPr/>
    <a:lstStyle/>
    <a:p>
      <a:pPr>
        <a:defRPr sz="1050" b="0">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43570547905794"/>
          <c:y val="0.14945483477406246"/>
          <c:w val="0.52181295796356564"/>
          <c:h val="0.84903643243209048"/>
        </c:manualLayout>
      </c:layout>
      <c:barChart>
        <c:barDir val="bar"/>
        <c:grouping val="percentStacked"/>
        <c:varyColors val="0"/>
        <c:ser>
          <c:idx val="0"/>
          <c:order val="0"/>
          <c:tx>
            <c:strRef>
              <c:f>Sheet1!$B$1</c:f>
              <c:strCache>
                <c:ptCount val="1"/>
                <c:pt idx="0">
                  <c:v>Net 'Know' rating</c:v>
                </c:pt>
              </c:strCache>
            </c:strRef>
          </c:tx>
          <c:spPr>
            <a:solidFill>
              <a:srgbClr val="2B2A6C"/>
            </a:solidFill>
            <a:ln>
              <a:noFill/>
            </a:ln>
            <a:effectLst/>
          </c:spPr>
          <c:invertIfNegative val="0"/>
          <c:dPt>
            <c:idx val="4"/>
            <c:invertIfNegative val="0"/>
            <c:bubble3D val="0"/>
            <c:spPr>
              <a:solidFill>
                <a:srgbClr val="2B2A6C"/>
              </a:solidFill>
              <a:ln>
                <a:noFill/>
              </a:ln>
              <a:effectLst/>
            </c:spPr>
            <c:extLst>
              <c:ext xmlns:c16="http://schemas.microsoft.com/office/drawing/2014/chart" uri="{C3380CC4-5D6E-409C-BE32-E72D297353CC}">
                <c16:uniqueId val="{00000001-E4F6-4B7B-9AAD-7A5761A3D381}"/>
              </c:ext>
            </c:extLst>
          </c:dPt>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Sheet1!$A$3:$A$13</c:f>
              <c:strCache>
                <c:ptCount val="11"/>
                <c:pt idx="0">
                  <c:v>Parents of a school-age child 2016 (n=1,050)</c:v>
                </c:pt>
                <c:pt idx="1">
                  <c:v>Parents of a school-age child 2017 (n=993)</c:v>
                </c:pt>
                <c:pt idx="2">
                  <c:v>Parents of a school-age child 2018 (n=1,000)</c:v>
                </c:pt>
                <c:pt idx="3">
                  <c:v>Parents of a school-age child 2020 (n=995)</c:v>
                </c:pt>
                <c:pt idx="4">
                  <c:v>Parents of a school-age child 2021 (n=907)</c:v>
                </c:pt>
                <c:pt idx="6">
                  <c:v>Parents of a pre-school child 2016 (n=108)</c:v>
                </c:pt>
                <c:pt idx="7">
                  <c:v>Parents of a pre-school child 2017 (n=127)</c:v>
                </c:pt>
                <c:pt idx="8">
                  <c:v>Parents of a pre-school child 2018 (n=111)</c:v>
                </c:pt>
                <c:pt idx="9">
                  <c:v>Parents of a pre-school child 2020 (n=99)</c:v>
                </c:pt>
                <c:pt idx="10">
                  <c:v>Parents of a pre-school child 2021 (n=102)</c:v>
                </c:pt>
              </c:strCache>
            </c:strRef>
          </c:cat>
          <c:val>
            <c:numRef>
              <c:f>Sheet1!$B$3:$B$13</c:f>
              <c:numCache>
                <c:formatCode>0%</c:formatCode>
                <c:ptCount val="11"/>
                <c:pt idx="0">
                  <c:v>0.86739999999999995</c:v>
                </c:pt>
                <c:pt idx="1">
                  <c:v>0.87</c:v>
                </c:pt>
                <c:pt idx="2">
                  <c:v>0.89</c:v>
                </c:pt>
                <c:pt idx="3">
                  <c:v>0.88215464650486874</c:v>
                </c:pt>
                <c:pt idx="4">
                  <c:v>0.8377</c:v>
                </c:pt>
                <c:pt idx="6">
                  <c:v>0.83199999999999996</c:v>
                </c:pt>
                <c:pt idx="7">
                  <c:v>0.85</c:v>
                </c:pt>
                <c:pt idx="8">
                  <c:v>0.85</c:v>
                </c:pt>
                <c:pt idx="9">
                  <c:v>0.76640668955520286</c:v>
                </c:pt>
                <c:pt idx="10">
                  <c:v>0.7339</c:v>
                </c:pt>
              </c:numCache>
            </c:numRef>
          </c:val>
          <c:extLst>
            <c:ext xmlns:c16="http://schemas.microsoft.com/office/drawing/2014/chart" uri="{C3380CC4-5D6E-409C-BE32-E72D297353CC}">
              <c16:uniqueId val="{00000002-E4F6-4B7B-9AAD-7A5761A3D381}"/>
            </c:ext>
          </c:extLst>
        </c:ser>
        <c:ser>
          <c:idx val="1"/>
          <c:order val="1"/>
          <c:tx>
            <c:strRef>
              <c:f>Sheet1!$C$1</c:f>
              <c:strCache>
                <c:ptCount val="1"/>
                <c:pt idx="0">
                  <c:v>Don't know</c:v>
                </c:pt>
              </c:strCache>
            </c:strRef>
          </c:tx>
          <c:spPr>
            <a:solidFill>
              <a:srgbClr val="D8D9DB"/>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Sheet1!$A$3:$A$13</c:f>
              <c:strCache>
                <c:ptCount val="11"/>
                <c:pt idx="0">
                  <c:v>Parents of a school-age child 2016 (n=1,050)</c:v>
                </c:pt>
                <c:pt idx="1">
                  <c:v>Parents of a school-age child 2017 (n=993)</c:v>
                </c:pt>
                <c:pt idx="2">
                  <c:v>Parents of a school-age child 2018 (n=1,000)</c:v>
                </c:pt>
                <c:pt idx="3">
                  <c:v>Parents of a school-age child 2020 (n=995)</c:v>
                </c:pt>
                <c:pt idx="4">
                  <c:v>Parents of a school-age child 2021 (n=907)</c:v>
                </c:pt>
                <c:pt idx="6">
                  <c:v>Parents of a pre-school child 2016 (n=108)</c:v>
                </c:pt>
                <c:pt idx="7">
                  <c:v>Parents of a pre-school child 2017 (n=127)</c:v>
                </c:pt>
                <c:pt idx="8">
                  <c:v>Parents of a pre-school child 2018 (n=111)</c:v>
                </c:pt>
                <c:pt idx="9">
                  <c:v>Parents of a pre-school child 2020 (n=99)</c:v>
                </c:pt>
                <c:pt idx="10">
                  <c:v>Parents of a pre-school child 2021 (n=102)</c:v>
                </c:pt>
              </c:strCache>
            </c:strRef>
          </c:cat>
          <c:val>
            <c:numRef>
              <c:f>Sheet1!$C$3:$C$13</c:f>
              <c:numCache>
                <c:formatCode>0%</c:formatCode>
                <c:ptCount val="11"/>
                <c:pt idx="0">
                  <c:v>0.1326</c:v>
                </c:pt>
                <c:pt idx="1">
                  <c:v>0.13</c:v>
                </c:pt>
                <c:pt idx="2">
                  <c:v>0.11</c:v>
                </c:pt>
                <c:pt idx="3">
                  <c:v>0.1178453534951313</c:v>
                </c:pt>
                <c:pt idx="4">
                  <c:v>0.1623</c:v>
                </c:pt>
                <c:pt idx="6">
                  <c:v>0.16800000000000001</c:v>
                </c:pt>
                <c:pt idx="7">
                  <c:v>0.15</c:v>
                </c:pt>
                <c:pt idx="8">
                  <c:v>0.15</c:v>
                </c:pt>
                <c:pt idx="9">
                  <c:v>0.2335933104447972</c:v>
                </c:pt>
                <c:pt idx="10">
                  <c:v>0.2661</c:v>
                </c:pt>
              </c:numCache>
            </c:numRef>
          </c:val>
          <c:extLst>
            <c:ext xmlns:c16="http://schemas.microsoft.com/office/drawing/2014/chart" uri="{C3380CC4-5D6E-409C-BE32-E72D297353CC}">
              <c16:uniqueId val="{00000003-E4F6-4B7B-9AAD-7A5761A3D381}"/>
            </c:ext>
          </c:extLst>
        </c:ser>
        <c:dLbls>
          <c:showLegendKey val="0"/>
          <c:showVal val="0"/>
          <c:showCatName val="0"/>
          <c:showSerName val="0"/>
          <c:showPercent val="0"/>
          <c:showBubbleSize val="0"/>
        </c:dLbls>
        <c:gapWidth val="82"/>
        <c:overlap val="100"/>
        <c:axId val="318869568"/>
        <c:axId val="318876624"/>
      </c:barChart>
      <c:catAx>
        <c:axId val="3188695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318876624"/>
        <c:crosses val="autoZero"/>
        <c:auto val="1"/>
        <c:lblAlgn val="ctr"/>
        <c:lblOffset val="100"/>
        <c:noMultiLvlLbl val="0"/>
      </c:catAx>
      <c:valAx>
        <c:axId val="318876624"/>
        <c:scaling>
          <c:orientation val="minMax"/>
        </c:scaling>
        <c:delete val="1"/>
        <c:axPos val="b"/>
        <c:numFmt formatCode="0%" sourceLinked="1"/>
        <c:majorTickMark val="none"/>
        <c:minorTickMark val="none"/>
        <c:tickLblPos val="nextTo"/>
        <c:crossAx val="318869568"/>
        <c:crosses val="max"/>
        <c:crossBetween val="between"/>
      </c:valAx>
      <c:spPr>
        <a:noFill/>
        <a:ln>
          <a:noFill/>
        </a:ln>
        <a:effectLst/>
      </c:spPr>
    </c:plotArea>
    <c:legend>
      <c:legendPos val="t"/>
      <c:layout>
        <c:manualLayout>
          <c:xMode val="edge"/>
          <c:yMode val="edge"/>
          <c:x val="0.43070769060481312"/>
          <c:y val="6.6350600517058003E-2"/>
          <c:w val="0.56929228094268902"/>
          <c:h val="8.21508954401964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chart>
  <c:spPr>
    <a:noFill/>
    <a:ln>
      <a:noFill/>
    </a:ln>
    <a:effectLst/>
  </c:spPr>
  <c:txPr>
    <a:bodyPr/>
    <a:lstStyle/>
    <a:p>
      <a:pPr>
        <a:defRPr sz="1200" b="0" i="0">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Yes</c:v>
                </c:pt>
              </c:strCache>
            </c:strRef>
          </c:tx>
          <c:spPr>
            <a:solidFill>
              <a:srgbClr val="01AAC9"/>
            </a:solidFill>
            <a:ln w="19050">
              <a:solidFill>
                <a:schemeClr val="lt1"/>
              </a:solidFill>
            </a:ln>
            <a:effectLst/>
          </c:spPr>
          <c:invertIfNegative val="0"/>
          <c:dPt>
            <c:idx val="0"/>
            <c:invertIfNegative val="0"/>
            <c:bubble3D val="0"/>
            <c:spPr>
              <a:solidFill>
                <a:srgbClr val="01AAC9"/>
              </a:solidFill>
              <a:ln w="19050">
                <a:solidFill>
                  <a:schemeClr val="lt1"/>
                </a:solidFill>
              </a:ln>
              <a:effectLst/>
            </c:spPr>
            <c:extLst>
              <c:ext xmlns:c16="http://schemas.microsoft.com/office/drawing/2014/chart" uri="{C3380CC4-5D6E-409C-BE32-E72D297353CC}">
                <c16:uniqueId val="{00000001-EA96-4E9F-B40C-D363A298FBB6}"/>
              </c:ext>
            </c:extLst>
          </c:dPt>
          <c:dPt>
            <c:idx val="1"/>
            <c:invertIfNegative val="0"/>
            <c:bubble3D val="0"/>
            <c:spPr>
              <a:solidFill>
                <a:srgbClr val="01AAC9"/>
              </a:solidFill>
              <a:ln w="19050">
                <a:solidFill>
                  <a:schemeClr val="lt1"/>
                </a:solidFill>
              </a:ln>
              <a:effectLst/>
            </c:spPr>
            <c:extLst>
              <c:ext xmlns:c16="http://schemas.microsoft.com/office/drawing/2014/chart" uri="{C3380CC4-5D6E-409C-BE32-E72D297353CC}">
                <c16:uniqueId val="{00000003-EA96-4E9F-B40C-D363A298FBB6}"/>
              </c:ext>
            </c:extLst>
          </c:dPt>
          <c:dPt>
            <c:idx val="2"/>
            <c:invertIfNegative val="0"/>
            <c:bubble3D val="0"/>
            <c:spPr>
              <a:solidFill>
                <a:srgbClr val="01AAC9"/>
              </a:solidFill>
              <a:ln w="19050">
                <a:solidFill>
                  <a:schemeClr val="lt1"/>
                </a:solidFill>
              </a:ln>
              <a:effectLst/>
            </c:spPr>
            <c:extLst>
              <c:ext xmlns:c16="http://schemas.microsoft.com/office/drawing/2014/chart" uri="{C3380CC4-5D6E-409C-BE32-E72D297353CC}">
                <c16:uniqueId val="{00000005-EA96-4E9F-B40C-D363A298FBB6}"/>
              </c:ext>
            </c:extLst>
          </c:dPt>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2020 (n=1,094)</c:v>
                </c:pt>
                <c:pt idx="1">
                  <c:v>2021 (n=1,009)</c:v>
                </c:pt>
              </c:strCache>
            </c:strRef>
          </c:cat>
          <c:val>
            <c:numRef>
              <c:f>Sheet1!$B$2:$B$3</c:f>
              <c:numCache>
                <c:formatCode>0%</c:formatCode>
                <c:ptCount val="2"/>
                <c:pt idx="0">
                  <c:v>0.69511384021495537</c:v>
                </c:pt>
                <c:pt idx="1">
                  <c:v>0.68240000000000001</c:v>
                </c:pt>
              </c:numCache>
            </c:numRef>
          </c:val>
          <c:extLst>
            <c:ext xmlns:c16="http://schemas.microsoft.com/office/drawing/2014/chart" uri="{C3380CC4-5D6E-409C-BE32-E72D297353CC}">
              <c16:uniqueId val="{00000006-EA96-4E9F-B40C-D363A298FBB6}"/>
            </c:ext>
          </c:extLst>
        </c:ser>
        <c:ser>
          <c:idx val="1"/>
          <c:order val="1"/>
          <c:tx>
            <c:strRef>
              <c:f>Sheet1!$C$1</c:f>
              <c:strCache>
                <c:ptCount val="1"/>
                <c:pt idx="0">
                  <c:v>No</c:v>
                </c:pt>
              </c:strCache>
            </c:strRef>
          </c:tx>
          <c:spPr>
            <a:solidFill>
              <a:srgbClr val="2B2A6C"/>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2020 (n=1,094)</c:v>
                </c:pt>
                <c:pt idx="1">
                  <c:v>2021 (n=1,009)</c:v>
                </c:pt>
              </c:strCache>
            </c:strRef>
          </c:cat>
          <c:val>
            <c:numRef>
              <c:f>Sheet1!$C$2:$C$3</c:f>
              <c:numCache>
                <c:formatCode>0%</c:formatCode>
                <c:ptCount val="2"/>
                <c:pt idx="0">
                  <c:v>0.24802303587249741</c:v>
                </c:pt>
                <c:pt idx="1">
                  <c:v>0.26079999999999998</c:v>
                </c:pt>
              </c:numCache>
            </c:numRef>
          </c:val>
          <c:extLst>
            <c:ext xmlns:c16="http://schemas.microsoft.com/office/drawing/2014/chart" uri="{C3380CC4-5D6E-409C-BE32-E72D297353CC}">
              <c16:uniqueId val="{00000007-2A82-444F-9D11-7C11DC280FBA}"/>
            </c:ext>
          </c:extLst>
        </c:ser>
        <c:ser>
          <c:idx val="2"/>
          <c:order val="2"/>
          <c:tx>
            <c:strRef>
              <c:f>Sheet1!$D$1</c:f>
              <c:strCache>
                <c:ptCount val="1"/>
                <c:pt idx="0">
                  <c:v>Don’t know</c:v>
                </c:pt>
              </c:strCache>
            </c:strRef>
          </c:tx>
          <c:spPr>
            <a:solidFill>
              <a:srgbClr val="D8D9DB"/>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2020 (n=1,094)</c:v>
                </c:pt>
                <c:pt idx="1">
                  <c:v>2021 (n=1,009)</c:v>
                </c:pt>
              </c:strCache>
            </c:strRef>
          </c:cat>
          <c:val>
            <c:numRef>
              <c:f>Sheet1!$D$2:$D$3</c:f>
              <c:numCache>
                <c:formatCode>0%</c:formatCode>
                <c:ptCount val="2"/>
                <c:pt idx="0">
                  <c:v>5.6863123912547317E-2</c:v>
                </c:pt>
                <c:pt idx="1">
                  <c:v>5.6800000000000003E-2</c:v>
                </c:pt>
              </c:numCache>
            </c:numRef>
          </c:val>
          <c:extLst>
            <c:ext xmlns:c16="http://schemas.microsoft.com/office/drawing/2014/chart" uri="{C3380CC4-5D6E-409C-BE32-E72D297353CC}">
              <c16:uniqueId val="{00000008-2A82-444F-9D11-7C11DC280FBA}"/>
            </c:ext>
          </c:extLst>
        </c:ser>
        <c:dLbls>
          <c:dLblPos val="ctr"/>
          <c:showLegendKey val="0"/>
          <c:showVal val="1"/>
          <c:showCatName val="0"/>
          <c:showSerName val="0"/>
          <c:showPercent val="0"/>
          <c:showBubbleSize val="0"/>
        </c:dLbls>
        <c:gapWidth val="100"/>
        <c:overlap val="100"/>
        <c:axId val="1909173103"/>
        <c:axId val="1916211167"/>
      </c:barChart>
      <c:catAx>
        <c:axId val="190917310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1916211167"/>
        <c:crosses val="autoZero"/>
        <c:auto val="1"/>
        <c:lblAlgn val="ctr"/>
        <c:lblOffset val="100"/>
        <c:noMultiLvlLbl val="0"/>
      </c:catAx>
      <c:valAx>
        <c:axId val="1916211167"/>
        <c:scaling>
          <c:orientation val="minMax"/>
        </c:scaling>
        <c:delete val="1"/>
        <c:axPos val="l"/>
        <c:numFmt formatCode="0%" sourceLinked="1"/>
        <c:majorTickMark val="out"/>
        <c:minorTickMark val="none"/>
        <c:tickLblPos val="nextTo"/>
        <c:crossAx val="19091731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chart>
  <c:spPr>
    <a:noFill/>
    <a:ln>
      <a:noFill/>
    </a:ln>
    <a:effectLst/>
  </c:spPr>
  <c:txPr>
    <a:bodyPr/>
    <a:lstStyle/>
    <a:p>
      <a:pPr>
        <a:defRPr>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208237541208462"/>
          <c:y val="4.2182798640146929E-2"/>
          <c:w val="0.57055680930250274"/>
          <c:h val="0.84450262462063486"/>
        </c:manualLayout>
      </c:layout>
      <c:barChart>
        <c:barDir val="bar"/>
        <c:grouping val="clustered"/>
        <c:varyColors val="0"/>
        <c:ser>
          <c:idx val="0"/>
          <c:order val="0"/>
          <c:tx>
            <c:strRef>
              <c:f>Sheet1!$B$1</c:f>
              <c:strCache>
                <c:ptCount val="1"/>
                <c:pt idx="0">
                  <c:v>2018 (n=923)</c:v>
                </c:pt>
              </c:strCache>
            </c:strRef>
          </c:tx>
          <c:spPr>
            <a:solidFill>
              <a:srgbClr val="87AE41"/>
            </a:solidFill>
            <a:ln>
              <a:noFill/>
            </a:ln>
            <a:effectLst/>
          </c:spPr>
          <c:invertIfNegative val="0"/>
          <c:dPt>
            <c:idx val="1"/>
            <c:invertIfNegative val="0"/>
            <c:bubble3D val="0"/>
            <c:spPr>
              <a:solidFill>
                <a:srgbClr val="87AE41"/>
              </a:solidFill>
              <a:ln>
                <a:noFill/>
              </a:ln>
              <a:effectLst/>
            </c:spPr>
            <c:extLst>
              <c:ext xmlns:c16="http://schemas.microsoft.com/office/drawing/2014/chart" uri="{C3380CC4-5D6E-409C-BE32-E72D297353CC}">
                <c16:uniqueId val="{00000001-282E-47FD-BC03-E818DAC8A4FA}"/>
              </c:ext>
            </c:extLst>
          </c:dPt>
          <c:dPt>
            <c:idx val="2"/>
            <c:invertIfNegative val="0"/>
            <c:bubble3D val="0"/>
            <c:spPr>
              <a:solidFill>
                <a:srgbClr val="87AE41"/>
              </a:solidFill>
              <a:ln>
                <a:noFill/>
              </a:ln>
              <a:effectLst/>
            </c:spPr>
            <c:extLst>
              <c:ext xmlns:c16="http://schemas.microsoft.com/office/drawing/2014/chart" uri="{C3380CC4-5D6E-409C-BE32-E72D297353CC}">
                <c16:uniqueId val="{00000003-282E-47FD-BC03-E818DAC8A4FA}"/>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Make a decision about which school/college/childcare provider to choose in the first instance</c:v>
                </c:pt>
                <c:pt idx="1">
                  <c:v>Inform decisions about moving your child</c:v>
                </c:pt>
                <c:pt idx="2">
                  <c:v>Consider what further support your child might need, such as tutoring</c:v>
                </c:pt>
                <c:pt idx="3">
                  <c:v>*To find out how my child's school/college/childcare provider is doing</c:v>
                </c:pt>
                <c:pt idx="4">
                  <c:v>**When moving house</c:v>
                </c:pt>
                <c:pt idx="5">
                  <c:v>For another reason</c:v>
                </c:pt>
                <c:pt idx="6">
                  <c:v>I can’t remember</c:v>
                </c:pt>
              </c:strCache>
            </c:strRef>
          </c:cat>
          <c:val>
            <c:numRef>
              <c:f>Sheet1!$B$2:$B$8</c:f>
              <c:numCache>
                <c:formatCode>0%</c:formatCode>
                <c:ptCount val="7"/>
                <c:pt idx="0">
                  <c:v>0.37</c:v>
                </c:pt>
                <c:pt idx="1">
                  <c:v>0.13</c:v>
                </c:pt>
                <c:pt idx="2">
                  <c:v>0.14000000000000001</c:v>
                </c:pt>
                <c:pt idx="3">
                  <c:v>0</c:v>
                </c:pt>
                <c:pt idx="5">
                  <c:v>0.18</c:v>
                </c:pt>
                <c:pt idx="6">
                  <c:v>0.22</c:v>
                </c:pt>
              </c:numCache>
            </c:numRef>
          </c:val>
          <c:extLst>
            <c:ext xmlns:c16="http://schemas.microsoft.com/office/drawing/2014/chart" uri="{C3380CC4-5D6E-409C-BE32-E72D297353CC}">
              <c16:uniqueId val="{00000004-282E-47FD-BC03-E818DAC8A4FA}"/>
            </c:ext>
          </c:extLst>
        </c:ser>
        <c:ser>
          <c:idx val="1"/>
          <c:order val="1"/>
          <c:tx>
            <c:strRef>
              <c:f>Sheet1!$C$1</c:f>
              <c:strCache>
                <c:ptCount val="1"/>
                <c:pt idx="0">
                  <c:v>2020 (n=767)</c:v>
                </c:pt>
              </c:strCache>
            </c:strRef>
          </c:tx>
          <c:spPr>
            <a:solidFill>
              <a:srgbClr val="01AAC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Make a decision about which school/college/childcare provider to choose in the first instance</c:v>
                </c:pt>
                <c:pt idx="1">
                  <c:v>Inform decisions about moving your child</c:v>
                </c:pt>
                <c:pt idx="2">
                  <c:v>Consider what further support your child might need, such as tutoring</c:v>
                </c:pt>
                <c:pt idx="3">
                  <c:v>*To find out how my child's school/college/childcare provider is doing</c:v>
                </c:pt>
                <c:pt idx="4">
                  <c:v>**When moving house</c:v>
                </c:pt>
                <c:pt idx="5">
                  <c:v>For another reason</c:v>
                </c:pt>
                <c:pt idx="6">
                  <c:v>I can’t remember</c:v>
                </c:pt>
              </c:strCache>
            </c:strRef>
          </c:cat>
          <c:val>
            <c:numRef>
              <c:f>Sheet1!$C$2:$C$8</c:f>
              <c:numCache>
                <c:formatCode>0%</c:formatCode>
                <c:ptCount val="7"/>
                <c:pt idx="0">
                  <c:v>0.35</c:v>
                </c:pt>
                <c:pt idx="1">
                  <c:v>0.13</c:v>
                </c:pt>
                <c:pt idx="2">
                  <c:v>0.09</c:v>
                </c:pt>
                <c:pt idx="3">
                  <c:v>0.62</c:v>
                </c:pt>
                <c:pt idx="5">
                  <c:v>0.1</c:v>
                </c:pt>
                <c:pt idx="6">
                  <c:v>0.05</c:v>
                </c:pt>
              </c:numCache>
            </c:numRef>
          </c:val>
          <c:extLst>
            <c:ext xmlns:c16="http://schemas.microsoft.com/office/drawing/2014/chart" uri="{C3380CC4-5D6E-409C-BE32-E72D297353CC}">
              <c16:uniqueId val="{00000005-282E-47FD-BC03-E818DAC8A4FA}"/>
            </c:ext>
          </c:extLst>
        </c:ser>
        <c:ser>
          <c:idx val="2"/>
          <c:order val="2"/>
          <c:tx>
            <c:strRef>
              <c:f>Sheet1!$D$1</c:f>
              <c:strCache>
                <c:ptCount val="1"/>
                <c:pt idx="0">
                  <c:v>2021 (n=692)</c:v>
                </c:pt>
              </c:strCache>
            </c:strRef>
          </c:tx>
          <c:spPr>
            <a:solidFill>
              <a:srgbClr val="2B2A6C"/>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Make a decision about which school/college/childcare provider to choose in the first instance</c:v>
                </c:pt>
                <c:pt idx="1">
                  <c:v>Inform decisions about moving your child</c:v>
                </c:pt>
                <c:pt idx="2">
                  <c:v>Consider what further support your child might need, such as tutoring</c:v>
                </c:pt>
                <c:pt idx="3">
                  <c:v>*To find out how my child's school/college/childcare provider is doing</c:v>
                </c:pt>
                <c:pt idx="4">
                  <c:v>**When moving house</c:v>
                </c:pt>
                <c:pt idx="5">
                  <c:v>For another reason</c:v>
                </c:pt>
                <c:pt idx="6">
                  <c:v>I can’t remember</c:v>
                </c:pt>
              </c:strCache>
            </c:strRef>
          </c:cat>
          <c:val>
            <c:numRef>
              <c:f>Sheet1!$D$2:$D$8</c:f>
              <c:numCache>
                <c:formatCode>0%</c:formatCode>
                <c:ptCount val="7"/>
                <c:pt idx="0">
                  <c:v>0.38</c:v>
                </c:pt>
                <c:pt idx="1">
                  <c:v>0.11</c:v>
                </c:pt>
                <c:pt idx="2">
                  <c:v>0.06</c:v>
                </c:pt>
                <c:pt idx="3">
                  <c:v>0.56999999999999995</c:v>
                </c:pt>
                <c:pt idx="4">
                  <c:v>0.09</c:v>
                </c:pt>
                <c:pt idx="5">
                  <c:v>0.14000000000000001</c:v>
                </c:pt>
                <c:pt idx="6">
                  <c:v>0.04</c:v>
                </c:pt>
              </c:numCache>
            </c:numRef>
          </c:val>
          <c:extLst>
            <c:ext xmlns:c16="http://schemas.microsoft.com/office/drawing/2014/chart" uri="{C3380CC4-5D6E-409C-BE32-E72D297353CC}">
              <c16:uniqueId val="{00000005-7D59-4416-BCAE-A03F3946B52F}"/>
            </c:ext>
          </c:extLst>
        </c:ser>
        <c:dLbls>
          <c:dLblPos val="outEnd"/>
          <c:showLegendKey val="0"/>
          <c:showVal val="1"/>
          <c:showCatName val="0"/>
          <c:showSerName val="0"/>
          <c:showPercent val="0"/>
          <c:showBubbleSize val="0"/>
        </c:dLbls>
        <c:gapWidth val="86"/>
        <c:axId val="320131056"/>
        <c:axId val="320129488"/>
      </c:barChart>
      <c:catAx>
        <c:axId val="3201310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320129488"/>
        <c:crosses val="autoZero"/>
        <c:auto val="1"/>
        <c:lblAlgn val="ctr"/>
        <c:lblOffset val="100"/>
        <c:noMultiLvlLbl val="0"/>
      </c:catAx>
      <c:valAx>
        <c:axId val="320129488"/>
        <c:scaling>
          <c:orientation val="minMax"/>
          <c:max val="0.8"/>
        </c:scaling>
        <c:delete val="1"/>
        <c:axPos val="b"/>
        <c:numFmt formatCode="0%" sourceLinked="1"/>
        <c:majorTickMark val="none"/>
        <c:minorTickMark val="none"/>
        <c:tickLblPos val="nextTo"/>
        <c:crossAx val="320131056"/>
        <c:crosses val="max"/>
        <c:crossBetween val="between"/>
      </c:valAx>
      <c:spPr>
        <a:noFill/>
        <a:ln>
          <a:noFill/>
        </a:ln>
        <a:effectLst/>
      </c:spPr>
    </c:plotArea>
    <c:legend>
      <c:legendPos val="b"/>
      <c:layout>
        <c:manualLayout>
          <c:xMode val="edge"/>
          <c:yMode val="edge"/>
          <c:x val="0.53666403565090559"/>
          <c:y val="0.83929622400144877"/>
          <c:w val="0.44431483209360795"/>
          <c:h val="4.911961236372162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b="1"/>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208237541208462"/>
          <c:y val="4.2182798640146929E-2"/>
          <c:w val="0.4377585239349035"/>
          <c:h val="0.85690926497596809"/>
        </c:manualLayout>
      </c:layout>
      <c:barChart>
        <c:barDir val="bar"/>
        <c:grouping val="clustered"/>
        <c:varyColors val="0"/>
        <c:ser>
          <c:idx val="0"/>
          <c:order val="0"/>
          <c:tx>
            <c:strRef>
              <c:f>Sheet1!$B$1</c:f>
              <c:strCache>
                <c:ptCount val="1"/>
                <c:pt idx="0">
                  <c:v>Parents of a pre-school child 2021 (n=61)</c:v>
                </c:pt>
              </c:strCache>
            </c:strRef>
          </c:tx>
          <c:spPr>
            <a:solidFill>
              <a:srgbClr val="01AAC9"/>
            </a:solidFill>
            <a:ln>
              <a:noFill/>
            </a:ln>
            <a:effectLst/>
          </c:spPr>
          <c:invertIfNegative val="0"/>
          <c:dPt>
            <c:idx val="1"/>
            <c:invertIfNegative val="0"/>
            <c:bubble3D val="0"/>
            <c:spPr>
              <a:solidFill>
                <a:srgbClr val="01AAC9"/>
              </a:solidFill>
              <a:ln>
                <a:noFill/>
              </a:ln>
              <a:effectLst/>
            </c:spPr>
            <c:extLst>
              <c:ext xmlns:c16="http://schemas.microsoft.com/office/drawing/2014/chart" uri="{C3380CC4-5D6E-409C-BE32-E72D297353CC}">
                <c16:uniqueId val="{00000001-282E-47FD-BC03-E818DAC8A4FA}"/>
              </c:ext>
            </c:extLst>
          </c:dPt>
          <c:dPt>
            <c:idx val="2"/>
            <c:invertIfNegative val="0"/>
            <c:bubble3D val="0"/>
            <c:spPr>
              <a:solidFill>
                <a:srgbClr val="01AAC9"/>
              </a:solidFill>
              <a:ln>
                <a:noFill/>
              </a:ln>
              <a:effectLst/>
            </c:spPr>
            <c:extLst>
              <c:ext xmlns:c16="http://schemas.microsoft.com/office/drawing/2014/chart" uri="{C3380CC4-5D6E-409C-BE32-E72D297353CC}">
                <c16:uniqueId val="{00000003-282E-47FD-BC03-E818DAC8A4FA}"/>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B050"/>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8DC0-415C-898E-1E72A1B6BF84}"/>
                </c:ext>
              </c:extLst>
            </c:dLbl>
            <c:dLbl>
              <c:idx val="1"/>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404040"/>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282E-47FD-BC03-E818DAC8A4FA}"/>
                </c:ext>
              </c:extLst>
            </c:dLbl>
            <c:dLbl>
              <c:idx val="3"/>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FF0000"/>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8C81-4015-A0C5-BB2C966D9E50}"/>
                </c:ext>
              </c:extLst>
            </c:dLbl>
            <c:dLbl>
              <c:idx val="5"/>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B050"/>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8DC0-415C-898E-1E72A1B6BF8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Make a decision about which school/college/childcare provider to choose in the first instance</c:v>
                </c:pt>
                <c:pt idx="1">
                  <c:v>Inform decisions about moving your child</c:v>
                </c:pt>
                <c:pt idx="2">
                  <c:v>Consider what further support your child might need, such as tutoring</c:v>
                </c:pt>
                <c:pt idx="3">
                  <c:v>*To find out how my child’s school/college/childcare provider is doing</c:v>
                </c:pt>
                <c:pt idx="4">
                  <c:v>**When moving house</c:v>
                </c:pt>
                <c:pt idx="5">
                  <c:v>For another reason</c:v>
                </c:pt>
                <c:pt idx="6">
                  <c:v>I can’t remember</c:v>
                </c:pt>
              </c:strCache>
            </c:strRef>
          </c:cat>
          <c:val>
            <c:numRef>
              <c:f>Sheet1!$B$2:$B$8</c:f>
              <c:numCache>
                <c:formatCode>0%</c:formatCode>
                <c:ptCount val="7"/>
                <c:pt idx="0">
                  <c:v>0.5635</c:v>
                </c:pt>
                <c:pt idx="1">
                  <c:v>0.04</c:v>
                </c:pt>
                <c:pt idx="2">
                  <c:v>2.0500000000000001E-2</c:v>
                </c:pt>
                <c:pt idx="3">
                  <c:v>0.36409999999999998</c:v>
                </c:pt>
                <c:pt idx="4">
                  <c:v>0.1205</c:v>
                </c:pt>
                <c:pt idx="5">
                  <c:v>0.2505</c:v>
                </c:pt>
                <c:pt idx="6">
                  <c:v>1.3299999999999999E-2</c:v>
                </c:pt>
              </c:numCache>
            </c:numRef>
          </c:val>
          <c:extLst>
            <c:ext xmlns:c16="http://schemas.microsoft.com/office/drawing/2014/chart" uri="{C3380CC4-5D6E-409C-BE32-E72D297353CC}">
              <c16:uniqueId val="{00000004-282E-47FD-BC03-E818DAC8A4FA}"/>
            </c:ext>
          </c:extLst>
        </c:ser>
        <c:ser>
          <c:idx val="1"/>
          <c:order val="1"/>
          <c:tx>
            <c:strRef>
              <c:f>Sheet1!$C$1</c:f>
              <c:strCache>
                <c:ptCount val="1"/>
                <c:pt idx="0">
                  <c:v>Parents of a school-age child 2021 (n=631)</c:v>
                </c:pt>
              </c:strCache>
            </c:strRef>
          </c:tx>
          <c:spPr>
            <a:solidFill>
              <a:srgbClr val="2B2A6C"/>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FF0000"/>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8DC0-415C-898E-1E72A1B6BF84}"/>
                </c:ext>
              </c:extLst>
            </c:dLbl>
            <c:dLbl>
              <c:idx val="1"/>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404040"/>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8DC0-415C-898E-1E72A1B6BF84}"/>
                </c:ext>
              </c:extLst>
            </c:dLbl>
            <c:dLbl>
              <c:idx val="2"/>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404040"/>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8C81-4015-A0C5-BB2C966D9E50}"/>
                </c:ext>
              </c:extLst>
            </c:dLbl>
            <c:dLbl>
              <c:idx val="3"/>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B050"/>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8C81-4015-A0C5-BB2C966D9E50}"/>
                </c:ext>
              </c:extLst>
            </c:dLbl>
            <c:dLbl>
              <c:idx val="5"/>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FF0000"/>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8DC0-415C-898E-1E72A1B6BF8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Make a decision about which school/college/childcare provider to choose in the first instance</c:v>
                </c:pt>
                <c:pt idx="1">
                  <c:v>Inform decisions about moving your child</c:v>
                </c:pt>
                <c:pt idx="2">
                  <c:v>Consider what further support your child might need, such as tutoring</c:v>
                </c:pt>
                <c:pt idx="3">
                  <c:v>*To find out how my child’s school/college/childcare provider is doing</c:v>
                </c:pt>
                <c:pt idx="4">
                  <c:v>**When moving house</c:v>
                </c:pt>
                <c:pt idx="5">
                  <c:v>For another reason</c:v>
                </c:pt>
                <c:pt idx="6">
                  <c:v>I can’t remember</c:v>
                </c:pt>
              </c:strCache>
            </c:strRef>
          </c:cat>
          <c:val>
            <c:numRef>
              <c:f>Sheet1!$C$2:$C$8</c:f>
              <c:numCache>
                <c:formatCode>0%</c:formatCode>
                <c:ptCount val="7"/>
                <c:pt idx="0">
                  <c:v>0.36030000000000001</c:v>
                </c:pt>
                <c:pt idx="1">
                  <c:v>0.11219999999999999</c:v>
                </c:pt>
                <c:pt idx="2">
                  <c:v>6.3200000000000006E-2</c:v>
                </c:pt>
                <c:pt idx="3">
                  <c:v>0.58420000000000005</c:v>
                </c:pt>
                <c:pt idx="4">
                  <c:v>8.9300000000000004E-2</c:v>
                </c:pt>
                <c:pt idx="5">
                  <c:v>0.1278</c:v>
                </c:pt>
                <c:pt idx="6">
                  <c:v>4.5499999999999999E-2</c:v>
                </c:pt>
              </c:numCache>
            </c:numRef>
          </c:val>
          <c:extLst>
            <c:ext xmlns:c16="http://schemas.microsoft.com/office/drawing/2014/chart" uri="{C3380CC4-5D6E-409C-BE32-E72D297353CC}">
              <c16:uniqueId val="{00000005-282E-47FD-BC03-E818DAC8A4FA}"/>
            </c:ext>
          </c:extLst>
        </c:ser>
        <c:dLbls>
          <c:dLblPos val="outEnd"/>
          <c:showLegendKey val="0"/>
          <c:showVal val="1"/>
          <c:showCatName val="0"/>
          <c:showSerName val="0"/>
          <c:showPercent val="0"/>
          <c:showBubbleSize val="0"/>
        </c:dLbls>
        <c:gapWidth val="86"/>
        <c:axId val="320131056"/>
        <c:axId val="320129488"/>
      </c:barChart>
      <c:catAx>
        <c:axId val="3201310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320129488"/>
        <c:crosses val="autoZero"/>
        <c:auto val="1"/>
        <c:lblAlgn val="ctr"/>
        <c:lblOffset val="100"/>
        <c:noMultiLvlLbl val="0"/>
      </c:catAx>
      <c:valAx>
        <c:axId val="320129488"/>
        <c:scaling>
          <c:orientation val="minMax"/>
          <c:max val="0.8"/>
        </c:scaling>
        <c:delete val="1"/>
        <c:axPos val="b"/>
        <c:numFmt formatCode="0%" sourceLinked="1"/>
        <c:majorTickMark val="none"/>
        <c:minorTickMark val="none"/>
        <c:tickLblPos val="nextTo"/>
        <c:crossAx val="320131056"/>
        <c:crosses val="max"/>
        <c:crossBetween val="between"/>
      </c:valAx>
      <c:spPr>
        <a:noFill/>
        <a:ln>
          <a:noFill/>
        </a:ln>
        <a:effectLst/>
      </c:spPr>
    </c:plotArea>
    <c:legend>
      <c:legendPos val="b"/>
      <c:layout>
        <c:manualLayout>
          <c:xMode val="edge"/>
          <c:yMode val="edge"/>
          <c:x val="0.65548351050955234"/>
          <c:y val="0.5399533038959009"/>
          <c:w val="0.16982082199301701"/>
          <c:h val="0.3260542768942206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chart>
  <c:spPr>
    <a:noFill/>
    <a:ln>
      <a:noFill/>
    </a:ln>
    <a:effectLst/>
  </c:spPr>
  <c:txPr>
    <a:bodyPr/>
    <a:lstStyle/>
    <a:p>
      <a:pPr>
        <a:defRPr sz="1400" b="1"/>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582278283847872"/>
          <c:y val="0"/>
          <c:w val="0.56975733241051074"/>
          <c:h val="0.89230376452053817"/>
        </c:manualLayout>
      </c:layout>
      <c:barChart>
        <c:barDir val="bar"/>
        <c:grouping val="percentStacked"/>
        <c:varyColors val="0"/>
        <c:ser>
          <c:idx val="0"/>
          <c:order val="0"/>
          <c:tx>
            <c:strRef>
              <c:f>Sheet1!$B$8</c:f>
              <c:strCache>
                <c:ptCount val="1"/>
                <c:pt idx="0">
                  <c:v>Useful</c:v>
                </c:pt>
              </c:strCache>
            </c:strRef>
          </c:tx>
          <c:spPr>
            <a:solidFill>
              <a:srgbClr val="2B2A6C"/>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Sheet1!$A$10:$A$22</c:f>
              <c:strCache>
                <c:ptCount val="13"/>
                <c:pt idx="0">
                  <c:v>Parents of a school-age child 2016 (n=902)</c:v>
                </c:pt>
                <c:pt idx="1">
                  <c:v>Parents of a school-age child 2017 (n=855)</c:v>
                </c:pt>
                <c:pt idx="2">
                  <c:v>Parents of a school-age child 2018 (n=839)</c:v>
                </c:pt>
                <c:pt idx="3">
                  <c:v>Parents of a school-age child 2020 (n=699)</c:v>
                </c:pt>
                <c:pt idx="4">
                  <c:v>Parents of a school-age child 2021 (n=631)</c:v>
                </c:pt>
                <c:pt idx="6">
                  <c:v>Parents of a pre-school-age child 2016 (n=78)</c:v>
                </c:pt>
                <c:pt idx="7">
                  <c:v>Parents of a pre-school-age child 2017 (n=105)</c:v>
                </c:pt>
                <c:pt idx="8">
                  <c:v>Parents of a pre-school-age child 2018 (n=84)</c:v>
                </c:pt>
                <c:pt idx="9">
                  <c:v>Parents of a pre-school-age child 2020 (n=68)</c:v>
                </c:pt>
                <c:pt idx="10">
                  <c:v>Parents of a pre-school-age child 2021 (n=68)</c:v>
                </c:pt>
                <c:pt idx="12">
                  <c:v>All parents 2021 (n=692)</c:v>
                </c:pt>
              </c:strCache>
            </c:strRef>
          </c:cat>
          <c:val>
            <c:numRef>
              <c:f>Sheet1!$B$10:$B$22</c:f>
              <c:numCache>
                <c:formatCode>0%</c:formatCode>
                <c:ptCount val="13"/>
                <c:pt idx="0">
                  <c:v>0.81119999999999992</c:v>
                </c:pt>
                <c:pt idx="1">
                  <c:v>0.79</c:v>
                </c:pt>
                <c:pt idx="2">
                  <c:v>0.78759999999999997</c:v>
                </c:pt>
                <c:pt idx="3">
                  <c:v>0.81274417803279475</c:v>
                </c:pt>
                <c:pt idx="4">
                  <c:v>0.83</c:v>
                </c:pt>
                <c:pt idx="6">
                  <c:v>0.86</c:v>
                </c:pt>
                <c:pt idx="7">
                  <c:v>0.77</c:v>
                </c:pt>
                <c:pt idx="8">
                  <c:v>0.87180000000000002</c:v>
                </c:pt>
                <c:pt idx="9">
                  <c:v>0.86031930650518063</c:v>
                </c:pt>
                <c:pt idx="10">
                  <c:v>0.87</c:v>
                </c:pt>
                <c:pt idx="12">
                  <c:v>0.83630000000000004</c:v>
                </c:pt>
              </c:numCache>
            </c:numRef>
          </c:val>
          <c:extLst>
            <c:ext xmlns:c16="http://schemas.microsoft.com/office/drawing/2014/chart" uri="{C3380CC4-5D6E-409C-BE32-E72D297353CC}">
              <c16:uniqueId val="{00000000-597F-4340-9ECD-BEA6B4CA6A6E}"/>
            </c:ext>
          </c:extLst>
        </c:ser>
        <c:ser>
          <c:idx val="1"/>
          <c:order val="1"/>
          <c:tx>
            <c:strRef>
              <c:f>Sheet1!$C$8</c:f>
              <c:strCache>
                <c:ptCount val="1"/>
                <c:pt idx="0">
                  <c:v>Not useful</c:v>
                </c:pt>
              </c:strCache>
            </c:strRef>
          </c:tx>
          <c:spPr>
            <a:solidFill>
              <a:srgbClr val="01AAC9"/>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Sheet1!$A$10:$A$22</c:f>
              <c:strCache>
                <c:ptCount val="13"/>
                <c:pt idx="0">
                  <c:v>Parents of a school-age child 2016 (n=902)</c:v>
                </c:pt>
                <c:pt idx="1">
                  <c:v>Parents of a school-age child 2017 (n=855)</c:v>
                </c:pt>
                <c:pt idx="2">
                  <c:v>Parents of a school-age child 2018 (n=839)</c:v>
                </c:pt>
                <c:pt idx="3">
                  <c:v>Parents of a school-age child 2020 (n=699)</c:v>
                </c:pt>
                <c:pt idx="4">
                  <c:v>Parents of a school-age child 2021 (n=631)</c:v>
                </c:pt>
                <c:pt idx="6">
                  <c:v>Parents of a pre-school-age child 2016 (n=78)</c:v>
                </c:pt>
                <c:pt idx="7">
                  <c:v>Parents of a pre-school-age child 2017 (n=105)</c:v>
                </c:pt>
                <c:pt idx="8">
                  <c:v>Parents of a pre-school-age child 2018 (n=84)</c:v>
                </c:pt>
                <c:pt idx="9">
                  <c:v>Parents of a pre-school-age child 2020 (n=68)</c:v>
                </c:pt>
                <c:pt idx="10">
                  <c:v>Parents of a pre-school-age child 2021 (n=68)</c:v>
                </c:pt>
                <c:pt idx="12">
                  <c:v>All parents 2021 (n=692)</c:v>
                </c:pt>
              </c:strCache>
            </c:strRef>
          </c:cat>
          <c:val>
            <c:numRef>
              <c:f>Sheet1!$C$10:$C$22</c:f>
              <c:numCache>
                <c:formatCode>0%</c:formatCode>
                <c:ptCount val="13"/>
                <c:pt idx="0">
                  <c:v>0.16419999999999998</c:v>
                </c:pt>
                <c:pt idx="1">
                  <c:v>0.17</c:v>
                </c:pt>
                <c:pt idx="2">
                  <c:v>0.17760000000000001</c:v>
                </c:pt>
                <c:pt idx="3">
                  <c:v>0.16499880245853241</c:v>
                </c:pt>
                <c:pt idx="4">
                  <c:v>0.14180000000000001</c:v>
                </c:pt>
                <c:pt idx="6">
                  <c:v>0.1197</c:v>
                </c:pt>
                <c:pt idx="7">
                  <c:v>0.19</c:v>
                </c:pt>
                <c:pt idx="8">
                  <c:v>0.1167</c:v>
                </c:pt>
                <c:pt idx="9">
                  <c:v>0.13968069349481929</c:v>
                </c:pt>
                <c:pt idx="10">
                  <c:v>8.7900000000000006E-2</c:v>
                </c:pt>
                <c:pt idx="12">
                  <c:v>0.13730000000000001</c:v>
                </c:pt>
              </c:numCache>
            </c:numRef>
          </c:val>
          <c:extLst>
            <c:ext xmlns:c16="http://schemas.microsoft.com/office/drawing/2014/chart" uri="{C3380CC4-5D6E-409C-BE32-E72D297353CC}">
              <c16:uniqueId val="{00000001-597F-4340-9ECD-BEA6B4CA6A6E}"/>
            </c:ext>
          </c:extLst>
        </c:ser>
        <c:ser>
          <c:idx val="2"/>
          <c:order val="2"/>
          <c:tx>
            <c:strRef>
              <c:f>Sheet1!$D$8</c:f>
              <c:strCache>
                <c:ptCount val="1"/>
                <c:pt idx="0">
                  <c:v>Not sure</c:v>
                </c:pt>
              </c:strCache>
            </c:strRef>
          </c:tx>
          <c:spPr>
            <a:solidFill>
              <a:srgbClr val="D8D9DB"/>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Sheet1!$A$10:$A$22</c:f>
              <c:strCache>
                <c:ptCount val="13"/>
                <c:pt idx="0">
                  <c:v>Parents of a school-age child 2016 (n=902)</c:v>
                </c:pt>
                <c:pt idx="1">
                  <c:v>Parents of a school-age child 2017 (n=855)</c:v>
                </c:pt>
                <c:pt idx="2">
                  <c:v>Parents of a school-age child 2018 (n=839)</c:v>
                </c:pt>
                <c:pt idx="3">
                  <c:v>Parents of a school-age child 2020 (n=699)</c:v>
                </c:pt>
                <c:pt idx="4">
                  <c:v>Parents of a school-age child 2021 (n=631)</c:v>
                </c:pt>
                <c:pt idx="6">
                  <c:v>Parents of a pre-school-age child 2016 (n=78)</c:v>
                </c:pt>
                <c:pt idx="7">
                  <c:v>Parents of a pre-school-age child 2017 (n=105)</c:v>
                </c:pt>
                <c:pt idx="8">
                  <c:v>Parents of a pre-school-age child 2018 (n=84)</c:v>
                </c:pt>
                <c:pt idx="9">
                  <c:v>Parents of a pre-school-age child 2020 (n=68)</c:v>
                </c:pt>
                <c:pt idx="10">
                  <c:v>Parents of a pre-school-age child 2021 (n=68)</c:v>
                </c:pt>
                <c:pt idx="12">
                  <c:v>All parents 2021 (n=692)</c:v>
                </c:pt>
              </c:strCache>
            </c:strRef>
          </c:cat>
          <c:val>
            <c:numRef>
              <c:f>Sheet1!$D$10:$D$22</c:f>
              <c:numCache>
                <c:formatCode>0%</c:formatCode>
                <c:ptCount val="13"/>
                <c:pt idx="0">
                  <c:v>2.46E-2</c:v>
                </c:pt>
                <c:pt idx="1">
                  <c:v>0.04</c:v>
                </c:pt>
                <c:pt idx="2">
                  <c:v>3.4700000000000002E-2</c:v>
                </c:pt>
                <c:pt idx="3">
                  <c:v>2.2257019508672891E-2</c:v>
                </c:pt>
                <c:pt idx="4">
                  <c:v>2.53E-2</c:v>
                </c:pt>
                <c:pt idx="6">
                  <c:v>1.54E-2</c:v>
                </c:pt>
                <c:pt idx="7">
                  <c:v>0.04</c:v>
                </c:pt>
                <c:pt idx="8">
                  <c:v>1.15E-2</c:v>
                </c:pt>
                <c:pt idx="9">
                  <c:v>0</c:v>
                </c:pt>
                <c:pt idx="10">
                  <c:v>3.8600000000000002E-2</c:v>
                </c:pt>
                <c:pt idx="12">
                  <c:v>2.64E-2</c:v>
                </c:pt>
              </c:numCache>
            </c:numRef>
          </c:val>
          <c:extLst>
            <c:ext xmlns:c16="http://schemas.microsoft.com/office/drawing/2014/chart" uri="{C3380CC4-5D6E-409C-BE32-E72D297353CC}">
              <c16:uniqueId val="{00000002-597F-4340-9ECD-BEA6B4CA6A6E}"/>
            </c:ext>
          </c:extLst>
        </c:ser>
        <c:dLbls>
          <c:showLegendKey val="0"/>
          <c:showVal val="0"/>
          <c:showCatName val="0"/>
          <c:showSerName val="0"/>
          <c:showPercent val="0"/>
          <c:showBubbleSize val="0"/>
        </c:dLbls>
        <c:gapWidth val="85"/>
        <c:overlap val="100"/>
        <c:axId val="320125960"/>
        <c:axId val="320127920"/>
      </c:barChart>
      <c:catAx>
        <c:axId val="32012596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20127920"/>
        <c:crosses val="autoZero"/>
        <c:auto val="1"/>
        <c:lblAlgn val="ctr"/>
        <c:lblOffset val="100"/>
        <c:noMultiLvlLbl val="0"/>
      </c:catAx>
      <c:valAx>
        <c:axId val="320127920"/>
        <c:scaling>
          <c:orientation val="minMax"/>
        </c:scaling>
        <c:delete val="1"/>
        <c:axPos val="t"/>
        <c:numFmt formatCode="0%" sourceLinked="1"/>
        <c:majorTickMark val="out"/>
        <c:minorTickMark val="none"/>
        <c:tickLblPos val="nextTo"/>
        <c:crossAx val="320125960"/>
        <c:crosses val="autoZero"/>
        <c:crossBetween val="between"/>
      </c:valAx>
      <c:spPr>
        <a:noFill/>
        <a:ln>
          <a:noFill/>
        </a:ln>
        <a:effectLst/>
      </c:spPr>
    </c:plotArea>
    <c:legend>
      <c:legendPos val="b"/>
      <c:layout>
        <c:manualLayout>
          <c:xMode val="edge"/>
          <c:yMode val="edge"/>
          <c:x val="0.40009802438445119"/>
          <c:y val="0.91478845543325304"/>
          <c:w val="0.59353972134499544"/>
          <c:h val="8.376869154287511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b="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634181325102125E-2"/>
          <c:y val="0.11657947607249444"/>
          <c:w val="0.95240480108477532"/>
          <c:h val="0.72363863258895444"/>
        </c:manualLayout>
      </c:layout>
      <c:barChart>
        <c:barDir val="col"/>
        <c:grouping val="percentStacked"/>
        <c:varyColors val="0"/>
        <c:ser>
          <c:idx val="0"/>
          <c:order val="0"/>
          <c:tx>
            <c:strRef>
              <c:f>Sheet1!$B$1</c:f>
              <c:strCache>
                <c:ptCount val="1"/>
                <c:pt idx="0">
                  <c:v>Accurate</c:v>
                </c:pt>
              </c:strCache>
            </c:strRef>
          </c:tx>
          <c:spPr>
            <a:solidFill>
              <a:srgbClr val="01AAC9"/>
            </a:solidFill>
            <a:ln w="19050">
              <a:solidFill>
                <a:schemeClr val="lt1"/>
              </a:solidFill>
            </a:ln>
            <a:effectLst/>
          </c:spPr>
          <c:invertIfNegative val="0"/>
          <c:dPt>
            <c:idx val="0"/>
            <c:invertIfNegative val="0"/>
            <c:bubble3D val="0"/>
            <c:spPr>
              <a:solidFill>
                <a:srgbClr val="01AAC9"/>
              </a:solidFill>
              <a:ln w="19050">
                <a:solidFill>
                  <a:schemeClr val="lt1"/>
                </a:solidFill>
              </a:ln>
              <a:effectLst/>
            </c:spPr>
            <c:extLst>
              <c:ext xmlns:c16="http://schemas.microsoft.com/office/drawing/2014/chart" uri="{C3380CC4-5D6E-409C-BE32-E72D297353CC}">
                <c16:uniqueId val="{00000001-6562-437F-BA27-57B22BF80185}"/>
              </c:ext>
            </c:extLst>
          </c:dPt>
          <c:dPt>
            <c:idx val="1"/>
            <c:invertIfNegative val="0"/>
            <c:bubble3D val="0"/>
            <c:spPr>
              <a:solidFill>
                <a:srgbClr val="01AAC9"/>
              </a:solidFill>
              <a:ln w="19050">
                <a:solidFill>
                  <a:schemeClr val="lt1"/>
                </a:solidFill>
              </a:ln>
              <a:effectLst/>
            </c:spPr>
            <c:extLst>
              <c:ext xmlns:c16="http://schemas.microsoft.com/office/drawing/2014/chart" uri="{C3380CC4-5D6E-409C-BE32-E72D297353CC}">
                <c16:uniqueId val="{00000003-6562-437F-BA27-57B22BF80185}"/>
              </c:ext>
            </c:extLst>
          </c:dPt>
          <c:dPt>
            <c:idx val="2"/>
            <c:invertIfNegative val="0"/>
            <c:bubble3D val="0"/>
            <c:spPr>
              <a:solidFill>
                <a:srgbClr val="01AAC9"/>
              </a:solidFill>
              <a:ln w="19050">
                <a:solidFill>
                  <a:schemeClr val="lt1"/>
                </a:solidFill>
              </a:ln>
              <a:effectLst/>
            </c:spPr>
            <c:extLst>
              <c:ext xmlns:c16="http://schemas.microsoft.com/office/drawing/2014/chart" uri="{C3380CC4-5D6E-409C-BE32-E72D297353CC}">
                <c16:uniqueId val="{00000005-6562-437F-BA27-57B22BF80185}"/>
              </c:ext>
            </c:extLst>
          </c:dPt>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2020 (n=767)</c:v>
                </c:pt>
                <c:pt idx="1">
                  <c:v>2021 (n=692)</c:v>
                </c:pt>
              </c:strCache>
            </c:strRef>
          </c:cat>
          <c:val>
            <c:numRef>
              <c:f>Sheet1!$B$2:$B$3</c:f>
              <c:numCache>
                <c:formatCode>0%</c:formatCode>
                <c:ptCount val="2"/>
                <c:pt idx="0">
                  <c:v>0.8</c:v>
                </c:pt>
                <c:pt idx="1">
                  <c:v>0.8</c:v>
                </c:pt>
              </c:numCache>
            </c:numRef>
          </c:val>
          <c:extLst>
            <c:ext xmlns:c16="http://schemas.microsoft.com/office/drawing/2014/chart" uri="{C3380CC4-5D6E-409C-BE32-E72D297353CC}">
              <c16:uniqueId val="{00000006-6562-437F-BA27-57B22BF80185}"/>
            </c:ext>
          </c:extLst>
        </c:ser>
        <c:ser>
          <c:idx val="1"/>
          <c:order val="1"/>
          <c:tx>
            <c:strRef>
              <c:f>Sheet1!$C$1</c:f>
              <c:strCache>
                <c:ptCount val="1"/>
                <c:pt idx="0">
                  <c:v>Not accurate</c:v>
                </c:pt>
              </c:strCache>
            </c:strRef>
          </c:tx>
          <c:spPr>
            <a:solidFill>
              <a:srgbClr val="2B2A6C"/>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2020 (n=767)</c:v>
                </c:pt>
                <c:pt idx="1">
                  <c:v>2021 (n=692)</c:v>
                </c:pt>
              </c:strCache>
            </c:strRef>
          </c:cat>
          <c:val>
            <c:numRef>
              <c:f>Sheet1!$C$2:$C$3</c:f>
              <c:numCache>
                <c:formatCode>0%</c:formatCode>
                <c:ptCount val="2"/>
                <c:pt idx="0">
                  <c:v>0.13</c:v>
                </c:pt>
                <c:pt idx="1">
                  <c:v>0.14000000000000001</c:v>
                </c:pt>
              </c:numCache>
            </c:numRef>
          </c:val>
          <c:extLst>
            <c:ext xmlns:c16="http://schemas.microsoft.com/office/drawing/2014/chart" uri="{C3380CC4-5D6E-409C-BE32-E72D297353CC}">
              <c16:uniqueId val="{00000007-6562-437F-BA27-57B22BF80185}"/>
            </c:ext>
          </c:extLst>
        </c:ser>
        <c:ser>
          <c:idx val="2"/>
          <c:order val="2"/>
          <c:tx>
            <c:strRef>
              <c:f>Sheet1!$D$1</c:f>
              <c:strCache>
                <c:ptCount val="1"/>
                <c:pt idx="0">
                  <c:v>Don’t know</c:v>
                </c:pt>
              </c:strCache>
            </c:strRef>
          </c:tx>
          <c:spPr>
            <a:solidFill>
              <a:srgbClr val="D8D9DB"/>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2020 (n=767)</c:v>
                </c:pt>
                <c:pt idx="1">
                  <c:v>2021 (n=692)</c:v>
                </c:pt>
              </c:strCache>
            </c:strRef>
          </c:cat>
          <c:val>
            <c:numRef>
              <c:f>Sheet1!$D$2:$D$3</c:f>
              <c:numCache>
                <c:formatCode>0%</c:formatCode>
                <c:ptCount val="2"/>
                <c:pt idx="0">
                  <c:v>0.05</c:v>
                </c:pt>
                <c:pt idx="1">
                  <c:v>0.04</c:v>
                </c:pt>
              </c:numCache>
            </c:numRef>
          </c:val>
          <c:extLst>
            <c:ext xmlns:c16="http://schemas.microsoft.com/office/drawing/2014/chart" uri="{C3380CC4-5D6E-409C-BE32-E72D297353CC}">
              <c16:uniqueId val="{00000008-6562-437F-BA27-57B22BF80185}"/>
            </c:ext>
          </c:extLst>
        </c:ser>
        <c:dLbls>
          <c:dLblPos val="ctr"/>
          <c:showLegendKey val="0"/>
          <c:showVal val="1"/>
          <c:showCatName val="0"/>
          <c:showSerName val="0"/>
          <c:showPercent val="0"/>
          <c:showBubbleSize val="0"/>
        </c:dLbls>
        <c:gapWidth val="100"/>
        <c:overlap val="100"/>
        <c:axId val="1909173103"/>
        <c:axId val="1916211167"/>
      </c:barChart>
      <c:catAx>
        <c:axId val="190917310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1916211167"/>
        <c:crosses val="autoZero"/>
        <c:auto val="1"/>
        <c:lblAlgn val="ctr"/>
        <c:lblOffset val="100"/>
        <c:noMultiLvlLbl val="0"/>
      </c:catAx>
      <c:valAx>
        <c:axId val="1916211167"/>
        <c:scaling>
          <c:orientation val="minMax"/>
        </c:scaling>
        <c:delete val="1"/>
        <c:axPos val="l"/>
        <c:numFmt formatCode="0%" sourceLinked="1"/>
        <c:majorTickMark val="out"/>
        <c:minorTickMark val="none"/>
        <c:tickLblPos val="nextTo"/>
        <c:crossAx val="19091731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chart>
  <c:spPr>
    <a:noFill/>
    <a:ln>
      <a:noFill/>
    </a:ln>
    <a:effectLst/>
  </c:spPr>
  <c:txPr>
    <a:bodyPr/>
    <a:lstStyle/>
    <a:p>
      <a:pPr>
        <a:defRPr>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634181325102125E-2"/>
          <c:y val="8.9490814218304487E-2"/>
          <c:w val="0.95240480108477532"/>
          <c:h val="0.75072729053131038"/>
        </c:manualLayout>
      </c:layout>
      <c:barChart>
        <c:barDir val="col"/>
        <c:grouping val="percentStacked"/>
        <c:varyColors val="0"/>
        <c:ser>
          <c:idx val="0"/>
          <c:order val="0"/>
          <c:tx>
            <c:strRef>
              <c:f>Sheet1!$B$1</c:f>
              <c:strCache>
                <c:ptCount val="1"/>
                <c:pt idx="0">
                  <c:v>Very well</c:v>
                </c:pt>
              </c:strCache>
            </c:strRef>
          </c:tx>
          <c:spPr>
            <a:solidFill>
              <a:srgbClr val="01AAC9"/>
            </a:solidFill>
            <a:ln w="19050">
              <a:solidFill>
                <a:schemeClr val="lt1"/>
              </a:solidFill>
            </a:ln>
            <a:effectLst/>
          </c:spPr>
          <c:invertIfNegative val="0"/>
          <c:dPt>
            <c:idx val="0"/>
            <c:invertIfNegative val="0"/>
            <c:bubble3D val="0"/>
            <c:spPr>
              <a:solidFill>
                <a:srgbClr val="01AAC9"/>
              </a:solidFill>
              <a:ln w="19050">
                <a:solidFill>
                  <a:schemeClr val="lt1"/>
                </a:solidFill>
              </a:ln>
              <a:effectLst/>
            </c:spPr>
            <c:extLst>
              <c:ext xmlns:c16="http://schemas.microsoft.com/office/drawing/2014/chart" uri="{C3380CC4-5D6E-409C-BE32-E72D297353CC}">
                <c16:uniqueId val="{00000001-A7C9-4F8C-9259-55DB4FDE5FF8}"/>
              </c:ext>
            </c:extLst>
          </c:dPt>
          <c:dPt>
            <c:idx val="1"/>
            <c:invertIfNegative val="0"/>
            <c:bubble3D val="0"/>
            <c:spPr>
              <a:solidFill>
                <a:srgbClr val="01AAC9"/>
              </a:solidFill>
              <a:ln w="19050">
                <a:solidFill>
                  <a:schemeClr val="lt1"/>
                </a:solidFill>
              </a:ln>
              <a:effectLst/>
            </c:spPr>
            <c:extLst>
              <c:ext xmlns:c16="http://schemas.microsoft.com/office/drawing/2014/chart" uri="{C3380CC4-5D6E-409C-BE32-E72D297353CC}">
                <c16:uniqueId val="{00000003-A7C9-4F8C-9259-55DB4FDE5FF8}"/>
              </c:ext>
            </c:extLst>
          </c:dPt>
          <c:dPt>
            <c:idx val="2"/>
            <c:invertIfNegative val="0"/>
            <c:bubble3D val="0"/>
            <c:spPr>
              <a:solidFill>
                <a:srgbClr val="01AAC9"/>
              </a:solidFill>
              <a:ln w="19050">
                <a:solidFill>
                  <a:schemeClr val="lt1"/>
                </a:solidFill>
              </a:ln>
              <a:effectLst/>
            </c:spPr>
            <c:extLst>
              <c:ext xmlns:c16="http://schemas.microsoft.com/office/drawing/2014/chart" uri="{C3380CC4-5D6E-409C-BE32-E72D297353CC}">
                <c16:uniqueId val="{00000005-A7C9-4F8C-9259-55DB4FDE5FF8}"/>
              </c:ext>
            </c:extLst>
          </c:dPt>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(n=916)</c:v>
                </c:pt>
                <c:pt idx="1">
                  <c:v>Primary (n=511)</c:v>
                </c:pt>
                <c:pt idx="2">
                  <c:v>Secondary (n=370)</c:v>
                </c:pt>
              </c:strCache>
            </c:strRef>
          </c:cat>
          <c:val>
            <c:numRef>
              <c:f>Sheet1!$B$2:$B$4</c:f>
              <c:numCache>
                <c:formatCode>0%</c:formatCode>
                <c:ptCount val="3"/>
                <c:pt idx="0">
                  <c:v>0.48559999999999998</c:v>
                </c:pt>
                <c:pt idx="1">
                  <c:v>0.52229999999999999</c:v>
                </c:pt>
                <c:pt idx="2">
                  <c:v>0.44819999999999999</c:v>
                </c:pt>
              </c:numCache>
            </c:numRef>
          </c:val>
          <c:extLst>
            <c:ext xmlns:c16="http://schemas.microsoft.com/office/drawing/2014/chart" uri="{C3380CC4-5D6E-409C-BE32-E72D297353CC}">
              <c16:uniqueId val="{00000006-A7C9-4F8C-9259-55DB4FDE5FF8}"/>
            </c:ext>
          </c:extLst>
        </c:ser>
        <c:ser>
          <c:idx val="1"/>
          <c:order val="1"/>
          <c:tx>
            <c:strRef>
              <c:f>Sheet1!$C$1</c:f>
              <c:strCache>
                <c:ptCount val="1"/>
                <c:pt idx="0">
                  <c:v>Somewhat well</c:v>
                </c:pt>
              </c:strCache>
            </c:strRef>
          </c:tx>
          <c:spPr>
            <a:solidFill>
              <a:srgbClr val="2B2A6C"/>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(n=916)</c:v>
                </c:pt>
                <c:pt idx="1">
                  <c:v>Primary (n=511)</c:v>
                </c:pt>
                <c:pt idx="2">
                  <c:v>Secondary (n=370)</c:v>
                </c:pt>
              </c:strCache>
            </c:strRef>
          </c:cat>
          <c:val>
            <c:numRef>
              <c:f>Sheet1!$C$2:$C$4</c:f>
              <c:numCache>
                <c:formatCode>0%</c:formatCode>
                <c:ptCount val="3"/>
                <c:pt idx="0">
                  <c:v>0.38719999999999999</c:v>
                </c:pt>
                <c:pt idx="1">
                  <c:v>0.3669</c:v>
                </c:pt>
                <c:pt idx="2">
                  <c:v>0.41439999999999999</c:v>
                </c:pt>
              </c:numCache>
            </c:numRef>
          </c:val>
          <c:extLst>
            <c:ext xmlns:c16="http://schemas.microsoft.com/office/drawing/2014/chart" uri="{C3380CC4-5D6E-409C-BE32-E72D297353CC}">
              <c16:uniqueId val="{00000007-A7C9-4F8C-9259-55DB4FDE5FF8}"/>
            </c:ext>
          </c:extLst>
        </c:ser>
        <c:ser>
          <c:idx val="2"/>
          <c:order val="2"/>
          <c:tx>
            <c:strRef>
              <c:f>Sheet1!$D$1</c:f>
              <c:strCache>
                <c:ptCount val="1"/>
                <c:pt idx="0">
                  <c:v>Not very well</c:v>
                </c:pt>
              </c:strCache>
            </c:strRef>
          </c:tx>
          <c:spPr>
            <a:solidFill>
              <a:srgbClr val="CF3D6A"/>
            </a:solidFill>
            <a:ln w="19050">
              <a:solidFill>
                <a:schemeClr val="lt1"/>
              </a:solidFill>
            </a:ln>
            <a:effectLst/>
          </c:spPr>
          <c:invertIfNegative val="0"/>
          <c:dLbls>
            <c:dLbl>
              <c:idx val="0"/>
              <c:spPr>
                <a:noFill/>
                <a:ln>
                  <a:noFill/>
                </a:ln>
                <a:effectLst/>
              </c:spPr>
              <c:txPr>
                <a:bodyPr rot="0" spcFirstLastPara="1" vertOverflow="ellipsis" vert="horz" wrap="square" anchor="ctr" anchorCtr="1"/>
                <a:lstStyle/>
                <a:p>
                  <a:pPr algn="ctr">
                    <a:defRPr sz="16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D-A7C9-4F8C-9259-55DB4FDE5FF8}"/>
                </c:ext>
              </c:extLst>
            </c:dLbl>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(n=916)</c:v>
                </c:pt>
                <c:pt idx="1">
                  <c:v>Primary (n=511)</c:v>
                </c:pt>
                <c:pt idx="2">
                  <c:v>Secondary (n=370)</c:v>
                </c:pt>
              </c:strCache>
            </c:strRef>
          </c:cat>
          <c:val>
            <c:numRef>
              <c:f>Sheet1!$D$2:$D$4</c:f>
              <c:numCache>
                <c:formatCode>0%</c:formatCode>
                <c:ptCount val="3"/>
                <c:pt idx="0">
                  <c:v>8.1600000000000006E-2</c:v>
                </c:pt>
                <c:pt idx="1">
                  <c:v>6.4699999999999994E-2</c:v>
                </c:pt>
                <c:pt idx="2">
                  <c:v>9.9699999999999997E-2</c:v>
                </c:pt>
              </c:numCache>
            </c:numRef>
          </c:val>
          <c:extLst>
            <c:ext xmlns:c16="http://schemas.microsoft.com/office/drawing/2014/chart" uri="{C3380CC4-5D6E-409C-BE32-E72D297353CC}">
              <c16:uniqueId val="{00000008-A7C9-4F8C-9259-55DB4FDE5FF8}"/>
            </c:ext>
          </c:extLst>
        </c:ser>
        <c:ser>
          <c:idx val="3"/>
          <c:order val="3"/>
          <c:tx>
            <c:strRef>
              <c:f>Sheet1!$E$1</c:f>
              <c:strCache>
                <c:ptCount val="1"/>
                <c:pt idx="0">
                  <c:v>Not at all well</c:v>
                </c:pt>
              </c:strCache>
            </c:strRef>
          </c:tx>
          <c:spPr>
            <a:solidFill>
              <a:srgbClr val="975DA0"/>
            </a:solidFill>
            <a:ln w="19050">
              <a:solidFill>
                <a:schemeClr val="lt1"/>
              </a:solidFill>
            </a:ln>
            <a:effectLst/>
          </c:spPr>
          <c:invertIfNegative val="0"/>
          <c:dLbls>
            <c:spPr>
              <a:noFill/>
              <a:ln>
                <a:noFill/>
              </a:ln>
              <a:effectLst/>
            </c:spPr>
            <c:txPr>
              <a:bodyPr rot="0" spcFirstLastPara="1" vertOverflow="ellipsis" vert="horz" wrap="square" anchor="ctr" anchorCtr="0"/>
              <a:lstStyle/>
              <a:p>
                <a:pPr algn="ctr">
                  <a:defRPr lang="en-US" sz="16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(n=916)</c:v>
                </c:pt>
                <c:pt idx="1">
                  <c:v>Primary (n=511)</c:v>
                </c:pt>
                <c:pt idx="2">
                  <c:v>Secondary (n=370)</c:v>
                </c:pt>
              </c:strCache>
            </c:strRef>
          </c:cat>
          <c:val>
            <c:numRef>
              <c:f>Sheet1!$E$2:$E$4</c:f>
              <c:numCache>
                <c:formatCode>0%</c:formatCode>
                <c:ptCount val="3"/>
                <c:pt idx="0">
                  <c:v>2.63E-2</c:v>
                </c:pt>
                <c:pt idx="1">
                  <c:v>2.46E-2</c:v>
                </c:pt>
                <c:pt idx="2">
                  <c:v>2.8000000000000001E-2</c:v>
                </c:pt>
              </c:numCache>
            </c:numRef>
          </c:val>
          <c:extLst>
            <c:ext xmlns:c16="http://schemas.microsoft.com/office/drawing/2014/chart" uri="{C3380CC4-5D6E-409C-BE32-E72D297353CC}">
              <c16:uniqueId val="{0000000A-A7C9-4F8C-9259-55DB4FDE5FF8}"/>
            </c:ext>
          </c:extLst>
        </c:ser>
        <c:ser>
          <c:idx val="4"/>
          <c:order val="4"/>
          <c:tx>
            <c:strRef>
              <c:f>Sheet1!$F$1</c:f>
              <c:strCache>
                <c:ptCount val="1"/>
                <c:pt idx="0">
                  <c:v>Don't know</c:v>
                </c:pt>
              </c:strCache>
            </c:strRef>
          </c:tx>
          <c:spPr>
            <a:solidFill>
              <a:srgbClr val="D8D9DB"/>
            </a:solidFill>
            <a:ln w="19050">
              <a:solidFill>
                <a:schemeClr val="lt1"/>
              </a:solidFill>
            </a:ln>
            <a:effectLst/>
          </c:spPr>
          <c:invertIfNegative val="0"/>
          <c:dLbls>
            <c:spPr>
              <a:noFill/>
              <a:ln>
                <a:noFill/>
              </a:ln>
              <a:effectLst/>
            </c:spPr>
            <c:txPr>
              <a:bodyPr rot="0" spcFirstLastPara="1" vertOverflow="ellipsis" vert="horz" wrap="square" anchor="ctr" anchorCtr="1"/>
              <a:lstStyle/>
              <a:p>
                <a:pPr algn="ctr">
                  <a:defRPr sz="16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(n=916)</c:v>
                </c:pt>
                <c:pt idx="1">
                  <c:v>Primary (n=511)</c:v>
                </c:pt>
                <c:pt idx="2">
                  <c:v>Secondary (n=370)</c:v>
                </c:pt>
              </c:strCache>
            </c:strRef>
          </c:cat>
          <c:val>
            <c:numRef>
              <c:f>Sheet1!$F$2:$F$4</c:f>
              <c:numCache>
                <c:formatCode>0%</c:formatCode>
                <c:ptCount val="3"/>
                <c:pt idx="0">
                  <c:v>1.9300000000000001E-2</c:v>
                </c:pt>
                <c:pt idx="1">
                  <c:v>2.1499999999999998E-2</c:v>
                </c:pt>
                <c:pt idx="2">
                  <c:v>9.7000000000000003E-3</c:v>
                </c:pt>
              </c:numCache>
            </c:numRef>
          </c:val>
          <c:extLst>
            <c:ext xmlns:c16="http://schemas.microsoft.com/office/drawing/2014/chart" uri="{C3380CC4-5D6E-409C-BE32-E72D297353CC}">
              <c16:uniqueId val="{0000000B-A7C9-4F8C-9259-55DB4FDE5FF8}"/>
            </c:ext>
          </c:extLst>
        </c:ser>
        <c:dLbls>
          <c:dLblPos val="ctr"/>
          <c:showLegendKey val="0"/>
          <c:showVal val="1"/>
          <c:showCatName val="0"/>
          <c:showSerName val="0"/>
          <c:showPercent val="0"/>
          <c:showBubbleSize val="0"/>
        </c:dLbls>
        <c:gapWidth val="100"/>
        <c:overlap val="100"/>
        <c:axId val="1909173103"/>
        <c:axId val="1916211167"/>
      </c:barChart>
      <c:catAx>
        <c:axId val="190917310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1916211167"/>
        <c:crosses val="autoZero"/>
        <c:auto val="1"/>
        <c:lblAlgn val="ctr"/>
        <c:lblOffset val="100"/>
        <c:noMultiLvlLbl val="0"/>
      </c:catAx>
      <c:valAx>
        <c:axId val="1916211167"/>
        <c:scaling>
          <c:orientation val="minMax"/>
        </c:scaling>
        <c:delete val="1"/>
        <c:axPos val="l"/>
        <c:numFmt formatCode="0%" sourceLinked="1"/>
        <c:majorTickMark val="out"/>
        <c:minorTickMark val="none"/>
        <c:tickLblPos val="nextTo"/>
        <c:crossAx val="1909173103"/>
        <c:crosses val="autoZero"/>
        <c:crossBetween val="between"/>
      </c:valAx>
      <c:spPr>
        <a:noFill/>
        <a:ln>
          <a:noFill/>
        </a:ln>
        <a:effectLst/>
      </c:spPr>
    </c:plotArea>
    <c:legend>
      <c:legendPos val="b"/>
      <c:layout>
        <c:manualLayout>
          <c:xMode val="edge"/>
          <c:yMode val="edge"/>
          <c:x val="1.2581065430101797E-3"/>
          <c:y val="0.93081960887349713"/>
          <c:w val="0.99874189345698983"/>
          <c:h val="5.440480264797160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chart>
  <c:spPr>
    <a:noFill/>
    <a:ln>
      <a:noFill/>
    </a:ln>
    <a:effectLst/>
  </c:spPr>
  <c:txPr>
    <a:bodyPr/>
    <a:lstStyle/>
    <a:p>
      <a:pPr>
        <a:defRPr>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40644157020832"/>
          <c:y val="0.10417694536376959"/>
          <c:w val="0.82250047733773901"/>
          <c:h val="0.67923986344906639"/>
        </c:manualLayout>
      </c:layout>
      <c:barChart>
        <c:barDir val="col"/>
        <c:grouping val="percentStacked"/>
        <c:varyColors val="0"/>
        <c:ser>
          <c:idx val="0"/>
          <c:order val="0"/>
          <c:tx>
            <c:strRef>
              <c:f>Sheet1!$B$1</c:f>
              <c:strCache>
                <c:ptCount val="1"/>
                <c:pt idx="0">
                  <c:v>A lot of help</c:v>
                </c:pt>
              </c:strCache>
            </c:strRef>
          </c:tx>
          <c:spPr>
            <a:solidFill>
              <a:srgbClr val="01AAC9"/>
            </a:solidFill>
            <a:ln>
              <a:noFill/>
            </a:ln>
            <a:effectLst/>
          </c:spPr>
          <c:invertIfNegative val="0"/>
          <c:dLbls>
            <c:dLbl>
              <c:idx val="0"/>
              <c:layout>
                <c:manualLayout>
                  <c:x val="8.5154141769724467E-8"/>
                  <c:y val="-1.1507610200091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05E-4CC7-A311-8364B35627E4}"/>
                </c:ext>
              </c:extLst>
            </c:dLbl>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Parents who didn’t think the school handled COVID-19 well (n=99)</c:v>
                </c:pt>
                <c:pt idx="1">
                  <c:v>Parents who thought the school handled COVID-19 well (n=799)</c:v>
                </c:pt>
                <c:pt idx="3">
                  <c:v>Parents of secondary school children (n=370)</c:v>
                </c:pt>
                <c:pt idx="4">
                  <c:v>Parents of primary school children (n=511)</c:v>
                </c:pt>
                <c:pt idx="5">
                  <c:v>All (n=916)</c:v>
                </c:pt>
              </c:strCache>
            </c:strRef>
          </c:cat>
          <c:val>
            <c:numRef>
              <c:f>Sheet1!$B$2:$B$7</c:f>
              <c:numCache>
                <c:formatCode>0%</c:formatCode>
                <c:ptCount val="6"/>
                <c:pt idx="0">
                  <c:v>0.04</c:v>
                </c:pt>
                <c:pt idx="1">
                  <c:v>0.28999999999999998</c:v>
                </c:pt>
                <c:pt idx="3">
                  <c:v>0.21260000000000001</c:v>
                </c:pt>
                <c:pt idx="4">
                  <c:v>0.29289999999999999</c:v>
                </c:pt>
                <c:pt idx="5">
                  <c:v>0.25580000000000003</c:v>
                </c:pt>
              </c:numCache>
            </c:numRef>
          </c:val>
          <c:extLst>
            <c:ext xmlns:c16="http://schemas.microsoft.com/office/drawing/2014/chart" uri="{C3380CC4-5D6E-409C-BE32-E72D297353CC}">
              <c16:uniqueId val="{00000000-0C44-495E-A8A4-D1C6C48B04E4}"/>
            </c:ext>
          </c:extLst>
        </c:ser>
        <c:ser>
          <c:idx val="1"/>
          <c:order val="1"/>
          <c:tx>
            <c:strRef>
              <c:f>Sheet1!$C$1</c:f>
              <c:strCache>
                <c:ptCount val="1"/>
                <c:pt idx="0">
                  <c:v>Some help</c:v>
                </c:pt>
              </c:strCache>
            </c:strRef>
          </c:tx>
          <c:spPr>
            <a:solidFill>
              <a:srgbClr val="2B2A6C"/>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Parents who didn’t think the school handled COVID-19 well (n=99)</c:v>
                </c:pt>
                <c:pt idx="1">
                  <c:v>Parents who thought the school handled COVID-19 well (n=799)</c:v>
                </c:pt>
                <c:pt idx="3">
                  <c:v>Parents of secondary school children (n=370)</c:v>
                </c:pt>
                <c:pt idx="4">
                  <c:v>Parents of primary school children (n=511)</c:v>
                </c:pt>
                <c:pt idx="5">
                  <c:v>All (n=916)</c:v>
                </c:pt>
              </c:strCache>
            </c:strRef>
          </c:cat>
          <c:val>
            <c:numRef>
              <c:f>Sheet1!$C$2:$C$7</c:f>
              <c:numCache>
                <c:formatCode>0%</c:formatCode>
                <c:ptCount val="6"/>
                <c:pt idx="0">
                  <c:v>0.28999999999999998</c:v>
                </c:pt>
                <c:pt idx="1">
                  <c:v>0.46</c:v>
                </c:pt>
                <c:pt idx="3">
                  <c:v>0.42030000000000001</c:v>
                </c:pt>
                <c:pt idx="4">
                  <c:v>0.44419999999999998</c:v>
                </c:pt>
                <c:pt idx="5">
                  <c:v>0.4335</c:v>
                </c:pt>
              </c:numCache>
            </c:numRef>
          </c:val>
          <c:extLst>
            <c:ext xmlns:c16="http://schemas.microsoft.com/office/drawing/2014/chart" uri="{C3380CC4-5D6E-409C-BE32-E72D297353CC}">
              <c16:uniqueId val="{00000001-05D2-4E3B-A2C3-3E3466764D9D}"/>
            </c:ext>
          </c:extLst>
        </c:ser>
        <c:ser>
          <c:idx val="2"/>
          <c:order val="2"/>
          <c:tx>
            <c:strRef>
              <c:f>Sheet1!$D$1</c:f>
              <c:strCache>
                <c:ptCount val="1"/>
                <c:pt idx="0">
                  <c:v>Hardly any help</c:v>
                </c:pt>
              </c:strCache>
            </c:strRef>
          </c:tx>
          <c:spPr>
            <a:solidFill>
              <a:srgbClr val="CF3D6A"/>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Parents who didn’t think the school handled COVID-19 well (n=99)</c:v>
                </c:pt>
                <c:pt idx="1">
                  <c:v>Parents who thought the school handled COVID-19 well (n=799)</c:v>
                </c:pt>
                <c:pt idx="3">
                  <c:v>Parents of secondary school children (n=370)</c:v>
                </c:pt>
                <c:pt idx="4">
                  <c:v>Parents of primary school children (n=511)</c:v>
                </c:pt>
                <c:pt idx="5">
                  <c:v>All (n=916)</c:v>
                </c:pt>
              </c:strCache>
            </c:strRef>
          </c:cat>
          <c:val>
            <c:numRef>
              <c:f>Sheet1!$D$2:$D$7</c:f>
              <c:numCache>
                <c:formatCode>0%</c:formatCode>
                <c:ptCount val="6"/>
                <c:pt idx="0">
                  <c:v>0.41</c:v>
                </c:pt>
                <c:pt idx="1">
                  <c:v>0.18</c:v>
                </c:pt>
                <c:pt idx="3">
                  <c:v>0.2303</c:v>
                </c:pt>
                <c:pt idx="4">
                  <c:v>0.1769</c:v>
                </c:pt>
                <c:pt idx="5">
                  <c:v>0.1988</c:v>
                </c:pt>
              </c:numCache>
            </c:numRef>
          </c:val>
          <c:extLst>
            <c:ext xmlns:c16="http://schemas.microsoft.com/office/drawing/2014/chart" uri="{C3380CC4-5D6E-409C-BE32-E72D297353CC}">
              <c16:uniqueId val="{00000002-05D2-4E3B-A2C3-3E3466764D9D}"/>
            </c:ext>
          </c:extLst>
        </c:ser>
        <c:ser>
          <c:idx val="3"/>
          <c:order val="3"/>
          <c:tx>
            <c:strRef>
              <c:f>Sheet1!$E$1</c:f>
              <c:strCache>
                <c:ptCount val="1"/>
                <c:pt idx="0">
                  <c:v>No help at all</c:v>
                </c:pt>
              </c:strCache>
            </c:strRef>
          </c:tx>
          <c:spPr>
            <a:solidFill>
              <a:srgbClr val="975DA0"/>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Parents who didn’t think the school handled COVID-19 well (n=99)</c:v>
                </c:pt>
                <c:pt idx="1">
                  <c:v>Parents who thought the school handled COVID-19 well (n=799)</c:v>
                </c:pt>
                <c:pt idx="3">
                  <c:v>Parents of secondary school children (n=370)</c:v>
                </c:pt>
                <c:pt idx="4">
                  <c:v>Parents of primary school children (n=511)</c:v>
                </c:pt>
                <c:pt idx="5">
                  <c:v>All (n=916)</c:v>
                </c:pt>
              </c:strCache>
            </c:strRef>
          </c:cat>
          <c:val>
            <c:numRef>
              <c:f>Sheet1!$E$2:$E$7</c:f>
              <c:numCache>
                <c:formatCode>0%</c:formatCode>
                <c:ptCount val="6"/>
                <c:pt idx="0">
                  <c:v>0.25</c:v>
                </c:pt>
                <c:pt idx="1">
                  <c:v>0.06</c:v>
                </c:pt>
                <c:pt idx="3">
                  <c:v>0.11550000000000001</c:v>
                </c:pt>
                <c:pt idx="4">
                  <c:v>6.0699999999999997E-2</c:v>
                </c:pt>
                <c:pt idx="5">
                  <c:v>8.6199999999999999E-2</c:v>
                </c:pt>
              </c:numCache>
            </c:numRef>
          </c:val>
          <c:extLst>
            <c:ext xmlns:c16="http://schemas.microsoft.com/office/drawing/2014/chart" uri="{C3380CC4-5D6E-409C-BE32-E72D297353CC}">
              <c16:uniqueId val="{00000003-05D2-4E3B-A2C3-3E3466764D9D}"/>
            </c:ext>
          </c:extLst>
        </c:ser>
        <c:ser>
          <c:idx val="4"/>
          <c:order val="4"/>
          <c:tx>
            <c:strRef>
              <c:f>Sheet1!$F$1</c:f>
              <c:strCache>
                <c:ptCount val="1"/>
                <c:pt idx="0">
                  <c:v>Don't know</c:v>
                </c:pt>
              </c:strCache>
            </c:strRef>
          </c:tx>
          <c:spPr>
            <a:solidFill>
              <a:srgbClr val="D8D9DB"/>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Parents who didn’t think the school handled COVID-19 well (n=99)</c:v>
                </c:pt>
                <c:pt idx="1">
                  <c:v>Parents who thought the school handled COVID-19 well (n=799)</c:v>
                </c:pt>
                <c:pt idx="3">
                  <c:v>Parents of secondary school children (n=370)</c:v>
                </c:pt>
                <c:pt idx="4">
                  <c:v>Parents of primary school children (n=511)</c:v>
                </c:pt>
                <c:pt idx="5">
                  <c:v>All (n=916)</c:v>
                </c:pt>
              </c:strCache>
            </c:strRef>
          </c:cat>
          <c:val>
            <c:numRef>
              <c:f>Sheet1!$F$2:$F$7</c:f>
              <c:numCache>
                <c:formatCode>0%</c:formatCode>
                <c:ptCount val="6"/>
                <c:pt idx="0">
                  <c:v>0.01</c:v>
                </c:pt>
                <c:pt idx="1">
                  <c:v>0.02</c:v>
                </c:pt>
                <c:pt idx="3">
                  <c:v>2.1299999999999999E-2</c:v>
                </c:pt>
                <c:pt idx="4">
                  <c:v>2.53E-2</c:v>
                </c:pt>
                <c:pt idx="5">
                  <c:v>2.5700000000000001E-2</c:v>
                </c:pt>
              </c:numCache>
            </c:numRef>
          </c:val>
          <c:extLst>
            <c:ext xmlns:c16="http://schemas.microsoft.com/office/drawing/2014/chart" uri="{C3380CC4-5D6E-409C-BE32-E72D297353CC}">
              <c16:uniqueId val="{00000004-05D2-4E3B-A2C3-3E3466764D9D}"/>
            </c:ext>
          </c:extLst>
        </c:ser>
        <c:dLbls>
          <c:showLegendKey val="0"/>
          <c:showVal val="1"/>
          <c:showCatName val="0"/>
          <c:showSerName val="0"/>
          <c:showPercent val="0"/>
          <c:showBubbleSize val="0"/>
        </c:dLbls>
        <c:gapWidth val="91"/>
        <c:overlap val="100"/>
        <c:axId val="280600976"/>
        <c:axId val="280602936"/>
      </c:barChart>
      <c:catAx>
        <c:axId val="280600976"/>
        <c:scaling>
          <c:orientation val="maxMin"/>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crossAx val="280602936"/>
        <c:crosses val="autoZero"/>
        <c:auto val="1"/>
        <c:lblAlgn val="ctr"/>
        <c:lblOffset val="100"/>
        <c:noMultiLvlLbl val="0"/>
      </c:catAx>
      <c:valAx>
        <c:axId val="280602936"/>
        <c:scaling>
          <c:orientation val="minMax"/>
        </c:scaling>
        <c:delete val="1"/>
        <c:axPos val="r"/>
        <c:numFmt formatCode="0%" sourceLinked="1"/>
        <c:majorTickMark val="out"/>
        <c:minorTickMark val="none"/>
        <c:tickLblPos val="nextTo"/>
        <c:crossAx val="280600976"/>
        <c:crosses val="autoZero"/>
        <c:crossBetween val="between"/>
      </c:valAx>
      <c:spPr>
        <a:noFill/>
        <a:ln>
          <a:noFill/>
        </a:ln>
        <a:effectLst/>
      </c:spPr>
    </c:plotArea>
    <c:legend>
      <c:legendPos val="l"/>
      <c:layout>
        <c:manualLayout>
          <c:xMode val="edge"/>
          <c:yMode val="edge"/>
          <c:x val="1.6221864007132512E-2"/>
          <c:y val="0.16269676767539479"/>
          <c:w val="0.10800806580030843"/>
          <c:h val="0.6257321943517568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chart>
  <c:spPr>
    <a:noFill/>
    <a:ln>
      <a:noFill/>
    </a:ln>
    <a:effectLst/>
  </c:spPr>
  <c:txPr>
    <a:bodyPr/>
    <a:lstStyle/>
    <a:p>
      <a:pPr>
        <a:defRPr sz="1400">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762333964318554"/>
          <c:y val="4.8805692415851927E-2"/>
          <c:w val="0.69185272634085471"/>
          <c:h val="0.84258190767661811"/>
        </c:manualLayout>
      </c:layout>
      <c:barChart>
        <c:barDir val="col"/>
        <c:grouping val="percentStacked"/>
        <c:varyColors val="0"/>
        <c:ser>
          <c:idx val="4"/>
          <c:order val="0"/>
          <c:tx>
            <c:strRef>
              <c:f>Sheet1!$F$1</c:f>
              <c:strCache>
                <c:ptCount val="1"/>
                <c:pt idx="0">
                  <c:v>Never heard of them</c:v>
                </c:pt>
              </c:strCache>
            </c:strRef>
          </c:tx>
          <c:spPr>
            <a:solidFill>
              <a:srgbClr val="D8D9DB"/>
            </a:solidFill>
            <a:ln>
              <a:noFill/>
            </a:ln>
            <a:effectLst/>
          </c:spPr>
          <c:invertIfNegative val="0"/>
          <c:dLbls>
            <c:dLbl>
              <c:idx val="0"/>
              <c:layout>
                <c:manualLayout>
                  <c:x val="4.1527652226744989E-2"/>
                  <c:y val="-8.068035776338702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384-432A-A97D-34B54335E9AC}"/>
                </c:ext>
              </c:extLst>
            </c:dLbl>
            <c:dLbl>
              <c:idx val="1"/>
              <c:layout>
                <c:manualLayout>
                  <c:x val="4.2867253911478699E-2"/>
                  <c:y val="-2.689345258779600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384-432A-A97D-34B54335E9AC}"/>
                </c:ext>
              </c:extLst>
            </c:dLbl>
            <c:dLbl>
              <c:idx val="2"/>
              <c:layout>
                <c:manualLayout>
                  <c:x val="4.2867253911478602E-2"/>
                  <c:y val="-9.8608187025060938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384-432A-A97D-34B54335E9AC}"/>
                </c:ext>
              </c:extLst>
            </c:dLbl>
            <c:dLbl>
              <c:idx val="3"/>
              <c:layout>
                <c:manualLayout>
                  <c:x val="4.6886058965679829E-2"/>
                  <c:y val="2.689345258779501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384-432A-A97D-34B54335E9AC}"/>
                </c:ext>
              </c:extLst>
            </c:dLbl>
            <c:dLbl>
              <c:idx val="4"/>
              <c:layout>
                <c:manualLayout>
                  <c:x val="4.1527652226744795E-2"/>
                  <c:y val="-5.378690517559201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384-432A-A97D-34B54335E9AC}"/>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2016 (n=1,058)</c:v>
                </c:pt>
                <c:pt idx="1">
                  <c:v>2017 (n=1,128)</c:v>
                </c:pt>
                <c:pt idx="2">
                  <c:v>2018 (n=1,111)</c:v>
                </c:pt>
                <c:pt idx="3">
                  <c:v>2020 (n=1,101)</c:v>
                </c:pt>
                <c:pt idx="4">
                  <c:v>2021 (n=1,018)</c:v>
                </c:pt>
              </c:strCache>
            </c:strRef>
          </c:cat>
          <c:val>
            <c:numRef>
              <c:f>Sheet1!$F$2:$F$7</c:f>
              <c:numCache>
                <c:formatCode>0%</c:formatCode>
                <c:ptCount val="5"/>
                <c:pt idx="0">
                  <c:v>8.9999999999999993E-3</c:v>
                </c:pt>
                <c:pt idx="1">
                  <c:v>0.01</c:v>
                </c:pt>
                <c:pt idx="2">
                  <c:v>2.18E-2</c:v>
                </c:pt>
                <c:pt idx="3">
                  <c:v>6.7042220813145629E-3</c:v>
                </c:pt>
                <c:pt idx="4">
                  <c:v>8.0999999999999996E-3</c:v>
                </c:pt>
              </c:numCache>
            </c:numRef>
          </c:val>
          <c:extLst>
            <c:ext xmlns:c16="http://schemas.microsoft.com/office/drawing/2014/chart" uri="{C3380CC4-5D6E-409C-BE32-E72D297353CC}">
              <c16:uniqueId val="{00000005-1384-432A-A97D-34B54335E9AC}"/>
            </c:ext>
          </c:extLst>
        </c:ser>
        <c:ser>
          <c:idx val="3"/>
          <c:order val="1"/>
          <c:tx>
            <c:strRef>
              <c:f>Sheet1!$E$1</c:f>
              <c:strCache>
                <c:ptCount val="1"/>
                <c:pt idx="0">
                  <c:v>Heard of them but know nothing about them</c:v>
                </c:pt>
              </c:strCache>
            </c:strRef>
          </c:tx>
          <c:spPr>
            <a:solidFill>
              <a:srgbClr val="975DA0"/>
            </a:solidFill>
            <a:ln>
              <a:noFill/>
            </a:ln>
            <a:effectLst/>
          </c:spPr>
          <c:invertIfNegative val="0"/>
          <c:dLbls>
            <c:dLbl>
              <c:idx val="0"/>
              <c:layout>
                <c:manualLayout>
                  <c:x val="0"/>
                  <c:y val="-1.395586605709201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51F-4FED-8964-4F317AF03BC0}"/>
                </c:ext>
              </c:extLst>
            </c:dLbl>
            <c:dLbl>
              <c:idx val="3"/>
              <c:layout>
                <c:manualLayout>
                  <c:x val="3.3490569520580817E-3"/>
                  <c:y val="-8.373409745546203E-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4.988012147128347E-2"/>
                      <c:h val="5.3311408338091504E-2"/>
                    </c:manualLayout>
                  </c15:layout>
                </c:ext>
                <c:ext xmlns:c16="http://schemas.microsoft.com/office/drawing/2014/chart" uri="{C3380CC4-5D6E-409C-BE32-E72D297353CC}">
                  <c16:uniqueId val="{00000009-1384-432A-A97D-34B54335E9AC}"/>
                </c:ext>
              </c:extLst>
            </c:dLbl>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2016 (n=1,058)</c:v>
                </c:pt>
                <c:pt idx="1">
                  <c:v>2017 (n=1,128)</c:v>
                </c:pt>
                <c:pt idx="2">
                  <c:v>2018 (n=1,111)</c:v>
                </c:pt>
                <c:pt idx="3">
                  <c:v>2020 (n=1,101)</c:v>
                </c:pt>
                <c:pt idx="4">
                  <c:v>2021 (n=1,018)</c:v>
                </c:pt>
              </c:strCache>
            </c:strRef>
          </c:cat>
          <c:val>
            <c:numRef>
              <c:f>Sheet1!$E$2:$E$7</c:f>
              <c:numCache>
                <c:formatCode>0%</c:formatCode>
                <c:ptCount val="5"/>
                <c:pt idx="0">
                  <c:v>2.5999999999999999E-2</c:v>
                </c:pt>
                <c:pt idx="1">
                  <c:v>0.03</c:v>
                </c:pt>
                <c:pt idx="2">
                  <c:v>3.0599999999999999E-2</c:v>
                </c:pt>
                <c:pt idx="3">
                  <c:v>4.0314028406270679E-2</c:v>
                </c:pt>
                <c:pt idx="4">
                  <c:v>4.8399999999999999E-2</c:v>
                </c:pt>
              </c:numCache>
            </c:numRef>
          </c:val>
          <c:extLst>
            <c:ext xmlns:c16="http://schemas.microsoft.com/office/drawing/2014/chart" uri="{C3380CC4-5D6E-409C-BE32-E72D297353CC}">
              <c16:uniqueId val="{0000000B-1384-432A-A97D-34B54335E9AC}"/>
            </c:ext>
          </c:extLst>
        </c:ser>
        <c:ser>
          <c:idx val="2"/>
          <c:order val="2"/>
          <c:tx>
            <c:strRef>
              <c:f>Sheet1!$D$1</c:f>
              <c:strCache>
                <c:ptCount val="1"/>
                <c:pt idx="0">
                  <c:v>Know just a little about them</c:v>
                </c:pt>
              </c:strCache>
            </c:strRef>
          </c:tx>
          <c:spPr>
            <a:solidFill>
              <a:srgbClr val="CF3D6A"/>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2016 (n=1,058)</c:v>
                </c:pt>
                <c:pt idx="1">
                  <c:v>2017 (n=1,128)</c:v>
                </c:pt>
                <c:pt idx="2">
                  <c:v>2018 (n=1,111)</c:v>
                </c:pt>
                <c:pt idx="3">
                  <c:v>2020 (n=1,101)</c:v>
                </c:pt>
                <c:pt idx="4">
                  <c:v>2021 (n=1,018)</c:v>
                </c:pt>
              </c:strCache>
            </c:strRef>
          </c:cat>
          <c:val>
            <c:numRef>
              <c:f>Sheet1!$D$2:$D$7</c:f>
              <c:numCache>
                <c:formatCode>0%</c:formatCode>
                <c:ptCount val="5"/>
                <c:pt idx="0">
                  <c:v>0.32369999999999999</c:v>
                </c:pt>
                <c:pt idx="1">
                  <c:v>0.36</c:v>
                </c:pt>
                <c:pt idx="2">
                  <c:v>0.35270000000000001</c:v>
                </c:pt>
                <c:pt idx="3">
                  <c:v>0.3370499588014918</c:v>
                </c:pt>
                <c:pt idx="4">
                  <c:v>0.35549999999999998</c:v>
                </c:pt>
              </c:numCache>
            </c:numRef>
          </c:val>
          <c:extLst>
            <c:ext xmlns:c16="http://schemas.microsoft.com/office/drawing/2014/chart" uri="{C3380CC4-5D6E-409C-BE32-E72D297353CC}">
              <c16:uniqueId val="{0000000C-1384-432A-A97D-34B54335E9AC}"/>
            </c:ext>
          </c:extLst>
        </c:ser>
        <c:ser>
          <c:idx val="1"/>
          <c:order val="3"/>
          <c:tx>
            <c:strRef>
              <c:f>Sheet1!$C$1</c:f>
              <c:strCache>
                <c:ptCount val="1"/>
                <c:pt idx="0">
                  <c:v>Know a fair amount about them</c:v>
                </c:pt>
              </c:strCache>
            </c:strRef>
          </c:tx>
          <c:spPr>
            <a:solidFill>
              <a:srgbClr val="2B2A6C"/>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2016 (n=1,058)</c:v>
                </c:pt>
                <c:pt idx="1">
                  <c:v>2017 (n=1,128)</c:v>
                </c:pt>
                <c:pt idx="2">
                  <c:v>2018 (n=1,111)</c:v>
                </c:pt>
                <c:pt idx="3">
                  <c:v>2020 (n=1,101)</c:v>
                </c:pt>
                <c:pt idx="4">
                  <c:v>2021 (n=1,018)</c:v>
                </c:pt>
              </c:strCache>
            </c:strRef>
          </c:cat>
          <c:val>
            <c:numRef>
              <c:f>Sheet1!$C$2:$C$7</c:f>
              <c:numCache>
                <c:formatCode>0%</c:formatCode>
                <c:ptCount val="5"/>
                <c:pt idx="0">
                  <c:v>0.44219999999999998</c:v>
                </c:pt>
                <c:pt idx="1">
                  <c:v>0.44</c:v>
                </c:pt>
                <c:pt idx="2">
                  <c:v>0.43319999999999997</c:v>
                </c:pt>
                <c:pt idx="3">
                  <c:v>0.47986761720466442</c:v>
                </c:pt>
                <c:pt idx="4">
                  <c:v>0.44829999999999998</c:v>
                </c:pt>
              </c:numCache>
            </c:numRef>
          </c:val>
          <c:extLst>
            <c:ext xmlns:c16="http://schemas.microsoft.com/office/drawing/2014/chart" uri="{C3380CC4-5D6E-409C-BE32-E72D297353CC}">
              <c16:uniqueId val="{0000000D-1384-432A-A97D-34B54335E9AC}"/>
            </c:ext>
          </c:extLst>
        </c:ser>
        <c:ser>
          <c:idx val="0"/>
          <c:order val="4"/>
          <c:tx>
            <c:strRef>
              <c:f>Sheet1!$B$1</c:f>
              <c:strCache>
                <c:ptCount val="1"/>
                <c:pt idx="0">
                  <c:v>Know a lot about them</c:v>
                </c:pt>
              </c:strCache>
            </c:strRef>
          </c:tx>
          <c:spPr>
            <a:solidFill>
              <a:srgbClr val="01AAC9"/>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2016 (n=1,058)</c:v>
                </c:pt>
                <c:pt idx="1">
                  <c:v>2017 (n=1,128)</c:v>
                </c:pt>
                <c:pt idx="2">
                  <c:v>2018 (n=1,111)</c:v>
                </c:pt>
                <c:pt idx="3">
                  <c:v>2020 (n=1,101)</c:v>
                </c:pt>
                <c:pt idx="4">
                  <c:v>2021 (n=1,018)</c:v>
                </c:pt>
              </c:strCache>
            </c:strRef>
          </c:cat>
          <c:val>
            <c:numRef>
              <c:f>Sheet1!$B$2:$B$7</c:f>
              <c:numCache>
                <c:formatCode>0%</c:formatCode>
                <c:ptCount val="5"/>
                <c:pt idx="0">
                  <c:v>0.1991</c:v>
                </c:pt>
                <c:pt idx="1">
                  <c:v>0.16</c:v>
                </c:pt>
                <c:pt idx="2">
                  <c:v>0.16170000000000001</c:v>
                </c:pt>
                <c:pt idx="3">
                  <c:v>0.13606417350625871</c:v>
                </c:pt>
                <c:pt idx="4">
                  <c:v>0.13969999999999999</c:v>
                </c:pt>
              </c:numCache>
            </c:numRef>
          </c:val>
          <c:extLst>
            <c:ext xmlns:c16="http://schemas.microsoft.com/office/drawing/2014/chart" uri="{C3380CC4-5D6E-409C-BE32-E72D297353CC}">
              <c16:uniqueId val="{0000000E-1384-432A-A97D-34B54335E9AC}"/>
            </c:ext>
          </c:extLst>
        </c:ser>
        <c:dLbls>
          <c:showLegendKey val="0"/>
          <c:showVal val="0"/>
          <c:showCatName val="0"/>
          <c:showSerName val="0"/>
          <c:showPercent val="0"/>
          <c:showBubbleSize val="0"/>
        </c:dLbls>
        <c:gapWidth val="150"/>
        <c:overlap val="100"/>
        <c:axId val="278180680"/>
        <c:axId val="278182248"/>
      </c:barChart>
      <c:catAx>
        <c:axId val="2781806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278182248"/>
        <c:crosses val="autoZero"/>
        <c:auto val="1"/>
        <c:lblAlgn val="ctr"/>
        <c:lblOffset val="100"/>
        <c:noMultiLvlLbl val="0"/>
      </c:catAx>
      <c:valAx>
        <c:axId val="278182248"/>
        <c:scaling>
          <c:orientation val="minMax"/>
        </c:scaling>
        <c:delete val="1"/>
        <c:axPos val="l"/>
        <c:numFmt formatCode="0%" sourceLinked="1"/>
        <c:majorTickMark val="out"/>
        <c:minorTickMark val="none"/>
        <c:tickLblPos val="nextTo"/>
        <c:crossAx val="278180680"/>
        <c:crosses val="autoZero"/>
        <c:crossBetween val="between"/>
      </c:valAx>
      <c:spPr>
        <a:noFill/>
        <a:ln>
          <a:noFill/>
        </a:ln>
        <a:effectLst/>
      </c:spPr>
    </c:plotArea>
    <c:legend>
      <c:legendPos val="l"/>
      <c:layout>
        <c:manualLayout>
          <c:xMode val="edge"/>
          <c:yMode val="edge"/>
          <c:x val="5.5022061982192935E-2"/>
          <c:y val="5.4168612942169209E-2"/>
          <c:w val="0.24506652124428954"/>
          <c:h val="0.84156177690758749"/>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404040"/>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chart>
  <c:spPr>
    <a:noFill/>
    <a:ln>
      <a:noFill/>
    </a:ln>
    <a:effectLst/>
  </c:spPr>
  <c:txPr>
    <a:bodyPr/>
    <a:lstStyle/>
    <a:p>
      <a:pPr>
        <a:defRPr sz="14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07567414169957"/>
          <c:y val="6.3622586629878547E-3"/>
          <c:w val="0.55205549450751679"/>
          <c:h val="0.89436625461267139"/>
        </c:manualLayout>
      </c:layout>
      <c:barChart>
        <c:barDir val="bar"/>
        <c:grouping val="percentStacked"/>
        <c:varyColors val="0"/>
        <c:ser>
          <c:idx val="0"/>
          <c:order val="0"/>
          <c:tx>
            <c:strRef>
              <c:f>Sheet1!$B$1</c:f>
              <c:strCache>
                <c:ptCount val="1"/>
                <c:pt idx="0">
                  <c:v>Extremely concerned</c:v>
                </c:pt>
              </c:strCache>
            </c:strRef>
          </c:tx>
          <c:spPr>
            <a:solidFill>
              <a:srgbClr val="01AAC9"/>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child’s loss of learning</c:v>
                </c:pt>
                <c:pt idx="1">
                  <c:v>Your child’s mental health</c:v>
                </c:pt>
                <c:pt idx="2">
                  <c:v>Your child’s physical health</c:v>
                </c:pt>
              </c:strCache>
            </c:strRef>
          </c:cat>
          <c:val>
            <c:numRef>
              <c:f>Sheet1!$B$2:$B$4</c:f>
              <c:numCache>
                <c:formatCode>0%</c:formatCode>
                <c:ptCount val="3"/>
                <c:pt idx="0">
                  <c:v>0.27489999999999998</c:v>
                </c:pt>
                <c:pt idx="1">
                  <c:v>0.215</c:v>
                </c:pt>
                <c:pt idx="2">
                  <c:v>0.11020000000000001</c:v>
                </c:pt>
              </c:numCache>
            </c:numRef>
          </c:val>
          <c:extLst>
            <c:ext xmlns:c16="http://schemas.microsoft.com/office/drawing/2014/chart" uri="{C3380CC4-5D6E-409C-BE32-E72D297353CC}">
              <c16:uniqueId val="{00000000-0C44-495E-A8A4-D1C6C48B04E4}"/>
            </c:ext>
          </c:extLst>
        </c:ser>
        <c:ser>
          <c:idx val="1"/>
          <c:order val="1"/>
          <c:tx>
            <c:strRef>
              <c:f>Sheet1!$C$1</c:f>
              <c:strCache>
                <c:ptCount val="1"/>
                <c:pt idx="0">
                  <c:v>Somewhat concerned</c:v>
                </c:pt>
              </c:strCache>
            </c:strRef>
          </c:tx>
          <c:spPr>
            <a:solidFill>
              <a:srgbClr val="2B2A6C"/>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child’s loss of learning</c:v>
                </c:pt>
                <c:pt idx="1">
                  <c:v>Your child’s mental health</c:v>
                </c:pt>
                <c:pt idx="2">
                  <c:v>Your child’s physical health</c:v>
                </c:pt>
              </c:strCache>
            </c:strRef>
          </c:cat>
          <c:val>
            <c:numRef>
              <c:f>Sheet1!$C$2:$C$4</c:f>
              <c:numCache>
                <c:formatCode>0%</c:formatCode>
                <c:ptCount val="3"/>
                <c:pt idx="0">
                  <c:v>0.39829999999999999</c:v>
                </c:pt>
                <c:pt idx="1">
                  <c:v>0.43769999999999998</c:v>
                </c:pt>
                <c:pt idx="2">
                  <c:v>0.34050000000000002</c:v>
                </c:pt>
              </c:numCache>
            </c:numRef>
          </c:val>
          <c:extLst>
            <c:ext xmlns:c16="http://schemas.microsoft.com/office/drawing/2014/chart" uri="{C3380CC4-5D6E-409C-BE32-E72D297353CC}">
              <c16:uniqueId val="{00000001-05D2-4E3B-A2C3-3E3466764D9D}"/>
            </c:ext>
          </c:extLst>
        </c:ser>
        <c:ser>
          <c:idx val="2"/>
          <c:order val="2"/>
          <c:tx>
            <c:strRef>
              <c:f>Sheet1!$D$1</c:f>
              <c:strCache>
                <c:ptCount val="1"/>
                <c:pt idx="0">
                  <c:v>Not very concerned</c:v>
                </c:pt>
              </c:strCache>
            </c:strRef>
          </c:tx>
          <c:spPr>
            <a:solidFill>
              <a:srgbClr val="CF3D6A"/>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child’s loss of learning</c:v>
                </c:pt>
                <c:pt idx="1">
                  <c:v>Your child’s mental health</c:v>
                </c:pt>
                <c:pt idx="2">
                  <c:v>Your child’s physical health</c:v>
                </c:pt>
              </c:strCache>
            </c:strRef>
          </c:cat>
          <c:val>
            <c:numRef>
              <c:f>Sheet1!$D$2:$D$4</c:f>
              <c:numCache>
                <c:formatCode>0%</c:formatCode>
                <c:ptCount val="3"/>
                <c:pt idx="0">
                  <c:v>0.19889999999999999</c:v>
                </c:pt>
                <c:pt idx="1">
                  <c:v>0.24629999999999999</c:v>
                </c:pt>
                <c:pt idx="2">
                  <c:v>0.34499999999999997</c:v>
                </c:pt>
              </c:numCache>
            </c:numRef>
          </c:val>
          <c:extLst>
            <c:ext xmlns:c16="http://schemas.microsoft.com/office/drawing/2014/chart" uri="{C3380CC4-5D6E-409C-BE32-E72D297353CC}">
              <c16:uniqueId val="{00000002-05D2-4E3B-A2C3-3E3466764D9D}"/>
            </c:ext>
          </c:extLst>
        </c:ser>
        <c:ser>
          <c:idx val="3"/>
          <c:order val="3"/>
          <c:tx>
            <c:strRef>
              <c:f>Sheet1!$E$1</c:f>
              <c:strCache>
                <c:ptCount val="1"/>
                <c:pt idx="0">
                  <c:v>Not at all concerned</c:v>
                </c:pt>
              </c:strCache>
            </c:strRef>
          </c:tx>
          <c:spPr>
            <a:solidFill>
              <a:srgbClr val="975DA0"/>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child’s loss of learning</c:v>
                </c:pt>
                <c:pt idx="1">
                  <c:v>Your child’s mental health</c:v>
                </c:pt>
                <c:pt idx="2">
                  <c:v>Your child’s physical health</c:v>
                </c:pt>
              </c:strCache>
            </c:strRef>
          </c:cat>
          <c:val>
            <c:numRef>
              <c:f>Sheet1!$E$2:$E$4</c:f>
              <c:numCache>
                <c:formatCode>0%</c:formatCode>
                <c:ptCount val="3"/>
                <c:pt idx="0">
                  <c:v>0.12180000000000001</c:v>
                </c:pt>
                <c:pt idx="1">
                  <c:v>9.4E-2</c:v>
                </c:pt>
                <c:pt idx="2">
                  <c:v>0.19719999999999999</c:v>
                </c:pt>
              </c:numCache>
            </c:numRef>
          </c:val>
          <c:extLst>
            <c:ext xmlns:c16="http://schemas.microsoft.com/office/drawing/2014/chart" uri="{C3380CC4-5D6E-409C-BE32-E72D297353CC}">
              <c16:uniqueId val="{00000003-05D2-4E3B-A2C3-3E3466764D9D}"/>
            </c:ext>
          </c:extLst>
        </c:ser>
        <c:ser>
          <c:idx val="4"/>
          <c:order val="4"/>
          <c:tx>
            <c:strRef>
              <c:f>Sheet1!$F$1</c:f>
              <c:strCache>
                <c:ptCount val="1"/>
                <c:pt idx="0">
                  <c:v>Don't know</c:v>
                </c:pt>
              </c:strCache>
            </c:strRef>
          </c:tx>
          <c:spPr>
            <a:solidFill>
              <a:srgbClr val="D8D9DB"/>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child’s loss of learning</c:v>
                </c:pt>
                <c:pt idx="1">
                  <c:v>Your child’s mental health</c:v>
                </c:pt>
                <c:pt idx="2">
                  <c:v>Your child’s physical health</c:v>
                </c:pt>
              </c:strCache>
            </c:strRef>
          </c:cat>
          <c:val>
            <c:numRef>
              <c:f>Sheet1!$F$2:$F$4</c:f>
              <c:numCache>
                <c:formatCode>0%</c:formatCode>
                <c:ptCount val="3"/>
                <c:pt idx="0">
                  <c:v>6.1000000000000004E-3</c:v>
                </c:pt>
                <c:pt idx="1">
                  <c:v>7.1000000000000004E-3</c:v>
                </c:pt>
                <c:pt idx="2">
                  <c:v>7.1000000000000004E-3</c:v>
                </c:pt>
              </c:numCache>
            </c:numRef>
          </c:val>
          <c:extLst>
            <c:ext xmlns:c16="http://schemas.microsoft.com/office/drawing/2014/chart" uri="{C3380CC4-5D6E-409C-BE32-E72D297353CC}">
              <c16:uniqueId val="{00000004-05D2-4E3B-A2C3-3E3466764D9D}"/>
            </c:ext>
          </c:extLst>
        </c:ser>
        <c:dLbls>
          <c:showLegendKey val="0"/>
          <c:showVal val="1"/>
          <c:showCatName val="0"/>
          <c:showSerName val="0"/>
          <c:showPercent val="0"/>
          <c:showBubbleSize val="0"/>
        </c:dLbls>
        <c:gapWidth val="91"/>
        <c:overlap val="100"/>
        <c:axId val="280600976"/>
        <c:axId val="280602936"/>
      </c:barChart>
      <c:catAx>
        <c:axId val="2806009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crossAx val="280602936"/>
        <c:crosses val="autoZero"/>
        <c:auto val="1"/>
        <c:lblAlgn val="ctr"/>
        <c:lblOffset val="100"/>
        <c:noMultiLvlLbl val="0"/>
      </c:catAx>
      <c:valAx>
        <c:axId val="280602936"/>
        <c:scaling>
          <c:orientation val="minMax"/>
        </c:scaling>
        <c:delete val="1"/>
        <c:axPos val="t"/>
        <c:numFmt formatCode="0%" sourceLinked="1"/>
        <c:majorTickMark val="out"/>
        <c:minorTickMark val="none"/>
        <c:tickLblPos val="nextTo"/>
        <c:crossAx val="280600976"/>
        <c:crosses val="autoZero"/>
        <c:crossBetween val="between"/>
      </c:valAx>
      <c:spPr>
        <a:noFill/>
        <a:ln>
          <a:noFill/>
        </a:ln>
        <a:effectLst/>
      </c:spPr>
    </c:plotArea>
    <c:legend>
      <c:legendPos val="l"/>
      <c:layout>
        <c:manualLayout>
          <c:xMode val="edge"/>
          <c:yMode val="edge"/>
          <c:x val="0"/>
          <c:y val="0.8790455026311198"/>
          <c:w val="0.86885804361188279"/>
          <c:h val="9.062832004748021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chart>
  <c:spPr>
    <a:noFill/>
    <a:ln>
      <a:noFill/>
    </a:ln>
    <a:effectLst/>
  </c:spPr>
  <c:txPr>
    <a:bodyPr/>
    <a:lstStyle/>
    <a:p>
      <a:pPr>
        <a:defRPr sz="1400">
          <a:solidFill>
            <a:schemeClr val="bg1"/>
          </a:solidFill>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656083460772918"/>
          <c:y val="4.551180708597951E-2"/>
          <c:w val="0.30260285372273615"/>
          <c:h val="0.95359800878474921"/>
        </c:manualLayout>
      </c:layout>
      <c:barChart>
        <c:barDir val="bar"/>
        <c:grouping val="clustered"/>
        <c:varyColors val="0"/>
        <c:ser>
          <c:idx val="0"/>
          <c:order val="0"/>
          <c:tx>
            <c:strRef>
              <c:f>Sheet1!$B$1</c:f>
              <c:strCache>
                <c:ptCount val="1"/>
                <c:pt idx="0">
                  <c:v>2021</c:v>
                </c:pt>
              </c:strCache>
            </c:strRef>
          </c:tx>
          <c:spPr>
            <a:solidFill>
              <a:srgbClr val="2B2A6C"/>
            </a:solidFill>
            <a:ln>
              <a:noFill/>
            </a:ln>
            <a:effectLst/>
          </c:spPr>
          <c:invertIfNegative val="0"/>
          <c:dPt>
            <c:idx val="2"/>
            <c:invertIfNegative val="0"/>
            <c:bubble3D val="0"/>
            <c:spPr>
              <a:solidFill>
                <a:srgbClr val="2B2A6C"/>
              </a:solidFill>
              <a:ln>
                <a:noFill/>
              </a:ln>
              <a:effectLst/>
            </c:spPr>
            <c:extLst>
              <c:ext xmlns:c16="http://schemas.microsoft.com/office/drawing/2014/chart" uri="{C3380CC4-5D6E-409C-BE32-E72D297353CC}">
                <c16:uniqueId val="{00000002-03DF-4F7D-8F91-7A5EF64CD6F8}"/>
              </c:ext>
            </c:extLst>
          </c:dPt>
          <c:dPt>
            <c:idx val="3"/>
            <c:invertIfNegative val="0"/>
            <c:bubble3D val="0"/>
            <c:spPr>
              <a:solidFill>
                <a:srgbClr val="2B2A6C"/>
              </a:solidFill>
              <a:ln>
                <a:noFill/>
              </a:ln>
              <a:effectLst/>
            </c:spPr>
            <c:extLst>
              <c:ext xmlns:c16="http://schemas.microsoft.com/office/drawing/2014/chart" uri="{C3380CC4-5D6E-409C-BE32-E72D297353CC}">
                <c16:uniqueId val="{00000003-03DF-4F7D-8F91-7A5EF64CD6F8}"/>
              </c:ext>
            </c:extLst>
          </c:dPt>
          <c:dPt>
            <c:idx val="4"/>
            <c:invertIfNegative val="0"/>
            <c:bubble3D val="0"/>
            <c:spPr>
              <a:solidFill>
                <a:srgbClr val="2B2A6C"/>
              </a:solidFill>
              <a:ln>
                <a:noFill/>
              </a:ln>
              <a:effectLst/>
            </c:spPr>
            <c:extLst>
              <c:ext xmlns:c16="http://schemas.microsoft.com/office/drawing/2014/chart" uri="{C3380CC4-5D6E-409C-BE32-E72D297353CC}">
                <c16:uniqueId val="{00000001-972C-4EA4-9077-922D84739C9D}"/>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Yes and I did feed back/contribute</c:v>
                </c:pt>
                <c:pt idx="1">
                  <c:v>Yes, I had the opportunity but didn't feed back/contribute</c:v>
                </c:pt>
                <c:pt idx="2">
                  <c:v>No, I didn't have the opportunity to feed back/contribute</c:v>
                </c:pt>
                <c:pt idx="3">
                  <c:v>Don't know</c:v>
                </c:pt>
                <c:pt idx="4">
                  <c:v>Not applicable – my child was not at the school, college or childcare provider when it was last inspected</c:v>
                </c:pt>
              </c:strCache>
            </c:strRef>
          </c:cat>
          <c:val>
            <c:numRef>
              <c:f>Sheet1!$B$2:$B$6</c:f>
              <c:numCache>
                <c:formatCode>0%</c:formatCode>
                <c:ptCount val="5"/>
                <c:pt idx="0">
                  <c:v>0.17649999999999999</c:v>
                </c:pt>
                <c:pt idx="1">
                  <c:v>0.14599999999999999</c:v>
                </c:pt>
                <c:pt idx="2">
                  <c:v>0.18179999999999999</c:v>
                </c:pt>
                <c:pt idx="3">
                  <c:v>0.15859999999999999</c:v>
                </c:pt>
                <c:pt idx="4">
                  <c:v>0.33710000000000001</c:v>
                </c:pt>
              </c:numCache>
            </c:numRef>
          </c:val>
          <c:extLst>
            <c:ext xmlns:c16="http://schemas.microsoft.com/office/drawing/2014/chart" uri="{C3380CC4-5D6E-409C-BE32-E72D297353CC}">
              <c16:uniqueId val="{00000000-03DF-4F7D-8F91-7A5EF64CD6F8}"/>
            </c:ext>
          </c:extLst>
        </c:ser>
        <c:dLbls>
          <c:showLegendKey val="0"/>
          <c:showVal val="0"/>
          <c:showCatName val="0"/>
          <c:showSerName val="0"/>
          <c:showPercent val="0"/>
          <c:showBubbleSize val="0"/>
        </c:dLbls>
        <c:gapWidth val="70"/>
        <c:axId val="320125176"/>
        <c:axId val="320131448"/>
      </c:barChart>
      <c:catAx>
        <c:axId val="3201251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320131448"/>
        <c:crosses val="autoZero"/>
        <c:auto val="1"/>
        <c:lblAlgn val="ctr"/>
        <c:lblOffset val="100"/>
        <c:noMultiLvlLbl val="0"/>
      </c:catAx>
      <c:valAx>
        <c:axId val="320131448"/>
        <c:scaling>
          <c:orientation val="minMax"/>
        </c:scaling>
        <c:delete val="1"/>
        <c:axPos val="t"/>
        <c:numFmt formatCode="0%" sourceLinked="1"/>
        <c:majorTickMark val="none"/>
        <c:minorTickMark val="none"/>
        <c:tickLblPos val="nextTo"/>
        <c:crossAx val="320125176"/>
        <c:crosses val="autoZero"/>
        <c:crossBetween val="between"/>
      </c:valAx>
      <c:spPr>
        <a:noFill/>
        <a:ln>
          <a:noFill/>
        </a:ln>
        <a:effectLst/>
      </c:spPr>
    </c:plotArea>
    <c:plotVisOnly val="1"/>
    <c:dispBlanksAs val="gap"/>
    <c:showDLblsOverMax val="0"/>
  </c:chart>
  <c:spPr>
    <a:noFill/>
    <a:ln>
      <a:noFill/>
    </a:ln>
    <a:effectLst/>
  </c:spPr>
  <c:txPr>
    <a:bodyPr/>
    <a:lstStyle/>
    <a:p>
      <a:pPr>
        <a:defRPr sz="1050" b="1"/>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656083460772918"/>
          <c:y val="4.551180708597951E-2"/>
          <c:w val="0.30260285372273615"/>
          <c:h val="0.95359800878474921"/>
        </c:manualLayout>
      </c:layout>
      <c:barChart>
        <c:barDir val="bar"/>
        <c:grouping val="clustered"/>
        <c:varyColors val="0"/>
        <c:ser>
          <c:idx val="0"/>
          <c:order val="0"/>
          <c:tx>
            <c:strRef>
              <c:f>Sheet1!$B$1</c:f>
              <c:strCache>
                <c:ptCount val="1"/>
                <c:pt idx="0">
                  <c:v>2021</c:v>
                </c:pt>
              </c:strCache>
            </c:strRef>
          </c:tx>
          <c:spPr>
            <a:solidFill>
              <a:srgbClr val="01AAC9"/>
            </a:solidFill>
            <a:ln>
              <a:noFill/>
            </a:ln>
            <a:effectLst/>
          </c:spPr>
          <c:invertIfNegative val="0"/>
          <c:dPt>
            <c:idx val="2"/>
            <c:invertIfNegative val="0"/>
            <c:bubble3D val="0"/>
            <c:spPr>
              <a:solidFill>
                <a:srgbClr val="01AAC9"/>
              </a:solidFill>
              <a:ln>
                <a:noFill/>
              </a:ln>
              <a:effectLst/>
            </c:spPr>
            <c:extLst>
              <c:ext xmlns:c16="http://schemas.microsoft.com/office/drawing/2014/chart" uri="{C3380CC4-5D6E-409C-BE32-E72D297353CC}">
                <c16:uniqueId val="{00000001-70A0-435A-8EAD-47CDCB5C17C0}"/>
              </c:ext>
            </c:extLst>
          </c:dPt>
          <c:dPt>
            <c:idx val="3"/>
            <c:invertIfNegative val="0"/>
            <c:bubble3D val="0"/>
            <c:spPr>
              <a:solidFill>
                <a:srgbClr val="01AAC9"/>
              </a:solidFill>
              <a:ln>
                <a:noFill/>
              </a:ln>
              <a:effectLst/>
            </c:spPr>
            <c:extLst>
              <c:ext xmlns:c16="http://schemas.microsoft.com/office/drawing/2014/chart" uri="{C3380CC4-5D6E-409C-BE32-E72D297353CC}">
                <c16:uniqueId val="{00000003-70A0-435A-8EAD-47CDCB5C17C0}"/>
              </c:ext>
            </c:extLst>
          </c:dPt>
          <c:dPt>
            <c:idx val="4"/>
            <c:invertIfNegative val="0"/>
            <c:bubble3D val="0"/>
            <c:spPr>
              <a:solidFill>
                <a:srgbClr val="01AAC9"/>
              </a:solidFill>
              <a:ln>
                <a:noFill/>
              </a:ln>
              <a:effectLst/>
            </c:spPr>
            <c:extLst>
              <c:ext xmlns:c16="http://schemas.microsoft.com/office/drawing/2014/chart" uri="{C3380CC4-5D6E-409C-BE32-E72D297353CC}">
                <c16:uniqueId val="{00000006-70A0-435A-8EAD-47CDCB5C17C0}"/>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Yes and I did feed back/contribute</c:v>
                </c:pt>
                <c:pt idx="1">
                  <c:v>Yes, I had the opportunity but didn't feed back/contribute</c:v>
                </c:pt>
                <c:pt idx="2">
                  <c:v>No, I didn't have the opportunity to feed back/contribute</c:v>
                </c:pt>
                <c:pt idx="3">
                  <c:v>Don't know</c:v>
                </c:pt>
                <c:pt idx="4">
                  <c:v>Not applicable – my child was not at the school, college or childcare provider when it was last inspected</c:v>
                </c:pt>
              </c:strCache>
            </c:strRef>
          </c:cat>
          <c:val>
            <c:numRef>
              <c:f>Sheet1!$B$2:$B$6</c:f>
              <c:numCache>
                <c:formatCode>0%</c:formatCode>
                <c:ptCount val="5"/>
                <c:pt idx="0">
                  <c:v>0.3</c:v>
                </c:pt>
                <c:pt idx="1">
                  <c:v>0.2</c:v>
                </c:pt>
                <c:pt idx="2">
                  <c:v>0.28000000000000003</c:v>
                </c:pt>
                <c:pt idx="3">
                  <c:v>7.0000000000000007E-2</c:v>
                </c:pt>
                <c:pt idx="4">
                  <c:v>0.15</c:v>
                </c:pt>
              </c:numCache>
            </c:numRef>
          </c:val>
          <c:extLst>
            <c:ext xmlns:c16="http://schemas.microsoft.com/office/drawing/2014/chart" uri="{C3380CC4-5D6E-409C-BE32-E72D297353CC}">
              <c16:uniqueId val="{00000004-70A0-435A-8EAD-47CDCB5C17C0}"/>
            </c:ext>
          </c:extLst>
        </c:ser>
        <c:dLbls>
          <c:showLegendKey val="0"/>
          <c:showVal val="0"/>
          <c:showCatName val="0"/>
          <c:showSerName val="0"/>
          <c:showPercent val="0"/>
          <c:showBubbleSize val="0"/>
        </c:dLbls>
        <c:gapWidth val="70"/>
        <c:axId val="320125176"/>
        <c:axId val="320131448"/>
      </c:barChart>
      <c:catAx>
        <c:axId val="3201251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320131448"/>
        <c:crosses val="autoZero"/>
        <c:auto val="1"/>
        <c:lblAlgn val="ctr"/>
        <c:lblOffset val="100"/>
        <c:noMultiLvlLbl val="0"/>
      </c:catAx>
      <c:valAx>
        <c:axId val="320131448"/>
        <c:scaling>
          <c:orientation val="minMax"/>
        </c:scaling>
        <c:delete val="1"/>
        <c:axPos val="t"/>
        <c:numFmt formatCode="0%" sourceLinked="1"/>
        <c:majorTickMark val="none"/>
        <c:minorTickMark val="none"/>
        <c:tickLblPos val="nextTo"/>
        <c:crossAx val="320125176"/>
        <c:crosses val="autoZero"/>
        <c:crossBetween val="between"/>
      </c:valAx>
      <c:spPr>
        <a:noFill/>
        <a:ln>
          <a:noFill/>
        </a:ln>
        <a:effectLst/>
      </c:spPr>
    </c:plotArea>
    <c:plotVisOnly val="1"/>
    <c:dispBlanksAs val="gap"/>
    <c:showDLblsOverMax val="0"/>
  </c:chart>
  <c:spPr>
    <a:noFill/>
    <a:ln>
      <a:noFill/>
    </a:ln>
    <a:effectLst/>
  </c:spPr>
  <c:txPr>
    <a:bodyPr/>
    <a:lstStyle/>
    <a:p>
      <a:pPr>
        <a:defRPr sz="1050" b="1"/>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193119903071602"/>
          <c:y val="5.0452274223556559E-3"/>
          <c:w val="0.44029624175545712"/>
          <c:h val="0.99495468243572494"/>
        </c:manualLayout>
      </c:layout>
      <c:barChart>
        <c:barDir val="bar"/>
        <c:grouping val="clustered"/>
        <c:varyColors val="0"/>
        <c:ser>
          <c:idx val="0"/>
          <c:order val="0"/>
          <c:tx>
            <c:strRef>
              <c:f>Sheet1!$B$1</c:f>
              <c:strCache>
                <c:ptCount val="1"/>
                <c:pt idx="0">
                  <c:v>All aware of Ofsted (n=1,009)</c:v>
                </c:pt>
              </c:strCache>
            </c:strRef>
          </c:tx>
          <c:spPr>
            <a:solidFill>
              <a:srgbClr val="01AAC9"/>
            </a:solidFill>
            <a:ln>
              <a:noFill/>
            </a:ln>
            <a:effectLst/>
          </c:spPr>
          <c:invertIfNegative val="0"/>
          <c:dPt>
            <c:idx val="2"/>
            <c:invertIfNegative val="0"/>
            <c:bubble3D val="0"/>
            <c:spPr>
              <a:solidFill>
                <a:srgbClr val="01AAC9"/>
              </a:solidFill>
              <a:ln>
                <a:noFill/>
              </a:ln>
              <a:effectLst/>
            </c:spPr>
            <c:extLst>
              <c:ext xmlns:c16="http://schemas.microsoft.com/office/drawing/2014/chart" uri="{C3380CC4-5D6E-409C-BE32-E72D297353CC}">
                <c16:uniqueId val="{00000001-DF96-4DCE-8C89-3965FF93B2B4}"/>
              </c:ext>
            </c:extLst>
          </c:dPt>
          <c:dPt>
            <c:idx val="3"/>
            <c:invertIfNegative val="0"/>
            <c:bubble3D val="0"/>
            <c:spPr>
              <a:solidFill>
                <a:srgbClr val="01AAC9"/>
              </a:solidFill>
              <a:ln>
                <a:noFill/>
              </a:ln>
              <a:effectLst/>
            </c:spPr>
            <c:extLst>
              <c:ext xmlns:c16="http://schemas.microsoft.com/office/drawing/2014/chart" uri="{C3380CC4-5D6E-409C-BE32-E72D297353CC}">
                <c16:uniqueId val="{00000003-DF96-4DCE-8C89-3965FF93B2B4}"/>
              </c:ext>
            </c:extLst>
          </c:dPt>
          <c:dPt>
            <c:idx val="4"/>
            <c:invertIfNegative val="0"/>
            <c:bubble3D val="0"/>
            <c:spPr>
              <a:solidFill>
                <a:srgbClr val="01AAC9"/>
              </a:solidFill>
              <a:ln>
                <a:noFill/>
              </a:ln>
              <a:effectLst/>
            </c:spPr>
            <c:extLst>
              <c:ext xmlns:c16="http://schemas.microsoft.com/office/drawing/2014/chart" uri="{C3380CC4-5D6E-409C-BE32-E72D297353CC}">
                <c16:uniqueId val="{00000005-DF96-4DCE-8C89-3965FF93B2B4}"/>
              </c:ext>
            </c:extLst>
          </c:dPt>
          <c:dPt>
            <c:idx val="6"/>
            <c:invertIfNegative val="0"/>
            <c:bubble3D val="0"/>
            <c:spPr>
              <a:solidFill>
                <a:srgbClr val="01AAC9"/>
              </a:solidFill>
              <a:ln>
                <a:noFill/>
              </a:ln>
              <a:effectLst/>
            </c:spPr>
            <c:extLst>
              <c:ext xmlns:c16="http://schemas.microsoft.com/office/drawing/2014/chart" uri="{C3380CC4-5D6E-409C-BE32-E72D297353CC}">
                <c16:uniqueId val="{00000008-DF96-4DCE-8C89-3965FF93B2B4}"/>
              </c:ext>
            </c:extLst>
          </c:dPt>
          <c:dPt>
            <c:idx val="7"/>
            <c:invertIfNegative val="0"/>
            <c:bubble3D val="0"/>
            <c:spPr>
              <a:solidFill>
                <a:srgbClr val="01AAC9"/>
              </a:solidFill>
              <a:ln>
                <a:noFill/>
              </a:ln>
              <a:effectLst/>
            </c:spPr>
            <c:extLst>
              <c:ext xmlns:c16="http://schemas.microsoft.com/office/drawing/2014/chart" uri="{C3380CC4-5D6E-409C-BE32-E72D297353CC}">
                <c16:uniqueId val="{00000007-DF96-4DCE-8C89-3965FF93B2B4}"/>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Yes, at time of inspection</c:v>
                </c:pt>
                <c:pt idx="1">
                  <c:v>Yes, outside of inspection</c:v>
                </c:pt>
                <c:pt idx="2">
                  <c:v>No</c:v>
                </c:pt>
                <c:pt idx="3">
                  <c:v>I don't know what Parent View is</c:v>
                </c:pt>
                <c:pt idx="5">
                  <c:v>Net: yes</c:v>
                </c:pt>
              </c:strCache>
            </c:strRef>
          </c:cat>
          <c:val>
            <c:numRef>
              <c:f>Sheet1!$B$2:$B$7</c:f>
              <c:numCache>
                <c:formatCode>0%</c:formatCode>
                <c:ptCount val="6"/>
                <c:pt idx="0">
                  <c:v>0.1792</c:v>
                </c:pt>
                <c:pt idx="1">
                  <c:v>8.0199999999999994E-2</c:v>
                </c:pt>
                <c:pt idx="2">
                  <c:v>0.4501</c:v>
                </c:pt>
                <c:pt idx="3">
                  <c:v>0.29049999999999998</c:v>
                </c:pt>
                <c:pt idx="5">
                  <c:v>0.26</c:v>
                </c:pt>
              </c:numCache>
            </c:numRef>
          </c:val>
          <c:extLst>
            <c:ext xmlns:c16="http://schemas.microsoft.com/office/drawing/2014/chart" uri="{C3380CC4-5D6E-409C-BE32-E72D297353CC}">
              <c16:uniqueId val="{00000006-DF96-4DCE-8C89-3965FF93B2B4}"/>
            </c:ext>
          </c:extLst>
        </c:ser>
        <c:ser>
          <c:idx val="1"/>
          <c:order val="1"/>
          <c:tx>
            <c:strRef>
              <c:f>Sheet1!$C$1</c:f>
              <c:strCache>
                <c:ptCount val="1"/>
                <c:pt idx="0">
                  <c:v>Parents of primary school children 2021 (n=504)</c:v>
                </c:pt>
              </c:strCache>
            </c:strRef>
          </c:tx>
          <c:spPr>
            <a:solidFill>
              <a:srgbClr val="CF3D6A"/>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FF0000"/>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1-03FC-4F83-B17E-5D786CB84C2C}"/>
                </c:ext>
              </c:extLst>
            </c:dLbl>
            <c:dLbl>
              <c:idx val="5"/>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FF0000"/>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5-03FC-4F83-B17E-5D786CB84C2C}"/>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Yes, at time of inspection</c:v>
                </c:pt>
                <c:pt idx="1">
                  <c:v>Yes, outside of inspection</c:v>
                </c:pt>
                <c:pt idx="2">
                  <c:v>No</c:v>
                </c:pt>
                <c:pt idx="3">
                  <c:v>I don't know what Parent View is</c:v>
                </c:pt>
                <c:pt idx="5">
                  <c:v>Net: yes</c:v>
                </c:pt>
              </c:strCache>
            </c:strRef>
          </c:cat>
          <c:val>
            <c:numRef>
              <c:f>Sheet1!$C$2:$C$7</c:f>
              <c:numCache>
                <c:formatCode>0%</c:formatCode>
                <c:ptCount val="6"/>
                <c:pt idx="0">
                  <c:v>0.16789999999999999</c:v>
                </c:pt>
                <c:pt idx="1">
                  <c:v>6.7100000000000007E-2</c:v>
                </c:pt>
                <c:pt idx="2">
                  <c:v>0.47699999999999998</c:v>
                </c:pt>
                <c:pt idx="3">
                  <c:v>0.28799999999999998</c:v>
                </c:pt>
                <c:pt idx="5">
                  <c:v>0.2351</c:v>
                </c:pt>
              </c:numCache>
            </c:numRef>
          </c:val>
          <c:extLst>
            <c:ext xmlns:c16="http://schemas.microsoft.com/office/drawing/2014/chart" uri="{C3380CC4-5D6E-409C-BE32-E72D297353CC}">
              <c16:uniqueId val="{0000000B-03FC-4F83-B17E-5D786CB84C2C}"/>
            </c:ext>
          </c:extLst>
        </c:ser>
        <c:ser>
          <c:idx val="2"/>
          <c:order val="2"/>
          <c:tx>
            <c:strRef>
              <c:f>Sheet1!$D$1</c:f>
              <c:strCache>
                <c:ptCount val="1"/>
                <c:pt idx="0">
                  <c:v>Parents of secondary school children 2021 (n=369)</c:v>
                </c:pt>
              </c:strCache>
            </c:strRef>
          </c:tx>
          <c:spPr>
            <a:solidFill>
              <a:srgbClr val="2B2A6C"/>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B050"/>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2-03FC-4F83-B17E-5D786CB84C2C}"/>
                </c:ext>
              </c:extLst>
            </c:dLbl>
            <c:dLbl>
              <c:idx val="5"/>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B050"/>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6-03FC-4F83-B17E-5D786CB84C2C}"/>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Yes, at time of inspection</c:v>
                </c:pt>
                <c:pt idx="1">
                  <c:v>Yes, outside of inspection</c:v>
                </c:pt>
                <c:pt idx="2">
                  <c:v>No</c:v>
                </c:pt>
                <c:pt idx="3">
                  <c:v>I don't know what Parent View is</c:v>
                </c:pt>
                <c:pt idx="5">
                  <c:v>Net: yes</c:v>
                </c:pt>
              </c:strCache>
            </c:strRef>
          </c:cat>
          <c:val>
            <c:numRef>
              <c:f>Sheet1!$D$2:$D$7</c:f>
              <c:numCache>
                <c:formatCode>0%</c:formatCode>
                <c:ptCount val="6"/>
                <c:pt idx="0">
                  <c:v>0.22670000000000001</c:v>
                </c:pt>
                <c:pt idx="1">
                  <c:v>9.6299999999999997E-2</c:v>
                </c:pt>
                <c:pt idx="2">
                  <c:v>0.41120000000000001</c:v>
                </c:pt>
                <c:pt idx="3">
                  <c:v>0.26569999999999999</c:v>
                </c:pt>
                <c:pt idx="5">
                  <c:v>0.32300000000000001</c:v>
                </c:pt>
              </c:numCache>
            </c:numRef>
          </c:val>
          <c:extLst>
            <c:ext xmlns:c16="http://schemas.microsoft.com/office/drawing/2014/chart" uri="{C3380CC4-5D6E-409C-BE32-E72D297353CC}">
              <c16:uniqueId val="{0000000C-03FC-4F83-B17E-5D786CB84C2C}"/>
            </c:ext>
          </c:extLst>
        </c:ser>
        <c:dLbls>
          <c:dLblPos val="outEnd"/>
          <c:showLegendKey val="0"/>
          <c:showVal val="1"/>
          <c:showCatName val="0"/>
          <c:showSerName val="0"/>
          <c:showPercent val="0"/>
          <c:showBubbleSize val="0"/>
        </c:dLbls>
        <c:gapWidth val="70"/>
        <c:axId val="321741336"/>
        <c:axId val="321742120"/>
      </c:barChart>
      <c:catAx>
        <c:axId val="3217413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321742120"/>
        <c:crosses val="autoZero"/>
        <c:auto val="1"/>
        <c:lblAlgn val="ctr"/>
        <c:lblOffset val="100"/>
        <c:noMultiLvlLbl val="0"/>
      </c:catAx>
      <c:valAx>
        <c:axId val="321742120"/>
        <c:scaling>
          <c:orientation val="minMax"/>
        </c:scaling>
        <c:delete val="1"/>
        <c:axPos val="t"/>
        <c:numFmt formatCode="0%" sourceLinked="1"/>
        <c:majorTickMark val="none"/>
        <c:minorTickMark val="none"/>
        <c:tickLblPos val="nextTo"/>
        <c:crossAx val="321741336"/>
        <c:crosses val="autoZero"/>
        <c:crossBetween val="between"/>
      </c:valAx>
      <c:spPr>
        <a:noFill/>
        <a:ln>
          <a:noFill/>
        </a:ln>
        <a:effectLst/>
      </c:spPr>
    </c:plotArea>
    <c:legend>
      <c:legendPos val="r"/>
      <c:layout>
        <c:manualLayout>
          <c:xMode val="edge"/>
          <c:yMode val="edge"/>
          <c:x val="0.64553007887518465"/>
          <c:y val="0.82448497980902513"/>
          <c:w val="0.35334543483577613"/>
          <c:h val="0.1755150201909748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chart>
  <c:spPr>
    <a:noFill/>
    <a:ln>
      <a:noFill/>
    </a:ln>
    <a:effectLst/>
  </c:spPr>
  <c:txPr>
    <a:bodyPr/>
    <a:lstStyle/>
    <a:p>
      <a:pPr>
        <a:defRPr sz="1050" b="1"/>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07567414169957"/>
          <c:y val="6.3622586629878547E-3"/>
          <c:w val="0.55205549450751679"/>
          <c:h val="0.89436625461267139"/>
        </c:manualLayout>
      </c:layout>
      <c:barChart>
        <c:barDir val="bar"/>
        <c:grouping val="percentStacked"/>
        <c:varyColors val="0"/>
        <c:ser>
          <c:idx val="0"/>
          <c:order val="0"/>
          <c:tx>
            <c:strRef>
              <c:f>Sheet1!$B$1</c:f>
              <c:strCache>
                <c:ptCount val="1"/>
                <c:pt idx="0">
                  <c:v>Very well informed</c:v>
                </c:pt>
              </c:strCache>
            </c:strRef>
          </c:tx>
          <c:spPr>
            <a:solidFill>
              <a:srgbClr val="01AAC9"/>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parents of school children (n=916) </c:v>
                </c:pt>
                <c:pt idx="1">
                  <c:v>Parents of primary school children (n=511) </c:v>
                </c:pt>
                <c:pt idx="2">
                  <c:v>Parents of secondary school children (n=370) </c:v>
                </c:pt>
              </c:strCache>
            </c:strRef>
          </c:cat>
          <c:val>
            <c:numRef>
              <c:f>Sheet1!$B$2:$B$4</c:f>
              <c:numCache>
                <c:formatCode>0%</c:formatCode>
                <c:ptCount val="3"/>
                <c:pt idx="0">
                  <c:v>0.34329999999999999</c:v>
                </c:pt>
                <c:pt idx="1">
                  <c:v>0.34620000000000001</c:v>
                </c:pt>
                <c:pt idx="2">
                  <c:v>0.34849999999999998</c:v>
                </c:pt>
              </c:numCache>
            </c:numRef>
          </c:val>
          <c:extLst>
            <c:ext xmlns:c16="http://schemas.microsoft.com/office/drawing/2014/chart" uri="{C3380CC4-5D6E-409C-BE32-E72D297353CC}">
              <c16:uniqueId val="{00000000-0C44-495E-A8A4-D1C6C48B04E4}"/>
            </c:ext>
          </c:extLst>
        </c:ser>
        <c:ser>
          <c:idx val="1"/>
          <c:order val="1"/>
          <c:tx>
            <c:strRef>
              <c:f>Sheet1!$C$1</c:f>
              <c:strCache>
                <c:ptCount val="1"/>
                <c:pt idx="0">
                  <c:v>Slightly well informed</c:v>
                </c:pt>
              </c:strCache>
            </c:strRef>
          </c:tx>
          <c:spPr>
            <a:solidFill>
              <a:srgbClr val="2B2A6C"/>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parents of school children (n=916) </c:v>
                </c:pt>
                <c:pt idx="1">
                  <c:v>Parents of primary school children (n=511) </c:v>
                </c:pt>
                <c:pt idx="2">
                  <c:v>Parents of secondary school children (n=370) </c:v>
                </c:pt>
              </c:strCache>
            </c:strRef>
          </c:cat>
          <c:val>
            <c:numRef>
              <c:f>Sheet1!$C$2:$C$4</c:f>
              <c:numCache>
                <c:formatCode>0%</c:formatCode>
                <c:ptCount val="3"/>
                <c:pt idx="0">
                  <c:v>0.4123</c:v>
                </c:pt>
                <c:pt idx="1">
                  <c:v>0.44280000000000003</c:v>
                </c:pt>
                <c:pt idx="2">
                  <c:v>0.37619999999999998</c:v>
                </c:pt>
              </c:numCache>
            </c:numRef>
          </c:val>
          <c:extLst>
            <c:ext xmlns:c16="http://schemas.microsoft.com/office/drawing/2014/chart" uri="{C3380CC4-5D6E-409C-BE32-E72D297353CC}">
              <c16:uniqueId val="{00000001-05D2-4E3B-A2C3-3E3466764D9D}"/>
            </c:ext>
          </c:extLst>
        </c:ser>
        <c:ser>
          <c:idx val="2"/>
          <c:order val="2"/>
          <c:tx>
            <c:strRef>
              <c:f>Sheet1!$D$1</c:f>
              <c:strCache>
                <c:ptCount val="1"/>
                <c:pt idx="0">
                  <c:v>Not very well informed</c:v>
                </c:pt>
              </c:strCache>
            </c:strRef>
          </c:tx>
          <c:spPr>
            <a:solidFill>
              <a:srgbClr val="CF3D6A"/>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parents of school children (n=916) </c:v>
                </c:pt>
                <c:pt idx="1">
                  <c:v>Parents of primary school children (n=511) </c:v>
                </c:pt>
                <c:pt idx="2">
                  <c:v>Parents of secondary school children (n=370) </c:v>
                </c:pt>
              </c:strCache>
            </c:strRef>
          </c:cat>
          <c:val>
            <c:numRef>
              <c:f>Sheet1!$D$2:$D$4</c:f>
              <c:numCache>
                <c:formatCode>0%</c:formatCode>
                <c:ptCount val="3"/>
                <c:pt idx="0">
                  <c:v>0.18149999999999999</c:v>
                </c:pt>
                <c:pt idx="1">
                  <c:v>0.16020000000000001</c:v>
                </c:pt>
                <c:pt idx="2">
                  <c:v>0.21099999999999999</c:v>
                </c:pt>
              </c:numCache>
            </c:numRef>
          </c:val>
          <c:extLst>
            <c:ext xmlns:c16="http://schemas.microsoft.com/office/drawing/2014/chart" uri="{C3380CC4-5D6E-409C-BE32-E72D297353CC}">
              <c16:uniqueId val="{00000002-05D2-4E3B-A2C3-3E3466764D9D}"/>
            </c:ext>
          </c:extLst>
        </c:ser>
        <c:ser>
          <c:idx val="3"/>
          <c:order val="3"/>
          <c:tx>
            <c:strRef>
              <c:f>Sheet1!$E$1</c:f>
              <c:strCache>
                <c:ptCount val="1"/>
                <c:pt idx="0">
                  <c:v>Not well informed at all</c:v>
                </c:pt>
              </c:strCache>
            </c:strRef>
          </c:tx>
          <c:spPr>
            <a:solidFill>
              <a:srgbClr val="975DA0"/>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parents of school children (n=916) </c:v>
                </c:pt>
                <c:pt idx="1">
                  <c:v>Parents of primary school children (n=511) </c:v>
                </c:pt>
                <c:pt idx="2">
                  <c:v>Parents of secondary school children (n=370) </c:v>
                </c:pt>
              </c:strCache>
            </c:strRef>
          </c:cat>
          <c:val>
            <c:numRef>
              <c:f>Sheet1!$E$2:$E$4</c:f>
              <c:numCache>
                <c:formatCode>0%</c:formatCode>
                <c:ptCount val="3"/>
                <c:pt idx="0">
                  <c:v>4.48E-2</c:v>
                </c:pt>
                <c:pt idx="1">
                  <c:v>3.3399999999999999E-2</c:v>
                </c:pt>
                <c:pt idx="2">
                  <c:v>5.28E-2</c:v>
                </c:pt>
              </c:numCache>
            </c:numRef>
          </c:val>
          <c:extLst>
            <c:ext xmlns:c16="http://schemas.microsoft.com/office/drawing/2014/chart" uri="{C3380CC4-5D6E-409C-BE32-E72D297353CC}">
              <c16:uniqueId val="{00000003-05D2-4E3B-A2C3-3E3466764D9D}"/>
            </c:ext>
          </c:extLst>
        </c:ser>
        <c:ser>
          <c:idx val="4"/>
          <c:order val="4"/>
          <c:tx>
            <c:strRef>
              <c:f>Sheet1!$F$1</c:f>
              <c:strCache>
                <c:ptCount val="1"/>
                <c:pt idx="0">
                  <c:v>Don't know</c:v>
                </c:pt>
              </c:strCache>
            </c:strRef>
          </c:tx>
          <c:spPr>
            <a:solidFill>
              <a:srgbClr val="A6A6A6"/>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parents of school children (n=916) </c:v>
                </c:pt>
                <c:pt idx="1">
                  <c:v>Parents of primary school children (n=511) </c:v>
                </c:pt>
                <c:pt idx="2">
                  <c:v>Parents of secondary school children (n=370) </c:v>
                </c:pt>
              </c:strCache>
            </c:strRef>
          </c:cat>
          <c:val>
            <c:numRef>
              <c:f>Sheet1!$F$2:$F$4</c:f>
              <c:numCache>
                <c:formatCode>0%</c:formatCode>
                <c:ptCount val="3"/>
                <c:pt idx="0">
                  <c:v>1.7999999999999999E-2</c:v>
                </c:pt>
                <c:pt idx="1">
                  <c:v>1.7399999999999999E-2</c:v>
                </c:pt>
                <c:pt idx="2">
                  <c:v>1.15E-2</c:v>
                </c:pt>
              </c:numCache>
            </c:numRef>
          </c:val>
          <c:extLst>
            <c:ext xmlns:c16="http://schemas.microsoft.com/office/drawing/2014/chart" uri="{C3380CC4-5D6E-409C-BE32-E72D297353CC}">
              <c16:uniqueId val="{00000004-05D2-4E3B-A2C3-3E3466764D9D}"/>
            </c:ext>
          </c:extLst>
        </c:ser>
        <c:dLbls>
          <c:showLegendKey val="0"/>
          <c:showVal val="1"/>
          <c:showCatName val="0"/>
          <c:showSerName val="0"/>
          <c:showPercent val="0"/>
          <c:showBubbleSize val="0"/>
        </c:dLbls>
        <c:gapWidth val="91"/>
        <c:overlap val="100"/>
        <c:axId val="280600976"/>
        <c:axId val="280602936"/>
      </c:barChart>
      <c:catAx>
        <c:axId val="2806009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crossAx val="280602936"/>
        <c:crosses val="autoZero"/>
        <c:auto val="1"/>
        <c:lblAlgn val="ctr"/>
        <c:lblOffset val="100"/>
        <c:noMultiLvlLbl val="0"/>
      </c:catAx>
      <c:valAx>
        <c:axId val="280602936"/>
        <c:scaling>
          <c:orientation val="minMax"/>
        </c:scaling>
        <c:delete val="1"/>
        <c:axPos val="t"/>
        <c:numFmt formatCode="0%" sourceLinked="1"/>
        <c:majorTickMark val="out"/>
        <c:minorTickMark val="none"/>
        <c:tickLblPos val="nextTo"/>
        <c:crossAx val="280600976"/>
        <c:crosses val="autoZero"/>
        <c:crossBetween val="between"/>
      </c:valAx>
      <c:spPr>
        <a:noFill/>
        <a:ln>
          <a:noFill/>
        </a:ln>
        <a:effectLst/>
      </c:spPr>
    </c:plotArea>
    <c:legend>
      <c:legendPos val="l"/>
      <c:layout>
        <c:manualLayout>
          <c:xMode val="edge"/>
          <c:yMode val="edge"/>
          <c:x val="0"/>
          <c:y val="0.89055311283121186"/>
          <c:w val="1"/>
          <c:h val="0.1078897353476181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chart>
  <c:spPr>
    <a:noFill/>
    <a:ln>
      <a:noFill/>
    </a:ln>
    <a:effectLst/>
  </c:spPr>
  <c:txPr>
    <a:bodyPr/>
    <a:lstStyle/>
    <a:p>
      <a:pPr>
        <a:defRPr sz="1400">
          <a:solidFill>
            <a:schemeClr val="bg1"/>
          </a:solidFill>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42967491924229"/>
          <c:y val="4.8805692415851927E-2"/>
          <c:w val="0.54208837814273558"/>
          <c:h val="0.89880459614781949"/>
        </c:manualLayout>
      </c:layout>
      <c:barChart>
        <c:barDir val="bar"/>
        <c:grouping val="clustered"/>
        <c:varyColors val="0"/>
        <c:ser>
          <c:idx val="0"/>
          <c:order val="0"/>
          <c:tx>
            <c:strRef>
              <c:f>Sheet1!$B$1</c:f>
              <c:strCache>
                <c:ptCount val="1"/>
                <c:pt idx="0">
                  <c:v>2018 (n=1,000)</c:v>
                </c:pt>
              </c:strCache>
            </c:strRef>
          </c:tx>
          <c:spPr>
            <a:solidFill>
              <a:srgbClr val="87AE4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Places a greater focus on getting good results for children than the content of a child’s learning</c:v>
                </c:pt>
                <c:pt idx="1">
                  <c:v>Places a greater focus on the content of a child’s learning than getting good results for children</c:v>
                </c:pt>
                <c:pt idx="2">
                  <c:v>Places equal focus on both good results and the content of learning</c:v>
                </c:pt>
                <c:pt idx="3">
                  <c:v>Don’t know</c:v>
                </c:pt>
              </c:strCache>
            </c:strRef>
          </c:cat>
          <c:val>
            <c:numRef>
              <c:f>Sheet1!$B$2:$B$5</c:f>
              <c:numCache>
                <c:formatCode>0%</c:formatCode>
                <c:ptCount val="4"/>
                <c:pt idx="0">
                  <c:v>0.2419841365381919</c:v>
                </c:pt>
                <c:pt idx="1">
                  <c:v>0.1883768751428711</c:v>
                </c:pt>
                <c:pt idx="2">
                  <c:v>0.46418208350758361</c:v>
                </c:pt>
                <c:pt idx="3">
                  <c:v>0.10545690481135329</c:v>
                </c:pt>
              </c:numCache>
            </c:numRef>
          </c:val>
          <c:extLst>
            <c:ext xmlns:c16="http://schemas.microsoft.com/office/drawing/2014/chart" uri="{C3380CC4-5D6E-409C-BE32-E72D297353CC}">
              <c16:uniqueId val="{00000000-A748-4CBB-ABE0-730813C6A7EF}"/>
            </c:ext>
          </c:extLst>
        </c:ser>
        <c:ser>
          <c:idx val="1"/>
          <c:order val="1"/>
          <c:tx>
            <c:strRef>
              <c:f>Sheet1!$C$1</c:f>
              <c:strCache>
                <c:ptCount val="1"/>
                <c:pt idx="0">
                  <c:v>2020 (n=1,002)</c:v>
                </c:pt>
              </c:strCache>
            </c:strRef>
          </c:tx>
          <c:spPr>
            <a:solidFill>
              <a:srgbClr val="01AAC9"/>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Places a greater focus on getting good results for children than the content of a child’s learning</c:v>
                </c:pt>
                <c:pt idx="1">
                  <c:v>Places a greater focus on the content of a child’s learning than getting good results for children</c:v>
                </c:pt>
                <c:pt idx="2">
                  <c:v>Places equal focus on both good results and the content of learning</c:v>
                </c:pt>
                <c:pt idx="3">
                  <c:v>Don’t know</c:v>
                </c:pt>
              </c:strCache>
            </c:strRef>
          </c:cat>
          <c:val>
            <c:numRef>
              <c:f>Sheet1!$C$2:$C$5</c:f>
              <c:numCache>
                <c:formatCode>0%</c:formatCode>
                <c:ptCount val="4"/>
                <c:pt idx="0">
                  <c:v>0.22532810816610649</c:v>
                </c:pt>
                <c:pt idx="1">
                  <c:v>0.2033298356987501</c:v>
                </c:pt>
                <c:pt idx="2">
                  <c:v>0.48566213450024631</c:v>
                </c:pt>
                <c:pt idx="3">
                  <c:v>8.5679921634897099E-2</c:v>
                </c:pt>
              </c:numCache>
            </c:numRef>
          </c:val>
          <c:extLst>
            <c:ext xmlns:c16="http://schemas.microsoft.com/office/drawing/2014/chart" uri="{C3380CC4-5D6E-409C-BE32-E72D297353CC}">
              <c16:uniqueId val="{00000001-A748-4CBB-ABE0-730813C6A7EF}"/>
            </c:ext>
          </c:extLst>
        </c:ser>
        <c:ser>
          <c:idx val="2"/>
          <c:order val="2"/>
          <c:tx>
            <c:strRef>
              <c:f>Sheet1!$D$1</c:f>
              <c:strCache>
                <c:ptCount val="1"/>
                <c:pt idx="0">
                  <c:v>2021  (n=916)</c:v>
                </c:pt>
              </c:strCache>
            </c:strRef>
          </c:tx>
          <c:spPr>
            <a:solidFill>
              <a:srgbClr val="2B2A6C"/>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Places a greater focus on getting good results for children than the content of a child’s learning</c:v>
                </c:pt>
                <c:pt idx="1">
                  <c:v>Places a greater focus on the content of a child’s learning than getting good results for children</c:v>
                </c:pt>
                <c:pt idx="2">
                  <c:v>Places equal focus on both good results and the content of learning</c:v>
                </c:pt>
                <c:pt idx="3">
                  <c:v>Don’t know</c:v>
                </c:pt>
              </c:strCache>
            </c:strRef>
          </c:cat>
          <c:val>
            <c:numRef>
              <c:f>Sheet1!$D$2:$D$5</c:f>
              <c:numCache>
                <c:formatCode>0%</c:formatCode>
                <c:ptCount val="4"/>
                <c:pt idx="0">
                  <c:v>0.1797</c:v>
                </c:pt>
                <c:pt idx="1">
                  <c:v>0.2127</c:v>
                </c:pt>
                <c:pt idx="2">
                  <c:v>0.47239999999999999</c:v>
                </c:pt>
                <c:pt idx="3">
                  <c:v>0.13519999999999999</c:v>
                </c:pt>
              </c:numCache>
            </c:numRef>
          </c:val>
          <c:extLst>
            <c:ext xmlns:c16="http://schemas.microsoft.com/office/drawing/2014/chart" uri="{C3380CC4-5D6E-409C-BE32-E72D297353CC}">
              <c16:uniqueId val="{00000000-BDDE-4B1D-9632-EE26242528F8}"/>
            </c:ext>
          </c:extLst>
        </c:ser>
        <c:dLbls>
          <c:dLblPos val="outEnd"/>
          <c:showLegendKey val="0"/>
          <c:showVal val="1"/>
          <c:showCatName val="0"/>
          <c:showSerName val="0"/>
          <c:showPercent val="0"/>
          <c:showBubbleSize val="0"/>
        </c:dLbls>
        <c:gapWidth val="91"/>
        <c:axId val="280599408"/>
        <c:axId val="280601760"/>
      </c:barChart>
      <c:catAx>
        <c:axId val="280599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280601760"/>
        <c:crosses val="autoZero"/>
        <c:auto val="1"/>
        <c:lblAlgn val="ctr"/>
        <c:lblOffset val="100"/>
        <c:noMultiLvlLbl val="0"/>
      </c:catAx>
      <c:valAx>
        <c:axId val="280601760"/>
        <c:scaling>
          <c:orientation val="minMax"/>
        </c:scaling>
        <c:delete val="1"/>
        <c:axPos val="t"/>
        <c:numFmt formatCode="0%" sourceLinked="1"/>
        <c:majorTickMark val="out"/>
        <c:minorTickMark val="none"/>
        <c:tickLblPos val="nextTo"/>
        <c:crossAx val="280599408"/>
        <c:crosses val="autoZero"/>
        <c:crossBetween val="between"/>
      </c:valAx>
      <c:spPr>
        <a:noFill/>
        <a:ln>
          <a:noFill/>
        </a:ln>
        <a:effectLst/>
      </c:spPr>
    </c:plotArea>
    <c:legend>
      <c:legendPos val="l"/>
      <c:layout>
        <c:manualLayout>
          <c:xMode val="edge"/>
          <c:yMode val="edge"/>
          <c:x val="0.83158712999963547"/>
          <c:y val="0.85801524049624223"/>
          <c:w val="0.16714631082161285"/>
          <c:h val="0.1363382500107762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chart>
  <c:spPr>
    <a:noFill/>
    <a:ln>
      <a:noFill/>
    </a:ln>
    <a:effectLst/>
  </c:spPr>
  <c:txPr>
    <a:bodyPr/>
    <a:lstStyle/>
    <a:p>
      <a:pPr>
        <a:defRPr sz="1400">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464489878600655"/>
          <c:y val="2.8177487620941116E-2"/>
          <c:w val="0.6712232058521499"/>
          <c:h val="0.90970882095427175"/>
        </c:manualLayout>
      </c:layout>
      <c:barChart>
        <c:barDir val="bar"/>
        <c:grouping val="clustered"/>
        <c:varyColors val="0"/>
        <c:ser>
          <c:idx val="0"/>
          <c:order val="0"/>
          <c:tx>
            <c:strRef>
              <c:f>Sheet1!$B$1</c:f>
              <c:strCache>
                <c:ptCount val="1"/>
                <c:pt idx="0">
                  <c:v>All</c:v>
                </c:pt>
              </c:strCache>
            </c:strRef>
          </c:tx>
          <c:spPr>
            <a:solidFill>
              <a:srgbClr val="2B2A6C"/>
            </a:solidFill>
            <a:ln>
              <a:noFill/>
            </a:ln>
            <a:effectLst/>
          </c:spPr>
          <c:invertIfNegative val="0"/>
          <c:dPt>
            <c:idx val="3"/>
            <c:invertIfNegative val="0"/>
            <c:bubble3D val="0"/>
            <c:spPr>
              <a:solidFill>
                <a:srgbClr val="01AAC9"/>
              </a:solidFill>
              <a:ln>
                <a:noFill/>
              </a:ln>
              <a:effectLst/>
            </c:spPr>
            <c:extLst>
              <c:ext xmlns:c16="http://schemas.microsoft.com/office/drawing/2014/chart" uri="{C3380CC4-5D6E-409C-BE32-E72D297353CC}">
                <c16:uniqueId val="{00000017-32DF-4759-A890-B0EB0BC1340C}"/>
              </c:ext>
            </c:extLst>
          </c:dPt>
          <c:dPt>
            <c:idx val="4"/>
            <c:invertIfNegative val="0"/>
            <c:bubble3D val="0"/>
            <c:spPr>
              <a:solidFill>
                <a:srgbClr val="01AAC9"/>
              </a:solidFill>
              <a:ln>
                <a:noFill/>
              </a:ln>
              <a:effectLst/>
            </c:spPr>
            <c:extLst>
              <c:ext xmlns:c16="http://schemas.microsoft.com/office/drawing/2014/chart" uri="{C3380CC4-5D6E-409C-BE32-E72D297353CC}">
                <c16:uniqueId val="{00000001-97F7-4B8F-9FAA-BD6A69C54869}"/>
              </c:ext>
            </c:extLst>
          </c:dPt>
          <c:dPt>
            <c:idx val="5"/>
            <c:invertIfNegative val="0"/>
            <c:bubble3D val="0"/>
            <c:spPr>
              <a:solidFill>
                <a:srgbClr val="01AAC9"/>
              </a:solidFill>
              <a:ln>
                <a:noFill/>
              </a:ln>
              <a:effectLst/>
            </c:spPr>
            <c:extLst>
              <c:ext xmlns:c16="http://schemas.microsoft.com/office/drawing/2014/chart" uri="{C3380CC4-5D6E-409C-BE32-E72D297353CC}">
                <c16:uniqueId val="{00000003-97F7-4B8F-9FAA-BD6A69C54869}"/>
              </c:ext>
            </c:extLst>
          </c:dPt>
          <c:dPt>
            <c:idx val="6"/>
            <c:invertIfNegative val="0"/>
            <c:bubble3D val="0"/>
            <c:spPr>
              <a:solidFill>
                <a:srgbClr val="2B2A6C"/>
              </a:solidFill>
              <a:ln>
                <a:noFill/>
              </a:ln>
              <a:effectLst/>
            </c:spPr>
            <c:extLst>
              <c:ext xmlns:c16="http://schemas.microsoft.com/office/drawing/2014/chart" uri="{C3380CC4-5D6E-409C-BE32-E72D297353CC}">
                <c16:uniqueId val="{00000005-97F7-4B8F-9FAA-BD6A69C54869}"/>
              </c:ext>
            </c:extLst>
          </c:dPt>
          <c:dPt>
            <c:idx val="7"/>
            <c:invertIfNegative val="0"/>
            <c:bubble3D val="0"/>
            <c:spPr>
              <a:solidFill>
                <a:srgbClr val="01AAC9"/>
              </a:solidFill>
              <a:ln>
                <a:noFill/>
              </a:ln>
              <a:effectLst/>
            </c:spPr>
            <c:extLst>
              <c:ext xmlns:c16="http://schemas.microsoft.com/office/drawing/2014/chart" uri="{C3380CC4-5D6E-409C-BE32-E72D297353CC}">
                <c16:uniqueId val="{00000007-97F7-4B8F-9FAA-BD6A69C54869}"/>
              </c:ext>
            </c:extLst>
          </c:dPt>
          <c:dPt>
            <c:idx val="8"/>
            <c:invertIfNegative val="0"/>
            <c:bubble3D val="0"/>
            <c:spPr>
              <a:solidFill>
                <a:srgbClr val="01AAC9"/>
              </a:solidFill>
              <a:ln>
                <a:noFill/>
              </a:ln>
              <a:effectLst/>
            </c:spPr>
            <c:extLst>
              <c:ext xmlns:c16="http://schemas.microsoft.com/office/drawing/2014/chart" uri="{C3380CC4-5D6E-409C-BE32-E72D297353CC}">
                <c16:uniqueId val="{00000009-97F7-4B8F-9FAA-BD6A69C54869}"/>
              </c:ext>
            </c:extLst>
          </c:dPt>
          <c:dPt>
            <c:idx val="9"/>
            <c:invertIfNegative val="0"/>
            <c:bubble3D val="0"/>
            <c:spPr>
              <a:solidFill>
                <a:srgbClr val="01AAC9"/>
              </a:solidFill>
              <a:ln>
                <a:noFill/>
              </a:ln>
              <a:effectLst/>
            </c:spPr>
            <c:extLst>
              <c:ext xmlns:c16="http://schemas.microsoft.com/office/drawing/2014/chart" uri="{C3380CC4-5D6E-409C-BE32-E72D297353CC}">
                <c16:uniqueId val="{0000000B-97F7-4B8F-9FAA-BD6A69C54869}"/>
              </c:ext>
            </c:extLst>
          </c:dPt>
          <c:dPt>
            <c:idx val="10"/>
            <c:invertIfNegative val="0"/>
            <c:bubble3D val="0"/>
            <c:spPr>
              <a:solidFill>
                <a:srgbClr val="CF3D6A"/>
              </a:solidFill>
              <a:ln>
                <a:noFill/>
              </a:ln>
              <a:effectLst/>
            </c:spPr>
            <c:extLst>
              <c:ext xmlns:c16="http://schemas.microsoft.com/office/drawing/2014/chart" uri="{C3380CC4-5D6E-409C-BE32-E72D297353CC}">
                <c16:uniqueId val="{0000000D-97F7-4B8F-9FAA-BD6A69C54869}"/>
              </c:ext>
            </c:extLst>
          </c:dPt>
          <c:dPt>
            <c:idx val="11"/>
            <c:invertIfNegative val="0"/>
            <c:bubble3D val="0"/>
            <c:spPr>
              <a:solidFill>
                <a:srgbClr val="CF3D6A"/>
              </a:solidFill>
              <a:ln>
                <a:noFill/>
              </a:ln>
              <a:effectLst/>
            </c:spPr>
            <c:extLst>
              <c:ext xmlns:c16="http://schemas.microsoft.com/office/drawing/2014/chart" uri="{C3380CC4-5D6E-409C-BE32-E72D297353CC}">
                <c16:uniqueId val="{0000000F-97F7-4B8F-9FAA-BD6A69C54869}"/>
              </c:ext>
            </c:extLst>
          </c:dPt>
          <c:dPt>
            <c:idx val="12"/>
            <c:invertIfNegative val="0"/>
            <c:bubble3D val="0"/>
            <c:spPr>
              <a:solidFill>
                <a:srgbClr val="CF3D6A"/>
              </a:solidFill>
              <a:ln>
                <a:noFill/>
              </a:ln>
              <a:effectLst/>
            </c:spPr>
            <c:extLst>
              <c:ext xmlns:c16="http://schemas.microsoft.com/office/drawing/2014/chart" uri="{C3380CC4-5D6E-409C-BE32-E72D297353CC}">
                <c16:uniqueId val="{00000011-97F7-4B8F-9FAA-BD6A69C54869}"/>
              </c:ext>
            </c:extLst>
          </c:dPt>
          <c:dPt>
            <c:idx val="13"/>
            <c:invertIfNegative val="0"/>
            <c:bubble3D val="0"/>
            <c:spPr>
              <a:solidFill>
                <a:srgbClr val="2B2A6C"/>
              </a:solidFill>
              <a:ln>
                <a:noFill/>
              </a:ln>
              <a:effectLst/>
            </c:spPr>
            <c:extLst>
              <c:ext xmlns:c16="http://schemas.microsoft.com/office/drawing/2014/chart" uri="{C3380CC4-5D6E-409C-BE32-E72D297353CC}">
                <c16:uniqueId val="{00000013-97F7-4B8F-9FAA-BD6A69C54869}"/>
              </c:ext>
            </c:extLst>
          </c:dPt>
          <c:dPt>
            <c:idx val="14"/>
            <c:invertIfNegative val="0"/>
            <c:bubble3D val="0"/>
            <c:spPr>
              <a:solidFill>
                <a:srgbClr val="2B2A6C"/>
              </a:solidFill>
              <a:ln>
                <a:noFill/>
              </a:ln>
              <a:effectLst/>
            </c:spPr>
            <c:extLst>
              <c:ext xmlns:c16="http://schemas.microsoft.com/office/drawing/2014/chart" uri="{C3380CC4-5D6E-409C-BE32-E72D297353CC}">
                <c16:uniqueId val="{00000014-5F96-4C07-B576-A65F047DA14D}"/>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English</c:v>
                </c:pt>
                <c:pt idx="1">
                  <c:v>Mathematics</c:v>
                </c:pt>
                <c:pt idx="2">
                  <c:v>Science</c:v>
                </c:pt>
                <c:pt idx="3">
                  <c:v>History*</c:v>
                </c:pt>
                <c:pt idx="4">
                  <c:v>Geography*</c:v>
                </c:pt>
                <c:pt idx="5">
                  <c:v>Languages*</c:v>
                </c:pt>
                <c:pt idx="6">
                  <c:v>Religious education</c:v>
                </c:pt>
                <c:pt idx="7">
                  <c:v>Art and design*</c:v>
                </c:pt>
                <c:pt idx="8">
                  <c:v>Music*</c:v>
                </c:pt>
                <c:pt idx="9">
                  <c:v>Design and technology*</c:v>
                </c:pt>
                <c:pt idx="10">
                  <c:v>PSHE</c:v>
                </c:pt>
                <c:pt idx="11">
                  <c:v>Sex and relationship education**</c:v>
                </c:pt>
                <c:pt idx="12">
                  <c:v>Citizenship**</c:v>
                </c:pt>
                <c:pt idx="13">
                  <c:v>Physical education</c:v>
                </c:pt>
                <c:pt idx="14">
                  <c:v>Computing</c:v>
                </c:pt>
                <c:pt idx="15">
                  <c:v>None of these</c:v>
                </c:pt>
                <c:pt idx="16">
                  <c:v>Don’t know</c:v>
                </c:pt>
              </c:strCache>
            </c:strRef>
          </c:cat>
          <c:val>
            <c:numRef>
              <c:f>Sheet1!$B$2:$B$18</c:f>
              <c:numCache>
                <c:formatCode>0%</c:formatCode>
                <c:ptCount val="17"/>
                <c:pt idx="0">
                  <c:v>0.77759999999999996</c:v>
                </c:pt>
                <c:pt idx="1">
                  <c:v>0.78390000000000004</c:v>
                </c:pt>
                <c:pt idx="2">
                  <c:v>0.60119999999999996</c:v>
                </c:pt>
                <c:pt idx="3">
                  <c:v>0.3886</c:v>
                </c:pt>
                <c:pt idx="4">
                  <c:v>0.35709999999999997</c:v>
                </c:pt>
                <c:pt idx="5">
                  <c:v>0.27039999999999997</c:v>
                </c:pt>
                <c:pt idx="6">
                  <c:v>0.41399999999999998</c:v>
                </c:pt>
                <c:pt idx="7">
                  <c:v>0.38369999999999999</c:v>
                </c:pt>
                <c:pt idx="8">
                  <c:v>0.27839999999999998</c:v>
                </c:pt>
                <c:pt idx="9">
                  <c:v>0.24160000000000001</c:v>
                </c:pt>
                <c:pt idx="10">
                  <c:v>0.21390000000000001</c:v>
                </c:pt>
                <c:pt idx="11">
                  <c:v>0.16059999999999999</c:v>
                </c:pt>
                <c:pt idx="12">
                  <c:v>0.1285</c:v>
                </c:pt>
                <c:pt idx="13">
                  <c:v>0.54020000000000001</c:v>
                </c:pt>
                <c:pt idx="14">
                  <c:v>0.38579999999999998</c:v>
                </c:pt>
                <c:pt idx="15">
                  <c:v>2.1600000000000001E-2</c:v>
                </c:pt>
                <c:pt idx="16">
                  <c:v>0.1103</c:v>
                </c:pt>
              </c:numCache>
            </c:numRef>
          </c:val>
          <c:extLst>
            <c:ext xmlns:c16="http://schemas.microsoft.com/office/drawing/2014/chart" uri="{C3380CC4-5D6E-409C-BE32-E72D297353CC}">
              <c16:uniqueId val="{00000000-9731-4BBA-B88C-E6F38BCCCA3A}"/>
            </c:ext>
          </c:extLst>
        </c:ser>
        <c:dLbls>
          <c:showLegendKey val="0"/>
          <c:showVal val="0"/>
          <c:showCatName val="0"/>
          <c:showSerName val="0"/>
          <c:showPercent val="0"/>
          <c:showBubbleSize val="0"/>
        </c:dLbls>
        <c:gapWidth val="70"/>
        <c:axId val="323715680"/>
        <c:axId val="323721560"/>
      </c:barChart>
      <c:catAx>
        <c:axId val="3237156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1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323721560"/>
        <c:crosses val="autoZero"/>
        <c:auto val="1"/>
        <c:lblAlgn val="ctr"/>
        <c:lblOffset val="200"/>
        <c:noMultiLvlLbl val="0"/>
      </c:catAx>
      <c:valAx>
        <c:axId val="323721560"/>
        <c:scaling>
          <c:orientation val="minMax"/>
        </c:scaling>
        <c:delete val="1"/>
        <c:axPos val="t"/>
        <c:numFmt formatCode="0%" sourceLinked="1"/>
        <c:majorTickMark val="none"/>
        <c:minorTickMark val="none"/>
        <c:tickLblPos val="nextTo"/>
        <c:crossAx val="323715680"/>
        <c:crosses val="autoZero"/>
        <c:crossBetween val="between"/>
      </c:valAx>
      <c:spPr>
        <a:noFill/>
        <a:ln>
          <a:noFill/>
        </a:ln>
        <a:effectLst/>
      </c:spPr>
    </c:plotArea>
    <c:plotVisOnly val="1"/>
    <c:dispBlanksAs val="gap"/>
    <c:showDLblsOverMax val="0"/>
  </c:chart>
  <c:spPr>
    <a:noFill/>
    <a:ln>
      <a:noFill/>
    </a:ln>
    <a:effectLst/>
  </c:spPr>
  <c:txPr>
    <a:bodyPr/>
    <a:lstStyle/>
    <a:p>
      <a:pPr>
        <a:defRPr sz="1050" b="1"/>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81416500925228"/>
          <c:y val="3.5184939361161259E-2"/>
          <c:w val="0.40764770215456175"/>
          <c:h val="0.90970882095427175"/>
        </c:manualLayout>
      </c:layout>
      <c:barChart>
        <c:barDir val="bar"/>
        <c:grouping val="clustered"/>
        <c:varyColors val="0"/>
        <c:ser>
          <c:idx val="0"/>
          <c:order val="0"/>
          <c:tx>
            <c:strRef>
              <c:f>Sheet1!$B$1</c:f>
              <c:strCache>
                <c:ptCount val="1"/>
                <c:pt idx="0">
                  <c:v>All</c:v>
                </c:pt>
              </c:strCache>
            </c:strRef>
          </c:tx>
          <c:spPr>
            <a:solidFill>
              <a:srgbClr val="2B2A6C"/>
            </a:solidFill>
            <a:ln>
              <a:noFill/>
            </a:ln>
            <a:effectLst/>
          </c:spPr>
          <c:invertIfNegative val="0"/>
          <c:dPt>
            <c:idx val="4"/>
            <c:invertIfNegative val="0"/>
            <c:bubble3D val="0"/>
            <c:spPr>
              <a:solidFill>
                <a:srgbClr val="2B2A6C"/>
              </a:solidFill>
              <a:ln>
                <a:noFill/>
              </a:ln>
              <a:effectLst/>
            </c:spPr>
            <c:extLst>
              <c:ext xmlns:c16="http://schemas.microsoft.com/office/drawing/2014/chart" uri="{C3380CC4-5D6E-409C-BE32-E72D297353CC}">
                <c16:uniqueId val="{00000001-97F7-4B8F-9FAA-BD6A69C54869}"/>
              </c:ext>
            </c:extLst>
          </c:dPt>
          <c:dPt>
            <c:idx val="5"/>
            <c:invertIfNegative val="0"/>
            <c:bubble3D val="0"/>
            <c:spPr>
              <a:solidFill>
                <a:srgbClr val="2B2A6C"/>
              </a:solidFill>
              <a:ln>
                <a:noFill/>
              </a:ln>
              <a:effectLst/>
            </c:spPr>
            <c:extLst>
              <c:ext xmlns:c16="http://schemas.microsoft.com/office/drawing/2014/chart" uri="{C3380CC4-5D6E-409C-BE32-E72D297353CC}">
                <c16:uniqueId val="{00000003-97F7-4B8F-9FAA-BD6A69C54869}"/>
              </c:ext>
            </c:extLst>
          </c:dPt>
          <c:dPt>
            <c:idx val="6"/>
            <c:invertIfNegative val="0"/>
            <c:bubble3D val="0"/>
            <c:spPr>
              <a:solidFill>
                <a:srgbClr val="2B2A6C"/>
              </a:solidFill>
              <a:ln>
                <a:noFill/>
              </a:ln>
              <a:effectLst/>
            </c:spPr>
            <c:extLst>
              <c:ext xmlns:c16="http://schemas.microsoft.com/office/drawing/2014/chart" uri="{C3380CC4-5D6E-409C-BE32-E72D297353CC}">
                <c16:uniqueId val="{00000005-97F7-4B8F-9FAA-BD6A69C54869}"/>
              </c:ext>
            </c:extLst>
          </c:dPt>
          <c:dPt>
            <c:idx val="7"/>
            <c:invertIfNegative val="0"/>
            <c:bubble3D val="0"/>
            <c:spPr>
              <a:solidFill>
                <a:srgbClr val="2B2A6C"/>
              </a:solidFill>
              <a:ln>
                <a:noFill/>
              </a:ln>
              <a:effectLst/>
            </c:spPr>
            <c:extLst>
              <c:ext xmlns:c16="http://schemas.microsoft.com/office/drawing/2014/chart" uri="{C3380CC4-5D6E-409C-BE32-E72D297353CC}">
                <c16:uniqueId val="{00000007-97F7-4B8F-9FAA-BD6A69C54869}"/>
              </c:ext>
            </c:extLst>
          </c:dPt>
          <c:dPt>
            <c:idx val="8"/>
            <c:invertIfNegative val="0"/>
            <c:bubble3D val="0"/>
            <c:spPr>
              <a:solidFill>
                <a:srgbClr val="2B2A6C"/>
              </a:solidFill>
              <a:ln>
                <a:noFill/>
              </a:ln>
              <a:effectLst/>
            </c:spPr>
            <c:extLst>
              <c:ext xmlns:c16="http://schemas.microsoft.com/office/drawing/2014/chart" uri="{C3380CC4-5D6E-409C-BE32-E72D297353CC}">
                <c16:uniqueId val="{00000009-97F7-4B8F-9FAA-BD6A69C54869}"/>
              </c:ext>
            </c:extLst>
          </c:dPt>
          <c:dPt>
            <c:idx val="9"/>
            <c:invertIfNegative val="0"/>
            <c:bubble3D val="0"/>
            <c:spPr>
              <a:solidFill>
                <a:srgbClr val="2B2A6C"/>
              </a:solidFill>
              <a:ln>
                <a:noFill/>
              </a:ln>
              <a:effectLst/>
            </c:spPr>
            <c:extLst>
              <c:ext xmlns:c16="http://schemas.microsoft.com/office/drawing/2014/chart" uri="{C3380CC4-5D6E-409C-BE32-E72D297353CC}">
                <c16:uniqueId val="{0000000B-97F7-4B8F-9FAA-BD6A69C54869}"/>
              </c:ext>
            </c:extLst>
          </c:dPt>
          <c:dPt>
            <c:idx val="10"/>
            <c:invertIfNegative val="0"/>
            <c:bubble3D val="0"/>
            <c:spPr>
              <a:solidFill>
                <a:srgbClr val="2B2A6C"/>
              </a:solidFill>
              <a:ln>
                <a:noFill/>
              </a:ln>
              <a:effectLst/>
            </c:spPr>
            <c:extLst>
              <c:ext xmlns:c16="http://schemas.microsoft.com/office/drawing/2014/chart" uri="{C3380CC4-5D6E-409C-BE32-E72D297353CC}">
                <c16:uniqueId val="{0000000D-97F7-4B8F-9FAA-BD6A69C54869}"/>
              </c:ext>
            </c:extLst>
          </c:dPt>
          <c:dPt>
            <c:idx val="11"/>
            <c:invertIfNegative val="0"/>
            <c:bubble3D val="0"/>
            <c:spPr>
              <a:solidFill>
                <a:srgbClr val="2B2A6C"/>
              </a:solidFill>
              <a:ln>
                <a:noFill/>
              </a:ln>
              <a:effectLst/>
            </c:spPr>
            <c:extLst>
              <c:ext xmlns:c16="http://schemas.microsoft.com/office/drawing/2014/chart" uri="{C3380CC4-5D6E-409C-BE32-E72D297353CC}">
                <c16:uniqueId val="{0000000F-97F7-4B8F-9FAA-BD6A69C54869}"/>
              </c:ext>
            </c:extLst>
          </c:dPt>
          <c:dPt>
            <c:idx val="12"/>
            <c:invertIfNegative val="0"/>
            <c:bubble3D val="0"/>
            <c:spPr>
              <a:solidFill>
                <a:srgbClr val="2B2A6C"/>
              </a:solidFill>
              <a:ln>
                <a:noFill/>
              </a:ln>
              <a:effectLst/>
            </c:spPr>
            <c:extLst>
              <c:ext xmlns:c16="http://schemas.microsoft.com/office/drawing/2014/chart" uri="{C3380CC4-5D6E-409C-BE32-E72D297353CC}">
                <c16:uniqueId val="{00000011-97F7-4B8F-9FAA-BD6A69C54869}"/>
              </c:ext>
            </c:extLst>
          </c:dPt>
          <c:dPt>
            <c:idx val="13"/>
            <c:invertIfNegative val="0"/>
            <c:bubble3D val="0"/>
            <c:spPr>
              <a:solidFill>
                <a:srgbClr val="2B2A6C"/>
              </a:solidFill>
              <a:ln>
                <a:noFill/>
              </a:ln>
              <a:effectLst/>
            </c:spPr>
            <c:extLst>
              <c:ext xmlns:c16="http://schemas.microsoft.com/office/drawing/2014/chart" uri="{C3380CC4-5D6E-409C-BE32-E72D297353CC}">
                <c16:uniqueId val="{00000013-97F7-4B8F-9FAA-BD6A69C54869}"/>
              </c:ext>
            </c:extLst>
          </c:dPt>
          <c:dPt>
            <c:idx val="14"/>
            <c:invertIfNegative val="0"/>
            <c:bubble3D val="0"/>
            <c:spPr>
              <a:solidFill>
                <a:srgbClr val="2B2A6C"/>
              </a:solidFill>
              <a:ln>
                <a:noFill/>
              </a:ln>
              <a:effectLst/>
            </c:spPr>
            <c:extLst>
              <c:ext xmlns:c16="http://schemas.microsoft.com/office/drawing/2014/chart" uri="{C3380CC4-5D6E-409C-BE32-E72D297353CC}">
                <c16:uniqueId val="{00000014-5F96-4C07-B576-A65F047DA14D}"/>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English</c:v>
                </c:pt>
                <c:pt idx="1">
                  <c:v>Mathematics</c:v>
                </c:pt>
                <c:pt idx="2">
                  <c:v>Science</c:v>
                </c:pt>
                <c:pt idx="3">
                  <c:v>History</c:v>
                </c:pt>
                <c:pt idx="4">
                  <c:v>Geography</c:v>
                </c:pt>
                <c:pt idx="5">
                  <c:v>Languages</c:v>
                </c:pt>
                <c:pt idx="6">
                  <c:v>Religious education</c:v>
                </c:pt>
                <c:pt idx="7">
                  <c:v>Art and design</c:v>
                </c:pt>
                <c:pt idx="8">
                  <c:v>Music</c:v>
                </c:pt>
                <c:pt idx="9">
                  <c:v>Design technology</c:v>
                </c:pt>
                <c:pt idx="10">
                  <c:v>Physical education</c:v>
                </c:pt>
                <c:pt idx="11">
                  <c:v>Computing</c:v>
                </c:pt>
                <c:pt idx="12">
                  <c:v>None of these</c:v>
                </c:pt>
                <c:pt idx="13">
                  <c:v>Don't know</c:v>
                </c:pt>
              </c:strCache>
            </c:strRef>
          </c:cat>
          <c:val>
            <c:numRef>
              <c:f>Sheet1!$B$2:$B$15</c:f>
              <c:numCache>
                <c:formatCode>0%</c:formatCode>
                <c:ptCount val="14"/>
                <c:pt idx="0">
                  <c:v>0.79</c:v>
                </c:pt>
                <c:pt idx="1">
                  <c:v>0.8</c:v>
                </c:pt>
                <c:pt idx="2">
                  <c:v>0.51</c:v>
                </c:pt>
                <c:pt idx="3">
                  <c:v>0.41</c:v>
                </c:pt>
                <c:pt idx="4">
                  <c:v>0.35</c:v>
                </c:pt>
                <c:pt idx="5">
                  <c:v>0.21</c:v>
                </c:pt>
                <c:pt idx="6">
                  <c:v>0.38</c:v>
                </c:pt>
                <c:pt idx="7">
                  <c:v>0.43</c:v>
                </c:pt>
                <c:pt idx="8">
                  <c:v>0.27</c:v>
                </c:pt>
                <c:pt idx="9">
                  <c:v>0.18</c:v>
                </c:pt>
                <c:pt idx="10">
                  <c:v>0.55000000000000004</c:v>
                </c:pt>
                <c:pt idx="11">
                  <c:v>0.31</c:v>
                </c:pt>
                <c:pt idx="12">
                  <c:v>0.01</c:v>
                </c:pt>
                <c:pt idx="13">
                  <c:v>0.12</c:v>
                </c:pt>
              </c:numCache>
            </c:numRef>
          </c:val>
          <c:extLst>
            <c:ext xmlns:c16="http://schemas.microsoft.com/office/drawing/2014/chart" uri="{C3380CC4-5D6E-409C-BE32-E72D297353CC}">
              <c16:uniqueId val="{00000000-9731-4BBA-B88C-E6F38BCCCA3A}"/>
            </c:ext>
          </c:extLst>
        </c:ser>
        <c:dLbls>
          <c:showLegendKey val="0"/>
          <c:showVal val="0"/>
          <c:showCatName val="0"/>
          <c:showSerName val="0"/>
          <c:showPercent val="0"/>
          <c:showBubbleSize val="0"/>
        </c:dLbls>
        <c:gapWidth val="70"/>
        <c:axId val="323715680"/>
        <c:axId val="323721560"/>
      </c:barChart>
      <c:catAx>
        <c:axId val="3237156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323721560"/>
        <c:crosses val="autoZero"/>
        <c:auto val="1"/>
        <c:lblAlgn val="ctr"/>
        <c:lblOffset val="100"/>
        <c:noMultiLvlLbl val="0"/>
      </c:catAx>
      <c:valAx>
        <c:axId val="323721560"/>
        <c:scaling>
          <c:orientation val="minMax"/>
        </c:scaling>
        <c:delete val="1"/>
        <c:axPos val="t"/>
        <c:numFmt formatCode="0%" sourceLinked="1"/>
        <c:majorTickMark val="none"/>
        <c:minorTickMark val="none"/>
        <c:tickLblPos val="nextTo"/>
        <c:crossAx val="323715680"/>
        <c:crosses val="autoZero"/>
        <c:crossBetween val="between"/>
      </c:valAx>
      <c:spPr>
        <a:noFill/>
        <a:ln>
          <a:noFill/>
        </a:ln>
        <a:effectLst/>
      </c:spPr>
    </c:plotArea>
    <c:plotVisOnly val="1"/>
    <c:dispBlanksAs val="gap"/>
    <c:showDLblsOverMax val="0"/>
  </c:chart>
  <c:spPr>
    <a:noFill/>
    <a:ln>
      <a:noFill/>
    </a:ln>
    <a:effectLst/>
  </c:spPr>
  <c:txPr>
    <a:bodyPr/>
    <a:lstStyle/>
    <a:p>
      <a:pPr>
        <a:defRPr sz="1050" b="1"/>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1947299898768"/>
          <c:y val="3.5184939361161259E-2"/>
          <c:w val="0.52251452650885855"/>
          <c:h val="0.90970882095427175"/>
        </c:manualLayout>
      </c:layout>
      <c:barChart>
        <c:barDir val="bar"/>
        <c:grouping val="clustered"/>
        <c:varyColors val="0"/>
        <c:ser>
          <c:idx val="0"/>
          <c:order val="0"/>
          <c:tx>
            <c:strRef>
              <c:f>Sheet1!$B$1</c:f>
              <c:strCache>
                <c:ptCount val="1"/>
                <c:pt idx="0">
                  <c:v>Column2</c:v>
                </c:pt>
              </c:strCache>
            </c:strRef>
          </c:tx>
          <c:spPr>
            <a:solidFill>
              <a:srgbClr val="2B2A6C"/>
            </a:solidFill>
            <a:ln>
              <a:noFill/>
            </a:ln>
            <a:effectLst/>
          </c:spPr>
          <c:invertIfNegative val="0"/>
          <c:dPt>
            <c:idx val="3"/>
            <c:invertIfNegative val="0"/>
            <c:bubble3D val="0"/>
            <c:spPr>
              <a:solidFill>
                <a:srgbClr val="01AAC9"/>
              </a:solidFill>
              <a:ln>
                <a:noFill/>
              </a:ln>
              <a:effectLst/>
            </c:spPr>
            <c:extLst>
              <c:ext xmlns:c16="http://schemas.microsoft.com/office/drawing/2014/chart" uri="{C3380CC4-5D6E-409C-BE32-E72D297353CC}">
                <c16:uniqueId val="{00000011-B73B-416A-9602-2E1C2AD822DB}"/>
              </c:ext>
            </c:extLst>
          </c:dPt>
          <c:dPt>
            <c:idx val="4"/>
            <c:invertIfNegative val="0"/>
            <c:bubble3D val="0"/>
            <c:spPr>
              <a:solidFill>
                <a:srgbClr val="01AAC9"/>
              </a:solidFill>
              <a:ln>
                <a:noFill/>
              </a:ln>
              <a:effectLst/>
            </c:spPr>
            <c:extLst>
              <c:ext xmlns:c16="http://schemas.microsoft.com/office/drawing/2014/chart" uri="{C3380CC4-5D6E-409C-BE32-E72D297353CC}">
                <c16:uniqueId val="{00000012-B73B-416A-9602-2E1C2AD822DB}"/>
              </c:ext>
            </c:extLst>
          </c:dPt>
          <c:dPt>
            <c:idx val="5"/>
            <c:invertIfNegative val="0"/>
            <c:bubble3D val="0"/>
            <c:spPr>
              <a:solidFill>
                <a:srgbClr val="01AAC9"/>
              </a:solidFill>
              <a:ln>
                <a:noFill/>
              </a:ln>
              <a:effectLst/>
            </c:spPr>
            <c:extLst>
              <c:ext xmlns:c16="http://schemas.microsoft.com/office/drawing/2014/chart" uri="{C3380CC4-5D6E-409C-BE32-E72D297353CC}">
                <c16:uniqueId val="{00000013-B73B-416A-9602-2E1C2AD822DB}"/>
              </c:ext>
            </c:extLst>
          </c:dPt>
          <c:dPt>
            <c:idx val="7"/>
            <c:invertIfNegative val="0"/>
            <c:bubble3D val="0"/>
            <c:spPr>
              <a:solidFill>
                <a:srgbClr val="01AAC9"/>
              </a:solidFill>
              <a:ln>
                <a:noFill/>
              </a:ln>
              <a:effectLst/>
            </c:spPr>
            <c:extLst>
              <c:ext xmlns:c16="http://schemas.microsoft.com/office/drawing/2014/chart" uri="{C3380CC4-5D6E-409C-BE32-E72D297353CC}">
                <c16:uniqueId val="{00000014-B73B-416A-9602-2E1C2AD822DB}"/>
              </c:ext>
            </c:extLst>
          </c:dPt>
          <c:dPt>
            <c:idx val="8"/>
            <c:invertIfNegative val="0"/>
            <c:bubble3D val="0"/>
            <c:spPr>
              <a:solidFill>
                <a:srgbClr val="01AAC9"/>
              </a:solidFill>
              <a:ln>
                <a:noFill/>
              </a:ln>
              <a:effectLst/>
            </c:spPr>
            <c:extLst>
              <c:ext xmlns:c16="http://schemas.microsoft.com/office/drawing/2014/chart" uri="{C3380CC4-5D6E-409C-BE32-E72D297353CC}">
                <c16:uniqueId val="{00000015-B73B-416A-9602-2E1C2AD822DB}"/>
              </c:ext>
            </c:extLst>
          </c:dPt>
          <c:dPt>
            <c:idx val="9"/>
            <c:invertIfNegative val="0"/>
            <c:bubble3D val="0"/>
            <c:spPr>
              <a:solidFill>
                <a:srgbClr val="01AAC9"/>
              </a:solidFill>
              <a:ln>
                <a:noFill/>
              </a:ln>
              <a:effectLst/>
            </c:spPr>
            <c:extLst>
              <c:ext xmlns:c16="http://schemas.microsoft.com/office/drawing/2014/chart" uri="{C3380CC4-5D6E-409C-BE32-E72D297353CC}">
                <c16:uniqueId val="{00000009-D600-4246-946E-808E559AB1F7}"/>
              </c:ext>
            </c:extLst>
          </c:dPt>
          <c:dPt>
            <c:idx val="10"/>
            <c:invertIfNegative val="0"/>
            <c:bubble3D val="0"/>
            <c:spPr>
              <a:solidFill>
                <a:srgbClr val="2B2A6C"/>
              </a:solidFill>
              <a:ln>
                <a:noFill/>
              </a:ln>
              <a:effectLst/>
            </c:spPr>
            <c:extLst>
              <c:ext xmlns:c16="http://schemas.microsoft.com/office/drawing/2014/chart" uri="{C3380CC4-5D6E-409C-BE32-E72D297353CC}">
                <c16:uniqueId val="{00000001-D06A-4BDB-A679-52957292B0E9}"/>
              </c:ext>
            </c:extLst>
          </c:dPt>
          <c:dPt>
            <c:idx val="11"/>
            <c:invertIfNegative val="0"/>
            <c:bubble3D val="0"/>
            <c:spPr>
              <a:solidFill>
                <a:srgbClr val="2B2A6C"/>
              </a:solidFill>
              <a:ln>
                <a:noFill/>
              </a:ln>
              <a:effectLst/>
            </c:spPr>
            <c:extLst>
              <c:ext xmlns:c16="http://schemas.microsoft.com/office/drawing/2014/chart" uri="{C3380CC4-5D6E-409C-BE32-E72D297353CC}">
                <c16:uniqueId val="{00000001-2CB6-4CF9-A280-13D8846C9B5C}"/>
              </c:ext>
            </c:extLst>
          </c:dPt>
          <c:dPt>
            <c:idx val="12"/>
            <c:invertIfNegative val="0"/>
            <c:bubble3D val="0"/>
            <c:spPr>
              <a:solidFill>
                <a:srgbClr val="2B2A6C"/>
              </a:solidFill>
              <a:ln>
                <a:noFill/>
              </a:ln>
              <a:effectLst/>
            </c:spPr>
            <c:extLst>
              <c:ext xmlns:c16="http://schemas.microsoft.com/office/drawing/2014/chart" uri="{C3380CC4-5D6E-409C-BE32-E72D297353CC}">
                <c16:uniqueId val="{00000008-D600-4246-946E-808E559AB1F7}"/>
              </c:ext>
            </c:extLst>
          </c:dPt>
          <c:dPt>
            <c:idx val="13"/>
            <c:invertIfNegative val="0"/>
            <c:bubble3D val="0"/>
            <c:spPr>
              <a:solidFill>
                <a:srgbClr val="2B2A6C"/>
              </a:solidFill>
              <a:ln>
                <a:noFill/>
              </a:ln>
              <a:effectLst/>
            </c:spPr>
            <c:extLst>
              <c:ext xmlns:c16="http://schemas.microsoft.com/office/drawing/2014/chart" uri="{C3380CC4-5D6E-409C-BE32-E72D297353CC}">
                <c16:uniqueId val="{00000002-2CB6-4CF9-A280-13D8846C9B5C}"/>
              </c:ext>
            </c:extLst>
          </c:dPt>
          <c:dPt>
            <c:idx val="14"/>
            <c:invertIfNegative val="0"/>
            <c:bubble3D val="0"/>
            <c:spPr>
              <a:solidFill>
                <a:srgbClr val="2B2A6C"/>
              </a:solidFill>
              <a:ln>
                <a:noFill/>
              </a:ln>
              <a:effectLst/>
            </c:spPr>
            <c:extLst>
              <c:ext xmlns:c16="http://schemas.microsoft.com/office/drawing/2014/chart" uri="{C3380CC4-5D6E-409C-BE32-E72D297353CC}">
                <c16:uniqueId val="{00000003-2CB6-4CF9-A280-13D8846C9B5C}"/>
              </c:ext>
            </c:extLst>
          </c:dPt>
          <c:dPt>
            <c:idx val="15"/>
            <c:invertIfNegative val="0"/>
            <c:bubble3D val="0"/>
            <c:spPr>
              <a:solidFill>
                <a:srgbClr val="2B2A6C"/>
              </a:solidFill>
              <a:ln>
                <a:noFill/>
              </a:ln>
              <a:effectLst/>
            </c:spPr>
            <c:extLst>
              <c:ext xmlns:c16="http://schemas.microsoft.com/office/drawing/2014/chart" uri="{C3380CC4-5D6E-409C-BE32-E72D297353CC}">
                <c16:uniqueId val="{00000001-D600-4246-946E-808E559AB1F7}"/>
              </c:ext>
            </c:extLst>
          </c:dPt>
          <c:dPt>
            <c:idx val="16"/>
            <c:invertIfNegative val="0"/>
            <c:bubble3D val="0"/>
            <c:spPr>
              <a:solidFill>
                <a:srgbClr val="2B2A6C"/>
              </a:solidFill>
              <a:ln>
                <a:noFill/>
              </a:ln>
              <a:effectLst/>
            </c:spPr>
            <c:extLst>
              <c:ext xmlns:c16="http://schemas.microsoft.com/office/drawing/2014/chart" uri="{C3380CC4-5D6E-409C-BE32-E72D297353CC}">
                <c16:uniqueId val="{00000002-D600-4246-946E-808E559AB1F7}"/>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English</c:v>
                </c:pt>
                <c:pt idx="1">
                  <c:v>Mathematics</c:v>
                </c:pt>
                <c:pt idx="2">
                  <c:v>Science</c:v>
                </c:pt>
                <c:pt idx="3">
                  <c:v>History</c:v>
                </c:pt>
                <c:pt idx="4">
                  <c:v>Geography</c:v>
                </c:pt>
                <c:pt idx="5">
                  <c:v>Languages</c:v>
                </c:pt>
                <c:pt idx="6">
                  <c:v>Religious education</c:v>
                </c:pt>
                <c:pt idx="7">
                  <c:v>Art and design</c:v>
                </c:pt>
                <c:pt idx="8">
                  <c:v>Music</c:v>
                </c:pt>
                <c:pt idx="9">
                  <c:v>Design technology</c:v>
                </c:pt>
                <c:pt idx="10">
                  <c:v>PSHE</c:v>
                </c:pt>
                <c:pt idx="11">
                  <c:v>Sex and relationship education</c:v>
                </c:pt>
                <c:pt idx="12">
                  <c:v>Citizenship </c:v>
                </c:pt>
                <c:pt idx="13">
                  <c:v>Physical education</c:v>
                </c:pt>
                <c:pt idx="14">
                  <c:v>Computing</c:v>
                </c:pt>
                <c:pt idx="15">
                  <c:v>None of these</c:v>
                </c:pt>
                <c:pt idx="16">
                  <c:v>Don't know</c:v>
                </c:pt>
              </c:strCache>
            </c:strRef>
          </c:cat>
          <c:val>
            <c:numRef>
              <c:f>Sheet1!$B$2:$B$18</c:f>
              <c:numCache>
                <c:formatCode>0%</c:formatCode>
                <c:ptCount val="17"/>
                <c:pt idx="0">
                  <c:v>0.76</c:v>
                </c:pt>
                <c:pt idx="1">
                  <c:v>0.77</c:v>
                </c:pt>
                <c:pt idx="2">
                  <c:v>0.71</c:v>
                </c:pt>
                <c:pt idx="3">
                  <c:v>0.63</c:v>
                </c:pt>
                <c:pt idx="4">
                  <c:v>0.64</c:v>
                </c:pt>
                <c:pt idx="5">
                  <c:v>0.59</c:v>
                </c:pt>
                <c:pt idx="6">
                  <c:v>0.46</c:v>
                </c:pt>
                <c:pt idx="7">
                  <c:v>0.56000000000000005</c:v>
                </c:pt>
                <c:pt idx="8">
                  <c:v>0.5</c:v>
                </c:pt>
                <c:pt idx="9">
                  <c:v>0.55000000000000004</c:v>
                </c:pt>
                <c:pt idx="10">
                  <c:v>0.47</c:v>
                </c:pt>
                <c:pt idx="11">
                  <c:v>0.36</c:v>
                </c:pt>
                <c:pt idx="12">
                  <c:v>0.28000000000000003</c:v>
                </c:pt>
                <c:pt idx="13">
                  <c:v>0.53</c:v>
                </c:pt>
                <c:pt idx="14">
                  <c:v>0.48</c:v>
                </c:pt>
                <c:pt idx="15">
                  <c:v>0.03</c:v>
                </c:pt>
                <c:pt idx="16">
                  <c:v>0.1</c:v>
                </c:pt>
              </c:numCache>
            </c:numRef>
          </c:val>
          <c:extLst>
            <c:ext xmlns:c16="http://schemas.microsoft.com/office/drawing/2014/chart" uri="{C3380CC4-5D6E-409C-BE32-E72D297353CC}">
              <c16:uniqueId val="{00000000-9731-4BBA-B88C-E6F38BCCCA3A}"/>
            </c:ext>
          </c:extLst>
        </c:ser>
        <c:dLbls>
          <c:dLblPos val="outEnd"/>
          <c:showLegendKey val="0"/>
          <c:showVal val="1"/>
          <c:showCatName val="0"/>
          <c:showSerName val="0"/>
          <c:showPercent val="0"/>
          <c:showBubbleSize val="0"/>
        </c:dLbls>
        <c:gapWidth val="70"/>
        <c:axId val="323712152"/>
        <c:axId val="323715288"/>
      </c:barChart>
      <c:catAx>
        <c:axId val="3237121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323715288"/>
        <c:crosses val="autoZero"/>
        <c:auto val="1"/>
        <c:lblAlgn val="ctr"/>
        <c:lblOffset val="100"/>
        <c:noMultiLvlLbl val="0"/>
      </c:catAx>
      <c:valAx>
        <c:axId val="323715288"/>
        <c:scaling>
          <c:orientation val="minMax"/>
        </c:scaling>
        <c:delete val="1"/>
        <c:axPos val="t"/>
        <c:numFmt formatCode="0%" sourceLinked="1"/>
        <c:majorTickMark val="none"/>
        <c:minorTickMark val="none"/>
        <c:tickLblPos val="nextTo"/>
        <c:crossAx val="323712152"/>
        <c:crosses val="autoZero"/>
        <c:crossBetween val="between"/>
      </c:valAx>
      <c:spPr>
        <a:noFill/>
        <a:ln>
          <a:noFill/>
        </a:ln>
        <a:effectLst/>
      </c:spPr>
    </c:plotArea>
    <c:plotVisOnly val="1"/>
    <c:dispBlanksAs val="gap"/>
    <c:showDLblsOverMax val="0"/>
  </c:chart>
  <c:spPr>
    <a:noFill/>
    <a:ln>
      <a:noFill/>
    </a:ln>
    <a:effectLst/>
  </c:spPr>
  <c:txPr>
    <a:bodyPr/>
    <a:lstStyle/>
    <a:p>
      <a:pPr>
        <a:defRPr sz="1050" b="1">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613191112654214"/>
          <c:y val="4.7385894313885284E-2"/>
          <c:w val="0.80217848146085136"/>
          <c:h val="0.82644030705043559"/>
        </c:manualLayout>
      </c:layout>
      <c:lineChart>
        <c:grouping val="standard"/>
        <c:varyColors val="0"/>
        <c:ser>
          <c:idx val="0"/>
          <c:order val="0"/>
          <c:tx>
            <c:strRef>
              <c:f>Sheet1!$A$7</c:f>
              <c:strCache>
                <c:ptCount val="1"/>
                <c:pt idx="0">
                  <c:v>Net: Reliable </c:v>
                </c:pt>
              </c:strCache>
            </c:strRef>
          </c:tx>
          <c:spPr>
            <a:ln w="28575" cap="rnd">
              <a:solidFill>
                <a:srgbClr val="01AAC9"/>
              </a:solidFill>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Sheet1!$C$1:$G$1</c:f>
              <c:strCache>
                <c:ptCount val="5"/>
                <c:pt idx="0">
                  <c:v>2016 (n=919)</c:v>
                </c:pt>
                <c:pt idx="1">
                  <c:v>2017 (n=1,120)</c:v>
                </c:pt>
                <c:pt idx="2">
                  <c:v>2018 (n=1,087) </c:v>
                </c:pt>
                <c:pt idx="3">
                  <c:v>2020 (n=1,094)</c:v>
                </c:pt>
                <c:pt idx="4">
                  <c:v>2021 (n=1,009)</c:v>
                </c:pt>
              </c:strCache>
            </c:strRef>
          </c:cat>
          <c:val>
            <c:numRef>
              <c:f>Sheet1!$C$7:$G$7</c:f>
              <c:numCache>
                <c:formatCode>0%</c:formatCode>
                <c:ptCount val="5"/>
                <c:pt idx="0">
                  <c:v>0.77205695199287216</c:v>
                </c:pt>
                <c:pt idx="1">
                  <c:v>0.74</c:v>
                </c:pt>
                <c:pt idx="2">
                  <c:v>0.73699999999999999</c:v>
                </c:pt>
                <c:pt idx="3">
                  <c:v>0.75125081023518658</c:v>
                </c:pt>
                <c:pt idx="4">
                  <c:v>0.71189999999999998</c:v>
                </c:pt>
              </c:numCache>
            </c:numRef>
          </c:val>
          <c:smooth val="0"/>
          <c:extLst>
            <c:ext xmlns:c16="http://schemas.microsoft.com/office/drawing/2014/chart" uri="{C3380CC4-5D6E-409C-BE32-E72D297353CC}">
              <c16:uniqueId val="{00000000-83A1-43FA-8133-71F332DFB6E1}"/>
            </c:ext>
          </c:extLst>
        </c:ser>
        <c:ser>
          <c:idx val="1"/>
          <c:order val="1"/>
          <c:tx>
            <c:strRef>
              <c:f>Sheet1!$A$8</c:f>
              <c:strCache>
                <c:ptCount val="1"/>
                <c:pt idx="0">
                  <c:v>Net: Not reliable </c:v>
                </c:pt>
              </c:strCache>
            </c:strRef>
          </c:tx>
          <c:spPr>
            <a:ln w="28575" cap="rnd">
              <a:solidFill>
                <a:srgbClr val="87AE41"/>
              </a:solidFill>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Sheet1!$C$1:$G$1</c:f>
              <c:strCache>
                <c:ptCount val="5"/>
                <c:pt idx="0">
                  <c:v>2016 (n=919)</c:v>
                </c:pt>
                <c:pt idx="1">
                  <c:v>2017 (n=1,120)</c:v>
                </c:pt>
                <c:pt idx="2">
                  <c:v>2018 (n=1,087) </c:v>
                </c:pt>
                <c:pt idx="3">
                  <c:v>2020 (n=1,094)</c:v>
                </c:pt>
                <c:pt idx="4">
                  <c:v>2021 (n=1,009)</c:v>
                </c:pt>
              </c:strCache>
            </c:strRef>
          </c:cat>
          <c:val>
            <c:numRef>
              <c:f>Sheet1!$C$8:$G$8</c:f>
              <c:numCache>
                <c:formatCode>0%</c:formatCode>
                <c:ptCount val="5"/>
                <c:pt idx="0">
                  <c:v>0.1668919034265961</c:v>
                </c:pt>
                <c:pt idx="1">
                  <c:v>0.19</c:v>
                </c:pt>
                <c:pt idx="2">
                  <c:v>0.1641</c:v>
                </c:pt>
                <c:pt idx="3">
                  <c:v>0.15851412408022492</c:v>
                </c:pt>
                <c:pt idx="4">
                  <c:v>0.17780000000000001</c:v>
                </c:pt>
              </c:numCache>
            </c:numRef>
          </c:val>
          <c:smooth val="0"/>
          <c:extLst>
            <c:ext xmlns:c16="http://schemas.microsoft.com/office/drawing/2014/chart" uri="{C3380CC4-5D6E-409C-BE32-E72D297353CC}">
              <c16:uniqueId val="{00000001-83A1-43FA-8133-71F332DFB6E1}"/>
            </c:ext>
          </c:extLst>
        </c:ser>
        <c:ser>
          <c:idx val="2"/>
          <c:order val="2"/>
          <c:tx>
            <c:strRef>
              <c:f>Sheet1!$A$9</c:f>
              <c:strCache>
                <c:ptCount val="1"/>
                <c:pt idx="0">
                  <c:v>Don't know</c:v>
                </c:pt>
              </c:strCache>
            </c:strRef>
          </c:tx>
          <c:spPr>
            <a:ln w="28575" cap="rnd">
              <a:solidFill>
                <a:srgbClr val="807F85"/>
              </a:solidFill>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Sheet1!$C$1:$G$1</c:f>
              <c:strCache>
                <c:ptCount val="5"/>
                <c:pt idx="0">
                  <c:v>2016 (n=919)</c:v>
                </c:pt>
                <c:pt idx="1">
                  <c:v>2017 (n=1,120)</c:v>
                </c:pt>
                <c:pt idx="2">
                  <c:v>2018 (n=1,087) </c:v>
                </c:pt>
                <c:pt idx="3">
                  <c:v>2020 (n=1,094)</c:v>
                </c:pt>
                <c:pt idx="4">
                  <c:v>2021 (n=1,009)</c:v>
                </c:pt>
              </c:strCache>
            </c:strRef>
          </c:cat>
          <c:val>
            <c:numRef>
              <c:f>Sheet1!$C$9:$G$9</c:f>
              <c:numCache>
                <c:formatCode>0%</c:formatCode>
                <c:ptCount val="5"/>
                <c:pt idx="0" formatCode="###0%">
                  <c:v>6.105114458053125E-2</c:v>
                </c:pt>
                <c:pt idx="1">
                  <c:v>7.0000000000000007E-2</c:v>
                </c:pt>
                <c:pt idx="2">
                  <c:v>9.8900000000000002E-2</c:v>
                </c:pt>
                <c:pt idx="3">
                  <c:v>9.0235065684588556E-2</c:v>
                </c:pt>
                <c:pt idx="4">
                  <c:v>0.1103</c:v>
                </c:pt>
              </c:numCache>
            </c:numRef>
          </c:val>
          <c:smooth val="0"/>
          <c:extLst>
            <c:ext xmlns:c16="http://schemas.microsoft.com/office/drawing/2014/chart" uri="{C3380CC4-5D6E-409C-BE32-E72D297353CC}">
              <c16:uniqueId val="{00000002-83A1-43FA-8133-71F332DFB6E1}"/>
            </c:ext>
          </c:extLst>
        </c:ser>
        <c:dLbls>
          <c:showLegendKey val="0"/>
          <c:showVal val="0"/>
          <c:showCatName val="0"/>
          <c:showSerName val="0"/>
          <c:showPercent val="0"/>
          <c:showBubbleSize val="0"/>
        </c:dLbls>
        <c:smooth val="0"/>
        <c:axId val="274715992"/>
        <c:axId val="274714032"/>
      </c:lineChart>
      <c:catAx>
        <c:axId val="274715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274714032"/>
        <c:crosses val="autoZero"/>
        <c:auto val="1"/>
        <c:lblAlgn val="ctr"/>
        <c:lblOffset val="100"/>
        <c:noMultiLvlLbl val="0"/>
      </c:catAx>
      <c:valAx>
        <c:axId val="274714032"/>
        <c:scaling>
          <c:orientation val="minMax"/>
        </c:scaling>
        <c:delete val="1"/>
        <c:axPos val="r"/>
        <c:numFmt formatCode="0%" sourceLinked="1"/>
        <c:majorTickMark val="none"/>
        <c:minorTickMark val="none"/>
        <c:tickLblPos val="nextTo"/>
        <c:crossAx val="274715992"/>
        <c:crosses val="max"/>
        <c:crossBetween val="between"/>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legendEntry>
      <c:legendEntry>
        <c:idx val="2"/>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legendEntry>
      <c:layout>
        <c:manualLayout>
          <c:xMode val="edge"/>
          <c:yMode val="edge"/>
          <c:x val="2.7032352036293037E-2"/>
          <c:y val="0.22868311265573585"/>
          <c:w val="0.16208460441081976"/>
          <c:h val="0.4762049612777742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chart>
  <c:spPr>
    <a:noFill/>
    <a:ln>
      <a:noFill/>
    </a:ln>
    <a:effectLst/>
  </c:spPr>
  <c:txPr>
    <a:bodyPr/>
    <a:lstStyle/>
    <a:p>
      <a:pPr>
        <a:defRPr sz="14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312664470739874"/>
          <c:y val="1.6715995672268207E-2"/>
          <c:w val="0.50165120995086998"/>
          <c:h val="0.9178618695320615"/>
        </c:manualLayout>
      </c:layout>
      <c:barChart>
        <c:barDir val="bar"/>
        <c:grouping val="clustered"/>
        <c:varyColors val="0"/>
        <c:ser>
          <c:idx val="2"/>
          <c:order val="0"/>
          <c:tx>
            <c:strRef>
              <c:f>Sheet1!$B$1</c:f>
              <c:strCache>
                <c:ptCount val="1"/>
                <c:pt idx="0">
                  <c:v>2017 (n=214) </c:v>
                </c:pt>
              </c:strCache>
            </c:strRef>
          </c:tx>
          <c:spPr>
            <a:solidFill>
              <a:srgbClr val="FBBF55"/>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The childcare provider, school or college is different during the inspection</c:v>
                </c:pt>
                <c:pt idx="1">
                  <c:v>Inspections are too short to provide a meaningful picture of the childcare provider, school or college</c:v>
                </c:pt>
                <c:pt idx="2">
                  <c:v>Inspectors aren't looking at the right things</c:v>
                </c:pt>
                <c:pt idx="3">
                  <c:v>Too much notice is given to the childcare provider, school or college meaning they can prepare for the inspection</c:v>
                </c:pt>
                <c:pt idx="4">
                  <c:v>Those undertaking inspection don’t have the right skills or knowledge to give a reliable judgement</c:v>
                </c:pt>
                <c:pt idx="5">
                  <c:v>Reports are often quite old and therefore not meaningful</c:v>
                </c:pt>
                <c:pt idx="6">
                  <c:v>Other</c:v>
                </c:pt>
              </c:strCache>
            </c:strRef>
          </c:cat>
          <c:val>
            <c:numRef>
              <c:f>Sheet1!$B$2:$B$8</c:f>
              <c:numCache>
                <c:formatCode>0%</c:formatCode>
                <c:ptCount val="7"/>
                <c:pt idx="0">
                  <c:v>0.51539999999999997</c:v>
                </c:pt>
                <c:pt idx="1">
                  <c:v>0.43559999999999999</c:v>
                </c:pt>
                <c:pt idx="2">
                  <c:v>0.42849999999999999</c:v>
                </c:pt>
                <c:pt idx="3">
                  <c:v>0.37059999999999998</c:v>
                </c:pt>
                <c:pt idx="4">
                  <c:v>0.3009</c:v>
                </c:pt>
                <c:pt idx="5">
                  <c:v>0.19919999999999999</c:v>
                </c:pt>
                <c:pt idx="6">
                  <c:v>0.13980000000000001</c:v>
                </c:pt>
              </c:numCache>
            </c:numRef>
          </c:val>
          <c:extLst>
            <c:ext xmlns:c16="http://schemas.microsoft.com/office/drawing/2014/chart" uri="{C3380CC4-5D6E-409C-BE32-E72D297353CC}">
              <c16:uniqueId val="{00000000-6F26-4E59-9123-99C01D49B4B3}"/>
            </c:ext>
          </c:extLst>
        </c:ser>
        <c:ser>
          <c:idx val="0"/>
          <c:order val="1"/>
          <c:tx>
            <c:strRef>
              <c:f>Sheet1!$C$1</c:f>
              <c:strCache>
                <c:ptCount val="1"/>
                <c:pt idx="0">
                  <c:v>2018 (n=175)</c:v>
                </c:pt>
              </c:strCache>
            </c:strRef>
          </c:tx>
          <c:spPr>
            <a:solidFill>
              <a:srgbClr val="87AE4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The childcare provider, school or college is different during the inspection</c:v>
                </c:pt>
                <c:pt idx="1">
                  <c:v>Inspections are too short to provide a meaningful picture of the childcare provider, school or college</c:v>
                </c:pt>
                <c:pt idx="2">
                  <c:v>Inspectors aren't looking at the right things</c:v>
                </c:pt>
                <c:pt idx="3">
                  <c:v>Too much notice is given to the childcare provider, school or college meaning they can prepare for the inspection</c:v>
                </c:pt>
                <c:pt idx="4">
                  <c:v>Those undertaking inspection don’t have the right skills or knowledge to give a reliable judgement</c:v>
                </c:pt>
                <c:pt idx="5">
                  <c:v>Reports are often quite old and therefore not meaningful</c:v>
                </c:pt>
                <c:pt idx="6">
                  <c:v>Other</c:v>
                </c:pt>
              </c:strCache>
            </c:strRef>
          </c:cat>
          <c:val>
            <c:numRef>
              <c:f>Sheet1!$C$2:$C$8</c:f>
              <c:numCache>
                <c:formatCode>0%</c:formatCode>
                <c:ptCount val="7"/>
                <c:pt idx="0">
                  <c:v>0.50700000000000001</c:v>
                </c:pt>
                <c:pt idx="1">
                  <c:v>0.5242</c:v>
                </c:pt>
                <c:pt idx="2">
                  <c:v>0.39500000000000002</c:v>
                </c:pt>
                <c:pt idx="3">
                  <c:v>0.44490000000000002</c:v>
                </c:pt>
                <c:pt idx="4">
                  <c:v>0.21679999999999999</c:v>
                </c:pt>
                <c:pt idx="5">
                  <c:v>0.28120000000000001</c:v>
                </c:pt>
                <c:pt idx="6">
                  <c:v>7.46E-2</c:v>
                </c:pt>
              </c:numCache>
            </c:numRef>
          </c:val>
          <c:extLst>
            <c:ext xmlns:c16="http://schemas.microsoft.com/office/drawing/2014/chart" uri="{C3380CC4-5D6E-409C-BE32-E72D297353CC}">
              <c16:uniqueId val="{00000000-5A93-47C3-BF82-DD47DF258212}"/>
            </c:ext>
          </c:extLst>
        </c:ser>
        <c:ser>
          <c:idx val="1"/>
          <c:order val="2"/>
          <c:tx>
            <c:strRef>
              <c:f>Sheet1!$D$1</c:f>
              <c:strCache>
                <c:ptCount val="1"/>
                <c:pt idx="0">
                  <c:v>2020 (n=175)</c:v>
                </c:pt>
              </c:strCache>
            </c:strRef>
          </c:tx>
          <c:spPr>
            <a:solidFill>
              <a:srgbClr val="01AAC9"/>
            </a:solidFill>
            <a:ln>
              <a:noFill/>
            </a:ln>
            <a:effectLst/>
          </c:spPr>
          <c:invertIfNegative val="0"/>
          <c:dLbls>
            <c:spPr>
              <a:noFill/>
              <a:ln>
                <a:noFill/>
              </a:ln>
              <a:effectLst/>
            </c:spPr>
            <c:txPr>
              <a:bodyPr rot="0" spcFirstLastPara="1" vertOverflow="ellipsis" vert="horz" wrap="square" anchor="ctr" anchorCtr="1"/>
              <a:lstStyle/>
              <a:p>
                <a:pPr algn="ct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The childcare provider, school or college is different during the inspection</c:v>
                </c:pt>
                <c:pt idx="1">
                  <c:v>Inspections are too short to provide a meaningful picture of the childcare provider, school or college</c:v>
                </c:pt>
                <c:pt idx="2">
                  <c:v>Inspectors aren't looking at the right things</c:v>
                </c:pt>
                <c:pt idx="3">
                  <c:v>Too much notice is given to the childcare provider, school or college meaning they can prepare for the inspection</c:v>
                </c:pt>
                <c:pt idx="4">
                  <c:v>Those undertaking inspection don’t have the right skills or knowledge to give a reliable judgement</c:v>
                </c:pt>
                <c:pt idx="5">
                  <c:v>Reports are often quite old and therefore not meaningful</c:v>
                </c:pt>
                <c:pt idx="6">
                  <c:v>Other</c:v>
                </c:pt>
              </c:strCache>
            </c:strRef>
          </c:cat>
          <c:val>
            <c:numRef>
              <c:f>Sheet1!$D$2:$D$8</c:f>
              <c:numCache>
                <c:formatCode>0%</c:formatCode>
                <c:ptCount val="7"/>
                <c:pt idx="0">
                  <c:v>0.5525172954656673</c:v>
                </c:pt>
                <c:pt idx="1">
                  <c:v>0.53344097571207094</c:v>
                </c:pt>
                <c:pt idx="2">
                  <c:v>0.50372396942759823</c:v>
                </c:pt>
                <c:pt idx="3">
                  <c:v>0.40829497851083968</c:v>
                </c:pt>
                <c:pt idx="4">
                  <c:v>0.29940347949906992</c:v>
                </c:pt>
                <c:pt idx="5">
                  <c:v>0.27027880366610679</c:v>
                </c:pt>
                <c:pt idx="6">
                  <c:v>7.285721850240276E-2</c:v>
                </c:pt>
              </c:numCache>
            </c:numRef>
          </c:val>
          <c:extLst>
            <c:ext xmlns:c16="http://schemas.microsoft.com/office/drawing/2014/chart" uri="{C3380CC4-5D6E-409C-BE32-E72D297353CC}">
              <c16:uniqueId val="{00000000-5B76-46D1-8868-1AD74C0421DC}"/>
            </c:ext>
          </c:extLst>
        </c:ser>
        <c:ser>
          <c:idx val="3"/>
          <c:order val="3"/>
          <c:tx>
            <c:strRef>
              <c:f>Sheet1!$E$1</c:f>
              <c:strCache>
                <c:ptCount val="1"/>
                <c:pt idx="0">
                  <c:v>2021 (n=181)</c:v>
                </c:pt>
              </c:strCache>
            </c:strRef>
          </c:tx>
          <c:spPr>
            <a:solidFill>
              <a:srgbClr val="2B2A6C"/>
            </a:solidFill>
            <a:ln>
              <a:noFill/>
            </a:ln>
            <a:effectLst/>
          </c:spPr>
          <c:invertIfNegative val="0"/>
          <c:dLbls>
            <c:spPr>
              <a:noFill/>
              <a:ln>
                <a:noFill/>
              </a:ln>
              <a:effectLst/>
            </c:spPr>
            <c:txPr>
              <a:bodyPr rot="0" spcFirstLastPara="1" vertOverflow="ellipsis" vert="horz" wrap="square" anchor="ctr" anchorCtr="1"/>
              <a:lstStyle/>
              <a:p>
                <a:pPr algn="ct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The childcare provider, school or college is different during the inspection</c:v>
                </c:pt>
                <c:pt idx="1">
                  <c:v>Inspections are too short to provide a meaningful picture of the childcare provider, school or college</c:v>
                </c:pt>
                <c:pt idx="2">
                  <c:v>Inspectors aren't looking at the right things</c:v>
                </c:pt>
                <c:pt idx="3">
                  <c:v>Too much notice is given to the childcare provider, school or college meaning they can prepare for the inspection</c:v>
                </c:pt>
                <c:pt idx="4">
                  <c:v>Those undertaking inspection don’t have the right skills or knowledge to give a reliable judgement</c:v>
                </c:pt>
                <c:pt idx="5">
                  <c:v>Reports are often quite old and therefore not meaningful</c:v>
                </c:pt>
                <c:pt idx="6">
                  <c:v>Other</c:v>
                </c:pt>
              </c:strCache>
            </c:strRef>
          </c:cat>
          <c:val>
            <c:numRef>
              <c:f>Sheet1!$E$2:$E$8</c:f>
              <c:numCache>
                <c:formatCode>0%</c:formatCode>
                <c:ptCount val="7"/>
                <c:pt idx="0">
                  <c:v>0.52880000000000005</c:v>
                </c:pt>
                <c:pt idx="1">
                  <c:v>0.41589999999999999</c:v>
                </c:pt>
                <c:pt idx="2">
                  <c:v>0.49719999999999998</c:v>
                </c:pt>
                <c:pt idx="3">
                  <c:v>0.3654</c:v>
                </c:pt>
                <c:pt idx="4">
                  <c:v>0.24099999999999999</c:v>
                </c:pt>
                <c:pt idx="5">
                  <c:v>0.29320000000000002</c:v>
                </c:pt>
                <c:pt idx="6">
                  <c:v>9.7000000000000003E-2</c:v>
                </c:pt>
              </c:numCache>
            </c:numRef>
          </c:val>
          <c:extLst>
            <c:ext xmlns:c16="http://schemas.microsoft.com/office/drawing/2014/chart" uri="{C3380CC4-5D6E-409C-BE32-E72D297353CC}">
              <c16:uniqueId val="{00000001-D30F-4872-9FA2-82381E88DF57}"/>
            </c:ext>
          </c:extLst>
        </c:ser>
        <c:dLbls>
          <c:showLegendKey val="0"/>
          <c:showVal val="0"/>
          <c:showCatName val="0"/>
          <c:showSerName val="0"/>
          <c:showPercent val="0"/>
          <c:showBubbleSize val="0"/>
        </c:dLbls>
        <c:gapWidth val="118"/>
        <c:axId val="274716776"/>
        <c:axId val="274714424"/>
      </c:barChart>
      <c:catAx>
        <c:axId val="2747167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274714424"/>
        <c:crosses val="autoZero"/>
        <c:auto val="1"/>
        <c:lblAlgn val="ctr"/>
        <c:lblOffset val="100"/>
        <c:noMultiLvlLbl val="0"/>
      </c:catAx>
      <c:valAx>
        <c:axId val="274714424"/>
        <c:scaling>
          <c:orientation val="minMax"/>
        </c:scaling>
        <c:delete val="1"/>
        <c:axPos val="b"/>
        <c:numFmt formatCode="0%" sourceLinked="1"/>
        <c:majorTickMark val="none"/>
        <c:minorTickMark val="none"/>
        <c:tickLblPos val="nextTo"/>
        <c:crossAx val="274716776"/>
        <c:crosses val="max"/>
        <c:crossBetween val="between"/>
      </c:valAx>
      <c:spPr>
        <a:noFill/>
        <a:ln w="25400">
          <a:noFill/>
        </a:ln>
        <a:effectLst/>
      </c:spPr>
    </c:plotArea>
    <c:legend>
      <c:legendPos val="r"/>
      <c:layout>
        <c:manualLayout>
          <c:xMode val="edge"/>
          <c:yMode val="edge"/>
          <c:x val="0.20345149771906479"/>
          <c:y val="0.93624223257459482"/>
          <c:w val="0.58287182264219017"/>
          <c:h val="5.4573996579582604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b="0" i="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82805173794926"/>
          <c:y val="7.7229771779560155E-2"/>
          <c:w val="0.83417194826205077"/>
          <c:h val="0.74168812146506935"/>
        </c:manualLayout>
      </c:layout>
      <c:lineChart>
        <c:grouping val="standard"/>
        <c:varyColors val="0"/>
        <c:ser>
          <c:idx val="0"/>
          <c:order val="0"/>
          <c:tx>
            <c:strRef>
              <c:f>Sheet1!$H$1</c:f>
              <c:strCache>
                <c:ptCount val="1"/>
                <c:pt idx="0">
                  <c:v>Net: Agree</c:v>
                </c:pt>
              </c:strCache>
            </c:strRef>
          </c:tx>
          <c:spPr>
            <a:ln w="28575" cap="rnd">
              <a:solidFill>
                <a:srgbClr val="01AAC9"/>
              </a:solidFill>
              <a:round/>
            </a:ln>
            <a:effectLst/>
          </c:spPr>
          <c:marker>
            <c:symbol val="none"/>
          </c:marker>
          <c:dLbls>
            <c:spPr>
              <a:noFill/>
              <a:ln>
                <a:noFill/>
              </a:ln>
              <a:effectLst/>
            </c:spPr>
            <c:txPr>
              <a:bodyPr rot="0" spcFirstLastPara="1" vertOverflow="ellipsis" vert="horz" wrap="square" anchor="ctr" anchorCtr="0"/>
              <a:lstStyle/>
              <a:p>
                <a:pPr algn="ctr">
                  <a:defRPr lang="en-US" sz="16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2016 (n=1,158)</c:v>
                </c:pt>
                <c:pt idx="1">
                  <c:v>2017 (n=1,120)</c:v>
                </c:pt>
                <c:pt idx="2">
                  <c:v>2018 (n=1,087)</c:v>
                </c:pt>
                <c:pt idx="3">
                  <c:v>2020 (n=1,094)</c:v>
                </c:pt>
                <c:pt idx="4">
                  <c:v>2021 (n=1,009)</c:v>
                </c:pt>
              </c:strCache>
            </c:strRef>
          </c:cat>
          <c:val>
            <c:numRef>
              <c:f>Sheet1!$H$2:$H$6</c:f>
              <c:numCache>
                <c:formatCode>0%</c:formatCode>
                <c:ptCount val="5"/>
                <c:pt idx="0">
                  <c:v>0.63</c:v>
                </c:pt>
                <c:pt idx="1">
                  <c:v>0.63</c:v>
                </c:pt>
                <c:pt idx="2">
                  <c:v>0.66</c:v>
                </c:pt>
                <c:pt idx="3">
                  <c:v>0.65045825403449276</c:v>
                </c:pt>
                <c:pt idx="4">
                  <c:v>0.60170000000000001</c:v>
                </c:pt>
              </c:numCache>
            </c:numRef>
          </c:val>
          <c:smooth val="0"/>
          <c:extLst>
            <c:ext xmlns:c16="http://schemas.microsoft.com/office/drawing/2014/chart" uri="{C3380CC4-5D6E-409C-BE32-E72D297353CC}">
              <c16:uniqueId val="{00000000-3CE9-4D4B-BF92-73BF371B00A9}"/>
            </c:ext>
          </c:extLst>
        </c:ser>
        <c:ser>
          <c:idx val="1"/>
          <c:order val="1"/>
          <c:tx>
            <c:strRef>
              <c:f>Sheet1!$I$1</c:f>
              <c:strCache>
                <c:ptCount val="1"/>
                <c:pt idx="0">
                  <c:v>Neither agree nor disagree</c:v>
                </c:pt>
              </c:strCache>
            </c:strRef>
          </c:tx>
          <c:spPr>
            <a:ln w="28575" cap="rnd">
              <a:solidFill>
                <a:srgbClr val="FBBF55"/>
              </a:solidFill>
              <a:round/>
            </a:ln>
            <a:effectLst/>
          </c:spPr>
          <c:marker>
            <c:symbol val="none"/>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2016 (n=1,158)</c:v>
                </c:pt>
                <c:pt idx="1">
                  <c:v>2017 (n=1,120)</c:v>
                </c:pt>
                <c:pt idx="2">
                  <c:v>2018 (n=1,087)</c:v>
                </c:pt>
                <c:pt idx="3">
                  <c:v>2020 (n=1,094)</c:v>
                </c:pt>
                <c:pt idx="4">
                  <c:v>2021 (n=1,009)</c:v>
                </c:pt>
              </c:strCache>
            </c:strRef>
          </c:cat>
          <c:val>
            <c:numRef>
              <c:f>Sheet1!$I$2:$I$6</c:f>
              <c:numCache>
                <c:formatCode>0%</c:formatCode>
                <c:ptCount val="5"/>
                <c:pt idx="0">
                  <c:v>0.2</c:v>
                </c:pt>
                <c:pt idx="1">
                  <c:v>0.22</c:v>
                </c:pt>
                <c:pt idx="2">
                  <c:v>0.2</c:v>
                </c:pt>
                <c:pt idx="3">
                  <c:v>0.20171643481003229</c:v>
                </c:pt>
                <c:pt idx="4">
                  <c:v>0.20499999999999999</c:v>
                </c:pt>
              </c:numCache>
            </c:numRef>
          </c:val>
          <c:smooth val="0"/>
          <c:extLst>
            <c:ext xmlns:c16="http://schemas.microsoft.com/office/drawing/2014/chart" uri="{C3380CC4-5D6E-409C-BE32-E72D297353CC}">
              <c16:uniqueId val="{00000001-3CE9-4D4B-BF92-73BF371B00A9}"/>
            </c:ext>
          </c:extLst>
        </c:ser>
        <c:ser>
          <c:idx val="2"/>
          <c:order val="2"/>
          <c:tx>
            <c:strRef>
              <c:f>Sheet1!$J$1</c:f>
              <c:strCache>
                <c:ptCount val="1"/>
                <c:pt idx="0">
                  <c:v>Net: Disagree </c:v>
                </c:pt>
              </c:strCache>
            </c:strRef>
          </c:tx>
          <c:spPr>
            <a:ln w="28575" cap="rnd">
              <a:solidFill>
                <a:srgbClr val="87AE41"/>
              </a:solidFill>
              <a:round/>
            </a:ln>
            <a:effectLst/>
          </c:spPr>
          <c:marker>
            <c:symbol val="none"/>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2016 (n=1,158)</c:v>
                </c:pt>
                <c:pt idx="1">
                  <c:v>2017 (n=1,120)</c:v>
                </c:pt>
                <c:pt idx="2">
                  <c:v>2018 (n=1,087)</c:v>
                </c:pt>
                <c:pt idx="3">
                  <c:v>2020 (n=1,094)</c:v>
                </c:pt>
                <c:pt idx="4">
                  <c:v>2021 (n=1,009)</c:v>
                </c:pt>
              </c:strCache>
            </c:strRef>
          </c:cat>
          <c:val>
            <c:numRef>
              <c:f>Sheet1!$J$2:$J$6</c:f>
              <c:numCache>
                <c:formatCode>0%</c:formatCode>
                <c:ptCount val="5"/>
                <c:pt idx="0">
                  <c:v>0.1</c:v>
                </c:pt>
                <c:pt idx="1">
                  <c:v>0.1</c:v>
                </c:pt>
                <c:pt idx="2">
                  <c:v>8.2600000000000007E-2</c:v>
                </c:pt>
                <c:pt idx="3">
                  <c:v>8.2516006524376878E-2</c:v>
                </c:pt>
                <c:pt idx="4">
                  <c:v>9.8500000000000004E-2</c:v>
                </c:pt>
              </c:numCache>
            </c:numRef>
          </c:val>
          <c:smooth val="0"/>
          <c:extLst>
            <c:ext xmlns:c16="http://schemas.microsoft.com/office/drawing/2014/chart" uri="{C3380CC4-5D6E-409C-BE32-E72D297353CC}">
              <c16:uniqueId val="{00000002-3CE9-4D4B-BF92-73BF371B00A9}"/>
            </c:ext>
          </c:extLst>
        </c:ser>
        <c:ser>
          <c:idx val="3"/>
          <c:order val="3"/>
          <c:tx>
            <c:strRef>
              <c:f>Sheet1!$K$1</c:f>
              <c:strCache>
                <c:ptCount val="1"/>
                <c:pt idx="0">
                  <c:v>Don't know </c:v>
                </c:pt>
              </c:strCache>
            </c:strRef>
          </c:tx>
          <c:spPr>
            <a:ln w="28575" cap="rnd">
              <a:solidFill>
                <a:srgbClr val="807F85"/>
              </a:solidFill>
              <a:round/>
            </a:ln>
            <a:effectLst/>
          </c:spPr>
          <c:marker>
            <c:symbol val="none"/>
          </c:marker>
          <c:dLbls>
            <c:dLbl>
              <c:idx val="0"/>
              <c:layout>
                <c:manualLayout>
                  <c:x val="-2.2359271877465541E-2"/>
                  <c:y val="2.86781779389003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B09-42B4-BE67-95C0BCB2832B}"/>
                </c:ext>
              </c:extLst>
            </c:dLbl>
            <c:dLbl>
              <c:idx val="1"/>
              <c:layout>
                <c:manualLayout>
                  <c:x val="-2.1159420810160225E-2"/>
                  <c:y val="2.04844128135002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B09-42B4-BE67-95C0BCB2832B}"/>
                </c:ext>
              </c:extLst>
            </c:dLbl>
            <c:dLbl>
              <c:idx val="2"/>
              <c:layout>
                <c:manualLayout>
                  <c:x val="-2.7158676146686801E-2"/>
                  <c:y val="4.50657081897005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B09-42B4-BE67-95C0BCB2832B}"/>
                </c:ext>
              </c:extLst>
            </c:dLbl>
            <c:dLbl>
              <c:idx val="3"/>
              <c:layout>
                <c:manualLayout>
                  <c:x val="-2.1159420810160225E-2"/>
                  <c:y val="2.45812953762002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B09-42B4-BE67-95C0BCB2832B}"/>
                </c:ext>
              </c:extLst>
            </c:dLbl>
            <c:dLbl>
              <c:idx val="4"/>
              <c:layout>
                <c:manualLayout>
                  <c:x val="-1.9404615005110704E-2"/>
                  <c:y val="3.27750605016002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58E-4245-9976-BB7112AD8FA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2016 (n=1,158)</c:v>
                </c:pt>
                <c:pt idx="1">
                  <c:v>2017 (n=1,120)</c:v>
                </c:pt>
                <c:pt idx="2">
                  <c:v>2018 (n=1,087)</c:v>
                </c:pt>
                <c:pt idx="3">
                  <c:v>2020 (n=1,094)</c:v>
                </c:pt>
                <c:pt idx="4">
                  <c:v>2021 (n=1,009)</c:v>
                </c:pt>
              </c:strCache>
            </c:strRef>
          </c:cat>
          <c:val>
            <c:numRef>
              <c:f>Sheet1!$K$2:$K$6</c:f>
              <c:numCache>
                <c:formatCode>0%</c:formatCode>
                <c:ptCount val="5"/>
                <c:pt idx="0">
                  <c:v>7.0000000000000007E-2</c:v>
                </c:pt>
                <c:pt idx="1">
                  <c:v>0.06</c:v>
                </c:pt>
                <c:pt idx="2">
                  <c:v>2.7900000000000001E-2</c:v>
                </c:pt>
                <c:pt idx="3">
                  <c:v>6.5309304631097895E-2</c:v>
                </c:pt>
                <c:pt idx="4">
                  <c:v>9.4700000000000006E-2</c:v>
                </c:pt>
              </c:numCache>
            </c:numRef>
          </c:val>
          <c:smooth val="0"/>
          <c:extLst>
            <c:ext xmlns:c16="http://schemas.microsoft.com/office/drawing/2014/chart" uri="{C3380CC4-5D6E-409C-BE32-E72D297353CC}">
              <c16:uniqueId val="{00000000-0B70-4939-8186-BC6D793A4066}"/>
            </c:ext>
          </c:extLst>
        </c:ser>
        <c:dLbls>
          <c:showLegendKey val="0"/>
          <c:showVal val="0"/>
          <c:showCatName val="0"/>
          <c:showSerName val="0"/>
          <c:showPercent val="0"/>
          <c:showBubbleSize val="0"/>
        </c:dLbls>
        <c:smooth val="0"/>
        <c:axId val="274717952"/>
        <c:axId val="274711680"/>
      </c:lineChart>
      <c:catAx>
        <c:axId val="274717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274711680"/>
        <c:crosses val="autoZero"/>
        <c:auto val="1"/>
        <c:lblAlgn val="ctr"/>
        <c:lblOffset val="100"/>
        <c:noMultiLvlLbl val="0"/>
      </c:catAx>
      <c:valAx>
        <c:axId val="274711680"/>
        <c:scaling>
          <c:orientation val="minMax"/>
        </c:scaling>
        <c:delete val="1"/>
        <c:axPos val="r"/>
        <c:numFmt formatCode="0%" sourceLinked="1"/>
        <c:majorTickMark val="none"/>
        <c:minorTickMark val="none"/>
        <c:tickLblPos val="nextTo"/>
        <c:crossAx val="274717952"/>
        <c:crosses val="max"/>
        <c:crossBetween val="between"/>
      </c:valAx>
      <c:spPr>
        <a:noFill/>
        <a:ln>
          <a:noFill/>
        </a:ln>
        <a:effectLst/>
      </c:spPr>
    </c:plotArea>
    <c:legend>
      <c:legendPos val="b"/>
      <c:layout>
        <c:manualLayout>
          <c:xMode val="edge"/>
          <c:yMode val="edge"/>
          <c:x val="1.5407320346069257E-2"/>
          <c:y val="1.8110016019907329E-2"/>
          <c:w val="0.14397797111231012"/>
          <c:h val="0.8154828611595532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chart>
  <c:spPr>
    <a:noFill/>
    <a:ln>
      <a:noFill/>
    </a:ln>
    <a:effectLst/>
  </c:spPr>
  <c:txPr>
    <a:bodyPr/>
    <a:lstStyle/>
    <a:p>
      <a:pPr>
        <a:defRPr sz="1200" b="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82805173794926"/>
          <c:y val="7.7229771779560155E-2"/>
          <c:w val="0.83417194826205077"/>
          <c:h val="0.74168812146506935"/>
        </c:manualLayout>
      </c:layout>
      <c:lineChart>
        <c:grouping val="standard"/>
        <c:varyColors val="0"/>
        <c:ser>
          <c:idx val="0"/>
          <c:order val="0"/>
          <c:tx>
            <c:strRef>
              <c:f>Sheet1!$H$1</c:f>
              <c:strCache>
                <c:ptCount val="1"/>
                <c:pt idx="0">
                  <c:v>Net: Agree </c:v>
                </c:pt>
              </c:strCache>
            </c:strRef>
          </c:tx>
          <c:spPr>
            <a:ln w="28575" cap="rnd">
              <a:solidFill>
                <a:srgbClr val="01AAC9"/>
              </a:solidFill>
              <a:round/>
            </a:ln>
            <a:effectLst/>
          </c:spPr>
          <c:marker>
            <c:symbol val="none"/>
          </c:marker>
          <c:dLbls>
            <c:spPr>
              <a:noFill/>
              <a:ln>
                <a:noFill/>
              </a:ln>
              <a:effectLst/>
            </c:spPr>
            <c:txPr>
              <a:bodyPr rot="0" spcFirstLastPara="1" vertOverflow="ellipsis" vert="horz" wrap="square" anchor="ctr" anchorCtr="1"/>
              <a:lstStyle/>
              <a:p>
                <a:pPr>
                  <a:defRPr sz="1600" b="0" i="0" u="none" strike="noStrike" kern="1200" baseline="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2016 (n=1,050)</c:v>
                </c:pt>
                <c:pt idx="1">
                  <c:v>2017 (n=1,000)</c:v>
                </c:pt>
                <c:pt idx="2">
                  <c:v>2018 (n=978)</c:v>
                </c:pt>
                <c:pt idx="3">
                  <c:v>2020 (n=1,094)</c:v>
                </c:pt>
                <c:pt idx="4">
                  <c:v>2021 (n=1,009)</c:v>
                </c:pt>
              </c:strCache>
            </c:strRef>
          </c:cat>
          <c:val>
            <c:numRef>
              <c:f>Sheet1!$H$2:$H$7</c:f>
              <c:numCache>
                <c:formatCode>0%</c:formatCode>
                <c:ptCount val="6"/>
                <c:pt idx="0">
                  <c:v>0.68</c:v>
                </c:pt>
                <c:pt idx="1">
                  <c:v>0.69</c:v>
                </c:pt>
                <c:pt idx="2">
                  <c:v>0.67</c:v>
                </c:pt>
                <c:pt idx="3">
                  <c:v>0.67</c:v>
                </c:pt>
                <c:pt idx="4">
                  <c:v>0.69</c:v>
                </c:pt>
                <c:pt idx="5">
                  <c:v>0.68</c:v>
                </c:pt>
              </c:numCache>
            </c:numRef>
          </c:val>
          <c:smooth val="0"/>
          <c:extLst>
            <c:ext xmlns:c16="http://schemas.microsoft.com/office/drawing/2014/chart" uri="{C3380CC4-5D6E-409C-BE32-E72D297353CC}">
              <c16:uniqueId val="{00000000-7596-4BCF-8CDA-BBEFDE7AE715}"/>
            </c:ext>
          </c:extLst>
        </c:ser>
        <c:ser>
          <c:idx val="1"/>
          <c:order val="1"/>
          <c:tx>
            <c:strRef>
              <c:f>Sheet1!$I$1</c:f>
              <c:strCache>
                <c:ptCount val="1"/>
                <c:pt idx="0">
                  <c:v>Neither agree nor disagree </c:v>
                </c:pt>
              </c:strCache>
            </c:strRef>
          </c:tx>
          <c:spPr>
            <a:ln w="28575" cap="rnd">
              <a:solidFill>
                <a:srgbClr val="FBBF55"/>
              </a:solidFill>
              <a:round/>
            </a:ln>
            <a:effectLst/>
          </c:spPr>
          <c:marker>
            <c:symbol val="none"/>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2016 (n=1,050)</c:v>
                </c:pt>
                <c:pt idx="1">
                  <c:v>2017 (n=1,000)</c:v>
                </c:pt>
                <c:pt idx="2">
                  <c:v>2018 (n=978)</c:v>
                </c:pt>
                <c:pt idx="3">
                  <c:v>2020 (n=1,094)</c:v>
                </c:pt>
                <c:pt idx="4">
                  <c:v>2021 (n=1,009)</c:v>
                </c:pt>
              </c:strCache>
            </c:strRef>
          </c:cat>
          <c:val>
            <c:numRef>
              <c:f>Sheet1!$I$2:$I$7</c:f>
              <c:numCache>
                <c:formatCode>0%</c:formatCode>
                <c:ptCount val="6"/>
                <c:pt idx="0">
                  <c:v>0.19</c:v>
                </c:pt>
                <c:pt idx="1">
                  <c:v>0.17</c:v>
                </c:pt>
                <c:pt idx="2">
                  <c:v>0.19</c:v>
                </c:pt>
                <c:pt idx="3">
                  <c:v>0.21</c:v>
                </c:pt>
                <c:pt idx="4">
                  <c:v>0.18</c:v>
                </c:pt>
                <c:pt idx="5">
                  <c:v>0.18</c:v>
                </c:pt>
              </c:numCache>
            </c:numRef>
          </c:val>
          <c:smooth val="0"/>
          <c:extLst>
            <c:ext xmlns:c16="http://schemas.microsoft.com/office/drawing/2014/chart" uri="{C3380CC4-5D6E-409C-BE32-E72D297353CC}">
              <c16:uniqueId val="{00000001-7596-4BCF-8CDA-BBEFDE7AE715}"/>
            </c:ext>
          </c:extLst>
        </c:ser>
        <c:ser>
          <c:idx val="2"/>
          <c:order val="2"/>
          <c:tx>
            <c:strRef>
              <c:f>Sheet1!$J$1</c:f>
              <c:strCache>
                <c:ptCount val="1"/>
                <c:pt idx="0">
                  <c:v>Net: Disagree</c:v>
                </c:pt>
              </c:strCache>
            </c:strRef>
          </c:tx>
          <c:spPr>
            <a:ln w="28575" cap="rnd">
              <a:solidFill>
                <a:srgbClr val="87AE41"/>
              </a:solidFill>
              <a:round/>
            </a:ln>
            <a:effectLst/>
          </c:spPr>
          <c:marker>
            <c:symbol val="none"/>
          </c:marker>
          <c:dLbls>
            <c:dLbl>
              <c:idx val="0"/>
              <c:layout>
                <c:manualLayout>
                  <c:x val="-2.5088885817354134E-2"/>
                  <c:y val="-4.19624002957496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694-40A2-BCA2-AF40C68E1DC9}"/>
                </c:ext>
              </c:extLst>
            </c:dLbl>
            <c:dLbl>
              <c:idx val="1"/>
              <c:layout>
                <c:manualLayout>
                  <c:x val="-2.628873688465945E-2"/>
                  <c:y val="-3.7865517733049643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3.6979409894349807E-2"/>
                      <c:h val="7.9827918028799461E-2"/>
                    </c:manualLayout>
                  </c15:layout>
                </c:ext>
                <c:ext xmlns:c16="http://schemas.microsoft.com/office/drawing/2014/chart" uri="{C3380CC4-5D6E-409C-BE32-E72D297353CC}">
                  <c16:uniqueId val="{00000006-7694-40A2-BCA2-AF40C68E1DC9}"/>
                </c:ext>
              </c:extLst>
            </c:dLbl>
            <c:dLbl>
              <c:idx val="2"/>
              <c:layout>
                <c:manualLayout>
                  <c:x val="-2.0289481548132964E-2"/>
                  <c:y val="-4.60592828584498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694-40A2-BCA2-AF40C68E1DC9}"/>
                </c:ext>
              </c:extLst>
            </c:dLbl>
            <c:dLbl>
              <c:idx val="3"/>
              <c:layout>
                <c:manualLayout>
                  <c:x val="-2.1159420810160312E-2"/>
                  <c:y val="-4.19624002957498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694-40A2-BCA2-AF40C68E1DC9}"/>
                </c:ext>
              </c:extLst>
            </c:dLbl>
            <c:dLbl>
              <c:idx val="4"/>
              <c:layout>
                <c:manualLayout>
                  <c:x val="-2.1159420810160225E-2"/>
                  <c:y val="-3.78655177330497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694-40A2-BCA2-AF40C68E1DC9}"/>
                </c:ext>
              </c:extLst>
            </c:dLbl>
            <c:dLbl>
              <c:idx val="5"/>
              <c:layout>
                <c:manualLayout>
                  <c:x val="-2.1159420810160225E-2"/>
                  <c:y val="-5.01561654211498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694-40A2-BCA2-AF40C68E1DC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2016 (n=1,050)</c:v>
                </c:pt>
                <c:pt idx="1">
                  <c:v>2017 (n=1,000)</c:v>
                </c:pt>
                <c:pt idx="2">
                  <c:v>2018 (n=978)</c:v>
                </c:pt>
                <c:pt idx="3">
                  <c:v>2020 (n=1,094)</c:v>
                </c:pt>
                <c:pt idx="4">
                  <c:v>2021 (n=1,009)</c:v>
                </c:pt>
              </c:strCache>
            </c:strRef>
          </c:cat>
          <c:val>
            <c:numRef>
              <c:f>Sheet1!$J$2:$J$7</c:f>
              <c:numCache>
                <c:formatCode>0%</c:formatCode>
                <c:ptCount val="6"/>
                <c:pt idx="0">
                  <c:v>0.11</c:v>
                </c:pt>
                <c:pt idx="1">
                  <c:v>0.11</c:v>
                </c:pt>
                <c:pt idx="2">
                  <c:v>0.1</c:v>
                </c:pt>
                <c:pt idx="3">
                  <c:v>0.09</c:v>
                </c:pt>
                <c:pt idx="4">
                  <c:v>0.09</c:v>
                </c:pt>
                <c:pt idx="5">
                  <c:v>0.09</c:v>
                </c:pt>
              </c:numCache>
            </c:numRef>
          </c:val>
          <c:smooth val="0"/>
          <c:extLst>
            <c:ext xmlns:c16="http://schemas.microsoft.com/office/drawing/2014/chart" uri="{C3380CC4-5D6E-409C-BE32-E72D297353CC}">
              <c16:uniqueId val="{00000002-7596-4BCF-8CDA-BBEFDE7AE715}"/>
            </c:ext>
          </c:extLst>
        </c:ser>
        <c:ser>
          <c:idx val="3"/>
          <c:order val="3"/>
          <c:tx>
            <c:strRef>
              <c:f>Sheet1!$K$1</c:f>
              <c:strCache>
                <c:ptCount val="1"/>
                <c:pt idx="0">
                  <c:v>Don't know </c:v>
                </c:pt>
              </c:strCache>
            </c:strRef>
          </c:tx>
          <c:spPr>
            <a:ln w="28575" cap="rnd">
              <a:solidFill>
                <a:srgbClr val="807F85"/>
              </a:solidFill>
              <a:round/>
            </a:ln>
            <a:effectLst/>
          </c:spPr>
          <c:marker>
            <c:symbol val="none"/>
          </c:marker>
          <c:dLbls>
            <c:dLbl>
              <c:idx val="0"/>
              <c:layout>
                <c:manualLayout>
                  <c:x val="-2.2359271877465541E-2"/>
                  <c:y val="-3.27750605016003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694-40A2-BCA2-AF40C68E1DC9}"/>
                </c:ext>
              </c:extLst>
            </c:dLbl>
            <c:dLbl>
              <c:idx val="1"/>
              <c:layout>
                <c:manualLayout>
                  <c:x val="-2.115942081016027E-2"/>
                  <c:y val="-2.45812953762002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694-40A2-BCA2-AF40C68E1DC9}"/>
                </c:ext>
              </c:extLst>
            </c:dLbl>
            <c:dLbl>
              <c:idx val="2"/>
              <c:layout>
                <c:manualLayout>
                  <c:x val="-2.1159420810160225E-2"/>
                  <c:y val="-2.04844128135002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694-40A2-BCA2-AF40C68E1DC9}"/>
                </c:ext>
              </c:extLst>
            </c:dLbl>
            <c:dLbl>
              <c:idx val="3"/>
              <c:layout>
                <c:manualLayout>
                  <c:x val="-2.2359271877465541E-2"/>
                  <c:y val="-2.45812953762002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694-40A2-BCA2-AF40C68E1DC9}"/>
                </c:ext>
              </c:extLst>
            </c:dLbl>
            <c:dLbl>
              <c:idx val="4"/>
              <c:layout>
                <c:manualLayout>
                  <c:x val="-2.1159420810160225E-2"/>
                  <c:y val="-2.45812953762002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694-40A2-BCA2-AF40C68E1DC9}"/>
                </c:ext>
              </c:extLst>
            </c:dLbl>
            <c:dLbl>
              <c:idx val="5"/>
              <c:layout>
                <c:manualLayout>
                  <c:x val="-2.4758974012076346E-2"/>
                  <c:y val="-2.04844128135002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694-40A2-BCA2-AF40C68E1DC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2016 (n=1,050)</c:v>
                </c:pt>
                <c:pt idx="1">
                  <c:v>2017 (n=1,000)</c:v>
                </c:pt>
                <c:pt idx="2">
                  <c:v>2018 (n=978)</c:v>
                </c:pt>
                <c:pt idx="3">
                  <c:v>2020 (n=1,094)</c:v>
                </c:pt>
                <c:pt idx="4">
                  <c:v>2021 (n=1,009)</c:v>
                </c:pt>
              </c:strCache>
            </c:strRef>
          </c:cat>
          <c:val>
            <c:numRef>
              <c:f>Sheet1!$K$2:$K$7</c:f>
              <c:numCache>
                <c:formatCode>0%</c:formatCode>
                <c:ptCount val="6"/>
                <c:pt idx="0">
                  <c:v>0.02</c:v>
                </c:pt>
                <c:pt idx="1">
                  <c:v>0.03</c:v>
                </c:pt>
                <c:pt idx="2">
                  <c:v>0.03</c:v>
                </c:pt>
                <c:pt idx="3">
                  <c:v>0.03</c:v>
                </c:pt>
                <c:pt idx="4">
                  <c:v>0.03</c:v>
                </c:pt>
                <c:pt idx="5">
                  <c:v>0.04</c:v>
                </c:pt>
              </c:numCache>
            </c:numRef>
          </c:val>
          <c:smooth val="0"/>
          <c:extLst>
            <c:ext xmlns:c16="http://schemas.microsoft.com/office/drawing/2014/chart" uri="{C3380CC4-5D6E-409C-BE32-E72D297353CC}">
              <c16:uniqueId val="{00000003-7596-4BCF-8CDA-BBEFDE7AE715}"/>
            </c:ext>
          </c:extLst>
        </c:ser>
        <c:dLbls>
          <c:showLegendKey val="0"/>
          <c:showVal val="0"/>
          <c:showCatName val="0"/>
          <c:showSerName val="0"/>
          <c:showPercent val="0"/>
          <c:showBubbleSize val="0"/>
        </c:dLbls>
        <c:smooth val="0"/>
        <c:axId val="274717952"/>
        <c:axId val="274711680"/>
      </c:lineChart>
      <c:catAx>
        <c:axId val="274717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274711680"/>
        <c:crosses val="autoZero"/>
        <c:auto val="1"/>
        <c:lblAlgn val="ctr"/>
        <c:lblOffset val="100"/>
        <c:noMultiLvlLbl val="0"/>
      </c:catAx>
      <c:valAx>
        <c:axId val="274711680"/>
        <c:scaling>
          <c:orientation val="minMax"/>
        </c:scaling>
        <c:delete val="1"/>
        <c:axPos val="r"/>
        <c:numFmt formatCode="0%" sourceLinked="1"/>
        <c:majorTickMark val="none"/>
        <c:minorTickMark val="none"/>
        <c:tickLblPos val="nextTo"/>
        <c:crossAx val="274717952"/>
        <c:crosses val="max"/>
        <c:crossBetween val="between"/>
      </c:valAx>
      <c:spPr>
        <a:noFill/>
        <a:ln>
          <a:noFill/>
        </a:ln>
        <a:effectLst/>
      </c:spPr>
    </c:plotArea>
    <c:legend>
      <c:legendPos val="b"/>
      <c:layout>
        <c:manualLayout>
          <c:xMode val="edge"/>
          <c:yMode val="edge"/>
          <c:x val="1.5407320346069257E-2"/>
          <c:y val="1.8110016019907329E-2"/>
          <c:w val="0.14397797111231012"/>
          <c:h val="0.8154828611595532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chart>
  <c:spPr>
    <a:noFill/>
    <a:ln>
      <a:noFill/>
    </a:ln>
    <a:effectLst/>
  </c:spPr>
  <c:txPr>
    <a:bodyPr/>
    <a:lstStyle/>
    <a:p>
      <a:pPr>
        <a:defRPr sz="1200" b="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82805173794926"/>
          <c:y val="7.7229771779560155E-2"/>
          <c:w val="0.83417194826205077"/>
          <c:h val="0.74168812146506935"/>
        </c:manualLayout>
      </c:layout>
      <c:lineChart>
        <c:grouping val="standard"/>
        <c:varyColors val="0"/>
        <c:ser>
          <c:idx val="0"/>
          <c:order val="0"/>
          <c:tx>
            <c:strRef>
              <c:f>Sheet1!$I$1</c:f>
              <c:strCache>
                <c:ptCount val="1"/>
                <c:pt idx="0">
                  <c:v>Net: Agree</c:v>
                </c:pt>
              </c:strCache>
            </c:strRef>
          </c:tx>
          <c:spPr>
            <a:ln w="28575" cap="rnd">
              <a:solidFill>
                <a:srgbClr val="01AAC9"/>
              </a:solidFill>
              <a:round/>
            </a:ln>
            <a:effectLst/>
          </c:spPr>
          <c:marker>
            <c:symbol val="none"/>
          </c:marker>
          <c:dLbls>
            <c:spPr>
              <a:noFill/>
              <a:ln>
                <a:noFill/>
              </a:ln>
              <a:effectLst/>
            </c:spPr>
            <c:txPr>
              <a:bodyPr rot="0" spcFirstLastPara="1" vertOverflow="ellipsis" vert="horz" wrap="square" anchor="ctr" anchorCtr="1"/>
              <a:lstStyle/>
              <a:p>
                <a:pPr>
                  <a:defRPr sz="1600" b="0" i="0" u="none" strike="noStrike" kern="1200" baseline="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2015 (n=1,065)</c:v>
                </c:pt>
                <c:pt idx="1">
                  <c:v>2016 (n=1,050)</c:v>
                </c:pt>
                <c:pt idx="2">
                  <c:v>2017 (n=993)</c:v>
                </c:pt>
                <c:pt idx="3">
                  <c:v>2018 (n=978) </c:v>
                </c:pt>
                <c:pt idx="4">
                  <c:v>2020 (n=995)</c:v>
                </c:pt>
                <c:pt idx="5">
                  <c:v>2021 (n=907)</c:v>
                </c:pt>
              </c:strCache>
            </c:strRef>
          </c:cat>
          <c:val>
            <c:numRef>
              <c:f>Sheet1!$I$2:$I$7</c:f>
              <c:numCache>
                <c:formatCode>0%</c:formatCode>
                <c:ptCount val="6"/>
                <c:pt idx="0">
                  <c:v>0.65</c:v>
                </c:pt>
                <c:pt idx="1">
                  <c:v>0.65</c:v>
                </c:pt>
                <c:pt idx="2">
                  <c:v>0.64</c:v>
                </c:pt>
                <c:pt idx="3">
                  <c:v>0.68</c:v>
                </c:pt>
                <c:pt idx="4">
                  <c:v>0.65</c:v>
                </c:pt>
                <c:pt idx="5">
                  <c:v>0.64</c:v>
                </c:pt>
              </c:numCache>
            </c:numRef>
          </c:val>
          <c:smooth val="0"/>
          <c:extLst>
            <c:ext xmlns:c16="http://schemas.microsoft.com/office/drawing/2014/chart" uri="{C3380CC4-5D6E-409C-BE32-E72D297353CC}">
              <c16:uniqueId val="{00000000-794B-41D6-AC6A-644AB34D3B6F}"/>
            </c:ext>
          </c:extLst>
        </c:ser>
        <c:ser>
          <c:idx val="1"/>
          <c:order val="1"/>
          <c:tx>
            <c:strRef>
              <c:f>Sheet1!$J$1</c:f>
              <c:strCache>
                <c:ptCount val="1"/>
                <c:pt idx="0">
                  <c:v>Neither agree nor disagree </c:v>
                </c:pt>
              </c:strCache>
            </c:strRef>
          </c:tx>
          <c:spPr>
            <a:ln w="28575" cap="rnd">
              <a:solidFill>
                <a:srgbClr val="FBBF55"/>
              </a:solidFill>
              <a:round/>
            </a:ln>
            <a:effectLst/>
          </c:spPr>
          <c:marker>
            <c:symbol val="none"/>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2015 (n=1,065)</c:v>
                </c:pt>
                <c:pt idx="1">
                  <c:v>2016 (n=1,050)</c:v>
                </c:pt>
                <c:pt idx="2">
                  <c:v>2017 (n=993)</c:v>
                </c:pt>
                <c:pt idx="3">
                  <c:v>2018 (n=978) </c:v>
                </c:pt>
                <c:pt idx="4">
                  <c:v>2020 (n=995)</c:v>
                </c:pt>
                <c:pt idx="5">
                  <c:v>2021 (n=907)</c:v>
                </c:pt>
              </c:strCache>
            </c:strRef>
          </c:cat>
          <c:val>
            <c:numRef>
              <c:f>Sheet1!$J$2:$J$7</c:f>
              <c:numCache>
                <c:formatCode>0%</c:formatCode>
                <c:ptCount val="6"/>
                <c:pt idx="0">
                  <c:v>0.2</c:v>
                </c:pt>
                <c:pt idx="1">
                  <c:v>0.18</c:v>
                </c:pt>
                <c:pt idx="2">
                  <c:v>0.19</c:v>
                </c:pt>
                <c:pt idx="3">
                  <c:v>0.2</c:v>
                </c:pt>
                <c:pt idx="4">
                  <c:v>0.2</c:v>
                </c:pt>
                <c:pt idx="5">
                  <c:v>0.21</c:v>
                </c:pt>
              </c:numCache>
            </c:numRef>
          </c:val>
          <c:smooth val="0"/>
          <c:extLst>
            <c:ext xmlns:c16="http://schemas.microsoft.com/office/drawing/2014/chart" uri="{C3380CC4-5D6E-409C-BE32-E72D297353CC}">
              <c16:uniqueId val="{00000001-794B-41D6-AC6A-644AB34D3B6F}"/>
            </c:ext>
          </c:extLst>
        </c:ser>
        <c:ser>
          <c:idx val="2"/>
          <c:order val="2"/>
          <c:tx>
            <c:strRef>
              <c:f>Sheet1!$K$1</c:f>
              <c:strCache>
                <c:ptCount val="1"/>
                <c:pt idx="0">
                  <c:v>Net: Disagree</c:v>
                </c:pt>
              </c:strCache>
            </c:strRef>
          </c:tx>
          <c:spPr>
            <a:ln w="28575" cap="rnd">
              <a:solidFill>
                <a:srgbClr val="87AE41"/>
              </a:solidFill>
              <a:round/>
            </a:ln>
            <a:effectLst/>
          </c:spPr>
          <c:marker>
            <c:symbol val="none"/>
          </c:marker>
          <c:dLbls>
            <c:dLbl>
              <c:idx val="0"/>
              <c:layout>
                <c:manualLayout>
                  <c:x val="-2.628873688465945E-2"/>
                  <c:y val="-2.96717526076496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62A-4184-8804-F94286748788}"/>
                </c:ext>
              </c:extLst>
            </c:dLbl>
            <c:dLbl>
              <c:idx val="1"/>
              <c:layout>
                <c:manualLayout>
                  <c:x val="-2.5088885817354134E-2"/>
                  <c:y val="-2.14779874822495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62A-4184-8804-F94286748788}"/>
                </c:ext>
              </c:extLst>
            </c:dLbl>
            <c:dLbl>
              <c:idx val="2"/>
              <c:layout>
                <c:manualLayout>
                  <c:x val="-2.148933261543819E-2"/>
                  <c:y val="-2.9671752607649621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3.6979409894349807E-2"/>
                      <c:h val="8.8021683154199559E-2"/>
                    </c:manualLayout>
                  </c15:layout>
                </c:ext>
                <c:ext xmlns:c16="http://schemas.microsoft.com/office/drawing/2014/chart" uri="{C3380CC4-5D6E-409C-BE32-E72D297353CC}">
                  <c16:uniqueId val="{00000005-A62A-4184-8804-F9428674878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2015 (n=1,065)</c:v>
                </c:pt>
                <c:pt idx="1">
                  <c:v>2016 (n=1,050)</c:v>
                </c:pt>
                <c:pt idx="2">
                  <c:v>2017 (n=993)</c:v>
                </c:pt>
                <c:pt idx="3">
                  <c:v>2018 (n=978) </c:v>
                </c:pt>
                <c:pt idx="4">
                  <c:v>2020 (n=995)</c:v>
                </c:pt>
                <c:pt idx="5">
                  <c:v>2021 (n=907)</c:v>
                </c:pt>
              </c:strCache>
            </c:strRef>
          </c:cat>
          <c:val>
            <c:numRef>
              <c:f>Sheet1!$K$2:$K$7</c:f>
              <c:numCache>
                <c:formatCode>0%</c:formatCode>
                <c:ptCount val="6"/>
                <c:pt idx="0">
                  <c:v>0.12</c:v>
                </c:pt>
                <c:pt idx="1">
                  <c:v>0.13</c:v>
                </c:pt>
                <c:pt idx="2">
                  <c:v>0.15</c:v>
                </c:pt>
                <c:pt idx="3">
                  <c:v>0.1</c:v>
                </c:pt>
                <c:pt idx="4">
                  <c:v>0.11</c:v>
                </c:pt>
                <c:pt idx="5">
                  <c:v>0.11</c:v>
                </c:pt>
              </c:numCache>
            </c:numRef>
          </c:val>
          <c:smooth val="0"/>
          <c:extLst>
            <c:ext xmlns:c16="http://schemas.microsoft.com/office/drawing/2014/chart" uri="{C3380CC4-5D6E-409C-BE32-E72D297353CC}">
              <c16:uniqueId val="{00000002-794B-41D6-AC6A-644AB34D3B6F}"/>
            </c:ext>
          </c:extLst>
        </c:ser>
        <c:ser>
          <c:idx val="3"/>
          <c:order val="3"/>
          <c:tx>
            <c:strRef>
              <c:f>Sheet1!$L$1</c:f>
              <c:strCache>
                <c:ptCount val="1"/>
                <c:pt idx="0">
                  <c:v>Don't know</c:v>
                </c:pt>
              </c:strCache>
            </c:strRef>
          </c:tx>
          <c:spPr>
            <a:ln w="28575" cap="rnd">
              <a:solidFill>
                <a:srgbClr val="807F85"/>
              </a:solidFill>
              <a:round/>
            </a:ln>
            <a:effectLst/>
          </c:spPr>
          <c:marker>
            <c:symbol val="none"/>
          </c:marker>
          <c:dLbls>
            <c:dLbl>
              <c:idx val="0"/>
              <c:layout>
                <c:manualLayout>
                  <c:x val="-2.1159420810160225E-2"/>
                  <c:y val="-4.19624002957497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62A-4184-8804-F94286748788}"/>
                </c:ext>
              </c:extLst>
            </c:dLbl>
            <c:dLbl>
              <c:idx val="1"/>
              <c:layout>
                <c:manualLayout>
                  <c:x val="-2.115942081016027E-2"/>
                  <c:y val="-4.19624002957497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62A-4184-8804-F94286748788}"/>
                </c:ext>
              </c:extLst>
            </c:dLbl>
            <c:dLbl>
              <c:idx val="2"/>
              <c:layout>
                <c:manualLayout>
                  <c:x val="-2.1159420810160225E-2"/>
                  <c:y val="-4.19624002957497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62A-4184-8804-F94286748788}"/>
                </c:ext>
              </c:extLst>
            </c:dLbl>
            <c:dLbl>
              <c:idx val="3"/>
              <c:layout>
                <c:manualLayout>
                  <c:x val="-2.1159420810160312E-2"/>
                  <c:y val="-4.19624002957497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62A-4184-8804-F94286748788}"/>
                </c:ext>
              </c:extLst>
            </c:dLbl>
            <c:dLbl>
              <c:idx val="4"/>
              <c:layout>
                <c:manualLayout>
                  <c:x val="-2.3559122944770767E-2"/>
                  <c:y val="-3.3768635170349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62A-4184-8804-F94286748788}"/>
                </c:ext>
              </c:extLst>
            </c:dLbl>
            <c:dLbl>
              <c:idx val="5"/>
              <c:layout>
                <c:manualLayout>
                  <c:x val="-2.1159420810160225E-2"/>
                  <c:y val="-2.14779874822495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62A-4184-8804-F9428674878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2015 (n=1,065)</c:v>
                </c:pt>
                <c:pt idx="1">
                  <c:v>2016 (n=1,050)</c:v>
                </c:pt>
                <c:pt idx="2">
                  <c:v>2017 (n=993)</c:v>
                </c:pt>
                <c:pt idx="3">
                  <c:v>2018 (n=978) </c:v>
                </c:pt>
                <c:pt idx="4">
                  <c:v>2020 (n=995)</c:v>
                </c:pt>
                <c:pt idx="5">
                  <c:v>2021 (n=907)</c:v>
                </c:pt>
              </c:strCache>
            </c:strRef>
          </c:cat>
          <c:val>
            <c:numRef>
              <c:f>Sheet1!$L$2:$L$7</c:f>
              <c:numCache>
                <c:formatCode>0%</c:formatCode>
                <c:ptCount val="6"/>
                <c:pt idx="0">
                  <c:v>0.03</c:v>
                </c:pt>
                <c:pt idx="1">
                  <c:v>0.03</c:v>
                </c:pt>
                <c:pt idx="2">
                  <c:v>0.03</c:v>
                </c:pt>
                <c:pt idx="3">
                  <c:v>0.03</c:v>
                </c:pt>
                <c:pt idx="4">
                  <c:v>0.04</c:v>
                </c:pt>
                <c:pt idx="5">
                  <c:v>0.05</c:v>
                </c:pt>
              </c:numCache>
            </c:numRef>
          </c:val>
          <c:smooth val="0"/>
          <c:extLst>
            <c:ext xmlns:c16="http://schemas.microsoft.com/office/drawing/2014/chart" uri="{C3380CC4-5D6E-409C-BE32-E72D297353CC}">
              <c16:uniqueId val="{00000005-794B-41D6-AC6A-644AB34D3B6F}"/>
            </c:ext>
          </c:extLst>
        </c:ser>
        <c:dLbls>
          <c:showLegendKey val="0"/>
          <c:showVal val="0"/>
          <c:showCatName val="0"/>
          <c:showSerName val="0"/>
          <c:showPercent val="0"/>
          <c:showBubbleSize val="0"/>
        </c:dLbls>
        <c:smooth val="0"/>
        <c:axId val="274717952"/>
        <c:axId val="274711680"/>
      </c:lineChart>
      <c:catAx>
        <c:axId val="274717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274711680"/>
        <c:crosses val="autoZero"/>
        <c:auto val="1"/>
        <c:lblAlgn val="ctr"/>
        <c:lblOffset val="100"/>
        <c:noMultiLvlLbl val="0"/>
      </c:catAx>
      <c:valAx>
        <c:axId val="274711680"/>
        <c:scaling>
          <c:orientation val="minMax"/>
        </c:scaling>
        <c:delete val="1"/>
        <c:axPos val="r"/>
        <c:numFmt formatCode="0%" sourceLinked="1"/>
        <c:majorTickMark val="none"/>
        <c:minorTickMark val="none"/>
        <c:tickLblPos val="nextTo"/>
        <c:crossAx val="274717952"/>
        <c:crosses val="max"/>
        <c:crossBetween val="between"/>
      </c:valAx>
      <c:spPr>
        <a:noFill/>
        <a:ln>
          <a:noFill/>
        </a:ln>
        <a:effectLst/>
      </c:spPr>
    </c:plotArea>
    <c:legend>
      <c:legendPos val="l"/>
      <c:layout>
        <c:manualLayout>
          <c:xMode val="edge"/>
          <c:yMode val="edge"/>
          <c:x val="7.1991064038318901E-3"/>
          <c:y val="4.7082213142412142E-2"/>
          <c:w val="0.16126678575109776"/>
          <c:h val="0.758347801457974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chart>
  <c:spPr>
    <a:noFill/>
    <a:ln>
      <a:noFill/>
    </a:ln>
    <a:effectLst/>
  </c:spPr>
  <c:txPr>
    <a:bodyPr/>
    <a:lstStyle/>
    <a:p>
      <a:pPr>
        <a:defRPr sz="1200" b="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902520511501325E-2"/>
          <c:y val="4.4019010299024969E-2"/>
          <c:w val="0.9186947846511061"/>
          <c:h val="0.74340411093684944"/>
        </c:manualLayout>
      </c:layout>
      <c:barChart>
        <c:barDir val="col"/>
        <c:grouping val="percentStacked"/>
        <c:varyColors val="0"/>
        <c:ser>
          <c:idx val="0"/>
          <c:order val="0"/>
          <c:tx>
            <c:strRef>
              <c:f>Sheet1!$B$1</c:f>
              <c:strCache>
                <c:ptCount val="1"/>
                <c:pt idx="0">
                  <c:v>Strongly agree</c:v>
                </c:pt>
              </c:strCache>
            </c:strRef>
          </c:tx>
          <c:spPr>
            <a:solidFill>
              <a:srgbClr val="01AAC9"/>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Sheet1!$A$5:$A$6</c:f>
              <c:strCache>
                <c:ptCount val="2"/>
                <c:pt idx="0">
                  <c:v>2021 (n=1,009)</c:v>
                </c:pt>
                <c:pt idx="1">
                  <c:v>2020 (n=1,094)</c:v>
                </c:pt>
              </c:strCache>
            </c:strRef>
          </c:cat>
          <c:val>
            <c:numRef>
              <c:f>Sheet1!$B$5:$B$6</c:f>
              <c:numCache>
                <c:formatCode>0%</c:formatCode>
                <c:ptCount val="2"/>
                <c:pt idx="0">
                  <c:v>8.1199999999999994E-2</c:v>
                </c:pt>
                <c:pt idx="1">
                  <c:v>6.4179370409133851E-2</c:v>
                </c:pt>
              </c:numCache>
            </c:numRef>
          </c:val>
          <c:extLst>
            <c:ext xmlns:c16="http://schemas.microsoft.com/office/drawing/2014/chart" uri="{C3380CC4-5D6E-409C-BE32-E72D297353CC}">
              <c16:uniqueId val="{00000000-4181-4E9B-88DE-D183DB55E20A}"/>
            </c:ext>
          </c:extLst>
        </c:ser>
        <c:ser>
          <c:idx val="1"/>
          <c:order val="1"/>
          <c:tx>
            <c:strRef>
              <c:f>Sheet1!$C$1</c:f>
              <c:strCache>
                <c:ptCount val="1"/>
                <c:pt idx="0">
                  <c:v>Agree</c:v>
                </c:pt>
              </c:strCache>
            </c:strRef>
          </c:tx>
          <c:spPr>
            <a:solidFill>
              <a:srgbClr val="2B2A6C"/>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Sheet1!$A$5:$A$6</c:f>
              <c:strCache>
                <c:ptCount val="2"/>
                <c:pt idx="0">
                  <c:v>2021 (n=1,009)</c:v>
                </c:pt>
                <c:pt idx="1">
                  <c:v>2020 (n=1,094)</c:v>
                </c:pt>
              </c:strCache>
            </c:strRef>
          </c:cat>
          <c:val>
            <c:numRef>
              <c:f>Sheet1!$C$5:$C$6</c:f>
              <c:numCache>
                <c:formatCode>0%</c:formatCode>
                <c:ptCount val="2"/>
                <c:pt idx="0">
                  <c:v>0.2697</c:v>
                </c:pt>
                <c:pt idx="1">
                  <c:v>0.27939719756615727</c:v>
                </c:pt>
              </c:numCache>
            </c:numRef>
          </c:val>
          <c:extLst>
            <c:ext xmlns:c16="http://schemas.microsoft.com/office/drawing/2014/chart" uri="{C3380CC4-5D6E-409C-BE32-E72D297353CC}">
              <c16:uniqueId val="{00000001-4181-4E9B-88DE-D183DB55E20A}"/>
            </c:ext>
          </c:extLst>
        </c:ser>
        <c:ser>
          <c:idx val="2"/>
          <c:order val="2"/>
          <c:tx>
            <c:strRef>
              <c:f>Sheet1!$D$1</c:f>
              <c:strCache>
                <c:ptCount val="1"/>
                <c:pt idx="0">
                  <c:v>Neither agree nor disagree</c:v>
                </c:pt>
              </c:strCache>
            </c:strRef>
          </c:tx>
          <c:spPr>
            <a:solidFill>
              <a:srgbClr val="807F85"/>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Sheet1!$A$5:$A$6</c:f>
              <c:strCache>
                <c:ptCount val="2"/>
                <c:pt idx="0">
                  <c:v>2021 (n=1,009)</c:v>
                </c:pt>
                <c:pt idx="1">
                  <c:v>2020 (n=1,094)</c:v>
                </c:pt>
              </c:strCache>
            </c:strRef>
          </c:cat>
          <c:val>
            <c:numRef>
              <c:f>Sheet1!$D$5:$D$6</c:f>
              <c:numCache>
                <c:formatCode>0%</c:formatCode>
                <c:ptCount val="2"/>
                <c:pt idx="0">
                  <c:v>0.24410000000000001</c:v>
                </c:pt>
                <c:pt idx="1">
                  <c:v>0.24512688655665241</c:v>
                </c:pt>
              </c:numCache>
            </c:numRef>
          </c:val>
          <c:extLst>
            <c:ext xmlns:c16="http://schemas.microsoft.com/office/drawing/2014/chart" uri="{C3380CC4-5D6E-409C-BE32-E72D297353CC}">
              <c16:uniqueId val="{00000002-4181-4E9B-88DE-D183DB55E20A}"/>
            </c:ext>
          </c:extLst>
        </c:ser>
        <c:ser>
          <c:idx val="3"/>
          <c:order val="3"/>
          <c:tx>
            <c:strRef>
              <c:f>Sheet1!$E$1</c:f>
              <c:strCache>
                <c:ptCount val="1"/>
                <c:pt idx="0">
                  <c:v>Disagree</c:v>
                </c:pt>
              </c:strCache>
            </c:strRef>
          </c:tx>
          <c:spPr>
            <a:solidFill>
              <a:srgbClr val="CF3D6A"/>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Sheet1!$A$5:$A$6</c:f>
              <c:strCache>
                <c:ptCount val="2"/>
                <c:pt idx="0">
                  <c:v>2021 (n=1,009)</c:v>
                </c:pt>
                <c:pt idx="1">
                  <c:v>2020 (n=1,094)</c:v>
                </c:pt>
              </c:strCache>
            </c:strRef>
          </c:cat>
          <c:val>
            <c:numRef>
              <c:f>Sheet1!$E$5:$E$6</c:f>
              <c:numCache>
                <c:formatCode>0%</c:formatCode>
                <c:ptCount val="2"/>
                <c:pt idx="0">
                  <c:v>0.13639999999999999</c:v>
                </c:pt>
                <c:pt idx="1">
                  <c:v>0.14847441208427931</c:v>
                </c:pt>
              </c:numCache>
            </c:numRef>
          </c:val>
          <c:extLst>
            <c:ext xmlns:c16="http://schemas.microsoft.com/office/drawing/2014/chart" uri="{C3380CC4-5D6E-409C-BE32-E72D297353CC}">
              <c16:uniqueId val="{00000003-4181-4E9B-88DE-D183DB55E20A}"/>
            </c:ext>
          </c:extLst>
        </c:ser>
        <c:ser>
          <c:idx val="4"/>
          <c:order val="4"/>
          <c:tx>
            <c:strRef>
              <c:f>Sheet1!$F$1</c:f>
              <c:strCache>
                <c:ptCount val="1"/>
                <c:pt idx="0">
                  <c:v>Strongly disagree</c:v>
                </c:pt>
              </c:strCache>
            </c:strRef>
          </c:tx>
          <c:spPr>
            <a:solidFill>
              <a:srgbClr val="975DA0"/>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Sheet1!$A$5:$A$6</c:f>
              <c:strCache>
                <c:ptCount val="2"/>
                <c:pt idx="0">
                  <c:v>2021 (n=1,009)</c:v>
                </c:pt>
                <c:pt idx="1">
                  <c:v>2020 (n=1,094)</c:v>
                </c:pt>
              </c:strCache>
            </c:strRef>
          </c:cat>
          <c:val>
            <c:numRef>
              <c:f>Sheet1!$F$5:$F$6</c:f>
              <c:numCache>
                <c:formatCode>0%</c:formatCode>
                <c:ptCount val="2"/>
                <c:pt idx="0">
                  <c:v>4.8300000000000003E-2</c:v>
                </c:pt>
                <c:pt idx="1">
                  <c:v>5.2625926675967299E-2</c:v>
                </c:pt>
              </c:numCache>
            </c:numRef>
          </c:val>
          <c:extLst>
            <c:ext xmlns:c16="http://schemas.microsoft.com/office/drawing/2014/chart" uri="{C3380CC4-5D6E-409C-BE32-E72D297353CC}">
              <c16:uniqueId val="{00000004-4181-4E9B-88DE-D183DB55E20A}"/>
            </c:ext>
          </c:extLst>
        </c:ser>
        <c:ser>
          <c:idx val="5"/>
          <c:order val="5"/>
          <c:tx>
            <c:strRef>
              <c:f>Sheet1!$G$1</c:f>
              <c:strCache>
                <c:ptCount val="1"/>
                <c:pt idx="0">
                  <c:v>Don’t know</c:v>
                </c:pt>
              </c:strCache>
            </c:strRef>
          </c:tx>
          <c:spPr>
            <a:solidFill>
              <a:srgbClr val="D8D9DB"/>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Sheet1!$A$5:$A$6</c:f>
              <c:strCache>
                <c:ptCount val="2"/>
                <c:pt idx="0">
                  <c:v>2021 (n=1,009)</c:v>
                </c:pt>
                <c:pt idx="1">
                  <c:v>2020 (n=1,094)</c:v>
                </c:pt>
              </c:strCache>
            </c:strRef>
          </c:cat>
          <c:val>
            <c:numRef>
              <c:f>Sheet1!$G$5:$G$6</c:f>
              <c:numCache>
                <c:formatCode>0%</c:formatCode>
                <c:ptCount val="2"/>
                <c:pt idx="0">
                  <c:v>0.22020000000000001</c:v>
                </c:pt>
                <c:pt idx="1">
                  <c:v>0.21019620670780989</c:v>
                </c:pt>
              </c:numCache>
            </c:numRef>
          </c:val>
          <c:extLst>
            <c:ext xmlns:c16="http://schemas.microsoft.com/office/drawing/2014/chart" uri="{C3380CC4-5D6E-409C-BE32-E72D297353CC}">
              <c16:uniqueId val="{00000009-4181-4E9B-88DE-D183DB55E20A}"/>
            </c:ext>
          </c:extLst>
        </c:ser>
        <c:dLbls>
          <c:showLegendKey val="0"/>
          <c:showVal val="0"/>
          <c:showCatName val="0"/>
          <c:showSerName val="0"/>
          <c:showPercent val="0"/>
          <c:showBubbleSize val="0"/>
        </c:dLbls>
        <c:gapWidth val="85"/>
        <c:overlap val="100"/>
        <c:axId val="318874664"/>
        <c:axId val="318873488"/>
      </c:barChart>
      <c:catAx>
        <c:axId val="318874664"/>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318873488"/>
        <c:crosses val="autoZero"/>
        <c:auto val="1"/>
        <c:lblAlgn val="ctr"/>
        <c:lblOffset val="100"/>
        <c:noMultiLvlLbl val="0"/>
      </c:catAx>
      <c:valAx>
        <c:axId val="318873488"/>
        <c:scaling>
          <c:orientation val="minMax"/>
        </c:scaling>
        <c:delete val="1"/>
        <c:axPos val="l"/>
        <c:numFmt formatCode="0%" sourceLinked="1"/>
        <c:majorTickMark val="none"/>
        <c:minorTickMark val="none"/>
        <c:tickLblPos val="nextTo"/>
        <c:crossAx val="318874664"/>
        <c:crosses val="max"/>
        <c:crossBetween val="between"/>
      </c:valAx>
      <c:spPr>
        <a:noFill/>
        <a:ln>
          <a:noFill/>
        </a:ln>
        <a:effectLst/>
      </c:spPr>
    </c:plotArea>
    <c:legend>
      <c:legendPos val="b"/>
      <c:layout>
        <c:manualLayout>
          <c:xMode val="edge"/>
          <c:yMode val="edge"/>
          <c:x val="1.0243389372028695E-2"/>
          <c:y val="0.88108190210205917"/>
          <c:w val="0.98975661062797105"/>
          <c:h val="6.032058796033281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chart>
  <c:spPr>
    <a:noFill/>
    <a:ln>
      <a:noFill/>
    </a:ln>
    <a:effectLst/>
  </c:spPr>
  <c:txPr>
    <a:bodyPr/>
    <a:lstStyle/>
    <a:p>
      <a:pPr>
        <a:defRPr sz="1600">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123608302079444"/>
          <c:y val="7.7229771779560155E-2"/>
          <c:w val="0.55554843206943272"/>
          <c:h val="0.80350913731135509"/>
        </c:manualLayout>
      </c:layout>
      <c:barChart>
        <c:barDir val="bar"/>
        <c:grouping val="percentStacked"/>
        <c:varyColors val="0"/>
        <c:ser>
          <c:idx val="0"/>
          <c:order val="0"/>
          <c:tx>
            <c:strRef>
              <c:f>Sheet1!$B$1</c:f>
              <c:strCache>
                <c:ptCount val="1"/>
                <c:pt idx="0">
                  <c:v>Strongly agree</c:v>
                </c:pt>
              </c:strCache>
            </c:strRef>
          </c:tx>
          <c:spPr>
            <a:solidFill>
              <a:srgbClr val="01AAC9"/>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Ofsted acts in the best interests of children</c:v>
                </c:pt>
                <c:pt idx="1">
                  <c:v>The four-point Ofsted grading system is useful in helping me make decisions about my child’s education</c:v>
                </c:pt>
              </c:strCache>
            </c:strRef>
          </c:cat>
          <c:val>
            <c:numRef>
              <c:f>Sheet1!$B$2:$B$3</c:f>
              <c:numCache>
                <c:formatCode>0%</c:formatCode>
                <c:ptCount val="2"/>
                <c:pt idx="0">
                  <c:v>0.1356</c:v>
                </c:pt>
                <c:pt idx="1">
                  <c:v>0.1603</c:v>
                </c:pt>
              </c:numCache>
            </c:numRef>
          </c:val>
          <c:extLst>
            <c:ext xmlns:c16="http://schemas.microsoft.com/office/drawing/2014/chart" uri="{C3380CC4-5D6E-409C-BE32-E72D297353CC}">
              <c16:uniqueId val="{00000000-4181-4E9B-88DE-D183DB55E20A}"/>
            </c:ext>
          </c:extLst>
        </c:ser>
        <c:ser>
          <c:idx val="1"/>
          <c:order val="1"/>
          <c:tx>
            <c:strRef>
              <c:f>Sheet1!$C$1</c:f>
              <c:strCache>
                <c:ptCount val="1"/>
                <c:pt idx="0">
                  <c:v>Agree</c:v>
                </c:pt>
              </c:strCache>
            </c:strRef>
          </c:tx>
          <c:spPr>
            <a:solidFill>
              <a:srgbClr val="2B2A6C"/>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Ofsted acts in the best interests of children</c:v>
                </c:pt>
                <c:pt idx="1">
                  <c:v>The four-point Ofsted grading system is useful in helping me make decisions about my child’s education</c:v>
                </c:pt>
              </c:strCache>
            </c:strRef>
          </c:cat>
          <c:val>
            <c:numRef>
              <c:f>Sheet1!$C$2:$C$3</c:f>
              <c:numCache>
                <c:formatCode>0%</c:formatCode>
                <c:ptCount val="2"/>
                <c:pt idx="0">
                  <c:v>0.4219</c:v>
                </c:pt>
                <c:pt idx="1">
                  <c:v>0.503</c:v>
                </c:pt>
              </c:numCache>
            </c:numRef>
          </c:val>
          <c:extLst>
            <c:ext xmlns:c16="http://schemas.microsoft.com/office/drawing/2014/chart" uri="{C3380CC4-5D6E-409C-BE32-E72D297353CC}">
              <c16:uniqueId val="{00000001-4181-4E9B-88DE-D183DB55E20A}"/>
            </c:ext>
          </c:extLst>
        </c:ser>
        <c:ser>
          <c:idx val="2"/>
          <c:order val="2"/>
          <c:tx>
            <c:strRef>
              <c:f>Sheet1!$D$1</c:f>
              <c:strCache>
                <c:ptCount val="1"/>
                <c:pt idx="0">
                  <c:v>Neither agree nor disagree</c:v>
                </c:pt>
              </c:strCache>
            </c:strRef>
          </c:tx>
          <c:spPr>
            <a:solidFill>
              <a:srgbClr val="807F85"/>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Ofsted acts in the best interests of children</c:v>
                </c:pt>
                <c:pt idx="1">
                  <c:v>The four-point Ofsted grading system is useful in helping me make decisions about my child’s education</c:v>
                </c:pt>
              </c:strCache>
            </c:strRef>
          </c:cat>
          <c:val>
            <c:numRef>
              <c:f>Sheet1!$D$2:$D$3</c:f>
              <c:numCache>
                <c:formatCode>0%</c:formatCode>
                <c:ptCount val="2"/>
                <c:pt idx="0">
                  <c:v>0.27439999999999998</c:v>
                </c:pt>
                <c:pt idx="1">
                  <c:v>0.16900000000000001</c:v>
                </c:pt>
              </c:numCache>
            </c:numRef>
          </c:val>
          <c:extLst>
            <c:ext xmlns:c16="http://schemas.microsoft.com/office/drawing/2014/chart" uri="{C3380CC4-5D6E-409C-BE32-E72D297353CC}">
              <c16:uniqueId val="{00000002-4181-4E9B-88DE-D183DB55E20A}"/>
            </c:ext>
          </c:extLst>
        </c:ser>
        <c:ser>
          <c:idx val="3"/>
          <c:order val="3"/>
          <c:tx>
            <c:strRef>
              <c:f>Sheet1!$E$1</c:f>
              <c:strCache>
                <c:ptCount val="1"/>
                <c:pt idx="0">
                  <c:v>Disagree</c:v>
                </c:pt>
              </c:strCache>
            </c:strRef>
          </c:tx>
          <c:spPr>
            <a:solidFill>
              <a:srgbClr val="CF3D6A"/>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Ofsted acts in the best interests of children</c:v>
                </c:pt>
                <c:pt idx="1">
                  <c:v>The four-point Ofsted grading system is useful in helping me make decisions about my child’s education</c:v>
                </c:pt>
              </c:strCache>
            </c:strRef>
          </c:cat>
          <c:val>
            <c:numRef>
              <c:f>Sheet1!$E$2:$E$3</c:f>
              <c:numCache>
                <c:formatCode>0%</c:formatCode>
                <c:ptCount val="2"/>
                <c:pt idx="0">
                  <c:v>8.1799999999999998E-2</c:v>
                </c:pt>
                <c:pt idx="1">
                  <c:v>8.3299999999999999E-2</c:v>
                </c:pt>
              </c:numCache>
            </c:numRef>
          </c:val>
          <c:extLst>
            <c:ext xmlns:c16="http://schemas.microsoft.com/office/drawing/2014/chart" uri="{C3380CC4-5D6E-409C-BE32-E72D297353CC}">
              <c16:uniqueId val="{00000003-4181-4E9B-88DE-D183DB55E20A}"/>
            </c:ext>
          </c:extLst>
        </c:ser>
        <c:ser>
          <c:idx val="4"/>
          <c:order val="4"/>
          <c:tx>
            <c:strRef>
              <c:f>Sheet1!$F$1</c:f>
              <c:strCache>
                <c:ptCount val="1"/>
                <c:pt idx="0">
                  <c:v>Strongly disagree</c:v>
                </c:pt>
              </c:strCache>
            </c:strRef>
          </c:tx>
          <c:spPr>
            <a:solidFill>
              <a:srgbClr val="975DA0"/>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Ofsted acts in the best interests of children</c:v>
                </c:pt>
                <c:pt idx="1">
                  <c:v>The four-point Ofsted grading system is useful in helping me make decisions about my child’s education</c:v>
                </c:pt>
              </c:strCache>
            </c:strRef>
          </c:cat>
          <c:val>
            <c:numRef>
              <c:f>Sheet1!$F$2:$F$3</c:f>
              <c:numCache>
                <c:formatCode>0%</c:formatCode>
                <c:ptCount val="2"/>
                <c:pt idx="0">
                  <c:v>3.6299999999999999E-2</c:v>
                </c:pt>
                <c:pt idx="1">
                  <c:v>2.93E-2</c:v>
                </c:pt>
              </c:numCache>
            </c:numRef>
          </c:val>
          <c:extLst>
            <c:ext xmlns:c16="http://schemas.microsoft.com/office/drawing/2014/chart" uri="{C3380CC4-5D6E-409C-BE32-E72D297353CC}">
              <c16:uniqueId val="{00000004-4181-4E9B-88DE-D183DB55E20A}"/>
            </c:ext>
          </c:extLst>
        </c:ser>
        <c:ser>
          <c:idx val="5"/>
          <c:order val="5"/>
          <c:tx>
            <c:strRef>
              <c:f>Sheet1!$G$1</c:f>
              <c:strCache>
                <c:ptCount val="1"/>
                <c:pt idx="0">
                  <c:v>Don’t know</c:v>
                </c:pt>
              </c:strCache>
            </c:strRef>
          </c:tx>
          <c:spPr>
            <a:solidFill>
              <a:srgbClr val="D8D9DB"/>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Ofsted acts in the best interests of children</c:v>
                </c:pt>
                <c:pt idx="1">
                  <c:v>The four-point Ofsted grading system is useful in helping me make decisions about my child’s education</c:v>
                </c:pt>
              </c:strCache>
            </c:strRef>
          </c:cat>
          <c:val>
            <c:numRef>
              <c:f>Sheet1!$G$2:$G$3</c:f>
              <c:numCache>
                <c:formatCode>0%</c:formatCode>
                <c:ptCount val="2"/>
                <c:pt idx="0">
                  <c:v>4.99E-2</c:v>
                </c:pt>
                <c:pt idx="1">
                  <c:v>5.5100000000000003E-2</c:v>
                </c:pt>
              </c:numCache>
            </c:numRef>
          </c:val>
          <c:extLst>
            <c:ext xmlns:c16="http://schemas.microsoft.com/office/drawing/2014/chart" uri="{C3380CC4-5D6E-409C-BE32-E72D297353CC}">
              <c16:uniqueId val="{00000009-4181-4E9B-88DE-D183DB55E20A}"/>
            </c:ext>
          </c:extLst>
        </c:ser>
        <c:dLbls>
          <c:showLegendKey val="0"/>
          <c:showVal val="0"/>
          <c:showCatName val="0"/>
          <c:showSerName val="0"/>
          <c:showPercent val="0"/>
          <c:showBubbleSize val="0"/>
        </c:dLbls>
        <c:gapWidth val="85"/>
        <c:overlap val="100"/>
        <c:axId val="318874664"/>
        <c:axId val="318873488"/>
      </c:barChart>
      <c:catAx>
        <c:axId val="3188746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318873488"/>
        <c:crosses val="autoZero"/>
        <c:auto val="1"/>
        <c:lblAlgn val="ctr"/>
        <c:lblOffset val="100"/>
        <c:noMultiLvlLbl val="0"/>
      </c:catAx>
      <c:valAx>
        <c:axId val="318873488"/>
        <c:scaling>
          <c:orientation val="minMax"/>
        </c:scaling>
        <c:delete val="1"/>
        <c:axPos val="b"/>
        <c:numFmt formatCode="0%" sourceLinked="1"/>
        <c:majorTickMark val="none"/>
        <c:minorTickMark val="none"/>
        <c:tickLblPos val="nextTo"/>
        <c:crossAx val="318874664"/>
        <c:crosses val="max"/>
        <c:crossBetween val="between"/>
      </c:valAx>
      <c:spPr>
        <a:noFill/>
        <a:ln>
          <a:noFill/>
        </a:ln>
        <a:effectLst/>
      </c:spPr>
    </c:plotArea>
    <c:legend>
      <c:legendPos val="b"/>
      <c:layout>
        <c:manualLayout>
          <c:xMode val="edge"/>
          <c:yMode val="edge"/>
          <c:x val="0.2404930941009423"/>
          <c:y val="0.8949196807812273"/>
          <c:w val="0.75696094409645176"/>
          <c:h val="0.1050804393826975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chart>
  <c:spPr>
    <a:noFill/>
    <a:ln>
      <a:noFill/>
    </a:ln>
    <a:effectLst/>
  </c:spPr>
  <c:txPr>
    <a:bodyPr/>
    <a:lstStyle/>
    <a:p>
      <a:pPr>
        <a:defRPr sz="1600">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0.91324</cdr:x>
      <cdr:y>0.49071</cdr:y>
    </cdr:from>
    <cdr:to>
      <cdr:x>0.96142</cdr:x>
      <cdr:y>0.51377</cdr:y>
    </cdr:to>
    <cdr:sp macro="" textlink="">
      <cdr:nvSpPr>
        <cdr:cNvPr id="6" name="Rectangle 5">
          <a:extLst xmlns:a="http://schemas.openxmlformats.org/drawingml/2006/main">
            <a:ext uri="{FF2B5EF4-FFF2-40B4-BE49-F238E27FC236}">
              <a16:creationId xmlns:a16="http://schemas.microsoft.com/office/drawing/2014/main" id="{974220C7-BBE3-49A9-8212-104F04699F6B}"/>
            </a:ext>
          </a:extLst>
        </cdr:cNvPr>
        <cdr:cNvSpPr/>
      </cdr:nvSpPr>
      <cdr:spPr>
        <a:xfrm xmlns:a="http://schemas.openxmlformats.org/drawingml/2006/main">
          <a:off x="10611005" y="2467158"/>
          <a:ext cx="559808" cy="115967"/>
        </a:xfrm>
        <a:prstGeom xmlns:a="http://schemas.openxmlformats.org/drawingml/2006/main" prst="rect">
          <a:avLst/>
        </a:prstGeom>
        <a:solidFill xmlns:a="http://schemas.openxmlformats.org/drawingml/2006/main">
          <a:srgbClr val="01AAC9"/>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0.91324</cdr:x>
      <cdr:y>0.67305</cdr:y>
    </cdr:from>
    <cdr:to>
      <cdr:x>0.96142</cdr:x>
      <cdr:y>0.69595</cdr:y>
    </cdr:to>
    <cdr:sp macro="" textlink="">
      <cdr:nvSpPr>
        <cdr:cNvPr id="10" name="Rectangle 9">
          <a:extLst xmlns:a="http://schemas.openxmlformats.org/drawingml/2006/main">
            <a:ext uri="{FF2B5EF4-FFF2-40B4-BE49-F238E27FC236}">
              <a16:creationId xmlns:a16="http://schemas.microsoft.com/office/drawing/2014/main" id="{1D018DBD-F745-46EE-8B7C-A826BDED2D47}"/>
            </a:ext>
          </a:extLst>
        </cdr:cNvPr>
        <cdr:cNvSpPr/>
      </cdr:nvSpPr>
      <cdr:spPr>
        <a:xfrm xmlns:a="http://schemas.openxmlformats.org/drawingml/2006/main">
          <a:off x="10611005" y="3383902"/>
          <a:ext cx="559808" cy="115135"/>
        </a:xfrm>
        <a:prstGeom xmlns:a="http://schemas.openxmlformats.org/drawingml/2006/main" prst="rect">
          <a:avLst/>
        </a:prstGeom>
        <a:solidFill xmlns:a="http://schemas.openxmlformats.org/drawingml/2006/main">
          <a:srgbClr val="01AAC9"/>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0.9122</cdr:x>
      <cdr:y>0.07834</cdr:y>
    </cdr:from>
    <cdr:to>
      <cdr:x>0.96038</cdr:x>
      <cdr:y>0.1014</cdr:y>
    </cdr:to>
    <cdr:sp macro="" textlink="">
      <cdr:nvSpPr>
        <cdr:cNvPr id="11" name="Rectangle 10">
          <a:extLst xmlns:a="http://schemas.openxmlformats.org/drawingml/2006/main">
            <a:ext uri="{FF2B5EF4-FFF2-40B4-BE49-F238E27FC236}">
              <a16:creationId xmlns:a16="http://schemas.microsoft.com/office/drawing/2014/main" id="{2495F040-BEED-4DD2-8AEE-244FFDFC60AF}"/>
            </a:ext>
          </a:extLst>
        </cdr:cNvPr>
        <cdr:cNvSpPr/>
      </cdr:nvSpPr>
      <cdr:spPr>
        <a:xfrm xmlns:a="http://schemas.openxmlformats.org/drawingml/2006/main">
          <a:off x="10598896" y="393873"/>
          <a:ext cx="559808" cy="115940"/>
        </a:xfrm>
        <a:prstGeom xmlns:a="http://schemas.openxmlformats.org/drawingml/2006/main" prst="rect">
          <a:avLst/>
        </a:prstGeom>
        <a:solidFill xmlns:a="http://schemas.openxmlformats.org/drawingml/2006/main">
          <a:srgbClr val="01AAC9"/>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0.66159</cdr:x>
      <cdr:y>0.45518</cdr:y>
    </cdr:from>
    <cdr:to>
      <cdr:x>0.67374</cdr:x>
      <cdr:y>0.47408</cdr:y>
    </cdr:to>
    <cdr:sp macro="" textlink="">
      <cdr:nvSpPr>
        <cdr:cNvPr id="2" name="Isosceles Triangle 1">
          <a:extLst xmlns:a="http://schemas.openxmlformats.org/drawingml/2006/main">
            <a:ext uri="{FF2B5EF4-FFF2-40B4-BE49-F238E27FC236}">
              <a16:creationId xmlns:a16="http://schemas.microsoft.com/office/drawing/2014/main" id="{75B784EB-0707-474E-88C5-B6D90FC7B669}"/>
            </a:ext>
          </a:extLst>
        </cdr:cNvPr>
        <cdr:cNvSpPr/>
      </cdr:nvSpPr>
      <cdr:spPr>
        <a:xfrm xmlns:a="http://schemas.openxmlformats.org/drawingml/2006/main" flipV="1">
          <a:off x="5906404" y="2239129"/>
          <a:ext cx="108488" cy="92989"/>
        </a:xfrm>
        <a:prstGeom xmlns:a="http://schemas.openxmlformats.org/drawingml/2006/main" prst="triangle">
          <a:avLst/>
        </a:prstGeom>
        <a:solidFill xmlns:a="http://schemas.openxmlformats.org/drawingml/2006/main">
          <a:srgbClr val="FF0000"/>
        </a:solidFill>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marL="0" algn="ctr" defTabSz="914400" rtl="0" eaLnBrk="1" latinLnBrk="0" hangingPunct="1"/>
          <a:endParaRPr lang="en-GB" sz="1800" kern="1200">
            <a:solidFill>
              <a:schemeClr val="lt1"/>
            </a:solidFill>
            <a:latin typeface="+mn-lt"/>
            <a:ea typeface="+mn-ea"/>
            <a:cs typeface="+mn-cs"/>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0.44557</cdr:x>
      <cdr:y>0.61487</cdr:y>
    </cdr:from>
    <cdr:to>
      <cdr:x>0.55443</cdr:x>
      <cdr:y>0.6816</cdr:y>
    </cdr:to>
    <cdr:sp macro="" textlink="">
      <cdr:nvSpPr>
        <cdr:cNvPr id="2" name="Oval 1">
          <a:extLst xmlns:a="http://schemas.openxmlformats.org/drawingml/2006/main">
            <a:ext uri="{FF2B5EF4-FFF2-40B4-BE49-F238E27FC236}">
              <a16:creationId xmlns:a16="http://schemas.microsoft.com/office/drawing/2014/main" id="{7BC8AC29-C866-4376-B060-ACBC8E5A294C}"/>
            </a:ext>
          </a:extLst>
        </cdr:cNvPr>
        <cdr:cNvSpPr/>
      </cdr:nvSpPr>
      <cdr:spPr>
        <a:xfrm xmlns:a="http://schemas.openxmlformats.org/drawingml/2006/main">
          <a:off x="3018526" y="3170972"/>
          <a:ext cx="737414" cy="344129"/>
        </a:xfrm>
        <a:prstGeom xmlns:a="http://schemas.openxmlformats.org/drawingml/2006/main" prst="ellipse">
          <a:avLst/>
        </a:prstGeom>
        <a:noFill xmlns:a="http://schemas.openxmlformats.org/drawingml/2006/main"/>
        <a:ln xmlns:a="http://schemas.openxmlformats.org/drawingml/2006/main" w="38100">
          <a:solidFill>
            <a:srgbClr val="007E39"/>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6474F6-0813-4E9E-BD01-DD98AB917DB0}" type="datetimeFigureOut">
              <a:rPr lang="en-US" smtClean="0"/>
              <a:t>5/19/2021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6C45997-05F8-4CAF-948E-9C18C89C6666}" type="slidenum">
              <a:rPr lang="en-US" smtClean="0"/>
              <a:t>‹#›</a:t>
            </a:fld>
            <a:endParaRPr lang="en-US"/>
          </a:p>
        </p:txBody>
      </p:sp>
    </p:spTree>
    <p:extLst>
      <p:ext uri="{BB962C8B-B14F-4D97-AF65-F5344CB8AC3E}">
        <p14:creationId xmlns:p14="http://schemas.microsoft.com/office/powerpoint/2010/main" val="2513663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0175" y="117475"/>
            <a:ext cx="2489200" cy="14017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860288" y="117089"/>
            <a:ext cx="3808141" cy="140191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673C71-BADA-7840-A739-1AAC7105DD65}" type="slidenum">
              <a:rPr lang="en-US" smtClean="0"/>
              <a:t>‹#›</a:t>
            </a:fld>
            <a:endParaRPr lang="en-US"/>
          </a:p>
        </p:txBody>
      </p:sp>
      <p:sp>
        <p:nvSpPr>
          <p:cNvPr id="8" name="TextBox 7"/>
          <p:cNvSpPr txBox="1"/>
          <p:nvPr/>
        </p:nvSpPr>
        <p:spPr>
          <a:xfrm>
            <a:off x="39031" y="2018371"/>
            <a:ext cx="5993781" cy="369332"/>
          </a:xfrm>
          <a:prstGeom prst="rect">
            <a:avLst/>
          </a:prstGeom>
          <a:noFill/>
        </p:spPr>
        <p:txBody>
          <a:bodyPr wrap="square" rtlCol="0">
            <a:spAutoFit/>
          </a:bodyPr>
          <a:lstStyle/>
          <a:p>
            <a:r>
              <a:rPr lang="en-US"/>
              <a:t>SUPPORTING INFORMATION:</a:t>
            </a:r>
          </a:p>
        </p:txBody>
      </p:sp>
      <p:cxnSp>
        <p:nvCxnSpPr>
          <p:cNvPr id="10" name="Straight Connector 9"/>
          <p:cNvCxnSpPr/>
          <p:nvPr/>
        </p:nvCxnSpPr>
        <p:spPr>
          <a:xfrm>
            <a:off x="128239" y="2387703"/>
            <a:ext cx="654019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8317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175" y="117475"/>
            <a:ext cx="2489200" cy="14017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673C71-BADA-7840-A739-1AAC7105DD65}" type="slidenum">
              <a:rPr lang="en-US" smtClean="0"/>
              <a:t>1</a:t>
            </a:fld>
            <a:endParaRPr lang="en-US"/>
          </a:p>
        </p:txBody>
      </p:sp>
    </p:spTree>
    <p:extLst>
      <p:ext uri="{BB962C8B-B14F-4D97-AF65-F5344CB8AC3E}">
        <p14:creationId xmlns:p14="http://schemas.microsoft.com/office/powerpoint/2010/main" val="1511105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 y="127000"/>
            <a:ext cx="2705100" cy="15224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673C71-BADA-7840-A739-1AAC7105DD65}" type="slidenum">
              <a:rPr lang="en-US" smtClean="0"/>
              <a:t>20</a:t>
            </a:fld>
            <a:endParaRPr lang="en-US"/>
          </a:p>
        </p:txBody>
      </p:sp>
    </p:spTree>
    <p:extLst>
      <p:ext uri="{BB962C8B-B14F-4D97-AF65-F5344CB8AC3E}">
        <p14:creationId xmlns:p14="http://schemas.microsoft.com/office/powerpoint/2010/main" val="854156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 y="127000"/>
            <a:ext cx="2705100" cy="15224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673C71-BADA-7840-A739-1AAC7105DD65}" type="slidenum">
              <a:rPr lang="en-US" smtClean="0"/>
              <a:t>22</a:t>
            </a:fld>
            <a:endParaRPr lang="en-US"/>
          </a:p>
        </p:txBody>
      </p:sp>
    </p:spTree>
    <p:extLst>
      <p:ext uri="{BB962C8B-B14F-4D97-AF65-F5344CB8AC3E}">
        <p14:creationId xmlns:p14="http://schemas.microsoft.com/office/powerpoint/2010/main" val="3901691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 y="127000"/>
            <a:ext cx="2705100" cy="15224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673C71-BADA-7840-A739-1AAC7105DD65}" type="slidenum">
              <a:rPr lang="en-US" smtClean="0"/>
              <a:t>23</a:t>
            </a:fld>
            <a:endParaRPr lang="en-US"/>
          </a:p>
        </p:txBody>
      </p:sp>
    </p:spTree>
    <p:extLst>
      <p:ext uri="{BB962C8B-B14F-4D97-AF65-F5344CB8AC3E}">
        <p14:creationId xmlns:p14="http://schemas.microsoft.com/office/powerpoint/2010/main" val="3615583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 y="127000"/>
            <a:ext cx="2705100" cy="15224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CF39DF-D357-4462-9CF7-0DB22330BD4A}" type="slidenum">
              <a:rPr lang="da-DK" smtClean="0"/>
              <a:t>25</a:t>
            </a:fld>
            <a:endParaRPr lang="da-DK"/>
          </a:p>
        </p:txBody>
      </p:sp>
    </p:spTree>
    <p:extLst>
      <p:ext uri="{BB962C8B-B14F-4D97-AF65-F5344CB8AC3E}">
        <p14:creationId xmlns:p14="http://schemas.microsoft.com/office/powerpoint/2010/main" val="636999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 y="127000"/>
            <a:ext cx="2705100" cy="15224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CF39DF-D357-4462-9CF7-0DB22330BD4A}" type="slidenum">
              <a:rPr lang="da-DK" smtClean="0"/>
              <a:t>26</a:t>
            </a:fld>
            <a:endParaRPr lang="da-DK"/>
          </a:p>
        </p:txBody>
      </p:sp>
    </p:spTree>
    <p:extLst>
      <p:ext uri="{BB962C8B-B14F-4D97-AF65-F5344CB8AC3E}">
        <p14:creationId xmlns:p14="http://schemas.microsoft.com/office/powerpoint/2010/main" val="157057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 y="127000"/>
            <a:ext cx="2705100" cy="15224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CF39DF-D357-4462-9CF7-0DB22330BD4A}" type="slidenum">
              <a:rPr lang="da-DK" smtClean="0"/>
              <a:t>27</a:t>
            </a:fld>
            <a:endParaRPr lang="da-DK"/>
          </a:p>
        </p:txBody>
      </p:sp>
    </p:spTree>
    <p:extLst>
      <p:ext uri="{BB962C8B-B14F-4D97-AF65-F5344CB8AC3E}">
        <p14:creationId xmlns:p14="http://schemas.microsoft.com/office/powerpoint/2010/main" val="2566460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 y="127000"/>
            <a:ext cx="2705100" cy="15224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CF39DF-D357-4462-9CF7-0DB22330BD4A}" type="slidenum">
              <a:rPr lang="da-DK" smtClean="0"/>
              <a:t>28</a:t>
            </a:fld>
            <a:endParaRPr lang="da-DK"/>
          </a:p>
        </p:txBody>
      </p:sp>
    </p:spTree>
    <p:extLst>
      <p:ext uri="{BB962C8B-B14F-4D97-AF65-F5344CB8AC3E}">
        <p14:creationId xmlns:p14="http://schemas.microsoft.com/office/powerpoint/2010/main" val="1621058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 y="127000"/>
            <a:ext cx="2705100" cy="1522413"/>
          </a:xfrm>
        </p:spPr>
      </p:sp>
      <p:sp>
        <p:nvSpPr>
          <p:cNvPr id="3" name="Notes Placeholder 2"/>
          <p:cNvSpPr>
            <a:spLocks noGrp="1"/>
          </p:cNvSpPr>
          <p:nvPr>
            <p:ph type="body" idx="1"/>
          </p:nvPr>
        </p:nvSpPr>
        <p:spPr/>
        <p:txBody>
          <a:bodyPr/>
          <a:lstStyle/>
          <a:p>
            <a:endParaRPr lang="en-GB" b="0"/>
          </a:p>
        </p:txBody>
      </p:sp>
      <p:sp>
        <p:nvSpPr>
          <p:cNvPr id="4" name="Slide Number Placeholder 3"/>
          <p:cNvSpPr>
            <a:spLocks noGrp="1"/>
          </p:cNvSpPr>
          <p:nvPr>
            <p:ph type="sldNum" sz="quarter" idx="10"/>
          </p:nvPr>
        </p:nvSpPr>
        <p:spPr/>
        <p:txBody>
          <a:bodyPr/>
          <a:lstStyle/>
          <a:p>
            <a:fld id="{E9CF39DF-D357-4462-9CF7-0DB22330BD4A}" type="slidenum">
              <a:rPr lang="da-DK" smtClean="0"/>
              <a:t>29</a:t>
            </a:fld>
            <a:endParaRPr lang="da-DK"/>
          </a:p>
        </p:txBody>
      </p:sp>
    </p:spTree>
    <p:extLst>
      <p:ext uri="{BB962C8B-B14F-4D97-AF65-F5344CB8AC3E}">
        <p14:creationId xmlns:p14="http://schemas.microsoft.com/office/powerpoint/2010/main" val="1193298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175" y="117475"/>
            <a:ext cx="2489200" cy="14017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673C71-BADA-7840-A739-1AAC7105DD65}" type="slidenum">
              <a:rPr lang="en-US" smtClean="0"/>
              <a:t>43</a:t>
            </a:fld>
            <a:endParaRPr lang="en-US"/>
          </a:p>
        </p:txBody>
      </p:sp>
    </p:spTree>
    <p:extLst>
      <p:ext uri="{BB962C8B-B14F-4D97-AF65-F5344CB8AC3E}">
        <p14:creationId xmlns:p14="http://schemas.microsoft.com/office/powerpoint/2010/main" val="4240827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 y="127000"/>
            <a:ext cx="2705100" cy="15224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CF39DF-D357-4462-9CF7-0DB22330BD4A}" type="slidenum">
              <a:rPr lang="da-DK" smtClean="0"/>
              <a:t>3</a:t>
            </a:fld>
            <a:endParaRPr lang="da-DK"/>
          </a:p>
        </p:txBody>
      </p:sp>
    </p:spTree>
    <p:extLst>
      <p:ext uri="{BB962C8B-B14F-4D97-AF65-F5344CB8AC3E}">
        <p14:creationId xmlns:p14="http://schemas.microsoft.com/office/powerpoint/2010/main" val="1161008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 y="127000"/>
            <a:ext cx="2705100" cy="15224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CF39DF-D357-4462-9CF7-0DB22330BD4A}" type="slidenum">
              <a:rPr lang="da-DK" smtClean="0"/>
              <a:t>13</a:t>
            </a:fld>
            <a:endParaRPr lang="da-DK"/>
          </a:p>
        </p:txBody>
      </p:sp>
    </p:spTree>
    <p:extLst>
      <p:ext uri="{BB962C8B-B14F-4D97-AF65-F5344CB8AC3E}">
        <p14:creationId xmlns:p14="http://schemas.microsoft.com/office/powerpoint/2010/main" val="3534576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 y="127000"/>
            <a:ext cx="2705100" cy="15224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CF39DF-D357-4462-9CF7-0DB22330BD4A}" type="slidenum">
              <a:rPr lang="da-DK" smtClean="0"/>
              <a:t>14</a:t>
            </a:fld>
            <a:endParaRPr lang="da-DK"/>
          </a:p>
        </p:txBody>
      </p:sp>
    </p:spTree>
    <p:extLst>
      <p:ext uri="{BB962C8B-B14F-4D97-AF65-F5344CB8AC3E}">
        <p14:creationId xmlns:p14="http://schemas.microsoft.com/office/powerpoint/2010/main" val="1218329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 y="127000"/>
            <a:ext cx="2705100" cy="15224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CF39DF-D357-4462-9CF7-0DB22330BD4A}" type="slidenum">
              <a:rPr lang="da-DK" smtClean="0"/>
              <a:t>15</a:t>
            </a:fld>
            <a:endParaRPr lang="da-DK"/>
          </a:p>
        </p:txBody>
      </p:sp>
    </p:spTree>
    <p:extLst>
      <p:ext uri="{BB962C8B-B14F-4D97-AF65-F5344CB8AC3E}">
        <p14:creationId xmlns:p14="http://schemas.microsoft.com/office/powerpoint/2010/main" val="2929790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 y="127000"/>
            <a:ext cx="2705100" cy="15224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CF39DF-D357-4462-9CF7-0DB22330BD4A}" type="slidenum">
              <a:rPr lang="da-DK" smtClean="0"/>
              <a:t>16</a:t>
            </a:fld>
            <a:endParaRPr lang="da-DK"/>
          </a:p>
        </p:txBody>
      </p:sp>
    </p:spTree>
    <p:extLst>
      <p:ext uri="{BB962C8B-B14F-4D97-AF65-F5344CB8AC3E}">
        <p14:creationId xmlns:p14="http://schemas.microsoft.com/office/powerpoint/2010/main" val="1440002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 y="127000"/>
            <a:ext cx="2705100" cy="15224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CF39DF-D357-4462-9CF7-0DB22330BD4A}" type="slidenum">
              <a:rPr lang="da-DK" smtClean="0"/>
              <a:t>17</a:t>
            </a:fld>
            <a:endParaRPr lang="da-DK"/>
          </a:p>
        </p:txBody>
      </p:sp>
    </p:spTree>
    <p:extLst>
      <p:ext uri="{BB962C8B-B14F-4D97-AF65-F5344CB8AC3E}">
        <p14:creationId xmlns:p14="http://schemas.microsoft.com/office/powerpoint/2010/main" val="2470126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 y="127000"/>
            <a:ext cx="2705100" cy="15224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CF39DF-D357-4462-9CF7-0DB22330BD4A}" type="slidenum">
              <a:rPr lang="da-DK" smtClean="0"/>
              <a:t>18</a:t>
            </a:fld>
            <a:endParaRPr lang="da-DK"/>
          </a:p>
        </p:txBody>
      </p:sp>
    </p:spTree>
    <p:extLst>
      <p:ext uri="{BB962C8B-B14F-4D97-AF65-F5344CB8AC3E}">
        <p14:creationId xmlns:p14="http://schemas.microsoft.com/office/powerpoint/2010/main" val="3663261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 y="127000"/>
            <a:ext cx="2705100" cy="15224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673C71-BADA-7840-A739-1AAC7105DD65}" type="slidenum">
              <a:rPr lang="en-US" smtClean="0"/>
              <a:t>19</a:t>
            </a:fld>
            <a:endParaRPr lang="en-US"/>
          </a:p>
        </p:txBody>
      </p:sp>
    </p:spTree>
    <p:extLst>
      <p:ext uri="{BB962C8B-B14F-4D97-AF65-F5344CB8AC3E}">
        <p14:creationId xmlns:p14="http://schemas.microsoft.com/office/powerpoint/2010/main" val="1784727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irst Slide - Presenta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D9808CD-5210-3F4A-AA23-FC304081FFC8}"/>
              </a:ext>
            </a:extLst>
          </p:cNvPr>
          <p:cNvPicPr>
            <a:picLocks noChangeAspect="1"/>
          </p:cNvPicPr>
          <p:nvPr userDrawn="1"/>
        </p:nvPicPr>
        <p:blipFill>
          <a:blip r:embed="rId2"/>
          <a:stretch>
            <a:fillRect/>
          </a:stretch>
        </p:blipFill>
        <p:spPr>
          <a:xfrm>
            <a:off x="6993858" y="6064"/>
            <a:ext cx="4771571" cy="6858000"/>
          </a:xfrm>
          <a:prstGeom prst="rect">
            <a:avLst/>
          </a:prstGeom>
        </p:spPr>
      </p:pic>
      <p:sp>
        <p:nvSpPr>
          <p:cNvPr id="26" name="Text Placeholder 4"/>
          <p:cNvSpPr>
            <a:spLocks noGrp="1"/>
          </p:cNvSpPr>
          <p:nvPr>
            <p:ph type="body" sz="quarter" idx="11" hasCustomPrompt="1"/>
          </p:nvPr>
        </p:nvSpPr>
        <p:spPr>
          <a:xfrm>
            <a:off x="1889799" y="1543288"/>
            <a:ext cx="8160001" cy="360000"/>
          </a:xfrm>
        </p:spPr>
        <p:txBody>
          <a:bodyPr>
            <a:noAutofit/>
          </a:bodyPr>
          <a:lstStyle>
            <a:lvl1pPr>
              <a:lnSpc>
                <a:spcPct val="100000"/>
              </a:lnSpc>
              <a:defRPr sz="1800">
                <a:solidFill>
                  <a:srgbClr val="332C41">
                    <a:alpha val="50000"/>
                  </a:srgbClr>
                </a:solidFill>
                <a:latin typeface="Arial" panose="020B0604020202020204" pitchFamily="34" charset="0"/>
                <a:cs typeface="Arial" panose="020B0604020202020204" pitchFamily="34" charset="0"/>
              </a:defRPr>
            </a:lvl1pPr>
          </a:lstStyle>
          <a:p>
            <a:pPr lvl="0"/>
            <a:r>
              <a:rPr lang="en-GB"/>
              <a:t>Tuesday, 16 April 2019</a:t>
            </a:r>
            <a:endParaRPr lang="en-US"/>
          </a:p>
        </p:txBody>
      </p:sp>
      <p:sp>
        <p:nvSpPr>
          <p:cNvPr id="8" name="TextBox 7">
            <a:extLst>
              <a:ext uri="{FF2B5EF4-FFF2-40B4-BE49-F238E27FC236}">
                <a16:creationId xmlns:a16="http://schemas.microsoft.com/office/drawing/2014/main" id="{3CA0EC70-9AE3-D149-9A28-F04398396A8B}"/>
              </a:ext>
            </a:extLst>
          </p:cNvPr>
          <p:cNvSpPr txBox="1"/>
          <p:nvPr userDrawn="1"/>
        </p:nvSpPr>
        <p:spPr>
          <a:xfrm>
            <a:off x="4722471" y="2627453"/>
            <a:ext cx="184731" cy="369332"/>
          </a:xfrm>
          <a:prstGeom prst="rect">
            <a:avLst/>
          </a:prstGeom>
          <a:noFill/>
        </p:spPr>
        <p:txBody>
          <a:bodyPr wrap="none" rtlCol="0">
            <a:spAutoFit/>
          </a:bodyPr>
          <a:lstStyle/>
          <a:p>
            <a:endParaRPr lang="en-US" sz="1800"/>
          </a:p>
        </p:txBody>
      </p:sp>
      <p:sp>
        <p:nvSpPr>
          <p:cNvPr id="10" name="Text Placeholder 4">
            <a:extLst>
              <a:ext uri="{FF2B5EF4-FFF2-40B4-BE49-F238E27FC236}">
                <a16:creationId xmlns:a16="http://schemas.microsoft.com/office/drawing/2014/main" id="{44D6EFC6-ADA4-5D43-80B0-3BFC5EF96ECD}"/>
              </a:ext>
            </a:extLst>
          </p:cNvPr>
          <p:cNvSpPr>
            <a:spLocks noGrp="1"/>
          </p:cNvSpPr>
          <p:nvPr>
            <p:ph type="body" sz="quarter" idx="12" hasCustomPrompt="1"/>
          </p:nvPr>
        </p:nvSpPr>
        <p:spPr>
          <a:xfrm>
            <a:off x="1870530" y="3517066"/>
            <a:ext cx="8160000" cy="369332"/>
          </a:xfrm>
        </p:spPr>
        <p:txBody>
          <a:bodyPr>
            <a:spAutoFit/>
          </a:bodyPr>
          <a:lstStyle>
            <a:lvl1pPr>
              <a:lnSpc>
                <a:spcPct val="100000"/>
              </a:lnSpc>
              <a:defRPr sz="1800">
                <a:solidFill>
                  <a:srgbClr val="332C41">
                    <a:alpha val="50000"/>
                  </a:srgbClr>
                </a:solidFill>
                <a:latin typeface="Arial" panose="020B0604020202020204" pitchFamily="34" charset="0"/>
                <a:cs typeface="Arial" panose="020B0604020202020204" pitchFamily="34" charset="0"/>
              </a:defRPr>
            </a:lvl1pPr>
          </a:lstStyle>
          <a:p>
            <a:r>
              <a:rPr lang="en-US"/>
              <a:t>Further Information</a:t>
            </a:r>
          </a:p>
        </p:txBody>
      </p:sp>
      <p:sp>
        <p:nvSpPr>
          <p:cNvPr id="17" name="Title 3">
            <a:extLst>
              <a:ext uri="{FF2B5EF4-FFF2-40B4-BE49-F238E27FC236}">
                <a16:creationId xmlns:a16="http://schemas.microsoft.com/office/drawing/2014/main" id="{3EB61425-7076-7940-8CB4-73E10E0A081C}"/>
              </a:ext>
            </a:extLst>
          </p:cNvPr>
          <p:cNvSpPr>
            <a:spLocks noGrp="1"/>
          </p:cNvSpPr>
          <p:nvPr>
            <p:ph type="title" hasCustomPrompt="1"/>
          </p:nvPr>
        </p:nvSpPr>
        <p:spPr>
          <a:xfrm>
            <a:off x="1889799" y="1903288"/>
            <a:ext cx="8160001" cy="1543288"/>
          </a:xfrm>
        </p:spPr>
        <p:txBody>
          <a:bodyPr>
            <a:noAutofit/>
          </a:bodyPr>
          <a:lstStyle>
            <a:lvl1pPr>
              <a:lnSpc>
                <a:spcPct val="100000"/>
              </a:lnSpc>
              <a:defRPr sz="4800">
                <a:solidFill>
                  <a:schemeClr val="tx2"/>
                </a:solidFill>
              </a:defRPr>
            </a:lvl1pPr>
          </a:lstStyle>
          <a:p>
            <a:r>
              <a:rPr lang="en-US"/>
              <a:t>Internal/Sales Presentation on two lines</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70530" y="5022000"/>
            <a:ext cx="2029968" cy="47298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3 cols">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2329985B-D2C5-5C48-B1C3-2BB7D57E0819}"/>
              </a:ext>
            </a:extLst>
          </p:cNvPr>
          <p:cNvSpPr>
            <a:spLocks noGrp="1"/>
          </p:cNvSpPr>
          <p:nvPr>
            <p:ph type="body" sz="quarter" idx="11" hasCustomPrompt="1"/>
          </p:nvPr>
        </p:nvSpPr>
        <p:spPr>
          <a:xfrm>
            <a:off x="777600" y="1746815"/>
            <a:ext cx="3114109" cy="646331"/>
          </a:xfrm>
          <a:noFill/>
        </p:spPr>
        <p:txBody>
          <a:bodyPr wrap="square" anchor="ctr" anchorCtr="0">
            <a:spAutoFit/>
          </a:bodyPr>
          <a:lstStyle>
            <a:lvl1pPr algn="l">
              <a:defRPr sz="4000" b="1" baseline="0">
                <a:solidFill>
                  <a:srgbClr val="DD4B81"/>
                </a:solidFill>
              </a:defRPr>
            </a:lvl1pPr>
          </a:lstStyle>
          <a:p>
            <a:pPr lvl="0"/>
            <a:r>
              <a:rPr lang="en-US"/>
              <a:t>Client 1</a:t>
            </a:r>
          </a:p>
        </p:txBody>
      </p:sp>
      <p:sp>
        <p:nvSpPr>
          <p:cNvPr id="3" name="Rectangle 2">
            <a:extLst>
              <a:ext uri="{FF2B5EF4-FFF2-40B4-BE49-F238E27FC236}">
                <a16:creationId xmlns:a16="http://schemas.microsoft.com/office/drawing/2014/main" id="{D6CF3F56-8DA4-7040-8564-EF1A99EC84D1}"/>
              </a:ext>
            </a:extLst>
          </p:cNvPr>
          <p:cNvSpPr/>
          <p:nvPr userDrawn="1"/>
        </p:nvSpPr>
        <p:spPr>
          <a:xfrm>
            <a:off x="4196727" y="1691416"/>
            <a:ext cx="36000" cy="421229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5">
            <a:extLst>
              <a:ext uri="{FF2B5EF4-FFF2-40B4-BE49-F238E27FC236}">
                <a16:creationId xmlns:a16="http://schemas.microsoft.com/office/drawing/2014/main" id="{BA862AD6-F385-F04E-A28D-59877B3370B5}"/>
              </a:ext>
            </a:extLst>
          </p:cNvPr>
          <p:cNvSpPr>
            <a:spLocks noGrp="1"/>
          </p:cNvSpPr>
          <p:nvPr>
            <p:ph type="body" sz="quarter" idx="12" hasCustomPrompt="1"/>
          </p:nvPr>
        </p:nvSpPr>
        <p:spPr>
          <a:xfrm>
            <a:off x="4537745" y="1746815"/>
            <a:ext cx="3114109" cy="646331"/>
          </a:xfrm>
          <a:noFill/>
        </p:spPr>
        <p:txBody>
          <a:bodyPr wrap="square" anchor="ctr" anchorCtr="0">
            <a:spAutoFit/>
          </a:bodyPr>
          <a:lstStyle>
            <a:lvl1pPr algn="l">
              <a:defRPr sz="4000" b="1" baseline="0">
                <a:solidFill>
                  <a:srgbClr val="DD4B81"/>
                </a:solidFill>
              </a:defRPr>
            </a:lvl1pPr>
          </a:lstStyle>
          <a:p>
            <a:pPr lvl="0"/>
            <a:r>
              <a:rPr lang="en-US"/>
              <a:t>Client 2</a:t>
            </a:r>
          </a:p>
        </p:txBody>
      </p:sp>
      <p:sp>
        <p:nvSpPr>
          <p:cNvPr id="14" name="Text Placeholder 5">
            <a:extLst>
              <a:ext uri="{FF2B5EF4-FFF2-40B4-BE49-F238E27FC236}">
                <a16:creationId xmlns:a16="http://schemas.microsoft.com/office/drawing/2014/main" id="{992AAD82-B17B-F847-B348-0A9F1C2C0711}"/>
              </a:ext>
            </a:extLst>
          </p:cNvPr>
          <p:cNvSpPr>
            <a:spLocks noGrp="1"/>
          </p:cNvSpPr>
          <p:nvPr>
            <p:ph type="body" sz="quarter" idx="13" hasCustomPrompt="1"/>
          </p:nvPr>
        </p:nvSpPr>
        <p:spPr>
          <a:xfrm>
            <a:off x="8297891" y="1746815"/>
            <a:ext cx="3114109" cy="646331"/>
          </a:xfrm>
          <a:noFill/>
        </p:spPr>
        <p:txBody>
          <a:bodyPr wrap="square" anchor="ctr" anchorCtr="0">
            <a:spAutoFit/>
          </a:bodyPr>
          <a:lstStyle>
            <a:lvl1pPr algn="l">
              <a:defRPr sz="4000" b="1" baseline="0">
                <a:solidFill>
                  <a:srgbClr val="DD4B81"/>
                </a:solidFill>
              </a:defRPr>
            </a:lvl1pPr>
          </a:lstStyle>
          <a:p>
            <a:pPr lvl="0"/>
            <a:r>
              <a:rPr lang="en-US"/>
              <a:t>Client 3</a:t>
            </a:r>
          </a:p>
        </p:txBody>
      </p:sp>
      <p:sp>
        <p:nvSpPr>
          <p:cNvPr id="17" name="Rectangle 16">
            <a:extLst>
              <a:ext uri="{FF2B5EF4-FFF2-40B4-BE49-F238E27FC236}">
                <a16:creationId xmlns:a16="http://schemas.microsoft.com/office/drawing/2014/main" id="{7C7BD529-37CC-EB46-BD0E-9CB5DA742F98}"/>
              </a:ext>
            </a:extLst>
          </p:cNvPr>
          <p:cNvSpPr/>
          <p:nvPr userDrawn="1"/>
        </p:nvSpPr>
        <p:spPr>
          <a:xfrm>
            <a:off x="7956872" y="1691416"/>
            <a:ext cx="36000" cy="421229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4" hasCustomPrompt="1"/>
          </p:nvPr>
        </p:nvSpPr>
        <p:spPr>
          <a:xfrm>
            <a:off x="777600" y="2676293"/>
            <a:ext cx="3114109" cy="1984248"/>
          </a:xfrm>
        </p:spPr>
        <p:txBody>
          <a:bodyPr>
            <a:noAutofit/>
          </a:bodyPr>
          <a:lstStyle>
            <a:lvl1pPr>
              <a:lnSpc>
                <a:spcPct val="130000"/>
              </a:lnSpc>
              <a:spcBef>
                <a:spcPts val="0"/>
              </a:spcBef>
              <a:defRPr sz="1600">
                <a:solidFill>
                  <a:schemeClr val="tx1"/>
                </a:solidFill>
                <a:latin typeface="+mn-lt"/>
              </a:defRPr>
            </a:lvl1pPr>
            <a:lvl2pPr>
              <a:defRPr sz="1600">
                <a:solidFill>
                  <a:schemeClr val="tx1"/>
                </a:solidFill>
                <a:latin typeface="+mn-lt"/>
              </a:defRPr>
            </a:lvl2pPr>
            <a:lvl3pPr>
              <a:defRPr sz="1600">
                <a:solidFill>
                  <a:schemeClr val="tx1"/>
                </a:solidFill>
                <a:latin typeface="+mn-lt"/>
              </a:defRPr>
            </a:lvl3pPr>
            <a:lvl4pPr>
              <a:defRPr sz="1600">
                <a:solidFill>
                  <a:schemeClr val="tx1"/>
                </a:solidFill>
                <a:latin typeface="+mn-lt"/>
              </a:defRPr>
            </a:lvl4pPr>
            <a:lvl5pPr>
              <a:defRPr sz="1600">
                <a:solidFill>
                  <a:schemeClr val="tx1"/>
                </a:solidFill>
                <a:latin typeface="+mn-lt"/>
              </a:defRPr>
            </a:lvl5pPr>
          </a:lstStyle>
          <a:p>
            <a:pPr lvl="0"/>
            <a:r>
              <a:rPr lang="en-US"/>
              <a:t>Lorem ipsum dolor sit </a:t>
            </a:r>
            <a:r>
              <a:rPr lang="en-US" err="1"/>
              <a:t>amet</a:t>
            </a:r>
            <a:r>
              <a:rPr lang="en-US"/>
              <a:t>, </a:t>
            </a:r>
            <a:r>
              <a:rPr lang="en-US" err="1"/>
              <a:t>ius</a:t>
            </a:r>
            <a:r>
              <a:rPr lang="en-US"/>
              <a:t> ne </a:t>
            </a:r>
            <a:r>
              <a:rPr lang="en-US" err="1"/>
              <a:t>nonumy</a:t>
            </a:r>
            <a:r>
              <a:rPr lang="en-US"/>
              <a:t> </a:t>
            </a:r>
            <a:r>
              <a:rPr lang="en-US" err="1"/>
              <a:t>constituto</a:t>
            </a:r>
            <a:r>
              <a:rPr lang="en-US"/>
              <a:t>, vim </a:t>
            </a:r>
            <a:r>
              <a:rPr lang="en-US" err="1"/>
              <a:t>cetero</a:t>
            </a:r>
            <a:r>
              <a:rPr lang="en-US"/>
              <a:t> </a:t>
            </a:r>
            <a:r>
              <a:rPr lang="en-US" err="1"/>
              <a:t>inermis</a:t>
            </a:r>
            <a:r>
              <a:rPr lang="en-US"/>
              <a:t> argumentum </a:t>
            </a:r>
            <a:r>
              <a:rPr lang="en-US" err="1"/>
              <a:t>ei</a:t>
            </a:r>
            <a:r>
              <a:rPr lang="en-US"/>
              <a:t>, </a:t>
            </a:r>
            <a:r>
              <a:rPr lang="en-US" err="1"/>
              <a:t>copiosae</a:t>
            </a:r>
            <a:r>
              <a:rPr lang="en-US"/>
              <a:t> </a:t>
            </a:r>
            <a:r>
              <a:rPr lang="en-US" err="1"/>
              <a:t>oporteat</a:t>
            </a:r>
            <a:r>
              <a:rPr lang="en-US"/>
              <a:t> </a:t>
            </a:r>
            <a:r>
              <a:rPr lang="en-US" err="1"/>
              <a:t>reformidans</a:t>
            </a:r>
            <a:r>
              <a:rPr lang="en-US"/>
              <a:t> </a:t>
            </a:r>
            <a:r>
              <a:rPr lang="en-US" err="1"/>
              <a:t>est</a:t>
            </a:r>
            <a:r>
              <a:rPr lang="en-US"/>
              <a:t> id. </a:t>
            </a:r>
            <a:r>
              <a:rPr lang="en-US" err="1"/>
              <a:t>Fierent</a:t>
            </a:r>
            <a:r>
              <a:rPr lang="en-US"/>
              <a:t> </a:t>
            </a:r>
            <a:r>
              <a:rPr lang="en-US" err="1"/>
              <a:t>accusamus</a:t>
            </a:r>
            <a:r>
              <a:rPr lang="en-US"/>
              <a:t> sea id.</a:t>
            </a:r>
          </a:p>
        </p:txBody>
      </p:sp>
      <p:sp>
        <p:nvSpPr>
          <p:cNvPr id="18" name="Text Placeholder 4"/>
          <p:cNvSpPr>
            <a:spLocks noGrp="1"/>
          </p:cNvSpPr>
          <p:nvPr>
            <p:ph type="body" sz="quarter" idx="15" hasCustomPrompt="1"/>
          </p:nvPr>
        </p:nvSpPr>
        <p:spPr>
          <a:xfrm>
            <a:off x="4537745" y="2676293"/>
            <a:ext cx="3114109" cy="1984248"/>
          </a:xfrm>
        </p:spPr>
        <p:txBody>
          <a:bodyPr>
            <a:noAutofit/>
          </a:bodyPr>
          <a:lstStyle>
            <a:lvl1pPr>
              <a:lnSpc>
                <a:spcPct val="130000"/>
              </a:lnSpc>
              <a:spcBef>
                <a:spcPts val="0"/>
              </a:spcBef>
              <a:defRPr sz="1600">
                <a:solidFill>
                  <a:schemeClr val="tx1"/>
                </a:solidFill>
                <a:latin typeface="+mn-lt"/>
              </a:defRPr>
            </a:lvl1pPr>
            <a:lvl2pPr>
              <a:defRPr sz="1600">
                <a:solidFill>
                  <a:schemeClr val="tx1"/>
                </a:solidFill>
                <a:latin typeface="+mn-lt"/>
              </a:defRPr>
            </a:lvl2pPr>
            <a:lvl3pPr>
              <a:defRPr sz="1600">
                <a:solidFill>
                  <a:schemeClr val="tx1"/>
                </a:solidFill>
                <a:latin typeface="+mn-lt"/>
              </a:defRPr>
            </a:lvl3pPr>
            <a:lvl4pPr>
              <a:defRPr sz="1600">
                <a:solidFill>
                  <a:schemeClr val="tx1"/>
                </a:solidFill>
                <a:latin typeface="+mn-lt"/>
              </a:defRPr>
            </a:lvl4pPr>
            <a:lvl5pPr>
              <a:defRPr sz="1600">
                <a:solidFill>
                  <a:schemeClr val="tx1"/>
                </a:solidFill>
                <a:latin typeface="+mn-lt"/>
              </a:defRPr>
            </a:lvl5pPr>
          </a:lstStyle>
          <a:p>
            <a:pPr lvl="0"/>
            <a:r>
              <a:rPr lang="en-US"/>
              <a:t>Lorem ipsum dolor sit </a:t>
            </a:r>
            <a:r>
              <a:rPr lang="en-US" err="1"/>
              <a:t>amet</a:t>
            </a:r>
            <a:r>
              <a:rPr lang="en-US"/>
              <a:t>, </a:t>
            </a:r>
            <a:r>
              <a:rPr lang="en-US" err="1"/>
              <a:t>ius</a:t>
            </a:r>
            <a:r>
              <a:rPr lang="en-US"/>
              <a:t> ne </a:t>
            </a:r>
            <a:r>
              <a:rPr lang="en-US" err="1"/>
              <a:t>nonumy</a:t>
            </a:r>
            <a:r>
              <a:rPr lang="en-US"/>
              <a:t> </a:t>
            </a:r>
            <a:r>
              <a:rPr lang="en-US" err="1"/>
              <a:t>constituto</a:t>
            </a:r>
            <a:r>
              <a:rPr lang="en-US"/>
              <a:t>, vim </a:t>
            </a:r>
            <a:r>
              <a:rPr lang="en-US" err="1"/>
              <a:t>cetero</a:t>
            </a:r>
            <a:r>
              <a:rPr lang="en-US"/>
              <a:t> </a:t>
            </a:r>
            <a:r>
              <a:rPr lang="en-US" err="1"/>
              <a:t>inermis</a:t>
            </a:r>
            <a:r>
              <a:rPr lang="en-US"/>
              <a:t> argumentum </a:t>
            </a:r>
            <a:r>
              <a:rPr lang="en-US" err="1"/>
              <a:t>ei</a:t>
            </a:r>
            <a:r>
              <a:rPr lang="en-US"/>
              <a:t>, </a:t>
            </a:r>
            <a:r>
              <a:rPr lang="en-US" err="1"/>
              <a:t>copiosae</a:t>
            </a:r>
            <a:r>
              <a:rPr lang="en-US"/>
              <a:t> </a:t>
            </a:r>
            <a:r>
              <a:rPr lang="en-US" err="1"/>
              <a:t>oporteat</a:t>
            </a:r>
            <a:r>
              <a:rPr lang="en-US"/>
              <a:t> </a:t>
            </a:r>
            <a:r>
              <a:rPr lang="en-US" err="1"/>
              <a:t>reformidans</a:t>
            </a:r>
            <a:r>
              <a:rPr lang="en-US"/>
              <a:t> </a:t>
            </a:r>
            <a:r>
              <a:rPr lang="en-US" err="1"/>
              <a:t>est</a:t>
            </a:r>
            <a:r>
              <a:rPr lang="en-US"/>
              <a:t> id. </a:t>
            </a:r>
            <a:r>
              <a:rPr lang="en-US" err="1"/>
              <a:t>Fierent</a:t>
            </a:r>
            <a:r>
              <a:rPr lang="en-US"/>
              <a:t> </a:t>
            </a:r>
            <a:r>
              <a:rPr lang="en-US" err="1"/>
              <a:t>accusamus</a:t>
            </a:r>
            <a:r>
              <a:rPr lang="en-US"/>
              <a:t> sea id.</a:t>
            </a:r>
          </a:p>
        </p:txBody>
      </p:sp>
      <p:sp>
        <p:nvSpPr>
          <p:cNvPr id="19" name="Text Placeholder 4"/>
          <p:cNvSpPr>
            <a:spLocks noGrp="1"/>
          </p:cNvSpPr>
          <p:nvPr>
            <p:ph type="body" sz="quarter" idx="16" hasCustomPrompt="1"/>
          </p:nvPr>
        </p:nvSpPr>
        <p:spPr>
          <a:xfrm>
            <a:off x="8297891" y="2676293"/>
            <a:ext cx="3114109" cy="1984248"/>
          </a:xfrm>
        </p:spPr>
        <p:txBody>
          <a:bodyPr>
            <a:noAutofit/>
          </a:bodyPr>
          <a:lstStyle>
            <a:lvl1pPr>
              <a:lnSpc>
                <a:spcPct val="130000"/>
              </a:lnSpc>
              <a:spcBef>
                <a:spcPts val="0"/>
              </a:spcBef>
              <a:defRPr sz="1600">
                <a:solidFill>
                  <a:schemeClr val="tx1"/>
                </a:solidFill>
                <a:latin typeface="+mn-lt"/>
              </a:defRPr>
            </a:lvl1pPr>
            <a:lvl2pPr>
              <a:defRPr sz="1600">
                <a:solidFill>
                  <a:schemeClr val="tx1"/>
                </a:solidFill>
                <a:latin typeface="+mn-lt"/>
              </a:defRPr>
            </a:lvl2pPr>
            <a:lvl3pPr>
              <a:defRPr sz="1600">
                <a:solidFill>
                  <a:schemeClr val="tx1"/>
                </a:solidFill>
                <a:latin typeface="+mn-lt"/>
              </a:defRPr>
            </a:lvl3pPr>
            <a:lvl4pPr>
              <a:defRPr sz="1600">
                <a:solidFill>
                  <a:schemeClr val="tx1"/>
                </a:solidFill>
                <a:latin typeface="+mn-lt"/>
              </a:defRPr>
            </a:lvl4pPr>
            <a:lvl5pPr>
              <a:defRPr sz="1600">
                <a:solidFill>
                  <a:schemeClr val="tx1"/>
                </a:solidFill>
                <a:latin typeface="+mn-lt"/>
              </a:defRPr>
            </a:lvl5pPr>
          </a:lstStyle>
          <a:p>
            <a:pPr lvl="0"/>
            <a:r>
              <a:rPr lang="en-US"/>
              <a:t>Lorem ipsum dolor sit </a:t>
            </a:r>
            <a:r>
              <a:rPr lang="en-US" err="1"/>
              <a:t>amet</a:t>
            </a:r>
            <a:r>
              <a:rPr lang="en-US"/>
              <a:t>, </a:t>
            </a:r>
            <a:r>
              <a:rPr lang="en-US" err="1"/>
              <a:t>ius</a:t>
            </a:r>
            <a:r>
              <a:rPr lang="en-US"/>
              <a:t> ne </a:t>
            </a:r>
            <a:r>
              <a:rPr lang="en-US" err="1"/>
              <a:t>nonumy</a:t>
            </a:r>
            <a:r>
              <a:rPr lang="en-US"/>
              <a:t> </a:t>
            </a:r>
            <a:r>
              <a:rPr lang="en-US" err="1"/>
              <a:t>constituto</a:t>
            </a:r>
            <a:r>
              <a:rPr lang="en-US"/>
              <a:t>, vim </a:t>
            </a:r>
            <a:r>
              <a:rPr lang="en-US" err="1"/>
              <a:t>cetero</a:t>
            </a:r>
            <a:r>
              <a:rPr lang="en-US"/>
              <a:t> </a:t>
            </a:r>
            <a:r>
              <a:rPr lang="en-US" err="1"/>
              <a:t>inermis</a:t>
            </a:r>
            <a:r>
              <a:rPr lang="en-US"/>
              <a:t> argumentum </a:t>
            </a:r>
            <a:r>
              <a:rPr lang="en-US" err="1"/>
              <a:t>ei</a:t>
            </a:r>
            <a:r>
              <a:rPr lang="en-US"/>
              <a:t>, </a:t>
            </a:r>
            <a:r>
              <a:rPr lang="en-US" err="1"/>
              <a:t>copiosae</a:t>
            </a:r>
            <a:r>
              <a:rPr lang="en-US"/>
              <a:t> </a:t>
            </a:r>
            <a:r>
              <a:rPr lang="en-US" err="1"/>
              <a:t>oporteat</a:t>
            </a:r>
            <a:r>
              <a:rPr lang="en-US"/>
              <a:t> </a:t>
            </a:r>
            <a:r>
              <a:rPr lang="en-US" err="1"/>
              <a:t>reformidans</a:t>
            </a:r>
            <a:r>
              <a:rPr lang="en-US"/>
              <a:t> </a:t>
            </a:r>
            <a:r>
              <a:rPr lang="en-US" err="1"/>
              <a:t>est</a:t>
            </a:r>
            <a:r>
              <a:rPr lang="en-US"/>
              <a:t> id. </a:t>
            </a:r>
            <a:r>
              <a:rPr lang="en-US" err="1"/>
              <a:t>Fierent</a:t>
            </a:r>
            <a:r>
              <a:rPr lang="en-US"/>
              <a:t> </a:t>
            </a:r>
            <a:r>
              <a:rPr lang="en-US" err="1"/>
              <a:t>accusamus</a:t>
            </a:r>
            <a:r>
              <a:rPr lang="en-US"/>
              <a:t> sea id.</a:t>
            </a:r>
          </a:p>
        </p:txBody>
      </p:sp>
      <p:sp>
        <p:nvSpPr>
          <p:cNvPr id="4" name="Footer Placeholder 3"/>
          <p:cNvSpPr>
            <a:spLocks noGrp="1"/>
          </p:cNvSpPr>
          <p:nvPr>
            <p:ph type="ftr" sz="quarter" idx="17"/>
          </p:nvPr>
        </p:nvSpPr>
        <p:spPr/>
        <p:txBody>
          <a:bodyPr/>
          <a:lstStyle/>
          <a:p>
            <a:endParaRPr lang="en-US"/>
          </a:p>
        </p:txBody>
      </p:sp>
      <p:sp>
        <p:nvSpPr>
          <p:cNvPr id="2" name="Title 1"/>
          <p:cNvSpPr>
            <a:spLocks noGrp="1"/>
          </p:cNvSpPr>
          <p:nvPr>
            <p:ph type="title" hasCustomPrompt="1"/>
          </p:nvPr>
        </p:nvSpPr>
        <p:spPr/>
        <p:txBody>
          <a:bodyPr/>
          <a:lstStyle>
            <a:lvl1pPr>
              <a:defRPr/>
            </a:lvl1pPr>
          </a:lstStyle>
          <a:p>
            <a:r>
              <a:rPr lang="en-US"/>
              <a:t>Comparison – Text – 3 cols</a:t>
            </a:r>
          </a:p>
        </p:txBody>
      </p:sp>
    </p:spTree>
    <p:extLst>
      <p:ext uri="{BB962C8B-B14F-4D97-AF65-F5344CB8AC3E}">
        <p14:creationId xmlns:p14="http://schemas.microsoft.com/office/powerpoint/2010/main" val="1793762663"/>
      </p:ext>
    </p:extLst>
  </p:cSld>
  <p:clrMapOvr>
    <a:masterClrMapping/>
  </p:clrMapOvr>
  <p:extLst>
    <p:ext uri="{DCECCB84-F9BA-43D5-87BE-67443E8EF086}">
      <p15:sldGuideLst xmlns:p15="http://schemas.microsoft.com/office/powerpoint/2012/main">
        <p15:guide id="1" orient="horz" pos="1394">
          <p15:clr>
            <a:srgbClr val="FBAE40"/>
          </p15:clr>
        </p15:guide>
        <p15:guide id="2" orient="horz" pos="382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harts">
    <p:spTree>
      <p:nvGrpSpPr>
        <p:cNvPr id="1" name=""/>
        <p:cNvGrpSpPr/>
        <p:nvPr/>
      </p:nvGrpSpPr>
      <p:grpSpPr>
        <a:xfrm>
          <a:off x="0" y="0"/>
          <a:ext cx="0" cy="0"/>
          <a:chOff x="0" y="0"/>
          <a:chExt cx="0" cy="0"/>
        </a:xfrm>
      </p:grpSpPr>
      <p:sp>
        <p:nvSpPr>
          <p:cNvPr id="8" name="Chart Placeholder 7"/>
          <p:cNvSpPr>
            <a:spLocks noGrp="1"/>
          </p:cNvSpPr>
          <p:nvPr>
            <p:ph type="chart" sz="quarter" idx="12"/>
          </p:nvPr>
        </p:nvSpPr>
        <p:spPr>
          <a:xfrm>
            <a:off x="777600" y="1811532"/>
            <a:ext cx="3311999" cy="3600000"/>
          </a:xfrm>
        </p:spPr>
        <p:txBody>
          <a:bodyPr>
            <a:normAutofit/>
          </a:bodyPr>
          <a:lstStyle>
            <a:lvl1pPr>
              <a:defRPr sz="1600">
                <a:solidFill>
                  <a:schemeClr val="tx1"/>
                </a:solidFill>
              </a:defRPr>
            </a:lvl1pPr>
          </a:lstStyle>
          <a:p>
            <a:r>
              <a:rPr lang="en-US"/>
              <a:t>Click icon to add chart</a:t>
            </a:r>
          </a:p>
        </p:txBody>
      </p:sp>
      <p:sp>
        <p:nvSpPr>
          <p:cNvPr id="15" name="Text Placeholder 5">
            <a:extLst>
              <a:ext uri="{FF2B5EF4-FFF2-40B4-BE49-F238E27FC236}">
                <a16:creationId xmlns:a16="http://schemas.microsoft.com/office/drawing/2014/main" id="{3CD9E70E-047F-524B-8B42-F14CB3CAB7D6}"/>
              </a:ext>
            </a:extLst>
          </p:cNvPr>
          <p:cNvSpPr>
            <a:spLocks noGrp="1"/>
          </p:cNvSpPr>
          <p:nvPr>
            <p:ph type="body" sz="quarter" idx="11" hasCustomPrompt="1"/>
          </p:nvPr>
        </p:nvSpPr>
        <p:spPr>
          <a:xfrm>
            <a:off x="777600" y="1497600"/>
            <a:ext cx="3311999" cy="313932"/>
          </a:xfrm>
          <a:solidFill>
            <a:srgbClr val="F7F6FB"/>
          </a:solidFill>
        </p:spPr>
        <p:txBody>
          <a:bodyPr wrap="square" anchor="ctr" anchorCtr="0">
            <a:spAutoFit/>
          </a:bodyPr>
          <a:lstStyle>
            <a:lvl1pPr algn="ctr">
              <a:defRPr sz="1600" b="1" baseline="0">
                <a:solidFill>
                  <a:schemeClr val="tx1"/>
                </a:solidFill>
              </a:defRPr>
            </a:lvl1pPr>
          </a:lstStyle>
          <a:p>
            <a:pPr lvl="0"/>
            <a:r>
              <a:rPr lang="en-US"/>
              <a:t>Title</a:t>
            </a:r>
          </a:p>
        </p:txBody>
      </p:sp>
      <p:sp>
        <p:nvSpPr>
          <p:cNvPr id="24" name="Chart Placeholder 7">
            <a:extLst>
              <a:ext uri="{FF2B5EF4-FFF2-40B4-BE49-F238E27FC236}">
                <a16:creationId xmlns:a16="http://schemas.microsoft.com/office/drawing/2014/main" id="{F188B11B-60A7-0849-A43C-D99DF3D0A830}"/>
              </a:ext>
            </a:extLst>
          </p:cNvPr>
          <p:cNvSpPr>
            <a:spLocks noGrp="1"/>
          </p:cNvSpPr>
          <p:nvPr>
            <p:ph type="chart" sz="quarter" idx="13"/>
          </p:nvPr>
        </p:nvSpPr>
        <p:spPr>
          <a:xfrm>
            <a:off x="4438799" y="1811532"/>
            <a:ext cx="3311999" cy="3600000"/>
          </a:xfrm>
        </p:spPr>
        <p:txBody>
          <a:bodyPr>
            <a:normAutofit/>
          </a:bodyPr>
          <a:lstStyle>
            <a:lvl1pPr>
              <a:defRPr sz="1600">
                <a:solidFill>
                  <a:schemeClr val="tx1"/>
                </a:solidFill>
              </a:defRPr>
            </a:lvl1pPr>
          </a:lstStyle>
          <a:p>
            <a:r>
              <a:rPr lang="en-US"/>
              <a:t>Click icon to add chart</a:t>
            </a:r>
          </a:p>
        </p:txBody>
      </p:sp>
      <p:sp>
        <p:nvSpPr>
          <p:cNvPr id="25" name="Text Placeholder 5">
            <a:extLst>
              <a:ext uri="{FF2B5EF4-FFF2-40B4-BE49-F238E27FC236}">
                <a16:creationId xmlns:a16="http://schemas.microsoft.com/office/drawing/2014/main" id="{BA18ED58-B2E2-EE43-877F-DE0040789F94}"/>
              </a:ext>
            </a:extLst>
          </p:cNvPr>
          <p:cNvSpPr>
            <a:spLocks noGrp="1"/>
          </p:cNvSpPr>
          <p:nvPr>
            <p:ph type="body" sz="quarter" idx="14" hasCustomPrompt="1"/>
          </p:nvPr>
        </p:nvSpPr>
        <p:spPr>
          <a:xfrm>
            <a:off x="4438800" y="1497600"/>
            <a:ext cx="3311999" cy="313932"/>
          </a:xfrm>
          <a:solidFill>
            <a:srgbClr val="F7F6FB"/>
          </a:solidFill>
        </p:spPr>
        <p:txBody>
          <a:bodyPr wrap="square" anchor="ctr" anchorCtr="0">
            <a:spAutoFit/>
          </a:bodyPr>
          <a:lstStyle>
            <a:lvl1pPr algn="ctr">
              <a:defRPr sz="1600" b="1" baseline="0">
                <a:solidFill>
                  <a:schemeClr val="tx1"/>
                </a:solidFill>
              </a:defRPr>
            </a:lvl1pPr>
          </a:lstStyle>
          <a:p>
            <a:pPr lvl="0"/>
            <a:r>
              <a:rPr lang="en-US"/>
              <a:t>Title</a:t>
            </a:r>
          </a:p>
        </p:txBody>
      </p:sp>
      <p:sp>
        <p:nvSpPr>
          <p:cNvPr id="26" name="Chart Placeholder 7">
            <a:extLst>
              <a:ext uri="{FF2B5EF4-FFF2-40B4-BE49-F238E27FC236}">
                <a16:creationId xmlns:a16="http://schemas.microsoft.com/office/drawing/2014/main" id="{9FFBC9A5-B88F-614E-B46F-B732306E6462}"/>
              </a:ext>
            </a:extLst>
          </p:cNvPr>
          <p:cNvSpPr>
            <a:spLocks noGrp="1"/>
          </p:cNvSpPr>
          <p:nvPr>
            <p:ph type="chart" sz="quarter" idx="15"/>
          </p:nvPr>
        </p:nvSpPr>
        <p:spPr>
          <a:xfrm>
            <a:off x="8099998" y="1811532"/>
            <a:ext cx="3311999" cy="3600000"/>
          </a:xfrm>
        </p:spPr>
        <p:txBody>
          <a:bodyPr>
            <a:normAutofit/>
          </a:bodyPr>
          <a:lstStyle>
            <a:lvl1pPr>
              <a:defRPr sz="1600">
                <a:solidFill>
                  <a:schemeClr val="tx1"/>
                </a:solidFill>
              </a:defRPr>
            </a:lvl1pPr>
          </a:lstStyle>
          <a:p>
            <a:r>
              <a:rPr lang="en-US"/>
              <a:t>Click icon to add chart</a:t>
            </a:r>
          </a:p>
        </p:txBody>
      </p:sp>
      <p:sp>
        <p:nvSpPr>
          <p:cNvPr id="27" name="Text Placeholder 5">
            <a:extLst>
              <a:ext uri="{FF2B5EF4-FFF2-40B4-BE49-F238E27FC236}">
                <a16:creationId xmlns:a16="http://schemas.microsoft.com/office/drawing/2014/main" id="{4E82FAE7-8F88-8D49-ABA2-20B0D71F8B7A}"/>
              </a:ext>
            </a:extLst>
          </p:cNvPr>
          <p:cNvSpPr>
            <a:spLocks noGrp="1"/>
          </p:cNvSpPr>
          <p:nvPr>
            <p:ph type="body" sz="quarter" idx="16" hasCustomPrompt="1"/>
          </p:nvPr>
        </p:nvSpPr>
        <p:spPr>
          <a:xfrm>
            <a:off x="8100001" y="1497600"/>
            <a:ext cx="3311999" cy="313932"/>
          </a:xfrm>
          <a:solidFill>
            <a:srgbClr val="F7F6FB"/>
          </a:solidFill>
        </p:spPr>
        <p:txBody>
          <a:bodyPr wrap="square" anchor="ctr" anchorCtr="0">
            <a:spAutoFit/>
          </a:bodyPr>
          <a:lstStyle>
            <a:lvl1pPr algn="ctr">
              <a:defRPr sz="1600" b="1" baseline="0">
                <a:solidFill>
                  <a:schemeClr val="tx1"/>
                </a:solidFill>
              </a:defRPr>
            </a:lvl1pPr>
          </a:lstStyle>
          <a:p>
            <a:pPr lvl="0"/>
            <a:r>
              <a:rPr lang="en-US"/>
              <a:t>Title</a:t>
            </a:r>
          </a:p>
        </p:txBody>
      </p:sp>
      <p:sp>
        <p:nvSpPr>
          <p:cNvPr id="4" name="Footer Placeholder 3"/>
          <p:cNvSpPr>
            <a:spLocks noGrp="1"/>
          </p:cNvSpPr>
          <p:nvPr>
            <p:ph type="ftr" sz="quarter" idx="17"/>
          </p:nvPr>
        </p:nvSpPr>
        <p:spPr/>
        <p:txBody>
          <a:bodyPr/>
          <a:lstStyle/>
          <a:p>
            <a:endParaRPr lang="en-US"/>
          </a:p>
        </p:txBody>
      </p:sp>
      <p:sp>
        <p:nvSpPr>
          <p:cNvPr id="2" name="Title 1"/>
          <p:cNvSpPr>
            <a:spLocks noGrp="1"/>
          </p:cNvSpPr>
          <p:nvPr>
            <p:ph type="title" hasCustomPrompt="1"/>
          </p:nvPr>
        </p:nvSpPr>
        <p:spPr/>
        <p:txBody>
          <a:bodyPr/>
          <a:lstStyle>
            <a:lvl1pPr>
              <a:defRPr/>
            </a:lvl1pPr>
          </a:lstStyle>
          <a:p>
            <a:r>
              <a:rPr lang="en-US"/>
              <a:t>Chart layout – 3 cols</a:t>
            </a:r>
          </a:p>
        </p:txBody>
      </p:sp>
    </p:spTree>
    <p:extLst>
      <p:ext uri="{BB962C8B-B14F-4D97-AF65-F5344CB8AC3E}">
        <p14:creationId xmlns:p14="http://schemas.microsoft.com/office/powerpoint/2010/main" val="3474835642"/>
      </p:ext>
    </p:extLst>
  </p:cSld>
  <p:clrMapOvr>
    <a:masterClrMapping/>
  </p:clrMapOvr>
  <p:extLst>
    <p:ext uri="{DCECCB84-F9BA-43D5-87BE-67443E8EF086}">
      <p15:sldGuideLst xmlns:p15="http://schemas.microsoft.com/office/powerpoint/2012/main">
        <p15:guide id="1" orient="horz" pos="1394">
          <p15:clr>
            <a:srgbClr val="FBAE40"/>
          </p15:clr>
        </p15:guide>
        <p15:guide id="2" orient="horz" pos="382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Table">
    <p:spTree>
      <p:nvGrpSpPr>
        <p:cNvPr id="1" name=""/>
        <p:cNvGrpSpPr/>
        <p:nvPr/>
      </p:nvGrpSpPr>
      <p:grpSpPr>
        <a:xfrm>
          <a:off x="0" y="0"/>
          <a:ext cx="0" cy="0"/>
          <a:chOff x="0" y="0"/>
          <a:chExt cx="0" cy="0"/>
        </a:xfrm>
      </p:grpSpPr>
      <p:sp>
        <p:nvSpPr>
          <p:cNvPr id="5" name="Table Placeholder 4"/>
          <p:cNvSpPr>
            <a:spLocks noGrp="1"/>
          </p:cNvSpPr>
          <p:nvPr>
            <p:ph type="tbl" sz="quarter" idx="14"/>
          </p:nvPr>
        </p:nvSpPr>
        <p:spPr>
          <a:xfrm>
            <a:off x="777601" y="1906927"/>
            <a:ext cx="10634400" cy="3787291"/>
          </a:xfrm>
        </p:spPr>
        <p:txBody>
          <a:bodyPr>
            <a:normAutofit/>
          </a:bodyPr>
          <a:lstStyle>
            <a:lvl1pPr>
              <a:defRPr sz="1600">
                <a:solidFill>
                  <a:schemeClr val="tx1"/>
                </a:solidFill>
              </a:defRPr>
            </a:lvl1pPr>
          </a:lstStyle>
          <a:p>
            <a:r>
              <a:rPr lang="en-US"/>
              <a:t>Click icon to add table</a:t>
            </a:r>
          </a:p>
        </p:txBody>
      </p:sp>
      <p:sp>
        <p:nvSpPr>
          <p:cNvPr id="11" name="Text Placeholder 5">
            <a:extLst>
              <a:ext uri="{FF2B5EF4-FFF2-40B4-BE49-F238E27FC236}">
                <a16:creationId xmlns:a16="http://schemas.microsoft.com/office/drawing/2014/main" id="{78E84C9E-2496-794B-9347-71DDA36E1208}"/>
              </a:ext>
            </a:extLst>
          </p:cNvPr>
          <p:cNvSpPr>
            <a:spLocks noGrp="1"/>
          </p:cNvSpPr>
          <p:nvPr>
            <p:ph type="body" sz="quarter" idx="11" hasCustomPrompt="1"/>
          </p:nvPr>
        </p:nvSpPr>
        <p:spPr>
          <a:xfrm>
            <a:off x="777600" y="1528334"/>
            <a:ext cx="10634400" cy="313932"/>
          </a:xfrm>
          <a:solidFill>
            <a:srgbClr val="F7F6FB"/>
          </a:solidFill>
        </p:spPr>
        <p:txBody>
          <a:bodyPr wrap="square" anchor="ctr" anchorCtr="0">
            <a:spAutoFit/>
          </a:bodyPr>
          <a:lstStyle>
            <a:lvl1pPr algn="ctr">
              <a:defRPr sz="1600" b="1" baseline="0">
                <a:solidFill>
                  <a:schemeClr val="tx1"/>
                </a:solidFill>
              </a:defRPr>
            </a:lvl1pPr>
          </a:lstStyle>
          <a:p>
            <a:pPr lvl="0"/>
            <a:r>
              <a:rPr lang="en-US"/>
              <a:t>Title</a:t>
            </a:r>
          </a:p>
        </p:txBody>
      </p:sp>
      <p:sp>
        <p:nvSpPr>
          <p:cNvPr id="4" name="Footer Placeholder 3"/>
          <p:cNvSpPr>
            <a:spLocks noGrp="1"/>
          </p:cNvSpPr>
          <p:nvPr>
            <p:ph type="ftr" sz="quarter" idx="15"/>
          </p:nvPr>
        </p:nvSpPr>
        <p:spPr/>
        <p:txBody>
          <a:bodyPr/>
          <a:lstStyle/>
          <a:p>
            <a:endParaRPr lang="en-US"/>
          </a:p>
        </p:txBody>
      </p:sp>
      <p:sp>
        <p:nvSpPr>
          <p:cNvPr id="2" name="Title 1"/>
          <p:cNvSpPr>
            <a:spLocks noGrp="1"/>
          </p:cNvSpPr>
          <p:nvPr>
            <p:ph type="title" hasCustomPrompt="1"/>
          </p:nvPr>
        </p:nvSpPr>
        <p:spPr/>
        <p:txBody>
          <a:bodyPr/>
          <a:lstStyle>
            <a:lvl1pPr>
              <a:defRPr/>
            </a:lvl1pPr>
          </a:lstStyle>
          <a:p>
            <a:r>
              <a:rPr lang="en-US"/>
              <a:t>Basic Table</a:t>
            </a:r>
          </a:p>
        </p:txBody>
      </p:sp>
    </p:spTree>
    <p:extLst>
      <p:ext uri="{BB962C8B-B14F-4D97-AF65-F5344CB8AC3E}">
        <p14:creationId xmlns:p14="http://schemas.microsoft.com/office/powerpoint/2010/main" val="700533530"/>
      </p:ext>
    </p:extLst>
  </p:cSld>
  <p:clrMapOvr>
    <a:masterClrMapping/>
  </p:clrMapOvr>
  <p:extLst>
    <p:ext uri="{DCECCB84-F9BA-43D5-87BE-67443E8EF086}">
      <p15:sldGuideLst xmlns:p15="http://schemas.microsoft.com/office/powerpoint/2012/main">
        <p15:guide id="1" orient="horz" pos="1394" userDrawn="1">
          <p15:clr>
            <a:srgbClr val="FBAE40"/>
          </p15:clr>
        </p15:guide>
        <p15:guide id="2" orient="horz" pos="382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8" name="Picture Placeholder 7"/>
          <p:cNvSpPr>
            <a:spLocks noGrp="1"/>
          </p:cNvSpPr>
          <p:nvPr>
            <p:ph type="pic" sz="quarter" idx="23" hasCustomPrompt="1"/>
          </p:nvPr>
        </p:nvSpPr>
        <p:spPr>
          <a:xfrm>
            <a:off x="777599" y="1985211"/>
            <a:ext cx="5185785" cy="3922294"/>
          </a:xfrm>
        </p:spPr>
        <p:txBody>
          <a:bodyPr/>
          <a:lstStyle>
            <a:lvl1pPr>
              <a:defRPr baseline="0">
                <a:solidFill>
                  <a:schemeClr val="tx1"/>
                </a:solidFill>
              </a:defRPr>
            </a:lvl1pPr>
          </a:lstStyle>
          <a:p>
            <a:r>
              <a:rPr lang="en-US"/>
              <a:t>Photo Placeholder</a:t>
            </a:r>
          </a:p>
        </p:txBody>
      </p:sp>
      <p:sp>
        <p:nvSpPr>
          <p:cNvPr id="26" name="Content Placeholder 25"/>
          <p:cNvSpPr>
            <a:spLocks noGrp="1"/>
          </p:cNvSpPr>
          <p:nvPr>
            <p:ph sz="quarter" idx="25" hasCustomPrompt="1"/>
          </p:nvPr>
        </p:nvSpPr>
        <p:spPr>
          <a:xfrm>
            <a:off x="6207634" y="1985211"/>
            <a:ext cx="5206767" cy="3922294"/>
          </a:xfrm>
        </p:spPr>
        <p:txBody>
          <a:bodyPr/>
          <a:lstStyle>
            <a:lvl1pPr>
              <a:defRPr sz="2400" baseline="0">
                <a:solidFill>
                  <a:schemeClr val="tx2"/>
                </a:solidFill>
                <a:latin typeface="+mn-lt"/>
              </a:defRPr>
            </a:lvl1pPr>
            <a:lvl2pPr>
              <a:defRPr sz="1800" baseline="0">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a:t>Main text – Arial, 24pt, Regular</a:t>
            </a:r>
          </a:p>
          <a:p>
            <a:pPr lvl="1"/>
            <a:r>
              <a:rPr lang="en-US"/>
              <a:t>Sub text – Arial, 18pt, Regular</a:t>
            </a:r>
          </a:p>
        </p:txBody>
      </p:sp>
      <p:sp>
        <p:nvSpPr>
          <p:cNvPr id="18" name="Text Placeholder 9">
            <a:extLst>
              <a:ext uri="{FF2B5EF4-FFF2-40B4-BE49-F238E27FC236}">
                <a16:creationId xmlns:a16="http://schemas.microsoft.com/office/drawing/2014/main" id="{5529E626-8C84-2947-A150-10B1FDF4E72D}"/>
              </a:ext>
            </a:extLst>
          </p:cNvPr>
          <p:cNvSpPr>
            <a:spLocks noGrp="1"/>
          </p:cNvSpPr>
          <p:nvPr>
            <p:ph type="body" sz="quarter" idx="13" hasCustomPrompt="1"/>
          </p:nvPr>
        </p:nvSpPr>
        <p:spPr>
          <a:xfrm>
            <a:off x="777599" y="1501999"/>
            <a:ext cx="10636803" cy="483212"/>
          </a:xfrm>
        </p:spPr>
        <p:txBody>
          <a:bodyPr>
            <a:normAutofit/>
          </a:bodyPr>
          <a:lstStyle>
            <a:lvl1pPr>
              <a:defRPr sz="1800">
                <a:solidFill>
                  <a:schemeClr val="tx2"/>
                </a:solidFill>
              </a:defRPr>
            </a:lvl1pPr>
          </a:lstStyle>
          <a:p>
            <a:pPr lvl="0"/>
            <a:r>
              <a:rPr lang="en-US"/>
              <a:t>Small Description</a:t>
            </a:r>
          </a:p>
        </p:txBody>
      </p:sp>
      <p:sp>
        <p:nvSpPr>
          <p:cNvPr id="3" name="Footer Placeholder 2"/>
          <p:cNvSpPr>
            <a:spLocks noGrp="1"/>
          </p:cNvSpPr>
          <p:nvPr>
            <p:ph type="ftr" sz="quarter" idx="26"/>
          </p:nvPr>
        </p:nvSpPr>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lide Simple - 1 - Violet">
    <p:bg>
      <p:bgPr>
        <a:solidFill>
          <a:srgbClr val="7C64C3"/>
        </a:solidFill>
        <a:effectLst/>
      </p:bgPr>
    </p:bg>
    <p:spTree>
      <p:nvGrpSpPr>
        <p:cNvPr id="1" name=""/>
        <p:cNvGrpSpPr/>
        <p:nvPr/>
      </p:nvGrpSpPr>
      <p:grpSpPr>
        <a:xfrm>
          <a:off x="0" y="0"/>
          <a:ext cx="0" cy="0"/>
          <a:chOff x="0" y="0"/>
          <a:chExt cx="0" cy="0"/>
        </a:xfrm>
      </p:grpSpPr>
      <p:sp>
        <p:nvSpPr>
          <p:cNvPr id="2" name="TextBox 1"/>
          <p:cNvSpPr txBox="1"/>
          <p:nvPr userDrawn="1"/>
        </p:nvSpPr>
        <p:spPr>
          <a:xfrm>
            <a:off x="10439234" y="6148015"/>
            <a:ext cx="972766" cy="246221"/>
          </a:xfrm>
          <a:prstGeom prst="rect">
            <a:avLst/>
          </a:prstGeom>
          <a:noFill/>
        </p:spPr>
        <p:txBody>
          <a:bodyPr wrap="square" rtlCol="0">
            <a:spAutoFit/>
          </a:bodyPr>
          <a:lstStyle/>
          <a:p>
            <a:pPr algn="r"/>
            <a:fld id="{2FB6F827-E134-4C8D-9CF5-D199257E746A}" type="slidenum">
              <a:rPr lang="en-US" sz="1000" kern="1200" smtClean="0">
                <a:solidFill>
                  <a:schemeClr val="bg1">
                    <a:alpha val="40000"/>
                  </a:schemeClr>
                </a:solidFill>
                <a:latin typeface="+mn-lt"/>
                <a:ea typeface="+mn-ea"/>
                <a:cs typeface="+mn-cs"/>
              </a:rPr>
              <a:pPr algn="r"/>
              <a:t>‹#›</a:t>
            </a:fld>
            <a:endParaRPr lang="en-US" sz="1000" kern="1200">
              <a:solidFill>
                <a:schemeClr val="bg1">
                  <a:alpha val="40000"/>
                </a:schemeClr>
              </a:solidFill>
              <a:latin typeface="+mn-lt"/>
              <a:ea typeface="+mn-ea"/>
              <a:cs typeface="+mn-cs"/>
            </a:endParaRPr>
          </a:p>
        </p:txBody>
      </p:sp>
    </p:spTree>
    <p:extLst>
      <p:ext uri="{BB962C8B-B14F-4D97-AF65-F5344CB8AC3E}">
        <p14:creationId xmlns:p14="http://schemas.microsoft.com/office/powerpoint/2010/main" val="1123727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lide Simple - 2 - Orchid">
    <p:bg>
      <p:bgPr>
        <a:solidFill>
          <a:srgbClr val="DC4C81"/>
        </a:solidFill>
        <a:effectLst/>
      </p:bgPr>
    </p:bg>
    <p:spTree>
      <p:nvGrpSpPr>
        <p:cNvPr id="1" name=""/>
        <p:cNvGrpSpPr/>
        <p:nvPr/>
      </p:nvGrpSpPr>
      <p:grpSpPr>
        <a:xfrm>
          <a:off x="0" y="0"/>
          <a:ext cx="0" cy="0"/>
          <a:chOff x="0" y="0"/>
          <a:chExt cx="0" cy="0"/>
        </a:xfrm>
      </p:grpSpPr>
      <p:sp>
        <p:nvSpPr>
          <p:cNvPr id="2" name="TextBox 1"/>
          <p:cNvSpPr txBox="1"/>
          <p:nvPr userDrawn="1"/>
        </p:nvSpPr>
        <p:spPr>
          <a:xfrm>
            <a:off x="10439234" y="6148015"/>
            <a:ext cx="972766" cy="246221"/>
          </a:xfrm>
          <a:prstGeom prst="rect">
            <a:avLst/>
          </a:prstGeom>
          <a:noFill/>
        </p:spPr>
        <p:txBody>
          <a:bodyPr wrap="square" rtlCol="0">
            <a:spAutoFit/>
          </a:bodyPr>
          <a:lstStyle/>
          <a:p>
            <a:pPr algn="r"/>
            <a:fld id="{2FB6F827-E134-4C8D-9CF5-D199257E746A}" type="slidenum">
              <a:rPr lang="en-US" sz="1000" kern="1200" smtClean="0">
                <a:solidFill>
                  <a:schemeClr val="bg1">
                    <a:alpha val="40000"/>
                  </a:schemeClr>
                </a:solidFill>
                <a:latin typeface="+mn-lt"/>
                <a:ea typeface="+mn-ea"/>
                <a:cs typeface="+mn-cs"/>
              </a:rPr>
              <a:pPr algn="r"/>
              <a:t>‹#›</a:t>
            </a:fld>
            <a:endParaRPr lang="en-US" sz="1000" kern="1200">
              <a:solidFill>
                <a:schemeClr val="bg1">
                  <a:alpha val="40000"/>
                </a:schemeClr>
              </a:solidFill>
              <a:latin typeface="+mn-lt"/>
              <a:ea typeface="+mn-ea"/>
              <a:cs typeface="+mn-cs"/>
            </a:endParaRPr>
          </a:p>
        </p:txBody>
      </p:sp>
    </p:spTree>
    <p:extLst>
      <p:ext uri="{BB962C8B-B14F-4D97-AF65-F5344CB8AC3E}">
        <p14:creationId xmlns:p14="http://schemas.microsoft.com/office/powerpoint/2010/main" val="3825860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lide Simple - 3 - Purple">
    <p:bg>
      <p:bgPr>
        <a:solidFill>
          <a:srgbClr val="9A4DB0"/>
        </a:solidFill>
        <a:effectLst/>
      </p:bgPr>
    </p:bg>
    <p:spTree>
      <p:nvGrpSpPr>
        <p:cNvPr id="1" name=""/>
        <p:cNvGrpSpPr/>
        <p:nvPr/>
      </p:nvGrpSpPr>
      <p:grpSpPr>
        <a:xfrm>
          <a:off x="0" y="0"/>
          <a:ext cx="0" cy="0"/>
          <a:chOff x="0" y="0"/>
          <a:chExt cx="0" cy="0"/>
        </a:xfrm>
      </p:grpSpPr>
      <p:sp>
        <p:nvSpPr>
          <p:cNvPr id="2" name="TextBox 1"/>
          <p:cNvSpPr txBox="1"/>
          <p:nvPr userDrawn="1"/>
        </p:nvSpPr>
        <p:spPr>
          <a:xfrm>
            <a:off x="10439234" y="6148015"/>
            <a:ext cx="972766" cy="246221"/>
          </a:xfrm>
          <a:prstGeom prst="rect">
            <a:avLst/>
          </a:prstGeom>
          <a:noFill/>
        </p:spPr>
        <p:txBody>
          <a:bodyPr wrap="square" rtlCol="0">
            <a:spAutoFit/>
          </a:bodyPr>
          <a:lstStyle/>
          <a:p>
            <a:pPr algn="r"/>
            <a:fld id="{2FB6F827-E134-4C8D-9CF5-D199257E746A}" type="slidenum">
              <a:rPr lang="en-US" sz="1000" kern="1200" smtClean="0">
                <a:solidFill>
                  <a:schemeClr val="bg1">
                    <a:alpha val="40000"/>
                  </a:schemeClr>
                </a:solidFill>
                <a:latin typeface="+mn-lt"/>
                <a:ea typeface="+mn-ea"/>
                <a:cs typeface="+mn-cs"/>
              </a:rPr>
              <a:pPr algn="r"/>
              <a:t>‹#›</a:t>
            </a:fld>
            <a:endParaRPr lang="en-US" sz="1000" kern="1200">
              <a:solidFill>
                <a:schemeClr val="bg1">
                  <a:alpha val="40000"/>
                </a:schemeClr>
              </a:solidFill>
              <a:latin typeface="+mn-lt"/>
              <a:ea typeface="+mn-ea"/>
              <a:cs typeface="+mn-cs"/>
            </a:endParaRPr>
          </a:p>
        </p:txBody>
      </p:sp>
    </p:spTree>
    <p:extLst>
      <p:ext uri="{BB962C8B-B14F-4D97-AF65-F5344CB8AC3E}">
        <p14:creationId xmlns:p14="http://schemas.microsoft.com/office/powerpoint/2010/main" val="3274263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 - Full page photo title - Viole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2"/>
            <a:ext cx="12192000" cy="6857999"/>
          </a:xfrm>
          <a:solidFill>
            <a:srgbClr val="7C64C3"/>
          </a:solidFill>
        </p:spPr>
        <p:txBody>
          <a:bodyPr/>
          <a:lstStyle>
            <a:lvl1pPr marL="0" marR="0" indent="0" algn="l" defTabSz="685800" rtl="0" eaLnBrk="1" fontAlgn="auto" latinLnBrk="0" hangingPunct="1">
              <a:lnSpc>
                <a:spcPct val="90000"/>
              </a:lnSpc>
              <a:spcBef>
                <a:spcPts val="750"/>
              </a:spcBef>
              <a:spcAft>
                <a:spcPts val="0"/>
              </a:spcAft>
              <a:buClrTx/>
              <a:buSzTx/>
              <a:buFont typeface="Arial"/>
              <a:buNone/>
              <a:tabLst/>
              <a:defRPr b="1" baseline="0">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a:buNone/>
              <a:tabLst/>
              <a:defRPr/>
            </a:pPr>
            <a:r>
              <a:rPr lang="en-US"/>
              <a:t>Click icon to add picture</a:t>
            </a:r>
          </a:p>
        </p:txBody>
      </p:sp>
      <p:sp>
        <p:nvSpPr>
          <p:cNvPr id="7" name="Title 1">
            <a:extLst>
              <a:ext uri="{FF2B5EF4-FFF2-40B4-BE49-F238E27FC236}">
                <a16:creationId xmlns:a16="http://schemas.microsoft.com/office/drawing/2014/main" id="{4A7698B9-D050-374A-8EC4-E48F0F103F36}"/>
              </a:ext>
            </a:extLst>
          </p:cNvPr>
          <p:cNvSpPr>
            <a:spLocks noGrp="1"/>
          </p:cNvSpPr>
          <p:nvPr>
            <p:ph type="title" hasCustomPrompt="1"/>
          </p:nvPr>
        </p:nvSpPr>
        <p:spPr>
          <a:xfrm>
            <a:off x="1080000" y="2674651"/>
            <a:ext cx="9910800" cy="586432"/>
          </a:xfrm>
          <a:prstGeom prst="rect">
            <a:avLst/>
          </a:prstGeom>
        </p:spPr>
        <p:txBody>
          <a:bodyPr>
            <a:noAutofit/>
          </a:bodyPr>
          <a:lstStyle>
            <a:lvl1pPr>
              <a:defRPr sz="3200">
                <a:solidFill>
                  <a:schemeClr val="bg1"/>
                </a:solidFill>
              </a:defRPr>
            </a:lvl1pPr>
          </a:lstStyle>
          <a:p>
            <a:r>
              <a:rPr lang="en-US"/>
              <a:t>Full page photo title - Violet</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 - Full page photo title - Orchid">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2"/>
            <a:ext cx="12192000" cy="6857999"/>
          </a:xfrm>
          <a:solidFill>
            <a:srgbClr val="DD4B81"/>
          </a:solidFill>
        </p:spPr>
        <p:txBody>
          <a:bodyPr/>
          <a:lstStyle>
            <a:lvl1pPr marL="0" marR="0" indent="0" algn="l" defTabSz="685800" rtl="0" eaLnBrk="1" fontAlgn="auto" latinLnBrk="0" hangingPunct="1">
              <a:lnSpc>
                <a:spcPct val="90000"/>
              </a:lnSpc>
              <a:spcBef>
                <a:spcPts val="750"/>
              </a:spcBef>
              <a:spcAft>
                <a:spcPts val="0"/>
              </a:spcAft>
              <a:buClrTx/>
              <a:buSzTx/>
              <a:buFont typeface="Arial"/>
              <a:buNone/>
              <a:tabLst/>
              <a:defRPr b="1" baseline="0">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a:buNone/>
              <a:tabLst/>
              <a:defRPr/>
            </a:pPr>
            <a:r>
              <a:rPr lang="en-US"/>
              <a:t>Click icon to add picture</a:t>
            </a:r>
          </a:p>
        </p:txBody>
      </p:sp>
      <p:sp>
        <p:nvSpPr>
          <p:cNvPr id="7" name="Title 1">
            <a:extLst>
              <a:ext uri="{FF2B5EF4-FFF2-40B4-BE49-F238E27FC236}">
                <a16:creationId xmlns:a16="http://schemas.microsoft.com/office/drawing/2014/main" id="{4A7698B9-D050-374A-8EC4-E48F0F103F36}"/>
              </a:ext>
            </a:extLst>
          </p:cNvPr>
          <p:cNvSpPr>
            <a:spLocks noGrp="1"/>
          </p:cNvSpPr>
          <p:nvPr>
            <p:ph type="title" hasCustomPrompt="1"/>
          </p:nvPr>
        </p:nvSpPr>
        <p:spPr>
          <a:xfrm>
            <a:off x="1080000" y="2674651"/>
            <a:ext cx="9910800" cy="586432"/>
          </a:xfrm>
          <a:prstGeom prst="rect">
            <a:avLst/>
          </a:prstGeom>
        </p:spPr>
        <p:txBody>
          <a:bodyPr>
            <a:noAutofit/>
          </a:bodyPr>
          <a:lstStyle>
            <a:lvl1pPr>
              <a:defRPr sz="3200">
                <a:solidFill>
                  <a:schemeClr val="bg1"/>
                </a:solidFill>
              </a:defRPr>
            </a:lvl1pPr>
          </a:lstStyle>
          <a:p>
            <a:r>
              <a:rPr lang="en-US"/>
              <a:t>Full page photo title - Orchid</a:t>
            </a:r>
          </a:p>
        </p:txBody>
      </p:sp>
    </p:spTree>
    <p:extLst>
      <p:ext uri="{BB962C8B-B14F-4D97-AF65-F5344CB8AC3E}">
        <p14:creationId xmlns:p14="http://schemas.microsoft.com/office/powerpoint/2010/main" val="411899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3 - Full page photo title - Purpl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2"/>
            <a:ext cx="12192000" cy="6857999"/>
          </a:xfrm>
          <a:solidFill>
            <a:srgbClr val="9A4DB0"/>
          </a:solidFill>
        </p:spPr>
        <p:txBody>
          <a:bodyPr/>
          <a:lstStyle>
            <a:lvl1pPr marL="0" marR="0" indent="0" algn="l" defTabSz="685800" rtl="0" eaLnBrk="1" fontAlgn="auto" latinLnBrk="0" hangingPunct="1">
              <a:lnSpc>
                <a:spcPct val="90000"/>
              </a:lnSpc>
              <a:spcBef>
                <a:spcPts val="750"/>
              </a:spcBef>
              <a:spcAft>
                <a:spcPts val="0"/>
              </a:spcAft>
              <a:buClrTx/>
              <a:buSzTx/>
              <a:buFont typeface="Arial"/>
              <a:buNone/>
              <a:tabLst/>
              <a:defRPr b="1" baseline="0">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a:buNone/>
              <a:tabLst/>
              <a:defRPr/>
            </a:pPr>
            <a:r>
              <a:rPr lang="en-US"/>
              <a:t>Click icon to add picture</a:t>
            </a:r>
          </a:p>
        </p:txBody>
      </p:sp>
      <p:sp>
        <p:nvSpPr>
          <p:cNvPr id="7" name="Title 1">
            <a:extLst>
              <a:ext uri="{FF2B5EF4-FFF2-40B4-BE49-F238E27FC236}">
                <a16:creationId xmlns:a16="http://schemas.microsoft.com/office/drawing/2014/main" id="{4A7698B9-D050-374A-8EC4-E48F0F103F36}"/>
              </a:ext>
            </a:extLst>
          </p:cNvPr>
          <p:cNvSpPr>
            <a:spLocks noGrp="1"/>
          </p:cNvSpPr>
          <p:nvPr>
            <p:ph type="title" hasCustomPrompt="1"/>
          </p:nvPr>
        </p:nvSpPr>
        <p:spPr>
          <a:xfrm>
            <a:off x="1080000" y="2674651"/>
            <a:ext cx="9910800" cy="586432"/>
          </a:xfrm>
          <a:prstGeom prst="rect">
            <a:avLst/>
          </a:prstGeom>
        </p:spPr>
        <p:txBody>
          <a:bodyPr>
            <a:noAutofit/>
          </a:bodyPr>
          <a:lstStyle>
            <a:lvl1pPr>
              <a:defRPr sz="3200">
                <a:solidFill>
                  <a:schemeClr val="bg1"/>
                </a:solidFill>
              </a:defRPr>
            </a:lvl1pPr>
          </a:lstStyle>
          <a:p>
            <a:r>
              <a:rPr lang="en-US"/>
              <a:t>Full page photo title - Purple</a:t>
            </a:r>
          </a:p>
        </p:txBody>
      </p:sp>
    </p:spTree>
    <p:extLst>
      <p:ext uri="{BB962C8B-B14F-4D97-AF65-F5344CB8AC3E}">
        <p14:creationId xmlns:p14="http://schemas.microsoft.com/office/powerpoint/2010/main" val="4245519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First Slide - Presentation">
    <p:bg>
      <p:bgPr>
        <a:solidFill>
          <a:srgbClr val="432B8A"/>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6753225" y="0"/>
            <a:ext cx="5124450" cy="6858000"/>
          </a:xfrm>
          <a:prstGeom prst="rect">
            <a:avLst/>
          </a:prstGeom>
        </p:spPr>
      </p:pic>
      <p:sp>
        <p:nvSpPr>
          <p:cNvPr id="26" name="Text Placeholder 4"/>
          <p:cNvSpPr>
            <a:spLocks noGrp="1"/>
          </p:cNvSpPr>
          <p:nvPr>
            <p:ph type="body" sz="quarter" idx="11" hasCustomPrompt="1"/>
          </p:nvPr>
        </p:nvSpPr>
        <p:spPr>
          <a:xfrm>
            <a:off x="1889799" y="1543288"/>
            <a:ext cx="8160001" cy="360000"/>
          </a:xfrm>
        </p:spPr>
        <p:txBody>
          <a:bodyPr>
            <a:noAutofit/>
          </a:bodyPr>
          <a:lstStyle>
            <a:lvl1pPr>
              <a:lnSpc>
                <a:spcPct val="100000"/>
              </a:lnSpc>
              <a:defRPr sz="1800">
                <a:solidFill>
                  <a:schemeClr val="bg1">
                    <a:alpha val="50000"/>
                  </a:schemeClr>
                </a:solidFill>
                <a:latin typeface="Arial" panose="020B0604020202020204" pitchFamily="34" charset="0"/>
                <a:cs typeface="Arial" panose="020B0604020202020204" pitchFamily="34" charset="0"/>
              </a:defRPr>
            </a:lvl1pPr>
          </a:lstStyle>
          <a:p>
            <a:pPr lvl="0"/>
            <a:r>
              <a:rPr lang="en-GB"/>
              <a:t>Tuesday, 16 April 2019</a:t>
            </a:r>
            <a:endParaRPr lang="en-US"/>
          </a:p>
        </p:txBody>
      </p:sp>
      <p:sp>
        <p:nvSpPr>
          <p:cNvPr id="8" name="TextBox 7">
            <a:extLst>
              <a:ext uri="{FF2B5EF4-FFF2-40B4-BE49-F238E27FC236}">
                <a16:creationId xmlns:a16="http://schemas.microsoft.com/office/drawing/2014/main" id="{3CA0EC70-9AE3-D149-9A28-F04398396A8B}"/>
              </a:ext>
            </a:extLst>
          </p:cNvPr>
          <p:cNvSpPr txBox="1"/>
          <p:nvPr userDrawn="1"/>
        </p:nvSpPr>
        <p:spPr>
          <a:xfrm>
            <a:off x="4722471" y="2627453"/>
            <a:ext cx="184731" cy="369332"/>
          </a:xfrm>
          <a:prstGeom prst="rect">
            <a:avLst/>
          </a:prstGeom>
          <a:noFill/>
        </p:spPr>
        <p:txBody>
          <a:bodyPr wrap="none" rtlCol="0">
            <a:spAutoFit/>
          </a:bodyPr>
          <a:lstStyle/>
          <a:p>
            <a:endParaRPr lang="en-US" sz="1800"/>
          </a:p>
        </p:txBody>
      </p:sp>
      <p:sp>
        <p:nvSpPr>
          <p:cNvPr id="10" name="Text Placeholder 4">
            <a:extLst>
              <a:ext uri="{FF2B5EF4-FFF2-40B4-BE49-F238E27FC236}">
                <a16:creationId xmlns:a16="http://schemas.microsoft.com/office/drawing/2014/main" id="{44D6EFC6-ADA4-5D43-80B0-3BFC5EF96ECD}"/>
              </a:ext>
            </a:extLst>
          </p:cNvPr>
          <p:cNvSpPr>
            <a:spLocks noGrp="1"/>
          </p:cNvSpPr>
          <p:nvPr>
            <p:ph type="body" sz="quarter" idx="12" hasCustomPrompt="1"/>
          </p:nvPr>
        </p:nvSpPr>
        <p:spPr>
          <a:xfrm>
            <a:off x="1889799" y="3476505"/>
            <a:ext cx="8160000" cy="369332"/>
          </a:xfrm>
        </p:spPr>
        <p:txBody>
          <a:bodyPr>
            <a:spAutoFit/>
          </a:bodyPr>
          <a:lstStyle>
            <a:lvl1pPr>
              <a:lnSpc>
                <a:spcPct val="100000"/>
              </a:lnSpc>
              <a:defRPr sz="1800">
                <a:solidFill>
                  <a:schemeClr val="bg1">
                    <a:alpha val="50000"/>
                  </a:schemeClr>
                </a:solidFill>
                <a:latin typeface="Arial" panose="020B0604020202020204" pitchFamily="34" charset="0"/>
                <a:cs typeface="Arial" panose="020B0604020202020204" pitchFamily="34" charset="0"/>
              </a:defRPr>
            </a:lvl1pPr>
          </a:lstStyle>
          <a:p>
            <a:r>
              <a:rPr lang="en-US"/>
              <a:t>Further Information</a:t>
            </a:r>
          </a:p>
        </p:txBody>
      </p:sp>
      <p:sp>
        <p:nvSpPr>
          <p:cNvPr id="4" name="Title 3">
            <a:extLst>
              <a:ext uri="{FF2B5EF4-FFF2-40B4-BE49-F238E27FC236}">
                <a16:creationId xmlns:a16="http://schemas.microsoft.com/office/drawing/2014/main" id="{69279296-2150-1243-BF06-F7B86422173D}"/>
              </a:ext>
            </a:extLst>
          </p:cNvPr>
          <p:cNvSpPr>
            <a:spLocks noGrp="1"/>
          </p:cNvSpPr>
          <p:nvPr>
            <p:ph type="title" hasCustomPrompt="1"/>
          </p:nvPr>
        </p:nvSpPr>
        <p:spPr>
          <a:xfrm>
            <a:off x="1889799" y="1903288"/>
            <a:ext cx="8160001" cy="1543288"/>
          </a:xfrm>
        </p:spPr>
        <p:txBody>
          <a:bodyPr>
            <a:noAutofit/>
          </a:bodyPr>
          <a:lstStyle>
            <a:lvl1pPr>
              <a:lnSpc>
                <a:spcPct val="100000"/>
              </a:lnSpc>
              <a:defRPr sz="4800">
                <a:solidFill>
                  <a:schemeClr val="bg1"/>
                </a:solidFill>
              </a:defRPr>
            </a:lvl1pPr>
          </a:lstStyle>
          <a:p>
            <a:r>
              <a:rPr lang="en-US"/>
              <a:t>Internal/Sales Presentation on two lines</a:t>
            </a: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70530" y="5022000"/>
            <a:ext cx="2029968" cy="472983"/>
          </a:xfrm>
          <a:prstGeom prst="rect">
            <a:avLst/>
          </a:prstGeom>
        </p:spPr>
      </p:pic>
    </p:spTree>
    <p:extLst>
      <p:ext uri="{BB962C8B-B14F-4D97-AF65-F5344CB8AC3E}">
        <p14:creationId xmlns:p14="http://schemas.microsoft.com/office/powerpoint/2010/main" val="5044570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 - Section - Default">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C18F50F6-6581-AC4A-B5FB-9EE2E0DAE982}"/>
              </a:ext>
            </a:extLst>
          </p:cNvPr>
          <p:cNvSpPr>
            <a:spLocks noGrp="1"/>
          </p:cNvSpPr>
          <p:nvPr>
            <p:ph type="body" idx="1" hasCustomPrompt="1"/>
          </p:nvPr>
        </p:nvSpPr>
        <p:spPr>
          <a:xfrm>
            <a:off x="1080000" y="3394899"/>
            <a:ext cx="9910800" cy="923330"/>
          </a:xfrm>
        </p:spPr>
        <p:txBody>
          <a:bodyPr anchor="t">
            <a:spAutoFit/>
          </a:bodyPr>
          <a:lstStyle>
            <a:lvl1pPr marL="0" indent="0">
              <a:buNone/>
              <a:defRPr sz="2000" b="0">
                <a:solidFill>
                  <a:srgbClr val="9995A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Section description: If needed. </a:t>
            </a:r>
            <a:r>
              <a:rPr lang="en-US" err="1"/>
              <a:t>Salutavique</a:t>
            </a:r>
            <a:r>
              <a:rPr lang="en-US"/>
              <a:t> in </a:t>
            </a:r>
            <a:r>
              <a:rPr lang="en-US" err="1"/>
              <a:t>decernamusque</a:t>
            </a:r>
            <a:r>
              <a:rPr lang="en-US"/>
              <a:t>, </a:t>
            </a:r>
            <a:r>
              <a:rPr lang="en-US" err="1"/>
              <a:t>accolaeque</a:t>
            </a:r>
            <a:r>
              <a:rPr lang="en-US"/>
              <a:t> </a:t>
            </a:r>
            <a:r>
              <a:rPr lang="en-US" err="1"/>
              <a:t>necessitatem</a:t>
            </a:r>
            <a:r>
              <a:rPr lang="en-US"/>
              <a:t> </a:t>
            </a:r>
            <a:r>
              <a:rPr lang="en-US" err="1"/>
              <a:t>aut</a:t>
            </a:r>
            <a:r>
              <a:rPr lang="en-US"/>
              <a:t> </a:t>
            </a:r>
            <a:r>
              <a:rPr lang="en-US" err="1"/>
              <a:t>despiciente</a:t>
            </a:r>
            <a:r>
              <a:rPr lang="en-US"/>
              <a:t> </a:t>
            </a:r>
            <a:r>
              <a:rPr lang="en-US" err="1"/>
              <a:t>includere</a:t>
            </a:r>
            <a:r>
              <a:rPr lang="en-US"/>
              <a:t> </a:t>
            </a:r>
            <a:r>
              <a:rPr lang="en-US" err="1"/>
              <a:t>maculetis</a:t>
            </a:r>
            <a:r>
              <a:rPr lang="en-US"/>
              <a:t> </a:t>
            </a:r>
            <a:r>
              <a:rPr lang="en-US" err="1"/>
              <a:t>tractuque</a:t>
            </a:r>
            <a:r>
              <a:rPr lang="en-US"/>
              <a:t> </a:t>
            </a:r>
            <a:r>
              <a:rPr lang="en-US" err="1"/>
              <a:t>aut</a:t>
            </a:r>
            <a:r>
              <a:rPr lang="en-US"/>
              <a:t> pro a </a:t>
            </a:r>
            <a:r>
              <a:rPr lang="en-US" err="1"/>
              <a:t>periculaque</a:t>
            </a:r>
            <a:r>
              <a:rPr lang="en-US"/>
              <a:t> et de </a:t>
            </a:r>
            <a:r>
              <a:rPr lang="en-US" err="1"/>
              <a:t>relinquerem</a:t>
            </a:r>
            <a:r>
              <a:rPr lang="en-US"/>
              <a:t>.(Arial 20pt)</a:t>
            </a:r>
          </a:p>
        </p:txBody>
      </p:sp>
      <p:sp>
        <p:nvSpPr>
          <p:cNvPr id="8" name="Title 1">
            <a:extLst>
              <a:ext uri="{FF2B5EF4-FFF2-40B4-BE49-F238E27FC236}">
                <a16:creationId xmlns:a16="http://schemas.microsoft.com/office/drawing/2014/main" id="{6CEC0F2A-841F-FF4E-AC37-657B1603567A}"/>
              </a:ext>
            </a:extLst>
          </p:cNvPr>
          <p:cNvSpPr>
            <a:spLocks noGrp="1"/>
          </p:cNvSpPr>
          <p:nvPr>
            <p:ph type="title" hasCustomPrompt="1"/>
          </p:nvPr>
        </p:nvSpPr>
        <p:spPr>
          <a:xfrm>
            <a:off x="1080000" y="2808466"/>
            <a:ext cx="9910800" cy="586432"/>
          </a:xfrm>
          <a:prstGeom prst="rect">
            <a:avLst/>
          </a:prstGeom>
        </p:spPr>
        <p:txBody>
          <a:bodyPr anchor="b" anchorCtr="0">
            <a:spAutoFit/>
          </a:bodyPr>
          <a:lstStyle>
            <a:lvl1pPr>
              <a:defRPr sz="3200">
                <a:solidFill>
                  <a:schemeClr val="tx1"/>
                </a:solidFill>
              </a:defRPr>
            </a:lvl1pPr>
          </a:lstStyle>
          <a:p>
            <a:r>
              <a:rPr lang="en-US"/>
              <a:t>Section - Default</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 - Section - Violet">
    <p:bg>
      <p:bgPr>
        <a:solidFill>
          <a:srgbClr val="7C64C3"/>
        </a:solid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F2EE904E-AD28-B644-95C2-A4D34616441E}"/>
              </a:ext>
            </a:extLst>
          </p:cNvPr>
          <p:cNvSpPr>
            <a:spLocks noGrp="1"/>
          </p:cNvSpPr>
          <p:nvPr>
            <p:ph type="body" idx="1" hasCustomPrompt="1"/>
          </p:nvPr>
        </p:nvSpPr>
        <p:spPr>
          <a:xfrm>
            <a:off x="1080000" y="3394899"/>
            <a:ext cx="9910800" cy="923330"/>
          </a:xfrm>
        </p:spPr>
        <p:txBody>
          <a:bodyPr anchor="t">
            <a:spAutoFit/>
          </a:bodyPr>
          <a:lstStyle>
            <a:lvl1pPr marL="0" indent="0">
              <a:buNone/>
              <a:defRPr sz="2000" b="0">
                <a:solidFill>
                  <a:srgbClr val="BEB2E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Section description: If needed. </a:t>
            </a:r>
            <a:r>
              <a:rPr lang="en-US" err="1"/>
              <a:t>Salutavique</a:t>
            </a:r>
            <a:r>
              <a:rPr lang="en-US"/>
              <a:t> in </a:t>
            </a:r>
            <a:r>
              <a:rPr lang="en-US" err="1"/>
              <a:t>decernamusque</a:t>
            </a:r>
            <a:r>
              <a:rPr lang="en-US"/>
              <a:t>, </a:t>
            </a:r>
            <a:r>
              <a:rPr lang="en-US" err="1"/>
              <a:t>accolaeque</a:t>
            </a:r>
            <a:r>
              <a:rPr lang="en-US"/>
              <a:t> </a:t>
            </a:r>
            <a:r>
              <a:rPr lang="en-US" err="1"/>
              <a:t>necessitatem</a:t>
            </a:r>
            <a:r>
              <a:rPr lang="en-US"/>
              <a:t> </a:t>
            </a:r>
            <a:r>
              <a:rPr lang="en-US" err="1"/>
              <a:t>aut</a:t>
            </a:r>
            <a:r>
              <a:rPr lang="en-US"/>
              <a:t> </a:t>
            </a:r>
            <a:r>
              <a:rPr lang="en-US" err="1"/>
              <a:t>despiciente</a:t>
            </a:r>
            <a:r>
              <a:rPr lang="en-US"/>
              <a:t> </a:t>
            </a:r>
            <a:r>
              <a:rPr lang="en-US" err="1"/>
              <a:t>includere</a:t>
            </a:r>
            <a:r>
              <a:rPr lang="en-US"/>
              <a:t> </a:t>
            </a:r>
            <a:r>
              <a:rPr lang="en-US" err="1"/>
              <a:t>maculetis</a:t>
            </a:r>
            <a:r>
              <a:rPr lang="en-US"/>
              <a:t> </a:t>
            </a:r>
            <a:r>
              <a:rPr lang="en-US" err="1"/>
              <a:t>tractuque</a:t>
            </a:r>
            <a:r>
              <a:rPr lang="en-US"/>
              <a:t> </a:t>
            </a:r>
            <a:r>
              <a:rPr lang="en-US" err="1"/>
              <a:t>aut</a:t>
            </a:r>
            <a:r>
              <a:rPr lang="en-US"/>
              <a:t> pro a </a:t>
            </a:r>
            <a:r>
              <a:rPr lang="en-US" err="1"/>
              <a:t>periculaque</a:t>
            </a:r>
            <a:r>
              <a:rPr lang="en-US"/>
              <a:t> et de </a:t>
            </a:r>
            <a:r>
              <a:rPr lang="en-US" err="1"/>
              <a:t>relinquerem</a:t>
            </a:r>
            <a:r>
              <a:rPr lang="en-US"/>
              <a:t>.(Arial 20pt)</a:t>
            </a:r>
          </a:p>
        </p:txBody>
      </p:sp>
      <p:sp>
        <p:nvSpPr>
          <p:cNvPr id="7" name="Title 1">
            <a:extLst>
              <a:ext uri="{FF2B5EF4-FFF2-40B4-BE49-F238E27FC236}">
                <a16:creationId xmlns:a16="http://schemas.microsoft.com/office/drawing/2014/main" id="{F9326F20-F448-2348-96F8-968376BA61BB}"/>
              </a:ext>
            </a:extLst>
          </p:cNvPr>
          <p:cNvSpPr>
            <a:spLocks noGrp="1"/>
          </p:cNvSpPr>
          <p:nvPr>
            <p:ph type="title" hasCustomPrompt="1"/>
          </p:nvPr>
        </p:nvSpPr>
        <p:spPr>
          <a:xfrm>
            <a:off x="1080000" y="2808466"/>
            <a:ext cx="9910800" cy="586432"/>
          </a:xfrm>
          <a:prstGeom prst="rect">
            <a:avLst/>
          </a:prstGeom>
        </p:spPr>
        <p:txBody>
          <a:bodyPr anchor="b" anchorCtr="0">
            <a:noAutofit/>
          </a:bodyPr>
          <a:lstStyle>
            <a:lvl1pPr>
              <a:defRPr sz="3200">
                <a:solidFill>
                  <a:schemeClr val="bg1"/>
                </a:solidFill>
              </a:defRPr>
            </a:lvl1pPr>
          </a:lstStyle>
          <a:p>
            <a:r>
              <a:rPr lang="en-US"/>
              <a:t>Section title (Arial 32pt / Bold)</a:t>
            </a:r>
          </a:p>
        </p:txBody>
      </p:sp>
      <p:sp>
        <p:nvSpPr>
          <p:cNvPr id="4" name="TextBox 3"/>
          <p:cNvSpPr txBox="1"/>
          <p:nvPr userDrawn="1"/>
        </p:nvSpPr>
        <p:spPr>
          <a:xfrm>
            <a:off x="10439234" y="6148015"/>
            <a:ext cx="972766" cy="246221"/>
          </a:xfrm>
          <a:prstGeom prst="rect">
            <a:avLst/>
          </a:prstGeom>
          <a:noFill/>
        </p:spPr>
        <p:txBody>
          <a:bodyPr wrap="square" rtlCol="0">
            <a:spAutoFit/>
          </a:bodyPr>
          <a:lstStyle/>
          <a:p>
            <a:pPr algn="r"/>
            <a:fld id="{2FB6F827-E134-4C8D-9CF5-D199257E746A}" type="slidenum">
              <a:rPr lang="en-US" sz="1000" kern="1200" smtClean="0">
                <a:solidFill>
                  <a:schemeClr val="bg1">
                    <a:alpha val="40000"/>
                  </a:schemeClr>
                </a:solidFill>
                <a:latin typeface="+mn-lt"/>
                <a:ea typeface="+mn-ea"/>
                <a:cs typeface="+mn-cs"/>
              </a:rPr>
              <a:pPr algn="r"/>
              <a:t>‹#›</a:t>
            </a:fld>
            <a:endParaRPr lang="en-US" sz="1000" kern="1200">
              <a:solidFill>
                <a:schemeClr val="bg1">
                  <a:alpha val="40000"/>
                </a:schemeClr>
              </a:solidFill>
              <a:latin typeface="+mn-lt"/>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 - Section - Orchid">
    <p:bg>
      <p:bgPr>
        <a:solidFill>
          <a:srgbClr val="DC4C81"/>
        </a:solid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F2EE904E-AD28-B644-95C2-A4D34616441E}"/>
              </a:ext>
            </a:extLst>
          </p:cNvPr>
          <p:cNvSpPr>
            <a:spLocks noGrp="1"/>
          </p:cNvSpPr>
          <p:nvPr>
            <p:ph type="body" idx="1" hasCustomPrompt="1"/>
          </p:nvPr>
        </p:nvSpPr>
        <p:spPr>
          <a:xfrm>
            <a:off x="1080000" y="3394899"/>
            <a:ext cx="9910800" cy="923330"/>
          </a:xfrm>
        </p:spPr>
        <p:txBody>
          <a:bodyPr anchor="t">
            <a:spAutoFit/>
          </a:bodyPr>
          <a:lstStyle>
            <a:lvl1pPr marL="0" indent="0">
              <a:buNone/>
              <a:defRPr sz="2000" b="0">
                <a:solidFill>
                  <a:srgbClr val="EEA6C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Section description: If needed. </a:t>
            </a:r>
            <a:r>
              <a:rPr lang="en-US" err="1"/>
              <a:t>Salutavique</a:t>
            </a:r>
            <a:r>
              <a:rPr lang="en-US"/>
              <a:t> in </a:t>
            </a:r>
            <a:r>
              <a:rPr lang="en-US" err="1"/>
              <a:t>decernamusque</a:t>
            </a:r>
            <a:r>
              <a:rPr lang="en-US"/>
              <a:t>, </a:t>
            </a:r>
            <a:r>
              <a:rPr lang="en-US" err="1"/>
              <a:t>accolaeque</a:t>
            </a:r>
            <a:r>
              <a:rPr lang="en-US"/>
              <a:t> </a:t>
            </a:r>
            <a:r>
              <a:rPr lang="en-US" err="1"/>
              <a:t>necessitatem</a:t>
            </a:r>
            <a:r>
              <a:rPr lang="en-US"/>
              <a:t> </a:t>
            </a:r>
            <a:r>
              <a:rPr lang="en-US" err="1"/>
              <a:t>aut</a:t>
            </a:r>
            <a:r>
              <a:rPr lang="en-US"/>
              <a:t> </a:t>
            </a:r>
            <a:r>
              <a:rPr lang="en-US" err="1"/>
              <a:t>despiciente</a:t>
            </a:r>
            <a:r>
              <a:rPr lang="en-US"/>
              <a:t> </a:t>
            </a:r>
            <a:r>
              <a:rPr lang="en-US" err="1"/>
              <a:t>includere</a:t>
            </a:r>
            <a:r>
              <a:rPr lang="en-US"/>
              <a:t> </a:t>
            </a:r>
            <a:r>
              <a:rPr lang="en-US" err="1"/>
              <a:t>maculetis</a:t>
            </a:r>
            <a:r>
              <a:rPr lang="en-US"/>
              <a:t> </a:t>
            </a:r>
            <a:r>
              <a:rPr lang="en-US" err="1"/>
              <a:t>tractuque</a:t>
            </a:r>
            <a:r>
              <a:rPr lang="en-US"/>
              <a:t> </a:t>
            </a:r>
            <a:r>
              <a:rPr lang="en-US" err="1"/>
              <a:t>aut</a:t>
            </a:r>
            <a:r>
              <a:rPr lang="en-US"/>
              <a:t> pro a </a:t>
            </a:r>
            <a:r>
              <a:rPr lang="en-US" err="1"/>
              <a:t>periculaque</a:t>
            </a:r>
            <a:r>
              <a:rPr lang="en-US"/>
              <a:t> et de </a:t>
            </a:r>
            <a:r>
              <a:rPr lang="en-US" err="1"/>
              <a:t>relinquerem</a:t>
            </a:r>
            <a:r>
              <a:rPr lang="en-US"/>
              <a:t>.(Arial 20pt)</a:t>
            </a:r>
          </a:p>
        </p:txBody>
      </p:sp>
      <p:sp>
        <p:nvSpPr>
          <p:cNvPr id="8" name="Title 1">
            <a:extLst>
              <a:ext uri="{FF2B5EF4-FFF2-40B4-BE49-F238E27FC236}">
                <a16:creationId xmlns:a16="http://schemas.microsoft.com/office/drawing/2014/main" id="{F9326F20-F448-2348-96F8-968376BA61BB}"/>
              </a:ext>
            </a:extLst>
          </p:cNvPr>
          <p:cNvSpPr>
            <a:spLocks noGrp="1"/>
          </p:cNvSpPr>
          <p:nvPr>
            <p:ph type="title" hasCustomPrompt="1"/>
          </p:nvPr>
        </p:nvSpPr>
        <p:spPr>
          <a:xfrm>
            <a:off x="1080000" y="2808466"/>
            <a:ext cx="9910800" cy="586432"/>
          </a:xfrm>
          <a:prstGeom prst="rect">
            <a:avLst/>
          </a:prstGeom>
        </p:spPr>
        <p:txBody>
          <a:bodyPr anchor="b" anchorCtr="0">
            <a:noAutofit/>
          </a:bodyPr>
          <a:lstStyle>
            <a:lvl1pPr>
              <a:defRPr sz="3200">
                <a:solidFill>
                  <a:schemeClr val="bg1"/>
                </a:solidFill>
              </a:defRPr>
            </a:lvl1pPr>
          </a:lstStyle>
          <a:p>
            <a:r>
              <a:rPr lang="en-US"/>
              <a:t>Section title (Arial 32pt / Bold)</a:t>
            </a:r>
          </a:p>
        </p:txBody>
      </p:sp>
      <p:sp>
        <p:nvSpPr>
          <p:cNvPr id="4" name="TextBox 3"/>
          <p:cNvSpPr txBox="1"/>
          <p:nvPr userDrawn="1"/>
        </p:nvSpPr>
        <p:spPr>
          <a:xfrm>
            <a:off x="10439234" y="6148015"/>
            <a:ext cx="972766" cy="246221"/>
          </a:xfrm>
          <a:prstGeom prst="rect">
            <a:avLst/>
          </a:prstGeom>
          <a:noFill/>
        </p:spPr>
        <p:txBody>
          <a:bodyPr wrap="square" rtlCol="0">
            <a:spAutoFit/>
          </a:bodyPr>
          <a:lstStyle/>
          <a:p>
            <a:pPr algn="r"/>
            <a:fld id="{2FB6F827-E134-4C8D-9CF5-D199257E746A}" type="slidenum">
              <a:rPr lang="en-US" sz="1000" kern="1200" smtClean="0">
                <a:solidFill>
                  <a:schemeClr val="bg1">
                    <a:alpha val="40000"/>
                  </a:schemeClr>
                </a:solidFill>
                <a:latin typeface="+mn-lt"/>
                <a:ea typeface="+mn-ea"/>
                <a:cs typeface="+mn-cs"/>
              </a:rPr>
              <a:pPr algn="r"/>
              <a:t>‹#›</a:t>
            </a:fld>
            <a:endParaRPr lang="en-US" sz="1000" kern="1200">
              <a:solidFill>
                <a:schemeClr val="bg1">
                  <a:alpha val="40000"/>
                </a:schemeClr>
              </a:solidFill>
              <a:latin typeface="+mn-lt"/>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4 - Section - Purple">
    <p:bg>
      <p:bgPr>
        <a:solidFill>
          <a:srgbClr val="9A4DB0"/>
        </a:soli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F2EE904E-AD28-B644-95C2-A4D34616441E}"/>
              </a:ext>
            </a:extLst>
          </p:cNvPr>
          <p:cNvSpPr>
            <a:spLocks noGrp="1"/>
          </p:cNvSpPr>
          <p:nvPr>
            <p:ph type="body" idx="1" hasCustomPrompt="1"/>
          </p:nvPr>
        </p:nvSpPr>
        <p:spPr>
          <a:xfrm>
            <a:off x="1080000" y="3394899"/>
            <a:ext cx="9910800" cy="923330"/>
          </a:xfrm>
        </p:spPr>
        <p:txBody>
          <a:bodyPr anchor="t">
            <a:spAutoFit/>
          </a:bodyPr>
          <a:lstStyle>
            <a:lvl1pPr marL="0" indent="0">
              <a:buNone/>
              <a:defRPr sz="2000" b="0">
                <a:solidFill>
                  <a:srgbClr val="CDA6D8"/>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Section description: If needed. </a:t>
            </a:r>
            <a:r>
              <a:rPr lang="en-US" err="1"/>
              <a:t>Salutavique</a:t>
            </a:r>
            <a:r>
              <a:rPr lang="en-US"/>
              <a:t> in </a:t>
            </a:r>
            <a:r>
              <a:rPr lang="en-US" err="1"/>
              <a:t>decernamusque</a:t>
            </a:r>
            <a:r>
              <a:rPr lang="en-US"/>
              <a:t>, </a:t>
            </a:r>
            <a:r>
              <a:rPr lang="en-US" err="1"/>
              <a:t>accolaeque</a:t>
            </a:r>
            <a:r>
              <a:rPr lang="en-US"/>
              <a:t> </a:t>
            </a:r>
            <a:r>
              <a:rPr lang="en-US" err="1"/>
              <a:t>necessitatem</a:t>
            </a:r>
            <a:r>
              <a:rPr lang="en-US"/>
              <a:t> </a:t>
            </a:r>
            <a:r>
              <a:rPr lang="en-US" err="1"/>
              <a:t>aut</a:t>
            </a:r>
            <a:r>
              <a:rPr lang="en-US"/>
              <a:t> </a:t>
            </a:r>
            <a:r>
              <a:rPr lang="en-US" err="1"/>
              <a:t>despiciente</a:t>
            </a:r>
            <a:r>
              <a:rPr lang="en-US"/>
              <a:t> </a:t>
            </a:r>
            <a:r>
              <a:rPr lang="en-US" err="1"/>
              <a:t>includere</a:t>
            </a:r>
            <a:r>
              <a:rPr lang="en-US"/>
              <a:t> </a:t>
            </a:r>
            <a:r>
              <a:rPr lang="en-US" err="1"/>
              <a:t>maculetis</a:t>
            </a:r>
            <a:r>
              <a:rPr lang="en-US"/>
              <a:t> </a:t>
            </a:r>
            <a:r>
              <a:rPr lang="en-US" err="1"/>
              <a:t>tractuque</a:t>
            </a:r>
            <a:r>
              <a:rPr lang="en-US"/>
              <a:t> </a:t>
            </a:r>
            <a:r>
              <a:rPr lang="en-US" err="1"/>
              <a:t>aut</a:t>
            </a:r>
            <a:r>
              <a:rPr lang="en-US"/>
              <a:t> pro a </a:t>
            </a:r>
            <a:r>
              <a:rPr lang="en-US" err="1"/>
              <a:t>periculaque</a:t>
            </a:r>
            <a:r>
              <a:rPr lang="en-US"/>
              <a:t> et de </a:t>
            </a:r>
            <a:r>
              <a:rPr lang="en-US" err="1"/>
              <a:t>relinquerem</a:t>
            </a:r>
            <a:r>
              <a:rPr lang="en-US"/>
              <a:t>.(Arial 20pt)</a:t>
            </a:r>
          </a:p>
        </p:txBody>
      </p:sp>
      <p:sp>
        <p:nvSpPr>
          <p:cNvPr id="9" name="Title 1">
            <a:extLst>
              <a:ext uri="{FF2B5EF4-FFF2-40B4-BE49-F238E27FC236}">
                <a16:creationId xmlns:a16="http://schemas.microsoft.com/office/drawing/2014/main" id="{F9326F20-F448-2348-96F8-968376BA61BB}"/>
              </a:ext>
            </a:extLst>
          </p:cNvPr>
          <p:cNvSpPr>
            <a:spLocks noGrp="1"/>
          </p:cNvSpPr>
          <p:nvPr>
            <p:ph type="title" hasCustomPrompt="1"/>
          </p:nvPr>
        </p:nvSpPr>
        <p:spPr>
          <a:xfrm>
            <a:off x="1080000" y="2808466"/>
            <a:ext cx="9910800" cy="586432"/>
          </a:xfrm>
          <a:prstGeom prst="rect">
            <a:avLst/>
          </a:prstGeom>
        </p:spPr>
        <p:txBody>
          <a:bodyPr anchor="b" anchorCtr="0">
            <a:noAutofit/>
          </a:bodyPr>
          <a:lstStyle>
            <a:lvl1pPr>
              <a:defRPr sz="3200">
                <a:solidFill>
                  <a:schemeClr val="bg1"/>
                </a:solidFill>
              </a:defRPr>
            </a:lvl1pPr>
          </a:lstStyle>
          <a:p>
            <a:r>
              <a:rPr lang="en-US"/>
              <a:t>Section title (Arial 32pt / Bold)</a:t>
            </a:r>
          </a:p>
        </p:txBody>
      </p:sp>
      <p:sp>
        <p:nvSpPr>
          <p:cNvPr id="4" name="TextBox 3"/>
          <p:cNvSpPr txBox="1"/>
          <p:nvPr userDrawn="1"/>
        </p:nvSpPr>
        <p:spPr>
          <a:xfrm>
            <a:off x="10439234" y="6148015"/>
            <a:ext cx="972766" cy="246221"/>
          </a:xfrm>
          <a:prstGeom prst="rect">
            <a:avLst/>
          </a:prstGeom>
          <a:noFill/>
        </p:spPr>
        <p:txBody>
          <a:bodyPr wrap="square" rtlCol="0">
            <a:spAutoFit/>
          </a:bodyPr>
          <a:lstStyle/>
          <a:p>
            <a:pPr algn="r"/>
            <a:fld id="{2FB6F827-E134-4C8D-9CF5-D199257E746A}" type="slidenum">
              <a:rPr lang="en-US" sz="1000" kern="1200" smtClean="0">
                <a:solidFill>
                  <a:schemeClr val="bg1">
                    <a:alpha val="40000"/>
                  </a:schemeClr>
                </a:solidFill>
                <a:latin typeface="+mn-lt"/>
                <a:ea typeface="+mn-ea"/>
                <a:cs typeface="+mn-cs"/>
              </a:rPr>
              <a:pPr algn="r"/>
              <a:t>‹#›</a:t>
            </a:fld>
            <a:endParaRPr lang="en-US" sz="1000" kern="1200">
              <a:solidFill>
                <a:schemeClr val="bg1">
                  <a:alpha val="40000"/>
                </a:schemeClr>
              </a:solidFill>
              <a:latin typeface="+mn-lt"/>
              <a:ea typeface="+mn-ea"/>
              <a:cs typeface="+mn-cs"/>
            </a:endParaRPr>
          </a:p>
        </p:txBody>
      </p:sp>
    </p:spTree>
    <p:extLst>
      <p:ext uri="{BB962C8B-B14F-4D97-AF65-F5344CB8AC3E}">
        <p14:creationId xmlns:p14="http://schemas.microsoft.com/office/powerpoint/2010/main" val="13832910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 - QuoteWithLogo - Violet">
    <p:bg>
      <p:bgPr>
        <a:solidFill>
          <a:srgbClr val="7C64C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80000" y="720000"/>
            <a:ext cx="9910800" cy="1077218"/>
          </a:xfrm>
          <a:prstGeom prst="rect">
            <a:avLst/>
          </a:prstGeom>
        </p:spPr>
        <p:txBody>
          <a:bodyPr anchor="t">
            <a:spAutoFit/>
          </a:bodyPr>
          <a:lstStyle>
            <a:lvl1pPr algn="l">
              <a:defRPr sz="6400">
                <a:solidFill>
                  <a:schemeClr val="bg1"/>
                </a:solidFill>
              </a:defRPr>
            </a:lvl1pPr>
          </a:lstStyle>
          <a:p>
            <a:r>
              <a:rPr lang="en-US"/>
              <a:t>Big title – Arial 64</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0000" y="5327832"/>
            <a:ext cx="2039112" cy="475113"/>
          </a:xfrm>
          <a:prstGeom prst="rect">
            <a:avLst/>
          </a:prstGeom>
        </p:spPr>
      </p:pic>
      <p:sp>
        <p:nvSpPr>
          <p:cNvPr id="4" name="TextBox 3"/>
          <p:cNvSpPr txBox="1"/>
          <p:nvPr userDrawn="1"/>
        </p:nvSpPr>
        <p:spPr>
          <a:xfrm>
            <a:off x="10439234" y="6148015"/>
            <a:ext cx="972766" cy="246221"/>
          </a:xfrm>
          <a:prstGeom prst="rect">
            <a:avLst/>
          </a:prstGeom>
          <a:noFill/>
        </p:spPr>
        <p:txBody>
          <a:bodyPr wrap="square" rtlCol="0">
            <a:spAutoFit/>
          </a:bodyPr>
          <a:lstStyle/>
          <a:p>
            <a:pPr algn="r"/>
            <a:fld id="{2FB6F827-E134-4C8D-9CF5-D199257E746A}" type="slidenum">
              <a:rPr lang="en-US" sz="1000" kern="1200" smtClean="0">
                <a:solidFill>
                  <a:schemeClr val="bg1">
                    <a:alpha val="40000"/>
                  </a:schemeClr>
                </a:solidFill>
                <a:latin typeface="+mn-lt"/>
                <a:ea typeface="+mn-ea"/>
                <a:cs typeface="+mn-cs"/>
              </a:rPr>
              <a:pPr algn="r"/>
              <a:t>‹#›</a:t>
            </a:fld>
            <a:endParaRPr lang="en-US" sz="1000" kern="1200">
              <a:solidFill>
                <a:schemeClr val="bg1">
                  <a:alpha val="40000"/>
                </a:schemeClr>
              </a:solidFill>
              <a:latin typeface="+mn-lt"/>
              <a:ea typeface="+mn-ea"/>
              <a:cs typeface="+mn-cs"/>
            </a:endParaRPr>
          </a:p>
        </p:txBody>
      </p:sp>
    </p:spTree>
    <p:extLst>
      <p:ext uri="{BB962C8B-B14F-4D97-AF65-F5344CB8AC3E}">
        <p14:creationId xmlns:p14="http://schemas.microsoft.com/office/powerpoint/2010/main" val="27117797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3 - QuoteWithLogo - Orchid">
    <p:bg>
      <p:bgPr>
        <a:solidFill>
          <a:srgbClr val="DC4C8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B74707B-30C1-4448-8574-031B099619B0}"/>
              </a:ext>
            </a:extLst>
          </p:cNvPr>
          <p:cNvSpPr>
            <a:spLocks noGrp="1"/>
          </p:cNvSpPr>
          <p:nvPr>
            <p:ph type="title" hasCustomPrompt="1"/>
          </p:nvPr>
        </p:nvSpPr>
        <p:spPr>
          <a:xfrm>
            <a:off x="1080000" y="720000"/>
            <a:ext cx="9910800" cy="1077218"/>
          </a:xfrm>
          <a:prstGeom prst="rect">
            <a:avLst/>
          </a:prstGeom>
        </p:spPr>
        <p:txBody>
          <a:bodyPr anchor="t">
            <a:spAutoFit/>
          </a:bodyPr>
          <a:lstStyle>
            <a:lvl1pPr algn="l">
              <a:defRPr sz="6400">
                <a:solidFill>
                  <a:schemeClr val="bg1"/>
                </a:solidFill>
              </a:defRPr>
            </a:lvl1pPr>
          </a:lstStyle>
          <a:p>
            <a:r>
              <a:rPr lang="en-US"/>
              <a:t>Big title – Arial 64</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0000" y="5327832"/>
            <a:ext cx="2039112" cy="475113"/>
          </a:xfrm>
          <a:prstGeom prst="rect">
            <a:avLst/>
          </a:prstGeom>
        </p:spPr>
      </p:pic>
      <p:sp>
        <p:nvSpPr>
          <p:cNvPr id="4" name="TextBox 3"/>
          <p:cNvSpPr txBox="1"/>
          <p:nvPr userDrawn="1"/>
        </p:nvSpPr>
        <p:spPr>
          <a:xfrm>
            <a:off x="10439234" y="6148015"/>
            <a:ext cx="972766" cy="246221"/>
          </a:xfrm>
          <a:prstGeom prst="rect">
            <a:avLst/>
          </a:prstGeom>
          <a:noFill/>
        </p:spPr>
        <p:txBody>
          <a:bodyPr wrap="square" rtlCol="0">
            <a:spAutoFit/>
          </a:bodyPr>
          <a:lstStyle/>
          <a:p>
            <a:pPr algn="r"/>
            <a:fld id="{2FB6F827-E134-4C8D-9CF5-D199257E746A}" type="slidenum">
              <a:rPr lang="en-US" sz="1000" kern="1200" smtClean="0">
                <a:solidFill>
                  <a:schemeClr val="bg1">
                    <a:alpha val="40000"/>
                  </a:schemeClr>
                </a:solidFill>
                <a:latin typeface="+mn-lt"/>
                <a:ea typeface="+mn-ea"/>
                <a:cs typeface="+mn-cs"/>
              </a:rPr>
              <a:pPr algn="r"/>
              <a:t>‹#›</a:t>
            </a:fld>
            <a:endParaRPr lang="en-US" sz="1000" kern="1200">
              <a:solidFill>
                <a:schemeClr val="bg1">
                  <a:alpha val="40000"/>
                </a:schemeClr>
              </a:solidFill>
              <a:latin typeface="+mn-lt"/>
              <a:ea typeface="+mn-ea"/>
              <a:cs typeface="+mn-cs"/>
            </a:endParaRPr>
          </a:p>
        </p:txBody>
      </p:sp>
    </p:spTree>
    <p:extLst>
      <p:ext uri="{BB962C8B-B14F-4D97-AF65-F5344CB8AC3E}">
        <p14:creationId xmlns:p14="http://schemas.microsoft.com/office/powerpoint/2010/main" val="31853136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4 - QuoteWithLogo - Purple">
    <p:bg>
      <p:bgPr>
        <a:solidFill>
          <a:srgbClr val="9A4DB0"/>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F1A9959-3EB4-854F-893D-5DF94F13E421}"/>
              </a:ext>
            </a:extLst>
          </p:cNvPr>
          <p:cNvSpPr>
            <a:spLocks noGrp="1"/>
          </p:cNvSpPr>
          <p:nvPr>
            <p:ph type="title" hasCustomPrompt="1"/>
          </p:nvPr>
        </p:nvSpPr>
        <p:spPr>
          <a:xfrm>
            <a:off x="1080000" y="720000"/>
            <a:ext cx="9910800" cy="1077218"/>
          </a:xfrm>
          <a:prstGeom prst="rect">
            <a:avLst/>
          </a:prstGeom>
        </p:spPr>
        <p:txBody>
          <a:bodyPr anchor="t">
            <a:spAutoFit/>
          </a:bodyPr>
          <a:lstStyle>
            <a:lvl1pPr algn="l">
              <a:defRPr sz="6400">
                <a:solidFill>
                  <a:schemeClr val="bg1"/>
                </a:solidFill>
              </a:defRPr>
            </a:lvl1pPr>
          </a:lstStyle>
          <a:p>
            <a:r>
              <a:rPr lang="en-US"/>
              <a:t>Big title – Arial 64</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0000" y="5327832"/>
            <a:ext cx="2039112" cy="475113"/>
          </a:xfrm>
          <a:prstGeom prst="rect">
            <a:avLst/>
          </a:prstGeom>
        </p:spPr>
      </p:pic>
      <p:sp>
        <p:nvSpPr>
          <p:cNvPr id="4" name="TextBox 3"/>
          <p:cNvSpPr txBox="1"/>
          <p:nvPr userDrawn="1"/>
        </p:nvSpPr>
        <p:spPr>
          <a:xfrm>
            <a:off x="10439234" y="6148015"/>
            <a:ext cx="972766" cy="246221"/>
          </a:xfrm>
          <a:prstGeom prst="rect">
            <a:avLst/>
          </a:prstGeom>
          <a:noFill/>
        </p:spPr>
        <p:txBody>
          <a:bodyPr wrap="square" rtlCol="0">
            <a:spAutoFit/>
          </a:bodyPr>
          <a:lstStyle/>
          <a:p>
            <a:pPr algn="r"/>
            <a:fld id="{2FB6F827-E134-4C8D-9CF5-D199257E746A}" type="slidenum">
              <a:rPr lang="en-US" sz="1000" kern="1200" smtClean="0">
                <a:solidFill>
                  <a:schemeClr val="bg1">
                    <a:alpha val="40000"/>
                  </a:schemeClr>
                </a:solidFill>
                <a:latin typeface="+mn-lt"/>
                <a:ea typeface="+mn-ea"/>
                <a:cs typeface="+mn-cs"/>
              </a:rPr>
              <a:pPr algn="r"/>
              <a:t>‹#›</a:t>
            </a:fld>
            <a:endParaRPr lang="en-US" sz="1000" kern="1200">
              <a:solidFill>
                <a:schemeClr val="bg1">
                  <a:alpha val="40000"/>
                </a:schemeClr>
              </a:solidFill>
              <a:latin typeface="+mn-lt"/>
              <a:ea typeface="+mn-ea"/>
              <a:cs typeface="+mn-cs"/>
            </a:endParaRPr>
          </a:p>
        </p:txBody>
      </p:sp>
    </p:spTree>
    <p:extLst>
      <p:ext uri="{BB962C8B-B14F-4D97-AF65-F5344CB8AC3E}">
        <p14:creationId xmlns:p14="http://schemas.microsoft.com/office/powerpoint/2010/main" val="41184801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6925" y="576654"/>
            <a:ext cx="11874446" cy="6673376"/>
          </a:xfrm>
          <a:prstGeom prst="rect">
            <a:avLst/>
          </a:prstGeom>
        </p:spPr>
      </p:pic>
      <p:sp>
        <p:nvSpPr>
          <p:cNvPr id="5" name="TextBox 4"/>
          <p:cNvSpPr txBox="1"/>
          <p:nvPr userDrawn="1"/>
        </p:nvSpPr>
        <p:spPr>
          <a:xfrm>
            <a:off x="10439234" y="6148015"/>
            <a:ext cx="972766" cy="246221"/>
          </a:xfrm>
          <a:prstGeom prst="rect">
            <a:avLst/>
          </a:prstGeom>
          <a:noFill/>
        </p:spPr>
        <p:txBody>
          <a:bodyPr wrap="square" rtlCol="0">
            <a:spAutoFit/>
          </a:bodyPr>
          <a:lstStyle/>
          <a:p>
            <a:pPr algn="r"/>
            <a:fld id="{2FB6F827-E134-4C8D-9CF5-D199257E746A}" type="slidenum">
              <a:rPr lang="en-US" sz="1000" kern="1200" smtClean="0">
                <a:solidFill>
                  <a:srgbClr val="332C41">
                    <a:alpha val="40000"/>
                  </a:srgbClr>
                </a:solidFill>
                <a:latin typeface="+mn-lt"/>
                <a:ea typeface="+mn-ea"/>
                <a:cs typeface="+mn-cs"/>
              </a:rPr>
              <a:pPr algn="r"/>
              <a:t>‹#›</a:t>
            </a:fld>
            <a:endParaRPr lang="en-US" sz="1000" kern="1200">
              <a:solidFill>
                <a:srgbClr val="332C41">
                  <a:alpha val="40000"/>
                </a:srgbClr>
              </a:solidFill>
              <a:latin typeface="+mn-lt"/>
              <a:ea typeface="+mn-ea"/>
              <a:cs typeface="+mn-cs"/>
            </a:endParaRPr>
          </a:p>
        </p:txBody>
      </p:sp>
      <p:sp>
        <p:nvSpPr>
          <p:cNvPr id="2" name="Title 1"/>
          <p:cNvSpPr>
            <a:spLocks noGrp="1"/>
          </p:cNvSpPr>
          <p:nvPr>
            <p:ph type="title"/>
          </p:nvPr>
        </p:nvSpPr>
        <p:spPr>
          <a:xfrm>
            <a:off x="777600" y="356616"/>
            <a:ext cx="10634400" cy="461665"/>
          </a:xfrm>
        </p:spPr>
        <p:txBody>
          <a:bodyPr/>
          <a:lstStyle>
            <a:lvl1pPr algn="ctr">
              <a:defRPr/>
            </a:lvl1pPr>
          </a:lstStyle>
          <a:p>
            <a:r>
              <a:rPr lang="en-US"/>
              <a:t>Click to edit Master title style</a:t>
            </a:r>
          </a:p>
        </p:txBody>
      </p:sp>
      <p:grpSp>
        <p:nvGrpSpPr>
          <p:cNvPr id="7" name="Group 6"/>
          <p:cNvGrpSpPr/>
          <p:nvPr userDrawn="1"/>
        </p:nvGrpSpPr>
        <p:grpSpPr>
          <a:xfrm>
            <a:off x="4069557" y="6152914"/>
            <a:ext cx="1988343" cy="261610"/>
            <a:chOff x="4069557" y="6152914"/>
            <a:chExt cx="1988343" cy="261610"/>
          </a:xfrm>
        </p:grpSpPr>
        <p:sp>
          <p:nvSpPr>
            <p:cNvPr id="4" name="Rectangle 3"/>
            <p:cNvSpPr/>
            <p:nvPr userDrawn="1"/>
          </p:nvSpPr>
          <p:spPr>
            <a:xfrm>
              <a:off x="4069557" y="6222785"/>
              <a:ext cx="116681" cy="116681"/>
            </a:xfrm>
            <a:prstGeom prst="rect">
              <a:avLst/>
            </a:prstGeom>
            <a:solidFill>
              <a:srgbClr val="8F77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userDrawn="1"/>
          </p:nvSpPr>
          <p:spPr>
            <a:xfrm>
              <a:off x="4167190" y="6152914"/>
              <a:ext cx="1890710" cy="261610"/>
            </a:xfrm>
            <a:prstGeom prst="rect">
              <a:avLst/>
            </a:prstGeom>
            <a:noFill/>
          </p:spPr>
          <p:txBody>
            <a:bodyPr wrap="square" rtlCol="0">
              <a:spAutoFit/>
            </a:bodyPr>
            <a:lstStyle/>
            <a:p>
              <a:r>
                <a:rPr lang="en-US" sz="1100">
                  <a:solidFill>
                    <a:srgbClr val="332C41"/>
                  </a:solidFill>
                </a:rPr>
                <a:t>Partner and affiliate</a:t>
              </a:r>
              <a:r>
                <a:rPr lang="en-US" sz="1100" baseline="0">
                  <a:solidFill>
                    <a:srgbClr val="332C41"/>
                  </a:solidFill>
                </a:rPr>
                <a:t> panels</a:t>
              </a:r>
              <a:endParaRPr lang="en-US" sz="1100">
                <a:solidFill>
                  <a:srgbClr val="332C41"/>
                </a:solidFill>
              </a:endParaRPr>
            </a:p>
          </p:txBody>
        </p:sp>
      </p:grpSp>
      <p:grpSp>
        <p:nvGrpSpPr>
          <p:cNvPr id="8" name="Group 7"/>
          <p:cNvGrpSpPr/>
          <p:nvPr userDrawn="1"/>
        </p:nvGrpSpPr>
        <p:grpSpPr>
          <a:xfrm>
            <a:off x="6288857" y="6152914"/>
            <a:ext cx="1988343" cy="261610"/>
            <a:chOff x="4069557" y="6152914"/>
            <a:chExt cx="1988343" cy="261610"/>
          </a:xfrm>
        </p:grpSpPr>
        <p:sp>
          <p:nvSpPr>
            <p:cNvPr id="9" name="Rectangle 8"/>
            <p:cNvSpPr/>
            <p:nvPr userDrawn="1"/>
          </p:nvSpPr>
          <p:spPr>
            <a:xfrm>
              <a:off x="4069557" y="6222785"/>
              <a:ext cx="116681" cy="116681"/>
            </a:xfrm>
            <a:prstGeom prst="rect">
              <a:avLst/>
            </a:prstGeom>
            <a:solidFill>
              <a:srgbClr val="43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4167190" y="6152914"/>
              <a:ext cx="1890710" cy="261610"/>
            </a:xfrm>
            <a:prstGeom prst="rect">
              <a:avLst/>
            </a:prstGeom>
            <a:noFill/>
          </p:spPr>
          <p:txBody>
            <a:bodyPr wrap="square" rtlCol="0">
              <a:spAutoFit/>
            </a:bodyPr>
            <a:lstStyle/>
            <a:p>
              <a:r>
                <a:rPr lang="en-US" sz="1100">
                  <a:solidFill>
                    <a:srgbClr val="332C41"/>
                  </a:solidFill>
                </a:rPr>
                <a:t>YouGov</a:t>
              </a:r>
              <a:r>
                <a:rPr lang="en-US" sz="1100" baseline="0">
                  <a:solidFill>
                    <a:srgbClr val="332C41"/>
                  </a:solidFill>
                </a:rPr>
                <a:t> panels</a:t>
              </a:r>
              <a:endParaRPr lang="en-US" sz="1100">
                <a:solidFill>
                  <a:srgbClr val="332C41"/>
                </a:solidFill>
              </a:endParaRPr>
            </a:p>
          </p:txBody>
        </p:sp>
      </p:grpSp>
      <p:grpSp>
        <p:nvGrpSpPr>
          <p:cNvPr id="11" name="Group 10"/>
          <p:cNvGrpSpPr/>
          <p:nvPr userDrawn="1"/>
        </p:nvGrpSpPr>
        <p:grpSpPr>
          <a:xfrm>
            <a:off x="7732717" y="6152914"/>
            <a:ext cx="1988343" cy="261610"/>
            <a:chOff x="4069557" y="6152914"/>
            <a:chExt cx="1988343" cy="261610"/>
          </a:xfrm>
        </p:grpSpPr>
        <p:sp>
          <p:nvSpPr>
            <p:cNvPr id="12" name="Rectangle 11"/>
            <p:cNvSpPr/>
            <p:nvPr userDrawn="1"/>
          </p:nvSpPr>
          <p:spPr>
            <a:xfrm>
              <a:off x="4069557" y="6222785"/>
              <a:ext cx="116681" cy="116681"/>
            </a:xfrm>
            <a:prstGeom prst="rect">
              <a:avLst/>
            </a:prstGeom>
            <a:solidFill>
              <a:srgbClr val="FF8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userDrawn="1"/>
          </p:nvSpPr>
          <p:spPr>
            <a:xfrm>
              <a:off x="4167190" y="6152914"/>
              <a:ext cx="1890710" cy="261610"/>
            </a:xfrm>
            <a:prstGeom prst="rect">
              <a:avLst/>
            </a:prstGeom>
            <a:noFill/>
          </p:spPr>
          <p:txBody>
            <a:bodyPr wrap="square" rtlCol="0">
              <a:spAutoFit/>
            </a:bodyPr>
            <a:lstStyle/>
            <a:p>
              <a:r>
                <a:rPr lang="en-US" sz="1100">
                  <a:solidFill>
                    <a:srgbClr val="332C41"/>
                  </a:solidFill>
                </a:rPr>
                <a:t>YouGov</a:t>
              </a:r>
              <a:r>
                <a:rPr lang="en-US" sz="1100" baseline="0">
                  <a:solidFill>
                    <a:srgbClr val="332C41"/>
                  </a:solidFill>
                </a:rPr>
                <a:t> offices</a:t>
              </a:r>
              <a:endParaRPr lang="en-US" sz="1100">
                <a:solidFill>
                  <a:srgbClr val="332C41"/>
                </a:solidFill>
              </a:endParaRPr>
            </a:p>
          </p:txBody>
        </p:sp>
      </p:grpSp>
    </p:spTree>
    <p:extLst>
      <p:ext uri="{BB962C8B-B14F-4D97-AF65-F5344CB8AC3E}">
        <p14:creationId xmlns:p14="http://schemas.microsoft.com/office/powerpoint/2010/main" val="38658291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544" y="580373"/>
            <a:ext cx="11861208" cy="6665937"/>
          </a:xfrm>
          <a:prstGeom prst="rect">
            <a:avLst/>
          </a:prstGeom>
        </p:spPr>
      </p:pic>
      <p:sp>
        <p:nvSpPr>
          <p:cNvPr id="5" name="TextBox 4"/>
          <p:cNvSpPr txBox="1"/>
          <p:nvPr userDrawn="1"/>
        </p:nvSpPr>
        <p:spPr>
          <a:xfrm>
            <a:off x="10439234" y="6148015"/>
            <a:ext cx="972766" cy="246221"/>
          </a:xfrm>
          <a:prstGeom prst="rect">
            <a:avLst/>
          </a:prstGeom>
          <a:noFill/>
        </p:spPr>
        <p:txBody>
          <a:bodyPr wrap="square" rtlCol="0">
            <a:spAutoFit/>
          </a:bodyPr>
          <a:lstStyle/>
          <a:p>
            <a:pPr algn="r"/>
            <a:fld id="{2FB6F827-E134-4C8D-9CF5-D199257E746A}" type="slidenum">
              <a:rPr lang="en-US" sz="1000" kern="1200" smtClean="0">
                <a:solidFill>
                  <a:srgbClr val="332C41">
                    <a:alpha val="40000"/>
                  </a:srgbClr>
                </a:solidFill>
                <a:latin typeface="+mn-lt"/>
                <a:ea typeface="+mn-ea"/>
                <a:cs typeface="+mn-cs"/>
              </a:rPr>
              <a:pPr algn="r"/>
              <a:t>‹#›</a:t>
            </a:fld>
            <a:endParaRPr lang="en-US" sz="1000" kern="1200">
              <a:solidFill>
                <a:srgbClr val="332C41">
                  <a:alpha val="40000"/>
                </a:srgbClr>
              </a:solidFill>
              <a:latin typeface="+mn-lt"/>
              <a:ea typeface="+mn-ea"/>
              <a:cs typeface="+mn-cs"/>
            </a:endParaRPr>
          </a:p>
        </p:txBody>
      </p:sp>
      <p:sp>
        <p:nvSpPr>
          <p:cNvPr id="2" name="Title 1"/>
          <p:cNvSpPr>
            <a:spLocks noGrp="1"/>
          </p:cNvSpPr>
          <p:nvPr>
            <p:ph type="title"/>
          </p:nvPr>
        </p:nvSpPr>
        <p:spPr>
          <a:xfrm>
            <a:off x="777600" y="356616"/>
            <a:ext cx="10634400" cy="461665"/>
          </a:xfrm>
        </p:spPr>
        <p:txBody>
          <a:bodyPr/>
          <a:lstStyle>
            <a:lvl1pPr algn="ctr">
              <a:defRPr/>
            </a:lvl1pPr>
          </a:lstStyle>
          <a:p>
            <a:r>
              <a:rPr lang="en-US"/>
              <a:t>Click to edit Master title style</a:t>
            </a:r>
          </a:p>
        </p:txBody>
      </p:sp>
      <p:grpSp>
        <p:nvGrpSpPr>
          <p:cNvPr id="6" name="Group 5"/>
          <p:cNvGrpSpPr/>
          <p:nvPr userDrawn="1"/>
        </p:nvGrpSpPr>
        <p:grpSpPr>
          <a:xfrm>
            <a:off x="4069557" y="6152914"/>
            <a:ext cx="1988343" cy="261610"/>
            <a:chOff x="4069557" y="6152914"/>
            <a:chExt cx="1988343" cy="261610"/>
          </a:xfrm>
        </p:grpSpPr>
        <p:sp>
          <p:nvSpPr>
            <p:cNvPr id="7" name="Rectangle 6"/>
            <p:cNvSpPr/>
            <p:nvPr userDrawn="1"/>
          </p:nvSpPr>
          <p:spPr>
            <a:xfrm>
              <a:off x="4069557" y="6222785"/>
              <a:ext cx="116681" cy="116681"/>
            </a:xfrm>
            <a:prstGeom prst="rect">
              <a:avLst/>
            </a:prstGeom>
            <a:solidFill>
              <a:srgbClr val="8F77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4167190" y="6152914"/>
              <a:ext cx="1890710" cy="261610"/>
            </a:xfrm>
            <a:prstGeom prst="rect">
              <a:avLst/>
            </a:prstGeom>
            <a:noFill/>
          </p:spPr>
          <p:txBody>
            <a:bodyPr wrap="square" rtlCol="0">
              <a:spAutoFit/>
            </a:bodyPr>
            <a:lstStyle/>
            <a:p>
              <a:r>
                <a:rPr lang="en-US" sz="1100">
                  <a:solidFill>
                    <a:srgbClr val="332C41"/>
                  </a:solidFill>
                </a:rPr>
                <a:t>Partner and affiliate</a:t>
              </a:r>
              <a:r>
                <a:rPr lang="en-US" sz="1100" baseline="0">
                  <a:solidFill>
                    <a:srgbClr val="332C41"/>
                  </a:solidFill>
                </a:rPr>
                <a:t> panels</a:t>
              </a:r>
              <a:endParaRPr lang="en-US" sz="1100">
                <a:solidFill>
                  <a:srgbClr val="332C41"/>
                </a:solidFill>
              </a:endParaRPr>
            </a:p>
          </p:txBody>
        </p:sp>
      </p:grpSp>
      <p:grpSp>
        <p:nvGrpSpPr>
          <p:cNvPr id="9" name="Group 8"/>
          <p:cNvGrpSpPr/>
          <p:nvPr userDrawn="1"/>
        </p:nvGrpSpPr>
        <p:grpSpPr>
          <a:xfrm>
            <a:off x="6288857" y="6152914"/>
            <a:ext cx="1988343" cy="261610"/>
            <a:chOff x="4069557" y="6152914"/>
            <a:chExt cx="1988343" cy="261610"/>
          </a:xfrm>
        </p:grpSpPr>
        <p:sp>
          <p:nvSpPr>
            <p:cNvPr id="10" name="Rectangle 9"/>
            <p:cNvSpPr/>
            <p:nvPr userDrawn="1"/>
          </p:nvSpPr>
          <p:spPr>
            <a:xfrm>
              <a:off x="4069557" y="6222785"/>
              <a:ext cx="116681" cy="116681"/>
            </a:xfrm>
            <a:prstGeom prst="rect">
              <a:avLst/>
            </a:prstGeom>
            <a:solidFill>
              <a:srgbClr val="43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4167190" y="6152914"/>
              <a:ext cx="1890710" cy="261610"/>
            </a:xfrm>
            <a:prstGeom prst="rect">
              <a:avLst/>
            </a:prstGeom>
            <a:noFill/>
          </p:spPr>
          <p:txBody>
            <a:bodyPr wrap="square" rtlCol="0">
              <a:spAutoFit/>
            </a:bodyPr>
            <a:lstStyle/>
            <a:p>
              <a:r>
                <a:rPr lang="en-US" sz="1100">
                  <a:solidFill>
                    <a:srgbClr val="332C41"/>
                  </a:solidFill>
                </a:rPr>
                <a:t>YouGov</a:t>
              </a:r>
              <a:r>
                <a:rPr lang="en-US" sz="1100" baseline="0">
                  <a:solidFill>
                    <a:srgbClr val="332C41"/>
                  </a:solidFill>
                </a:rPr>
                <a:t> panels</a:t>
              </a:r>
              <a:endParaRPr lang="en-US" sz="1100">
                <a:solidFill>
                  <a:srgbClr val="332C41"/>
                </a:solidFill>
              </a:endParaRPr>
            </a:p>
          </p:txBody>
        </p:sp>
      </p:grpSp>
    </p:spTree>
    <p:extLst>
      <p:ext uri="{BB962C8B-B14F-4D97-AF65-F5344CB8AC3E}">
        <p14:creationId xmlns:p14="http://schemas.microsoft.com/office/powerpoint/2010/main" val="31299694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0FE5ED-5E61-C048-A962-A3643A0BC0D8}"/>
              </a:ext>
            </a:extLst>
          </p:cNvPr>
          <p:cNvPicPr>
            <a:picLocks noChangeAspect="1"/>
          </p:cNvPicPr>
          <p:nvPr userDrawn="1"/>
        </p:nvPicPr>
        <p:blipFill rotWithShape="1">
          <a:blip r:embed="rId2"/>
          <a:srcRect b="11915"/>
          <a:stretch/>
        </p:blipFill>
        <p:spPr>
          <a:xfrm>
            <a:off x="0" y="0"/>
            <a:ext cx="12192000" cy="6040877"/>
          </a:xfrm>
          <a:prstGeom prst="rect">
            <a:avLst/>
          </a:prstGeom>
          <a:noFill/>
        </p:spPr>
      </p:pic>
      <p:sp>
        <p:nvSpPr>
          <p:cNvPr id="7" name="Text Placeholder 9">
            <a:extLst>
              <a:ext uri="{FF2B5EF4-FFF2-40B4-BE49-F238E27FC236}">
                <a16:creationId xmlns:a16="http://schemas.microsoft.com/office/drawing/2014/main" id="{26C1962D-EB90-254B-95F6-2AA406FC5076}"/>
              </a:ext>
            </a:extLst>
          </p:cNvPr>
          <p:cNvSpPr>
            <a:spLocks noGrp="1"/>
          </p:cNvSpPr>
          <p:nvPr>
            <p:ph type="body" sz="quarter" idx="13" hasCustomPrompt="1"/>
          </p:nvPr>
        </p:nvSpPr>
        <p:spPr>
          <a:xfrm>
            <a:off x="793636" y="1463673"/>
            <a:ext cx="10605927" cy="4119709"/>
          </a:xfrm>
        </p:spPr>
        <p:txBody>
          <a:bodyPr>
            <a:noAutofit/>
          </a:bodyPr>
          <a:lstStyle>
            <a:lvl1pPr>
              <a:lnSpc>
                <a:spcPct val="120000"/>
              </a:lnSpc>
              <a:defRPr sz="1800">
                <a:solidFill>
                  <a:schemeClr val="tx1"/>
                </a:solidFill>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a:t>
            </a:r>
            <a:r>
              <a:rPr lang="en-GB" err="1"/>
              <a:t>sunt</a:t>
            </a:r>
            <a:r>
              <a:rPr lang="en-GB"/>
              <a: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endParaRPr lang="en-US"/>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943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irst Slide - Repor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D9808CD-5210-3F4A-AA23-FC304081FFC8}"/>
              </a:ext>
            </a:extLst>
          </p:cNvPr>
          <p:cNvPicPr>
            <a:picLocks noChangeAspect="1"/>
          </p:cNvPicPr>
          <p:nvPr userDrawn="1"/>
        </p:nvPicPr>
        <p:blipFill>
          <a:blip r:embed="rId2"/>
          <a:stretch>
            <a:fillRect/>
          </a:stretch>
        </p:blipFill>
        <p:spPr>
          <a:xfrm>
            <a:off x="6993858" y="6064"/>
            <a:ext cx="4771571" cy="6858000"/>
          </a:xfrm>
          <a:prstGeom prst="rect">
            <a:avLst/>
          </a:prstGeom>
        </p:spPr>
      </p:pic>
      <p:sp>
        <p:nvSpPr>
          <p:cNvPr id="4" name="Picture Placeholder 3"/>
          <p:cNvSpPr>
            <a:spLocks noGrp="1"/>
          </p:cNvSpPr>
          <p:nvPr>
            <p:ph type="pic" sz="quarter" idx="10" hasCustomPrompt="1"/>
          </p:nvPr>
        </p:nvSpPr>
        <p:spPr>
          <a:xfrm>
            <a:off x="1870530" y="4743779"/>
            <a:ext cx="2232000" cy="1022400"/>
          </a:xfrm>
        </p:spPr>
        <p:txBody>
          <a:bodyPr/>
          <a:lstStyle>
            <a:lvl1pPr>
              <a:defRPr/>
            </a:lvl1pPr>
          </a:lstStyle>
          <a:p>
            <a:r>
              <a:rPr lang="en-US"/>
              <a:t>Client Logo</a:t>
            </a:r>
          </a:p>
        </p:txBody>
      </p:sp>
      <p:sp>
        <p:nvSpPr>
          <p:cNvPr id="12" name="Text Placeholder 4">
            <a:extLst>
              <a:ext uri="{FF2B5EF4-FFF2-40B4-BE49-F238E27FC236}">
                <a16:creationId xmlns:a16="http://schemas.microsoft.com/office/drawing/2014/main" id="{9F70698D-88E0-B141-90FB-5A44CCCFDF42}"/>
              </a:ext>
            </a:extLst>
          </p:cNvPr>
          <p:cNvSpPr>
            <a:spLocks noGrp="1"/>
          </p:cNvSpPr>
          <p:nvPr>
            <p:ph type="body" sz="quarter" idx="11" hasCustomPrompt="1"/>
          </p:nvPr>
        </p:nvSpPr>
        <p:spPr>
          <a:xfrm>
            <a:off x="1870530" y="2394514"/>
            <a:ext cx="8160001" cy="360000"/>
          </a:xfrm>
        </p:spPr>
        <p:txBody>
          <a:bodyPr>
            <a:noAutofit/>
          </a:bodyPr>
          <a:lstStyle>
            <a:lvl1pPr>
              <a:lnSpc>
                <a:spcPct val="100000"/>
              </a:lnSpc>
              <a:defRPr sz="1800">
                <a:solidFill>
                  <a:srgbClr val="332C41">
                    <a:alpha val="50000"/>
                  </a:srgbClr>
                </a:solidFill>
                <a:latin typeface="Arial" panose="020B0604020202020204" pitchFamily="34" charset="0"/>
                <a:cs typeface="Arial" panose="020B0604020202020204" pitchFamily="34" charset="0"/>
              </a:defRPr>
            </a:lvl1pPr>
          </a:lstStyle>
          <a:p>
            <a:pPr lvl="0"/>
            <a:r>
              <a:rPr lang="en-GB"/>
              <a:t>Tuesday, 16 April 2019</a:t>
            </a:r>
            <a:endParaRPr lang="en-US"/>
          </a:p>
        </p:txBody>
      </p:sp>
      <p:sp>
        <p:nvSpPr>
          <p:cNvPr id="13" name="Title 1">
            <a:extLst>
              <a:ext uri="{FF2B5EF4-FFF2-40B4-BE49-F238E27FC236}">
                <a16:creationId xmlns:a16="http://schemas.microsoft.com/office/drawing/2014/main" id="{0EEA445F-1D9F-A746-A834-F8D7E5A4F7E2}"/>
              </a:ext>
            </a:extLst>
          </p:cNvPr>
          <p:cNvSpPr>
            <a:spLocks noGrp="1"/>
          </p:cNvSpPr>
          <p:nvPr>
            <p:ph type="title" hasCustomPrompt="1"/>
          </p:nvPr>
        </p:nvSpPr>
        <p:spPr>
          <a:xfrm>
            <a:off x="1870530" y="2781227"/>
            <a:ext cx="8160000" cy="1533638"/>
          </a:xfrm>
          <a:prstGeom prst="rect">
            <a:avLst/>
          </a:prstGeom>
        </p:spPr>
        <p:txBody>
          <a:bodyPr anchor="t" anchorCtr="0">
            <a:noAutofit/>
          </a:bodyPr>
          <a:lstStyle>
            <a:lvl1pPr>
              <a:lnSpc>
                <a:spcPct val="100000"/>
              </a:lnSpc>
              <a:defRPr lang="en-GB" sz="4800" b="1" smtClean="0">
                <a:solidFill>
                  <a:schemeClr val="tx2"/>
                </a:solidFill>
                <a:effectLst/>
              </a:defRPr>
            </a:lvl1pPr>
          </a:lstStyle>
          <a:p>
            <a:r>
              <a:rPr lang="en-GB" b="1">
                <a:solidFill>
                  <a:srgbClr val="332D42"/>
                </a:solidFill>
                <a:effectLst/>
                <a:latin typeface="Arial" panose="020B0604020202020204" pitchFamily="34" charset="0"/>
              </a:rPr>
              <a:t>Sales Presentation on two lines</a:t>
            </a:r>
            <a:endParaRPr lang="en-GB">
              <a:solidFill>
                <a:srgbClr val="332D42"/>
              </a:solidFill>
              <a:effectLst/>
              <a:latin typeface="Arial" panose="020B0604020202020204"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70530" y="1533601"/>
            <a:ext cx="2029968" cy="472983"/>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ube">
    <p:bg>
      <p:bgPr>
        <a:solidFill>
          <a:srgbClr val="432B8A"/>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771D847-920F-E34B-8002-F0DA7CF9FB6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3CA0EC70-9AE3-D149-9A28-F04398396A8B}"/>
              </a:ext>
            </a:extLst>
          </p:cNvPr>
          <p:cNvSpPr txBox="1"/>
          <p:nvPr userDrawn="1"/>
        </p:nvSpPr>
        <p:spPr>
          <a:xfrm>
            <a:off x="4722471" y="2627453"/>
            <a:ext cx="184731" cy="369332"/>
          </a:xfrm>
          <a:prstGeom prst="rect">
            <a:avLst/>
          </a:prstGeom>
          <a:noFill/>
        </p:spPr>
        <p:txBody>
          <a:bodyPr wrap="none" rtlCol="0">
            <a:spAutoFit/>
          </a:bodyPr>
          <a:lstStyle/>
          <a:p>
            <a:endParaRPr lang="en-US" sz="1800"/>
          </a:p>
        </p:txBody>
      </p:sp>
    </p:spTree>
    <p:extLst>
      <p:ext uri="{BB962C8B-B14F-4D97-AF65-F5344CB8AC3E}">
        <p14:creationId xmlns:p14="http://schemas.microsoft.com/office/powerpoint/2010/main" val="6096268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16195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Generic Slide ">
    <p:spTree>
      <p:nvGrpSpPr>
        <p:cNvPr id="1" name=""/>
        <p:cNvGrpSpPr/>
        <p:nvPr/>
      </p:nvGrpSpPr>
      <p:grpSpPr>
        <a:xfrm>
          <a:off x="0" y="0"/>
          <a:ext cx="0" cy="0"/>
          <a:chOff x="0" y="0"/>
          <a:chExt cx="0" cy="0"/>
        </a:xfrm>
      </p:grpSpPr>
      <p:sp>
        <p:nvSpPr>
          <p:cNvPr id="12" name="Title Placeholder 4">
            <a:extLst>
              <a:ext uri="{FF2B5EF4-FFF2-40B4-BE49-F238E27FC236}">
                <a16:creationId xmlns:a16="http://schemas.microsoft.com/office/drawing/2014/main" id="{A590F843-9D7E-3846-8E9B-0182C6D43DD8}"/>
              </a:ext>
            </a:extLst>
          </p:cNvPr>
          <p:cNvSpPr>
            <a:spLocks noGrp="1"/>
          </p:cNvSpPr>
          <p:nvPr>
            <p:ph type="title" hasCustomPrompt="1"/>
          </p:nvPr>
        </p:nvSpPr>
        <p:spPr>
          <a:xfrm>
            <a:off x="3899255" y="487207"/>
            <a:ext cx="7445082" cy="522348"/>
          </a:xfrm>
          <a:prstGeom prst="rect">
            <a:avLst/>
          </a:prstGeom>
        </p:spPr>
        <p:txBody>
          <a:bodyPr vert="horz" lIns="91440" tIns="45720" rIns="91440" bIns="45720" rtlCol="0" anchor="ctr">
            <a:noAutofit/>
          </a:bodyPr>
          <a:lstStyle>
            <a:lvl1pPr>
              <a:defRPr sz="3200" baseline="0">
                <a:solidFill>
                  <a:schemeClr val="tx2"/>
                </a:solidFill>
              </a:defRPr>
            </a:lvl1pPr>
          </a:lstStyle>
          <a:p>
            <a:r>
              <a:rPr lang="en-US"/>
              <a:t>Jane Doe</a:t>
            </a:r>
          </a:p>
        </p:txBody>
      </p:sp>
      <p:sp>
        <p:nvSpPr>
          <p:cNvPr id="3" name="Picture Placeholder 2"/>
          <p:cNvSpPr>
            <a:spLocks noGrp="1"/>
          </p:cNvSpPr>
          <p:nvPr>
            <p:ph type="pic" sz="quarter" idx="14"/>
          </p:nvPr>
        </p:nvSpPr>
        <p:spPr>
          <a:xfrm>
            <a:off x="847663" y="473076"/>
            <a:ext cx="2545726" cy="2767965"/>
          </a:xfrm>
          <a:ln>
            <a:solidFill>
              <a:schemeClr val="bg1">
                <a:lumMod val="85000"/>
              </a:schemeClr>
            </a:solidFill>
          </a:ln>
        </p:spPr>
        <p:txBody>
          <a:bodyPr/>
          <a:lstStyle/>
          <a:p>
            <a:r>
              <a:rPr lang="en-US"/>
              <a:t>Click icon to add picture</a:t>
            </a:r>
          </a:p>
        </p:txBody>
      </p:sp>
      <p:sp>
        <p:nvSpPr>
          <p:cNvPr id="8" name="Title Placeholder 4">
            <a:extLst>
              <a:ext uri="{FF2B5EF4-FFF2-40B4-BE49-F238E27FC236}">
                <a16:creationId xmlns:a16="http://schemas.microsoft.com/office/drawing/2014/main" id="{A590F843-9D7E-3846-8E9B-0182C6D43DD8}"/>
              </a:ext>
            </a:extLst>
          </p:cNvPr>
          <p:cNvSpPr txBox="1">
            <a:spLocks/>
          </p:cNvSpPr>
          <p:nvPr userDrawn="1"/>
        </p:nvSpPr>
        <p:spPr>
          <a:xfrm>
            <a:off x="-2337383" y="3410885"/>
            <a:ext cx="2173923" cy="815673"/>
          </a:xfrm>
          <a:prstGeom prst="rect">
            <a:avLst/>
          </a:prstGeom>
        </p:spPr>
        <p:txBody>
          <a:bodyPr vert="horz" lIns="91440" tIns="45720" rIns="91440" bIns="45720" rtlCol="0" anchor="t">
            <a:noAutofit/>
          </a:bodyPr>
          <a:lstStyle>
            <a:lvl1pPr algn="l" defTabSz="685800" rtl="0" eaLnBrk="1" latinLnBrk="0" hangingPunct="1">
              <a:lnSpc>
                <a:spcPct val="100000"/>
              </a:lnSpc>
              <a:spcBef>
                <a:spcPct val="0"/>
              </a:spcBef>
              <a:buNone/>
              <a:defRPr sz="2400" b="1" kern="1200">
                <a:solidFill>
                  <a:srgbClr val="332C41"/>
                </a:solidFill>
                <a:latin typeface="Arial" panose="020B0604020202020204" pitchFamily="34" charset="0"/>
                <a:ea typeface="Arial" panose="020B0604020202020204" pitchFamily="34" charset="0"/>
                <a:cs typeface="Arial" panose="020B0604020202020204" pitchFamily="34" charset="0"/>
              </a:defRPr>
            </a:lvl1pPr>
          </a:lstStyle>
          <a:p>
            <a:endParaRPr lang="en-US" sz="1400"/>
          </a:p>
        </p:txBody>
      </p:sp>
      <p:sp>
        <p:nvSpPr>
          <p:cNvPr id="10" name="Text Placeholder 9">
            <a:extLst>
              <a:ext uri="{FF2B5EF4-FFF2-40B4-BE49-F238E27FC236}">
                <a16:creationId xmlns:a16="http://schemas.microsoft.com/office/drawing/2014/main" id="{1F5C845D-8601-884F-827B-3E7C8ACC02D9}"/>
              </a:ext>
            </a:extLst>
          </p:cNvPr>
          <p:cNvSpPr>
            <a:spLocks noGrp="1"/>
          </p:cNvSpPr>
          <p:nvPr>
            <p:ph type="body" sz="quarter" idx="13" hasCustomPrompt="1"/>
          </p:nvPr>
        </p:nvSpPr>
        <p:spPr>
          <a:xfrm>
            <a:off x="3899256" y="1696627"/>
            <a:ext cx="7444915" cy="3900886"/>
          </a:xfrm>
        </p:spPr>
        <p:txBody>
          <a:bodyPr>
            <a:noAutofit/>
          </a:bodyPr>
          <a:lstStyle>
            <a:lvl1pPr>
              <a:lnSpc>
                <a:spcPct val="120000"/>
              </a:lnSpc>
              <a:defRPr sz="1800">
                <a:solidFill>
                  <a:schemeClr val="tx2"/>
                </a:solidFill>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a:t>
            </a:r>
            <a:r>
              <a:rPr lang="en-GB" err="1"/>
              <a:t>sunt</a:t>
            </a:r>
            <a:r>
              <a:rPr lang="en-GB"/>
              <a: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endParaRPr lang="en-US"/>
          </a:p>
        </p:txBody>
      </p:sp>
      <p:sp>
        <p:nvSpPr>
          <p:cNvPr id="6" name="Text Placeholder 5"/>
          <p:cNvSpPr>
            <a:spLocks noGrp="1"/>
          </p:cNvSpPr>
          <p:nvPr>
            <p:ph type="body" sz="quarter" idx="15" hasCustomPrompt="1"/>
          </p:nvPr>
        </p:nvSpPr>
        <p:spPr>
          <a:xfrm>
            <a:off x="847663" y="3410888"/>
            <a:ext cx="2545726" cy="2172496"/>
          </a:xfrm>
        </p:spPr>
        <p:txBody>
          <a:bodyPr>
            <a:normAutofit/>
          </a:bodyPr>
          <a:lstStyle>
            <a:lvl1pPr>
              <a:lnSpc>
                <a:spcPct val="100000"/>
              </a:lnSpc>
              <a:defRPr sz="1400">
                <a:solidFill>
                  <a:schemeClr val="tx2"/>
                </a:solidFill>
              </a:defRPr>
            </a:lvl1pPr>
          </a:lstStyle>
          <a:p>
            <a:pPr lvl="0"/>
            <a:r>
              <a:rPr lang="en-GB" sz="1600"/>
              <a:t>Lorem ipsum </a:t>
            </a:r>
            <a:r>
              <a:rPr lang="en-GB" sz="1600" err="1"/>
              <a:t>dolor</a:t>
            </a:r>
            <a:r>
              <a:rPr lang="en-GB" sz="1600"/>
              <a:t> sit </a:t>
            </a:r>
            <a:r>
              <a:rPr lang="en-GB" sz="1600" err="1"/>
              <a:t>amet</a:t>
            </a:r>
            <a:r>
              <a:rPr lang="en-GB" sz="1600"/>
              <a:t>, </a:t>
            </a:r>
            <a:r>
              <a:rPr lang="en-GB" sz="1600" err="1"/>
              <a:t>consectetur</a:t>
            </a:r>
            <a:r>
              <a:rPr lang="en-GB" sz="1600"/>
              <a:t> </a:t>
            </a:r>
            <a:r>
              <a:rPr lang="en-GB" sz="1600" err="1"/>
              <a:t>adipiscing</a:t>
            </a:r>
            <a:r>
              <a:rPr lang="en-GB" sz="1600"/>
              <a:t> </a:t>
            </a:r>
            <a:r>
              <a:rPr lang="en-GB" sz="1600" err="1"/>
              <a:t>elit</a:t>
            </a:r>
            <a:r>
              <a:rPr lang="en-GB" sz="1600"/>
              <a:t>, </a:t>
            </a:r>
            <a:r>
              <a:rPr lang="en-GB" sz="1600" err="1"/>
              <a:t>sed</a:t>
            </a:r>
            <a:r>
              <a:rPr lang="en-GB" sz="1600"/>
              <a:t> do </a:t>
            </a:r>
            <a:r>
              <a:rPr lang="en-GB" sz="1600" err="1"/>
              <a:t>eiusmod</a:t>
            </a:r>
            <a:r>
              <a:rPr lang="en-GB" sz="1600"/>
              <a:t> </a:t>
            </a:r>
            <a:r>
              <a:rPr lang="en-GB" sz="1600" err="1"/>
              <a:t>tempor</a:t>
            </a:r>
            <a:r>
              <a:rPr lang="en-GB" sz="1600"/>
              <a:t> </a:t>
            </a:r>
            <a:r>
              <a:rPr lang="en-GB" sz="1600" err="1"/>
              <a:t>incididunt</a:t>
            </a:r>
            <a:r>
              <a:rPr lang="en-GB" sz="1600"/>
              <a:t> </a:t>
            </a:r>
            <a:r>
              <a:rPr lang="en-GB" sz="1600" err="1"/>
              <a:t>ut</a:t>
            </a:r>
            <a:r>
              <a:rPr lang="en-GB" sz="1600"/>
              <a:t> </a:t>
            </a:r>
            <a:r>
              <a:rPr lang="en-GB" sz="1600" err="1"/>
              <a:t>labore</a:t>
            </a:r>
            <a:r>
              <a:rPr lang="en-GB" sz="1600"/>
              <a:t> et </a:t>
            </a:r>
            <a:r>
              <a:rPr lang="en-GB" sz="1600" err="1"/>
              <a:t>dolore</a:t>
            </a:r>
            <a:r>
              <a:rPr lang="en-GB" sz="1600"/>
              <a:t> magna </a:t>
            </a:r>
            <a:r>
              <a:rPr lang="en-GB" sz="1600" err="1"/>
              <a:t>aliqua</a:t>
            </a:r>
            <a:r>
              <a:rPr lang="en-GB" sz="1600"/>
              <a:t>. </a:t>
            </a:r>
            <a:endParaRPr lang="en-US" sz="1600"/>
          </a:p>
        </p:txBody>
      </p:sp>
      <p:sp>
        <p:nvSpPr>
          <p:cNvPr id="13" name="Text Placeholder 12"/>
          <p:cNvSpPr>
            <a:spLocks noGrp="1"/>
          </p:cNvSpPr>
          <p:nvPr>
            <p:ph type="body" sz="quarter" idx="16" hasCustomPrompt="1"/>
          </p:nvPr>
        </p:nvSpPr>
        <p:spPr>
          <a:xfrm>
            <a:off x="3899089" y="1009494"/>
            <a:ext cx="7445082" cy="293687"/>
          </a:xfrm>
        </p:spPr>
        <p:txBody>
          <a:bodyPr>
            <a:noAutofit/>
          </a:bodyPr>
          <a:lstStyle>
            <a:lvl1pPr>
              <a:defRPr sz="1800" b="0" i="0">
                <a:solidFill>
                  <a:schemeClr val="tx2"/>
                </a:solidFill>
              </a:defRPr>
            </a:lvl1pPr>
          </a:lstStyle>
          <a:p>
            <a:pPr lvl="0"/>
            <a:r>
              <a:rPr lang="en-US"/>
              <a:t>Job Title</a:t>
            </a:r>
          </a:p>
        </p:txBody>
      </p:sp>
    </p:spTree>
    <p:extLst>
      <p:ext uri="{BB962C8B-B14F-4D97-AF65-F5344CB8AC3E}">
        <p14:creationId xmlns:p14="http://schemas.microsoft.com/office/powerpoint/2010/main" val="3509645258"/>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Quote/Image Slide Grey">
    <p:spTree>
      <p:nvGrpSpPr>
        <p:cNvPr id="1" name=""/>
        <p:cNvGrpSpPr/>
        <p:nvPr/>
      </p:nvGrpSpPr>
      <p:grpSpPr>
        <a:xfrm>
          <a:off x="0" y="0"/>
          <a:ext cx="0" cy="0"/>
          <a:chOff x="0" y="0"/>
          <a:chExt cx="0" cy="0"/>
        </a:xfrm>
      </p:grpSpPr>
      <p:sp>
        <p:nvSpPr>
          <p:cNvPr id="9" name="Rectangle 8"/>
          <p:cNvSpPr/>
          <p:nvPr/>
        </p:nvSpPr>
        <p:spPr>
          <a:xfrm>
            <a:off x="0" y="-12700"/>
            <a:ext cx="4343400" cy="6870700"/>
          </a:xfrm>
          <a:prstGeom prst="rect">
            <a:avLst/>
          </a:prstGeom>
          <a:solidFill>
            <a:srgbClr val="F7F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8"/>
          <p:cNvSpPr>
            <a:spLocks noGrp="1"/>
          </p:cNvSpPr>
          <p:nvPr>
            <p:ph type="pic" sz="quarter" idx="10" hasCustomPrompt="1"/>
          </p:nvPr>
        </p:nvSpPr>
        <p:spPr>
          <a:xfrm>
            <a:off x="4343400" y="-12700"/>
            <a:ext cx="7848600" cy="6883400"/>
          </a:xfrm>
          <a:prstGeom prst="rect">
            <a:avLst/>
          </a:prstGeom>
          <a:solidFill>
            <a:schemeClr val="accent2">
              <a:lumMod val="20000"/>
              <a:lumOff val="80000"/>
            </a:schemeClr>
          </a:solidFill>
        </p:spPr>
        <p:txBody>
          <a:bodyPr/>
          <a:lstStyle>
            <a:lvl1pPr marL="0" indent="0">
              <a:buFont typeface="Arial" charset="0"/>
              <a:buNone/>
              <a:defRPr sz="2800" baseline="0">
                <a:solidFill>
                  <a:schemeClr val="tx1"/>
                </a:solidFill>
              </a:defRPr>
            </a:lvl1pPr>
          </a:lstStyle>
          <a:p>
            <a:r>
              <a:rPr lang="en-US" sz="2400">
                <a:solidFill>
                  <a:schemeClr val="bg1">
                    <a:lumMod val="50000"/>
                  </a:schemeClr>
                </a:solidFill>
                <a:latin typeface="Raleway" charset="0"/>
                <a:ea typeface="Raleway" charset="0"/>
                <a:cs typeface="Raleway" charset="0"/>
              </a:rPr>
              <a:t>Photo placeholder</a:t>
            </a:r>
          </a:p>
        </p:txBody>
      </p:sp>
      <p:sp>
        <p:nvSpPr>
          <p:cNvPr id="6" name="Text Placeholder 2">
            <a:extLst>
              <a:ext uri="{FF2B5EF4-FFF2-40B4-BE49-F238E27FC236}">
                <a16:creationId xmlns:a16="http://schemas.microsoft.com/office/drawing/2014/main" id="{A60DC006-4730-7C44-9D00-E119EBA222B0}"/>
              </a:ext>
            </a:extLst>
          </p:cNvPr>
          <p:cNvSpPr>
            <a:spLocks noGrp="1"/>
          </p:cNvSpPr>
          <p:nvPr>
            <p:ph type="body" idx="1" hasCustomPrompt="1"/>
          </p:nvPr>
        </p:nvSpPr>
        <p:spPr>
          <a:xfrm>
            <a:off x="803492" y="3642374"/>
            <a:ext cx="3088044" cy="2368281"/>
          </a:xfrm>
        </p:spPr>
        <p:txBody>
          <a:bodyPr anchor="t"/>
          <a:lstStyle>
            <a:lvl1pPr marL="0" indent="0">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Further Information</a:t>
            </a:r>
          </a:p>
        </p:txBody>
      </p:sp>
      <p:sp>
        <p:nvSpPr>
          <p:cNvPr id="7" name="Title Placeholder 1">
            <a:extLst>
              <a:ext uri="{FF2B5EF4-FFF2-40B4-BE49-F238E27FC236}">
                <a16:creationId xmlns:a16="http://schemas.microsoft.com/office/drawing/2014/main" id="{5FC29319-C5E8-984A-A5EC-6F09C5BF48C1}"/>
              </a:ext>
            </a:extLst>
          </p:cNvPr>
          <p:cNvSpPr>
            <a:spLocks noGrp="1"/>
          </p:cNvSpPr>
          <p:nvPr>
            <p:ph type="title" hasCustomPrompt="1"/>
          </p:nvPr>
        </p:nvSpPr>
        <p:spPr>
          <a:xfrm>
            <a:off x="799464" y="369888"/>
            <a:ext cx="3092072" cy="2793039"/>
          </a:xfrm>
          <a:prstGeom prst="rect">
            <a:avLst/>
          </a:prstGeom>
        </p:spPr>
        <p:txBody>
          <a:bodyPr vert="horz" lIns="91440" tIns="45720" rIns="91440" bIns="45720" rtlCol="0" anchor="t">
            <a:normAutofit/>
          </a:bodyPr>
          <a:lstStyle>
            <a:lvl1pPr>
              <a:defRPr sz="3600" baseline="0">
                <a:solidFill>
                  <a:schemeClr val="tx2"/>
                </a:solidFill>
              </a:defRPr>
            </a:lvl1pPr>
          </a:lstStyle>
          <a:p>
            <a:r>
              <a:rPr lang="en-US"/>
              <a:t>Quote or statement</a:t>
            </a:r>
          </a:p>
        </p:txBody>
      </p:sp>
    </p:spTree>
    <p:extLst>
      <p:ext uri="{BB962C8B-B14F-4D97-AF65-F5344CB8AC3E}">
        <p14:creationId xmlns:p14="http://schemas.microsoft.com/office/powerpoint/2010/main" val="3948697941"/>
      </p:ext>
    </p:extLst>
  </p:cSld>
  <p:clrMapOvr>
    <a:masterClrMapping/>
  </p:clrMapOvr>
  <p:extLst>
    <p:ext uri="{DCECCB84-F9BA-43D5-87BE-67443E8EF086}">
      <p15:sldGuideLst xmlns:p15="http://schemas.microsoft.com/office/powerpoint/2012/main">
        <p15:guide id="1" orient="horz" pos="240">
          <p15:clr>
            <a:srgbClr val="FBAE40"/>
          </p15:clr>
        </p15:guide>
        <p15:guide id="2" pos="264">
          <p15:clr>
            <a:srgbClr val="FBAE40"/>
          </p15:clr>
        </p15:guide>
        <p15:guide id="3" orient="horz" pos="4008">
          <p15:clr>
            <a:srgbClr val="FBAE40"/>
          </p15:clr>
        </p15:guide>
        <p15:guide id="4" pos="741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Quote/Image Slide Grey">
    <p:spTree>
      <p:nvGrpSpPr>
        <p:cNvPr id="1" name=""/>
        <p:cNvGrpSpPr/>
        <p:nvPr/>
      </p:nvGrpSpPr>
      <p:grpSpPr>
        <a:xfrm>
          <a:off x="0" y="0"/>
          <a:ext cx="0" cy="0"/>
          <a:chOff x="0" y="0"/>
          <a:chExt cx="0" cy="0"/>
        </a:xfrm>
      </p:grpSpPr>
      <p:sp>
        <p:nvSpPr>
          <p:cNvPr id="9" name="Rectangle 8"/>
          <p:cNvSpPr/>
          <p:nvPr/>
        </p:nvSpPr>
        <p:spPr>
          <a:xfrm>
            <a:off x="0" y="-12700"/>
            <a:ext cx="4343400" cy="6870700"/>
          </a:xfrm>
          <a:prstGeom prst="rect">
            <a:avLst/>
          </a:prstGeom>
          <a:solidFill>
            <a:srgbClr val="F7F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p:cNvSpPr>
            <a:spLocks noGrp="1"/>
          </p:cNvSpPr>
          <p:nvPr>
            <p:ph type="body" idx="1" hasCustomPrompt="1"/>
          </p:nvPr>
        </p:nvSpPr>
        <p:spPr>
          <a:xfrm>
            <a:off x="803492" y="3642374"/>
            <a:ext cx="3088044" cy="2368281"/>
          </a:xfrm>
        </p:spPr>
        <p:txBody>
          <a:bodyPr anchor="t"/>
          <a:lstStyle>
            <a:lvl1pPr marL="0" indent="0">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Further Information</a:t>
            </a:r>
          </a:p>
        </p:txBody>
      </p:sp>
      <p:sp>
        <p:nvSpPr>
          <p:cNvPr id="20" name="Title Placeholder 1"/>
          <p:cNvSpPr>
            <a:spLocks noGrp="1"/>
          </p:cNvSpPr>
          <p:nvPr>
            <p:ph type="title" hasCustomPrompt="1"/>
          </p:nvPr>
        </p:nvSpPr>
        <p:spPr>
          <a:xfrm>
            <a:off x="799464" y="369888"/>
            <a:ext cx="3092072" cy="2793039"/>
          </a:xfrm>
          <a:prstGeom prst="rect">
            <a:avLst/>
          </a:prstGeom>
        </p:spPr>
        <p:txBody>
          <a:bodyPr vert="horz" lIns="91440" tIns="45720" rIns="91440" bIns="45720" rtlCol="0" anchor="t">
            <a:normAutofit/>
          </a:bodyPr>
          <a:lstStyle>
            <a:lvl1pPr>
              <a:defRPr sz="3600" baseline="0">
                <a:solidFill>
                  <a:schemeClr val="tx2"/>
                </a:solidFill>
              </a:defRPr>
            </a:lvl1pPr>
          </a:lstStyle>
          <a:p>
            <a:r>
              <a:rPr lang="en-US"/>
              <a:t>Quote or statement</a:t>
            </a:r>
          </a:p>
        </p:txBody>
      </p:sp>
      <p:sp>
        <p:nvSpPr>
          <p:cNvPr id="8" name="Text Placeholder 9"/>
          <p:cNvSpPr>
            <a:spLocks noGrp="1"/>
          </p:cNvSpPr>
          <p:nvPr>
            <p:ph type="body" sz="quarter" idx="11" hasCustomPrompt="1"/>
          </p:nvPr>
        </p:nvSpPr>
        <p:spPr>
          <a:xfrm>
            <a:off x="4826000" y="1207008"/>
            <a:ext cx="6527800" cy="4803648"/>
          </a:xfrm>
        </p:spPr>
        <p:txBody>
          <a:bodyPr/>
          <a:lstStyle>
            <a:lvl1pPr marL="285750" indent="-285750">
              <a:buFont typeface="Arial" panose="020B0604020202020204" pitchFamily="34" charset="0"/>
              <a:buChar char="•"/>
              <a:defRPr sz="2400">
                <a:solidFill>
                  <a:schemeClr val="tx2"/>
                </a:solidFill>
                <a:latin typeface="Arial" panose="020B0604020202020204" pitchFamily="34" charset="0"/>
                <a:cs typeface="Arial" panose="020B0604020202020204" pitchFamily="34" charset="0"/>
              </a:defRPr>
            </a:lvl1pPr>
            <a:lvl2pPr>
              <a:defRPr sz="1800" baseline="0">
                <a:solidFill>
                  <a:schemeClr val="tx2"/>
                </a:solidFill>
                <a:latin typeface="Arial" panose="020B0604020202020204" pitchFamily="34" charset="0"/>
                <a:cs typeface="Arial" panose="020B0604020202020204" pitchFamily="34" charset="0"/>
              </a:defRPr>
            </a:lvl2pPr>
          </a:lstStyle>
          <a:p>
            <a:pPr lvl="0"/>
            <a:r>
              <a:rPr lang="en-US"/>
              <a:t>Description</a:t>
            </a:r>
          </a:p>
          <a:p>
            <a:pPr lvl="1"/>
            <a:r>
              <a:rPr lang="en-US"/>
              <a:t>Sub text</a:t>
            </a:r>
          </a:p>
          <a:p>
            <a:pPr lvl="0"/>
            <a:r>
              <a:rPr lang="en-US"/>
              <a:t>Description</a:t>
            </a:r>
          </a:p>
          <a:p>
            <a:pPr lvl="1"/>
            <a:r>
              <a:rPr lang="en-US"/>
              <a:t>subtext</a:t>
            </a:r>
          </a:p>
        </p:txBody>
      </p:sp>
      <p:sp>
        <p:nvSpPr>
          <p:cNvPr id="11" name="Text Placeholder 2"/>
          <p:cNvSpPr>
            <a:spLocks noGrp="1"/>
          </p:cNvSpPr>
          <p:nvPr>
            <p:ph type="body" sz="quarter" idx="12" hasCustomPrompt="1"/>
          </p:nvPr>
        </p:nvSpPr>
        <p:spPr>
          <a:xfrm>
            <a:off x="4825999" y="369888"/>
            <a:ext cx="6527800" cy="625535"/>
          </a:xfrm>
        </p:spPr>
        <p:txBody>
          <a:bodyPr>
            <a:normAutofit/>
          </a:bodyPr>
          <a:lstStyle>
            <a:lvl1pPr marL="0" indent="0">
              <a:buNone/>
              <a:defRPr sz="2400" b="1">
                <a:solidFill>
                  <a:schemeClr val="tx2"/>
                </a:solidFill>
              </a:defRPr>
            </a:lvl1pPr>
          </a:lstStyle>
          <a:p>
            <a:pPr lvl="0"/>
            <a:r>
              <a:rPr lang="en-US"/>
              <a:t>Title or Statement</a:t>
            </a:r>
          </a:p>
        </p:txBody>
      </p:sp>
    </p:spTree>
    <p:extLst>
      <p:ext uri="{BB962C8B-B14F-4D97-AF65-F5344CB8AC3E}">
        <p14:creationId xmlns:p14="http://schemas.microsoft.com/office/powerpoint/2010/main" val="989968167"/>
      </p:ext>
    </p:extLst>
  </p:cSld>
  <p:clrMapOvr>
    <a:masterClrMapping/>
  </p:clrMapOvr>
  <p:extLst>
    <p:ext uri="{DCECCB84-F9BA-43D5-87BE-67443E8EF086}">
      <p15:sldGuideLst xmlns:p15="http://schemas.microsoft.com/office/powerpoint/2012/main">
        <p15:guide id="1" orient="horz" pos="240">
          <p15:clr>
            <a:srgbClr val="FBAE40"/>
          </p15:clr>
        </p15:guide>
        <p15:guide id="2" pos="264">
          <p15:clr>
            <a:srgbClr val="FBAE40"/>
          </p15:clr>
        </p15:guide>
        <p15:guide id="3" orient="horz" pos="4008">
          <p15:clr>
            <a:srgbClr val="FBAE40"/>
          </p15:clr>
        </p15:guide>
        <p15:guide id="4" pos="741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Quote/Image Slide Grey">
    <p:spTree>
      <p:nvGrpSpPr>
        <p:cNvPr id="1" name=""/>
        <p:cNvGrpSpPr/>
        <p:nvPr/>
      </p:nvGrpSpPr>
      <p:grpSpPr>
        <a:xfrm>
          <a:off x="0" y="0"/>
          <a:ext cx="0" cy="0"/>
          <a:chOff x="0" y="0"/>
          <a:chExt cx="0" cy="0"/>
        </a:xfrm>
      </p:grpSpPr>
      <p:sp>
        <p:nvSpPr>
          <p:cNvPr id="9" name="Rectangle 8"/>
          <p:cNvSpPr/>
          <p:nvPr/>
        </p:nvSpPr>
        <p:spPr>
          <a:xfrm>
            <a:off x="0" y="-12700"/>
            <a:ext cx="4343400" cy="6870700"/>
          </a:xfrm>
          <a:prstGeom prst="rect">
            <a:avLst/>
          </a:prstGeom>
          <a:solidFill>
            <a:srgbClr val="F7F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9"/>
          <p:cNvSpPr>
            <a:spLocks noGrp="1"/>
          </p:cNvSpPr>
          <p:nvPr>
            <p:ph type="body" sz="quarter" idx="11" hasCustomPrompt="1"/>
          </p:nvPr>
        </p:nvSpPr>
        <p:spPr>
          <a:xfrm>
            <a:off x="4826000" y="1207008"/>
            <a:ext cx="6527800" cy="4305300"/>
          </a:xfrm>
        </p:spPr>
        <p:txBody>
          <a:bodyPr>
            <a:normAutofit/>
          </a:bodyPr>
          <a:lstStyle>
            <a:lvl1pPr marL="0" indent="0">
              <a:buFont typeface="Arial" panose="020B0604020202020204" pitchFamily="34" charset="0"/>
              <a:buNone/>
              <a:defRPr sz="2400">
                <a:solidFill>
                  <a:schemeClr val="tx1"/>
                </a:solidFill>
              </a:defRPr>
            </a:lvl1pPr>
            <a:lvl2pPr>
              <a:defRPr baseline="0">
                <a:solidFill>
                  <a:srgbClr val="9A93A8"/>
                </a:solidFill>
              </a:defRPr>
            </a:lvl2pPr>
          </a:lstStyle>
          <a:p>
            <a:pPr lvl="0"/>
            <a:r>
              <a:rPr lang="en-US"/>
              <a:t>Description</a:t>
            </a:r>
          </a:p>
        </p:txBody>
      </p:sp>
      <p:sp>
        <p:nvSpPr>
          <p:cNvPr id="11" name="Text Placeholder 2"/>
          <p:cNvSpPr>
            <a:spLocks noGrp="1"/>
          </p:cNvSpPr>
          <p:nvPr>
            <p:ph type="body" sz="quarter" idx="12" hasCustomPrompt="1"/>
          </p:nvPr>
        </p:nvSpPr>
        <p:spPr>
          <a:xfrm>
            <a:off x="4825999" y="369888"/>
            <a:ext cx="6527800" cy="625535"/>
          </a:xfrm>
        </p:spPr>
        <p:txBody>
          <a:bodyPr>
            <a:normAutofit/>
          </a:bodyPr>
          <a:lstStyle>
            <a:lvl1pPr marL="0" indent="0">
              <a:buNone/>
              <a:defRPr sz="2400" b="1">
                <a:solidFill>
                  <a:schemeClr val="tx1"/>
                </a:solidFill>
              </a:defRPr>
            </a:lvl1pPr>
          </a:lstStyle>
          <a:p>
            <a:pPr lvl="0"/>
            <a:r>
              <a:rPr lang="en-US"/>
              <a:t>Title or Statement</a:t>
            </a:r>
          </a:p>
        </p:txBody>
      </p:sp>
      <p:sp>
        <p:nvSpPr>
          <p:cNvPr id="7" name="Text Placeholder 2">
            <a:extLst>
              <a:ext uri="{FF2B5EF4-FFF2-40B4-BE49-F238E27FC236}">
                <a16:creationId xmlns:a16="http://schemas.microsoft.com/office/drawing/2014/main" id="{2D15EA4C-9BDF-A84A-B997-EEB4CC338C3D}"/>
              </a:ext>
            </a:extLst>
          </p:cNvPr>
          <p:cNvSpPr>
            <a:spLocks noGrp="1"/>
          </p:cNvSpPr>
          <p:nvPr>
            <p:ph type="body" idx="1" hasCustomPrompt="1"/>
          </p:nvPr>
        </p:nvSpPr>
        <p:spPr>
          <a:xfrm>
            <a:off x="803492" y="3642374"/>
            <a:ext cx="3088044" cy="2368281"/>
          </a:xfrm>
        </p:spPr>
        <p:txBody>
          <a:bodyPr anchor="t"/>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Further Information</a:t>
            </a:r>
          </a:p>
        </p:txBody>
      </p:sp>
      <p:sp>
        <p:nvSpPr>
          <p:cNvPr id="10" name="Title Placeholder 1">
            <a:extLst>
              <a:ext uri="{FF2B5EF4-FFF2-40B4-BE49-F238E27FC236}">
                <a16:creationId xmlns:a16="http://schemas.microsoft.com/office/drawing/2014/main" id="{1B2ADDEE-6C5A-8545-ADC1-529552B6CBE3}"/>
              </a:ext>
            </a:extLst>
          </p:cNvPr>
          <p:cNvSpPr>
            <a:spLocks noGrp="1"/>
          </p:cNvSpPr>
          <p:nvPr>
            <p:ph type="title" hasCustomPrompt="1"/>
          </p:nvPr>
        </p:nvSpPr>
        <p:spPr>
          <a:xfrm>
            <a:off x="799464" y="369888"/>
            <a:ext cx="3092072" cy="2793039"/>
          </a:xfrm>
          <a:prstGeom prst="rect">
            <a:avLst/>
          </a:prstGeom>
        </p:spPr>
        <p:txBody>
          <a:bodyPr vert="horz" lIns="91440" tIns="45720" rIns="91440" bIns="45720" rtlCol="0" anchor="t">
            <a:normAutofit/>
          </a:bodyPr>
          <a:lstStyle>
            <a:lvl1pPr>
              <a:defRPr sz="3600" baseline="0">
                <a:solidFill>
                  <a:schemeClr val="tx1"/>
                </a:solidFill>
              </a:defRPr>
            </a:lvl1pPr>
          </a:lstStyle>
          <a:p>
            <a:r>
              <a:rPr lang="en-US"/>
              <a:t>Quote or statement</a:t>
            </a:r>
          </a:p>
        </p:txBody>
      </p:sp>
    </p:spTree>
    <p:extLst>
      <p:ext uri="{BB962C8B-B14F-4D97-AF65-F5344CB8AC3E}">
        <p14:creationId xmlns:p14="http://schemas.microsoft.com/office/powerpoint/2010/main" val="3464562421"/>
      </p:ext>
    </p:extLst>
  </p:cSld>
  <p:clrMapOvr>
    <a:masterClrMapping/>
  </p:clrMapOvr>
  <p:extLst>
    <p:ext uri="{DCECCB84-F9BA-43D5-87BE-67443E8EF086}">
      <p15:sldGuideLst xmlns:p15="http://schemas.microsoft.com/office/powerpoint/2012/main">
        <p15:guide id="1" orient="horz" pos="240">
          <p15:clr>
            <a:srgbClr val="FBAE40"/>
          </p15:clr>
        </p15:guide>
        <p15:guide id="2" pos="264">
          <p15:clr>
            <a:srgbClr val="FBAE40"/>
          </p15:clr>
        </p15:guide>
        <p15:guide id="3" orient="horz" pos="4008">
          <p15:clr>
            <a:srgbClr val="FBAE40"/>
          </p15:clr>
        </p15:guide>
        <p15:guide id="4" pos="7416">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Section 3">
    <p:spTree>
      <p:nvGrpSpPr>
        <p:cNvPr id="1" name=""/>
        <p:cNvGrpSpPr/>
        <p:nvPr/>
      </p:nvGrpSpPr>
      <p:grpSpPr>
        <a:xfrm>
          <a:off x="0" y="0"/>
          <a:ext cx="0" cy="0"/>
          <a:chOff x="0" y="0"/>
          <a:chExt cx="0" cy="0"/>
        </a:xfrm>
      </p:grpSpPr>
      <p:sp>
        <p:nvSpPr>
          <p:cNvPr id="5" name="Rectangle 4"/>
          <p:cNvSpPr/>
          <p:nvPr/>
        </p:nvSpPr>
        <p:spPr>
          <a:xfrm>
            <a:off x="0" y="2628900"/>
            <a:ext cx="6350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12701"/>
            <a:ext cx="12192000" cy="6079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2628900"/>
            <a:ext cx="6350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a:spLocks noGrp="1"/>
          </p:cNvSpPr>
          <p:nvPr>
            <p:ph type="title" hasCustomPrompt="1"/>
          </p:nvPr>
        </p:nvSpPr>
        <p:spPr>
          <a:xfrm>
            <a:off x="1003299" y="2329299"/>
            <a:ext cx="10335491" cy="586432"/>
          </a:xfrm>
        </p:spPr>
        <p:txBody>
          <a:bodyPr>
            <a:noAutofit/>
          </a:bodyPr>
          <a:lstStyle>
            <a:lvl1pPr>
              <a:defRPr sz="4000">
                <a:solidFill>
                  <a:schemeClr val="bg1"/>
                </a:solidFill>
              </a:defRPr>
            </a:lvl1pPr>
          </a:lstStyle>
          <a:p>
            <a:r>
              <a:rPr lang="en-US"/>
              <a:t>Section</a:t>
            </a:r>
          </a:p>
        </p:txBody>
      </p:sp>
      <p:sp>
        <p:nvSpPr>
          <p:cNvPr id="21" name="Text Placeholder 2"/>
          <p:cNvSpPr>
            <a:spLocks noGrp="1"/>
          </p:cNvSpPr>
          <p:nvPr>
            <p:ph type="body" idx="1" hasCustomPrompt="1"/>
          </p:nvPr>
        </p:nvSpPr>
        <p:spPr>
          <a:xfrm>
            <a:off x="1027860" y="3272982"/>
            <a:ext cx="10310929" cy="398065"/>
          </a:xfrm>
        </p:spPr>
        <p:txBody>
          <a:bodyPr anchor="t"/>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Further Information</a:t>
            </a:r>
          </a:p>
        </p:txBody>
      </p:sp>
      <p:sp>
        <p:nvSpPr>
          <p:cNvPr id="7" name="Footer Placeholder 8"/>
          <p:cNvSpPr>
            <a:spLocks noGrp="1"/>
          </p:cNvSpPr>
          <p:nvPr>
            <p:ph type="ftr" sz="quarter" idx="3"/>
          </p:nvPr>
        </p:nvSpPr>
        <p:spPr>
          <a:xfrm>
            <a:off x="2885768" y="6394233"/>
            <a:ext cx="6420464" cy="246221"/>
          </a:xfrm>
          <a:prstGeom prst="rect">
            <a:avLst/>
          </a:prstGeom>
        </p:spPr>
        <p:txBody>
          <a:bodyPr vert="horz" wrap="square" lIns="91440" tIns="45720" rIns="91440" bIns="45720" rtlCol="0" anchor="b" anchorCtr="0">
            <a:spAutoFit/>
          </a:bodyPr>
          <a:lstStyle>
            <a:lvl1pPr algn="ctr">
              <a:defRPr sz="1000">
                <a:solidFill>
                  <a:schemeClr val="bg1">
                    <a:lumMod val="50000"/>
                  </a:schemeClr>
                </a:solidFill>
              </a:defRPr>
            </a:lvl1pPr>
          </a:lstStyle>
          <a:p>
            <a:endParaRPr lang="en-US"/>
          </a:p>
        </p:txBody>
      </p:sp>
    </p:spTree>
    <p:extLst>
      <p:ext uri="{BB962C8B-B14F-4D97-AF65-F5344CB8AC3E}">
        <p14:creationId xmlns:p14="http://schemas.microsoft.com/office/powerpoint/2010/main" val="16983231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Generic Slide ">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0"/>
          </p:nvPr>
        </p:nvSpPr>
        <p:spPr/>
        <p:txBody>
          <a:bodyPr/>
          <a:lstStyle/>
          <a:p>
            <a:endParaRPr lang="en-US"/>
          </a:p>
        </p:txBody>
      </p:sp>
      <p:sp>
        <p:nvSpPr>
          <p:cNvPr id="10" name="Text Placeholder 9"/>
          <p:cNvSpPr>
            <a:spLocks noGrp="1"/>
          </p:cNvSpPr>
          <p:nvPr>
            <p:ph type="body" sz="quarter" idx="11" hasCustomPrompt="1"/>
          </p:nvPr>
        </p:nvSpPr>
        <p:spPr>
          <a:xfrm>
            <a:off x="838200" y="1207008"/>
            <a:ext cx="10515600" cy="4305300"/>
          </a:xfrm>
        </p:spPr>
        <p:txBody>
          <a:bodyPr/>
          <a:lstStyle>
            <a:lvl1pPr>
              <a:defRPr/>
            </a:lvl1pPr>
          </a:lstStyle>
          <a:p>
            <a:pPr lvl="0"/>
            <a:r>
              <a:rPr lang="en-US"/>
              <a:t>Description</a:t>
            </a:r>
          </a:p>
        </p:txBody>
      </p:sp>
    </p:spTree>
    <p:extLst>
      <p:ext uri="{BB962C8B-B14F-4D97-AF65-F5344CB8AC3E}">
        <p14:creationId xmlns:p14="http://schemas.microsoft.com/office/powerpoint/2010/main" val="1450470218"/>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Full text">
    <p:spTree>
      <p:nvGrpSpPr>
        <p:cNvPr id="1" name=""/>
        <p:cNvGrpSpPr/>
        <p:nvPr/>
      </p:nvGrpSpPr>
      <p:grpSpPr>
        <a:xfrm>
          <a:off x="0" y="0"/>
          <a:ext cx="0" cy="0"/>
          <a:chOff x="0" y="0"/>
          <a:chExt cx="0" cy="0"/>
        </a:xfrm>
      </p:grpSpPr>
      <p:sp>
        <p:nvSpPr>
          <p:cNvPr id="7" name="Text Placeholder 6"/>
          <p:cNvSpPr>
            <a:spLocks noGrp="1"/>
          </p:cNvSpPr>
          <p:nvPr>
            <p:ph type="body" sz="quarter" idx="19"/>
          </p:nvPr>
        </p:nvSpPr>
        <p:spPr>
          <a:xfrm>
            <a:off x="376767" y="1376365"/>
            <a:ext cx="11440584" cy="4616449"/>
          </a:xfrm>
        </p:spPr>
        <p:txBody>
          <a:bodyPr>
            <a:normAutofit/>
          </a:bodyPr>
          <a:lstStyle>
            <a:lvl1pPr>
              <a:defRPr sz="3733">
                <a:solidFill>
                  <a:srgbClr val="595959"/>
                </a:solidFill>
              </a:defRPr>
            </a:lvl1pPr>
            <a:lvl2pPr>
              <a:defRPr sz="3200">
                <a:solidFill>
                  <a:srgbClr val="595959"/>
                </a:solidFill>
              </a:defRPr>
            </a:lvl2pPr>
            <a:lvl3pPr>
              <a:defRPr sz="2667">
                <a:solidFill>
                  <a:srgbClr val="595959"/>
                </a:solidFill>
              </a:defRPr>
            </a:lvl3pPr>
            <a:lvl4pPr>
              <a:defRPr sz="2667">
                <a:solidFill>
                  <a:srgbClr val="595959"/>
                </a:solidFill>
              </a:defRPr>
            </a:lvl4pPr>
            <a:lvl5pPr>
              <a:defRPr sz="2667">
                <a:solidFill>
                  <a:srgbClr val="59595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Content Placeholder 2"/>
          <p:cNvSpPr txBox="1">
            <a:spLocks/>
          </p:cNvSpPr>
          <p:nvPr userDrawn="1"/>
        </p:nvSpPr>
        <p:spPr>
          <a:xfrm>
            <a:off x="337719" y="6002176"/>
            <a:ext cx="11479632" cy="324000"/>
          </a:xfrm>
          <a:prstGeom prst="rect">
            <a:avLst/>
          </a:prstGeom>
        </p:spPr>
        <p:txBody>
          <a:bodyPr lIns="0" tIns="48000" rIns="0" bIns="48000" anchor="b" anchorCtr="0">
            <a:noAutofit/>
          </a:bodyPr>
          <a:lstStyle>
            <a:lvl1pPr marL="285750" indent="-285750" algn="l" defTabSz="984033" rtl="0" eaLnBrk="1" latinLnBrk="0" hangingPunct="1">
              <a:lnSpc>
                <a:spcPct val="100000"/>
              </a:lnSpc>
              <a:spcBef>
                <a:spcPts val="600"/>
              </a:spcBef>
              <a:buClr>
                <a:schemeClr val="tx1"/>
              </a:buClr>
              <a:buFont typeface="Arial" pitchFamily="34" charset="0"/>
              <a:buChar char="•"/>
              <a:defRPr sz="1200" b="0" kern="1200" baseline="0">
                <a:solidFill>
                  <a:schemeClr val="tx1"/>
                </a:solidFill>
                <a:latin typeface="+mj-lt"/>
                <a:ea typeface="+mn-ea"/>
                <a:cs typeface="Arial" pitchFamily="34" charset="0"/>
              </a:defRPr>
            </a:lvl1pPr>
            <a:lvl2pPr marL="444500" indent="-269875" algn="l" defTabSz="984033" rtl="0" eaLnBrk="1" latinLnBrk="0" hangingPunct="1">
              <a:lnSpc>
                <a:spcPct val="100000"/>
              </a:lnSpc>
              <a:spcBef>
                <a:spcPts val="600"/>
              </a:spcBef>
              <a:buClr>
                <a:schemeClr val="tx1"/>
              </a:buClr>
              <a:buSzPct val="95000"/>
              <a:buFont typeface="Arial" pitchFamily="34" charset="0"/>
              <a:buChar char="•"/>
              <a:defRPr sz="1100" b="0" kern="1200">
                <a:solidFill>
                  <a:schemeClr val="tx1"/>
                </a:solidFill>
                <a:latin typeface="+mj-lt"/>
                <a:ea typeface="+mn-ea"/>
                <a:cs typeface="Arial" pitchFamily="34" charset="0"/>
              </a:defRPr>
            </a:lvl2pPr>
            <a:lvl3pPr marL="714375" indent="-269875"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3pPr>
            <a:lvl4pPr marL="985838" indent="-285750"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4pPr>
            <a:lvl5pPr marL="1250950" indent="-285750" algn="l" defTabSz="984033" rtl="0" eaLnBrk="1" latinLnBrk="0" hangingPunct="1">
              <a:lnSpc>
                <a:spcPct val="100000"/>
              </a:lnSpc>
              <a:spcBef>
                <a:spcPts val="600"/>
              </a:spcBef>
              <a:buClr>
                <a:schemeClr val="tx1"/>
              </a:buClr>
              <a:buSzPct val="105000"/>
              <a:buFont typeface="Arial" pitchFamily="34" charset="0"/>
              <a:buChar char="•"/>
              <a:tabLst/>
              <a:defRPr sz="1050" b="0" i="1" kern="1200">
                <a:solidFill>
                  <a:schemeClr val="tx1"/>
                </a:solidFill>
                <a:latin typeface="+mj-lt"/>
                <a:ea typeface="+mn-ea"/>
                <a:cs typeface="Arial" pitchFamily="34" charset="0"/>
              </a:defRPr>
            </a:lvl5pPr>
            <a:lvl6pPr marL="2706093"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98110"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90127"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82144"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0"/>
              </a:spcBef>
              <a:buNone/>
            </a:pPr>
            <a:endParaRPr lang="de-DE" sz="1333" i="1" u="sng">
              <a:latin typeface="Calibri" panose="020F0502020204030204" pitchFamily="34" charset="0"/>
            </a:endParaRPr>
          </a:p>
        </p:txBody>
      </p:sp>
      <p:sp>
        <p:nvSpPr>
          <p:cNvPr id="11" name="Text Placeholder 6"/>
          <p:cNvSpPr>
            <a:spLocks noGrp="1"/>
          </p:cNvSpPr>
          <p:nvPr>
            <p:ph type="body" sz="quarter" idx="14" hasCustomPrompt="1"/>
          </p:nvPr>
        </p:nvSpPr>
        <p:spPr>
          <a:xfrm>
            <a:off x="376767" y="310551"/>
            <a:ext cx="11440584" cy="690492"/>
          </a:xfrm>
        </p:spPr>
        <p:txBody>
          <a:bodyPr anchor="b" anchorCtr="0">
            <a:normAutofit/>
          </a:bodyPr>
          <a:lstStyle>
            <a:lvl1pPr marL="0" indent="0">
              <a:spcBef>
                <a:spcPts val="0"/>
              </a:spcBef>
              <a:buNone/>
              <a:defRPr sz="48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a:t>Click to edit Master title style</a:t>
            </a:r>
            <a:endParaRPr lang="en-US"/>
          </a:p>
        </p:txBody>
      </p:sp>
    </p:spTree>
    <p:extLst>
      <p:ext uri="{BB962C8B-B14F-4D97-AF65-F5344CB8AC3E}">
        <p14:creationId xmlns:p14="http://schemas.microsoft.com/office/powerpoint/2010/main" val="1642476116"/>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Generic Slide ">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0"/>
          </p:nvPr>
        </p:nvSpPr>
        <p:spPr/>
        <p:txBody>
          <a:bodyPr/>
          <a:lstStyle/>
          <a:p>
            <a:endParaRPr lang="en-US"/>
          </a:p>
        </p:txBody>
      </p:sp>
      <p:sp>
        <p:nvSpPr>
          <p:cNvPr id="10" name="Text Placeholder 9"/>
          <p:cNvSpPr>
            <a:spLocks noGrp="1"/>
          </p:cNvSpPr>
          <p:nvPr>
            <p:ph type="body" sz="quarter" idx="11" hasCustomPrompt="1"/>
          </p:nvPr>
        </p:nvSpPr>
        <p:spPr>
          <a:xfrm>
            <a:off x="838200" y="1207008"/>
            <a:ext cx="10515600" cy="4305300"/>
          </a:xfrm>
        </p:spPr>
        <p:txBody>
          <a:bodyPr/>
          <a:lstStyle>
            <a:lvl1pPr>
              <a:defRPr/>
            </a:lvl1pPr>
          </a:lstStyle>
          <a:p>
            <a:pPr lvl="0"/>
            <a:r>
              <a:rPr lang="en-US"/>
              <a:t>Description</a:t>
            </a:r>
          </a:p>
        </p:txBody>
      </p:sp>
    </p:spTree>
    <p:extLst>
      <p:ext uri="{BB962C8B-B14F-4D97-AF65-F5344CB8AC3E}">
        <p14:creationId xmlns:p14="http://schemas.microsoft.com/office/powerpoint/2010/main" val="16200160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eric Slide ">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1F5C845D-8601-884F-827B-3E7C8ACC02D9}"/>
              </a:ext>
            </a:extLst>
          </p:cNvPr>
          <p:cNvSpPr>
            <a:spLocks noGrp="1"/>
          </p:cNvSpPr>
          <p:nvPr>
            <p:ph type="body" sz="quarter" idx="13" hasCustomPrompt="1"/>
          </p:nvPr>
        </p:nvSpPr>
        <p:spPr>
          <a:xfrm>
            <a:off x="777599" y="1463673"/>
            <a:ext cx="10634472" cy="4119709"/>
          </a:xfrm>
        </p:spPr>
        <p:txBody>
          <a:bodyPr>
            <a:noAutofit/>
          </a:bodyPr>
          <a:lstStyle>
            <a:lvl1pPr>
              <a:lnSpc>
                <a:spcPct val="120000"/>
              </a:lnSpc>
              <a:defRPr sz="2400">
                <a:solidFill>
                  <a:schemeClr val="tx2"/>
                </a:solidFill>
                <a:latin typeface="+mn-lt"/>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3" name="Footer Placeholder 2"/>
          <p:cNvSpPr>
            <a:spLocks noGrp="1"/>
          </p:cNvSpPr>
          <p:nvPr>
            <p:ph type="ftr" sz="quarter" idx="14"/>
          </p:nvPr>
        </p:nvSpPr>
        <p:spPr/>
        <p:txBody>
          <a:bodyPr/>
          <a:lstStyle/>
          <a:p>
            <a:endParaRPr lang="en-US"/>
          </a:p>
        </p:txBody>
      </p:sp>
      <p:sp>
        <p:nvSpPr>
          <p:cNvPr id="2" name="Title 1"/>
          <p:cNvSpPr>
            <a:spLocks noGrp="1"/>
          </p:cNvSpPr>
          <p:nvPr>
            <p:ph type="title" hasCustomPrompt="1"/>
          </p:nvPr>
        </p:nvSpPr>
        <p:spPr/>
        <p:txBody>
          <a:bodyPr/>
          <a:lstStyle>
            <a:lvl1pPr>
              <a:defRPr>
                <a:latin typeface="+mj-lt"/>
              </a:defRPr>
            </a:lvl1pPr>
          </a:lstStyle>
          <a:p>
            <a:r>
              <a:rPr lang="en-US"/>
              <a:t>Generic Slide</a:t>
            </a:r>
          </a:p>
        </p:txBody>
      </p:sp>
    </p:spTree>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_Generic Slide ">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0"/>
          </p:nvPr>
        </p:nvSpPr>
        <p:spPr/>
        <p:txBody>
          <a:bodyPr/>
          <a:lstStyle/>
          <a:p>
            <a:endParaRPr lang="en-US"/>
          </a:p>
        </p:txBody>
      </p:sp>
      <p:sp>
        <p:nvSpPr>
          <p:cNvPr id="10" name="Text Placeholder 9"/>
          <p:cNvSpPr>
            <a:spLocks noGrp="1"/>
          </p:cNvSpPr>
          <p:nvPr>
            <p:ph type="body" sz="quarter" idx="11" hasCustomPrompt="1"/>
          </p:nvPr>
        </p:nvSpPr>
        <p:spPr>
          <a:xfrm>
            <a:off x="838200" y="1207008"/>
            <a:ext cx="10515600" cy="4305300"/>
          </a:xfrm>
        </p:spPr>
        <p:txBody>
          <a:bodyPr/>
          <a:lstStyle>
            <a:lvl1pPr>
              <a:defRPr/>
            </a:lvl1pPr>
          </a:lstStyle>
          <a:p>
            <a:pPr lvl="0"/>
            <a:r>
              <a:rPr lang="en-US"/>
              <a:t>Description</a:t>
            </a:r>
          </a:p>
        </p:txBody>
      </p:sp>
    </p:spTree>
    <p:extLst>
      <p:ext uri="{BB962C8B-B14F-4D97-AF65-F5344CB8AC3E}">
        <p14:creationId xmlns:p14="http://schemas.microsoft.com/office/powerpoint/2010/main" val="3910788638"/>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5_Generic Slide ">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0"/>
          </p:nvPr>
        </p:nvSpPr>
        <p:spPr/>
        <p:txBody>
          <a:bodyPr/>
          <a:lstStyle/>
          <a:p>
            <a:endParaRPr lang="en-US"/>
          </a:p>
        </p:txBody>
      </p:sp>
      <p:sp>
        <p:nvSpPr>
          <p:cNvPr id="10" name="Text Placeholder 9"/>
          <p:cNvSpPr>
            <a:spLocks noGrp="1"/>
          </p:cNvSpPr>
          <p:nvPr>
            <p:ph type="body" sz="quarter" idx="11" hasCustomPrompt="1"/>
          </p:nvPr>
        </p:nvSpPr>
        <p:spPr>
          <a:xfrm>
            <a:off x="838200" y="1207008"/>
            <a:ext cx="10515600" cy="4305300"/>
          </a:xfrm>
        </p:spPr>
        <p:txBody>
          <a:bodyPr/>
          <a:lstStyle>
            <a:lvl1pPr>
              <a:defRPr/>
            </a:lvl1pPr>
          </a:lstStyle>
          <a:p>
            <a:pPr lvl="0"/>
            <a:r>
              <a:rPr lang="en-US"/>
              <a:t>Description</a:t>
            </a:r>
          </a:p>
        </p:txBody>
      </p:sp>
    </p:spTree>
    <p:extLst>
      <p:ext uri="{BB962C8B-B14F-4D97-AF65-F5344CB8AC3E}">
        <p14:creationId xmlns:p14="http://schemas.microsoft.com/office/powerpoint/2010/main" val="2602750814"/>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6_Generic Slide ">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0"/>
          </p:nvPr>
        </p:nvSpPr>
        <p:spPr/>
        <p:txBody>
          <a:bodyPr/>
          <a:lstStyle/>
          <a:p>
            <a:endParaRPr lang="en-US"/>
          </a:p>
        </p:txBody>
      </p:sp>
      <p:sp>
        <p:nvSpPr>
          <p:cNvPr id="10" name="Text Placeholder 9"/>
          <p:cNvSpPr>
            <a:spLocks noGrp="1"/>
          </p:cNvSpPr>
          <p:nvPr>
            <p:ph type="body" sz="quarter" idx="11" hasCustomPrompt="1"/>
          </p:nvPr>
        </p:nvSpPr>
        <p:spPr>
          <a:xfrm>
            <a:off x="838200" y="1207008"/>
            <a:ext cx="10515600" cy="4305300"/>
          </a:xfrm>
        </p:spPr>
        <p:txBody>
          <a:bodyPr/>
          <a:lstStyle>
            <a:lvl1pPr>
              <a:defRPr/>
            </a:lvl1pPr>
          </a:lstStyle>
          <a:p>
            <a:pPr lvl="0"/>
            <a:r>
              <a:rPr lang="en-US"/>
              <a:t>Description</a:t>
            </a:r>
          </a:p>
        </p:txBody>
      </p:sp>
    </p:spTree>
    <p:extLst>
      <p:ext uri="{BB962C8B-B14F-4D97-AF65-F5344CB8AC3E}">
        <p14:creationId xmlns:p14="http://schemas.microsoft.com/office/powerpoint/2010/main" val="1782395863"/>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7_Generic Slide ">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0"/>
          </p:nvPr>
        </p:nvSpPr>
        <p:spPr/>
        <p:txBody>
          <a:bodyPr/>
          <a:lstStyle/>
          <a:p>
            <a:endParaRPr lang="en-US"/>
          </a:p>
        </p:txBody>
      </p:sp>
      <p:sp>
        <p:nvSpPr>
          <p:cNvPr id="10" name="Text Placeholder 9"/>
          <p:cNvSpPr>
            <a:spLocks noGrp="1"/>
          </p:cNvSpPr>
          <p:nvPr>
            <p:ph type="body" sz="quarter" idx="11" hasCustomPrompt="1"/>
          </p:nvPr>
        </p:nvSpPr>
        <p:spPr>
          <a:xfrm>
            <a:off x="838200" y="1207008"/>
            <a:ext cx="10515600" cy="4305300"/>
          </a:xfrm>
        </p:spPr>
        <p:txBody>
          <a:bodyPr/>
          <a:lstStyle>
            <a:lvl1pPr>
              <a:defRPr/>
            </a:lvl1pPr>
          </a:lstStyle>
          <a:p>
            <a:pPr lvl="0"/>
            <a:r>
              <a:rPr lang="en-US"/>
              <a:t>Description</a:t>
            </a:r>
          </a:p>
        </p:txBody>
      </p:sp>
    </p:spTree>
    <p:extLst>
      <p:ext uri="{BB962C8B-B14F-4D97-AF65-F5344CB8AC3E}">
        <p14:creationId xmlns:p14="http://schemas.microsoft.com/office/powerpoint/2010/main" val="917272204"/>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1545206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Quote/Text Slide Grey">
    <p:spTree>
      <p:nvGrpSpPr>
        <p:cNvPr id="1" name=""/>
        <p:cNvGrpSpPr/>
        <p:nvPr/>
      </p:nvGrpSpPr>
      <p:grpSpPr>
        <a:xfrm>
          <a:off x="0" y="0"/>
          <a:ext cx="0" cy="0"/>
          <a:chOff x="0" y="0"/>
          <a:chExt cx="0" cy="0"/>
        </a:xfrm>
      </p:grpSpPr>
      <p:sp>
        <p:nvSpPr>
          <p:cNvPr id="9" name="Rectangle 8"/>
          <p:cNvSpPr/>
          <p:nvPr/>
        </p:nvSpPr>
        <p:spPr>
          <a:xfrm>
            <a:off x="0" y="-12700"/>
            <a:ext cx="4343400" cy="68707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p:cNvSpPr>
            <a:spLocks noGrp="1"/>
          </p:cNvSpPr>
          <p:nvPr>
            <p:ph type="body" idx="1" hasCustomPrompt="1"/>
          </p:nvPr>
        </p:nvSpPr>
        <p:spPr>
          <a:xfrm>
            <a:off x="486628" y="3879891"/>
            <a:ext cx="3088044" cy="1362532"/>
          </a:xfrm>
        </p:spPr>
        <p:txBody>
          <a:bodyPr anchor="t"/>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Further Information</a:t>
            </a:r>
          </a:p>
        </p:txBody>
      </p:sp>
      <p:sp>
        <p:nvSpPr>
          <p:cNvPr id="20" name="Title Placeholder 1"/>
          <p:cNvSpPr>
            <a:spLocks noGrp="1"/>
          </p:cNvSpPr>
          <p:nvPr>
            <p:ph type="title" hasCustomPrompt="1"/>
          </p:nvPr>
        </p:nvSpPr>
        <p:spPr>
          <a:xfrm>
            <a:off x="482600" y="837666"/>
            <a:ext cx="3092072" cy="2793039"/>
          </a:xfrm>
          <a:prstGeom prst="rect">
            <a:avLst/>
          </a:prstGeom>
        </p:spPr>
        <p:txBody>
          <a:bodyPr vert="horz" lIns="91440" tIns="45720" rIns="91440" bIns="45720" rtlCol="0" anchor="t">
            <a:normAutofit/>
          </a:bodyPr>
          <a:lstStyle>
            <a:lvl1pPr>
              <a:defRPr sz="3600" baseline="0">
                <a:solidFill>
                  <a:schemeClr val="tx1"/>
                </a:solidFill>
              </a:defRPr>
            </a:lvl1pPr>
          </a:lstStyle>
          <a:p>
            <a:r>
              <a:rPr lang="en-US"/>
              <a:t>Quote or statement</a:t>
            </a:r>
          </a:p>
        </p:txBody>
      </p:sp>
      <p:sp>
        <p:nvSpPr>
          <p:cNvPr id="11" name="Text Placeholder 9"/>
          <p:cNvSpPr>
            <a:spLocks noGrp="1"/>
          </p:cNvSpPr>
          <p:nvPr>
            <p:ph type="body" sz="quarter" idx="11" hasCustomPrompt="1"/>
          </p:nvPr>
        </p:nvSpPr>
        <p:spPr>
          <a:xfrm>
            <a:off x="4826000" y="1207008"/>
            <a:ext cx="6527800" cy="4305300"/>
          </a:xfrm>
        </p:spPr>
        <p:txBody>
          <a:bodyPr/>
          <a:lstStyle>
            <a:lvl1pPr>
              <a:defRPr/>
            </a:lvl1pPr>
          </a:lstStyle>
          <a:p>
            <a:pPr lvl="0"/>
            <a:r>
              <a:rPr lang="en-US"/>
              <a:t>Description</a:t>
            </a:r>
          </a:p>
        </p:txBody>
      </p:sp>
      <p:sp>
        <p:nvSpPr>
          <p:cNvPr id="3" name="Text Placeholder 2"/>
          <p:cNvSpPr>
            <a:spLocks noGrp="1"/>
          </p:cNvSpPr>
          <p:nvPr>
            <p:ph type="body" sz="quarter" idx="12" hasCustomPrompt="1"/>
          </p:nvPr>
        </p:nvSpPr>
        <p:spPr>
          <a:xfrm>
            <a:off x="4825999" y="369888"/>
            <a:ext cx="5649089" cy="613960"/>
          </a:xfrm>
        </p:spPr>
        <p:txBody>
          <a:bodyPr>
            <a:normAutofit/>
          </a:bodyPr>
          <a:lstStyle>
            <a:lvl1pPr>
              <a:defRPr sz="3600">
                <a:solidFill>
                  <a:schemeClr val="tx1"/>
                </a:solidFill>
              </a:defRPr>
            </a:lvl1pPr>
          </a:lstStyle>
          <a:p>
            <a:pPr lvl="0"/>
            <a:r>
              <a:rPr lang="en-US"/>
              <a:t>Title or Statement</a:t>
            </a:r>
          </a:p>
        </p:txBody>
      </p:sp>
      <p:sp>
        <p:nvSpPr>
          <p:cNvPr id="14" name="Footer Placeholder 8"/>
          <p:cNvSpPr>
            <a:spLocks noGrp="1"/>
          </p:cNvSpPr>
          <p:nvPr>
            <p:ph type="ftr" sz="quarter" idx="3"/>
          </p:nvPr>
        </p:nvSpPr>
        <p:spPr>
          <a:xfrm>
            <a:off x="4825998" y="6394233"/>
            <a:ext cx="4480233" cy="246221"/>
          </a:xfrm>
          <a:prstGeom prst="rect">
            <a:avLst/>
          </a:prstGeom>
        </p:spPr>
        <p:txBody>
          <a:bodyPr vert="horz" wrap="square" lIns="91440" tIns="45720" rIns="91440" bIns="45720" rtlCol="0" anchor="b" anchorCtr="0">
            <a:spAutoFit/>
          </a:bodyPr>
          <a:lstStyle>
            <a:lvl1pPr algn="l">
              <a:defRPr sz="1000">
                <a:solidFill>
                  <a:schemeClr val="bg1">
                    <a:lumMod val="50000"/>
                  </a:schemeClr>
                </a:solidFill>
              </a:defRPr>
            </a:lvl1pPr>
          </a:lstStyle>
          <a:p>
            <a:endParaRPr lang="en-US"/>
          </a:p>
        </p:txBody>
      </p:sp>
    </p:spTree>
    <p:extLst>
      <p:ext uri="{BB962C8B-B14F-4D97-AF65-F5344CB8AC3E}">
        <p14:creationId xmlns:p14="http://schemas.microsoft.com/office/powerpoint/2010/main" val="4109569397"/>
      </p:ext>
    </p:extLst>
  </p:cSld>
  <p:clrMapOvr>
    <a:masterClrMapping/>
  </p:clrMapOvr>
  <p:extLst>
    <p:ext uri="{DCECCB84-F9BA-43D5-87BE-67443E8EF086}">
      <p15:sldGuideLst xmlns:p15="http://schemas.microsoft.com/office/powerpoint/2012/main">
        <p15:guide id="1" pos="2736">
          <p15:clr>
            <a:srgbClr val="FBAE40"/>
          </p15:clr>
        </p15:guide>
        <p15:guide id="2" pos="2880">
          <p15:clr>
            <a:srgbClr val="FBAE40"/>
          </p15:clr>
        </p15:guide>
        <p15:guide id="3" pos="7536">
          <p15:clr>
            <a:srgbClr val="FBAE40"/>
          </p15:clr>
        </p15:guide>
        <p15:guide id="4" orient="horz" pos="72">
          <p15:clr>
            <a:srgbClr val="FBAE40"/>
          </p15:clr>
        </p15:guide>
        <p15:guide id="5" orient="horz" pos="3679">
          <p15:clr>
            <a:srgbClr val="FBAE40"/>
          </p15:clr>
        </p15:guide>
        <p15:guide id="6" pos="303">
          <p15:clr>
            <a:srgbClr val="FBAE40"/>
          </p15:clr>
        </p15:guide>
        <p15:guide id="7" pos="2254">
          <p15:clr>
            <a:srgbClr val="FBAE40"/>
          </p15:clr>
        </p15:guide>
        <p15:guide id="8" orient="horz" pos="526">
          <p15:clr>
            <a:srgbClr val="FBAE40"/>
          </p15:clr>
        </p15:guide>
        <p15:guide id="9" orient="horz" pos="2292">
          <p15:clr>
            <a:srgbClr val="FBAE40"/>
          </p15:clr>
        </p15:guide>
        <p15:guide id="10" orient="horz" pos="2440">
          <p15:clr>
            <a:srgbClr val="FBAE40"/>
          </p15:clr>
        </p15:guide>
        <p15:guide id="11" orient="horz" pos="3314">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6" name="Text Placeholder 8"/>
          <p:cNvSpPr>
            <a:spLocks noGrp="1"/>
          </p:cNvSpPr>
          <p:nvPr>
            <p:ph type="body" sz="quarter" idx="12" hasCustomPrompt="1"/>
          </p:nvPr>
        </p:nvSpPr>
        <p:spPr>
          <a:xfrm>
            <a:off x="376768" y="2222377"/>
            <a:ext cx="11440585" cy="400111"/>
          </a:xfrm>
          <a:prstGeom prst="rect">
            <a:avLst/>
          </a:prstGeom>
        </p:spPr>
        <p:txBody>
          <a:bodyPr>
            <a:normAutofit/>
          </a:bodyPr>
          <a:lstStyle>
            <a:lvl1pPr marL="0" indent="0" algn="l">
              <a:buNone/>
              <a:defRPr sz="2667" i="1" baseline="0">
                <a:solidFill>
                  <a:srgbClr val="595959"/>
                </a:solidFill>
              </a:defRPr>
            </a:lvl1pPr>
            <a:lvl2pPr marL="656006" indent="0">
              <a:buNone/>
              <a:defRPr/>
            </a:lvl2pPr>
            <a:lvl3pPr marL="1312011" indent="0">
              <a:buNone/>
              <a:defRPr/>
            </a:lvl3pPr>
            <a:lvl4pPr marL="1968017" indent="0">
              <a:buNone/>
              <a:defRPr/>
            </a:lvl4pPr>
            <a:lvl5pPr marL="2624025" indent="0">
              <a:buNone/>
              <a:defRPr/>
            </a:lvl5pPr>
          </a:lstStyle>
          <a:p>
            <a:pPr lvl="0"/>
            <a:r>
              <a:rPr lang="en-GB" noProof="0"/>
              <a:t>Further information</a:t>
            </a:r>
          </a:p>
        </p:txBody>
      </p:sp>
      <p:sp>
        <p:nvSpPr>
          <p:cNvPr id="11" name="Content Placeholder 2"/>
          <p:cNvSpPr txBox="1">
            <a:spLocks/>
          </p:cNvSpPr>
          <p:nvPr userDrawn="1"/>
        </p:nvSpPr>
        <p:spPr>
          <a:xfrm>
            <a:off x="337719" y="6002176"/>
            <a:ext cx="11662280" cy="324000"/>
          </a:xfrm>
          <a:prstGeom prst="rect">
            <a:avLst/>
          </a:prstGeom>
        </p:spPr>
        <p:txBody>
          <a:bodyPr lIns="0" tIns="48000" rIns="0" bIns="48000" anchor="b" anchorCtr="0">
            <a:noAutofit/>
          </a:bodyPr>
          <a:lstStyle>
            <a:lvl1pPr marL="285750" indent="-285750" algn="l" defTabSz="984033" rtl="0" eaLnBrk="1" latinLnBrk="0" hangingPunct="1">
              <a:lnSpc>
                <a:spcPct val="100000"/>
              </a:lnSpc>
              <a:spcBef>
                <a:spcPts val="600"/>
              </a:spcBef>
              <a:buClr>
                <a:schemeClr val="tx1"/>
              </a:buClr>
              <a:buFont typeface="Arial" pitchFamily="34" charset="0"/>
              <a:buChar char="•"/>
              <a:defRPr sz="1200" b="0" kern="1200" baseline="0">
                <a:solidFill>
                  <a:schemeClr val="tx1"/>
                </a:solidFill>
                <a:latin typeface="+mj-lt"/>
                <a:ea typeface="+mn-ea"/>
                <a:cs typeface="Arial" pitchFamily="34" charset="0"/>
              </a:defRPr>
            </a:lvl1pPr>
            <a:lvl2pPr marL="444500" indent="-269875" algn="l" defTabSz="984033" rtl="0" eaLnBrk="1" latinLnBrk="0" hangingPunct="1">
              <a:lnSpc>
                <a:spcPct val="100000"/>
              </a:lnSpc>
              <a:spcBef>
                <a:spcPts val="600"/>
              </a:spcBef>
              <a:buClr>
                <a:schemeClr val="tx1"/>
              </a:buClr>
              <a:buSzPct val="95000"/>
              <a:buFont typeface="Arial" pitchFamily="34" charset="0"/>
              <a:buChar char="•"/>
              <a:defRPr sz="1100" b="0" kern="1200">
                <a:solidFill>
                  <a:schemeClr val="tx1"/>
                </a:solidFill>
                <a:latin typeface="+mj-lt"/>
                <a:ea typeface="+mn-ea"/>
                <a:cs typeface="Arial" pitchFamily="34" charset="0"/>
              </a:defRPr>
            </a:lvl2pPr>
            <a:lvl3pPr marL="714375" indent="-269875"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3pPr>
            <a:lvl4pPr marL="985838" indent="-285750"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4pPr>
            <a:lvl5pPr marL="1250950" indent="-285750" algn="l" defTabSz="984033" rtl="0" eaLnBrk="1" latinLnBrk="0" hangingPunct="1">
              <a:lnSpc>
                <a:spcPct val="100000"/>
              </a:lnSpc>
              <a:spcBef>
                <a:spcPts val="600"/>
              </a:spcBef>
              <a:buClr>
                <a:schemeClr val="tx1"/>
              </a:buClr>
              <a:buSzPct val="105000"/>
              <a:buFont typeface="Arial" pitchFamily="34" charset="0"/>
              <a:buChar char="•"/>
              <a:tabLst/>
              <a:defRPr sz="1050" b="0" i="1" kern="1200">
                <a:solidFill>
                  <a:schemeClr val="tx1"/>
                </a:solidFill>
                <a:latin typeface="+mj-lt"/>
                <a:ea typeface="+mn-ea"/>
                <a:cs typeface="Arial" pitchFamily="34" charset="0"/>
              </a:defRPr>
            </a:lvl5pPr>
            <a:lvl6pPr marL="2706093"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98110"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90127"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82144"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0"/>
              </a:spcBef>
              <a:buNone/>
            </a:pPr>
            <a:endParaRPr lang="de-DE" sz="1333" i="1" u="sng">
              <a:latin typeface="Calibri" panose="020F0502020204030204" pitchFamily="34" charset="0"/>
            </a:endParaRPr>
          </a:p>
        </p:txBody>
      </p:sp>
      <p:sp>
        <p:nvSpPr>
          <p:cNvPr id="9" name="Text Placeholder 4"/>
          <p:cNvSpPr>
            <a:spLocks noGrp="1"/>
          </p:cNvSpPr>
          <p:nvPr>
            <p:ph type="body" sz="quarter" idx="14" hasCustomPrompt="1"/>
          </p:nvPr>
        </p:nvSpPr>
        <p:spPr>
          <a:xfrm>
            <a:off x="376767" y="1605953"/>
            <a:ext cx="11440584" cy="616425"/>
          </a:xfrm>
        </p:spPr>
        <p:txBody>
          <a:bodyPr anchor="b" anchorCtr="0">
            <a:normAutofit/>
          </a:bodyPr>
          <a:lstStyle>
            <a:lvl1pPr marL="0" indent="0">
              <a:spcBef>
                <a:spcPts val="0"/>
              </a:spcBef>
              <a:buNone/>
              <a:defRPr sz="4267">
                <a:solidFill>
                  <a:srgbClr val="000000"/>
                </a:solidFill>
              </a:defRPr>
            </a:lvl1pPr>
          </a:lstStyle>
          <a:p>
            <a:pPr lvl="0"/>
            <a:r>
              <a:rPr lang="en-US"/>
              <a:t>Section</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956028"/>
            <a:ext cx="12192000" cy="2804160"/>
          </a:xfrm>
          <a:prstGeom prst="rect">
            <a:avLst/>
          </a:prstGeom>
        </p:spPr>
      </p:pic>
    </p:spTree>
    <p:extLst>
      <p:ext uri="{BB962C8B-B14F-4D97-AF65-F5344CB8AC3E}">
        <p14:creationId xmlns:p14="http://schemas.microsoft.com/office/powerpoint/2010/main" val="12541392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1F5C845D-8601-884F-827B-3E7C8ACC02D9}"/>
              </a:ext>
            </a:extLst>
          </p:cNvPr>
          <p:cNvSpPr>
            <a:spLocks noGrp="1"/>
          </p:cNvSpPr>
          <p:nvPr>
            <p:ph type="body" sz="quarter" idx="13" hasCustomPrompt="1"/>
          </p:nvPr>
        </p:nvSpPr>
        <p:spPr>
          <a:xfrm>
            <a:off x="777599" y="1463673"/>
            <a:ext cx="10634472" cy="4119709"/>
          </a:xfrm>
        </p:spPr>
        <p:txBody>
          <a:bodyPr>
            <a:noAutofit/>
          </a:bodyPr>
          <a:lstStyle>
            <a:lvl1pPr marL="285750" marR="0" indent="-285750" algn="l" defTabSz="685800" rtl="0" eaLnBrk="1" fontAlgn="auto" latinLnBrk="0" hangingPunct="1">
              <a:lnSpc>
                <a:spcPct val="120000"/>
              </a:lnSpc>
              <a:spcBef>
                <a:spcPts val="750"/>
              </a:spcBef>
              <a:spcAft>
                <a:spcPts val="0"/>
              </a:spcAft>
              <a:buClr>
                <a:schemeClr val="tx1"/>
              </a:buClr>
              <a:buSzTx/>
              <a:buFont typeface="Arial" panose="020B0604020202020204" pitchFamily="34" charset="0"/>
              <a:buChar char="•"/>
              <a:tabLst/>
              <a:defRPr sz="2400" baseline="0">
                <a:solidFill>
                  <a:schemeClr val="tx2"/>
                </a:solidFill>
                <a:latin typeface="+mn-lt"/>
              </a:defRPr>
            </a:lvl1pPr>
            <a:lvl2pPr marL="628650" marR="0" indent="-2857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1800">
                <a:solidFill>
                  <a:schemeClr val="tx2"/>
                </a:solidFill>
                <a:latin typeface="+mn-lt"/>
              </a:defRPr>
            </a:lvl2pPr>
          </a:lstStyle>
          <a:p>
            <a:pPr lvl="0"/>
            <a:r>
              <a:rPr lang="en-GB"/>
              <a:t>Bullet – Arial, 24pt, Regular, Dark Plum</a:t>
            </a:r>
          </a:p>
          <a:p>
            <a:pPr lvl="1"/>
            <a:r>
              <a:rPr lang="en-GB"/>
              <a:t>Sub bullet – Arial, 18pt, Regular, Dark Plum</a:t>
            </a:r>
          </a:p>
          <a:p>
            <a:pPr marL="628650" marR="0" lvl="1" indent="-2857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en-GB"/>
              <a:t>Sub bullet – Arial, 18pt, Regular, Dark Plum</a:t>
            </a:r>
          </a:p>
          <a:p>
            <a:pPr lvl="0"/>
            <a:r>
              <a:rPr lang="en-GB"/>
              <a:t>Lorem ipsum </a:t>
            </a:r>
            <a:r>
              <a:rPr lang="en-GB" err="1"/>
              <a:t>dolor</a:t>
            </a:r>
            <a:r>
              <a:rPr lang="en-GB"/>
              <a:t> sit </a:t>
            </a:r>
            <a:r>
              <a:rPr lang="en-GB" err="1"/>
              <a:t>amet</a:t>
            </a:r>
            <a:endParaRPr lang="en-GB"/>
          </a:p>
          <a:p>
            <a:pPr marL="285750" marR="0" lvl="0" indent="-285750" algn="l" defTabSz="685800" rtl="0" eaLnBrk="1" fontAlgn="auto" latinLnBrk="0" hangingPunct="1">
              <a:lnSpc>
                <a:spcPct val="120000"/>
              </a:lnSpc>
              <a:spcBef>
                <a:spcPts val="750"/>
              </a:spcBef>
              <a:spcAft>
                <a:spcPts val="0"/>
              </a:spcAft>
              <a:buClrTx/>
              <a:buSzTx/>
              <a:buFont typeface="Arial" panose="020B0604020202020204" pitchFamily="34" charset="0"/>
              <a:buChar char="•"/>
              <a:tabLst/>
              <a:defRPr/>
            </a:pPr>
            <a:r>
              <a:rPr lang="en-GB"/>
              <a:t>Lorem ipsum </a:t>
            </a:r>
            <a:r>
              <a:rPr lang="en-GB" err="1"/>
              <a:t>dolor</a:t>
            </a:r>
            <a:r>
              <a:rPr lang="en-GB"/>
              <a:t> sit </a:t>
            </a:r>
            <a:r>
              <a:rPr lang="en-GB" err="1"/>
              <a:t>amet</a:t>
            </a:r>
            <a:endParaRPr lang="en-GB"/>
          </a:p>
        </p:txBody>
      </p:sp>
      <p:sp>
        <p:nvSpPr>
          <p:cNvPr id="3" name="Footer Placeholder 2"/>
          <p:cNvSpPr>
            <a:spLocks noGrp="1"/>
          </p:cNvSpPr>
          <p:nvPr>
            <p:ph type="ftr" sz="quarter" idx="14"/>
          </p:nvPr>
        </p:nvSpPr>
        <p:spPr/>
        <p:txBody>
          <a:bodyPr/>
          <a:lstStyle/>
          <a:p>
            <a:endParaRPr lang="en-US"/>
          </a:p>
        </p:txBody>
      </p:sp>
      <p:sp>
        <p:nvSpPr>
          <p:cNvPr id="4" name="Title 3"/>
          <p:cNvSpPr>
            <a:spLocks noGrp="1"/>
          </p:cNvSpPr>
          <p:nvPr>
            <p:ph type="title" hasCustomPrompt="1"/>
          </p:nvPr>
        </p:nvSpPr>
        <p:spPr/>
        <p:txBody>
          <a:bodyPr/>
          <a:lstStyle>
            <a:lvl1pPr>
              <a:defRPr baseline="0"/>
            </a:lvl1pPr>
          </a:lstStyle>
          <a:p>
            <a:r>
              <a:rPr lang="en-US"/>
              <a:t>Bullet List</a:t>
            </a:r>
          </a:p>
        </p:txBody>
      </p:sp>
    </p:spTree>
    <p:extLst>
      <p:ext uri="{BB962C8B-B14F-4D97-AF65-F5344CB8AC3E}">
        <p14:creationId xmlns:p14="http://schemas.microsoft.com/office/powerpoint/2010/main" val="9960397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Single Chart">
    <p:spTree>
      <p:nvGrpSpPr>
        <p:cNvPr id="1" name=""/>
        <p:cNvGrpSpPr/>
        <p:nvPr/>
      </p:nvGrpSpPr>
      <p:grpSpPr>
        <a:xfrm>
          <a:off x="0" y="0"/>
          <a:ext cx="0" cy="0"/>
          <a:chOff x="0" y="0"/>
          <a:chExt cx="0" cy="0"/>
        </a:xfrm>
      </p:grpSpPr>
      <p:sp>
        <p:nvSpPr>
          <p:cNvPr id="8" name="Chart Placeholder 7"/>
          <p:cNvSpPr>
            <a:spLocks noGrp="1"/>
          </p:cNvSpPr>
          <p:nvPr>
            <p:ph type="chart" sz="quarter" idx="12"/>
          </p:nvPr>
        </p:nvSpPr>
        <p:spPr>
          <a:xfrm>
            <a:off x="777600" y="1873000"/>
            <a:ext cx="10634400" cy="3600000"/>
          </a:xfrm>
        </p:spPr>
        <p:txBody>
          <a:bodyPr>
            <a:normAutofit/>
          </a:bodyPr>
          <a:lstStyle>
            <a:lvl1pPr>
              <a:defRPr sz="1600">
                <a:solidFill>
                  <a:schemeClr val="tx1"/>
                </a:solidFill>
              </a:defRPr>
            </a:lvl1pPr>
          </a:lstStyle>
          <a:p>
            <a:r>
              <a:rPr lang="en-US"/>
              <a:t>Click icon to add chart</a:t>
            </a:r>
          </a:p>
        </p:txBody>
      </p:sp>
      <p:sp>
        <p:nvSpPr>
          <p:cNvPr id="10" name="Text Placeholder 5">
            <a:extLst>
              <a:ext uri="{FF2B5EF4-FFF2-40B4-BE49-F238E27FC236}">
                <a16:creationId xmlns:a16="http://schemas.microsoft.com/office/drawing/2014/main" id="{F0159494-11C6-E74E-8D57-F829B0B264DA}"/>
              </a:ext>
            </a:extLst>
          </p:cNvPr>
          <p:cNvSpPr>
            <a:spLocks noGrp="1"/>
          </p:cNvSpPr>
          <p:nvPr>
            <p:ph type="body" sz="quarter" idx="11" hasCustomPrompt="1"/>
          </p:nvPr>
        </p:nvSpPr>
        <p:spPr>
          <a:xfrm>
            <a:off x="777600" y="1528334"/>
            <a:ext cx="10634400" cy="313932"/>
          </a:xfrm>
          <a:solidFill>
            <a:srgbClr val="F7F6FB"/>
          </a:solidFill>
        </p:spPr>
        <p:txBody>
          <a:bodyPr wrap="square" anchor="ctr" anchorCtr="0">
            <a:spAutoFit/>
          </a:bodyPr>
          <a:lstStyle>
            <a:lvl1pPr algn="ctr">
              <a:defRPr sz="1600" b="1" baseline="0">
                <a:solidFill>
                  <a:schemeClr val="tx1"/>
                </a:solidFill>
              </a:defRPr>
            </a:lvl1pPr>
          </a:lstStyle>
          <a:p>
            <a:pPr lvl="0"/>
            <a:r>
              <a:rPr lang="en-US"/>
              <a:t>Title</a:t>
            </a:r>
          </a:p>
        </p:txBody>
      </p:sp>
      <p:sp>
        <p:nvSpPr>
          <p:cNvPr id="3" name="Title 2"/>
          <p:cNvSpPr>
            <a:spLocks noGrp="1"/>
          </p:cNvSpPr>
          <p:nvPr>
            <p:ph type="title" hasCustomPrompt="1"/>
          </p:nvPr>
        </p:nvSpPr>
        <p:spPr/>
        <p:txBody>
          <a:bodyPr/>
          <a:lstStyle>
            <a:lvl1pPr>
              <a:defRPr/>
            </a:lvl1pPr>
          </a:lstStyle>
          <a:p>
            <a:r>
              <a:rPr lang="en-US"/>
              <a:t>Single Chart</a:t>
            </a:r>
          </a:p>
        </p:txBody>
      </p:sp>
      <p:sp>
        <p:nvSpPr>
          <p:cNvPr id="7" name="Footer Placeholder 11"/>
          <p:cNvSpPr>
            <a:spLocks noGrp="1"/>
          </p:cNvSpPr>
          <p:nvPr>
            <p:ph type="ftr" sz="quarter" idx="3"/>
          </p:nvPr>
        </p:nvSpPr>
        <p:spPr>
          <a:xfrm>
            <a:off x="826238" y="6437376"/>
            <a:ext cx="10634400" cy="283464"/>
          </a:xfrm>
          <a:prstGeom prst="rect">
            <a:avLst/>
          </a:prstGeom>
        </p:spPr>
        <p:txBody>
          <a:bodyPr vert="horz" lIns="91440" tIns="0" rIns="91440" bIns="0" rtlCol="0" anchor="b" anchorCtr="0">
            <a:noAutofit/>
          </a:bodyPr>
          <a:lstStyle>
            <a:lvl1pPr algn="l">
              <a:defRPr sz="800">
                <a:solidFill>
                  <a:schemeClr val="tx1">
                    <a:tint val="75000"/>
                  </a:schemeClr>
                </a:solidFill>
              </a:defRPr>
            </a:lvl1pPr>
          </a:lstStyle>
          <a:p>
            <a:endParaRPr lang="en-US"/>
          </a:p>
        </p:txBody>
      </p:sp>
    </p:spTree>
    <p:extLst>
      <p:ext uri="{BB962C8B-B14F-4D97-AF65-F5344CB8AC3E}">
        <p14:creationId xmlns:p14="http://schemas.microsoft.com/office/powerpoint/2010/main" val="2635815052"/>
      </p:ext>
    </p:extLst>
  </p:cSld>
  <p:clrMapOvr>
    <a:masterClrMapping/>
  </p:clrMapOvr>
  <p:extLst>
    <p:ext uri="{DCECCB84-F9BA-43D5-87BE-67443E8EF086}">
      <p15:sldGuideLst xmlns:p15="http://schemas.microsoft.com/office/powerpoint/2012/main">
        <p15:guide id="1" orient="horz" pos="1394" userDrawn="1">
          <p15:clr>
            <a:srgbClr val="FBAE40"/>
          </p15:clr>
        </p15:guide>
        <p15:guide id="2" orient="horz" pos="382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8" name="Chart Placeholder 7"/>
          <p:cNvSpPr>
            <a:spLocks noGrp="1"/>
          </p:cNvSpPr>
          <p:nvPr>
            <p:ph type="chart" sz="quarter" idx="12"/>
          </p:nvPr>
        </p:nvSpPr>
        <p:spPr>
          <a:xfrm>
            <a:off x="777600" y="1838396"/>
            <a:ext cx="5180750" cy="3600000"/>
          </a:xfrm>
        </p:spPr>
        <p:txBody>
          <a:bodyPr>
            <a:normAutofit/>
          </a:bodyPr>
          <a:lstStyle>
            <a:lvl1pPr>
              <a:defRPr sz="1600">
                <a:solidFill>
                  <a:schemeClr val="tx1"/>
                </a:solidFill>
              </a:defRPr>
            </a:lvl1pPr>
          </a:lstStyle>
          <a:p>
            <a:r>
              <a:rPr lang="en-US"/>
              <a:t>Click icon to add chart</a:t>
            </a:r>
          </a:p>
        </p:txBody>
      </p:sp>
      <p:sp>
        <p:nvSpPr>
          <p:cNvPr id="9" name="Chart Placeholder 7"/>
          <p:cNvSpPr>
            <a:spLocks noGrp="1"/>
          </p:cNvSpPr>
          <p:nvPr>
            <p:ph type="chart" sz="quarter" idx="15"/>
          </p:nvPr>
        </p:nvSpPr>
        <p:spPr>
          <a:xfrm>
            <a:off x="6231250" y="1838870"/>
            <a:ext cx="5180750" cy="3600000"/>
          </a:xfrm>
        </p:spPr>
        <p:txBody>
          <a:bodyPr>
            <a:normAutofit/>
          </a:bodyPr>
          <a:lstStyle>
            <a:lvl1pPr>
              <a:defRPr sz="1600">
                <a:solidFill>
                  <a:schemeClr val="tx1"/>
                </a:solidFill>
              </a:defRPr>
            </a:lvl1pPr>
          </a:lstStyle>
          <a:p>
            <a:r>
              <a:rPr lang="en-US"/>
              <a:t>Click icon to add chart</a:t>
            </a:r>
          </a:p>
        </p:txBody>
      </p:sp>
      <p:sp>
        <p:nvSpPr>
          <p:cNvPr id="10" name="Text Placeholder 5">
            <a:extLst>
              <a:ext uri="{FF2B5EF4-FFF2-40B4-BE49-F238E27FC236}">
                <a16:creationId xmlns:a16="http://schemas.microsoft.com/office/drawing/2014/main" id="{2329985B-D2C5-5C48-B1C3-2BB7D57E0819}"/>
              </a:ext>
            </a:extLst>
          </p:cNvPr>
          <p:cNvSpPr>
            <a:spLocks noGrp="1"/>
          </p:cNvSpPr>
          <p:nvPr>
            <p:ph type="body" sz="quarter" idx="11" hasCustomPrompt="1"/>
          </p:nvPr>
        </p:nvSpPr>
        <p:spPr>
          <a:xfrm>
            <a:off x="777600" y="1511032"/>
            <a:ext cx="5180750" cy="313932"/>
          </a:xfrm>
          <a:solidFill>
            <a:srgbClr val="F7F6FB"/>
          </a:solidFill>
        </p:spPr>
        <p:txBody>
          <a:bodyPr wrap="square" anchor="ctr" anchorCtr="0">
            <a:spAutoFit/>
          </a:bodyPr>
          <a:lstStyle>
            <a:lvl1pPr algn="ctr">
              <a:defRPr sz="1600" b="1" baseline="0">
                <a:solidFill>
                  <a:schemeClr val="tx1"/>
                </a:solidFill>
              </a:defRPr>
            </a:lvl1pPr>
          </a:lstStyle>
          <a:p>
            <a:pPr lvl="0"/>
            <a:r>
              <a:rPr lang="en-US"/>
              <a:t>Title</a:t>
            </a:r>
          </a:p>
        </p:txBody>
      </p:sp>
      <p:sp>
        <p:nvSpPr>
          <p:cNvPr id="12" name="Text Placeholder 5">
            <a:extLst>
              <a:ext uri="{FF2B5EF4-FFF2-40B4-BE49-F238E27FC236}">
                <a16:creationId xmlns:a16="http://schemas.microsoft.com/office/drawing/2014/main" id="{61CB4D8D-07CB-3A44-9EC5-11056508DA5F}"/>
              </a:ext>
            </a:extLst>
          </p:cNvPr>
          <p:cNvSpPr>
            <a:spLocks noGrp="1"/>
          </p:cNvSpPr>
          <p:nvPr>
            <p:ph type="body" sz="quarter" idx="16" hasCustomPrompt="1"/>
          </p:nvPr>
        </p:nvSpPr>
        <p:spPr>
          <a:xfrm>
            <a:off x="6231250" y="1511032"/>
            <a:ext cx="5180750" cy="313932"/>
          </a:xfrm>
          <a:solidFill>
            <a:srgbClr val="F7F6FB"/>
          </a:solidFill>
        </p:spPr>
        <p:txBody>
          <a:bodyPr wrap="square" anchor="ctr" anchorCtr="0">
            <a:spAutoFit/>
          </a:bodyPr>
          <a:lstStyle>
            <a:lvl1pPr algn="ctr">
              <a:defRPr sz="1600" b="1" baseline="0">
                <a:solidFill>
                  <a:schemeClr val="tx1"/>
                </a:solidFill>
              </a:defRPr>
            </a:lvl1pPr>
          </a:lstStyle>
          <a:p>
            <a:pPr lvl="0"/>
            <a:r>
              <a:rPr lang="en-US"/>
              <a:t>Title</a:t>
            </a:r>
          </a:p>
        </p:txBody>
      </p:sp>
      <p:sp>
        <p:nvSpPr>
          <p:cNvPr id="2" name="Footer Placeholder 1"/>
          <p:cNvSpPr>
            <a:spLocks noGrp="1"/>
          </p:cNvSpPr>
          <p:nvPr>
            <p:ph type="ftr" sz="quarter" idx="17"/>
          </p:nvPr>
        </p:nvSpPr>
        <p:spPr/>
        <p:txBody>
          <a:bodyPr/>
          <a:lstStyle/>
          <a:p>
            <a:endParaRPr lang="en-US"/>
          </a:p>
        </p:txBody>
      </p:sp>
      <p:sp>
        <p:nvSpPr>
          <p:cNvPr id="3" name="Title 2"/>
          <p:cNvSpPr>
            <a:spLocks noGrp="1"/>
          </p:cNvSpPr>
          <p:nvPr>
            <p:ph type="title" hasCustomPrompt="1"/>
          </p:nvPr>
        </p:nvSpPr>
        <p:spPr/>
        <p:txBody>
          <a:bodyPr/>
          <a:lstStyle>
            <a:lvl1pPr>
              <a:defRPr baseline="0"/>
            </a:lvl1pPr>
          </a:lstStyle>
          <a:p>
            <a:r>
              <a:rPr lang="en-US"/>
              <a:t>2 Charts</a:t>
            </a:r>
          </a:p>
        </p:txBody>
      </p:sp>
    </p:spTree>
    <p:extLst>
      <p:ext uri="{BB962C8B-B14F-4D97-AF65-F5344CB8AC3E}">
        <p14:creationId xmlns:p14="http://schemas.microsoft.com/office/powerpoint/2010/main" val="2891755847"/>
      </p:ext>
    </p:extLst>
  </p:cSld>
  <p:clrMapOvr>
    <a:masterClrMapping/>
  </p:clrMapOvr>
  <p:extLst>
    <p:ext uri="{DCECCB84-F9BA-43D5-87BE-67443E8EF086}">
      <p15:sldGuideLst xmlns:p15="http://schemas.microsoft.com/office/powerpoint/2012/main">
        <p15:guide id="1" orient="horz" pos="1394" userDrawn="1">
          <p15:clr>
            <a:srgbClr val="FBAE40"/>
          </p15:clr>
        </p15:guide>
        <p15:guide id="2" orient="horz" pos="382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1 co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Text – 1 Col</a:t>
            </a:r>
          </a:p>
        </p:txBody>
      </p:sp>
      <p:sp>
        <p:nvSpPr>
          <p:cNvPr id="7" name="Text Placeholder 7"/>
          <p:cNvSpPr>
            <a:spLocks noGrp="1"/>
          </p:cNvSpPr>
          <p:nvPr>
            <p:ph type="body" sz="quarter" idx="14" hasCustomPrompt="1"/>
          </p:nvPr>
        </p:nvSpPr>
        <p:spPr>
          <a:xfrm>
            <a:off x="777600" y="1961147"/>
            <a:ext cx="10634472" cy="1077218"/>
          </a:xfrm>
        </p:spPr>
        <p:txBody>
          <a:bodyPr>
            <a:spAutoFit/>
          </a:bodyPr>
          <a:lstStyle>
            <a:lvl1pPr>
              <a:lnSpc>
                <a:spcPct val="100000"/>
              </a:lnSpc>
              <a:spcBef>
                <a:spcPts val="0"/>
              </a:spcBef>
              <a:defRPr lang="en-US" sz="6400" b="1" kern="1200" dirty="0" smtClean="0">
                <a:solidFill>
                  <a:srgbClr val="9A4DB0"/>
                </a:solidFill>
                <a:latin typeface="+mn-lt"/>
                <a:ea typeface="+mn-ea"/>
                <a:cs typeface="+mn-cs"/>
              </a:defRPr>
            </a:lvl1pPr>
          </a:lstStyle>
          <a:p>
            <a:pPr lvl="0"/>
            <a:r>
              <a:rPr lang="en-US"/>
              <a:t>Service title</a:t>
            </a:r>
          </a:p>
        </p:txBody>
      </p:sp>
      <p:sp>
        <p:nvSpPr>
          <p:cNvPr id="8" name="Text Placeholder 9"/>
          <p:cNvSpPr>
            <a:spLocks noGrp="1"/>
          </p:cNvSpPr>
          <p:nvPr>
            <p:ph type="body" sz="quarter" idx="15" hasCustomPrompt="1"/>
          </p:nvPr>
        </p:nvSpPr>
        <p:spPr>
          <a:xfrm>
            <a:off x="777600" y="3260038"/>
            <a:ext cx="10634472" cy="1089529"/>
          </a:xfrm>
        </p:spPr>
        <p:txBody>
          <a:bodyPr>
            <a:spAutoFit/>
          </a:bodyPr>
          <a:lstStyle>
            <a:lvl1pPr>
              <a:defRPr lang="en-US" sz="2400" kern="1200" dirty="0" smtClean="0">
                <a:solidFill>
                  <a:schemeClr val="tx1"/>
                </a:solidFill>
                <a:latin typeface="Arial" panose="020B0604020202020204" pitchFamily="34" charset="0"/>
                <a:ea typeface="Arial" panose="020B0604020202020204" pitchFamily="34" charset="0"/>
                <a:cs typeface="Arial" panose="020B0604020202020204" pitchFamily="34" charset="0"/>
              </a:defRPr>
            </a:lvl1pPr>
            <a:lvl2pPr>
              <a:defRPr lang="en-US" sz="2400" kern="1200" dirty="0" smtClean="0">
                <a:solidFill>
                  <a:srgbClr val="332C41"/>
                </a:solidFill>
                <a:latin typeface="Arial" panose="020B0604020202020204" pitchFamily="34" charset="0"/>
                <a:ea typeface="Arial" panose="020B0604020202020204" pitchFamily="34" charset="0"/>
                <a:cs typeface="Arial" panose="020B0604020202020204" pitchFamily="34" charset="0"/>
              </a:defRPr>
            </a:lvl2pPr>
            <a:lvl3pPr>
              <a:defRPr lang="en-US" sz="2400" kern="1200" dirty="0" smtClean="0">
                <a:solidFill>
                  <a:srgbClr val="332C41"/>
                </a:solidFill>
                <a:latin typeface="Arial" panose="020B0604020202020204" pitchFamily="34" charset="0"/>
                <a:ea typeface="Arial" panose="020B0604020202020204" pitchFamily="34" charset="0"/>
                <a:cs typeface="Arial" panose="020B0604020202020204" pitchFamily="34" charset="0"/>
              </a:defRPr>
            </a:lvl3pPr>
            <a:lvl4pPr>
              <a:defRPr lang="en-US" sz="2400" kern="1200" dirty="0" smtClean="0">
                <a:solidFill>
                  <a:srgbClr val="332C41"/>
                </a:solidFill>
                <a:latin typeface="Arial" panose="020B0604020202020204" pitchFamily="34" charset="0"/>
                <a:ea typeface="Arial" panose="020B0604020202020204" pitchFamily="34" charset="0"/>
                <a:cs typeface="Arial" panose="020B0604020202020204" pitchFamily="34" charset="0"/>
              </a:defRPr>
            </a:lvl4pPr>
            <a:lvl5pPr>
              <a:defRPr lang="en-US" sz="2400" kern="1200" dirty="0">
                <a:solidFill>
                  <a:srgbClr val="332C41"/>
                </a:solidFill>
                <a:latin typeface="Arial" panose="020B0604020202020204" pitchFamily="34" charset="0"/>
                <a:ea typeface="Arial" panose="020B0604020202020204" pitchFamily="34" charset="0"/>
                <a:cs typeface="Arial" panose="020B0604020202020204" pitchFamily="34" charset="0"/>
              </a:defRPr>
            </a:lvl5pPr>
          </a:lstStyle>
          <a:p>
            <a:pPr lvl="0"/>
            <a:r>
              <a:rPr lang="en-US"/>
              <a:t>Summary, lorem ipsum dolor sit </a:t>
            </a:r>
            <a:r>
              <a:rPr lang="en-US" err="1"/>
              <a:t>amet</a:t>
            </a:r>
            <a:r>
              <a:rPr lang="en-US"/>
              <a:t>, </a:t>
            </a:r>
            <a:r>
              <a:rPr lang="en-US" err="1"/>
              <a:t>ius</a:t>
            </a:r>
            <a:r>
              <a:rPr lang="en-US"/>
              <a:t> ne </a:t>
            </a:r>
            <a:r>
              <a:rPr lang="en-US" err="1"/>
              <a:t>nonumy</a:t>
            </a:r>
            <a:r>
              <a:rPr lang="en-US"/>
              <a:t> </a:t>
            </a:r>
            <a:r>
              <a:rPr lang="en-US" err="1"/>
              <a:t>constituto</a:t>
            </a:r>
            <a:r>
              <a:rPr lang="en-US"/>
              <a:t>, vim </a:t>
            </a:r>
            <a:r>
              <a:rPr lang="en-US" err="1"/>
              <a:t>cetero</a:t>
            </a:r>
            <a:r>
              <a:rPr lang="en-US"/>
              <a:t> </a:t>
            </a:r>
            <a:r>
              <a:rPr lang="en-US" err="1"/>
              <a:t>inermis</a:t>
            </a:r>
            <a:r>
              <a:rPr lang="en-US"/>
              <a:t> argumentum </a:t>
            </a:r>
            <a:r>
              <a:rPr lang="en-US" err="1"/>
              <a:t>ei</a:t>
            </a:r>
            <a:r>
              <a:rPr lang="en-US"/>
              <a:t>, </a:t>
            </a:r>
            <a:r>
              <a:rPr lang="en-US" err="1"/>
              <a:t>copiosae</a:t>
            </a:r>
            <a:r>
              <a:rPr lang="en-US"/>
              <a:t> </a:t>
            </a:r>
            <a:r>
              <a:rPr lang="en-US" err="1"/>
              <a:t>oporteat</a:t>
            </a:r>
            <a:r>
              <a:rPr lang="en-US"/>
              <a:t> </a:t>
            </a:r>
            <a:r>
              <a:rPr lang="en-US" err="1"/>
              <a:t>reformidans</a:t>
            </a:r>
            <a:r>
              <a:rPr lang="en-US"/>
              <a:t> </a:t>
            </a:r>
            <a:r>
              <a:rPr lang="en-US" err="1"/>
              <a:t>est</a:t>
            </a:r>
            <a:r>
              <a:rPr lang="en-US"/>
              <a:t> id. </a:t>
            </a:r>
            <a:r>
              <a:rPr lang="en-US" err="1"/>
              <a:t>Fierent</a:t>
            </a:r>
            <a:r>
              <a:rPr lang="en-US"/>
              <a:t> </a:t>
            </a:r>
            <a:r>
              <a:rPr lang="en-US" err="1"/>
              <a:t>accusamus</a:t>
            </a:r>
            <a:r>
              <a:rPr lang="en-US"/>
              <a:t> sea id.</a:t>
            </a:r>
          </a:p>
        </p:txBody>
      </p:sp>
      <p:sp>
        <p:nvSpPr>
          <p:cNvPr id="10" name="Footer Placeholder 9"/>
          <p:cNvSpPr>
            <a:spLocks noGrp="1"/>
          </p:cNvSpPr>
          <p:nvPr>
            <p:ph type="ftr" sz="quarter" idx="16"/>
          </p:nvPr>
        </p:nvSpPr>
        <p:spPr/>
        <p:txBody>
          <a:bodyPr/>
          <a:lstStyle/>
          <a:p>
            <a:endParaRPr lang="en-US"/>
          </a:p>
        </p:txBody>
      </p:sp>
    </p:spTree>
    <p:extLst>
      <p:ext uri="{BB962C8B-B14F-4D97-AF65-F5344CB8AC3E}">
        <p14:creationId xmlns:p14="http://schemas.microsoft.com/office/powerpoint/2010/main" val="3064815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2 cols">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2329985B-D2C5-5C48-B1C3-2BB7D57E0819}"/>
              </a:ext>
            </a:extLst>
          </p:cNvPr>
          <p:cNvSpPr>
            <a:spLocks noGrp="1"/>
          </p:cNvSpPr>
          <p:nvPr>
            <p:ph type="body" sz="quarter" idx="11" hasCustomPrompt="1"/>
          </p:nvPr>
        </p:nvSpPr>
        <p:spPr>
          <a:xfrm>
            <a:off x="777600" y="1691416"/>
            <a:ext cx="4833491" cy="757130"/>
          </a:xfrm>
          <a:noFill/>
        </p:spPr>
        <p:txBody>
          <a:bodyPr wrap="square" anchor="ctr" anchorCtr="0">
            <a:spAutoFit/>
          </a:bodyPr>
          <a:lstStyle>
            <a:lvl1pPr algn="l">
              <a:defRPr sz="4800" b="1" baseline="0">
                <a:solidFill>
                  <a:srgbClr val="7C64C4"/>
                </a:solidFill>
              </a:defRPr>
            </a:lvl1pPr>
          </a:lstStyle>
          <a:p>
            <a:pPr lvl="0"/>
            <a:r>
              <a:rPr lang="en-US"/>
              <a:t>Product 1</a:t>
            </a:r>
          </a:p>
        </p:txBody>
      </p:sp>
      <p:sp>
        <p:nvSpPr>
          <p:cNvPr id="12" name="Text Placeholder 5">
            <a:extLst>
              <a:ext uri="{FF2B5EF4-FFF2-40B4-BE49-F238E27FC236}">
                <a16:creationId xmlns:a16="http://schemas.microsoft.com/office/drawing/2014/main" id="{61CB4D8D-07CB-3A44-9EC5-11056508DA5F}"/>
              </a:ext>
            </a:extLst>
          </p:cNvPr>
          <p:cNvSpPr>
            <a:spLocks noGrp="1"/>
          </p:cNvSpPr>
          <p:nvPr>
            <p:ph type="body" sz="quarter" idx="16" hasCustomPrompt="1"/>
          </p:nvPr>
        </p:nvSpPr>
        <p:spPr>
          <a:xfrm>
            <a:off x="6542509" y="1691417"/>
            <a:ext cx="4869490" cy="757130"/>
          </a:xfrm>
          <a:noFill/>
        </p:spPr>
        <p:txBody>
          <a:bodyPr wrap="square" anchor="ctr" anchorCtr="0">
            <a:spAutoFit/>
          </a:bodyPr>
          <a:lstStyle>
            <a:lvl1pPr algn="l">
              <a:defRPr sz="4800" b="1" baseline="0">
                <a:solidFill>
                  <a:srgbClr val="7C64C4"/>
                </a:solidFill>
              </a:defRPr>
            </a:lvl1pPr>
          </a:lstStyle>
          <a:p>
            <a:pPr lvl="0"/>
            <a:r>
              <a:rPr lang="en-US"/>
              <a:t>Product 2</a:t>
            </a:r>
          </a:p>
        </p:txBody>
      </p:sp>
      <p:sp>
        <p:nvSpPr>
          <p:cNvPr id="3" name="Rectangle 2">
            <a:extLst>
              <a:ext uri="{FF2B5EF4-FFF2-40B4-BE49-F238E27FC236}">
                <a16:creationId xmlns:a16="http://schemas.microsoft.com/office/drawing/2014/main" id="{D6CF3F56-8DA4-7040-8564-EF1A99EC84D1}"/>
              </a:ext>
            </a:extLst>
          </p:cNvPr>
          <p:cNvSpPr/>
          <p:nvPr userDrawn="1"/>
        </p:nvSpPr>
        <p:spPr>
          <a:xfrm>
            <a:off x="6058800" y="1463673"/>
            <a:ext cx="36000" cy="421229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p:cNvSpPr>
            <a:spLocks noGrp="1"/>
          </p:cNvSpPr>
          <p:nvPr>
            <p:ph type="body" sz="quarter" idx="19" hasCustomPrompt="1"/>
          </p:nvPr>
        </p:nvSpPr>
        <p:spPr>
          <a:xfrm>
            <a:off x="781285" y="2676292"/>
            <a:ext cx="4833491" cy="832221"/>
          </a:xfrm>
        </p:spPr>
        <p:txBody>
          <a:bodyPr>
            <a:spAutoFit/>
          </a:bodyPr>
          <a:lstStyle>
            <a:lvl1pPr>
              <a:lnSpc>
                <a:spcPct val="130000"/>
              </a:lnSpc>
              <a:spcBef>
                <a:spcPts val="0"/>
              </a:spcBef>
              <a:defRPr sz="1800" b="1">
                <a:solidFill>
                  <a:schemeClr val="tx1"/>
                </a:solidFill>
              </a:defRPr>
            </a:lvl1pPr>
            <a:lvl2pPr marL="0" indent="0">
              <a:lnSpc>
                <a:spcPct val="130000"/>
              </a:lnSpc>
              <a:spcBef>
                <a:spcPts val="0"/>
              </a:spcBef>
              <a:defRPr sz="1800">
                <a:latin typeface="+mn-lt"/>
              </a:defRPr>
            </a:lvl2pPr>
          </a:lstStyle>
          <a:p>
            <a:pPr lvl="0"/>
            <a:r>
              <a:rPr lang="en-US"/>
              <a:t>Lorem ipsum dolor sit </a:t>
            </a:r>
            <a:r>
              <a:rPr lang="en-US" err="1"/>
              <a:t>amet</a:t>
            </a:r>
            <a:r>
              <a:rPr lang="en-US"/>
              <a:t>, </a:t>
            </a:r>
            <a:r>
              <a:rPr lang="en-US" err="1"/>
              <a:t>ius</a:t>
            </a:r>
            <a:r>
              <a:rPr lang="en-US"/>
              <a:t> ne </a:t>
            </a:r>
            <a:r>
              <a:rPr lang="en-US" err="1"/>
              <a:t>nonumy</a:t>
            </a:r>
            <a:r>
              <a:rPr lang="en-US"/>
              <a:t> </a:t>
            </a:r>
            <a:r>
              <a:rPr lang="en-US" err="1"/>
              <a:t>constituto</a:t>
            </a:r>
            <a:endParaRPr lang="en-US"/>
          </a:p>
        </p:txBody>
      </p:sp>
      <p:sp>
        <p:nvSpPr>
          <p:cNvPr id="17" name="Text Placeholder 6"/>
          <p:cNvSpPr>
            <a:spLocks noGrp="1"/>
          </p:cNvSpPr>
          <p:nvPr>
            <p:ph type="body" sz="quarter" idx="20" hasCustomPrompt="1"/>
          </p:nvPr>
        </p:nvSpPr>
        <p:spPr>
          <a:xfrm>
            <a:off x="781285" y="3693397"/>
            <a:ext cx="4833491" cy="1532727"/>
          </a:xfrm>
        </p:spPr>
        <p:txBody>
          <a:bodyPr>
            <a:spAutoFit/>
          </a:bodyPr>
          <a:lstStyle>
            <a:lvl1pPr>
              <a:lnSpc>
                <a:spcPct val="130000"/>
              </a:lnSpc>
              <a:spcBef>
                <a:spcPts val="0"/>
              </a:spcBef>
              <a:defRPr sz="1800" b="0">
                <a:solidFill>
                  <a:schemeClr val="tx1"/>
                </a:solidFill>
              </a:defRPr>
            </a:lvl1pPr>
            <a:lvl2pPr marL="0" indent="0">
              <a:lnSpc>
                <a:spcPct val="130000"/>
              </a:lnSpc>
              <a:spcBef>
                <a:spcPts val="0"/>
              </a:spcBef>
              <a:defRPr sz="1800">
                <a:latin typeface="+mn-lt"/>
              </a:defRPr>
            </a:lvl2pPr>
          </a:lstStyle>
          <a:p>
            <a:pPr lvl="0"/>
            <a:r>
              <a:rPr lang="en-US"/>
              <a:t>Lorem ipsum dolor sit </a:t>
            </a:r>
            <a:r>
              <a:rPr lang="en-US" err="1"/>
              <a:t>amet</a:t>
            </a:r>
            <a:r>
              <a:rPr lang="en-US"/>
              <a:t>, </a:t>
            </a:r>
            <a:r>
              <a:rPr lang="en-US" err="1"/>
              <a:t>ius</a:t>
            </a:r>
            <a:r>
              <a:rPr lang="en-US"/>
              <a:t> ne </a:t>
            </a:r>
            <a:r>
              <a:rPr lang="en-US" err="1"/>
              <a:t>nonumy</a:t>
            </a:r>
            <a:r>
              <a:rPr lang="en-US"/>
              <a:t> </a:t>
            </a:r>
            <a:r>
              <a:rPr lang="en-US" err="1"/>
              <a:t>constituto</a:t>
            </a:r>
            <a:r>
              <a:rPr lang="en-US"/>
              <a:t>, vim </a:t>
            </a:r>
            <a:r>
              <a:rPr lang="en-US" err="1"/>
              <a:t>cetero</a:t>
            </a:r>
            <a:r>
              <a:rPr lang="en-US"/>
              <a:t> </a:t>
            </a:r>
            <a:r>
              <a:rPr lang="en-US" err="1"/>
              <a:t>inermis</a:t>
            </a:r>
            <a:r>
              <a:rPr lang="en-US"/>
              <a:t> argumentum </a:t>
            </a:r>
            <a:r>
              <a:rPr lang="en-US" err="1"/>
              <a:t>ei</a:t>
            </a:r>
            <a:r>
              <a:rPr lang="en-US"/>
              <a:t>, </a:t>
            </a:r>
            <a:r>
              <a:rPr lang="en-US" err="1"/>
              <a:t>copiosae</a:t>
            </a:r>
            <a:r>
              <a:rPr lang="en-US"/>
              <a:t> </a:t>
            </a:r>
            <a:r>
              <a:rPr lang="en-US" err="1"/>
              <a:t>oporteat</a:t>
            </a:r>
            <a:r>
              <a:rPr lang="en-US"/>
              <a:t> </a:t>
            </a:r>
            <a:r>
              <a:rPr lang="en-US" err="1"/>
              <a:t>reformidans</a:t>
            </a:r>
            <a:r>
              <a:rPr lang="en-US"/>
              <a:t> </a:t>
            </a:r>
            <a:r>
              <a:rPr lang="en-US" err="1"/>
              <a:t>est</a:t>
            </a:r>
            <a:r>
              <a:rPr lang="en-US"/>
              <a:t> id. </a:t>
            </a:r>
            <a:r>
              <a:rPr lang="en-US" err="1"/>
              <a:t>Fierent</a:t>
            </a:r>
            <a:r>
              <a:rPr lang="en-US"/>
              <a:t> </a:t>
            </a:r>
            <a:r>
              <a:rPr lang="en-US" err="1"/>
              <a:t>accusamus</a:t>
            </a:r>
            <a:r>
              <a:rPr lang="en-US"/>
              <a:t> sea id.</a:t>
            </a:r>
          </a:p>
        </p:txBody>
      </p:sp>
      <p:sp>
        <p:nvSpPr>
          <p:cNvPr id="18" name="Text Placeholder 6"/>
          <p:cNvSpPr>
            <a:spLocks noGrp="1"/>
          </p:cNvSpPr>
          <p:nvPr>
            <p:ph type="body" sz="quarter" idx="21" hasCustomPrompt="1"/>
          </p:nvPr>
        </p:nvSpPr>
        <p:spPr>
          <a:xfrm>
            <a:off x="6542509" y="2676292"/>
            <a:ext cx="4833491" cy="832221"/>
          </a:xfrm>
        </p:spPr>
        <p:txBody>
          <a:bodyPr>
            <a:spAutoFit/>
          </a:bodyPr>
          <a:lstStyle>
            <a:lvl1pPr>
              <a:lnSpc>
                <a:spcPct val="130000"/>
              </a:lnSpc>
              <a:spcBef>
                <a:spcPts val="0"/>
              </a:spcBef>
              <a:defRPr sz="1800" b="1">
                <a:solidFill>
                  <a:schemeClr val="tx1"/>
                </a:solidFill>
              </a:defRPr>
            </a:lvl1pPr>
            <a:lvl2pPr marL="0" indent="0">
              <a:lnSpc>
                <a:spcPct val="130000"/>
              </a:lnSpc>
              <a:spcBef>
                <a:spcPts val="0"/>
              </a:spcBef>
              <a:defRPr sz="1800">
                <a:latin typeface="+mn-lt"/>
              </a:defRPr>
            </a:lvl2pPr>
          </a:lstStyle>
          <a:p>
            <a:pPr lvl="0"/>
            <a:r>
              <a:rPr lang="en-US"/>
              <a:t>Lorem ipsum dolor sit </a:t>
            </a:r>
            <a:r>
              <a:rPr lang="en-US" err="1"/>
              <a:t>amet</a:t>
            </a:r>
            <a:r>
              <a:rPr lang="en-US"/>
              <a:t>, </a:t>
            </a:r>
            <a:r>
              <a:rPr lang="en-US" err="1"/>
              <a:t>ius</a:t>
            </a:r>
            <a:r>
              <a:rPr lang="en-US"/>
              <a:t> ne </a:t>
            </a:r>
            <a:r>
              <a:rPr lang="en-US" err="1"/>
              <a:t>nonumy</a:t>
            </a:r>
            <a:r>
              <a:rPr lang="en-US"/>
              <a:t> </a:t>
            </a:r>
            <a:r>
              <a:rPr lang="en-US" err="1"/>
              <a:t>constituto</a:t>
            </a:r>
            <a:endParaRPr lang="en-US"/>
          </a:p>
        </p:txBody>
      </p:sp>
      <p:sp>
        <p:nvSpPr>
          <p:cNvPr id="19" name="Text Placeholder 6"/>
          <p:cNvSpPr>
            <a:spLocks noGrp="1"/>
          </p:cNvSpPr>
          <p:nvPr>
            <p:ph type="body" sz="quarter" idx="22" hasCustomPrompt="1"/>
          </p:nvPr>
        </p:nvSpPr>
        <p:spPr>
          <a:xfrm>
            <a:off x="6542509" y="3693397"/>
            <a:ext cx="4833491" cy="1532727"/>
          </a:xfrm>
        </p:spPr>
        <p:txBody>
          <a:bodyPr>
            <a:spAutoFit/>
          </a:bodyPr>
          <a:lstStyle>
            <a:lvl1pPr>
              <a:lnSpc>
                <a:spcPct val="130000"/>
              </a:lnSpc>
              <a:spcBef>
                <a:spcPts val="0"/>
              </a:spcBef>
              <a:defRPr sz="1800" b="0">
                <a:solidFill>
                  <a:schemeClr val="tx1"/>
                </a:solidFill>
              </a:defRPr>
            </a:lvl1pPr>
            <a:lvl2pPr marL="0" indent="0">
              <a:lnSpc>
                <a:spcPct val="130000"/>
              </a:lnSpc>
              <a:spcBef>
                <a:spcPts val="0"/>
              </a:spcBef>
              <a:defRPr sz="1800">
                <a:latin typeface="+mn-lt"/>
              </a:defRPr>
            </a:lvl2pPr>
          </a:lstStyle>
          <a:p>
            <a:pPr lvl="0"/>
            <a:r>
              <a:rPr lang="en-US"/>
              <a:t>Lorem ipsum dolor sit </a:t>
            </a:r>
            <a:r>
              <a:rPr lang="en-US" err="1"/>
              <a:t>amet</a:t>
            </a:r>
            <a:r>
              <a:rPr lang="en-US"/>
              <a:t>, </a:t>
            </a:r>
            <a:r>
              <a:rPr lang="en-US" err="1"/>
              <a:t>ius</a:t>
            </a:r>
            <a:r>
              <a:rPr lang="en-US"/>
              <a:t> ne </a:t>
            </a:r>
            <a:r>
              <a:rPr lang="en-US" err="1"/>
              <a:t>nonumy</a:t>
            </a:r>
            <a:r>
              <a:rPr lang="en-US"/>
              <a:t> </a:t>
            </a:r>
            <a:r>
              <a:rPr lang="en-US" err="1"/>
              <a:t>constituto</a:t>
            </a:r>
            <a:r>
              <a:rPr lang="en-US"/>
              <a:t>, vim </a:t>
            </a:r>
            <a:r>
              <a:rPr lang="en-US" err="1"/>
              <a:t>cetero</a:t>
            </a:r>
            <a:r>
              <a:rPr lang="en-US"/>
              <a:t> </a:t>
            </a:r>
            <a:r>
              <a:rPr lang="en-US" err="1"/>
              <a:t>inermis</a:t>
            </a:r>
            <a:r>
              <a:rPr lang="en-US"/>
              <a:t> argumentum </a:t>
            </a:r>
            <a:r>
              <a:rPr lang="en-US" err="1"/>
              <a:t>ei</a:t>
            </a:r>
            <a:r>
              <a:rPr lang="en-US"/>
              <a:t>, </a:t>
            </a:r>
            <a:r>
              <a:rPr lang="en-US" err="1"/>
              <a:t>copiosae</a:t>
            </a:r>
            <a:r>
              <a:rPr lang="en-US"/>
              <a:t> </a:t>
            </a:r>
            <a:r>
              <a:rPr lang="en-US" err="1"/>
              <a:t>oporteat</a:t>
            </a:r>
            <a:r>
              <a:rPr lang="en-US"/>
              <a:t> </a:t>
            </a:r>
            <a:r>
              <a:rPr lang="en-US" err="1"/>
              <a:t>reformidans</a:t>
            </a:r>
            <a:r>
              <a:rPr lang="en-US"/>
              <a:t> </a:t>
            </a:r>
            <a:r>
              <a:rPr lang="en-US" err="1"/>
              <a:t>est</a:t>
            </a:r>
            <a:r>
              <a:rPr lang="en-US"/>
              <a:t> id. </a:t>
            </a:r>
            <a:r>
              <a:rPr lang="en-US" err="1"/>
              <a:t>Fierent</a:t>
            </a:r>
            <a:r>
              <a:rPr lang="en-US"/>
              <a:t> </a:t>
            </a:r>
            <a:r>
              <a:rPr lang="en-US" err="1"/>
              <a:t>accusamus</a:t>
            </a:r>
            <a:r>
              <a:rPr lang="en-US"/>
              <a:t> sea id.</a:t>
            </a:r>
          </a:p>
        </p:txBody>
      </p:sp>
      <p:sp>
        <p:nvSpPr>
          <p:cNvPr id="4" name="Footer Placeholder 3"/>
          <p:cNvSpPr>
            <a:spLocks noGrp="1"/>
          </p:cNvSpPr>
          <p:nvPr>
            <p:ph type="ftr" sz="quarter" idx="23"/>
          </p:nvPr>
        </p:nvSpPr>
        <p:spPr/>
        <p:txBody>
          <a:bodyPr/>
          <a:lstStyle/>
          <a:p>
            <a:endParaRPr lang="en-US"/>
          </a:p>
        </p:txBody>
      </p:sp>
      <p:sp>
        <p:nvSpPr>
          <p:cNvPr id="2" name="Title 1"/>
          <p:cNvSpPr>
            <a:spLocks noGrp="1"/>
          </p:cNvSpPr>
          <p:nvPr>
            <p:ph type="title" hasCustomPrompt="1"/>
          </p:nvPr>
        </p:nvSpPr>
        <p:spPr/>
        <p:txBody>
          <a:bodyPr/>
          <a:lstStyle>
            <a:lvl1pPr>
              <a:defRPr/>
            </a:lvl1pPr>
          </a:lstStyle>
          <a:p>
            <a:r>
              <a:rPr lang="en-US"/>
              <a:t>Comparison – Text – 2 cols</a:t>
            </a:r>
          </a:p>
        </p:txBody>
      </p:sp>
    </p:spTree>
    <p:extLst>
      <p:ext uri="{BB962C8B-B14F-4D97-AF65-F5344CB8AC3E}">
        <p14:creationId xmlns:p14="http://schemas.microsoft.com/office/powerpoint/2010/main" val="2747013618"/>
      </p:ext>
    </p:extLst>
  </p:cSld>
  <p:clrMapOvr>
    <a:masterClrMapping/>
  </p:clrMapOvr>
  <p:extLst>
    <p:ext uri="{DCECCB84-F9BA-43D5-87BE-67443E8EF086}">
      <p15:sldGuideLst xmlns:p15="http://schemas.microsoft.com/office/powerpoint/2012/main">
        <p15:guide id="1" orient="horz" pos="1394">
          <p15:clr>
            <a:srgbClr val="FBAE40"/>
          </p15:clr>
        </p15:guide>
        <p15:guide id="2" orient="horz" pos="3828">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1.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77600" y="1463040"/>
            <a:ext cx="10634400" cy="4433453"/>
          </a:xfrm>
          <a:prstGeom prst="rect">
            <a:avLst/>
          </a:prstGeom>
        </p:spPr>
        <p:txBody>
          <a:bodyPr vert="horz" lIns="91440" tIns="45720" rIns="91440" bIns="45720" rtlCol="0" anchor="t">
            <a:normAutofit/>
          </a:bodyPr>
          <a:lstStyle/>
          <a:p>
            <a:pPr lvl="0"/>
            <a:r>
              <a:rPr lang="en-US"/>
              <a:t>Description</a:t>
            </a:r>
          </a:p>
        </p:txBody>
      </p:sp>
      <p:sp>
        <p:nvSpPr>
          <p:cNvPr id="5" name="Title Placeholder 4">
            <a:extLst>
              <a:ext uri="{FF2B5EF4-FFF2-40B4-BE49-F238E27FC236}">
                <a16:creationId xmlns:a16="http://schemas.microsoft.com/office/drawing/2014/main" id="{B0864ECD-A0D9-2347-99EC-BA3BBBE191AA}"/>
              </a:ext>
            </a:extLst>
          </p:cNvPr>
          <p:cNvSpPr>
            <a:spLocks noGrp="1"/>
          </p:cNvSpPr>
          <p:nvPr>
            <p:ph type="title"/>
          </p:nvPr>
        </p:nvSpPr>
        <p:spPr>
          <a:xfrm>
            <a:off x="777600" y="649224"/>
            <a:ext cx="9846857" cy="461665"/>
          </a:xfrm>
          <a:prstGeom prst="rect">
            <a:avLst/>
          </a:prstGeom>
        </p:spPr>
        <p:txBody>
          <a:bodyPr vert="horz" wrap="square" lIns="91440" tIns="45720" rIns="91440" bIns="45720" rtlCol="0" anchor="t">
            <a:spAutoFit/>
          </a:bodyPr>
          <a:lstStyle/>
          <a:p>
            <a:r>
              <a:rPr lang="en-US"/>
              <a:t>Click to edit Master title style</a:t>
            </a:r>
          </a:p>
        </p:txBody>
      </p:sp>
      <p:pic>
        <p:nvPicPr>
          <p:cNvPr id="6" name="Picture 5"/>
          <p:cNvPicPr>
            <a:picLocks noChangeAspect="1"/>
          </p:cNvPicPr>
          <p:nvPr userDrawn="1"/>
        </p:nvPicPr>
        <p:blipFill>
          <a:blip r:embed="rId48">
            <a:extLst>
              <a:ext uri="{28A0092B-C50C-407E-A947-70E740481C1C}">
                <a14:useLocalDpi xmlns:a14="http://schemas.microsoft.com/office/drawing/2010/main" val="0"/>
              </a:ext>
            </a:extLst>
          </a:blip>
          <a:stretch>
            <a:fillRect/>
          </a:stretch>
        </p:blipFill>
        <p:spPr>
          <a:xfrm>
            <a:off x="826240" y="6104445"/>
            <a:ext cx="944371" cy="219385"/>
          </a:xfrm>
          <a:prstGeom prst="rect">
            <a:avLst/>
          </a:prstGeom>
        </p:spPr>
      </p:pic>
      <p:sp>
        <p:nvSpPr>
          <p:cNvPr id="12" name="Footer Placeholder 11"/>
          <p:cNvSpPr>
            <a:spLocks noGrp="1"/>
          </p:cNvSpPr>
          <p:nvPr>
            <p:ph type="ftr" sz="quarter" idx="3"/>
          </p:nvPr>
        </p:nvSpPr>
        <p:spPr>
          <a:xfrm>
            <a:off x="826238" y="6437376"/>
            <a:ext cx="10634400" cy="283464"/>
          </a:xfrm>
          <a:prstGeom prst="rect">
            <a:avLst/>
          </a:prstGeom>
        </p:spPr>
        <p:txBody>
          <a:bodyPr vert="horz" lIns="91440" tIns="0" rIns="91440" bIns="0" rtlCol="0" anchor="b" anchorCtr="0">
            <a:noAutofit/>
          </a:bodyPr>
          <a:lstStyle>
            <a:lvl1pPr algn="l">
              <a:defRPr sz="8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039798F1-34E5-40C6-A79D-1E32FD79DC18}"/>
              </a:ext>
            </a:extLst>
          </p:cNvPr>
          <p:cNvPicPr>
            <a:picLocks noChangeAspect="1"/>
          </p:cNvPicPr>
          <p:nvPr userDrawn="1"/>
        </p:nvPicPr>
        <p:blipFill>
          <a:blip r:embed="rId49"/>
          <a:stretch>
            <a:fillRect/>
          </a:stretch>
        </p:blipFill>
        <p:spPr>
          <a:xfrm>
            <a:off x="10624457" y="200823"/>
            <a:ext cx="1400102" cy="910066"/>
          </a:xfrm>
          <a:prstGeom prst="rect">
            <a:avLst/>
          </a:prstGeom>
        </p:spPr>
      </p:pic>
    </p:spTree>
    <p:extLst>
      <p:ext uri="{BB962C8B-B14F-4D97-AF65-F5344CB8AC3E}">
        <p14:creationId xmlns:p14="http://schemas.microsoft.com/office/powerpoint/2010/main" val="1557930261"/>
      </p:ext>
    </p:extLst>
  </p:cSld>
  <p:clrMap bg1="lt1" tx1="dk1" bg2="lt2" tx2="dk2" accent1="accent1" accent2="accent2" accent3="accent3" accent4="accent4" accent5="accent5" accent6="accent6" hlink="hlink" folHlink="folHlink"/>
  <p:sldLayoutIdLst>
    <p:sldLayoutId id="2147483688" r:id="rId1"/>
    <p:sldLayoutId id="2147483728" r:id="rId2"/>
    <p:sldLayoutId id="2147483689" r:id="rId3"/>
    <p:sldLayoutId id="2147483693" r:id="rId4"/>
    <p:sldLayoutId id="2147483744" r:id="rId5"/>
    <p:sldLayoutId id="2147483708" r:id="rId6"/>
    <p:sldLayoutId id="2147483710" r:id="rId7"/>
    <p:sldLayoutId id="2147483742" r:id="rId8"/>
    <p:sldLayoutId id="2147483730" r:id="rId9"/>
    <p:sldLayoutId id="2147483731" r:id="rId10"/>
    <p:sldLayoutId id="2147483727" r:id="rId11"/>
    <p:sldLayoutId id="2147483709" r:id="rId12"/>
    <p:sldLayoutId id="2147483700" r:id="rId13"/>
    <p:sldLayoutId id="2147483734" r:id="rId14"/>
    <p:sldLayoutId id="2147483735" r:id="rId15"/>
    <p:sldLayoutId id="2147483736" r:id="rId16"/>
    <p:sldLayoutId id="2147483705" r:id="rId17"/>
    <p:sldLayoutId id="2147483718" r:id="rId18"/>
    <p:sldLayoutId id="2147483719" r:id="rId19"/>
    <p:sldLayoutId id="2147483694" r:id="rId20"/>
    <p:sldLayoutId id="2147483695" r:id="rId21"/>
    <p:sldLayoutId id="2147483696" r:id="rId22"/>
    <p:sldLayoutId id="2147483716" r:id="rId23"/>
    <p:sldLayoutId id="2147483720" r:id="rId24"/>
    <p:sldLayoutId id="2147483721" r:id="rId25"/>
    <p:sldLayoutId id="2147483722" r:id="rId26"/>
    <p:sldLayoutId id="2147483726" r:id="rId27"/>
    <p:sldLayoutId id="2147483748" r:id="rId28"/>
    <p:sldLayoutId id="2147483733" r:id="rId29"/>
    <p:sldLayoutId id="2147483723" r:id="rId30"/>
    <p:sldLayoutId id="2147483707" r:id="rId31"/>
    <p:sldLayoutId id="2147483737" r:id="rId32"/>
    <p:sldLayoutId id="2147483745" r:id="rId33"/>
    <p:sldLayoutId id="2147483743" r:id="rId34"/>
    <p:sldLayoutId id="2147483747" r:id="rId35"/>
    <p:sldLayoutId id="2147483750" r:id="rId36"/>
    <p:sldLayoutId id="2147483751" r:id="rId37"/>
    <p:sldLayoutId id="2147483752" r:id="rId38"/>
    <p:sldLayoutId id="2147483753" r:id="rId39"/>
    <p:sldLayoutId id="2147483754" r:id="rId40"/>
    <p:sldLayoutId id="2147483755" r:id="rId41"/>
    <p:sldLayoutId id="2147483756" r:id="rId42"/>
    <p:sldLayoutId id="2147483757" r:id="rId43"/>
    <p:sldLayoutId id="2147483758" r:id="rId44"/>
    <p:sldLayoutId id="2147483759" r:id="rId45"/>
    <p:sldLayoutId id="2147483760" r:id="rId46"/>
  </p:sldLayoutIdLst>
  <p:hf sldNum="0" hdr="0" dt="0"/>
  <p:txStyles>
    <p:titleStyle>
      <a:lvl1pPr algn="l" defTabSz="685800" rtl="0" eaLnBrk="1" latinLnBrk="0" hangingPunct="1">
        <a:lnSpc>
          <a:spcPct val="100000"/>
        </a:lnSpc>
        <a:spcBef>
          <a:spcPct val="0"/>
        </a:spcBef>
        <a:buNone/>
        <a:defRPr sz="2400" b="1" kern="1200">
          <a:solidFill>
            <a:schemeClr val="tx2"/>
          </a:solidFill>
          <a:latin typeface="+mj-lt"/>
          <a:ea typeface="Arial" panose="020B0604020202020204" pitchFamily="34" charset="0"/>
          <a:cs typeface="Arial" panose="020B0604020202020204" pitchFamily="34" charset="0"/>
        </a:defRPr>
      </a:lvl1pPr>
    </p:titleStyle>
    <p:bodyStyle>
      <a:lvl1pPr marL="0" indent="0" algn="l" defTabSz="685800" rtl="0" eaLnBrk="1" latinLnBrk="0" hangingPunct="1">
        <a:lnSpc>
          <a:spcPct val="100000"/>
        </a:lnSpc>
        <a:spcBef>
          <a:spcPts val="0"/>
        </a:spcBef>
        <a:buFont typeface="Arial"/>
        <a:buNone/>
        <a:defRPr sz="2400" kern="1200">
          <a:solidFill>
            <a:schemeClr val="tx2"/>
          </a:solidFill>
          <a:latin typeface="+mn-lt"/>
          <a:ea typeface="Arial" panose="020B0604020202020204" pitchFamily="34" charset="0"/>
          <a:cs typeface="Arial" panose="020B0604020202020204" pitchFamily="34" charset="0"/>
        </a:defRPr>
      </a:lvl1pPr>
      <a:lvl2pPr marL="342900" indent="0" algn="l" defTabSz="685800" rtl="0" eaLnBrk="1" latinLnBrk="0" hangingPunct="1">
        <a:lnSpc>
          <a:spcPct val="90000"/>
        </a:lnSpc>
        <a:spcBef>
          <a:spcPts val="375"/>
        </a:spcBef>
        <a:buFont typeface="Arial"/>
        <a:buNone/>
        <a:defRPr sz="15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2pPr>
      <a:lvl3pPr marL="685800" indent="0" algn="l" defTabSz="685800" rtl="0" eaLnBrk="1" latinLnBrk="0" hangingPunct="1">
        <a:lnSpc>
          <a:spcPct val="90000"/>
        </a:lnSpc>
        <a:spcBef>
          <a:spcPts val="375"/>
        </a:spcBef>
        <a:buFont typeface="Arial"/>
        <a:buNone/>
        <a:defRPr sz="12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3pPr>
      <a:lvl4pPr marL="1028700" indent="0" algn="l" defTabSz="685800" rtl="0" eaLnBrk="1" latinLnBrk="0" hangingPunct="1">
        <a:lnSpc>
          <a:spcPct val="90000"/>
        </a:lnSpc>
        <a:spcBef>
          <a:spcPts val="375"/>
        </a:spcBef>
        <a:buFont typeface="Arial"/>
        <a:buNone/>
        <a:defRPr sz="105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4pPr>
      <a:lvl5pPr marL="1371600" indent="0" algn="l" defTabSz="685800" rtl="0" eaLnBrk="1" latinLnBrk="0" hangingPunct="1">
        <a:lnSpc>
          <a:spcPct val="90000"/>
        </a:lnSpc>
        <a:spcBef>
          <a:spcPts val="375"/>
        </a:spcBef>
        <a:buFont typeface="Arial"/>
        <a:buNone/>
        <a:defRPr sz="9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39" userDrawn="1">
          <p15:clr>
            <a:srgbClr val="F26B43"/>
          </p15:clr>
        </p15:guide>
        <p15:guide id="2" orient="horz" pos="404" userDrawn="1">
          <p15:clr>
            <a:srgbClr val="F26B43"/>
          </p15:clr>
        </p15:guide>
        <p15:guide id="3" orient="horz" pos="4181" userDrawn="1">
          <p15:clr>
            <a:srgbClr val="F26B43"/>
          </p15:clr>
        </p15:guide>
        <p15:guide id="4" pos="139" userDrawn="1">
          <p15:clr>
            <a:srgbClr val="F26B43"/>
          </p15:clr>
        </p15:guide>
        <p15:guide id="5" orient="horz" pos="4005" userDrawn="1">
          <p15:clr>
            <a:srgbClr val="F26B43"/>
          </p15:clr>
        </p15:guide>
        <p15:guide id="6" orient="horz" pos="625" userDrawn="1">
          <p15:clr>
            <a:srgbClr val="F26B43"/>
          </p15:clr>
        </p15:guide>
        <p15:guide id="7" orient="horz" pos="1080" userDrawn="1">
          <p15:clr>
            <a:srgbClr val="F26B43"/>
          </p15:clr>
        </p15:guide>
        <p15:guide id="8" orient="horz" pos="91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44.xml"/></Relationships>
</file>

<file path=ppt/slides/_rels/slide2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6.xml"/><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7.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44.xml"/></Relationships>
</file>

<file path=ppt/slides/_rels/slide34.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4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44.xml"/></Relationships>
</file>

<file path=ppt/slides/_rels/slide37.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4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44.xml"/></Relationships>
</file>

<file path=ppt/slides/_rels/slide41.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44.xml"/></Relationships>
</file>

<file path=ppt/slides/_rels/slide43.xml.rels><?xml version="1.0" encoding="UTF-8" standalone="yes"?>
<Relationships xmlns="http://schemas.openxmlformats.org/package/2006/relationships"><Relationship Id="rId8" Type="http://schemas.openxmlformats.org/officeDocument/2006/relationships/hyperlink" Target="http://www.slideshare.net/ofstednews" TargetMode="External"/><Relationship Id="rId13"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hyperlink" Target="http://www.youtube.com/ofstednews" TargetMode="External"/><Relationship Id="rId12"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www.linkedin.com/company/ofsted" TargetMode="External"/><Relationship Id="rId11" Type="http://schemas.openxmlformats.org/officeDocument/2006/relationships/image" Target="../media/image13.png"/><Relationship Id="rId5" Type="http://schemas.openxmlformats.org/officeDocument/2006/relationships/hyperlink" Target="http://reports.ofsted.gov.uk/" TargetMode="External"/><Relationship Id="rId10" Type="http://schemas.openxmlformats.org/officeDocument/2006/relationships/image" Target="../media/image12.png"/><Relationship Id="rId4" Type="http://schemas.openxmlformats.org/officeDocument/2006/relationships/hyperlink" Target="http://www.gov.uk/ofsted" TargetMode="External"/><Relationship Id="rId9" Type="http://schemas.openxmlformats.org/officeDocument/2006/relationships/hyperlink" Target="http://www.twitter.com/ofstednews" TargetMode="Externa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05A10-D9F9-1949-A00F-AB02624BF441}"/>
              </a:ext>
              <a:ext uri="{C183D7F6-B498-43B3-948B-1728B52AA6E4}">
                <adec:decorative xmlns:adec="http://schemas.microsoft.com/office/drawing/2017/decorative" val="0"/>
              </a:ext>
            </a:extLst>
          </p:cNvPr>
          <p:cNvSpPr>
            <a:spLocks noGrp="1"/>
          </p:cNvSpPr>
          <p:nvPr>
            <p:ph type="title"/>
          </p:nvPr>
        </p:nvSpPr>
        <p:spPr>
          <a:xfrm>
            <a:off x="1870530" y="2781227"/>
            <a:ext cx="8699598" cy="1533638"/>
          </a:xfrm>
        </p:spPr>
        <p:txBody>
          <a:bodyPr/>
          <a:lstStyle/>
          <a:p>
            <a:r>
              <a:rPr lang="en-GB" sz="4400">
                <a:solidFill>
                  <a:schemeClr val="tx1"/>
                </a:solidFill>
                <a:latin typeface="Tahoma" panose="020B0604030504040204" pitchFamily="34" charset="0"/>
                <a:ea typeface="Tahoma" panose="020B0604030504040204" pitchFamily="34" charset="0"/>
                <a:cs typeface="Tahoma" panose="020B0604030504040204" pitchFamily="34" charset="0"/>
              </a:rPr>
              <a:t>Ofsted</a:t>
            </a:r>
            <a:br>
              <a:rPr lang="en-GB" sz="4400">
                <a:solidFill>
                  <a:schemeClr val="tx1"/>
                </a:solidFill>
                <a:latin typeface="Tahoma" panose="020B0604030504040204" pitchFamily="34" charset="0"/>
                <a:ea typeface="Tahoma" panose="020B0604030504040204" pitchFamily="34" charset="0"/>
                <a:cs typeface="Tahoma" panose="020B0604030504040204" pitchFamily="34" charset="0"/>
              </a:rPr>
            </a:br>
            <a:r>
              <a:rPr lang="en-GB" sz="4400">
                <a:solidFill>
                  <a:schemeClr val="tx1"/>
                </a:solidFill>
                <a:latin typeface="Tahoma" panose="020B0604030504040204" pitchFamily="34" charset="0"/>
                <a:ea typeface="Tahoma" panose="020B0604030504040204" pitchFamily="34" charset="0"/>
                <a:cs typeface="Tahoma" panose="020B0604030504040204" pitchFamily="34" charset="0"/>
              </a:rPr>
              <a:t>Parents Annual Survey 2021</a:t>
            </a:r>
          </a:p>
        </p:txBody>
      </p:sp>
      <p:sp>
        <p:nvSpPr>
          <p:cNvPr id="5" name="Text Placeholder 3">
            <a:extLst>
              <a:ext uri="{FF2B5EF4-FFF2-40B4-BE49-F238E27FC236}">
                <a16:creationId xmlns:a16="http://schemas.microsoft.com/office/drawing/2014/main" id="{7A5244A3-0FF0-4AF6-96E1-53FA99725A06}"/>
              </a:ext>
              <a:ext uri="{C183D7F6-B498-43B3-948B-1728B52AA6E4}">
                <adec:decorative xmlns:adec="http://schemas.microsoft.com/office/drawing/2017/decorative" val="0"/>
              </a:ext>
            </a:extLst>
          </p:cNvPr>
          <p:cNvSpPr txBox="1">
            <a:spLocks/>
          </p:cNvSpPr>
          <p:nvPr/>
        </p:nvSpPr>
        <p:spPr>
          <a:xfrm>
            <a:off x="1870530" y="4345714"/>
            <a:ext cx="7397683" cy="398065"/>
          </a:xfrm>
          <a:prstGeom prst="rect">
            <a:avLst/>
          </a:prstGeom>
        </p:spPr>
        <p:txBody>
          <a:bodyPr vert="horz" lIns="91440" tIns="45720" rIns="91440" bIns="45720" rtlCol="0" anchor="t">
            <a:normAutofit fontScale="92500" lnSpcReduction="10000"/>
          </a:bodyPr>
          <a:lstStyle>
            <a:lvl1pPr marL="0" indent="0" algn="l" defTabSz="685800" rtl="0" eaLnBrk="1" latinLnBrk="0" hangingPunct="1">
              <a:lnSpc>
                <a:spcPct val="100000"/>
              </a:lnSpc>
              <a:spcBef>
                <a:spcPts val="0"/>
              </a:spcBef>
              <a:buFont typeface="Arial"/>
              <a:buNone/>
              <a:defRPr sz="2400" kern="1200">
                <a:solidFill>
                  <a:schemeClr val="tx2"/>
                </a:solidFill>
                <a:latin typeface="+mn-lt"/>
                <a:ea typeface="Arial" panose="020B0604020202020204" pitchFamily="34" charset="0"/>
                <a:cs typeface="Arial" panose="020B0604020202020204" pitchFamily="34" charset="0"/>
              </a:defRPr>
            </a:lvl1pPr>
            <a:lvl2pPr marL="342900" indent="0" algn="l" defTabSz="685800" rtl="0" eaLnBrk="1" latinLnBrk="0" hangingPunct="1">
              <a:lnSpc>
                <a:spcPct val="90000"/>
              </a:lnSpc>
              <a:spcBef>
                <a:spcPts val="375"/>
              </a:spcBef>
              <a:buFont typeface="Arial"/>
              <a:buNone/>
              <a:defRPr sz="15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2pPr>
            <a:lvl3pPr marL="685800" indent="0" algn="l" defTabSz="685800" rtl="0" eaLnBrk="1" latinLnBrk="0" hangingPunct="1">
              <a:lnSpc>
                <a:spcPct val="90000"/>
              </a:lnSpc>
              <a:spcBef>
                <a:spcPts val="375"/>
              </a:spcBef>
              <a:buFont typeface="Arial"/>
              <a:buNone/>
              <a:defRPr sz="12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3pPr>
            <a:lvl4pPr marL="1028700" indent="0" algn="l" defTabSz="685800" rtl="0" eaLnBrk="1" latinLnBrk="0" hangingPunct="1">
              <a:lnSpc>
                <a:spcPct val="90000"/>
              </a:lnSpc>
              <a:spcBef>
                <a:spcPts val="375"/>
              </a:spcBef>
              <a:buFont typeface="Arial"/>
              <a:buNone/>
              <a:defRPr sz="105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4pPr>
            <a:lvl5pPr marL="1371600" indent="0" algn="l" defTabSz="685800" rtl="0" eaLnBrk="1" latinLnBrk="0" hangingPunct="1">
              <a:lnSpc>
                <a:spcPct val="90000"/>
              </a:lnSpc>
              <a:spcBef>
                <a:spcPts val="375"/>
              </a:spcBef>
              <a:buFont typeface="Arial"/>
              <a:buNone/>
              <a:defRPr sz="9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GB">
                <a:solidFill>
                  <a:schemeClr val="tx1"/>
                </a:solidFill>
                <a:latin typeface="Tahoma" panose="020B0604030504040204" pitchFamily="34" charset="0"/>
                <a:ea typeface="Tahoma" panose="020B0604030504040204" pitchFamily="34" charset="0"/>
                <a:cs typeface="Tahoma" panose="020B0604030504040204" pitchFamily="34" charset="0"/>
              </a:rPr>
              <a:t>Parents’ awareness and perceptions of Ofsted</a:t>
            </a:r>
          </a:p>
        </p:txBody>
      </p:sp>
      <p:sp>
        <p:nvSpPr>
          <p:cNvPr id="6" name="Text Placeholder 5">
            <a:extLst>
              <a:ext uri="{FF2B5EF4-FFF2-40B4-BE49-F238E27FC236}">
                <a16:creationId xmlns:a16="http://schemas.microsoft.com/office/drawing/2014/main" id="{B2F41B0B-FBA7-CA45-AA51-3366C1E25F8C}"/>
              </a:ext>
              <a:ext uri="{C183D7F6-B498-43B3-948B-1728B52AA6E4}">
                <adec:decorative xmlns:adec="http://schemas.microsoft.com/office/drawing/2017/decorative" val="0"/>
              </a:ext>
            </a:extLst>
          </p:cNvPr>
          <p:cNvSpPr>
            <a:spLocks noGrp="1"/>
          </p:cNvSpPr>
          <p:nvPr>
            <p:ph type="body" sz="quarter" idx="11"/>
          </p:nvPr>
        </p:nvSpPr>
        <p:spPr/>
        <p:txBody>
          <a:bodyPr/>
          <a:lstStyle/>
          <a:p>
            <a:r>
              <a:rPr lang="en-US">
                <a:latin typeface="Tahoma" panose="020B0604030504040204" pitchFamily="34" charset="0"/>
                <a:ea typeface="Tahoma" panose="020B0604030504040204" pitchFamily="34" charset="0"/>
                <a:cs typeface="Tahoma" panose="020B0604030504040204" pitchFamily="34" charset="0"/>
              </a:rPr>
              <a:t>April 2021</a:t>
            </a:r>
          </a:p>
        </p:txBody>
      </p:sp>
      <p:pic>
        <p:nvPicPr>
          <p:cNvPr id="7" name="Picture 6">
            <a:extLst>
              <a:ext uri="{FF2B5EF4-FFF2-40B4-BE49-F238E27FC236}">
                <a16:creationId xmlns:a16="http://schemas.microsoft.com/office/drawing/2014/main" id="{0A906DB2-E30D-4E71-9805-B72501BB83E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782395" y="5016961"/>
            <a:ext cx="1980017" cy="1287010"/>
          </a:xfrm>
          <a:prstGeom prst="rect">
            <a:avLst/>
          </a:prstGeom>
        </p:spPr>
      </p:pic>
    </p:spTree>
    <p:extLst>
      <p:ext uri="{BB962C8B-B14F-4D97-AF65-F5344CB8AC3E}">
        <p14:creationId xmlns:p14="http://schemas.microsoft.com/office/powerpoint/2010/main" val="27975939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690EA-FC9F-4484-81F2-91FA52545D30}"/>
              </a:ext>
            </a:extLst>
          </p:cNvPr>
          <p:cNvSpPr>
            <a:spLocks noGrp="1"/>
          </p:cNvSpPr>
          <p:nvPr>
            <p:ph type="title"/>
          </p:nvPr>
        </p:nvSpPr>
        <p:spPr/>
        <p:txBody>
          <a:bodyPr/>
          <a:lstStyle/>
          <a:p>
            <a:r>
              <a:rPr lang="en-GB">
                <a:solidFill>
                  <a:schemeClr val="tx1"/>
                </a:solidFill>
                <a:latin typeface="Tahoma" panose="020B0604030504040204" pitchFamily="34" charset="0"/>
                <a:ea typeface="Tahoma" panose="020B0604030504040204" pitchFamily="34" charset="0"/>
                <a:cs typeface="Tahoma" panose="020B0604030504040204" pitchFamily="34" charset="0"/>
              </a:rPr>
              <a:t>Curriculum</a:t>
            </a:r>
            <a:endParaRPr lang="en-GB">
              <a:solidFill>
                <a:schemeClr val="tx1"/>
              </a:solidFill>
            </a:endParaRPr>
          </a:p>
        </p:txBody>
      </p:sp>
      <p:sp>
        <p:nvSpPr>
          <p:cNvPr id="3" name="Footer Placeholder 2">
            <a:extLst>
              <a:ext uri="{FF2B5EF4-FFF2-40B4-BE49-F238E27FC236}">
                <a16:creationId xmlns:a16="http://schemas.microsoft.com/office/drawing/2014/main" id="{87E2CA8B-B5D5-4FF2-AA59-BE90BF724069}"/>
              </a:ext>
            </a:extLst>
          </p:cNvPr>
          <p:cNvSpPr>
            <a:spLocks noGrp="1"/>
          </p:cNvSpPr>
          <p:nvPr>
            <p:ph type="ftr" sz="quarter" idx="10"/>
          </p:nvPr>
        </p:nvSpPr>
        <p:spPr/>
        <p:txBody>
          <a:bodyPr/>
          <a:lstStyle/>
          <a:p>
            <a:endParaRPr lang="en-US"/>
          </a:p>
        </p:txBody>
      </p:sp>
      <p:sp>
        <p:nvSpPr>
          <p:cNvPr id="4" name="Text Placeholder 3">
            <a:extLst>
              <a:ext uri="{FF2B5EF4-FFF2-40B4-BE49-F238E27FC236}">
                <a16:creationId xmlns:a16="http://schemas.microsoft.com/office/drawing/2014/main" id="{0B7E2BE5-1722-4257-B08B-61028A1FAB36}"/>
              </a:ext>
            </a:extLst>
          </p:cNvPr>
          <p:cNvSpPr>
            <a:spLocks noGrp="1"/>
          </p:cNvSpPr>
          <p:nvPr>
            <p:ph type="body" sz="quarter" idx="11"/>
          </p:nvPr>
        </p:nvSpPr>
        <p:spPr>
          <a:xfrm>
            <a:off x="838200" y="1314450"/>
            <a:ext cx="10515600" cy="4894326"/>
          </a:xfrm>
        </p:spPr>
        <p:txBody>
          <a:bodyPr>
            <a:normAutofit lnSpcReduction="10000"/>
          </a:bodyPr>
          <a:lstStyle/>
          <a:p>
            <a:pPr marL="457178" indent="-457178">
              <a:buFont typeface="+mj-lt"/>
              <a:buAutoNum type="arabicPeriod"/>
            </a:pPr>
            <a:r>
              <a:rPr lang="en-GB">
                <a:solidFill>
                  <a:schemeClr val="tx1"/>
                </a:solidFill>
                <a:latin typeface="Tahoma" panose="020B0604030504040204" pitchFamily="34" charset="0"/>
                <a:ea typeface="Tahoma" panose="020B0604030504040204" pitchFamily="34" charset="0"/>
                <a:cs typeface="Tahoma" panose="020B0604030504040204" pitchFamily="34" charset="0"/>
              </a:rPr>
              <a:t>Three quarters (76%) of parents report being well informed of their child’s curriculum. This is most commonly cited by parents of primary school children (79%), compared with 72% of secondary school children.</a:t>
            </a:r>
          </a:p>
          <a:p>
            <a:pPr marL="457178" indent="-457178">
              <a:buFont typeface="+mj-lt"/>
              <a:buAutoNum type="arabicPeriod"/>
            </a:pPr>
            <a:r>
              <a:rPr lang="en-GB">
                <a:solidFill>
                  <a:schemeClr val="tx1"/>
                </a:solidFill>
                <a:latin typeface="Tahoma" panose="020B0604030504040204" pitchFamily="34" charset="0"/>
                <a:ea typeface="Tahoma" panose="020B0604030504040204" pitchFamily="34" charset="0"/>
                <a:cs typeface="Tahoma" panose="020B0604030504040204" pitchFamily="34" charset="0"/>
              </a:rPr>
              <a:t>Just under half (47%) of parents now feel that the school places an equal focus on both good results and the content of learning. </a:t>
            </a:r>
          </a:p>
          <a:p>
            <a:pPr marL="457178" indent="-457178">
              <a:buFont typeface="+mj-lt"/>
              <a:buAutoNum type="arabicPeriod"/>
            </a:pPr>
            <a:r>
              <a:rPr lang="en-GB">
                <a:solidFill>
                  <a:schemeClr val="tx1"/>
                </a:solidFill>
                <a:latin typeface="Tahoma" panose="020B0604030504040204" pitchFamily="34" charset="0"/>
                <a:ea typeface="Tahoma" panose="020B0604030504040204" pitchFamily="34" charset="0"/>
                <a:cs typeface="Tahoma" panose="020B0604030504040204" pitchFamily="34" charset="0"/>
              </a:rPr>
              <a:t>There has been a significant decline this year in the belief that their child’s school places greater focus on getting good results rather than the content of learning (23% in 2020 to 18% in 2021).</a:t>
            </a:r>
          </a:p>
          <a:p>
            <a:pPr marL="457178" indent="-457178">
              <a:buFont typeface="+mj-lt"/>
              <a:buAutoNum type="arabicPeriod"/>
            </a:pPr>
            <a:r>
              <a:rPr lang="en-GB">
                <a:solidFill>
                  <a:schemeClr val="tx1"/>
                </a:solidFill>
                <a:latin typeface="Tahoma" panose="020B0604030504040204" pitchFamily="34" charset="0"/>
                <a:ea typeface="Tahoma" panose="020B0604030504040204" pitchFamily="34" charset="0"/>
                <a:cs typeface="Tahoma" panose="020B0604030504040204" pitchFamily="34" charset="0"/>
              </a:rPr>
              <a:t>A majority of parents feel that the school that their child attends covers the core subjects (English, mathematics and science) sufficiently, with 78% agreeing that English is well covered. </a:t>
            </a:r>
          </a:p>
          <a:p>
            <a:pPr marL="457178" indent="-457178">
              <a:buFont typeface="+mj-lt"/>
              <a:buAutoNum type="arabicPeriod"/>
            </a:pPr>
            <a:r>
              <a:rPr lang="en-GB">
                <a:solidFill>
                  <a:schemeClr val="tx1"/>
                </a:solidFill>
                <a:latin typeface="Tahoma" panose="020B0604030504040204" pitchFamily="34" charset="0"/>
                <a:ea typeface="Tahoma" panose="020B0604030504040204" pitchFamily="34" charset="0"/>
                <a:cs typeface="Tahoma" panose="020B0604030504040204" pitchFamily="34" charset="0"/>
              </a:rPr>
              <a:t>Parents with primary-age children are less likely to feel that science is sufficiently covered than those with secondary-age children. This is the only ‘core’ subject that has this differentiation. </a:t>
            </a:r>
          </a:p>
          <a:p>
            <a:endParaRPr lang="en-GB"/>
          </a:p>
        </p:txBody>
      </p:sp>
    </p:spTree>
    <p:extLst>
      <p:ext uri="{BB962C8B-B14F-4D97-AF65-F5344CB8AC3E}">
        <p14:creationId xmlns:p14="http://schemas.microsoft.com/office/powerpoint/2010/main" val="3168420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4497-B1D3-45BB-983D-3726AF78321F}"/>
              </a:ext>
            </a:extLst>
          </p:cNvPr>
          <p:cNvSpPr>
            <a:spLocks noGrp="1"/>
          </p:cNvSpPr>
          <p:nvPr>
            <p:ph type="title"/>
          </p:nvPr>
        </p:nvSpPr>
        <p:spPr/>
        <p:txBody>
          <a:bodyPr/>
          <a:lstStyle/>
          <a:p>
            <a:r>
              <a:rPr lang="en-GB">
                <a:solidFill>
                  <a:schemeClr val="tx1"/>
                </a:solidFill>
                <a:latin typeface="Tahoma" panose="020B0604030504040204" pitchFamily="34" charset="0"/>
                <a:ea typeface="Tahoma" panose="020B0604030504040204" pitchFamily="34" charset="0"/>
                <a:cs typeface="Tahoma" panose="020B0604030504040204" pitchFamily="34" charset="0"/>
              </a:rPr>
              <a:t>COVID-19 (coronavirus)</a:t>
            </a:r>
            <a:endParaRPr lang="en-GB">
              <a:solidFill>
                <a:schemeClr val="tx1"/>
              </a:solidFill>
            </a:endParaRPr>
          </a:p>
        </p:txBody>
      </p:sp>
      <p:sp>
        <p:nvSpPr>
          <p:cNvPr id="3" name="Footer Placeholder 2">
            <a:extLst>
              <a:ext uri="{FF2B5EF4-FFF2-40B4-BE49-F238E27FC236}">
                <a16:creationId xmlns:a16="http://schemas.microsoft.com/office/drawing/2014/main" id="{A11D1F2D-B57E-4CB4-A3A4-4AF518227B40}"/>
              </a:ext>
            </a:extLst>
          </p:cNvPr>
          <p:cNvSpPr>
            <a:spLocks noGrp="1"/>
          </p:cNvSpPr>
          <p:nvPr>
            <p:ph type="ftr" sz="quarter" idx="10"/>
          </p:nvPr>
        </p:nvSpPr>
        <p:spPr/>
        <p:txBody>
          <a:bodyPr/>
          <a:lstStyle/>
          <a:p>
            <a:endParaRPr lang="en-US"/>
          </a:p>
        </p:txBody>
      </p:sp>
      <p:sp>
        <p:nvSpPr>
          <p:cNvPr id="4" name="Text Placeholder 3">
            <a:extLst>
              <a:ext uri="{FF2B5EF4-FFF2-40B4-BE49-F238E27FC236}">
                <a16:creationId xmlns:a16="http://schemas.microsoft.com/office/drawing/2014/main" id="{950AE16F-FDF0-446E-B328-094C1C4E2DEE}"/>
              </a:ext>
            </a:extLst>
          </p:cNvPr>
          <p:cNvSpPr>
            <a:spLocks noGrp="1"/>
          </p:cNvSpPr>
          <p:nvPr>
            <p:ph type="body" sz="quarter" idx="11"/>
          </p:nvPr>
        </p:nvSpPr>
        <p:spPr>
          <a:xfrm>
            <a:off x="838200" y="1611630"/>
            <a:ext cx="10515600" cy="4217670"/>
          </a:xfrm>
        </p:spPr>
        <p:txBody>
          <a:bodyPr>
            <a:normAutofit lnSpcReduction="10000"/>
          </a:bodyPr>
          <a:lstStyle/>
          <a:p>
            <a:pPr marL="457200" indent="-457200">
              <a:buFont typeface="+mj-lt"/>
              <a:buAutoNum type="arabicPeriod"/>
            </a:pPr>
            <a:r>
              <a:rPr lang="en-GB" sz="2800">
                <a:solidFill>
                  <a:schemeClr val="tx1"/>
                </a:solidFill>
                <a:latin typeface="Tahoma" panose="020B0604030504040204" pitchFamily="34" charset="0"/>
                <a:ea typeface="Tahoma" panose="020B0604030504040204" pitchFamily="34" charset="0"/>
                <a:cs typeface="Tahoma" panose="020B0604030504040204" pitchFamily="34" charset="0"/>
              </a:rPr>
              <a:t>The large majority of parents think that their child’s school handled COVID-19 well (87%).</a:t>
            </a:r>
          </a:p>
          <a:p>
            <a:pPr marL="457200" indent="-457200">
              <a:buFont typeface="+mj-lt"/>
              <a:buAutoNum type="arabicPeriod"/>
            </a:pPr>
            <a:r>
              <a:rPr lang="en-GB" sz="2800">
                <a:solidFill>
                  <a:schemeClr val="tx1"/>
                </a:solidFill>
                <a:latin typeface="Tahoma" panose="020B0604030504040204" pitchFamily="34" charset="0"/>
                <a:ea typeface="Tahoma" panose="020B0604030504040204" pitchFamily="34" charset="0"/>
                <a:cs typeface="Tahoma" panose="020B0604030504040204" pitchFamily="34" charset="0"/>
              </a:rPr>
              <a:t>Likewise, seven in ten (69%) report receiving guidance or training to help support remote learning. This is significantly higher among those who have children in primary school (74%) compared with secondary school (63%)</a:t>
            </a:r>
          </a:p>
          <a:p>
            <a:pPr marL="457200" indent="-457200">
              <a:buFont typeface="+mj-lt"/>
              <a:buAutoNum type="arabicPeriod"/>
            </a:pPr>
            <a:r>
              <a:rPr lang="en-GB" sz="2800">
                <a:solidFill>
                  <a:schemeClr val="tx1"/>
                </a:solidFill>
                <a:latin typeface="Tahoma" panose="020B0604030504040204" pitchFamily="34" charset="0"/>
                <a:ea typeface="Tahoma" panose="020B0604030504040204" pitchFamily="34" charset="0"/>
                <a:cs typeface="Tahoma" panose="020B0604030504040204" pitchFamily="34" charset="0"/>
              </a:rPr>
              <a:t>Two thirds of parents report being concerned about the impact of COVID-19 on their child’s learning loss (67%). This is followed by concern over mental health (65%) and physical health (45%).</a:t>
            </a:r>
          </a:p>
          <a:p>
            <a:endParaRPr lang="en-GB"/>
          </a:p>
        </p:txBody>
      </p:sp>
    </p:spTree>
    <p:extLst>
      <p:ext uri="{BB962C8B-B14F-4D97-AF65-F5344CB8AC3E}">
        <p14:creationId xmlns:p14="http://schemas.microsoft.com/office/powerpoint/2010/main" val="1427643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5231B-69D5-4100-A949-0BE4D993D119}"/>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B2A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a:latin typeface="Tahoma" panose="020B0604030504040204" pitchFamily="34" charset="0"/>
                <a:ea typeface="Tahoma" panose="020B0604030504040204" pitchFamily="34" charset="0"/>
                <a:cs typeface="Tahoma" panose="020B0604030504040204" pitchFamily="34" charset="0"/>
              </a:rPr>
              <a:t>Awareness and perceptions of Ofsted</a:t>
            </a:r>
          </a:p>
        </p:txBody>
      </p:sp>
    </p:spTree>
    <p:extLst>
      <p:ext uri="{BB962C8B-B14F-4D97-AF65-F5344CB8AC3E}">
        <p14:creationId xmlns:p14="http://schemas.microsoft.com/office/powerpoint/2010/main" val="279183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195" y="185415"/>
            <a:ext cx="10379595" cy="1200329"/>
          </a:xfrm>
        </p:spPr>
        <p:txBody>
          <a:bodyPr/>
          <a:lstStyle/>
          <a:p>
            <a:r>
              <a:rPr lang="en-US">
                <a:solidFill>
                  <a:schemeClr val="tx1"/>
                </a:solidFill>
                <a:latin typeface="Tahoma" panose="020B0604030504040204" pitchFamily="34" charset="0"/>
                <a:ea typeface="Tahoma" panose="020B0604030504040204" pitchFamily="34" charset="0"/>
                <a:cs typeface="Tahoma" panose="020B0604030504040204" pitchFamily="34" charset="0"/>
              </a:rPr>
              <a:t>Awareness of Ofsted remains very high, with over nine in ten (94%) reporting they know at least a little about them. Of those aware, the majority report knowing a fair amount or a lot (59%).</a:t>
            </a:r>
            <a:endParaRPr lang="en-GB">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a:extLst>
              <a:ext uri="{FF2B5EF4-FFF2-40B4-BE49-F238E27FC236}">
                <a16:creationId xmlns:a16="http://schemas.microsoft.com/office/drawing/2014/main" id="{FADB1D5F-A256-4457-8497-365A2104F690}"/>
              </a:ext>
            </a:extLst>
          </p:cNvPr>
          <p:cNvSpPr/>
          <p:nvPr/>
        </p:nvSpPr>
        <p:spPr>
          <a:xfrm>
            <a:off x="1075188" y="1446965"/>
            <a:ext cx="10057003" cy="276345"/>
          </a:xfrm>
          <a:prstGeom prst="rect">
            <a:avLst/>
          </a:prstGeom>
          <a:solidFill>
            <a:srgbClr val="F7F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1"/>
                </a:solidFill>
                <a:latin typeface="Tahoma" panose="020B0604030504040204" pitchFamily="34" charset="0"/>
                <a:ea typeface="Tahoma" panose="020B0604030504040204" pitchFamily="34" charset="0"/>
                <a:cs typeface="Tahoma" panose="020B0604030504040204" pitchFamily="34" charset="0"/>
              </a:rPr>
              <a:t>Knowledge of Ofsted</a:t>
            </a:r>
          </a:p>
        </p:txBody>
      </p:sp>
      <p:graphicFrame>
        <p:nvGraphicFramePr>
          <p:cNvPr id="8" name="Chart 7" descr="Chart shows knowledge of Ofsted across all parents in England by year. In 2021, 14% report they know a lot, 45% know a fair amount, 36% know just a little, 5% have heard of them but know nothing and 1% have never heard of them. This is consistent with previous years.">
            <a:extLst>
              <a:ext uri="{FF2B5EF4-FFF2-40B4-BE49-F238E27FC236}">
                <a16:creationId xmlns:a16="http://schemas.microsoft.com/office/drawing/2014/main" id="{2B8A58FD-128F-4FC5-8F43-BD14D429D0F3}"/>
              </a:ext>
            </a:extLst>
          </p:cNvPr>
          <p:cNvGraphicFramePr/>
          <p:nvPr>
            <p:extLst>
              <p:ext uri="{D42A27DB-BD31-4B8C-83A1-F6EECF244321}">
                <p14:modId xmlns:p14="http://schemas.microsoft.com/office/powerpoint/2010/main" val="2490228807"/>
              </p:ext>
            </p:extLst>
          </p:nvPr>
        </p:nvGraphicFramePr>
        <p:xfrm>
          <a:off x="0" y="1784531"/>
          <a:ext cx="9480430" cy="4550058"/>
        </p:xfrm>
        <a:graphic>
          <a:graphicData uri="http://schemas.openxmlformats.org/drawingml/2006/chart">
            <c:chart xmlns:c="http://schemas.openxmlformats.org/drawingml/2006/chart" xmlns:r="http://schemas.openxmlformats.org/officeDocument/2006/relationships" r:id="rId3"/>
          </a:graphicData>
        </a:graphic>
      </p:graphicFrame>
      <p:sp>
        <p:nvSpPr>
          <p:cNvPr id="6" name="Oval 5">
            <a:extLst>
              <a:ext uri="{FF2B5EF4-FFF2-40B4-BE49-F238E27FC236}">
                <a16:creationId xmlns:a16="http://schemas.microsoft.com/office/drawing/2014/main" id="{DCE94D4C-D767-469F-A85A-7895C9D130BD}"/>
              </a:ext>
            </a:extLst>
          </p:cNvPr>
          <p:cNvSpPr/>
          <p:nvPr/>
        </p:nvSpPr>
        <p:spPr>
          <a:xfrm rot="1872320">
            <a:off x="8597380" y="2551099"/>
            <a:ext cx="935331" cy="367790"/>
          </a:xfrm>
          <a:prstGeom prst="ellipse">
            <a:avLst/>
          </a:prstGeom>
          <a:solidFill>
            <a:schemeClr val="bg1"/>
          </a:solidFill>
          <a:ln>
            <a:solidFill>
              <a:srgbClr val="D8D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59%</a:t>
            </a:r>
          </a:p>
        </p:txBody>
      </p:sp>
      <p:sp>
        <p:nvSpPr>
          <p:cNvPr id="19" name="TextBox 18"/>
          <p:cNvSpPr txBox="1"/>
          <p:nvPr/>
        </p:nvSpPr>
        <p:spPr>
          <a:xfrm>
            <a:off x="1679807" y="6395810"/>
            <a:ext cx="10086109" cy="246221"/>
          </a:xfrm>
          <a:prstGeom prst="rect">
            <a:avLst/>
          </a:prstGeom>
        </p:spPr>
        <p:txBody>
          <a:bodyPr wrap="square" rtlCol="0" anchor="ctr" anchorCtr="0">
            <a:spAutoFit/>
          </a:bodyPr>
          <a:lstStyle/>
          <a:p>
            <a:r>
              <a:rPr lang="en-GB" sz="10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Q4. Which of the following statements best describes your knowledge of Ofsted? (Base: all parents of a child aged 0–18.)</a:t>
            </a:r>
          </a:p>
        </p:txBody>
      </p:sp>
    </p:spTree>
    <p:extLst>
      <p:ext uri="{BB962C8B-B14F-4D97-AF65-F5344CB8AC3E}">
        <p14:creationId xmlns:p14="http://schemas.microsoft.com/office/powerpoint/2010/main" val="1858713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67191" y="145102"/>
            <a:ext cx="10388439" cy="1200329"/>
          </a:xfrm>
        </p:spPr>
        <p:txBody>
          <a:bodyPr/>
          <a:lstStyle/>
          <a:p>
            <a:r>
              <a:rPr lang="en-GB">
                <a:solidFill>
                  <a:schemeClr val="tx1"/>
                </a:solidFill>
                <a:latin typeface="Tahoma" panose="020B0604030504040204" pitchFamily="34" charset="0"/>
                <a:ea typeface="Tahoma" panose="020B0604030504040204" pitchFamily="34" charset="0"/>
                <a:cs typeface="Tahoma" panose="020B0604030504040204" pitchFamily="34" charset="0"/>
              </a:rPr>
              <a:t>Seven in ten parents in England believe that the information in Ofsted reports is reliable; this increases among those who said they have read a report (78%).</a:t>
            </a:r>
          </a:p>
        </p:txBody>
      </p:sp>
      <p:sp>
        <p:nvSpPr>
          <p:cNvPr id="9" name="Rectangle 8">
            <a:extLst>
              <a:ext uri="{FF2B5EF4-FFF2-40B4-BE49-F238E27FC236}">
                <a16:creationId xmlns:a16="http://schemas.microsoft.com/office/drawing/2014/main" id="{1A899AAF-C9AC-4FC2-B8D5-C32DF6B8647E}"/>
              </a:ext>
            </a:extLst>
          </p:cNvPr>
          <p:cNvSpPr/>
          <p:nvPr/>
        </p:nvSpPr>
        <p:spPr>
          <a:xfrm>
            <a:off x="1075188" y="1446965"/>
            <a:ext cx="10057003" cy="276345"/>
          </a:xfrm>
          <a:prstGeom prst="rect">
            <a:avLst/>
          </a:prstGeom>
          <a:solidFill>
            <a:srgbClr val="F7F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1"/>
                </a:solidFill>
                <a:latin typeface="Tahoma" panose="020B0604030504040204" pitchFamily="34" charset="0"/>
                <a:ea typeface="Tahoma" panose="020B0604030504040204" pitchFamily="34" charset="0"/>
                <a:cs typeface="Tahoma" panose="020B0604030504040204" pitchFamily="34" charset="0"/>
              </a:rPr>
              <a:t>Reliability of information</a:t>
            </a:r>
          </a:p>
        </p:txBody>
      </p:sp>
      <p:graphicFrame>
        <p:nvGraphicFramePr>
          <p:cNvPr id="12" name="Chart 11" descr="Chart shows how reliable parents feel the information in Ofsted reports is by year. In 2021, 71% report it is reliable, 18% it is not reliable and 11% don't know."/>
          <p:cNvGraphicFramePr/>
          <p:nvPr>
            <p:extLst>
              <p:ext uri="{D42A27DB-BD31-4B8C-83A1-F6EECF244321}">
                <p14:modId xmlns:p14="http://schemas.microsoft.com/office/powerpoint/2010/main" val="1431190096"/>
              </p:ext>
            </p:extLst>
          </p:nvPr>
        </p:nvGraphicFramePr>
        <p:xfrm>
          <a:off x="-228995" y="1446965"/>
          <a:ext cx="9362485" cy="4221090"/>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Connector 2">
            <a:extLst>
              <a:ext uri="{FF2B5EF4-FFF2-40B4-BE49-F238E27FC236}">
                <a16:creationId xmlns:a16="http://schemas.microsoft.com/office/drawing/2014/main" id="{6BA54589-F072-4251-8F75-8E00A61B250A}"/>
              </a:ext>
              <a:ext uri="{C183D7F6-B498-43B3-948B-1728B52AA6E4}">
                <adec:decorative xmlns:adec="http://schemas.microsoft.com/office/drawing/2017/decorative" val="1"/>
              </a:ext>
            </a:extLst>
          </p:cNvPr>
          <p:cNvCxnSpPr>
            <a:cxnSpLocks/>
          </p:cNvCxnSpPr>
          <p:nvPr/>
        </p:nvCxnSpPr>
        <p:spPr>
          <a:xfrm>
            <a:off x="7119119" y="1718436"/>
            <a:ext cx="1" cy="3678148"/>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sp>
        <p:nvSpPr>
          <p:cNvPr id="5" name="Rounded Rectangle 4"/>
          <p:cNvSpPr/>
          <p:nvPr/>
        </p:nvSpPr>
        <p:spPr>
          <a:xfrm>
            <a:off x="8713081" y="1888571"/>
            <a:ext cx="3094107" cy="2347421"/>
          </a:xfrm>
          <a:prstGeom prst="roundRect">
            <a:avLst/>
          </a:prstGeom>
          <a:noFill/>
          <a:ln w="19050">
            <a:solidFill>
              <a:srgbClr val="D8D9D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a:solidFill>
                  <a:schemeClr val="tx1"/>
                </a:solidFill>
                <a:latin typeface="Tahoma" panose="020B0604030504040204" pitchFamily="34" charset="0"/>
                <a:ea typeface="Tahoma" panose="020B0604030504040204" pitchFamily="34" charset="0"/>
                <a:cs typeface="Tahoma" panose="020B0604030504040204" pitchFamily="34" charset="0"/>
              </a:rPr>
              <a:t>Parents who have read an Ofsted report are much more likely to feel that the information Ofsted provides in reports is reliable </a:t>
            </a:r>
            <a:r>
              <a:rPr lang="en-GB" sz="1200">
                <a:solidFill>
                  <a:schemeClr val="tx1"/>
                </a:solidFill>
                <a:latin typeface="Tahoma" panose="020B0604030504040204" pitchFamily="34" charset="0"/>
                <a:ea typeface="Tahoma" panose="020B0604030504040204" pitchFamily="34" charset="0"/>
                <a:cs typeface="Tahoma" panose="020B0604030504040204" pitchFamily="34" charset="0"/>
              </a:rPr>
              <a:t>than those who have not read a report (78% vs 57%).</a:t>
            </a:r>
          </a:p>
          <a:p>
            <a:pPr algn="ctr"/>
            <a:endParaRPr lang="en-GB" sz="120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r>
              <a:rPr lang="en-GB" sz="1200">
                <a:solidFill>
                  <a:schemeClr val="tx1"/>
                </a:solidFill>
                <a:latin typeface="Tahoma" panose="020B0604030504040204" pitchFamily="34" charset="0"/>
                <a:ea typeface="Tahoma" panose="020B0604030504040204" pitchFamily="34" charset="0"/>
                <a:cs typeface="Tahoma" panose="020B0604030504040204" pitchFamily="34" charset="0"/>
              </a:rPr>
              <a:t>The proportion who agree it is reliable increases among those who are aware of their child’s setting’s last inspection grade. Three quarters (76%) of this audience state this, compared with just under half (48%) of those who don’t know.  </a:t>
            </a:r>
          </a:p>
        </p:txBody>
      </p:sp>
      <p:sp>
        <p:nvSpPr>
          <p:cNvPr id="8" name="Rectangle: Rounded Corners 7">
            <a:extLst>
              <a:ext uri="{FF2B5EF4-FFF2-40B4-BE49-F238E27FC236}">
                <a16:creationId xmlns:a16="http://schemas.microsoft.com/office/drawing/2014/main" id="{384C6C20-1EDA-4804-809E-51381E840901}"/>
              </a:ext>
            </a:extLst>
          </p:cNvPr>
          <p:cNvSpPr/>
          <p:nvPr/>
        </p:nvSpPr>
        <p:spPr>
          <a:xfrm>
            <a:off x="6409054" y="5668055"/>
            <a:ext cx="3329057" cy="491201"/>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Tahoma" panose="020B0604030504040204" pitchFamily="34" charset="0"/>
                <a:ea typeface="Tahoma" panose="020B0604030504040204" pitchFamily="34" charset="0"/>
                <a:cs typeface="Tahoma" panose="020B0604030504040204" pitchFamily="34" charset="0"/>
              </a:rPr>
              <a:t>Note: question text* changed in 2021, caution is advised when comparing.</a:t>
            </a:r>
          </a:p>
        </p:txBody>
      </p:sp>
      <p:sp>
        <p:nvSpPr>
          <p:cNvPr id="4" name="TextBox 3"/>
          <p:cNvSpPr txBox="1"/>
          <p:nvPr/>
        </p:nvSpPr>
        <p:spPr>
          <a:xfrm>
            <a:off x="2066924" y="6159256"/>
            <a:ext cx="7954335" cy="707886"/>
          </a:xfrm>
          <a:prstGeom prst="rect">
            <a:avLst/>
          </a:prstGeom>
        </p:spPr>
        <p:txBody>
          <a:bodyPr wrap="square" rtlCol="0" anchor="ctr" anchorCtr="0">
            <a:spAutoFit/>
          </a:bodyPr>
          <a:lstStyle/>
          <a:p>
            <a:r>
              <a:rPr lang="en-GB" sz="10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2015–2020: Q20. Thinking in general terms, how reliable or unreliable do you think the information that Ofsted provides is? Please select all that apply.</a:t>
            </a:r>
          </a:p>
          <a:p>
            <a:r>
              <a:rPr lang="en-GB" sz="10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*2021: </a:t>
            </a:r>
            <a:r>
              <a:rPr lang="en-US" sz="10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Q20a. Thinking in general terms, how reliable or unreliable do you think the information in Ofsted reports is? </a:t>
            </a:r>
            <a:r>
              <a:rPr lang="en-GB" sz="10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Base: parents who have heard of Ofsted.</a:t>
            </a:r>
          </a:p>
        </p:txBody>
      </p:sp>
    </p:spTree>
    <p:extLst>
      <p:ext uri="{BB962C8B-B14F-4D97-AF65-F5344CB8AC3E}">
        <p14:creationId xmlns:p14="http://schemas.microsoft.com/office/powerpoint/2010/main" val="3186236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262" y="45108"/>
            <a:ext cx="10057004" cy="1446550"/>
          </a:xfrm>
        </p:spPr>
        <p:txBody>
          <a:bodyPr/>
          <a:lstStyle/>
          <a:p>
            <a:r>
              <a:rPr lang="en-US" sz="2200">
                <a:solidFill>
                  <a:schemeClr val="tx1"/>
                </a:solidFill>
                <a:latin typeface="Tahoma" panose="020B0604030504040204" pitchFamily="34" charset="0"/>
                <a:ea typeface="Tahoma" panose="020B0604030504040204" pitchFamily="34" charset="0"/>
                <a:cs typeface="Tahoma" panose="020B0604030504040204" pitchFamily="34" charset="0"/>
              </a:rPr>
              <a:t>Of those who do feel that the information in Ofsted reports is unreliable, the most cited reasons for this are that the provider is different during Ofsted inspections and that inspections are too short to be meaningful, although the latter has declined since last year.</a:t>
            </a:r>
            <a:endParaRPr lang="en-GB" sz="22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10">
            <a:extLst>
              <a:ext uri="{FF2B5EF4-FFF2-40B4-BE49-F238E27FC236}">
                <a16:creationId xmlns:a16="http://schemas.microsoft.com/office/drawing/2014/main" id="{D85AB24F-BF05-4E64-91A6-67C63DA58583}"/>
              </a:ext>
            </a:extLst>
          </p:cNvPr>
          <p:cNvSpPr/>
          <p:nvPr/>
        </p:nvSpPr>
        <p:spPr>
          <a:xfrm>
            <a:off x="1075188" y="1446965"/>
            <a:ext cx="10057003" cy="276345"/>
          </a:xfrm>
          <a:prstGeom prst="rect">
            <a:avLst/>
          </a:prstGeom>
          <a:solidFill>
            <a:srgbClr val="F7F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1"/>
                </a:solidFill>
                <a:latin typeface="Tahoma" panose="020B0604030504040204" pitchFamily="34" charset="0"/>
                <a:ea typeface="Tahoma" panose="020B0604030504040204" pitchFamily="34" charset="0"/>
                <a:cs typeface="Tahoma" panose="020B0604030504040204" pitchFamily="34" charset="0"/>
              </a:rPr>
              <a:t>Reasons for unreliability</a:t>
            </a:r>
          </a:p>
        </p:txBody>
      </p:sp>
      <p:graphicFrame>
        <p:nvGraphicFramePr>
          <p:cNvPr id="6" name="Chart 5" descr="Chart shows reasons parents feel the information in Ofsted reports is not reliable by year. In 2021, the most commonly cited reason is that the provider, school or college is different during the inspection (51%). 50% report that inspectors aren't looking at the right things. 42% think the inspections are too short, this is a significant decline from last year"/>
          <p:cNvGraphicFramePr/>
          <p:nvPr>
            <p:extLst>
              <p:ext uri="{D42A27DB-BD31-4B8C-83A1-F6EECF244321}">
                <p14:modId xmlns:p14="http://schemas.microsoft.com/office/powerpoint/2010/main" val="3028764198"/>
              </p:ext>
            </p:extLst>
          </p:nvPr>
        </p:nvGraphicFramePr>
        <p:xfrm>
          <a:off x="211668" y="1723309"/>
          <a:ext cx="9415217" cy="4635545"/>
        </p:xfrm>
        <a:graphic>
          <a:graphicData uri="http://schemas.openxmlformats.org/drawingml/2006/chart">
            <c:chart xmlns:c="http://schemas.openxmlformats.org/drawingml/2006/chart" xmlns:r="http://schemas.openxmlformats.org/officeDocument/2006/relationships" r:id="rId3"/>
          </a:graphicData>
        </a:graphic>
      </p:graphicFrame>
      <p:sp>
        <p:nvSpPr>
          <p:cNvPr id="12" name="Up Arrow 5" descr="Significant decline year on year for 'Inspections are too short to provide a meaningful picture'">
            <a:extLst>
              <a:ext uri="{FF2B5EF4-FFF2-40B4-BE49-F238E27FC236}">
                <a16:creationId xmlns:a16="http://schemas.microsoft.com/office/drawing/2014/main" id="{90D253B1-6C13-4373-A17D-FEEA6EE93B2C}"/>
              </a:ext>
            </a:extLst>
          </p:cNvPr>
          <p:cNvSpPr/>
          <p:nvPr/>
        </p:nvSpPr>
        <p:spPr>
          <a:xfrm rot="10800000">
            <a:off x="8423101" y="2827413"/>
            <a:ext cx="163119" cy="185470"/>
          </a:xfrm>
          <a:prstGeom prst="upArrow">
            <a:avLst/>
          </a:prstGeom>
          <a:solidFill>
            <a:srgbClr val="F12E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1467"/>
          </a:p>
        </p:txBody>
      </p:sp>
      <p:sp>
        <p:nvSpPr>
          <p:cNvPr id="4" name="TextBox 3"/>
          <p:cNvSpPr txBox="1"/>
          <p:nvPr/>
        </p:nvSpPr>
        <p:spPr>
          <a:xfrm>
            <a:off x="1075188" y="6388657"/>
            <a:ext cx="10612551" cy="400110"/>
          </a:xfrm>
          <a:prstGeom prst="rect">
            <a:avLst/>
          </a:prstGeom>
        </p:spPr>
        <p:txBody>
          <a:bodyPr wrap="square" rtlCol="0" anchor="ctr" anchorCtr="0">
            <a:spAutoFit/>
          </a:bodyPr>
          <a:lstStyle/>
          <a:p>
            <a:r>
              <a:rPr lang="en-GB" sz="10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2017–2020: Q21. Why do you think the information Ofsted provides is not reliable? Please select all that apply (Base: all parents who feel the information Ofsted provides is not reliable.)</a:t>
            </a:r>
          </a:p>
          <a:p>
            <a:r>
              <a:rPr lang="en-GB" sz="10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2021: Q21a. </a:t>
            </a:r>
            <a:r>
              <a:rPr lang="en-US" sz="10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If you think Ofsted reports are not reliable, why do you think so? Please select all that apply </a:t>
            </a:r>
            <a:r>
              <a:rPr lang="en-GB" sz="10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(Base: all parents who feel the information in Ofsted reports is not reliable.)</a:t>
            </a:r>
          </a:p>
        </p:txBody>
      </p:sp>
    </p:spTree>
    <p:extLst>
      <p:ext uri="{BB962C8B-B14F-4D97-AF65-F5344CB8AC3E}">
        <p14:creationId xmlns:p14="http://schemas.microsoft.com/office/powerpoint/2010/main" val="3399025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75815" y="160781"/>
            <a:ext cx="10936457" cy="830997"/>
          </a:xfrm>
        </p:spPr>
        <p:txBody>
          <a:bodyPr/>
          <a:lstStyle/>
          <a:p>
            <a:r>
              <a:rPr lang="en-US">
                <a:solidFill>
                  <a:schemeClr val="tx1"/>
                </a:solidFill>
                <a:latin typeface="Tahoma" panose="020B0604030504040204" pitchFamily="34" charset="0"/>
                <a:ea typeface="Tahoma" panose="020B0604030504040204" pitchFamily="34" charset="0"/>
                <a:cs typeface="Tahoma" panose="020B0604030504040204" pitchFamily="34" charset="0"/>
              </a:rPr>
              <a:t>Three in five parents agree that Ofsted is a valuable source of </a:t>
            </a:r>
            <a:br>
              <a:rPr lang="en-US">
                <a:solidFill>
                  <a:schemeClr val="tx1"/>
                </a:solidFill>
                <a:latin typeface="Tahoma" panose="020B0604030504040204" pitchFamily="34" charset="0"/>
                <a:ea typeface="Tahoma" panose="020B0604030504040204" pitchFamily="34" charset="0"/>
                <a:cs typeface="Tahoma" panose="020B0604030504040204" pitchFamily="34" charset="0"/>
              </a:rPr>
            </a:br>
            <a:r>
              <a:rPr lang="en-US">
                <a:solidFill>
                  <a:schemeClr val="tx1"/>
                </a:solidFill>
                <a:latin typeface="Tahoma" panose="020B0604030504040204" pitchFamily="34" charset="0"/>
                <a:ea typeface="Tahoma" panose="020B0604030504040204" pitchFamily="34" charset="0"/>
                <a:cs typeface="Tahoma" panose="020B0604030504040204" pitchFamily="34" charset="0"/>
              </a:rPr>
              <a:t>information about childcare locally, a decline since last year.</a:t>
            </a:r>
            <a:endParaRPr lang="en-GB">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8" name="Rectangle 7">
            <a:extLst>
              <a:ext uri="{FF2B5EF4-FFF2-40B4-BE49-F238E27FC236}">
                <a16:creationId xmlns:a16="http://schemas.microsoft.com/office/drawing/2014/main" id="{5C09FE93-D136-4D9A-92F4-13B3F7FFF56F}"/>
              </a:ext>
            </a:extLst>
          </p:cNvPr>
          <p:cNvSpPr/>
          <p:nvPr/>
        </p:nvSpPr>
        <p:spPr>
          <a:xfrm>
            <a:off x="1075188" y="1446965"/>
            <a:ext cx="10057003" cy="276345"/>
          </a:xfrm>
          <a:prstGeom prst="rect">
            <a:avLst/>
          </a:prstGeom>
          <a:solidFill>
            <a:srgbClr val="F7F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latin typeface="Tahoma" panose="020B0604030504040204" pitchFamily="34" charset="0"/>
                <a:ea typeface="Tahoma" panose="020B0604030504040204" pitchFamily="34" charset="0"/>
                <a:cs typeface="Tahoma" panose="020B0604030504040204" pitchFamily="34" charset="0"/>
              </a:rPr>
              <a:t>Ofsted is a valuable source of information about childcare in your local area</a:t>
            </a:r>
          </a:p>
        </p:txBody>
      </p:sp>
      <p:graphicFrame>
        <p:nvGraphicFramePr>
          <p:cNvPr id="4" name="Chart 3" descr="Chart shows agreement of whether Ofsted is a valuable source of information about childcare in their local area by year. In 2021, 60% agree, this is a significant decline since 2020 (60%). 21% neither agree nor disagree, 10% disagree and 9% don't know."/>
          <p:cNvGraphicFramePr/>
          <p:nvPr>
            <p:extLst>
              <p:ext uri="{D42A27DB-BD31-4B8C-83A1-F6EECF244321}">
                <p14:modId xmlns:p14="http://schemas.microsoft.com/office/powerpoint/2010/main" val="435674605"/>
              </p:ext>
            </p:extLst>
          </p:nvPr>
        </p:nvGraphicFramePr>
        <p:xfrm>
          <a:off x="811365" y="1879041"/>
          <a:ext cx="10584647" cy="3099918"/>
        </p:xfrm>
        <a:graphic>
          <a:graphicData uri="http://schemas.openxmlformats.org/drawingml/2006/chart">
            <c:chart xmlns:c="http://schemas.openxmlformats.org/drawingml/2006/chart" xmlns:r="http://schemas.openxmlformats.org/officeDocument/2006/relationships" r:id="rId3"/>
          </a:graphicData>
        </a:graphic>
      </p:graphicFrame>
      <p:sp>
        <p:nvSpPr>
          <p:cNvPr id="14" name="Up Arrow 5" descr="Significant decline year on year for agreement that Ofsted is a valuable source of information about childcare in your local area">
            <a:extLst>
              <a:ext uri="{FF2B5EF4-FFF2-40B4-BE49-F238E27FC236}">
                <a16:creationId xmlns:a16="http://schemas.microsoft.com/office/drawing/2014/main" id="{90C02CC8-B7AE-4DA6-AA3C-425D9605AD63}"/>
              </a:ext>
            </a:extLst>
          </p:cNvPr>
          <p:cNvSpPr/>
          <p:nvPr/>
        </p:nvSpPr>
        <p:spPr>
          <a:xfrm rot="10800000">
            <a:off x="10714262" y="2180061"/>
            <a:ext cx="163119" cy="186880"/>
          </a:xfrm>
          <a:prstGeom prst="up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1467"/>
          </a:p>
        </p:txBody>
      </p:sp>
      <p:sp>
        <p:nvSpPr>
          <p:cNvPr id="17" name="Rounded Rectangle 16"/>
          <p:cNvSpPr/>
          <p:nvPr/>
        </p:nvSpPr>
        <p:spPr>
          <a:xfrm>
            <a:off x="523681" y="4814371"/>
            <a:ext cx="11144637" cy="1292851"/>
          </a:xfrm>
          <a:prstGeom prst="roundRect">
            <a:avLst/>
          </a:prstGeom>
          <a:noFill/>
          <a:ln w="19050">
            <a:solidFill>
              <a:srgbClr val="D8D9DB"/>
            </a:solid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GB" sz="1200">
                <a:solidFill>
                  <a:schemeClr val="tx1"/>
                </a:solidFill>
                <a:latin typeface="Tahoma" panose="020B0604030504040204" pitchFamily="34" charset="0"/>
                <a:ea typeface="Tahoma" panose="020B0604030504040204" pitchFamily="34" charset="0"/>
                <a:cs typeface="Tahoma" panose="020B0604030504040204" pitchFamily="34" charset="0"/>
              </a:rPr>
              <a:t>Parents of children in nursery are most likely to agree with this statement (74%), compared with 59% of those with school-age children. While this is most likely as a result of school children’s parents’ lack of knowledge on this, as their levels of disagreement are similar, parents of school children have seen a significant decline in agreement since 2020 (64%).</a:t>
            </a:r>
          </a:p>
          <a:p>
            <a:pPr algn="ctr"/>
            <a:endParaRPr lang="en-GB" sz="120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r>
              <a:rPr lang="en-GB" sz="1200">
                <a:solidFill>
                  <a:schemeClr val="tx1"/>
                </a:solidFill>
                <a:latin typeface="Tahoma" panose="020B0604030504040204" pitchFamily="34" charset="0"/>
                <a:ea typeface="Tahoma" panose="020B0604030504040204" pitchFamily="34" charset="0"/>
                <a:cs typeface="Tahoma" panose="020B0604030504040204" pitchFamily="34" charset="0"/>
              </a:rPr>
              <a:t>Possibly linked to this, parents aged 18–34 are most likely to agree with this statement, with seven in ten (69%) agreeing, compared with six in ten (58%) of those aged 35+. As previously, parents aged 35 and over also experienced a significant decline in agreement since 2020 (64%).</a:t>
            </a:r>
          </a:p>
        </p:txBody>
      </p:sp>
      <p:sp>
        <p:nvSpPr>
          <p:cNvPr id="13" name="TextBox 12"/>
          <p:cNvSpPr txBox="1"/>
          <p:nvPr/>
        </p:nvSpPr>
        <p:spPr>
          <a:xfrm>
            <a:off x="1849870" y="6340701"/>
            <a:ext cx="9818255" cy="246221"/>
          </a:xfrm>
          <a:prstGeom prst="rect">
            <a:avLst/>
          </a:prstGeom>
        </p:spPr>
        <p:txBody>
          <a:bodyPr wrap="square" rtlCol="0" anchor="ctr" anchorCtr="0">
            <a:spAutoFit/>
          </a:bodyPr>
          <a:lstStyle/>
          <a:p>
            <a:r>
              <a:rPr lang="en-GB" sz="10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Q23. To what extent do you agree or disagree with the following statements? (Base: all parents who have heard of Ofsted.)</a:t>
            </a:r>
          </a:p>
        </p:txBody>
      </p:sp>
    </p:spTree>
    <p:extLst>
      <p:ext uri="{BB962C8B-B14F-4D97-AF65-F5344CB8AC3E}">
        <p14:creationId xmlns:p14="http://schemas.microsoft.com/office/powerpoint/2010/main" val="1290891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4324" y="195579"/>
            <a:ext cx="10704196" cy="1569660"/>
          </a:xfrm>
        </p:spPr>
        <p:txBody>
          <a:bodyPr/>
          <a:lstStyle/>
          <a:p>
            <a:r>
              <a:rPr lang="en-GB">
                <a:solidFill>
                  <a:schemeClr val="tx1"/>
                </a:solidFill>
                <a:latin typeface="Tahoma" panose="020B0604030504040204" pitchFamily="34" charset="0"/>
                <a:ea typeface="Tahoma" panose="020B0604030504040204" pitchFamily="34" charset="0"/>
                <a:cs typeface="Tahoma" panose="020B0604030504040204" pitchFamily="34" charset="0"/>
              </a:rPr>
              <a:t>Comparably, agreement that Ofsted is a valuable source of information on education remains unchanged since 2016, at seven out of ten parents.</a:t>
            </a:r>
            <a:br>
              <a:rPr lang="en-GB">
                <a:latin typeface="Tahoma" panose="020B0604030504040204" pitchFamily="34" charset="0"/>
                <a:ea typeface="Tahoma" panose="020B0604030504040204" pitchFamily="34" charset="0"/>
                <a:cs typeface="Tahoma" panose="020B0604030504040204" pitchFamily="34" charset="0"/>
              </a:rPr>
            </a:br>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10" name="Rectangle 9">
            <a:extLst>
              <a:ext uri="{FF2B5EF4-FFF2-40B4-BE49-F238E27FC236}">
                <a16:creationId xmlns:a16="http://schemas.microsoft.com/office/drawing/2014/main" id="{1325B9EF-97F0-4108-8A93-72398920E3E1}"/>
              </a:ext>
            </a:extLst>
          </p:cNvPr>
          <p:cNvSpPr/>
          <p:nvPr/>
        </p:nvSpPr>
        <p:spPr>
          <a:xfrm>
            <a:off x="1075188" y="1446965"/>
            <a:ext cx="10057003" cy="276345"/>
          </a:xfrm>
          <a:prstGeom prst="rect">
            <a:avLst/>
          </a:prstGeom>
          <a:solidFill>
            <a:srgbClr val="F7F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latin typeface="Tahoma" panose="020B0604030504040204" pitchFamily="34" charset="0"/>
                <a:ea typeface="Tahoma" panose="020B0604030504040204" pitchFamily="34" charset="0"/>
                <a:cs typeface="Tahoma" panose="020B0604030504040204" pitchFamily="34" charset="0"/>
              </a:rPr>
              <a:t>Ofsted is a valuable source of information about education in your local area</a:t>
            </a:r>
          </a:p>
        </p:txBody>
      </p:sp>
      <p:graphicFrame>
        <p:nvGraphicFramePr>
          <p:cNvPr id="7" name="Chart 6" descr="Chart shows agreement of whether Ofsted is a valuable source of information about education in their local area by year. In 2021, 68% agree, 18% neither agree nor disagree, 9% disagree and 4% don't know. This is consistent with previous years. ">
            <a:extLst>
              <a:ext uri="{FF2B5EF4-FFF2-40B4-BE49-F238E27FC236}">
                <a16:creationId xmlns:a16="http://schemas.microsoft.com/office/drawing/2014/main" id="{50515953-03D3-488A-B75D-690AEF04AFC6}"/>
              </a:ext>
            </a:extLst>
          </p:cNvPr>
          <p:cNvGraphicFramePr/>
          <p:nvPr>
            <p:extLst>
              <p:ext uri="{D42A27DB-BD31-4B8C-83A1-F6EECF244321}">
                <p14:modId xmlns:p14="http://schemas.microsoft.com/office/powerpoint/2010/main" val="2658111136"/>
              </p:ext>
            </p:extLst>
          </p:nvPr>
        </p:nvGraphicFramePr>
        <p:xfrm>
          <a:off x="803481" y="1879041"/>
          <a:ext cx="10584647" cy="3099918"/>
        </p:xfrm>
        <a:graphic>
          <a:graphicData uri="http://schemas.openxmlformats.org/drawingml/2006/chart">
            <c:chart xmlns:c="http://schemas.openxmlformats.org/drawingml/2006/chart" xmlns:r="http://schemas.openxmlformats.org/officeDocument/2006/relationships" r:id="rId3"/>
          </a:graphicData>
        </a:graphic>
      </p:graphicFrame>
      <p:sp>
        <p:nvSpPr>
          <p:cNvPr id="8" name="Rounded Rectangle 16">
            <a:extLst>
              <a:ext uri="{FF2B5EF4-FFF2-40B4-BE49-F238E27FC236}">
                <a16:creationId xmlns:a16="http://schemas.microsoft.com/office/drawing/2014/main" id="{05991313-58B7-41BE-993B-BB11F471A6C3}"/>
              </a:ext>
            </a:extLst>
          </p:cNvPr>
          <p:cNvSpPr/>
          <p:nvPr/>
        </p:nvSpPr>
        <p:spPr>
          <a:xfrm>
            <a:off x="523487" y="4847423"/>
            <a:ext cx="11144637" cy="1257814"/>
          </a:xfrm>
          <a:prstGeom prst="roundRect">
            <a:avLst/>
          </a:prstGeom>
          <a:noFill/>
          <a:ln w="19050">
            <a:solidFill>
              <a:srgbClr val="D8D9DB"/>
            </a:solid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GB" sz="1400">
                <a:solidFill>
                  <a:schemeClr val="tx1"/>
                </a:solidFill>
                <a:latin typeface="Tahoma" panose="020B0604030504040204" pitchFamily="34" charset="0"/>
                <a:ea typeface="Tahoma" panose="020B0604030504040204" pitchFamily="34" charset="0"/>
                <a:cs typeface="Tahoma" panose="020B0604030504040204" pitchFamily="34" charset="0"/>
              </a:rPr>
              <a:t>Although there is no difference in agreement, parents with children at secondary school are more likely to disagree (12%), compared with those who have children in primary school (8%). </a:t>
            </a:r>
          </a:p>
          <a:p>
            <a:pPr algn="ctr"/>
            <a:endParaRPr lang="en-GB" sz="140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r>
              <a:rPr lang="en-GB" sz="1400">
                <a:solidFill>
                  <a:schemeClr val="tx1"/>
                </a:solidFill>
                <a:latin typeface="Tahoma" panose="020B0604030504040204" pitchFamily="34" charset="0"/>
                <a:ea typeface="Tahoma" panose="020B0604030504040204" pitchFamily="34" charset="0"/>
                <a:cs typeface="Tahoma" panose="020B0604030504040204" pitchFamily="34" charset="0"/>
              </a:rPr>
              <a:t>Parents of nursery-age children are most likely to agree with this statement (78%), compared with just over two thirds of those with school-age children (67%). </a:t>
            </a:r>
          </a:p>
        </p:txBody>
      </p:sp>
      <p:sp>
        <p:nvSpPr>
          <p:cNvPr id="4" name="TextBox 3"/>
          <p:cNvSpPr txBox="1"/>
          <p:nvPr/>
        </p:nvSpPr>
        <p:spPr>
          <a:xfrm>
            <a:off x="1692851" y="6309977"/>
            <a:ext cx="9975273" cy="246221"/>
          </a:xfrm>
          <a:prstGeom prst="rect">
            <a:avLst/>
          </a:prstGeom>
        </p:spPr>
        <p:txBody>
          <a:bodyPr wrap="square" rtlCol="0" anchor="ctr" anchorCtr="0">
            <a:spAutoFit/>
          </a:bodyPr>
          <a:lstStyle/>
          <a:p>
            <a:r>
              <a:rPr lang="en-GB" sz="10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Q23. To what extent do you agree or disagree with the following statements? (Base: parents of a school-age child who have heard of Ofsted.)</a:t>
            </a:r>
          </a:p>
        </p:txBody>
      </p:sp>
    </p:spTree>
    <p:extLst>
      <p:ext uri="{BB962C8B-B14F-4D97-AF65-F5344CB8AC3E}">
        <p14:creationId xmlns:p14="http://schemas.microsoft.com/office/powerpoint/2010/main" val="4003048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89875" y="155285"/>
            <a:ext cx="9914296" cy="830997"/>
          </a:xfrm>
        </p:spPr>
        <p:txBody>
          <a:bodyPr/>
          <a:lstStyle/>
          <a:p>
            <a:r>
              <a:rPr lang="en-GB">
                <a:solidFill>
                  <a:schemeClr val="tx1"/>
                </a:solidFill>
                <a:latin typeface="Tahoma" panose="020B0604030504040204" pitchFamily="34" charset="0"/>
                <a:ea typeface="Tahoma" panose="020B0604030504040204" pitchFamily="34" charset="0"/>
                <a:cs typeface="Tahoma" panose="020B0604030504040204" pitchFamily="34" charset="0"/>
              </a:rPr>
              <a:t>Likewise, agreement that Ofsted’s work helps to improve standards of education is level at just under two thirds (64%).</a:t>
            </a:r>
          </a:p>
        </p:txBody>
      </p:sp>
      <p:sp>
        <p:nvSpPr>
          <p:cNvPr id="9" name="Rectangle 8">
            <a:extLst>
              <a:ext uri="{FF2B5EF4-FFF2-40B4-BE49-F238E27FC236}">
                <a16:creationId xmlns:a16="http://schemas.microsoft.com/office/drawing/2014/main" id="{25F71FEB-F8E9-4886-8A06-20DABB1EAD61}"/>
              </a:ext>
            </a:extLst>
          </p:cNvPr>
          <p:cNvSpPr/>
          <p:nvPr/>
        </p:nvSpPr>
        <p:spPr>
          <a:xfrm>
            <a:off x="1075188" y="1446965"/>
            <a:ext cx="10057003" cy="276345"/>
          </a:xfrm>
          <a:prstGeom prst="rect">
            <a:avLst/>
          </a:prstGeom>
          <a:solidFill>
            <a:srgbClr val="F7F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latin typeface="Tahoma" panose="020B0604030504040204" pitchFamily="34" charset="0"/>
                <a:ea typeface="Tahoma" panose="020B0604030504040204" pitchFamily="34" charset="0"/>
                <a:cs typeface="Tahoma" panose="020B0604030504040204" pitchFamily="34" charset="0"/>
              </a:rPr>
              <a:t>Ofsted’s work helps to improve standards of education</a:t>
            </a:r>
          </a:p>
        </p:txBody>
      </p:sp>
      <p:graphicFrame>
        <p:nvGraphicFramePr>
          <p:cNvPr id="8" name="Chart 7" descr="Chart shows agreement of whether Ofsted helps to improve standards of education. In 2021, 64% agree, 21% neither agree nor disagree, 11% disagree and 5% don't know. This is consistent with all other years. ">
            <a:extLst>
              <a:ext uri="{FF2B5EF4-FFF2-40B4-BE49-F238E27FC236}">
                <a16:creationId xmlns:a16="http://schemas.microsoft.com/office/drawing/2014/main" id="{7D03EE84-EAAE-4840-80E6-D3C17B0424AC}"/>
              </a:ext>
            </a:extLst>
          </p:cNvPr>
          <p:cNvGraphicFramePr/>
          <p:nvPr>
            <p:extLst>
              <p:ext uri="{D42A27DB-BD31-4B8C-83A1-F6EECF244321}">
                <p14:modId xmlns:p14="http://schemas.microsoft.com/office/powerpoint/2010/main" val="2136654739"/>
              </p:ext>
            </p:extLst>
          </p:nvPr>
        </p:nvGraphicFramePr>
        <p:xfrm>
          <a:off x="811365" y="1879041"/>
          <a:ext cx="10584647" cy="3099918"/>
        </p:xfrm>
        <a:graphic>
          <a:graphicData uri="http://schemas.openxmlformats.org/drawingml/2006/chart">
            <c:chart xmlns:c="http://schemas.openxmlformats.org/drawingml/2006/chart" xmlns:r="http://schemas.openxmlformats.org/officeDocument/2006/relationships" r:id="rId3"/>
          </a:graphicData>
        </a:graphic>
      </p:graphicFrame>
      <p:sp>
        <p:nvSpPr>
          <p:cNvPr id="16" name="Rounded Rectangle 15"/>
          <p:cNvSpPr/>
          <p:nvPr/>
        </p:nvSpPr>
        <p:spPr>
          <a:xfrm>
            <a:off x="558415" y="4834007"/>
            <a:ext cx="11174349" cy="737028"/>
          </a:xfrm>
          <a:prstGeom prst="roundRect">
            <a:avLst/>
          </a:prstGeom>
          <a:noFill/>
          <a:ln w="19050">
            <a:solidFill>
              <a:srgbClr val="D8D9D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a:solidFill>
                  <a:srgbClr val="000000"/>
                </a:solidFill>
                <a:latin typeface="Tahoma" panose="020B0604030504040204" pitchFamily="34" charset="0"/>
                <a:ea typeface="Tahoma" panose="020B0604030504040204" pitchFamily="34" charset="0"/>
                <a:cs typeface="Tahoma" panose="020B0604030504040204" pitchFamily="34" charset="0"/>
              </a:rPr>
              <a:t>Those who are aware of their child’s school’s Ofsted rating are most likely to agree with this statement. Of this audience, two thirds (67%) agree, compared with just under half (48%) of those who are not aware of the rating.</a:t>
            </a:r>
          </a:p>
          <a:p>
            <a:pPr algn="ctr"/>
            <a:endParaRPr lang="en-US" sz="50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ctr"/>
            <a:r>
              <a:rPr lang="en-US" sz="1200">
                <a:solidFill>
                  <a:srgbClr val="000000"/>
                </a:solidFill>
                <a:latin typeface="Tahoma" panose="020B0604030504040204" pitchFamily="34" charset="0"/>
                <a:ea typeface="Tahoma" panose="020B0604030504040204" pitchFamily="34" charset="0"/>
                <a:cs typeface="Tahoma" panose="020B0604030504040204" pitchFamily="34" charset="0"/>
              </a:rPr>
              <a:t>Those whose child attends school in London are most likely to agree (73%), while those in the North West (57%) are least likely to.</a:t>
            </a:r>
          </a:p>
        </p:txBody>
      </p:sp>
      <p:sp>
        <p:nvSpPr>
          <p:cNvPr id="13" name="TextBox 12"/>
          <p:cNvSpPr txBox="1"/>
          <p:nvPr/>
        </p:nvSpPr>
        <p:spPr>
          <a:xfrm>
            <a:off x="1651386" y="6385344"/>
            <a:ext cx="8343806" cy="246221"/>
          </a:xfrm>
          <a:prstGeom prst="rect">
            <a:avLst/>
          </a:prstGeom>
        </p:spPr>
        <p:txBody>
          <a:bodyPr wrap="square" rtlCol="0" anchor="ctr" anchorCtr="0">
            <a:spAutoFit/>
          </a:bodyPr>
          <a:lstStyle/>
          <a:p>
            <a:r>
              <a:rPr lang="en-GB" sz="10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Q23. To what extent do you agree or disagree with the following statements? (Base: parents of a school-age child who have heard of Ofsted.)</a:t>
            </a:r>
          </a:p>
        </p:txBody>
      </p:sp>
    </p:spTree>
    <p:extLst>
      <p:ext uri="{BB962C8B-B14F-4D97-AF65-F5344CB8AC3E}">
        <p14:creationId xmlns:p14="http://schemas.microsoft.com/office/powerpoint/2010/main" val="1141796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1" y="12033"/>
            <a:ext cx="9893222" cy="1446550"/>
          </a:xfrm>
        </p:spPr>
        <p:txBody>
          <a:bodyPr/>
          <a:lstStyle/>
          <a:p>
            <a:r>
              <a:rPr lang="en-GB" sz="2200">
                <a:latin typeface="Tahoma" panose="020B0604030504040204" pitchFamily="34" charset="0"/>
                <a:ea typeface="Tahoma" panose="020B0604030504040204" pitchFamily="34" charset="0"/>
                <a:cs typeface="Tahoma" panose="020B0604030504040204" pitchFamily="34" charset="0"/>
              </a:rPr>
              <a:t>Agreement that Ofsted acts independently of the government is stable year on year, with just over a third agreeing (35%). Those who report they know more about Ofsted are more likely to agree than those who reporting knowing little or nothing.</a:t>
            </a:r>
          </a:p>
        </p:txBody>
      </p:sp>
      <p:sp>
        <p:nvSpPr>
          <p:cNvPr id="10" name="Rectangle 9">
            <a:extLst>
              <a:ext uri="{FF2B5EF4-FFF2-40B4-BE49-F238E27FC236}">
                <a16:creationId xmlns:a16="http://schemas.microsoft.com/office/drawing/2014/main" id="{136D3AF7-793D-4BCD-89D1-E896C39BD343}"/>
              </a:ext>
            </a:extLst>
          </p:cNvPr>
          <p:cNvSpPr/>
          <p:nvPr/>
        </p:nvSpPr>
        <p:spPr>
          <a:xfrm>
            <a:off x="1075188" y="1446965"/>
            <a:ext cx="10057003" cy="276345"/>
          </a:xfrm>
          <a:prstGeom prst="rect">
            <a:avLst/>
          </a:prstGeom>
          <a:solidFill>
            <a:srgbClr val="F7F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latin typeface="Tahoma" panose="020B0604030504040204" pitchFamily="34" charset="0"/>
                <a:ea typeface="Tahoma" panose="020B0604030504040204" pitchFamily="34" charset="0"/>
                <a:cs typeface="Tahoma" panose="020B0604030504040204" pitchFamily="34" charset="0"/>
              </a:rPr>
              <a:t>Ofsted acts independently of government</a:t>
            </a:r>
          </a:p>
        </p:txBody>
      </p:sp>
      <p:graphicFrame>
        <p:nvGraphicFramePr>
          <p:cNvPr id="4" name="Chart 3" descr="Chart shows agreement on Ofsted's role as a force to improve education and act independently of Government by year. In 2021, 8% strongly agree, 27% agree, 25% neither agree nor disagree, 14% disagree, 5% strongly disagree and 22% don't know. This is consistent with 2020."/>
          <p:cNvGraphicFramePr/>
          <p:nvPr>
            <p:extLst>
              <p:ext uri="{D42A27DB-BD31-4B8C-83A1-F6EECF244321}">
                <p14:modId xmlns:p14="http://schemas.microsoft.com/office/powerpoint/2010/main" val="2821476549"/>
              </p:ext>
            </p:extLst>
          </p:nvPr>
        </p:nvGraphicFramePr>
        <p:xfrm>
          <a:off x="547439" y="1794009"/>
          <a:ext cx="7887526" cy="4588881"/>
        </p:xfrm>
        <a:graphic>
          <a:graphicData uri="http://schemas.openxmlformats.org/drawingml/2006/chart">
            <c:chart xmlns:c="http://schemas.openxmlformats.org/drawingml/2006/chart" xmlns:r="http://schemas.openxmlformats.org/officeDocument/2006/relationships" r:id="rId3"/>
          </a:graphicData>
        </a:graphic>
      </p:graphicFrame>
      <p:sp>
        <p:nvSpPr>
          <p:cNvPr id="6" name="Oval 5">
            <a:extLst>
              <a:ext uri="{C183D7F6-B498-43B3-948B-1728B52AA6E4}">
                <adec:decorative xmlns:adec="http://schemas.microsoft.com/office/drawing/2017/decorative" val="1"/>
              </a:ext>
            </a:extLst>
          </p:cNvPr>
          <p:cNvSpPr/>
          <p:nvPr/>
        </p:nvSpPr>
        <p:spPr>
          <a:xfrm rot="603883">
            <a:off x="7018305" y="4858345"/>
            <a:ext cx="897120" cy="491469"/>
          </a:xfrm>
          <a:prstGeom prst="ellipse">
            <a:avLst/>
          </a:prstGeom>
          <a:solidFill>
            <a:schemeClr val="bg1"/>
          </a:solidFill>
          <a:ln>
            <a:solidFill>
              <a:srgbClr val="D8D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35%</a:t>
            </a:r>
          </a:p>
        </p:txBody>
      </p:sp>
      <p:sp>
        <p:nvSpPr>
          <p:cNvPr id="7" name="Oval 6">
            <a:extLst>
              <a:ext uri="{C183D7F6-B498-43B3-948B-1728B52AA6E4}">
                <adec:decorative xmlns:adec="http://schemas.microsoft.com/office/drawing/2017/decorative" val="1"/>
              </a:ext>
            </a:extLst>
          </p:cNvPr>
          <p:cNvSpPr/>
          <p:nvPr/>
        </p:nvSpPr>
        <p:spPr>
          <a:xfrm rot="603883">
            <a:off x="3423108" y="4811733"/>
            <a:ext cx="897120" cy="491469"/>
          </a:xfrm>
          <a:prstGeom prst="ellipse">
            <a:avLst/>
          </a:prstGeom>
          <a:solidFill>
            <a:schemeClr val="bg1"/>
          </a:solidFill>
          <a:ln>
            <a:solidFill>
              <a:srgbClr val="D8D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34%</a:t>
            </a:r>
          </a:p>
        </p:txBody>
      </p:sp>
      <p:sp>
        <p:nvSpPr>
          <p:cNvPr id="9" name="Rounded Rectangle 8"/>
          <p:cNvSpPr/>
          <p:nvPr/>
        </p:nvSpPr>
        <p:spPr>
          <a:xfrm>
            <a:off x="8690993" y="2298582"/>
            <a:ext cx="2369965" cy="2975381"/>
          </a:xfrm>
          <a:prstGeom prst="roundRect">
            <a:avLst/>
          </a:prstGeom>
          <a:noFill/>
          <a:ln w="19050">
            <a:solidFill>
              <a:srgbClr val="D8D9D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Those who report they know either a fair amount or a lot about Ofsted are more likely to agree that Ofsted acts independently of the government, compared with those who report they know just a little or know nothing (39% vs 29%). </a:t>
            </a:r>
          </a:p>
        </p:txBody>
      </p:sp>
      <p:sp>
        <p:nvSpPr>
          <p:cNvPr id="3" name="Footer Placeholder 2"/>
          <p:cNvSpPr>
            <a:spLocks noGrp="1"/>
          </p:cNvSpPr>
          <p:nvPr>
            <p:ph type="ftr" sz="quarter" idx="10"/>
          </p:nvPr>
        </p:nvSpPr>
        <p:spPr>
          <a:xfrm>
            <a:off x="1779263" y="6453589"/>
            <a:ext cx="7574462" cy="246221"/>
          </a:xfrm>
        </p:spPr>
        <p:txBody>
          <a:bodyPr/>
          <a:lstStyle/>
          <a:p>
            <a:pPr algn="l"/>
            <a:r>
              <a:rPr lang="en-US" sz="1000">
                <a:latin typeface="Tahoma" panose="020B0604030504040204" pitchFamily="34" charset="0"/>
                <a:ea typeface="Tahoma" panose="020B0604030504040204" pitchFamily="34" charset="0"/>
                <a:cs typeface="Tahoma" panose="020B0604030504040204" pitchFamily="34" charset="0"/>
              </a:rPr>
              <a:t>Q24_3. To what extent do you agree or disagree with the following statements? (Base: parents who have heard of Ofsted.)</a:t>
            </a:r>
          </a:p>
        </p:txBody>
      </p:sp>
    </p:spTree>
    <p:extLst>
      <p:ext uri="{BB962C8B-B14F-4D97-AF65-F5344CB8AC3E}">
        <p14:creationId xmlns:p14="http://schemas.microsoft.com/office/powerpoint/2010/main" val="1356700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F9B870-6CBE-4876-BE13-DE84A41B026D}"/>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B2A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p:txBody>
          <a:bodyPr/>
          <a:lstStyle/>
          <a:p>
            <a:r>
              <a:rPr lang="en-GB">
                <a:latin typeface="Tahoma" panose="020B0604030504040204" pitchFamily="34" charset="0"/>
                <a:ea typeface="Tahoma" panose="020B0604030504040204" pitchFamily="34" charset="0"/>
                <a:cs typeface="Tahoma" panose="020B0604030504040204" pitchFamily="34" charset="0"/>
              </a:rPr>
              <a:t>Background and method</a:t>
            </a:r>
          </a:p>
        </p:txBody>
      </p:sp>
    </p:spTree>
    <p:extLst>
      <p:ext uri="{BB962C8B-B14F-4D97-AF65-F5344CB8AC3E}">
        <p14:creationId xmlns:p14="http://schemas.microsoft.com/office/powerpoint/2010/main" val="56455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49" y="47354"/>
            <a:ext cx="9914807" cy="1446550"/>
          </a:xfrm>
        </p:spPr>
        <p:txBody>
          <a:bodyPr/>
          <a:lstStyle/>
          <a:p>
            <a:r>
              <a:rPr lang="en-GB" sz="2200">
                <a:latin typeface="Tahoma" panose="020B0604030504040204" pitchFamily="34" charset="0"/>
                <a:ea typeface="Tahoma" panose="020B0604030504040204" pitchFamily="34" charset="0"/>
                <a:cs typeface="Tahoma" panose="020B0604030504040204" pitchFamily="34" charset="0"/>
              </a:rPr>
              <a:t>Parents are favourable towards the four-point grading system, with two thirds (66%) agreeing it helps them to make decisions about their child’s education. Over half (56%) believe Ofsted acts in the best interests of children.</a:t>
            </a:r>
          </a:p>
        </p:txBody>
      </p:sp>
      <p:sp>
        <p:nvSpPr>
          <p:cNvPr id="10" name="Rectangle 9">
            <a:extLst>
              <a:ext uri="{FF2B5EF4-FFF2-40B4-BE49-F238E27FC236}">
                <a16:creationId xmlns:a16="http://schemas.microsoft.com/office/drawing/2014/main" id="{ACC99A98-6072-45D0-BD7D-F5410B0F8A69}"/>
              </a:ext>
            </a:extLst>
          </p:cNvPr>
          <p:cNvSpPr/>
          <p:nvPr/>
        </p:nvSpPr>
        <p:spPr>
          <a:xfrm>
            <a:off x="1075188" y="1446965"/>
            <a:ext cx="10057003" cy="276345"/>
          </a:xfrm>
          <a:prstGeom prst="rect">
            <a:avLst/>
          </a:prstGeom>
          <a:solidFill>
            <a:srgbClr val="F7F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latin typeface="Tahoma" panose="020B0604030504040204" pitchFamily="34" charset="0"/>
                <a:ea typeface="Tahoma" panose="020B0604030504040204" pitchFamily="34" charset="0"/>
                <a:cs typeface="Tahoma" panose="020B0604030504040204" pitchFamily="34" charset="0"/>
              </a:rPr>
              <a:t>Agreement on Ofsted</a:t>
            </a:r>
          </a:p>
        </p:txBody>
      </p:sp>
      <p:graphicFrame>
        <p:nvGraphicFramePr>
          <p:cNvPr id="4" name="Chart 3" descr="Chart shows agreement that Ofsted acts in the best interests of children (2021 data only). 14% strongly agree, 42% agree, 27% neither agree nor disagree, 8% disagree, 4% strongly disagree and 5% don't know. &#10;The chart also displays agreement that the four point Ofsted grading system is useful in helping make decisions about their child's education (2021 only). 16% strongly agree, 50% agree, 17% neither agree nor disagree, 8% disagree, 3% strongly disagree and 6% don't know,"/>
          <p:cNvGraphicFramePr/>
          <p:nvPr>
            <p:extLst>
              <p:ext uri="{D42A27DB-BD31-4B8C-83A1-F6EECF244321}">
                <p14:modId xmlns:p14="http://schemas.microsoft.com/office/powerpoint/2010/main" val="2688564251"/>
              </p:ext>
            </p:extLst>
          </p:nvPr>
        </p:nvGraphicFramePr>
        <p:xfrm>
          <a:off x="305973" y="2047618"/>
          <a:ext cx="10845800" cy="2818130"/>
        </p:xfrm>
        <a:graphic>
          <a:graphicData uri="http://schemas.openxmlformats.org/drawingml/2006/chart">
            <c:chart xmlns:c="http://schemas.openxmlformats.org/drawingml/2006/chart" xmlns:r="http://schemas.openxmlformats.org/officeDocument/2006/relationships" r:id="rId3"/>
          </a:graphicData>
        </a:graphic>
      </p:graphicFrame>
      <p:sp>
        <p:nvSpPr>
          <p:cNvPr id="5" name="Oval 4">
            <a:extLst>
              <a:ext uri="{C183D7F6-B498-43B3-948B-1728B52AA6E4}">
                <adec:decorative xmlns:adec="http://schemas.microsoft.com/office/drawing/2017/decorative" val="1"/>
              </a:ext>
            </a:extLst>
          </p:cNvPr>
          <p:cNvSpPr/>
          <p:nvPr/>
        </p:nvSpPr>
        <p:spPr>
          <a:xfrm rot="603883">
            <a:off x="4946611" y="2206194"/>
            <a:ext cx="890541" cy="491469"/>
          </a:xfrm>
          <a:prstGeom prst="ellipse">
            <a:avLst/>
          </a:prstGeom>
          <a:solidFill>
            <a:schemeClr val="bg1"/>
          </a:solidFill>
          <a:ln>
            <a:solidFill>
              <a:srgbClr val="D8D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56%</a:t>
            </a:r>
          </a:p>
        </p:txBody>
      </p:sp>
      <p:sp>
        <p:nvSpPr>
          <p:cNvPr id="6" name="Oval 5">
            <a:extLst>
              <a:ext uri="{C183D7F6-B498-43B3-948B-1728B52AA6E4}">
                <adec:decorative xmlns:adec="http://schemas.microsoft.com/office/drawing/2017/decorative" val="1"/>
              </a:ext>
            </a:extLst>
          </p:cNvPr>
          <p:cNvSpPr/>
          <p:nvPr/>
        </p:nvSpPr>
        <p:spPr>
          <a:xfrm rot="603883">
            <a:off x="5020528" y="3358625"/>
            <a:ext cx="896690" cy="491469"/>
          </a:xfrm>
          <a:prstGeom prst="ellipse">
            <a:avLst/>
          </a:prstGeom>
          <a:solidFill>
            <a:schemeClr val="bg1"/>
          </a:solidFill>
          <a:ln>
            <a:solidFill>
              <a:srgbClr val="D8D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66%</a:t>
            </a:r>
          </a:p>
        </p:txBody>
      </p:sp>
      <p:sp>
        <p:nvSpPr>
          <p:cNvPr id="9" name="Rounded Rectangle 8"/>
          <p:cNvSpPr/>
          <p:nvPr/>
        </p:nvSpPr>
        <p:spPr>
          <a:xfrm>
            <a:off x="267809" y="5152815"/>
            <a:ext cx="11656381" cy="736257"/>
          </a:xfrm>
          <a:prstGeom prst="roundRect">
            <a:avLst/>
          </a:prstGeom>
          <a:noFill/>
          <a:ln w="19050">
            <a:solidFill>
              <a:srgbClr val="D8D9D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Those who have read an Ofsted report (72%) are more likely to agree that Ofsted’s grading system is useful in helping make decisions about their child’s education, compared with 54% of those who have not.</a:t>
            </a:r>
          </a:p>
        </p:txBody>
      </p:sp>
      <p:sp>
        <p:nvSpPr>
          <p:cNvPr id="8" name="TextBox 7">
            <a:extLst>
              <a:ext uri="{C183D7F6-B498-43B3-948B-1728B52AA6E4}">
                <adec:decorative xmlns:adec="http://schemas.microsoft.com/office/drawing/2017/decorative" val="1"/>
              </a:ext>
            </a:extLst>
          </p:cNvPr>
          <p:cNvSpPr txBox="1"/>
          <p:nvPr/>
        </p:nvSpPr>
        <p:spPr>
          <a:xfrm>
            <a:off x="9353725" y="1746964"/>
            <a:ext cx="1100831" cy="276999"/>
          </a:xfrm>
          <a:prstGeom prst="rect">
            <a:avLst/>
          </a:prstGeom>
          <a:noFill/>
        </p:spPr>
        <p:txBody>
          <a:bodyPr wrap="square" rtlCol="0">
            <a:spAutoFit/>
          </a:bodyPr>
          <a:lstStyle/>
          <a:p>
            <a:r>
              <a:rPr lang="en-GB" sz="1200"/>
              <a:t>2021 = 1,009</a:t>
            </a:r>
          </a:p>
        </p:txBody>
      </p:sp>
      <p:sp>
        <p:nvSpPr>
          <p:cNvPr id="3" name="Footer Placeholder 2"/>
          <p:cNvSpPr>
            <a:spLocks noGrp="1"/>
          </p:cNvSpPr>
          <p:nvPr>
            <p:ph type="ftr" sz="quarter" idx="10"/>
          </p:nvPr>
        </p:nvSpPr>
        <p:spPr>
          <a:xfrm>
            <a:off x="1779263" y="6453589"/>
            <a:ext cx="7574462" cy="246221"/>
          </a:xfrm>
        </p:spPr>
        <p:txBody>
          <a:bodyPr/>
          <a:lstStyle/>
          <a:p>
            <a:pPr algn="l"/>
            <a:r>
              <a:rPr lang="en-US" sz="1000">
                <a:latin typeface="Tahoma" panose="020B0604030504040204" pitchFamily="34" charset="0"/>
                <a:ea typeface="Tahoma" panose="020B0604030504040204" pitchFamily="34" charset="0"/>
                <a:cs typeface="Tahoma" panose="020B0604030504040204" pitchFamily="34" charset="0"/>
              </a:rPr>
              <a:t>Q23_6 to 7. To what extent do you agree or disagree with the following statements? (Base: parents who have heard of Ofsted.)</a:t>
            </a:r>
          </a:p>
        </p:txBody>
      </p:sp>
    </p:spTree>
    <p:extLst>
      <p:ext uri="{BB962C8B-B14F-4D97-AF65-F5344CB8AC3E}">
        <p14:creationId xmlns:p14="http://schemas.microsoft.com/office/powerpoint/2010/main" val="2199430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C148E7F-50D1-4522-B750-9DAA4E4077CF}"/>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B2A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a:latin typeface="Tahoma" panose="020B0604030504040204" pitchFamily="34" charset="0"/>
                <a:ea typeface="Tahoma" panose="020B0604030504040204" pitchFamily="34" charset="0"/>
                <a:cs typeface="Tahoma" panose="020B0604030504040204" pitchFamily="34" charset="0"/>
              </a:rPr>
              <a:t>Choosing a provider</a:t>
            </a:r>
          </a:p>
        </p:txBody>
      </p:sp>
    </p:spTree>
    <p:extLst>
      <p:ext uri="{BB962C8B-B14F-4D97-AF65-F5344CB8AC3E}">
        <p14:creationId xmlns:p14="http://schemas.microsoft.com/office/powerpoint/2010/main" val="3950781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0B9DC-EEBC-4193-9CEB-E11B5E3E761B}"/>
              </a:ext>
            </a:extLst>
          </p:cNvPr>
          <p:cNvSpPr>
            <a:spLocks noGrp="1"/>
          </p:cNvSpPr>
          <p:nvPr>
            <p:ph type="title"/>
          </p:nvPr>
        </p:nvSpPr>
        <p:spPr>
          <a:xfrm>
            <a:off x="735564" y="124400"/>
            <a:ext cx="9620291" cy="1631216"/>
          </a:xfrm>
        </p:spPr>
        <p:txBody>
          <a:bodyPr/>
          <a:lstStyle/>
          <a:p>
            <a:r>
              <a:rPr lang="en-GB" sz="2000">
                <a:solidFill>
                  <a:schemeClr val="tx1"/>
                </a:solidFill>
                <a:latin typeface="Tahoma" panose="020B0604030504040204" pitchFamily="34" charset="0"/>
                <a:ea typeface="Tahoma" panose="020B0604030504040204" pitchFamily="34" charset="0"/>
                <a:cs typeface="Tahoma" panose="020B0604030504040204" pitchFamily="34" charset="0"/>
              </a:rPr>
              <a:t>For parents of both nursery and school-age children, visiting is their main </a:t>
            </a:r>
            <a:br>
              <a:rPr lang="en-GB" sz="2000">
                <a:solidFill>
                  <a:schemeClr val="tx1"/>
                </a:solidFill>
                <a:latin typeface="Tahoma" panose="020B0604030504040204" pitchFamily="34" charset="0"/>
                <a:ea typeface="Tahoma" panose="020B0604030504040204" pitchFamily="34" charset="0"/>
                <a:cs typeface="Tahoma" panose="020B0604030504040204" pitchFamily="34" charset="0"/>
              </a:rPr>
            </a:br>
            <a:r>
              <a:rPr lang="en-GB" sz="2000">
                <a:solidFill>
                  <a:schemeClr val="tx1"/>
                </a:solidFill>
                <a:latin typeface="Tahoma" panose="020B0604030504040204" pitchFamily="34" charset="0"/>
                <a:ea typeface="Tahoma" panose="020B0604030504040204" pitchFamily="34" charset="0"/>
                <a:cs typeface="Tahoma" panose="020B0604030504040204" pitchFamily="34" charset="0"/>
              </a:rPr>
              <a:t>source of information about whether a provider would be right for their child. Parents of school age children are more likely to rely on past experience and local authority websites. </a:t>
            </a:r>
            <a:br>
              <a:rPr lang="en-GB" sz="2000">
                <a:solidFill>
                  <a:schemeClr val="tx1"/>
                </a:solidFill>
                <a:latin typeface="Tahoma" panose="020B0604030504040204" pitchFamily="34" charset="0"/>
                <a:ea typeface="Tahoma" panose="020B0604030504040204" pitchFamily="34" charset="0"/>
                <a:cs typeface="Tahoma" panose="020B0604030504040204" pitchFamily="34" charset="0"/>
              </a:rPr>
            </a:br>
            <a:endParaRPr lang="en-GB" sz="2000"/>
          </a:p>
        </p:txBody>
      </p:sp>
      <p:sp>
        <p:nvSpPr>
          <p:cNvPr id="4" name="Text Placeholder 3">
            <a:extLst>
              <a:ext uri="{FF2B5EF4-FFF2-40B4-BE49-F238E27FC236}">
                <a16:creationId xmlns:a16="http://schemas.microsoft.com/office/drawing/2014/main" id="{76993757-AC59-4C3B-9658-FE85E06757FC}"/>
              </a:ext>
            </a:extLst>
          </p:cNvPr>
          <p:cNvSpPr>
            <a:spLocks noGrp="1"/>
          </p:cNvSpPr>
          <p:nvPr>
            <p:ph type="body" sz="quarter" idx="11"/>
          </p:nvPr>
        </p:nvSpPr>
        <p:spPr>
          <a:xfrm>
            <a:off x="777600" y="1516023"/>
            <a:ext cx="10634400" cy="338554"/>
          </a:xfrm>
        </p:spPr>
        <p:txBody>
          <a:bodyPr/>
          <a:lstStyle/>
          <a:p>
            <a:r>
              <a:rPr lang="en-US">
                <a:latin typeface="Tahoma" panose="020B0604030504040204" pitchFamily="34" charset="0"/>
                <a:ea typeface="Tahoma" panose="020B0604030504040204" pitchFamily="34" charset="0"/>
                <a:cs typeface="Tahoma" panose="020B0604030504040204" pitchFamily="34" charset="0"/>
              </a:rPr>
              <a:t>Go to for information on the provider</a:t>
            </a:r>
          </a:p>
        </p:txBody>
      </p:sp>
      <p:graphicFrame>
        <p:nvGraphicFramePr>
          <p:cNvPr id="7" name="Chart 6" descr="Chart shows where parents went for information when deciding on the school, college or childcare provider for their child grouped by parents of pre-school aged children, and parents of school aged children (2021 only). &#10;&#10;For both groups visiting, either in person or virtually, is most commonly cited (62% for pre-school parents and 52% for school parents). This is followed by Ofsted reports (39% pre-school, 44% school) and word of mouth from other parents (40% pre school, 44% school)."/>
          <p:cNvGraphicFramePr/>
          <p:nvPr>
            <p:extLst>
              <p:ext uri="{D42A27DB-BD31-4B8C-83A1-F6EECF244321}">
                <p14:modId xmlns:p14="http://schemas.microsoft.com/office/powerpoint/2010/main" val="130104894"/>
              </p:ext>
            </p:extLst>
          </p:nvPr>
        </p:nvGraphicFramePr>
        <p:xfrm>
          <a:off x="-253430" y="1623934"/>
          <a:ext cx="8927647" cy="491920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894445" y="6260146"/>
            <a:ext cx="6482936" cy="707886"/>
          </a:xfrm>
          <a:prstGeom prst="rect">
            <a:avLst/>
          </a:prstGeom>
        </p:spPr>
        <p:txBody>
          <a:bodyPr wrap="square" rtlCol="0" anchor="ctr" anchorCtr="0">
            <a:spAutoFit/>
          </a:bodyPr>
          <a:lstStyle/>
          <a:p>
            <a:r>
              <a:rPr lang="en-GB" sz="10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Q1a. When deciding which childcare provider, school or college was right for your child, where did you get your information from? Please select all that apply. (Base: all parents (n=1,018; nursery-age children n=102; school-age children n=916.)</a:t>
            </a:r>
          </a:p>
          <a:p>
            <a:endParaRPr lang="en-GB" sz="10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7" name="Footer Placeholder 2">
            <a:extLst>
              <a:ext uri="{FF2B5EF4-FFF2-40B4-BE49-F238E27FC236}">
                <a16:creationId xmlns:a16="http://schemas.microsoft.com/office/drawing/2014/main" id="{4B5F18AF-99FB-42A9-A436-D0F459429591}"/>
              </a:ext>
              <a:ext uri="{C183D7F6-B498-43B3-948B-1728B52AA6E4}">
                <adec:decorative xmlns:adec="http://schemas.microsoft.com/office/drawing/2017/decorative" val="1"/>
              </a:ext>
            </a:extLst>
          </p:cNvPr>
          <p:cNvSpPr txBox="1">
            <a:spLocks/>
          </p:cNvSpPr>
          <p:nvPr/>
        </p:nvSpPr>
        <p:spPr>
          <a:xfrm>
            <a:off x="5761462" y="6000192"/>
            <a:ext cx="6324042" cy="519908"/>
          </a:xfrm>
          <a:prstGeom prst="rect">
            <a:avLst/>
          </a:prstGeom>
          <a:no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a:solidFill>
                  <a:srgbClr val="00B050"/>
                </a:solidFill>
                <a:latin typeface="Tahoma" panose="020B0604030504040204" pitchFamily="34" charset="0"/>
                <a:ea typeface="Tahoma" panose="020B0604030504040204" pitchFamily="34" charset="0"/>
                <a:cs typeface="Tahoma" panose="020B0604030504040204" pitchFamily="34" charset="0"/>
              </a:rPr>
              <a:t>Significantly higher than other provider group at 95% confidence level.</a:t>
            </a:r>
          </a:p>
          <a:p>
            <a:pPr algn="r"/>
            <a:br>
              <a:rPr lang="en-US" sz="900">
                <a:solidFill>
                  <a:srgbClr val="FF0000"/>
                </a:solidFill>
                <a:latin typeface="Tahoma" panose="020B0604030504040204" pitchFamily="34" charset="0"/>
                <a:ea typeface="Tahoma" panose="020B0604030504040204" pitchFamily="34" charset="0"/>
                <a:cs typeface="Tahoma" panose="020B0604030504040204" pitchFamily="34" charset="0"/>
              </a:rPr>
            </a:br>
            <a:r>
              <a:rPr lang="en-US" sz="900">
                <a:solidFill>
                  <a:srgbClr val="FF0000"/>
                </a:solidFill>
                <a:latin typeface="Tahoma" panose="020B0604030504040204" pitchFamily="34" charset="0"/>
                <a:ea typeface="Tahoma" panose="020B0604030504040204" pitchFamily="34" charset="0"/>
                <a:cs typeface="Tahoma" panose="020B0604030504040204" pitchFamily="34" charset="0"/>
              </a:rPr>
              <a:t>Significantly lower than other provider group at 95% confidence level.</a:t>
            </a:r>
          </a:p>
        </p:txBody>
      </p:sp>
      <p:sp>
        <p:nvSpPr>
          <p:cNvPr id="5" name="Rectangle 4">
            <a:extLst>
              <a:ext uri="{FF2B5EF4-FFF2-40B4-BE49-F238E27FC236}">
                <a16:creationId xmlns:a16="http://schemas.microsoft.com/office/drawing/2014/main" id="{4502196D-CF46-4C81-BF4D-6C25855A1752}"/>
              </a:ext>
              <a:ext uri="{C183D7F6-B498-43B3-948B-1728B52AA6E4}">
                <adec:decorative xmlns:adec="http://schemas.microsoft.com/office/drawing/2017/decorative" val="1"/>
              </a:ext>
            </a:extLst>
          </p:cNvPr>
          <p:cNvSpPr/>
          <p:nvPr/>
        </p:nvSpPr>
        <p:spPr>
          <a:xfrm>
            <a:off x="6667607" y="3220563"/>
            <a:ext cx="84406" cy="8440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C54741FB-813B-48A8-AE9B-96331F2C7DF1}"/>
              </a:ext>
              <a:ext uri="{C183D7F6-B498-43B3-948B-1728B52AA6E4}">
                <adec:decorative xmlns:adec="http://schemas.microsoft.com/office/drawing/2017/decorative" val="1"/>
              </a:ext>
            </a:extLst>
          </p:cNvPr>
          <p:cNvSpPr/>
          <p:nvPr/>
        </p:nvSpPr>
        <p:spPr>
          <a:xfrm>
            <a:off x="7289687" y="3444240"/>
            <a:ext cx="84406" cy="8440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C7AC2223-0095-480A-974B-D61C0CF58F89}"/>
              </a:ext>
              <a:ext uri="{C183D7F6-B498-43B3-948B-1728B52AA6E4}">
                <adec:decorative xmlns:adec="http://schemas.microsoft.com/office/drawing/2017/decorative" val="1"/>
              </a:ext>
            </a:extLst>
          </p:cNvPr>
          <p:cNvSpPr/>
          <p:nvPr/>
        </p:nvSpPr>
        <p:spPr>
          <a:xfrm>
            <a:off x="6206418" y="3973289"/>
            <a:ext cx="84406" cy="8440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70AC2470-8BA1-4700-BC90-389587CAA960}"/>
              </a:ext>
              <a:ext uri="{C183D7F6-B498-43B3-948B-1728B52AA6E4}">
                <adec:decorative xmlns:adec="http://schemas.microsoft.com/office/drawing/2017/decorative" val="1"/>
              </a:ext>
            </a:extLst>
          </p:cNvPr>
          <p:cNvSpPr/>
          <p:nvPr/>
        </p:nvSpPr>
        <p:spPr>
          <a:xfrm>
            <a:off x="8278839" y="6081567"/>
            <a:ext cx="84406" cy="8440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Isosceles Triangle 5">
            <a:extLst>
              <a:ext uri="{FF2B5EF4-FFF2-40B4-BE49-F238E27FC236}">
                <a16:creationId xmlns:a16="http://schemas.microsoft.com/office/drawing/2014/main" id="{75B784EB-0707-474E-88C5-B6D90FC7B669}"/>
              </a:ext>
              <a:ext uri="{C183D7F6-B498-43B3-948B-1728B52AA6E4}">
                <adec:decorative xmlns:adec="http://schemas.microsoft.com/office/drawing/2017/decorative" val="1"/>
              </a:ext>
            </a:extLst>
          </p:cNvPr>
          <p:cNvSpPr/>
          <p:nvPr/>
        </p:nvSpPr>
        <p:spPr>
          <a:xfrm flipV="1">
            <a:off x="6493786" y="3626608"/>
            <a:ext cx="108488" cy="92989"/>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Isosceles Triangle 15">
            <a:extLst>
              <a:ext uri="{FF2B5EF4-FFF2-40B4-BE49-F238E27FC236}">
                <a16:creationId xmlns:a16="http://schemas.microsoft.com/office/drawing/2014/main" id="{0DD1AE20-39C0-4CA8-A58B-7B9F1F3606BF}"/>
              </a:ext>
              <a:ext uri="{C183D7F6-B498-43B3-948B-1728B52AA6E4}">
                <adec:decorative xmlns:adec="http://schemas.microsoft.com/office/drawing/2017/decorative" val="1"/>
              </a:ext>
            </a:extLst>
          </p:cNvPr>
          <p:cNvSpPr/>
          <p:nvPr/>
        </p:nvSpPr>
        <p:spPr>
          <a:xfrm flipV="1">
            <a:off x="5801535" y="3050587"/>
            <a:ext cx="108488" cy="92989"/>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Isosceles Triangle 17">
            <a:extLst>
              <a:ext uri="{FF2B5EF4-FFF2-40B4-BE49-F238E27FC236}">
                <a16:creationId xmlns:a16="http://schemas.microsoft.com/office/drawing/2014/main" id="{B4836A73-7EBF-4F19-B671-57936EC83523}"/>
              </a:ext>
              <a:ext uri="{C183D7F6-B498-43B3-948B-1728B52AA6E4}">
                <adec:decorative xmlns:adec="http://schemas.microsoft.com/office/drawing/2017/decorative" val="1"/>
              </a:ext>
            </a:extLst>
          </p:cNvPr>
          <p:cNvSpPr/>
          <p:nvPr/>
        </p:nvSpPr>
        <p:spPr>
          <a:xfrm flipV="1">
            <a:off x="8266798" y="6332938"/>
            <a:ext cx="108488" cy="92989"/>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43395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47BE84-ACC8-44AC-8C44-1395BF5BE137}"/>
              </a:ext>
            </a:extLst>
          </p:cNvPr>
          <p:cNvSpPr>
            <a:spLocks noGrp="1"/>
          </p:cNvSpPr>
          <p:nvPr>
            <p:ph type="title"/>
          </p:nvPr>
        </p:nvSpPr>
        <p:spPr>
          <a:xfrm>
            <a:off x="771073" y="194988"/>
            <a:ext cx="9639867" cy="1323439"/>
          </a:xfrm>
        </p:spPr>
        <p:txBody>
          <a:bodyPr/>
          <a:lstStyle/>
          <a:p>
            <a:r>
              <a:rPr lang="en-GB" sz="2000">
                <a:solidFill>
                  <a:schemeClr val="tx1"/>
                </a:solidFill>
                <a:latin typeface="Tahoma" panose="020B0604030504040204" pitchFamily="34" charset="0"/>
                <a:ea typeface="Tahoma" panose="020B0604030504040204" pitchFamily="34" charset="0"/>
                <a:cs typeface="Tahoma" panose="020B0604030504040204" pitchFamily="34" charset="0"/>
              </a:rPr>
              <a:t>Proximity of the provider is the decisive factor in the final choice, followed by the provider’s ethos and the Ofsted judgement. While ethos is most important for pre-school parents, parents of school-age children are more likely to cite latest exam or test results or breadth of subjects.</a:t>
            </a:r>
            <a:endParaRPr lang="en-GB" sz="2000"/>
          </a:p>
        </p:txBody>
      </p:sp>
      <p:sp>
        <p:nvSpPr>
          <p:cNvPr id="6" name="Text Placeholder 5">
            <a:extLst>
              <a:ext uri="{FF2B5EF4-FFF2-40B4-BE49-F238E27FC236}">
                <a16:creationId xmlns:a16="http://schemas.microsoft.com/office/drawing/2014/main" id="{C9399C7A-75D7-4F25-B2A4-8A3B8A325770}"/>
              </a:ext>
            </a:extLst>
          </p:cNvPr>
          <p:cNvSpPr>
            <a:spLocks noGrp="1"/>
          </p:cNvSpPr>
          <p:nvPr>
            <p:ph type="body" sz="quarter" idx="11"/>
          </p:nvPr>
        </p:nvSpPr>
        <p:spPr>
          <a:xfrm>
            <a:off x="777600" y="1516023"/>
            <a:ext cx="10634400" cy="338554"/>
          </a:xfrm>
        </p:spPr>
        <p:txBody>
          <a:bodyPr/>
          <a:lstStyle/>
          <a:p>
            <a:r>
              <a:rPr lang="en-US">
                <a:latin typeface="Tahoma" panose="020B0604030504040204" pitchFamily="34" charset="0"/>
                <a:ea typeface="Tahoma" panose="020B0604030504040204" pitchFamily="34" charset="0"/>
                <a:cs typeface="Tahoma" panose="020B0604030504040204" pitchFamily="34" charset="0"/>
              </a:rPr>
              <a:t>Decisive factor for parents’ choice of provider</a:t>
            </a:r>
          </a:p>
        </p:txBody>
      </p:sp>
      <p:graphicFrame>
        <p:nvGraphicFramePr>
          <p:cNvPr id="11" name="Chart 10" descr="Chart shows decisive factor when deciding on the school, college or childcare provider for their child grouped by parents of pre-school aged children, and parents of school aged children (2021 only). &#10;&#10;For both groups, proximity to home is most commonly cited (64% for pre-school parents and 56% for school parents). This is followed by ethos and values (51% pre-school, 38% school) and Ofsted judgement (38% pre-school, 34% school)"/>
          <p:cNvGraphicFramePr/>
          <p:nvPr>
            <p:extLst>
              <p:ext uri="{D42A27DB-BD31-4B8C-83A1-F6EECF244321}">
                <p14:modId xmlns:p14="http://schemas.microsoft.com/office/powerpoint/2010/main" val="2029957454"/>
              </p:ext>
            </p:extLst>
          </p:nvPr>
        </p:nvGraphicFramePr>
        <p:xfrm>
          <a:off x="313361" y="1723310"/>
          <a:ext cx="9108042" cy="454283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751225" y="6266142"/>
            <a:ext cx="8324370" cy="553998"/>
          </a:xfrm>
          <a:prstGeom prst="rect">
            <a:avLst/>
          </a:prstGeom>
        </p:spPr>
        <p:txBody>
          <a:bodyPr wrap="square" rtlCol="0" anchor="ctr" anchorCtr="0">
            <a:spAutoFit/>
          </a:bodyPr>
          <a:lstStyle/>
          <a:p>
            <a:r>
              <a:rPr lang="en-GB" sz="10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Q2. Which of the following, if any, were important to you when making your decision? Please select up to 3. </a:t>
            </a:r>
            <a:br>
              <a:rPr lang="en-GB" sz="10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br>
            <a:r>
              <a:rPr lang="en-GB" sz="10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(Base: all parents who had a choice (n=964; nursery-age children n=98; school-age children n=866.)</a:t>
            </a:r>
          </a:p>
          <a:p>
            <a:endParaRPr lang="en-GB" sz="10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8" name="Footer Placeholder 2">
            <a:extLst>
              <a:ext uri="{FF2B5EF4-FFF2-40B4-BE49-F238E27FC236}">
                <a16:creationId xmlns:a16="http://schemas.microsoft.com/office/drawing/2014/main" id="{01C82BCB-C074-4AEB-8C1F-27DA03E56591}"/>
              </a:ext>
              <a:ext uri="{C183D7F6-B498-43B3-948B-1728B52AA6E4}">
                <adec:decorative xmlns:adec="http://schemas.microsoft.com/office/drawing/2017/decorative" val="1"/>
              </a:ext>
            </a:extLst>
          </p:cNvPr>
          <p:cNvSpPr txBox="1">
            <a:spLocks/>
          </p:cNvSpPr>
          <p:nvPr/>
        </p:nvSpPr>
        <p:spPr>
          <a:xfrm>
            <a:off x="5761462" y="6023233"/>
            <a:ext cx="6302008" cy="519908"/>
          </a:xfrm>
          <a:prstGeom prst="rect">
            <a:avLst/>
          </a:prstGeom>
          <a:no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a:solidFill>
                  <a:srgbClr val="00B050"/>
                </a:solidFill>
                <a:latin typeface="Tahoma" panose="020B0604030504040204" pitchFamily="34" charset="0"/>
                <a:ea typeface="Tahoma" panose="020B0604030504040204" pitchFamily="34" charset="0"/>
                <a:cs typeface="Tahoma" panose="020B0604030504040204" pitchFamily="34" charset="0"/>
              </a:rPr>
              <a:t>Significantly higher than other provider group at 95% confidence level.</a:t>
            </a:r>
            <a:br>
              <a:rPr lang="en-US" sz="900">
                <a:solidFill>
                  <a:srgbClr val="00B050"/>
                </a:solidFill>
                <a:latin typeface="Tahoma" panose="020B0604030504040204" pitchFamily="34" charset="0"/>
                <a:ea typeface="Tahoma" panose="020B0604030504040204" pitchFamily="34" charset="0"/>
                <a:cs typeface="Tahoma" panose="020B0604030504040204" pitchFamily="34" charset="0"/>
              </a:rPr>
            </a:br>
            <a:endParaRPr lang="en-US" sz="900">
              <a:solidFill>
                <a:srgbClr val="00B050"/>
              </a:solidFill>
              <a:latin typeface="Tahoma" panose="020B0604030504040204" pitchFamily="34" charset="0"/>
              <a:ea typeface="Tahoma" panose="020B0604030504040204" pitchFamily="34" charset="0"/>
              <a:cs typeface="Tahoma" panose="020B0604030504040204" pitchFamily="34" charset="0"/>
            </a:endParaRPr>
          </a:p>
          <a:p>
            <a:pPr algn="r"/>
            <a:r>
              <a:rPr lang="en-US" sz="900">
                <a:solidFill>
                  <a:srgbClr val="FF0000"/>
                </a:solidFill>
                <a:latin typeface="Tahoma" panose="020B0604030504040204" pitchFamily="34" charset="0"/>
                <a:ea typeface="Tahoma" panose="020B0604030504040204" pitchFamily="34" charset="0"/>
                <a:cs typeface="Tahoma" panose="020B0604030504040204" pitchFamily="34" charset="0"/>
              </a:rPr>
              <a:t>Significantly lower than other provider group at 95% confidence level.</a:t>
            </a:r>
          </a:p>
        </p:txBody>
      </p:sp>
      <p:sp>
        <p:nvSpPr>
          <p:cNvPr id="9" name="Rectangle 8">
            <a:extLst>
              <a:ext uri="{FF2B5EF4-FFF2-40B4-BE49-F238E27FC236}">
                <a16:creationId xmlns:a16="http://schemas.microsoft.com/office/drawing/2014/main" id="{66E46D62-963B-436A-9340-05921BED2203}"/>
              </a:ext>
              <a:ext uri="{C183D7F6-B498-43B3-948B-1728B52AA6E4}">
                <adec:decorative xmlns:adec="http://schemas.microsoft.com/office/drawing/2017/decorative" val="1"/>
              </a:ext>
            </a:extLst>
          </p:cNvPr>
          <p:cNvSpPr/>
          <p:nvPr/>
        </p:nvSpPr>
        <p:spPr>
          <a:xfrm>
            <a:off x="8208499" y="6081567"/>
            <a:ext cx="84406" cy="8440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Isosceles Triangle 11">
            <a:extLst>
              <a:ext uri="{FF2B5EF4-FFF2-40B4-BE49-F238E27FC236}">
                <a16:creationId xmlns:a16="http://schemas.microsoft.com/office/drawing/2014/main" id="{A4E3A621-2132-43D1-9F82-4E2A43F18DC4}"/>
              </a:ext>
              <a:ext uri="{C183D7F6-B498-43B3-948B-1728B52AA6E4}">
                <adec:decorative xmlns:adec="http://schemas.microsoft.com/office/drawing/2017/decorative" val="1"/>
              </a:ext>
            </a:extLst>
          </p:cNvPr>
          <p:cNvSpPr/>
          <p:nvPr/>
        </p:nvSpPr>
        <p:spPr>
          <a:xfrm flipV="1">
            <a:off x="8196458" y="6332938"/>
            <a:ext cx="108488" cy="92989"/>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4BD2F908-B840-480E-9A1B-87A3C817A4C0}"/>
              </a:ext>
              <a:ext uri="{C183D7F6-B498-43B3-948B-1728B52AA6E4}">
                <adec:decorative xmlns:adec="http://schemas.microsoft.com/office/drawing/2017/decorative" val="1"/>
              </a:ext>
            </a:extLst>
          </p:cNvPr>
          <p:cNvSpPr/>
          <p:nvPr/>
        </p:nvSpPr>
        <p:spPr>
          <a:xfrm>
            <a:off x="8403102" y="2238292"/>
            <a:ext cx="84406" cy="8440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Isosceles Triangle 14">
            <a:extLst>
              <a:ext uri="{FF2B5EF4-FFF2-40B4-BE49-F238E27FC236}">
                <a16:creationId xmlns:a16="http://schemas.microsoft.com/office/drawing/2014/main" id="{C64A74F5-9381-4F69-BF6A-A3F47E850923}"/>
              </a:ext>
              <a:ext uri="{C183D7F6-B498-43B3-948B-1728B52AA6E4}">
                <adec:decorative xmlns:adec="http://schemas.microsoft.com/office/drawing/2017/decorative" val="1"/>
              </a:ext>
            </a:extLst>
          </p:cNvPr>
          <p:cNvSpPr/>
          <p:nvPr/>
        </p:nvSpPr>
        <p:spPr>
          <a:xfrm flipV="1">
            <a:off x="7674382" y="2359685"/>
            <a:ext cx="108488" cy="92989"/>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B84B56DD-E688-4FC0-8B3D-BFCFE94AFF6F}"/>
              </a:ext>
              <a:ext uri="{C183D7F6-B498-43B3-948B-1728B52AA6E4}">
                <adec:decorative xmlns:adec="http://schemas.microsoft.com/office/drawing/2017/decorative" val="1"/>
              </a:ext>
            </a:extLst>
          </p:cNvPr>
          <p:cNvSpPr/>
          <p:nvPr/>
        </p:nvSpPr>
        <p:spPr>
          <a:xfrm>
            <a:off x="5814121" y="3219016"/>
            <a:ext cx="84406" cy="8440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Isosceles Triangle 18">
            <a:extLst>
              <a:ext uri="{FF2B5EF4-FFF2-40B4-BE49-F238E27FC236}">
                <a16:creationId xmlns:a16="http://schemas.microsoft.com/office/drawing/2014/main" id="{A5BDBA08-8B46-4CCE-BA86-6B14E50F5264}"/>
              </a:ext>
              <a:ext uri="{C183D7F6-B498-43B3-948B-1728B52AA6E4}">
                <adec:decorative xmlns:adec="http://schemas.microsoft.com/office/drawing/2017/decorative" val="1"/>
              </a:ext>
            </a:extLst>
          </p:cNvPr>
          <p:cNvSpPr/>
          <p:nvPr/>
        </p:nvSpPr>
        <p:spPr>
          <a:xfrm flipV="1">
            <a:off x="6607494" y="3336011"/>
            <a:ext cx="108488" cy="92989"/>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832D4941-14B6-4FBF-BE3E-FBF39A2EA6F1}"/>
              </a:ext>
              <a:ext uri="{C183D7F6-B498-43B3-948B-1728B52AA6E4}">
                <adec:decorative xmlns:adec="http://schemas.microsoft.com/office/drawing/2017/decorative" val="1"/>
              </a:ext>
            </a:extLst>
          </p:cNvPr>
          <p:cNvSpPr/>
          <p:nvPr/>
        </p:nvSpPr>
        <p:spPr>
          <a:xfrm>
            <a:off x="5729715" y="3536785"/>
            <a:ext cx="84406" cy="8440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Isosceles Triangle 20">
            <a:extLst>
              <a:ext uri="{FF2B5EF4-FFF2-40B4-BE49-F238E27FC236}">
                <a16:creationId xmlns:a16="http://schemas.microsoft.com/office/drawing/2014/main" id="{33B6EF28-46D2-4006-BECE-747438A2D3A9}"/>
              </a:ext>
              <a:ext uri="{C183D7F6-B498-43B3-948B-1728B52AA6E4}">
                <adec:decorative xmlns:adec="http://schemas.microsoft.com/office/drawing/2017/decorative" val="1"/>
              </a:ext>
            </a:extLst>
          </p:cNvPr>
          <p:cNvSpPr/>
          <p:nvPr/>
        </p:nvSpPr>
        <p:spPr>
          <a:xfrm flipV="1">
            <a:off x="6365587" y="3695167"/>
            <a:ext cx="108488" cy="92989"/>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935862B0-9DB5-4D9D-9E6B-BEDF59472722}"/>
              </a:ext>
              <a:ext uri="{C183D7F6-B498-43B3-948B-1728B52AA6E4}">
                <adec:decorative xmlns:adec="http://schemas.microsoft.com/office/drawing/2017/decorative" val="1"/>
              </a:ext>
            </a:extLst>
          </p:cNvPr>
          <p:cNvSpPr/>
          <p:nvPr/>
        </p:nvSpPr>
        <p:spPr>
          <a:xfrm>
            <a:off x="6281181" y="4012570"/>
            <a:ext cx="84406" cy="8440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Isosceles Triangle 22">
            <a:extLst>
              <a:ext uri="{FF2B5EF4-FFF2-40B4-BE49-F238E27FC236}">
                <a16:creationId xmlns:a16="http://schemas.microsoft.com/office/drawing/2014/main" id="{B321D68B-A9C7-423C-914B-24C457EB45BE}"/>
              </a:ext>
              <a:ext uri="{C183D7F6-B498-43B3-948B-1728B52AA6E4}">
                <adec:decorative xmlns:adec="http://schemas.microsoft.com/office/drawing/2017/decorative" val="1"/>
              </a:ext>
            </a:extLst>
          </p:cNvPr>
          <p:cNvSpPr/>
          <p:nvPr/>
        </p:nvSpPr>
        <p:spPr>
          <a:xfrm flipV="1">
            <a:off x="5675471" y="5687083"/>
            <a:ext cx="108488" cy="92989"/>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ABA9F5F6-50FF-49FF-8A24-95A488105DD6}"/>
              </a:ext>
              <a:ext uri="{C183D7F6-B498-43B3-948B-1728B52AA6E4}">
                <adec:decorative xmlns:adec="http://schemas.microsoft.com/office/drawing/2017/decorative" val="1"/>
              </a:ext>
            </a:extLst>
          </p:cNvPr>
          <p:cNvSpPr/>
          <p:nvPr/>
        </p:nvSpPr>
        <p:spPr>
          <a:xfrm>
            <a:off x="6215899" y="5557673"/>
            <a:ext cx="84406" cy="8440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59545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16E528-8AF5-42E1-B737-1E7D0D16A161}"/>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B2A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a:latin typeface="Tahoma" panose="020B0604030504040204" pitchFamily="34" charset="0"/>
                <a:ea typeface="Tahoma" panose="020B0604030504040204" pitchFamily="34" charset="0"/>
                <a:cs typeface="Tahoma" panose="020B0604030504040204" pitchFamily="34" charset="0"/>
              </a:rPr>
              <a:t>Ofsted ratings and inspection reports</a:t>
            </a:r>
          </a:p>
        </p:txBody>
      </p:sp>
    </p:spTree>
    <p:extLst>
      <p:ext uri="{BB962C8B-B14F-4D97-AF65-F5344CB8AC3E}">
        <p14:creationId xmlns:p14="http://schemas.microsoft.com/office/powerpoint/2010/main" val="4001086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 y="169189"/>
            <a:ext cx="9924178" cy="1200329"/>
          </a:xfrm>
        </p:spPr>
        <p:txBody>
          <a:bodyPr/>
          <a:lstStyle/>
          <a:p>
            <a:r>
              <a:rPr lang="en-US">
                <a:latin typeface="Tahoma" panose="020B0604030504040204" pitchFamily="34" charset="0"/>
                <a:ea typeface="Tahoma" panose="020B0604030504040204" pitchFamily="34" charset="0"/>
                <a:cs typeface="Tahoma" panose="020B0604030504040204" pitchFamily="34" charset="0"/>
              </a:rPr>
              <a:t>Overall, 84% of all parents of school-age children are aware of Ofsted’s rating at their last inspection, a decline since last year, while awareness among pre-school parents is stable.</a:t>
            </a:r>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17" name="Rectangle 16">
            <a:extLst>
              <a:ext uri="{FF2B5EF4-FFF2-40B4-BE49-F238E27FC236}">
                <a16:creationId xmlns:a16="http://schemas.microsoft.com/office/drawing/2014/main" id="{08D02A30-93ED-4DF6-9BFB-669E9B7CFB15}"/>
              </a:ext>
            </a:extLst>
          </p:cNvPr>
          <p:cNvSpPr/>
          <p:nvPr/>
        </p:nvSpPr>
        <p:spPr>
          <a:xfrm>
            <a:off x="1075188" y="1446965"/>
            <a:ext cx="10057003" cy="276345"/>
          </a:xfrm>
          <a:prstGeom prst="rect">
            <a:avLst/>
          </a:prstGeom>
          <a:solidFill>
            <a:srgbClr val="F7F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latin typeface="Tahoma" panose="020B0604030504040204" pitchFamily="34" charset="0"/>
                <a:ea typeface="Tahoma" panose="020B0604030504040204" pitchFamily="34" charset="0"/>
                <a:cs typeface="Tahoma" panose="020B0604030504040204" pitchFamily="34" charset="0"/>
              </a:rPr>
              <a:t>Awareness of Ofsted grade</a:t>
            </a:r>
          </a:p>
        </p:txBody>
      </p:sp>
      <p:graphicFrame>
        <p:nvGraphicFramePr>
          <p:cNvPr id="6" name="Chart 5" descr="Chart shows awareness of the last Ofsted inspections given rating grouped by parents of pre-school aged children, and parents of school aged children and by year.&#10;&#10;For Parents of school age children, 84% state they know the rating. This is a significant decline from 2020 (88%). For parents of pre-school children, 73% know the rating, consistent with previous years. "/>
          <p:cNvGraphicFramePr/>
          <p:nvPr>
            <p:extLst>
              <p:ext uri="{D42A27DB-BD31-4B8C-83A1-F6EECF244321}">
                <p14:modId xmlns:p14="http://schemas.microsoft.com/office/powerpoint/2010/main" val="3025834563"/>
              </p:ext>
            </p:extLst>
          </p:nvPr>
        </p:nvGraphicFramePr>
        <p:xfrm>
          <a:off x="-780058" y="1723310"/>
          <a:ext cx="11064240" cy="4125039"/>
        </p:xfrm>
        <a:graphic>
          <a:graphicData uri="http://schemas.openxmlformats.org/drawingml/2006/chart">
            <c:chart xmlns:c="http://schemas.openxmlformats.org/drawingml/2006/chart" xmlns:r="http://schemas.openxmlformats.org/officeDocument/2006/relationships" r:id="rId3"/>
          </a:graphicData>
        </a:graphic>
      </p:graphicFrame>
      <p:sp>
        <p:nvSpPr>
          <p:cNvPr id="8" name="Rounded Rectangle 7">
            <a:extLst>
              <a:ext uri="{C183D7F6-B498-43B3-948B-1728B52AA6E4}">
                <adec:decorative xmlns:adec="http://schemas.microsoft.com/office/drawing/2017/decorative" val="1"/>
              </a:ext>
            </a:extLst>
          </p:cNvPr>
          <p:cNvSpPr/>
          <p:nvPr/>
        </p:nvSpPr>
        <p:spPr>
          <a:xfrm>
            <a:off x="335747" y="3616334"/>
            <a:ext cx="9372435" cy="330998"/>
          </a:xfrm>
          <a:prstGeom prst="roundRect">
            <a:avLst/>
          </a:prstGeom>
          <a:noFill/>
          <a:ln w="28575">
            <a:solidFill>
              <a:srgbClr val="01AA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Up Arrow 3">
            <a:extLst>
              <a:ext uri="{FF2B5EF4-FFF2-40B4-BE49-F238E27FC236}">
                <a16:creationId xmlns:a16="http://schemas.microsoft.com/office/drawing/2014/main" id="{8DCB07E7-09B9-4E8F-B519-1F4A1F47CB3E}"/>
              </a:ext>
              <a:ext uri="{C183D7F6-B498-43B3-948B-1728B52AA6E4}">
                <adec:decorative xmlns:adec="http://schemas.microsoft.com/office/drawing/2017/decorative" val="1"/>
              </a:ext>
            </a:extLst>
          </p:cNvPr>
          <p:cNvSpPr/>
          <p:nvPr/>
        </p:nvSpPr>
        <p:spPr>
          <a:xfrm>
            <a:off x="8603051" y="3601837"/>
            <a:ext cx="163119" cy="296884"/>
          </a:xfrm>
          <a:prstGeom prst="up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1467"/>
          </a:p>
        </p:txBody>
      </p:sp>
      <p:sp>
        <p:nvSpPr>
          <p:cNvPr id="27" name="Up Arrow 5">
            <a:extLst>
              <a:ext uri="{FF2B5EF4-FFF2-40B4-BE49-F238E27FC236}">
                <a16:creationId xmlns:a16="http://schemas.microsoft.com/office/drawing/2014/main" id="{8B50BC14-2580-4AF9-93AE-F2396775AF06}"/>
              </a:ext>
              <a:ext uri="{C183D7F6-B498-43B3-948B-1728B52AA6E4}">
                <adec:decorative xmlns:adec="http://schemas.microsoft.com/office/drawing/2017/decorative" val="1"/>
              </a:ext>
            </a:extLst>
          </p:cNvPr>
          <p:cNvSpPr/>
          <p:nvPr/>
        </p:nvSpPr>
        <p:spPr>
          <a:xfrm rot="10800000">
            <a:off x="5594912" y="3637387"/>
            <a:ext cx="163119" cy="296884"/>
          </a:xfrm>
          <a:prstGeom prst="upArrow">
            <a:avLst/>
          </a:prstGeom>
          <a:solidFill>
            <a:srgbClr val="F12E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1467"/>
          </a:p>
        </p:txBody>
      </p:sp>
      <p:sp>
        <p:nvSpPr>
          <p:cNvPr id="15" name="Rounded Rectangle 8">
            <a:extLst>
              <a:ext uri="{FF2B5EF4-FFF2-40B4-BE49-F238E27FC236}">
                <a16:creationId xmlns:a16="http://schemas.microsoft.com/office/drawing/2014/main" id="{54890D8B-94C0-45BE-BB47-C31544C2CD1D}"/>
              </a:ext>
            </a:extLst>
          </p:cNvPr>
          <p:cNvSpPr/>
          <p:nvPr/>
        </p:nvSpPr>
        <p:spPr>
          <a:xfrm>
            <a:off x="9904165" y="2046913"/>
            <a:ext cx="2060153" cy="1755209"/>
          </a:xfrm>
          <a:prstGeom prst="roundRect">
            <a:avLst/>
          </a:prstGeom>
          <a:noFill/>
          <a:ln w="19050">
            <a:solidFill>
              <a:srgbClr val="D8D9D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This decline in recall for parents of school-age children could be as a result of the suspension of standard inspections during the COVID-19 pandemic.</a:t>
            </a:r>
          </a:p>
        </p:txBody>
      </p:sp>
      <p:sp>
        <p:nvSpPr>
          <p:cNvPr id="14" name="Rounded Rectangle 8">
            <a:extLst>
              <a:ext uri="{FF2B5EF4-FFF2-40B4-BE49-F238E27FC236}">
                <a16:creationId xmlns:a16="http://schemas.microsoft.com/office/drawing/2014/main" id="{CD911805-49A1-4B11-8A88-6A3D923362FC}"/>
              </a:ext>
            </a:extLst>
          </p:cNvPr>
          <p:cNvSpPr/>
          <p:nvPr/>
        </p:nvSpPr>
        <p:spPr>
          <a:xfrm>
            <a:off x="9904164" y="4155914"/>
            <a:ext cx="2060153" cy="1755209"/>
          </a:xfrm>
          <a:prstGeom prst="roundRect">
            <a:avLst/>
          </a:prstGeom>
          <a:noFill/>
          <a:ln w="19050">
            <a:solidFill>
              <a:srgbClr val="D8D9D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Parents of school- age children are more likely than pre-school-age children to be aware of the Ofsted rating at the last inspection.</a:t>
            </a:r>
          </a:p>
        </p:txBody>
      </p:sp>
      <p:sp>
        <p:nvSpPr>
          <p:cNvPr id="16" name="Rounded Rectangle 7">
            <a:extLst>
              <a:ext uri="{FF2B5EF4-FFF2-40B4-BE49-F238E27FC236}">
                <a16:creationId xmlns:a16="http://schemas.microsoft.com/office/drawing/2014/main" id="{6239BB98-133B-4D26-892C-826EE309D3E4}"/>
              </a:ext>
              <a:ext uri="{C183D7F6-B498-43B3-948B-1728B52AA6E4}">
                <adec:decorative xmlns:adec="http://schemas.microsoft.com/office/drawing/2017/decorative" val="1"/>
              </a:ext>
            </a:extLst>
          </p:cNvPr>
          <p:cNvSpPr/>
          <p:nvPr/>
        </p:nvSpPr>
        <p:spPr>
          <a:xfrm>
            <a:off x="315657" y="5502854"/>
            <a:ext cx="9372435" cy="330998"/>
          </a:xfrm>
          <a:prstGeom prst="roundRect">
            <a:avLst/>
          </a:prstGeom>
          <a:noFill/>
          <a:ln w="28575">
            <a:solidFill>
              <a:srgbClr val="01AA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676401" y="6381762"/>
            <a:ext cx="9818255" cy="246221"/>
          </a:xfrm>
          <a:prstGeom prst="rect">
            <a:avLst/>
          </a:prstGeom>
        </p:spPr>
        <p:txBody>
          <a:bodyPr wrap="square" rtlCol="0" anchor="ctr" anchorCtr="0">
            <a:spAutoFit/>
          </a:bodyPr>
          <a:lstStyle/>
          <a:p>
            <a:r>
              <a:rPr lang="en-GB" sz="10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Q6. What grade was your child’s childcare provider, school or college given at the last inspection? (Base: all parents who have heard of Ofsted.) </a:t>
            </a:r>
          </a:p>
        </p:txBody>
      </p:sp>
    </p:spTree>
    <p:extLst>
      <p:ext uri="{BB962C8B-B14F-4D97-AF65-F5344CB8AC3E}">
        <p14:creationId xmlns:p14="http://schemas.microsoft.com/office/powerpoint/2010/main" val="3202465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245685"/>
            <a:ext cx="9715270" cy="830997"/>
          </a:xfrm>
        </p:spPr>
        <p:txBody>
          <a:bodyPr/>
          <a:lstStyle/>
          <a:p>
            <a:r>
              <a:rPr lang="en-GB">
                <a:latin typeface="Tahoma" panose="020B0604030504040204" pitchFamily="34" charset="0"/>
                <a:ea typeface="Tahoma" panose="020B0604030504040204" pitchFamily="34" charset="0"/>
                <a:cs typeface="Tahoma" panose="020B0604030504040204" pitchFamily="34" charset="0"/>
              </a:rPr>
              <a:t>Similar to last year, 68% of parents state they have read an Ofsted report at some point. </a:t>
            </a:r>
          </a:p>
        </p:txBody>
      </p:sp>
      <p:sp>
        <p:nvSpPr>
          <p:cNvPr id="10" name="Rectangle 9">
            <a:extLst>
              <a:ext uri="{FF2B5EF4-FFF2-40B4-BE49-F238E27FC236}">
                <a16:creationId xmlns:a16="http://schemas.microsoft.com/office/drawing/2014/main" id="{2A51386A-92AA-454A-B7DF-88758A418BB0}"/>
              </a:ext>
            </a:extLst>
          </p:cNvPr>
          <p:cNvSpPr/>
          <p:nvPr/>
        </p:nvSpPr>
        <p:spPr>
          <a:xfrm>
            <a:off x="1075188" y="1446965"/>
            <a:ext cx="10057003" cy="276345"/>
          </a:xfrm>
          <a:prstGeom prst="rect">
            <a:avLst/>
          </a:prstGeom>
          <a:solidFill>
            <a:srgbClr val="F7F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latin typeface="Tahoma" panose="020B0604030504040204" pitchFamily="34" charset="0"/>
                <a:ea typeface="Tahoma" panose="020B0604030504040204" pitchFamily="34" charset="0"/>
                <a:cs typeface="Tahoma" panose="020B0604030504040204" pitchFamily="34" charset="0"/>
              </a:rPr>
              <a:t>Read an Ofsted report</a:t>
            </a:r>
          </a:p>
        </p:txBody>
      </p:sp>
      <p:graphicFrame>
        <p:nvGraphicFramePr>
          <p:cNvPr id="6" name="Chart 5" descr="Chart shows percentage of parents who have ever read an Ofsted report. 68% report they have read a report, similar to last year (70%). Comparatively, 26% haven't and 6% report they don't know. "/>
          <p:cNvGraphicFramePr/>
          <p:nvPr>
            <p:extLst>
              <p:ext uri="{D42A27DB-BD31-4B8C-83A1-F6EECF244321}">
                <p14:modId xmlns:p14="http://schemas.microsoft.com/office/powerpoint/2010/main" val="3830841176"/>
              </p:ext>
            </p:extLst>
          </p:nvPr>
        </p:nvGraphicFramePr>
        <p:xfrm>
          <a:off x="417444" y="1986370"/>
          <a:ext cx="5870340" cy="407649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972019" y="6358095"/>
            <a:ext cx="7637974" cy="400110"/>
          </a:xfrm>
          <a:prstGeom prst="rect">
            <a:avLst/>
          </a:prstGeom>
        </p:spPr>
        <p:txBody>
          <a:bodyPr wrap="square" rtlCol="0" anchor="ctr" anchorCtr="0">
            <a:spAutoFit/>
          </a:bodyPr>
          <a:lstStyle/>
          <a:p>
            <a:r>
              <a:rPr lang="en-GB" sz="10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Q9a. </a:t>
            </a:r>
            <a:r>
              <a:rPr lang="en-US" sz="10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Have you ever read an Ofsted inspection report?</a:t>
            </a:r>
            <a:endParaRPr lang="en-GB" sz="10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r>
              <a:rPr lang="en-GB" sz="10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(Base: parents who have heard of Ofsted.)</a:t>
            </a:r>
          </a:p>
        </p:txBody>
      </p:sp>
    </p:spTree>
    <p:extLst>
      <p:ext uri="{BB962C8B-B14F-4D97-AF65-F5344CB8AC3E}">
        <p14:creationId xmlns:p14="http://schemas.microsoft.com/office/powerpoint/2010/main" val="2758237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28368" y="242686"/>
            <a:ext cx="9640201" cy="1200329"/>
          </a:xfrm>
        </p:spPr>
        <p:txBody>
          <a:bodyPr/>
          <a:lstStyle/>
          <a:p>
            <a:r>
              <a:rPr lang="en-GB">
                <a:latin typeface="Tahoma" panose="020B0604030504040204" pitchFamily="34" charset="0"/>
                <a:ea typeface="Tahoma" panose="020B0604030504040204" pitchFamily="34" charset="0"/>
                <a:cs typeface="Tahoma" panose="020B0604030504040204" pitchFamily="34" charset="0"/>
              </a:rPr>
              <a:t>Parents are most likely to use a report to find out how their child’s provider is doing (57%), although this has declined since last year.</a:t>
            </a:r>
          </a:p>
        </p:txBody>
      </p:sp>
      <p:sp>
        <p:nvSpPr>
          <p:cNvPr id="13" name="Rectangle 12">
            <a:extLst>
              <a:ext uri="{FF2B5EF4-FFF2-40B4-BE49-F238E27FC236}">
                <a16:creationId xmlns:a16="http://schemas.microsoft.com/office/drawing/2014/main" id="{4E7B134E-ECC7-41BF-BA6F-043EF0EDF198}"/>
              </a:ext>
            </a:extLst>
          </p:cNvPr>
          <p:cNvSpPr/>
          <p:nvPr/>
        </p:nvSpPr>
        <p:spPr>
          <a:xfrm>
            <a:off x="1075188" y="1446965"/>
            <a:ext cx="10057003" cy="276345"/>
          </a:xfrm>
          <a:prstGeom prst="rect">
            <a:avLst/>
          </a:prstGeom>
          <a:solidFill>
            <a:srgbClr val="F7F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latin typeface="Tahoma" panose="020B0604030504040204" pitchFamily="34" charset="0"/>
                <a:ea typeface="Tahoma" panose="020B0604030504040204" pitchFamily="34" charset="0"/>
                <a:cs typeface="Tahoma" panose="020B0604030504040204" pitchFamily="34" charset="0"/>
              </a:rPr>
              <a:t>Reasons for reading report</a:t>
            </a:r>
          </a:p>
        </p:txBody>
      </p:sp>
      <p:graphicFrame>
        <p:nvGraphicFramePr>
          <p:cNvPr id="8" name="Chart 7" descr="Chart shows what parents who read a report used it for by year.  Most commonly parents in 2021 use a report to find out how their child's provider/school is doing (57%). This is a significant decline since last year (62%). Other common reasons in 2021 is: to make a decision about which provider/school to choose in the first place (38%), or another reason (14%) which has seen a significant increase compared to 2020 (10%)."/>
          <p:cNvGraphicFramePr/>
          <p:nvPr>
            <p:extLst>
              <p:ext uri="{D42A27DB-BD31-4B8C-83A1-F6EECF244321}">
                <p14:modId xmlns:p14="http://schemas.microsoft.com/office/powerpoint/2010/main" val="1650511674"/>
              </p:ext>
            </p:extLst>
          </p:nvPr>
        </p:nvGraphicFramePr>
        <p:xfrm>
          <a:off x="490303" y="1512606"/>
          <a:ext cx="9085211" cy="5345394"/>
        </p:xfrm>
        <a:graphic>
          <a:graphicData uri="http://schemas.openxmlformats.org/drawingml/2006/chart">
            <c:chart xmlns:c="http://schemas.openxmlformats.org/drawingml/2006/chart" xmlns:r="http://schemas.openxmlformats.org/officeDocument/2006/relationships" r:id="rId3"/>
          </a:graphicData>
        </a:graphic>
      </p:graphicFrame>
      <p:sp>
        <p:nvSpPr>
          <p:cNvPr id="16" name="Up Arrow 5" descr="Significant decrease year on year that parents read an Ofsted report to consider what support their child might need">
            <a:extLst>
              <a:ext uri="{FF2B5EF4-FFF2-40B4-BE49-F238E27FC236}">
                <a16:creationId xmlns:a16="http://schemas.microsoft.com/office/drawing/2014/main" id="{345B24F8-B1A4-4142-B674-B498B1037832}"/>
              </a:ext>
            </a:extLst>
          </p:cNvPr>
          <p:cNvSpPr/>
          <p:nvPr/>
        </p:nvSpPr>
        <p:spPr>
          <a:xfrm rot="10800000">
            <a:off x="4741573" y="3475563"/>
            <a:ext cx="163119" cy="296884"/>
          </a:xfrm>
          <a:prstGeom prst="upArrow">
            <a:avLst/>
          </a:prstGeom>
          <a:solidFill>
            <a:srgbClr val="F12E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1467"/>
          </a:p>
        </p:txBody>
      </p:sp>
      <p:sp>
        <p:nvSpPr>
          <p:cNvPr id="14" name="Up Arrow 3" descr="Significant increase year on year of parents report they read an Ofsted report for another reason">
            <a:extLst>
              <a:ext uri="{FF2B5EF4-FFF2-40B4-BE49-F238E27FC236}">
                <a16:creationId xmlns:a16="http://schemas.microsoft.com/office/drawing/2014/main" id="{0FE5C75E-18D2-4CCD-9231-42658FBED8B7}"/>
              </a:ext>
            </a:extLst>
          </p:cNvPr>
          <p:cNvSpPr/>
          <p:nvPr/>
        </p:nvSpPr>
        <p:spPr>
          <a:xfrm>
            <a:off x="5365627" y="5290956"/>
            <a:ext cx="163119" cy="296884"/>
          </a:xfrm>
          <a:prstGeom prst="up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1467"/>
          </a:p>
        </p:txBody>
      </p:sp>
      <p:sp>
        <p:nvSpPr>
          <p:cNvPr id="15" name="Up Arrow 5" descr="Significant decrease year on year that parents read an Ofsted report to find out how their child's provider is doing">
            <a:extLst>
              <a:ext uri="{FF2B5EF4-FFF2-40B4-BE49-F238E27FC236}">
                <a16:creationId xmlns:a16="http://schemas.microsoft.com/office/drawing/2014/main" id="{630830B7-BA55-4B95-A55C-88D972F87F11}"/>
              </a:ext>
            </a:extLst>
          </p:cNvPr>
          <p:cNvSpPr/>
          <p:nvPr/>
        </p:nvSpPr>
        <p:spPr>
          <a:xfrm rot="10800000">
            <a:off x="8128543" y="4112179"/>
            <a:ext cx="163119" cy="296884"/>
          </a:xfrm>
          <a:prstGeom prst="upArrow">
            <a:avLst/>
          </a:prstGeom>
          <a:solidFill>
            <a:srgbClr val="F12E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1467"/>
          </a:p>
        </p:txBody>
      </p:sp>
      <p:sp>
        <p:nvSpPr>
          <p:cNvPr id="10" name="Rounded Rectangle 9"/>
          <p:cNvSpPr/>
          <p:nvPr/>
        </p:nvSpPr>
        <p:spPr>
          <a:xfrm>
            <a:off x="8831643" y="2096592"/>
            <a:ext cx="2493496" cy="3488444"/>
          </a:xfrm>
          <a:prstGeom prst="roundRect">
            <a:avLst/>
          </a:prstGeom>
          <a:noFill/>
          <a:ln w="19050">
            <a:solidFill>
              <a:srgbClr val="D8D9DB"/>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400">
                <a:solidFill>
                  <a:srgbClr val="000000"/>
                </a:solidFill>
                <a:latin typeface="Tahoma" panose="020B0604030504040204" pitchFamily="34" charset="0"/>
                <a:ea typeface="Tahoma" panose="020B0604030504040204" pitchFamily="34" charset="0"/>
                <a:cs typeface="Tahoma" panose="020B0604030504040204" pitchFamily="34" charset="0"/>
              </a:rPr>
              <a:t>Primary school parents are more likely than secondary school parents to report reading it when moving house (13% vs 5%).</a:t>
            </a:r>
          </a:p>
          <a:p>
            <a:endParaRPr lang="en-GB" sz="1400">
              <a:solidFill>
                <a:srgbClr val="000000"/>
              </a:solidFill>
              <a:latin typeface="Tahoma" panose="020B0604030504040204" pitchFamily="34" charset="0"/>
              <a:ea typeface="Tahoma" panose="020B0604030504040204" pitchFamily="34" charset="0"/>
              <a:cs typeface="Tahoma" panose="020B0604030504040204" pitchFamily="34" charset="0"/>
            </a:endParaRPr>
          </a:p>
          <a:p>
            <a:r>
              <a:rPr lang="en-GB" sz="1400">
                <a:solidFill>
                  <a:srgbClr val="000000"/>
                </a:solidFill>
                <a:latin typeface="Tahoma" panose="020B0604030504040204" pitchFamily="34" charset="0"/>
                <a:ea typeface="Tahoma" panose="020B0604030504040204" pitchFamily="34" charset="0"/>
                <a:cs typeface="Tahoma" panose="020B0604030504040204" pitchFamily="34" charset="0"/>
              </a:rPr>
              <a:t>Two thirds (65%) of secondary school parents state they read reports to find out how their child’s provider is doing. This is significantly higher than primary school parents (52%).</a:t>
            </a:r>
          </a:p>
        </p:txBody>
      </p:sp>
      <p:sp>
        <p:nvSpPr>
          <p:cNvPr id="4" name="TextBox 3"/>
          <p:cNvSpPr txBox="1"/>
          <p:nvPr/>
        </p:nvSpPr>
        <p:spPr>
          <a:xfrm>
            <a:off x="1697835" y="6408543"/>
            <a:ext cx="8257823" cy="400110"/>
          </a:xfrm>
          <a:prstGeom prst="rect">
            <a:avLst/>
          </a:prstGeom>
        </p:spPr>
        <p:txBody>
          <a:bodyPr wrap="square" rtlCol="0" anchor="ctr" anchorCtr="0">
            <a:spAutoFit/>
          </a:bodyPr>
          <a:lstStyle/>
          <a:p>
            <a:r>
              <a:rPr lang="en-GB" sz="10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Q11. If you have read an Ofsted inspection report, what did you use the report for? (Base: parents who have read an Ofsted report.)</a:t>
            </a:r>
          </a:p>
          <a:p>
            <a:r>
              <a:rPr lang="en-GB" sz="10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*Asked for the first time in 2020. **Asked for the first time in 2021.</a:t>
            </a:r>
          </a:p>
        </p:txBody>
      </p:sp>
    </p:spTree>
    <p:extLst>
      <p:ext uri="{BB962C8B-B14F-4D97-AF65-F5344CB8AC3E}">
        <p14:creationId xmlns:p14="http://schemas.microsoft.com/office/powerpoint/2010/main" val="22417423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82600" y="395896"/>
            <a:ext cx="3092072" cy="2793039"/>
          </a:xfrm>
        </p:spPr>
        <p:txBody>
          <a:bodyPr>
            <a:noAutofit/>
          </a:bodyPr>
          <a:lstStyle/>
          <a:p>
            <a:r>
              <a:rPr lang="en-GB" sz="2400">
                <a:latin typeface="Tahoma" panose="020B0604030504040204" pitchFamily="34" charset="0"/>
                <a:ea typeface="Tahoma" panose="020B0604030504040204" pitchFamily="34" charset="0"/>
                <a:cs typeface="Tahoma" panose="020B0604030504040204" pitchFamily="34" charset="0"/>
              </a:rPr>
              <a:t>Parents of school- aged children were most likely to have read an Ofsted report to see how the school is doing, while parents of younger children are more likely to have read a report to decide on the provider initially. </a:t>
            </a:r>
          </a:p>
        </p:txBody>
      </p:sp>
      <p:sp>
        <p:nvSpPr>
          <p:cNvPr id="10" name="Rectangle 9">
            <a:extLst>
              <a:ext uri="{FF2B5EF4-FFF2-40B4-BE49-F238E27FC236}">
                <a16:creationId xmlns:a16="http://schemas.microsoft.com/office/drawing/2014/main" id="{2F56735E-939F-4D4A-A00B-9F732A2E839A}"/>
              </a:ext>
            </a:extLst>
          </p:cNvPr>
          <p:cNvSpPr/>
          <p:nvPr/>
        </p:nvSpPr>
        <p:spPr>
          <a:xfrm>
            <a:off x="4549967" y="304542"/>
            <a:ext cx="6070293" cy="276345"/>
          </a:xfrm>
          <a:prstGeom prst="rect">
            <a:avLst/>
          </a:prstGeom>
          <a:solidFill>
            <a:srgbClr val="F7F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latin typeface="Tahoma" panose="020B0604030504040204" pitchFamily="34" charset="0"/>
                <a:ea typeface="Tahoma" panose="020B0604030504040204" pitchFamily="34" charset="0"/>
                <a:cs typeface="Tahoma" panose="020B0604030504040204" pitchFamily="34" charset="0"/>
              </a:rPr>
              <a:t>Reasons for reading report: school-age vs pre-school-age</a:t>
            </a:r>
          </a:p>
        </p:txBody>
      </p:sp>
      <p:graphicFrame>
        <p:nvGraphicFramePr>
          <p:cNvPr id="8" name="Chart 7" descr="Chart shows what parents who read a report used it for grouped by parents of pre-school aged children, and parents of school aged children. Parents of pre-school age children are significantly more likely than parents of school age children to read an Ofsted report to make a decision about which provider / school to use (56% vs 36%). They are also more likely to state they read it for another reason (25% vs 13%). Comparatively, parents of school age children are significantly more likely than parents pre-school aged children to use it to find out how the school is doing (58% vs 36%)."/>
          <p:cNvGraphicFramePr/>
          <p:nvPr>
            <p:extLst>
              <p:ext uri="{D42A27DB-BD31-4B8C-83A1-F6EECF244321}">
                <p14:modId xmlns:p14="http://schemas.microsoft.com/office/powerpoint/2010/main" val="3033597203"/>
              </p:ext>
            </p:extLst>
          </p:nvPr>
        </p:nvGraphicFramePr>
        <p:xfrm>
          <a:off x="4439162" y="957129"/>
          <a:ext cx="9085211" cy="5530983"/>
        </p:xfrm>
        <a:graphic>
          <a:graphicData uri="http://schemas.openxmlformats.org/drawingml/2006/chart">
            <c:chart xmlns:c="http://schemas.openxmlformats.org/drawingml/2006/chart" xmlns:r="http://schemas.openxmlformats.org/officeDocument/2006/relationships" r:id="rId3"/>
          </a:graphicData>
        </a:graphic>
      </p:graphicFrame>
      <p:sp>
        <p:nvSpPr>
          <p:cNvPr id="9" name="Footer Placeholder 2">
            <a:extLst>
              <a:ext uri="{FF2B5EF4-FFF2-40B4-BE49-F238E27FC236}">
                <a16:creationId xmlns:a16="http://schemas.microsoft.com/office/drawing/2014/main" id="{0AC3A124-E939-4C4E-A262-BFC26AC111B3}"/>
              </a:ext>
              <a:ext uri="{C183D7F6-B498-43B3-948B-1728B52AA6E4}">
                <adec:decorative xmlns:adec="http://schemas.microsoft.com/office/drawing/2017/decorative" val="1"/>
              </a:ext>
            </a:extLst>
          </p:cNvPr>
          <p:cNvSpPr txBox="1">
            <a:spLocks/>
          </p:cNvSpPr>
          <p:nvPr/>
        </p:nvSpPr>
        <p:spPr>
          <a:xfrm>
            <a:off x="7626579" y="5954870"/>
            <a:ext cx="4543865" cy="519908"/>
          </a:xfrm>
          <a:prstGeom prst="rect">
            <a:avLst/>
          </a:prstGeom>
          <a:no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a:solidFill>
                  <a:srgbClr val="00B050"/>
                </a:solidFill>
                <a:latin typeface="Tahoma" panose="020B0604030504040204" pitchFamily="34" charset="0"/>
                <a:ea typeface="Tahoma" panose="020B0604030504040204" pitchFamily="34" charset="0"/>
                <a:cs typeface="Tahoma" panose="020B0604030504040204" pitchFamily="34" charset="0"/>
              </a:rPr>
              <a:t>Significantly higher than other provider group at 95% confidence level.</a:t>
            </a:r>
            <a:br>
              <a:rPr lang="en-US" sz="900">
                <a:solidFill>
                  <a:srgbClr val="00B050"/>
                </a:solidFill>
                <a:latin typeface="Tahoma" panose="020B0604030504040204" pitchFamily="34" charset="0"/>
                <a:ea typeface="Tahoma" panose="020B0604030504040204" pitchFamily="34" charset="0"/>
                <a:cs typeface="Tahoma" panose="020B0604030504040204" pitchFamily="34" charset="0"/>
              </a:rPr>
            </a:br>
            <a:endParaRPr lang="en-US" sz="900">
              <a:solidFill>
                <a:srgbClr val="00B050"/>
              </a:solidFill>
              <a:latin typeface="Tahoma" panose="020B0604030504040204" pitchFamily="34" charset="0"/>
              <a:ea typeface="Tahoma" panose="020B0604030504040204" pitchFamily="34" charset="0"/>
              <a:cs typeface="Tahoma" panose="020B0604030504040204" pitchFamily="34" charset="0"/>
            </a:endParaRPr>
          </a:p>
          <a:p>
            <a:pPr algn="r"/>
            <a:r>
              <a:rPr lang="en-US" sz="900">
                <a:solidFill>
                  <a:srgbClr val="FF0000"/>
                </a:solidFill>
                <a:latin typeface="Tahoma" panose="020B0604030504040204" pitchFamily="34" charset="0"/>
                <a:ea typeface="Tahoma" panose="020B0604030504040204" pitchFamily="34" charset="0"/>
                <a:cs typeface="Tahoma" panose="020B0604030504040204" pitchFamily="34" charset="0"/>
              </a:rPr>
              <a:t>Significantly lower than other provider group at 95% confidence level.</a:t>
            </a:r>
          </a:p>
        </p:txBody>
      </p:sp>
      <p:sp>
        <p:nvSpPr>
          <p:cNvPr id="4" name="TextBox 3"/>
          <p:cNvSpPr txBox="1"/>
          <p:nvPr/>
        </p:nvSpPr>
        <p:spPr>
          <a:xfrm>
            <a:off x="4439162" y="6214824"/>
            <a:ext cx="4012408" cy="707886"/>
          </a:xfrm>
          <a:prstGeom prst="rect">
            <a:avLst/>
          </a:prstGeom>
        </p:spPr>
        <p:txBody>
          <a:bodyPr wrap="square" rtlCol="0" anchor="ctr" anchorCtr="0">
            <a:spAutoFit/>
          </a:bodyPr>
          <a:lstStyle/>
          <a:p>
            <a:r>
              <a:rPr lang="en-GB" sz="10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Q11. If you have read an Ofsted inspection report, what did you use the report for? (Base: parents who have read an Ofsted report)</a:t>
            </a:r>
          </a:p>
          <a:p>
            <a:r>
              <a:rPr lang="en-GB" sz="10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*Asked for the first time in 2020. **Asked for the first time in 2021.</a:t>
            </a:r>
          </a:p>
          <a:p>
            <a:endParaRPr lang="en-GB" sz="10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Rectangle 6">
            <a:extLst>
              <a:ext uri="{FF2B5EF4-FFF2-40B4-BE49-F238E27FC236}">
                <a16:creationId xmlns:a16="http://schemas.microsoft.com/office/drawing/2014/main" id="{421AE9F7-F832-456A-A7A3-9342CCF54A6F}"/>
              </a:ext>
              <a:ext uri="{C183D7F6-B498-43B3-948B-1728B52AA6E4}">
                <adec:decorative xmlns:adec="http://schemas.microsoft.com/office/drawing/2017/decorative" val="1"/>
              </a:ext>
            </a:extLst>
          </p:cNvPr>
          <p:cNvSpPr/>
          <p:nvPr/>
        </p:nvSpPr>
        <p:spPr>
          <a:xfrm>
            <a:off x="11239607" y="1335493"/>
            <a:ext cx="84406" cy="8440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a:extLst>
              <a:ext uri="{FF2B5EF4-FFF2-40B4-BE49-F238E27FC236}">
                <a16:creationId xmlns:a16="http://schemas.microsoft.com/office/drawing/2014/main" id="{BE7E8001-90E1-4080-A4B0-F3AFDCC172B4}"/>
              </a:ext>
              <a:ext uri="{C183D7F6-B498-43B3-948B-1728B52AA6E4}">
                <adec:decorative xmlns:adec="http://schemas.microsoft.com/office/drawing/2017/decorative" val="1"/>
              </a:ext>
            </a:extLst>
          </p:cNvPr>
          <p:cNvSpPr/>
          <p:nvPr/>
        </p:nvSpPr>
        <p:spPr>
          <a:xfrm flipV="1">
            <a:off x="10243511" y="3401881"/>
            <a:ext cx="108488" cy="92989"/>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64686521-BD0D-4C19-BE02-053772ED7792}"/>
              </a:ext>
              <a:ext uri="{C183D7F6-B498-43B3-948B-1728B52AA6E4}">
                <adec:decorative xmlns:adec="http://schemas.microsoft.com/office/drawing/2017/decorative" val="1"/>
              </a:ext>
            </a:extLst>
          </p:cNvPr>
          <p:cNvSpPr/>
          <p:nvPr/>
        </p:nvSpPr>
        <p:spPr>
          <a:xfrm>
            <a:off x="9689817" y="4675038"/>
            <a:ext cx="84406" cy="8440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B9A9CD7D-BE64-4FA1-8B37-CA2B58738803}"/>
              </a:ext>
              <a:ext uri="{C183D7F6-B498-43B3-948B-1728B52AA6E4}">
                <adec:decorative xmlns:adec="http://schemas.microsoft.com/office/drawing/2017/decorative" val="1"/>
              </a:ext>
            </a:extLst>
          </p:cNvPr>
          <p:cNvSpPr/>
          <p:nvPr/>
        </p:nvSpPr>
        <p:spPr>
          <a:xfrm>
            <a:off x="11324013" y="3596391"/>
            <a:ext cx="84406" cy="8440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FD2B6D04-8006-40D5-9834-F180405F607D}"/>
              </a:ext>
              <a:ext uri="{C183D7F6-B498-43B3-948B-1728B52AA6E4}">
                <adec:decorative xmlns:adec="http://schemas.microsoft.com/office/drawing/2017/decorative" val="1"/>
              </a:ext>
            </a:extLst>
          </p:cNvPr>
          <p:cNvSpPr/>
          <p:nvPr/>
        </p:nvSpPr>
        <p:spPr>
          <a:xfrm>
            <a:off x="8313989" y="6044074"/>
            <a:ext cx="84406" cy="8440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Isosceles Triangle 14">
            <a:extLst>
              <a:ext uri="{FF2B5EF4-FFF2-40B4-BE49-F238E27FC236}">
                <a16:creationId xmlns:a16="http://schemas.microsoft.com/office/drawing/2014/main" id="{97073E24-B8E9-4E4B-A55E-3B71FCF5E235}"/>
              </a:ext>
              <a:ext uri="{C183D7F6-B498-43B3-948B-1728B52AA6E4}">
                <adec:decorative xmlns:adec="http://schemas.microsoft.com/office/drawing/2017/decorative" val="1"/>
              </a:ext>
            </a:extLst>
          </p:cNvPr>
          <p:cNvSpPr/>
          <p:nvPr/>
        </p:nvSpPr>
        <p:spPr>
          <a:xfrm flipV="1">
            <a:off x="9091030" y="4976335"/>
            <a:ext cx="108488" cy="92989"/>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Isosceles Triangle 15">
            <a:extLst>
              <a:ext uri="{FF2B5EF4-FFF2-40B4-BE49-F238E27FC236}">
                <a16:creationId xmlns:a16="http://schemas.microsoft.com/office/drawing/2014/main" id="{297EC847-6FE9-4901-82BD-E2A6857270FE}"/>
              </a:ext>
              <a:ext uri="{C183D7F6-B498-43B3-948B-1728B52AA6E4}">
                <adec:decorative xmlns:adec="http://schemas.microsoft.com/office/drawing/2017/decorative" val="1"/>
              </a:ext>
            </a:extLst>
          </p:cNvPr>
          <p:cNvSpPr/>
          <p:nvPr/>
        </p:nvSpPr>
        <p:spPr>
          <a:xfrm flipV="1">
            <a:off x="8300878" y="6299284"/>
            <a:ext cx="108488" cy="92989"/>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Isosceles Triangle 16">
            <a:extLst>
              <a:ext uri="{FF2B5EF4-FFF2-40B4-BE49-F238E27FC236}">
                <a16:creationId xmlns:a16="http://schemas.microsoft.com/office/drawing/2014/main" id="{6663EFB4-771F-4342-96A9-19322AB8F582}"/>
              </a:ext>
              <a:ext uri="{C183D7F6-B498-43B3-948B-1728B52AA6E4}">
                <adec:decorative xmlns:adec="http://schemas.microsoft.com/office/drawing/2017/decorative" val="1"/>
              </a:ext>
            </a:extLst>
          </p:cNvPr>
          <p:cNvSpPr/>
          <p:nvPr/>
        </p:nvSpPr>
        <p:spPr>
          <a:xfrm flipV="1">
            <a:off x="10239892" y="1594581"/>
            <a:ext cx="108488" cy="92989"/>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738585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823" y="147376"/>
            <a:ext cx="10176472" cy="1200329"/>
          </a:xfrm>
        </p:spPr>
        <p:txBody>
          <a:bodyPr/>
          <a:lstStyle/>
          <a:p>
            <a:r>
              <a:rPr lang="en-GB">
                <a:latin typeface="Tahoma" panose="020B0604030504040204" pitchFamily="34" charset="0"/>
                <a:ea typeface="Tahoma" panose="020B0604030504040204" pitchFamily="34" charset="0"/>
                <a:cs typeface="Tahoma" panose="020B0604030504040204" pitchFamily="34" charset="0"/>
              </a:rPr>
              <a:t>With minimal change year on year, 83% of parents with school-age children and 87% of parents with pre-school-age children found the Ofsted report they read useful. </a:t>
            </a:r>
          </a:p>
        </p:txBody>
      </p:sp>
      <p:sp>
        <p:nvSpPr>
          <p:cNvPr id="11" name="Rectangle 10">
            <a:extLst>
              <a:ext uri="{FF2B5EF4-FFF2-40B4-BE49-F238E27FC236}">
                <a16:creationId xmlns:a16="http://schemas.microsoft.com/office/drawing/2014/main" id="{B9B5BA38-82A4-443A-B235-09D5B5F3E999}"/>
              </a:ext>
            </a:extLst>
          </p:cNvPr>
          <p:cNvSpPr/>
          <p:nvPr/>
        </p:nvSpPr>
        <p:spPr>
          <a:xfrm>
            <a:off x="1075188" y="1446965"/>
            <a:ext cx="10057003" cy="276345"/>
          </a:xfrm>
          <a:prstGeom prst="rect">
            <a:avLst/>
          </a:prstGeom>
          <a:solidFill>
            <a:srgbClr val="F7F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latin typeface="Tahoma" panose="020B0604030504040204" pitchFamily="34" charset="0"/>
                <a:ea typeface="Tahoma" panose="020B0604030504040204" pitchFamily="34" charset="0"/>
                <a:cs typeface="Tahoma" panose="020B0604030504040204" pitchFamily="34" charset="0"/>
              </a:rPr>
              <a:t>Ofsted report is useful</a:t>
            </a:r>
          </a:p>
        </p:txBody>
      </p:sp>
      <p:graphicFrame>
        <p:nvGraphicFramePr>
          <p:cNvPr id="9" name="Chart 8" descr="Chart shows how useful parents found the report they read grouped by parents of pre-school aged children, and parents of school aged children and by year.&#10;&#10;Overall, 84% of parents found the report useful, 14% report it wasn't useful and 3% don't know.&#10;83% of parents of school age children report it was useful, 14% report it wasn't useful and 3% report that they don't know. &#10;&#10;87% of parents of pre-school age children report that it was useful, 9% report it wasn't useful and 4% don't know.&#10;&#10;Both are consistent year on year.&#10;&#10;83% of parents of school age children state the report is useful, compared to 9% who state it is not useful and 4% who don't know. This is "/>
          <p:cNvGraphicFramePr/>
          <p:nvPr>
            <p:extLst>
              <p:ext uri="{D42A27DB-BD31-4B8C-83A1-F6EECF244321}">
                <p14:modId xmlns:p14="http://schemas.microsoft.com/office/powerpoint/2010/main" val="3228052883"/>
              </p:ext>
            </p:extLst>
          </p:nvPr>
        </p:nvGraphicFramePr>
        <p:xfrm>
          <a:off x="408343" y="2042968"/>
          <a:ext cx="8495617" cy="3922762"/>
        </p:xfrm>
        <a:graphic>
          <a:graphicData uri="http://schemas.openxmlformats.org/drawingml/2006/chart">
            <c:chart xmlns:c="http://schemas.openxmlformats.org/drawingml/2006/chart" xmlns:r="http://schemas.openxmlformats.org/officeDocument/2006/relationships" r:id="rId3"/>
          </a:graphicData>
        </a:graphic>
      </p:graphicFrame>
      <p:sp>
        <p:nvSpPr>
          <p:cNvPr id="7" name="Rounded Rectangle 6">
            <a:extLst>
              <a:ext uri="{C183D7F6-B498-43B3-948B-1728B52AA6E4}">
                <adec:decorative xmlns:adec="http://schemas.microsoft.com/office/drawing/2017/decorative" val="1"/>
              </a:ext>
            </a:extLst>
          </p:cNvPr>
          <p:cNvSpPr/>
          <p:nvPr/>
        </p:nvSpPr>
        <p:spPr>
          <a:xfrm>
            <a:off x="603901" y="3098417"/>
            <a:ext cx="8300060" cy="286509"/>
          </a:xfrm>
          <a:prstGeom prst="roundRect">
            <a:avLst/>
          </a:prstGeom>
          <a:noFill/>
          <a:ln w="28575">
            <a:solidFill>
              <a:srgbClr val="01AA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Connector 11">
            <a:extLst>
              <a:ext uri="{FF2B5EF4-FFF2-40B4-BE49-F238E27FC236}">
                <a16:creationId xmlns:a16="http://schemas.microsoft.com/office/drawing/2014/main" id="{696D898D-8283-453A-96AC-956FEFA7E86B}"/>
              </a:ext>
              <a:ext uri="{C183D7F6-B498-43B3-948B-1728B52AA6E4}">
                <adec:decorative xmlns:adec="http://schemas.microsoft.com/office/drawing/2017/decorative" val="1"/>
              </a:ext>
            </a:extLst>
          </p:cNvPr>
          <p:cNvCxnSpPr>
            <a:cxnSpLocks/>
          </p:cNvCxnSpPr>
          <p:nvPr/>
        </p:nvCxnSpPr>
        <p:spPr>
          <a:xfrm>
            <a:off x="470365" y="3496798"/>
            <a:ext cx="8457754" cy="5738"/>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 name="Rounded Rectangle 5">
            <a:extLst>
              <a:ext uri="{C183D7F6-B498-43B3-948B-1728B52AA6E4}">
                <adec:decorative xmlns:adec="http://schemas.microsoft.com/office/drawing/2017/decorative" val="1"/>
              </a:ext>
            </a:extLst>
          </p:cNvPr>
          <p:cNvSpPr/>
          <p:nvPr/>
        </p:nvSpPr>
        <p:spPr>
          <a:xfrm>
            <a:off x="480435" y="4723479"/>
            <a:ext cx="8351432" cy="303096"/>
          </a:xfrm>
          <a:prstGeom prst="roundRect">
            <a:avLst/>
          </a:prstGeom>
          <a:noFill/>
          <a:ln w="28575">
            <a:solidFill>
              <a:srgbClr val="01AA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a:extLst>
              <a:ext uri="{FF2B5EF4-FFF2-40B4-BE49-F238E27FC236}">
                <a16:creationId xmlns:a16="http://schemas.microsoft.com/office/drawing/2014/main" id="{62A419B6-62EF-409E-9865-126592B7EF50}"/>
              </a:ext>
              <a:ext uri="{C183D7F6-B498-43B3-948B-1728B52AA6E4}">
                <adec:decorative xmlns:adec="http://schemas.microsoft.com/office/drawing/2017/decorative" val="1"/>
              </a:ext>
            </a:extLst>
          </p:cNvPr>
          <p:cNvCxnSpPr>
            <a:cxnSpLocks/>
          </p:cNvCxnSpPr>
          <p:nvPr/>
        </p:nvCxnSpPr>
        <p:spPr>
          <a:xfrm>
            <a:off x="542458" y="5147716"/>
            <a:ext cx="8457754" cy="5738"/>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684965" y="6341335"/>
            <a:ext cx="8373436" cy="246221"/>
          </a:xfrm>
          <a:prstGeom prst="rect">
            <a:avLst/>
          </a:prstGeom>
        </p:spPr>
        <p:txBody>
          <a:bodyPr wrap="square" rtlCol="0" anchor="ctr" anchorCtr="0">
            <a:spAutoFit/>
          </a:bodyPr>
          <a:lstStyle/>
          <a:p>
            <a:r>
              <a:rPr lang="en-GB" sz="10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Q12. How useful to you was the Ofsted inspection report that you read? (Base: parents who have read an Ofsted report.)</a:t>
            </a:r>
          </a:p>
        </p:txBody>
      </p:sp>
    </p:spTree>
    <p:extLst>
      <p:ext uri="{BB962C8B-B14F-4D97-AF65-F5344CB8AC3E}">
        <p14:creationId xmlns:p14="http://schemas.microsoft.com/office/powerpoint/2010/main" val="221928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C183D7F6-B498-43B3-948B-1728B52AA6E4}">
                <adec:decorative xmlns:adec="http://schemas.microsoft.com/office/drawing/2017/decorative" val="0"/>
              </a:ext>
            </a:extLst>
          </p:cNvPr>
          <p:cNvSpPr>
            <a:spLocks noGrp="1"/>
          </p:cNvSpPr>
          <p:nvPr>
            <p:ph type="title"/>
          </p:nvPr>
        </p:nvSpPr>
        <p:spPr>
          <a:xfrm>
            <a:off x="838200" y="564893"/>
            <a:ext cx="10515600" cy="461665"/>
          </a:xfrm>
        </p:spPr>
        <p:txBody>
          <a:bodyPr/>
          <a:lstStyle/>
          <a:p>
            <a:r>
              <a:rPr lang="en-GB">
                <a:solidFill>
                  <a:schemeClr val="tx1"/>
                </a:solidFill>
                <a:latin typeface="Tahoma" panose="020B0604030504040204" pitchFamily="34" charset="0"/>
                <a:ea typeface="Tahoma" panose="020B0604030504040204" pitchFamily="34" charset="0"/>
                <a:cs typeface="Tahoma" panose="020B0604030504040204" pitchFamily="34" charset="0"/>
              </a:rPr>
              <a:t>Method</a:t>
            </a:r>
          </a:p>
        </p:txBody>
      </p:sp>
      <p:sp>
        <p:nvSpPr>
          <p:cNvPr id="7" name="Text Placeholder 6">
            <a:extLst>
              <a:ext uri="{C183D7F6-B498-43B3-948B-1728B52AA6E4}">
                <adec:decorative xmlns:adec="http://schemas.microsoft.com/office/drawing/2017/decorative" val="0"/>
              </a:ext>
            </a:extLst>
          </p:cNvPr>
          <p:cNvSpPr>
            <a:spLocks noGrp="1"/>
          </p:cNvSpPr>
          <p:nvPr>
            <p:ph type="body" sz="quarter" idx="11"/>
          </p:nvPr>
        </p:nvSpPr>
        <p:spPr>
          <a:xfrm>
            <a:off x="838200" y="1630496"/>
            <a:ext cx="10649607" cy="5038761"/>
          </a:xfrm>
        </p:spPr>
        <p:txBody>
          <a:bodyPr>
            <a:normAutofit/>
          </a:bodyPr>
          <a:lstStyle/>
          <a:p>
            <a:pPr marL="342900" indent="-342900">
              <a:buFont typeface="Wingdings" panose="05000000000000000000" pitchFamily="2" charset="2"/>
              <a:buChar char="§"/>
            </a:pPr>
            <a:r>
              <a:rPr lang="en-GB" sz="2000">
                <a:solidFill>
                  <a:schemeClr val="tx1"/>
                </a:solidFill>
                <a:latin typeface="Tahoma" panose="020B0604030504040204" pitchFamily="34" charset="0"/>
                <a:ea typeface="Tahoma" panose="020B0604030504040204" pitchFamily="34" charset="0"/>
                <a:cs typeface="Tahoma" panose="020B0604030504040204" pitchFamily="34" charset="0"/>
              </a:rPr>
              <a:t>The objective of this study was to provide Ofsted with robust and timely evidence from parents to inform the development of the organisation’s strategy and priorities.</a:t>
            </a:r>
          </a:p>
          <a:p>
            <a:pPr marL="342900" indent="-342900">
              <a:buFont typeface="Wingdings" panose="05000000000000000000" pitchFamily="2" charset="2"/>
              <a:buChar char="§"/>
            </a:pPr>
            <a:r>
              <a:rPr lang="en-GB" sz="2000">
                <a:solidFill>
                  <a:schemeClr val="tx1"/>
                </a:solidFill>
                <a:latin typeface="Tahoma" panose="020B0604030504040204" pitchFamily="34" charset="0"/>
                <a:ea typeface="Tahoma" panose="020B0604030504040204" pitchFamily="34" charset="0"/>
                <a:cs typeface="Tahoma" panose="020B0604030504040204" pitchFamily="34" charset="0"/>
              </a:rPr>
              <a:t>An online survey was developed in conjunction with Ofsted and was carried out among parents between 9th and 26th March 2021.</a:t>
            </a:r>
          </a:p>
          <a:p>
            <a:pPr marL="342900" indent="-342900">
              <a:buFont typeface="Wingdings" panose="05000000000000000000" pitchFamily="2" charset="2"/>
              <a:buChar char="§"/>
            </a:pPr>
            <a:r>
              <a:rPr lang="en-GB" sz="2000">
                <a:solidFill>
                  <a:schemeClr val="tx1"/>
                </a:solidFill>
                <a:latin typeface="Tahoma" panose="020B0604030504040204" pitchFamily="34" charset="0"/>
                <a:ea typeface="Tahoma" panose="020B0604030504040204" pitchFamily="34" charset="0"/>
                <a:cs typeface="Tahoma" panose="020B0604030504040204" pitchFamily="34" charset="0"/>
              </a:rPr>
              <a:t>The total number of respondents was 1,018 parents; 916 with a school-age child and 102 with a pre-school-age child attending childcare.</a:t>
            </a:r>
          </a:p>
          <a:p>
            <a:pPr marL="342900" indent="-342900">
              <a:buFont typeface="Wingdings" panose="05000000000000000000" pitchFamily="2" charset="2"/>
              <a:buChar char="§"/>
            </a:pPr>
            <a:r>
              <a:rPr lang="en-GB" sz="2000">
                <a:solidFill>
                  <a:schemeClr val="tx1"/>
                </a:solidFill>
                <a:latin typeface="Tahoma" panose="020B0604030504040204" pitchFamily="34" charset="0"/>
                <a:ea typeface="Tahoma" panose="020B0604030504040204" pitchFamily="34" charset="0"/>
                <a:cs typeface="Tahoma" panose="020B0604030504040204" pitchFamily="34" charset="0"/>
              </a:rPr>
              <a:t>The figures have been weighted and are representative of all parents in England by family type, age of family reference person, social grade and region.</a:t>
            </a:r>
          </a:p>
          <a:p>
            <a:pPr marL="342900" indent="-342900">
              <a:buFont typeface="Wingdings" panose="05000000000000000000" pitchFamily="2" charset="2"/>
              <a:buChar char="§"/>
            </a:pPr>
            <a:r>
              <a:rPr lang="en-GB" sz="2000">
                <a:solidFill>
                  <a:schemeClr val="tx1"/>
                </a:solidFill>
                <a:latin typeface="Tahoma" panose="020B0604030504040204" pitchFamily="34" charset="0"/>
                <a:ea typeface="Tahoma" panose="020B0604030504040204" pitchFamily="34" charset="0"/>
                <a:cs typeface="Tahoma" panose="020B0604030504040204" pitchFamily="34" charset="0"/>
              </a:rPr>
              <a:t>Throughout the report, net figures are shown and they may be slightly different to the raw data shown in charts due to rounding.</a:t>
            </a:r>
          </a:p>
          <a:p>
            <a:pPr marL="342900" indent="-342900">
              <a:buFont typeface="Wingdings" panose="05000000000000000000" pitchFamily="2" charset="2"/>
              <a:buChar char="§"/>
            </a:pPr>
            <a:r>
              <a:rPr lang="en-GB" sz="2000">
                <a:solidFill>
                  <a:schemeClr val="tx1"/>
                </a:solidFill>
                <a:latin typeface="Tahoma" panose="020B0604030504040204" pitchFamily="34" charset="0"/>
                <a:ea typeface="Tahoma" panose="020B0604030504040204" pitchFamily="34" charset="0"/>
                <a:cs typeface="Tahoma" panose="020B0604030504040204" pitchFamily="34" charset="0"/>
              </a:rPr>
              <a:t>This is the sixth year that this research with parents has been carried out by Ofsted. Any statistically significant changes between waves will be identified with    and   .    </a:t>
            </a:r>
          </a:p>
        </p:txBody>
      </p:sp>
      <p:sp>
        <p:nvSpPr>
          <p:cNvPr id="4" name="Up Arrow 3" descr="Arrow pointing upwards">
            <a:extLst>
              <a:ext uri="{C183D7F6-B498-43B3-948B-1728B52AA6E4}">
                <adec:decorative xmlns:adec="http://schemas.microsoft.com/office/drawing/2017/decorative" val="0"/>
              </a:ext>
            </a:extLst>
          </p:cNvPr>
          <p:cNvSpPr/>
          <p:nvPr/>
        </p:nvSpPr>
        <p:spPr>
          <a:xfrm>
            <a:off x="9027834" y="5058944"/>
            <a:ext cx="163119" cy="296884"/>
          </a:xfrm>
          <a:prstGeom prst="up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1467"/>
          </a:p>
        </p:txBody>
      </p:sp>
      <p:sp>
        <p:nvSpPr>
          <p:cNvPr id="6" name="Up Arrow 5" descr="Arrow pointing downwards">
            <a:extLst>
              <a:ext uri="{C183D7F6-B498-43B3-948B-1728B52AA6E4}">
                <adec:decorative xmlns:adec="http://schemas.microsoft.com/office/drawing/2017/decorative" val="0"/>
              </a:ext>
            </a:extLst>
          </p:cNvPr>
          <p:cNvSpPr/>
          <p:nvPr/>
        </p:nvSpPr>
        <p:spPr>
          <a:xfrm rot="10800000">
            <a:off x="9753433" y="5058944"/>
            <a:ext cx="163119" cy="296884"/>
          </a:xfrm>
          <a:prstGeom prst="upArrow">
            <a:avLst/>
          </a:prstGeom>
          <a:solidFill>
            <a:srgbClr val="F12E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1467"/>
          </a:p>
        </p:txBody>
      </p:sp>
    </p:spTree>
    <p:extLst>
      <p:ext uri="{BB962C8B-B14F-4D97-AF65-F5344CB8AC3E}">
        <p14:creationId xmlns:p14="http://schemas.microsoft.com/office/powerpoint/2010/main" val="42626619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099" y="635960"/>
            <a:ext cx="3092072" cy="2793039"/>
          </a:xfrm>
        </p:spPr>
        <p:txBody>
          <a:bodyPr>
            <a:noAutofit/>
          </a:bodyPr>
          <a:lstStyle/>
          <a:p>
            <a:r>
              <a:rPr lang="en-GB" sz="2400">
                <a:latin typeface="Tahoma" panose="020B0604030504040204" pitchFamily="34" charset="0"/>
                <a:ea typeface="Tahoma" panose="020B0604030504040204" pitchFamily="34" charset="0"/>
                <a:cs typeface="Tahoma" panose="020B0604030504040204" pitchFamily="34" charset="0"/>
              </a:rPr>
              <a:t>Four in five parents who read a report felt it portrayed an accurate picture of the school or childcare provider; 13% felt it was not accurate. </a:t>
            </a:r>
          </a:p>
        </p:txBody>
      </p:sp>
      <p:sp>
        <p:nvSpPr>
          <p:cNvPr id="6" name="Rectangle 5">
            <a:extLst>
              <a:ext uri="{FF2B5EF4-FFF2-40B4-BE49-F238E27FC236}">
                <a16:creationId xmlns:a16="http://schemas.microsoft.com/office/drawing/2014/main" id="{82F72098-F63B-4444-99D4-69CA100A2378}"/>
              </a:ext>
            </a:extLst>
          </p:cNvPr>
          <p:cNvSpPr/>
          <p:nvPr/>
        </p:nvSpPr>
        <p:spPr>
          <a:xfrm>
            <a:off x="4572002" y="304542"/>
            <a:ext cx="6059276" cy="276345"/>
          </a:xfrm>
          <a:prstGeom prst="rect">
            <a:avLst/>
          </a:prstGeom>
          <a:solidFill>
            <a:srgbClr val="F7F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latin typeface="Tahoma" panose="020B0604030504040204" pitchFamily="34" charset="0"/>
                <a:ea typeface="Tahoma" panose="020B0604030504040204" pitchFamily="34" charset="0"/>
                <a:cs typeface="Tahoma" panose="020B0604030504040204" pitchFamily="34" charset="0"/>
              </a:rPr>
              <a:t>Accuracy of Ofsted report for school or childcare provider</a:t>
            </a:r>
          </a:p>
        </p:txBody>
      </p:sp>
      <p:graphicFrame>
        <p:nvGraphicFramePr>
          <p:cNvPr id="13" name="Chart 12" descr="Chart shows percentage of parents who have ever read an Ofsted report by year. 80% report it was accurate, 14% report it wasn't accurate and 4% say they don't know. This is consistent year on year.">
            <a:extLst>
              <a:ext uri="{FF2B5EF4-FFF2-40B4-BE49-F238E27FC236}">
                <a16:creationId xmlns:a16="http://schemas.microsoft.com/office/drawing/2014/main" id="{49756EB5-6D88-4784-8CCD-53EE5A84B880}"/>
              </a:ext>
            </a:extLst>
          </p:cNvPr>
          <p:cNvGraphicFramePr/>
          <p:nvPr>
            <p:extLst>
              <p:ext uri="{D42A27DB-BD31-4B8C-83A1-F6EECF244321}">
                <p14:modId xmlns:p14="http://schemas.microsoft.com/office/powerpoint/2010/main" val="3439860078"/>
              </p:ext>
            </p:extLst>
          </p:nvPr>
        </p:nvGraphicFramePr>
        <p:xfrm>
          <a:off x="4815723" y="850422"/>
          <a:ext cx="6774466" cy="5157155"/>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3"/>
          </p:nvPr>
        </p:nvSpPr>
        <p:spPr>
          <a:xfrm>
            <a:off x="4958793" y="6234472"/>
            <a:ext cx="6488325" cy="400110"/>
          </a:xfrm>
        </p:spPr>
        <p:txBody>
          <a:bodyPr/>
          <a:lstStyle/>
          <a:p>
            <a:r>
              <a:rPr lang="en-US">
                <a:latin typeface="Tahoma" panose="020B0604030504040204" pitchFamily="34" charset="0"/>
                <a:ea typeface="Tahoma" panose="020B0604030504040204" pitchFamily="34" charset="0"/>
                <a:cs typeface="Tahoma" panose="020B0604030504040204" pitchFamily="34" charset="0"/>
              </a:rPr>
              <a:t>Q12a. After reading the report, to what extent, if at all, do you feel that it portrayed an accurate picture of the school, college or childcare provider? (Base: all parents who have read an Ofsted report.) </a:t>
            </a:r>
          </a:p>
        </p:txBody>
      </p:sp>
    </p:spTree>
    <p:extLst>
      <p:ext uri="{BB962C8B-B14F-4D97-AF65-F5344CB8AC3E}">
        <p14:creationId xmlns:p14="http://schemas.microsoft.com/office/powerpoint/2010/main" val="2792238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0360B3C-46AC-43D1-BB39-E7C9D5547469}"/>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B2A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p:txBody>
          <a:bodyPr/>
          <a:lstStyle/>
          <a:p>
            <a:r>
              <a:rPr lang="en-GB">
                <a:latin typeface="Tahoma" panose="020B0604030504040204" pitchFamily="34" charset="0"/>
                <a:ea typeface="Tahoma" panose="020B0604030504040204" pitchFamily="34" charset="0"/>
                <a:cs typeface="Tahoma" panose="020B0604030504040204" pitchFamily="34" charset="0"/>
              </a:rPr>
              <a:t>Impact of COVID-19</a:t>
            </a:r>
          </a:p>
        </p:txBody>
      </p:sp>
    </p:spTree>
    <p:extLst>
      <p:ext uri="{BB962C8B-B14F-4D97-AF65-F5344CB8AC3E}">
        <p14:creationId xmlns:p14="http://schemas.microsoft.com/office/powerpoint/2010/main" val="36069136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5E9473C-3136-4D36-B3D2-05877DE3FF20}"/>
              </a:ext>
            </a:extLst>
          </p:cNvPr>
          <p:cNvSpPr>
            <a:spLocks noGrp="1"/>
          </p:cNvSpPr>
          <p:nvPr>
            <p:ph type="title"/>
          </p:nvPr>
        </p:nvSpPr>
        <p:spPr/>
        <p:txBody>
          <a:bodyPr>
            <a:normAutofit/>
          </a:bodyPr>
          <a:lstStyle/>
          <a:p>
            <a:r>
              <a:rPr lang="en-GB" sz="2400">
                <a:latin typeface="Tahoma" panose="020B0604030504040204" pitchFamily="34" charset="0"/>
                <a:ea typeface="Tahoma" panose="020B0604030504040204" pitchFamily="34" charset="0"/>
                <a:cs typeface="Tahoma" panose="020B0604030504040204" pitchFamily="34" charset="0"/>
              </a:rPr>
              <a:t>Close to nine in ten parents believe their child’s school has handled COVID-19 well. </a:t>
            </a:r>
          </a:p>
        </p:txBody>
      </p:sp>
      <p:sp>
        <p:nvSpPr>
          <p:cNvPr id="9" name="Text Placeholder 8">
            <a:extLst>
              <a:ext uri="{FF2B5EF4-FFF2-40B4-BE49-F238E27FC236}">
                <a16:creationId xmlns:a16="http://schemas.microsoft.com/office/drawing/2014/main" id="{7807A78F-80AB-482B-B02C-49FCFEC3CFDB}"/>
              </a:ext>
            </a:extLst>
          </p:cNvPr>
          <p:cNvSpPr>
            <a:spLocks noGrp="1"/>
          </p:cNvSpPr>
          <p:nvPr>
            <p:ph type="body" idx="1"/>
          </p:nvPr>
        </p:nvSpPr>
        <p:spPr>
          <a:xfrm>
            <a:off x="486628" y="3879890"/>
            <a:ext cx="3413096" cy="2629447"/>
          </a:xfrm>
        </p:spPr>
        <p:txBody>
          <a:bodyPr>
            <a:normAutofit fontScale="92500" lnSpcReduction="20000"/>
          </a:bodyPr>
          <a:lstStyle/>
          <a:p>
            <a:r>
              <a:rPr lang="en-GB">
                <a:latin typeface="Tahoma" panose="020B0604030504040204" pitchFamily="34" charset="0"/>
                <a:ea typeface="Tahoma" panose="020B0604030504040204" pitchFamily="34" charset="0"/>
                <a:cs typeface="Tahoma" panose="020B0604030504040204" pitchFamily="34" charset="0"/>
              </a:rPr>
              <a:t>Those who report they are well informed about what their children are learning are most likely to say the school has handled COVID-19 well (93%) compared with 70% who don’t feel well informed.</a:t>
            </a:r>
          </a:p>
        </p:txBody>
      </p:sp>
      <p:sp>
        <p:nvSpPr>
          <p:cNvPr id="19" name="Rectangle 18">
            <a:extLst>
              <a:ext uri="{FF2B5EF4-FFF2-40B4-BE49-F238E27FC236}">
                <a16:creationId xmlns:a16="http://schemas.microsoft.com/office/drawing/2014/main" id="{04866EE8-AC3B-493B-B79E-6CBB17C46024}"/>
              </a:ext>
            </a:extLst>
          </p:cNvPr>
          <p:cNvSpPr/>
          <p:nvPr/>
        </p:nvSpPr>
        <p:spPr>
          <a:xfrm>
            <a:off x="4867292" y="396811"/>
            <a:ext cx="5653816" cy="276345"/>
          </a:xfrm>
          <a:prstGeom prst="rect">
            <a:avLst/>
          </a:prstGeom>
          <a:solidFill>
            <a:srgbClr val="F7F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latin typeface="Tahoma" panose="020B0604030504040204" pitchFamily="34" charset="0"/>
                <a:ea typeface="Tahoma" panose="020B0604030504040204" pitchFamily="34" charset="0"/>
                <a:cs typeface="Tahoma" panose="020B0604030504040204" pitchFamily="34" charset="0"/>
              </a:rPr>
              <a:t>Schools’ handling of COVID-19</a:t>
            </a:r>
          </a:p>
        </p:txBody>
      </p:sp>
      <p:graphicFrame>
        <p:nvGraphicFramePr>
          <p:cNvPr id="12" name="Chart 11" descr="Chart shows percentage of parents who think the school handled COVID-19 well by school phase. 2021 data only.&#10;&#10;Overall, 87% of parents feel it was handled well (49% very well and 39% somewhat well). 8% feel it was not handled very well and 3% feel it was not handled well at all.&#10;&#10;Parents of primary school children are significantly more likely think the school handled it very well (52%) compared to parents of secondary school children (45%). Overall, 89% of primary school parents felt it was handled well and 86% of secondary school parents thought it was handled well. ">
            <a:extLst>
              <a:ext uri="{FF2B5EF4-FFF2-40B4-BE49-F238E27FC236}">
                <a16:creationId xmlns:a16="http://schemas.microsoft.com/office/drawing/2014/main" id="{D4CF90EC-7FBC-4546-AB7A-8A8BBA6637BE}"/>
              </a:ext>
            </a:extLst>
          </p:cNvPr>
          <p:cNvGraphicFramePr/>
          <p:nvPr>
            <p:extLst>
              <p:ext uri="{D42A27DB-BD31-4B8C-83A1-F6EECF244321}">
                <p14:modId xmlns:p14="http://schemas.microsoft.com/office/powerpoint/2010/main" val="769560153"/>
              </p:ext>
            </p:extLst>
          </p:nvPr>
        </p:nvGraphicFramePr>
        <p:xfrm>
          <a:off x="4815723" y="850422"/>
          <a:ext cx="6774466" cy="5157155"/>
        </p:xfrm>
        <a:graphic>
          <a:graphicData uri="http://schemas.openxmlformats.org/drawingml/2006/chart">
            <c:chart xmlns:c="http://schemas.openxmlformats.org/drawingml/2006/chart" xmlns:r="http://schemas.openxmlformats.org/officeDocument/2006/relationships" r:id="rId2"/>
          </a:graphicData>
        </a:graphic>
      </p:graphicFrame>
      <p:cxnSp>
        <p:nvCxnSpPr>
          <p:cNvPr id="18" name="Straight Connector 17">
            <a:extLst>
              <a:ext uri="{FF2B5EF4-FFF2-40B4-BE49-F238E27FC236}">
                <a16:creationId xmlns:a16="http://schemas.microsoft.com/office/drawing/2014/main" id="{4ACA379D-48E3-4F1A-9294-FCFC3EFB10E8}"/>
              </a:ext>
              <a:ext uri="{C183D7F6-B498-43B3-948B-1728B52AA6E4}">
                <adec:decorative xmlns:adec="http://schemas.microsoft.com/office/drawing/2017/decorative" val="1"/>
              </a:ext>
            </a:extLst>
          </p:cNvPr>
          <p:cNvCxnSpPr>
            <a:cxnSpLocks/>
          </p:cNvCxnSpPr>
          <p:nvPr/>
        </p:nvCxnSpPr>
        <p:spPr>
          <a:xfrm>
            <a:off x="7082357" y="1307699"/>
            <a:ext cx="0" cy="3886914"/>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sp>
        <p:nvSpPr>
          <p:cNvPr id="4" name="Footer Placeholder 3">
            <a:extLst>
              <a:ext uri="{FF2B5EF4-FFF2-40B4-BE49-F238E27FC236}">
                <a16:creationId xmlns:a16="http://schemas.microsoft.com/office/drawing/2014/main" id="{A21171EF-C9F9-4A61-B61D-43BDFAFBC24D}"/>
              </a:ext>
            </a:extLst>
          </p:cNvPr>
          <p:cNvSpPr>
            <a:spLocks noGrp="1"/>
          </p:cNvSpPr>
          <p:nvPr>
            <p:ph type="ftr" sz="quarter" idx="3"/>
          </p:nvPr>
        </p:nvSpPr>
        <p:spPr>
          <a:xfrm>
            <a:off x="4516916" y="6320939"/>
            <a:ext cx="7425367" cy="400110"/>
          </a:xfrm>
        </p:spPr>
        <p:txBody>
          <a:bodyPr/>
          <a:lstStyle/>
          <a:p>
            <a:r>
              <a:rPr lang="en-US">
                <a:latin typeface="Tahoma" panose="020B0604030504040204" pitchFamily="34" charset="0"/>
                <a:ea typeface="Tahoma" panose="020B0604030504040204" pitchFamily="34" charset="0"/>
                <a:cs typeface="Tahoma" panose="020B0604030504040204" pitchFamily="34" charset="0"/>
              </a:rPr>
              <a:t>COVID1. How well do you think your child’s school handled the COVID-19 crisis? (Base: all parents of school children (n=916).)</a:t>
            </a:r>
          </a:p>
        </p:txBody>
      </p:sp>
      <p:sp>
        <p:nvSpPr>
          <p:cNvPr id="15" name="Oval 14">
            <a:extLst>
              <a:ext uri="{FF2B5EF4-FFF2-40B4-BE49-F238E27FC236}">
                <a16:creationId xmlns:a16="http://schemas.microsoft.com/office/drawing/2014/main" id="{AA28BF6D-464C-4796-932A-6395CFBDA071}"/>
              </a:ext>
              <a:ext uri="{C183D7F6-B498-43B3-948B-1728B52AA6E4}">
                <adec:decorative xmlns:adec="http://schemas.microsoft.com/office/drawing/2017/decorative" val="1"/>
              </a:ext>
            </a:extLst>
          </p:cNvPr>
          <p:cNvSpPr/>
          <p:nvPr/>
        </p:nvSpPr>
        <p:spPr>
          <a:xfrm rot="1150245">
            <a:off x="6174841" y="3107817"/>
            <a:ext cx="981686" cy="484158"/>
          </a:xfrm>
          <a:prstGeom prst="ellipse">
            <a:avLst/>
          </a:prstGeom>
          <a:solidFill>
            <a:schemeClr val="bg1"/>
          </a:solidFill>
          <a:ln>
            <a:solidFill>
              <a:srgbClr val="D8D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Well</a:t>
            </a:r>
            <a:r>
              <a:rPr lang="en-GB" sz="105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en-GB" sz="16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87%</a:t>
            </a:r>
          </a:p>
        </p:txBody>
      </p:sp>
      <p:sp>
        <p:nvSpPr>
          <p:cNvPr id="16" name="Oval 15">
            <a:extLst>
              <a:ext uri="{FF2B5EF4-FFF2-40B4-BE49-F238E27FC236}">
                <a16:creationId xmlns:a16="http://schemas.microsoft.com/office/drawing/2014/main" id="{C477DC10-34DC-4BBA-8D49-247EF347A28E}"/>
              </a:ext>
              <a:ext uri="{C183D7F6-B498-43B3-948B-1728B52AA6E4}">
                <adec:decorative xmlns:adec="http://schemas.microsoft.com/office/drawing/2017/decorative" val="1"/>
              </a:ext>
            </a:extLst>
          </p:cNvPr>
          <p:cNvSpPr/>
          <p:nvPr/>
        </p:nvSpPr>
        <p:spPr>
          <a:xfrm rot="1150245">
            <a:off x="8159758" y="2860681"/>
            <a:ext cx="981686" cy="484158"/>
          </a:xfrm>
          <a:prstGeom prst="ellipse">
            <a:avLst/>
          </a:prstGeom>
          <a:solidFill>
            <a:schemeClr val="bg1"/>
          </a:solidFill>
          <a:ln>
            <a:solidFill>
              <a:srgbClr val="D8D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Well</a:t>
            </a:r>
            <a:r>
              <a:rPr lang="en-GB" sz="105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en-GB" sz="16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89%</a:t>
            </a:r>
          </a:p>
        </p:txBody>
      </p:sp>
      <p:sp>
        <p:nvSpPr>
          <p:cNvPr id="17" name="Oval 16">
            <a:extLst>
              <a:ext uri="{FF2B5EF4-FFF2-40B4-BE49-F238E27FC236}">
                <a16:creationId xmlns:a16="http://schemas.microsoft.com/office/drawing/2014/main" id="{8587CBB6-580F-4C47-8F18-AA6D699A79F2}"/>
              </a:ext>
              <a:ext uri="{C183D7F6-B498-43B3-948B-1728B52AA6E4}">
                <adec:decorative xmlns:adec="http://schemas.microsoft.com/office/drawing/2017/decorative" val="1"/>
              </a:ext>
            </a:extLst>
          </p:cNvPr>
          <p:cNvSpPr/>
          <p:nvPr/>
        </p:nvSpPr>
        <p:spPr>
          <a:xfrm rot="1150245">
            <a:off x="10437844" y="3059638"/>
            <a:ext cx="981686" cy="484158"/>
          </a:xfrm>
          <a:prstGeom prst="ellipse">
            <a:avLst/>
          </a:prstGeom>
          <a:solidFill>
            <a:schemeClr val="bg1"/>
          </a:solidFill>
          <a:ln>
            <a:solidFill>
              <a:srgbClr val="D8D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Well</a:t>
            </a:r>
            <a:r>
              <a:rPr lang="en-GB" sz="105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en-GB" sz="16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86%</a:t>
            </a:r>
          </a:p>
        </p:txBody>
      </p:sp>
      <p:sp>
        <p:nvSpPr>
          <p:cNvPr id="13" name="Footer Placeholder 2">
            <a:extLst>
              <a:ext uri="{FF2B5EF4-FFF2-40B4-BE49-F238E27FC236}">
                <a16:creationId xmlns:a16="http://schemas.microsoft.com/office/drawing/2014/main" id="{D05E215E-8202-483B-8EE2-DED287C7FBD5}"/>
              </a:ext>
              <a:ext uri="{C183D7F6-B498-43B3-948B-1728B52AA6E4}">
                <adec:decorative xmlns:adec="http://schemas.microsoft.com/office/drawing/2017/decorative" val="1"/>
              </a:ext>
            </a:extLst>
          </p:cNvPr>
          <p:cNvSpPr txBox="1">
            <a:spLocks/>
          </p:cNvSpPr>
          <p:nvPr/>
        </p:nvSpPr>
        <p:spPr>
          <a:xfrm>
            <a:off x="5761462" y="5955153"/>
            <a:ext cx="6180820" cy="519908"/>
          </a:xfrm>
          <a:prstGeom prst="rect">
            <a:avLst/>
          </a:prstGeom>
          <a:no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a:solidFill>
                  <a:srgbClr val="00B050"/>
                </a:solidFill>
                <a:latin typeface="Tahoma" panose="020B0604030504040204" pitchFamily="34" charset="0"/>
                <a:ea typeface="Tahoma" panose="020B0604030504040204" pitchFamily="34" charset="0"/>
                <a:cs typeface="Tahoma" panose="020B0604030504040204" pitchFamily="34" charset="0"/>
              </a:rPr>
              <a:t>Significantly higher than other provider group at 95% confidence level</a:t>
            </a:r>
            <a:br>
              <a:rPr lang="en-US" sz="900">
                <a:solidFill>
                  <a:srgbClr val="00B050"/>
                </a:solidFill>
                <a:latin typeface="Tahoma" panose="020B0604030504040204" pitchFamily="34" charset="0"/>
                <a:ea typeface="Tahoma" panose="020B0604030504040204" pitchFamily="34" charset="0"/>
                <a:cs typeface="Tahoma" panose="020B0604030504040204" pitchFamily="34" charset="0"/>
              </a:rPr>
            </a:br>
            <a:r>
              <a:rPr lang="en-US" sz="900">
                <a:solidFill>
                  <a:srgbClr val="00B050"/>
                </a:solidFill>
                <a:latin typeface="Tahoma" panose="020B0604030504040204" pitchFamily="34" charset="0"/>
                <a:ea typeface="Tahoma" panose="020B0604030504040204" pitchFamily="34" charset="0"/>
                <a:cs typeface="Tahoma" panose="020B0604030504040204" pitchFamily="34" charset="0"/>
              </a:rPr>
              <a:t>.</a:t>
            </a:r>
          </a:p>
          <a:p>
            <a:pPr algn="r"/>
            <a:r>
              <a:rPr lang="en-US" sz="900">
                <a:solidFill>
                  <a:srgbClr val="FF0000"/>
                </a:solidFill>
                <a:latin typeface="Tahoma" panose="020B0604030504040204" pitchFamily="34" charset="0"/>
                <a:ea typeface="Tahoma" panose="020B0604030504040204" pitchFamily="34" charset="0"/>
                <a:cs typeface="Tahoma" panose="020B0604030504040204" pitchFamily="34" charset="0"/>
              </a:rPr>
              <a:t>Significantly lower than other provider group at 95% confidence level.</a:t>
            </a:r>
          </a:p>
        </p:txBody>
      </p:sp>
      <p:sp>
        <p:nvSpPr>
          <p:cNvPr id="14" name="Oval 13">
            <a:extLst>
              <a:ext uri="{FF2B5EF4-FFF2-40B4-BE49-F238E27FC236}">
                <a16:creationId xmlns:a16="http://schemas.microsoft.com/office/drawing/2014/main" id="{77C7F5BD-E596-47A6-BCF9-F747DBD6BCAC}"/>
              </a:ext>
              <a:ext uri="{C183D7F6-B498-43B3-948B-1728B52AA6E4}">
                <adec:decorative xmlns:adec="http://schemas.microsoft.com/office/drawing/2017/decorative" val="1"/>
              </a:ext>
            </a:extLst>
          </p:cNvPr>
          <p:cNvSpPr/>
          <p:nvPr/>
        </p:nvSpPr>
        <p:spPr>
          <a:xfrm>
            <a:off x="9945332" y="4161503"/>
            <a:ext cx="737414" cy="3441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0" name="Rectangle 19">
            <a:extLst>
              <a:ext uri="{FF2B5EF4-FFF2-40B4-BE49-F238E27FC236}">
                <a16:creationId xmlns:a16="http://schemas.microsoft.com/office/drawing/2014/main" id="{6A3B90DD-F51C-4065-B132-E9D47B5BEBE2}"/>
              </a:ext>
              <a:ext uri="{C183D7F6-B498-43B3-948B-1728B52AA6E4}">
                <adec:decorative xmlns:adec="http://schemas.microsoft.com/office/drawing/2017/decorative" val="1"/>
              </a:ext>
            </a:extLst>
          </p:cNvPr>
          <p:cNvSpPr/>
          <p:nvPr/>
        </p:nvSpPr>
        <p:spPr>
          <a:xfrm>
            <a:off x="8119524" y="6029003"/>
            <a:ext cx="84406" cy="8440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Isosceles Triangle 20">
            <a:extLst>
              <a:ext uri="{FF2B5EF4-FFF2-40B4-BE49-F238E27FC236}">
                <a16:creationId xmlns:a16="http://schemas.microsoft.com/office/drawing/2014/main" id="{65F45AD2-BA0C-4419-8453-530F21E07752}"/>
              </a:ext>
              <a:ext uri="{C183D7F6-B498-43B3-948B-1728B52AA6E4}">
                <adec:decorative xmlns:adec="http://schemas.microsoft.com/office/drawing/2017/decorative" val="1"/>
              </a:ext>
            </a:extLst>
          </p:cNvPr>
          <p:cNvSpPr/>
          <p:nvPr/>
        </p:nvSpPr>
        <p:spPr>
          <a:xfrm flipV="1">
            <a:off x="8107483" y="6280374"/>
            <a:ext cx="108488" cy="92989"/>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53C8B529-E811-48E4-9D19-82B017CB0BA8}"/>
              </a:ext>
              <a:ext uri="{C183D7F6-B498-43B3-948B-1728B52AA6E4}">
                <adec:decorative xmlns:adec="http://schemas.microsoft.com/office/drawing/2017/decorative" val="1"/>
              </a:ext>
            </a:extLst>
          </p:cNvPr>
          <p:cNvSpPr/>
          <p:nvPr/>
        </p:nvSpPr>
        <p:spPr>
          <a:xfrm>
            <a:off x="8740729" y="4161503"/>
            <a:ext cx="84406" cy="8440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Isosceles Triangle 22">
            <a:extLst>
              <a:ext uri="{FF2B5EF4-FFF2-40B4-BE49-F238E27FC236}">
                <a16:creationId xmlns:a16="http://schemas.microsoft.com/office/drawing/2014/main" id="{B5742226-D4DE-4CF1-8B6F-C5AF5EAED646}"/>
              </a:ext>
              <a:ext uri="{C183D7F6-B498-43B3-948B-1728B52AA6E4}">
                <adec:decorative xmlns:adec="http://schemas.microsoft.com/office/drawing/2017/decorative" val="1"/>
              </a:ext>
            </a:extLst>
          </p:cNvPr>
          <p:cNvSpPr/>
          <p:nvPr/>
        </p:nvSpPr>
        <p:spPr>
          <a:xfrm flipV="1">
            <a:off x="10903972" y="4306650"/>
            <a:ext cx="108488" cy="92989"/>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652968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41838" y="171749"/>
            <a:ext cx="10068847" cy="1200329"/>
          </a:xfrm>
        </p:spPr>
        <p:txBody>
          <a:bodyPr/>
          <a:lstStyle/>
          <a:p>
            <a:r>
              <a:rPr lang="en-GB">
                <a:latin typeface="Tahoma" panose="020B0604030504040204" pitchFamily="34" charset="0"/>
                <a:ea typeface="Tahoma" panose="020B0604030504040204" pitchFamily="34" charset="0"/>
                <a:cs typeface="Tahoma" panose="020B0604030504040204" pitchFamily="34" charset="0"/>
              </a:rPr>
              <a:t>Two thirds report having received guidance or training to help with remote learning from their child’s school, with parents of primary school children most likely to state this.</a:t>
            </a:r>
          </a:p>
        </p:txBody>
      </p:sp>
      <p:sp>
        <p:nvSpPr>
          <p:cNvPr id="16" name="Rectangle 15">
            <a:extLst>
              <a:ext uri="{FF2B5EF4-FFF2-40B4-BE49-F238E27FC236}">
                <a16:creationId xmlns:a16="http://schemas.microsoft.com/office/drawing/2014/main" id="{E13B4B0A-4350-44E6-925F-ACE966D2FD5B}"/>
              </a:ext>
            </a:extLst>
          </p:cNvPr>
          <p:cNvSpPr/>
          <p:nvPr/>
        </p:nvSpPr>
        <p:spPr>
          <a:xfrm>
            <a:off x="1075188" y="1446965"/>
            <a:ext cx="10057003" cy="276345"/>
          </a:xfrm>
          <a:prstGeom prst="rect">
            <a:avLst/>
          </a:prstGeom>
          <a:solidFill>
            <a:srgbClr val="F7F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latin typeface="Tahoma" panose="020B0604030504040204" pitchFamily="34" charset="0"/>
                <a:ea typeface="Tahoma" panose="020B0604030504040204" pitchFamily="34" charset="0"/>
                <a:cs typeface="Tahoma" panose="020B0604030504040204" pitchFamily="34" charset="0"/>
              </a:rPr>
              <a:t>Help received for remote learning</a:t>
            </a:r>
          </a:p>
        </p:txBody>
      </p:sp>
      <p:graphicFrame>
        <p:nvGraphicFramePr>
          <p:cNvPr id="3" name="Chart 2" descr="Chart shows the level of help parents of school age children received for remote learning, by school type and by whether they felt the school handled COVID-19 well. &#10;&#10;Overall 69% of parents report that they were given at least some help for remote learning. For primary school parents, 74% report the same. This is significantly higher than secondary school parents (21%). &#10;&#10;74% of those who felt the school handled COVID-19 well report that they received at least some help, compared to 33% of report that it wasn't handled well. &#10;&#10;25% of those who felt it wasn't handled well received no help at all, this is significantly higher than those who felt it was handled well (6%).&#10;&#10;Likewise, parents of secondary school children are most likely to repot they received no help (12%), compared to 6% of parents of primary school children. "/>
          <p:cNvGraphicFramePr/>
          <p:nvPr>
            <p:extLst>
              <p:ext uri="{D42A27DB-BD31-4B8C-83A1-F6EECF244321}">
                <p14:modId xmlns:p14="http://schemas.microsoft.com/office/powerpoint/2010/main" val="1832686992"/>
              </p:ext>
            </p:extLst>
          </p:nvPr>
        </p:nvGraphicFramePr>
        <p:xfrm>
          <a:off x="-55718" y="1728793"/>
          <a:ext cx="11743410" cy="4414470"/>
        </p:xfrm>
        <a:graphic>
          <a:graphicData uri="http://schemas.openxmlformats.org/drawingml/2006/chart">
            <c:chart xmlns:c="http://schemas.openxmlformats.org/drawingml/2006/chart" xmlns:r="http://schemas.openxmlformats.org/officeDocument/2006/relationships" r:id="rId2"/>
          </a:graphicData>
        </a:graphic>
      </p:graphicFrame>
      <p:sp>
        <p:nvSpPr>
          <p:cNvPr id="7" name="Footer Placeholder 2"/>
          <p:cNvSpPr>
            <a:spLocks noGrp="1"/>
          </p:cNvSpPr>
          <p:nvPr>
            <p:ph type="ftr" sz="quarter" idx="10"/>
          </p:nvPr>
        </p:nvSpPr>
        <p:spPr>
          <a:xfrm>
            <a:off x="1665250" y="6320463"/>
            <a:ext cx="5889102" cy="400110"/>
          </a:xfrm>
        </p:spPr>
        <p:txBody>
          <a:bodyPr/>
          <a:lstStyle/>
          <a:p>
            <a:pPr algn="l"/>
            <a:r>
              <a:rPr lang="en-US" sz="1000">
                <a:latin typeface="Tahoma" panose="020B0604030504040204" pitchFamily="34" charset="0"/>
                <a:ea typeface="Tahoma" panose="020B0604030504040204" pitchFamily="34" charset="0"/>
                <a:cs typeface="Tahoma" panose="020B0604030504040204" pitchFamily="34" charset="0"/>
              </a:rPr>
              <a:t>COVID3. As a parent, how much guidance or training from your child's school have you received to help you support their remote learning? (Base: all parents of school children (n=916).)</a:t>
            </a:r>
          </a:p>
        </p:txBody>
      </p:sp>
      <p:cxnSp>
        <p:nvCxnSpPr>
          <p:cNvPr id="14" name="Straight Connector 13">
            <a:extLst>
              <a:ext uri="{FF2B5EF4-FFF2-40B4-BE49-F238E27FC236}">
                <a16:creationId xmlns:a16="http://schemas.microsoft.com/office/drawing/2014/main" id="{E906BF38-AA13-40DC-A21D-9DB42456ACEA}"/>
              </a:ext>
              <a:ext uri="{C183D7F6-B498-43B3-948B-1728B52AA6E4}">
                <adec:decorative xmlns:adec="http://schemas.microsoft.com/office/drawing/2017/decorative" val="1"/>
              </a:ext>
            </a:extLst>
          </p:cNvPr>
          <p:cNvCxnSpPr>
            <a:cxnSpLocks/>
          </p:cNvCxnSpPr>
          <p:nvPr/>
        </p:nvCxnSpPr>
        <p:spPr>
          <a:xfrm>
            <a:off x="7237522" y="1698441"/>
            <a:ext cx="1" cy="3469770"/>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7D4770AD-A279-4984-AD79-B42F79C2472B}"/>
              </a:ext>
              <a:ext uri="{C183D7F6-B498-43B3-948B-1728B52AA6E4}">
                <adec:decorative xmlns:adec="http://schemas.microsoft.com/office/drawing/2017/decorative" val="1"/>
              </a:ext>
            </a:extLst>
          </p:cNvPr>
          <p:cNvCxnSpPr>
            <a:cxnSpLocks/>
          </p:cNvCxnSpPr>
          <p:nvPr/>
        </p:nvCxnSpPr>
        <p:spPr>
          <a:xfrm>
            <a:off x="3201551" y="1687102"/>
            <a:ext cx="1" cy="3500122"/>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sp>
        <p:nvSpPr>
          <p:cNvPr id="19" name="Oval 18">
            <a:extLst>
              <a:ext uri="{FF2B5EF4-FFF2-40B4-BE49-F238E27FC236}">
                <a16:creationId xmlns:a16="http://schemas.microsoft.com/office/drawing/2014/main" id="{B6C0F849-833D-47AF-AB9C-0761E2183855}"/>
              </a:ext>
              <a:ext uri="{C183D7F6-B498-43B3-948B-1728B52AA6E4}">
                <adec:decorative xmlns:adec="http://schemas.microsoft.com/office/drawing/2017/decorative" val="1"/>
              </a:ext>
            </a:extLst>
          </p:cNvPr>
          <p:cNvSpPr/>
          <p:nvPr/>
        </p:nvSpPr>
        <p:spPr>
          <a:xfrm rot="1150245">
            <a:off x="2155560" y="4073316"/>
            <a:ext cx="1036435" cy="446602"/>
          </a:xfrm>
          <a:prstGeom prst="ellipse">
            <a:avLst/>
          </a:prstGeom>
          <a:solidFill>
            <a:schemeClr val="bg1"/>
          </a:solidFill>
          <a:ln>
            <a:solidFill>
              <a:srgbClr val="D8D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Help: </a:t>
            </a:r>
            <a:r>
              <a:rPr lang="en-GB" sz="16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69%</a:t>
            </a:r>
          </a:p>
        </p:txBody>
      </p:sp>
      <p:sp>
        <p:nvSpPr>
          <p:cNvPr id="20" name="Oval 19">
            <a:extLst>
              <a:ext uri="{FF2B5EF4-FFF2-40B4-BE49-F238E27FC236}">
                <a16:creationId xmlns:a16="http://schemas.microsoft.com/office/drawing/2014/main" id="{7CE03C04-2AD6-4312-9493-123B71ED7819}"/>
              </a:ext>
              <a:ext uri="{C183D7F6-B498-43B3-948B-1728B52AA6E4}">
                <adec:decorative xmlns:adec="http://schemas.microsoft.com/office/drawing/2017/decorative" val="1"/>
              </a:ext>
            </a:extLst>
          </p:cNvPr>
          <p:cNvSpPr/>
          <p:nvPr/>
        </p:nvSpPr>
        <p:spPr>
          <a:xfrm rot="1150245">
            <a:off x="3879015" y="4087438"/>
            <a:ext cx="1036435" cy="446602"/>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Help: </a:t>
            </a:r>
            <a:r>
              <a:rPr lang="en-GB" sz="16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74%</a:t>
            </a:r>
          </a:p>
        </p:txBody>
      </p:sp>
      <p:sp>
        <p:nvSpPr>
          <p:cNvPr id="21" name="Oval 20">
            <a:extLst>
              <a:ext uri="{FF2B5EF4-FFF2-40B4-BE49-F238E27FC236}">
                <a16:creationId xmlns:a16="http://schemas.microsoft.com/office/drawing/2014/main" id="{7E4AD863-116E-482D-8C5B-D89DBC43D139}"/>
              </a:ext>
              <a:ext uri="{C183D7F6-B498-43B3-948B-1728B52AA6E4}">
                <adec:decorative xmlns:adec="http://schemas.microsoft.com/office/drawing/2017/decorative" val="1"/>
              </a:ext>
            </a:extLst>
          </p:cNvPr>
          <p:cNvSpPr/>
          <p:nvPr/>
        </p:nvSpPr>
        <p:spPr>
          <a:xfrm rot="1150245">
            <a:off x="5580564" y="4363128"/>
            <a:ext cx="1036435" cy="44660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Help: </a:t>
            </a:r>
            <a:r>
              <a:rPr lang="en-GB" sz="16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63%</a:t>
            </a:r>
          </a:p>
        </p:txBody>
      </p:sp>
      <p:sp>
        <p:nvSpPr>
          <p:cNvPr id="22" name="Oval 21">
            <a:extLst>
              <a:ext uri="{FF2B5EF4-FFF2-40B4-BE49-F238E27FC236}">
                <a16:creationId xmlns:a16="http://schemas.microsoft.com/office/drawing/2014/main" id="{42CC6291-0AD1-4018-BD8A-F591DB1E6602}"/>
              </a:ext>
              <a:ext uri="{C183D7F6-B498-43B3-948B-1728B52AA6E4}">
                <adec:decorative xmlns:adec="http://schemas.microsoft.com/office/drawing/2017/decorative" val="1"/>
              </a:ext>
            </a:extLst>
          </p:cNvPr>
          <p:cNvSpPr/>
          <p:nvPr/>
        </p:nvSpPr>
        <p:spPr>
          <a:xfrm rot="1150245">
            <a:off x="8763614" y="4191825"/>
            <a:ext cx="1036435" cy="446602"/>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Help: </a:t>
            </a:r>
            <a:r>
              <a:rPr lang="en-GB" sz="16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74%</a:t>
            </a:r>
          </a:p>
        </p:txBody>
      </p:sp>
      <p:sp>
        <p:nvSpPr>
          <p:cNvPr id="27" name="Footer Placeholder 2">
            <a:extLst>
              <a:ext uri="{FF2B5EF4-FFF2-40B4-BE49-F238E27FC236}">
                <a16:creationId xmlns:a16="http://schemas.microsoft.com/office/drawing/2014/main" id="{6F2F290A-D8C8-47F1-BB4C-5F02F4AC50EE}"/>
              </a:ext>
              <a:ext uri="{C183D7F6-B498-43B3-948B-1728B52AA6E4}">
                <adec:decorative xmlns:adec="http://schemas.microsoft.com/office/drawing/2017/decorative" val="1"/>
              </a:ext>
            </a:extLst>
          </p:cNvPr>
          <p:cNvSpPr txBox="1">
            <a:spLocks/>
          </p:cNvSpPr>
          <p:nvPr/>
        </p:nvSpPr>
        <p:spPr>
          <a:xfrm>
            <a:off x="5761462" y="6192893"/>
            <a:ext cx="6246921" cy="519908"/>
          </a:xfrm>
          <a:prstGeom prst="rect">
            <a:avLst/>
          </a:prstGeom>
          <a:no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a:solidFill>
                  <a:srgbClr val="00B050"/>
                </a:solidFill>
                <a:latin typeface="Tahoma" panose="020B0604030504040204" pitchFamily="34" charset="0"/>
                <a:ea typeface="Tahoma" panose="020B0604030504040204" pitchFamily="34" charset="0"/>
                <a:cs typeface="Tahoma" panose="020B0604030504040204" pitchFamily="34" charset="0"/>
              </a:rPr>
              <a:t>Significantly higher than other provider group at 95% confidence level.</a:t>
            </a:r>
            <a:br>
              <a:rPr lang="en-US" sz="900">
                <a:solidFill>
                  <a:srgbClr val="00B050"/>
                </a:solidFill>
                <a:latin typeface="Tahoma" panose="020B0604030504040204" pitchFamily="34" charset="0"/>
                <a:ea typeface="Tahoma" panose="020B0604030504040204" pitchFamily="34" charset="0"/>
                <a:cs typeface="Tahoma" panose="020B0604030504040204" pitchFamily="34" charset="0"/>
              </a:rPr>
            </a:br>
            <a:endParaRPr lang="en-US" sz="900">
              <a:solidFill>
                <a:srgbClr val="00B050"/>
              </a:solidFill>
              <a:latin typeface="Tahoma" panose="020B0604030504040204" pitchFamily="34" charset="0"/>
              <a:ea typeface="Tahoma" panose="020B0604030504040204" pitchFamily="34" charset="0"/>
              <a:cs typeface="Tahoma" panose="020B0604030504040204" pitchFamily="34" charset="0"/>
            </a:endParaRPr>
          </a:p>
          <a:p>
            <a:pPr algn="r"/>
            <a:r>
              <a:rPr lang="en-US" sz="900">
                <a:solidFill>
                  <a:srgbClr val="FF0000"/>
                </a:solidFill>
                <a:latin typeface="Tahoma" panose="020B0604030504040204" pitchFamily="34" charset="0"/>
                <a:ea typeface="Tahoma" panose="020B0604030504040204" pitchFamily="34" charset="0"/>
                <a:cs typeface="Tahoma" panose="020B0604030504040204" pitchFamily="34" charset="0"/>
              </a:rPr>
              <a:t>Significantly lower than other provider group at 95% confidence level.</a:t>
            </a:r>
          </a:p>
        </p:txBody>
      </p:sp>
      <p:sp>
        <p:nvSpPr>
          <p:cNvPr id="17" name="Oval 16">
            <a:extLst>
              <a:ext uri="{FF2B5EF4-FFF2-40B4-BE49-F238E27FC236}">
                <a16:creationId xmlns:a16="http://schemas.microsoft.com/office/drawing/2014/main" id="{5D149EE5-AE17-4DF8-A6D3-11DBF0287151}"/>
              </a:ext>
              <a:ext uri="{C183D7F6-B498-43B3-948B-1728B52AA6E4}">
                <adec:decorative xmlns:adec="http://schemas.microsoft.com/office/drawing/2017/decorative" val="1"/>
              </a:ext>
            </a:extLst>
          </p:cNvPr>
          <p:cNvSpPr/>
          <p:nvPr/>
        </p:nvSpPr>
        <p:spPr>
          <a:xfrm>
            <a:off x="5224206" y="4704407"/>
            <a:ext cx="737414" cy="3441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8" name="Oval 17">
            <a:extLst>
              <a:ext uri="{FF2B5EF4-FFF2-40B4-BE49-F238E27FC236}">
                <a16:creationId xmlns:a16="http://schemas.microsoft.com/office/drawing/2014/main" id="{70139556-ADEC-4F32-AE85-AEE439A5875A}"/>
              </a:ext>
              <a:ext uri="{C183D7F6-B498-43B3-948B-1728B52AA6E4}">
                <adec:decorative xmlns:adec="http://schemas.microsoft.com/office/drawing/2017/decorative" val="1"/>
              </a:ext>
            </a:extLst>
          </p:cNvPr>
          <p:cNvSpPr/>
          <p:nvPr/>
        </p:nvSpPr>
        <p:spPr>
          <a:xfrm>
            <a:off x="3631348" y="4572811"/>
            <a:ext cx="737414" cy="344129"/>
          </a:xfrm>
          <a:prstGeom prst="ellipse">
            <a:avLst/>
          </a:prstGeom>
          <a:noFill/>
          <a:ln w="38100">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4" name="Oval 23">
            <a:extLst>
              <a:ext uri="{FF2B5EF4-FFF2-40B4-BE49-F238E27FC236}">
                <a16:creationId xmlns:a16="http://schemas.microsoft.com/office/drawing/2014/main" id="{0899DBF4-E497-4CB1-A001-1A575F0E30E3}"/>
              </a:ext>
              <a:ext uri="{C183D7F6-B498-43B3-948B-1728B52AA6E4}">
                <adec:decorative xmlns:adec="http://schemas.microsoft.com/office/drawing/2017/decorative" val="1"/>
              </a:ext>
            </a:extLst>
          </p:cNvPr>
          <p:cNvSpPr/>
          <p:nvPr/>
        </p:nvSpPr>
        <p:spPr>
          <a:xfrm>
            <a:off x="5224206" y="2280990"/>
            <a:ext cx="737414" cy="344129"/>
          </a:xfrm>
          <a:prstGeom prst="ellipse">
            <a:avLst/>
          </a:prstGeom>
          <a:noFill/>
          <a:ln w="38100">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5" name="Oval 24">
            <a:extLst>
              <a:ext uri="{FF2B5EF4-FFF2-40B4-BE49-F238E27FC236}">
                <a16:creationId xmlns:a16="http://schemas.microsoft.com/office/drawing/2014/main" id="{4BAA098D-8D08-49A6-BF5D-0CD033CF24BC}"/>
              </a:ext>
              <a:ext uri="{C183D7F6-B498-43B3-948B-1728B52AA6E4}">
                <adec:decorative xmlns:adec="http://schemas.microsoft.com/office/drawing/2017/decorative" val="1"/>
              </a:ext>
            </a:extLst>
          </p:cNvPr>
          <p:cNvSpPr/>
          <p:nvPr/>
        </p:nvSpPr>
        <p:spPr>
          <a:xfrm>
            <a:off x="3649985" y="2214074"/>
            <a:ext cx="737414" cy="3441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6" name="Oval 25">
            <a:extLst>
              <a:ext uri="{FF2B5EF4-FFF2-40B4-BE49-F238E27FC236}">
                <a16:creationId xmlns:a16="http://schemas.microsoft.com/office/drawing/2014/main" id="{AD040D4A-F79A-4DA1-B9FC-B50FF27BCEDB}"/>
              </a:ext>
              <a:ext uri="{C183D7F6-B498-43B3-948B-1728B52AA6E4}">
                <adec:decorative xmlns:adec="http://schemas.microsoft.com/office/drawing/2017/decorative" val="1"/>
              </a:ext>
            </a:extLst>
          </p:cNvPr>
          <p:cNvSpPr/>
          <p:nvPr/>
        </p:nvSpPr>
        <p:spPr>
          <a:xfrm>
            <a:off x="10053237" y="4459400"/>
            <a:ext cx="737414" cy="3441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8" name="Oval 27">
            <a:extLst>
              <a:ext uri="{FF2B5EF4-FFF2-40B4-BE49-F238E27FC236}">
                <a16:creationId xmlns:a16="http://schemas.microsoft.com/office/drawing/2014/main" id="{1F998365-7F75-4A30-8BC0-7DAD395CF189}"/>
              </a:ext>
              <a:ext uri="{C183D7F6-B498-43B3-948B-1728B52AA6E4}">
                <adec:decorative xmlns:adec="http://schemas.microsoft.com/office/drawing/2017/decorative" val="1"/>
              </a:ext>
            </a:extLst>
          </p:cNvPr>
          <p:cNvSpPr/>
          <p:nvPr/>
        </p:nvSpPr>
        <p:spPr>
          <a:xfrm>
            <a:off x="8461026" y="2538538"/>
            <a:ext cx="737414" cy="3441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9" name="Oval 28">
            <a:extLst>
              <a:ext uri="{FF2B5EF4-FFF2-40B4-BE49-F238E27FC236}">
                <a16:creationId xmlns:a16="http://schemas.microsoft.com/office/drawing/2014/main" id="{C5E5DB33-9605-4137-9E85-549D04056FE8}"/>
              </a:ext>
              <a:ext uri="{C183D7F6-B498-43B3-948B-1728B52AA6E4}">
                <adec:decorative xmlns:adec="http://schemas.microsoft.com/office/drawing/2017/decorative" val="1"/>
              </a:ext>
            </a:extLst>
          </p:cNvPr>
          <p:cNvSpPr/>
          <p:nvPr/>
        </p:nvSpPr>
        <p:spPr>
          <a:xfrm>
            <a:off x="8443036" y="2189940"/>
            <a:ext cx="737414" cy="3441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30" name="Oval 29">
            <a:extLst>
              <a:ext uri="{FF2B5EF4-FFF2-40B4-BE49-F238E27FC236}">
                <a16:creationId xmlns:a16="http://schemas.microsoft.com/office/drawing/2014/main" id="{C379630E-FCFE-4627-9FD8-2FD8C236952E}"/>
              </a:ext>
              <a:ext uri="{C183D7F6-B498-43B3-948B-1728B52AA6E4}">
                <adec:decorative xmlns:adec="http://schemas.microsoft.com/office/drawing/2017/decorative" val="1"/>
              </a:ext>
            </a:extLst>
          </p:cNvPr>
          <p:cNvSpPr/>
          <p:nvPr/>
        </p:nvSpPr>
        <p:spPr>
          <a:xfrm>
            <a:off x="10060365" y="4916940"/>
            <a:ext cx="737414" cy="3441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3" name="Oval 22">
            <a:extLst>
              <a:ext uri="{FF2B5EF4-FFF2-40B4-BE49-F238E27FC236}">
                <a16:creationId xmlns:a16="http://schemas.microsoft.com/office/drawing/2014/main" id="{2C460C8E-5700-4B4E-AF9A-86279D526B0D}"/>
              </a:ext>
              <a:ext uri="{C183D7F6-B498-43B3-948B-1728B52AA6E4}">
                <adec:decorative xmlns:adec="http://schemas.microsoft.com/office/drawing/2017/decorative" val="1"/>
              </a:ext>
            </a:extLst>
          </p:cNvPr>
          <p:cNvSpPr/>
          <p:nvPr/>
        </p:nvSpPr>
        <p:spPr>
          <a:xfrm rot="1150245">
            <a:off x="10755276" y="4754638"/>
            <a:ext cx="1036435" cy="44660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Help: </a:t>
            </a:r>
            <a:r>
              <a:rPr lang="en-GB" sz="16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33%</a:t>
            </a:r>
          </a:p>
        </p:txBody>
      </p:sp>
      <p:sp>
        <p:nvSpPr>
          <p:cNvPr id="31" name="Oval 30">
            <a:extLst>
              <a:ext uri="{FF2B5EF4-FFF2-40B4-BE49-F238E27FC236}">
                <a16:creationId xmlns:a16="http://schemas.microsoft.com/office/drawing/2014/main" id="{3B419DEA-367B-4383-8434-F2A4688D2B8B}"/>
              </a:ext>
              <a:ext uri="{C183D7F6-B498-43B3-948B-1728B52AA6E4}">
                <adec:decorative xmlns:adec="http://schemas.microsoft.com/office/drawing/2017/decorative" val="1"/>
              </a:ext>
            </a:extLst>
          </p:cNvPr>
          <p:cNvSpPr/>
          <p:nvPr/>
        </p:nvSpPr>
        <p:spPr>
          <a:xfrm>
            <a:off x="10053237" y="3418018"/>
            <a:ext cx="737414" cy="344129"/>
          </a:xfrm>
          <a:prstGeom prst="ellipse">
            <a:avLst/>
          </a:prstGeom>
          <a:noFill/>
          <a:ln w="38100">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32" name="Oval 31">
            <a:extLst>
              <a:ext uri="{FF2B5EF4-FFF2-40B4-BE49-F238E27FC236}">
                <a16:creationId xmlns:a16="http://schemas.microsoft.com/office/drawing/2014/main" id="{241F3F9B-2F9F-42CF-AF2D-E6E15EB938D7}"/>
              </a:ext>
              <a:ext uri="{C183D7F6-B498-43B3-948B-1728B52AA6E4}">
                <adec:decorative xmlns:adec="http://schemas.microsoft.com/office/drawing/2017/decorative" val="1"/>
              </a:ext>
            </a:extLst>
          </p:cNvPr>
          <p:cNvSpPr/>
          <p:nvPr/>
        </p:nvSpPr>
        <p:spPr>
          <a:xfrm>
            <a:off x="10061188" y="2453054"/>
            <a:ext cx="737414" cy="344129"/>
          </a:xfrm>
          <a:prstGeom prst="ellipse">
            <a:avLst/>
          </a:prstGeom>
          <a:noFill/>
          <a:ln w="38100">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33" name="Rectangle 32">
            <a:extLst>
              <a:ext uri="{FF2B5EF4-FFF2-40B4-BE49-F238E27FC236}">
                <a16:creationId xmlns:a16="http://schemas.microsoft.com/office/drawing/2014/main" id="{081911DB-A027-44EC-99D2-0F9AD31BAF59}"/>
              </a:ext>
              <a:ext uri="{C183D7F6-B498-43B3-948B-1728B52AA6E4}">
                <adec:decorative xmlns:adec="http://schemas.microsoft.com/office/drawing/2017/decorative" val="1"/>
              </a:ext>
            </a:extLst>
          </p:cNvPr>
          <p:cNvSpPr/>
          <p:nvPr/>
        </p:nvSpPr>
        <p:spPr>
          <a:xfrm>
            <a:off x="8140189" y="6266365"/>
            <a:ext cx="84406" cy="8440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Isosceles Triangle 33">
            <a:extLst>
              <a:ext uri="{FF2B5EF4-FFF2-40B4-BE49-F238E27FC236}">
                <a16:creationId xmlns:a16="http://schemas.microsoft.com/office/drawing/2014/main" id="{29A8E3CA-C520-40EF-ADD5-AA9A3F64B995}"/>
              </a:ext>
              <a:ext uri="{C183D7F6-B498-43B3-948B-1728B52AA6E4}">
                <adec:decorative xmlns:adec="http://schemas.microsoft.com/office/drawing/2017/decorative" val="1"/>
              </a:ext>
            </a:extLst>
          </p:cNvPr>
          <p:cNvSpPr/>
          <p:nvPr/>
        </p:nvSpPr>
        <p:spPr>
          <a:xfrm flipV="1">
            <a:off x="8128148" y="6517736"/>
            <a:ext cx="108488" cy="92989"/>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0BDC02CE-BE76-4408-B16C-8D530CF4C455}"/>
              </a:ext>
              <a:ext uri="{C183D7F6-B498-43B3-948B-1728B52AA6E4}">
                <adec:decorative xmlns:adec="http://schemas.microsoft.com/office/drawing/2017/decorative" val="1"/>
              </a:ext>
            </a:extLst>
          </p:cNvPr>
          <p:cNvSpPr/>
          <p:nvPr/>
        </p:nvSpPr>
        <p:spPr>
          <a:xfrm>
            <a:off x="6103689" y="2316887"/>
            <a:ext cx="84406" cy="8440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Isosceles Triangle 35">
            <a:extLst>
              <a:ext uri="{FF2B5EF4-FFF2-40B4-BE49-F238E27FC236}">
                <a16:creationId xmlns:a16="http://schemas.microsoft.com/office/drawing/2014/main" id="{4E79B4B5-B767-4B68-A247-35B2F30AA203}"/>
              </a:ext>
              <a:ext uri="{C183D7F6-B498-43B3-948B-1728B52AA6E4}">
                <adec:decorative xmlns:adec="http://schemas.microsoft.com/office/drawing/2017/decorative" val="1"/>
              </a:ext>
            </a:extLst>
          </p:cNvPr>
          <p:cNvSpPr/>
          <p:nvPr/>
        </p:nvSpPr>
        <p:spPr>
          <a:xfrm flipV="1">
            <a:off x="9354119" y="2270392"/>
            <a:ext cx="108488" cy="92989"/>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9607FC26-DBF0-4DE2-B8DF-032375B79CA5}"/>
              </a:ext>
              <a:ext uri="{C183D7F6-B498-43B3-948B-1728B52AA6E4}">
                <adec:decorative xmlns:adec="http://schemas.microsoft.com/office/drawing/2017/decorative" val="1"/>
              </a:ext>
            </a:extLst>
          </p:cNvPr>
          <p:cNvSpPr/>
          <p:nvPr/>
        </p:nvSpPr>
        <p:spPr>
          <a:xfrm>
            <a:off x="4477454" y="4704407"/>
            <a:ext cx="84406" cy="8440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Isosceles Triangle 37">
            <a:extLst>
              <a:ext uri="{FF2B5EF4-FFF2-40B4-BE49-F238E27FC236}">
                <a16:creationId xmlns:a16="http://schemas.microsoft.com/office/drawing/2014/main" id="{6F621B2E-725A-4186-B66B-863C96315272}"/>
              </a:ext>
              <a:ext uri="{C183D7F6-B498-43B3-948B-1728B52AA6E4}">
                <adec:decorative xmlns:adec="http://schemas.microsoft.com/office/drawing/2017/decorative" val="1"/>
              </a:ext>
            </a:extLst>
          </p:cNvPr>
          <p:cNvSpPr/>
          <p:nvPr/>
        </p:nvSpPr>
        <p:spPr>
          <a:xfrm flipV="1">
            <a:off x="4477454" y="2316887"/>
            <a:ext cx="108488" cy="92989"/>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Isosceles Triangle 38">
            <a:extLst>
              <a:ext uri="{FF2B5EF4-FFF2-40B4-BE49-F238E27FC236}">
                <a16:creationId xmlns:a16="http://schemas.microsoft.com/office/drawing/2014/main" id="{7A516304-3F43-43F2-A129-90F096BACA76}"/>
              </a:ext>
              <a:ext uri="{C183D7F6-B498-43B3-948B-1728B52AA6E4}">
                <adec:decorative xmlns:adec="http://schemas.microsoft.com/office/drawing/2017/decorative" val="1"/>
              </a:ext>
            </a:extLst>
          </p:cNvPr>
          <p:cNvSpPr/>
          <p:nvPr/>
        </p:nvSpPr>
        <p:spPr>
          <a:xfrm flipV="1">
            <a:off x="9354119" y="2661358"/>
            <a:ext cx="108488" cy="92989"/>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Isosceles Triangle 39">
            <a:extLst>
              <a:ext uri="{FF2B5EF4-FFF2-40B4-BE49-F238E27FC236}">
                <a16:creationId xmlns:a16="http://schemas.microsoft.com/office/drawing/2014/main" id="{B6DCF903-8566-4BBE-B1ED-72A6020C06AE}"/>
              </a:ext>
              <a:ext uri="{C183D7F6-B498-43B3-948B-1728B52AA6E4}">
                <adec:decorative xmlns:adec="http://schemas.microsoft.com/office/drawing/2017/decorative" val="1"/>
              </a:ext>
            </a:extLst>
          </p:cNvPr>
          <p:cNvSpPr/>
          <p:nvPr/>
        </p:nvSpPr>
        <p:spPr>
          <a:xfrm flipV="1">
            <a:off x="10902801" y="4535080"/>
            <a:ext cx="108488" cy="92989"/>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Isosceles Triangle 40">
            <a:extLst>
              <a:ext uri="{FF2B5EF4-FFF2-40B4-BE49-F238E27FC236}">
                <a16:creationId xmlns:a16="http://schemas.microsoft.com/office/drawing/2014/main" id="{0217833D-77A5-4F81-95AB-4D904DACB87A}"/>
              </a:ext>
              <a:ext uri="{C183D7F6-B498-43B3-948B-1728B52AA6E4}">
                <adec:decorative xmlns:adec="http://schemas.microsoft.com/office/drawing/2017/decorative" val="1"/>
              </a:ext>
            </a:extLst>
          </p:cNvPr>
          <p:cNvSpPr/>
          <p:nvPr/>
        </p:nvSpPr>
        <p:spPr>
          <a:xfrm flipV="1">
            <a:off x="9857511" y="5042509"/>
            <a:ext cx="108488" cy="92989"/>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434C29A-D5A1-40DB-8B21-0E09DA64373D}"/>
              </a:ext>
              <a:ext uri="{C183D7F6-B498-43B3-948B-1728B52AA6E4}">
                <adec:decorative xmlns:adec="http://schemas.microsoft.com/office/drawing/2017/decorative" val="1"/>
              </a:ext>
            </a:extLst>
          </p:cNvPr>
          <p:cNvSpPr/>
          <p:nvPr/>
        </p:nvSpPr>
        <p:spPr>
          <a:xfrm>
            <a:off x="10914842" y="2496335"/>
            <a:ext cx="84406" cy="8440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4167A56E-CF6A-4A3E-8BA0-660E135095F5}"/>
              </a:ext>
              <a:ext uri="{C183D7F6-B498-43B3-948B-1728B52AA6E4}">
                <adec:decorative xmlns:adec="http://schemas.microsoft.com/office/drawing/2017/decorative" val="1"/>
              </a:ext>
            </a:extLst>
          </p:cNvPr>
          <p:cNvSpPr/>
          <p:nvPr/>
        </p:nvSpPr>
        <p:spPr>
          <a:xfrm>
            <a:off x="10914842" y="3462184"/>
            <a:ext cx="84406" cy="8440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Isosceles Triangle 43">
            <a:extLst>
              <a:ext uri="{FF2B5EF4-FFF2-40B4-BE49-F238E27FC236}">
                <a16:creationId xmlns:a16="http://schemas.microsoft.com/office/drawing/2014/main" id="{EE556678-BEF1-4522-8176-A2A13CEE4FCA}"/>
              </a:ext>
              <a:ext uri="{C183D7F6-B498-43B3-948B-1728B52AA6E4}">
                <adec:decorative xmlns:adec="http://schemas.microsoft.com/office/drawing/2017/decorative" val="1"/>
              </a:ext>
            </a:extLst>
          </p:cNvPr>
          <p:cNvSpPr/>
          <p:nvPr/>
        </p:nvSpPr>
        <p:spPr>
          <a:xfrm flipV="1">
            <a:off x="5021352" y="4884950"/>
            <a:ext cx="108488" cy="92989"/>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10B41191-558A-47BA-A874-BDD5AA74CE49}"/>
              </a:ext>
              <a:ext uri="{C183D7F6-B498-43B3-948B-1728B52AA6E4}">
                <adec:decorative xmlns:adec="http://schemas.microsoft.com/office/drawing/2017/decorative" val="1"/>
              </a:ext>
            </a:extLst>
          </p:cNvPr>
          <p:cNvSpPr/>
          <p:nvPr/>
        </p:nvSpPr>
        <p:spPr>
          <a:xfrm rot="1504994">
            <a:off x="4631445" y="4324651"/>
            <a:ext cx="84406" cy="8440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744641F2-D6AD-4BC6-A89A-5D92DC9C1F8E}"/>
              </a:ext>
              <a:ext uri="{C183D7F6-B498-43B3-948B-1728B52AA6E4}">
                <adec:decorative xmlns:adec="http://schemas.microsoft.com/office/drawing/2017/decorative" val="1"/>
              </a:ext>
            </a:extLst>
          </p:cNvPr>
          <p:cNvSpPr/>
          <p:nvPr/>
        </p:nvSpPr>
        <p:spPr>
          <a:xfrm rot="1504994">
            <a:off x="9529552" y="4420935"/>
            <a:ext cx="84406" cy="8440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Isosceles Triangle 46">
            <a:extLst>
              <a:ext uri="{FF2B5EF4-FFF2-40B4-BE49-F238E27FC236}">
                <a16:creationId xmlns:a16="http://schemas.microsoft.com/office/drawing/2014/main" id="{4972F171-20EC-455D-A781-D0FE6861A90B}"/>
              </a:ext>
              <a:ext uri="{C183D7F6-B498-43B3-948B-1728B52AA6E4}">
                <adec:decorative xmlns:adec="http://schemas.microsoft.com/office/drawing/2017/decorative" val="1"/>
              </a:ext>
            </a:extLst>
          </p:cNvPr>
          <p:cNvSpPr/>
          <p:nvPr/>
        </p:nvSpPr>
        <p:spPr>
          <a:xfrm rot="1649044" flipV="1">
            <a:off x="6340481" y="4611418"/>
            <a:ext cx="108488" cy="92989"/>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Isosceles Triangle 47">
            <a:extLst>
              <a:ext uri="{FF2B5EF4-FFF2-40B4-BE49-F238E27FC236}">
                <a16:creationId xmlns:a16="http://schemas.microsoft.com/office/drawing/2014/main" id="{A36E8D49-4E28-4E1D-AAAE-7C8C108E277D}"/>
              </a:ext>
              <a:ext uri="{C183D7F6-B498-43B3-948B-1728B52AA6E4}">
                <adec:decorative xmlns:adec="http://schemas.microsoft.com/office/drawing/2017/decorative" val="1"/>
              </a:ext>
            </a:extLst>
          </p:cNvPr>
          <p:cNvSpPr/>
          <p:nvPr/>
        </p:nvSpPr>
        <p:spPr>
          <a:xfrm rot="1649044" flipV="1">
            <a:off x="11500059" y="4963840"/>
            <a:ext cx="108488" cy="92989"/>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88476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41839" y="160465"/>
            <a:ext cx="9978422" cy="830997"/>
          </a:xfrm>
        </p:spPr>
        <p:txBody>
          <a:bodyPr/>
          <a:lstStyle/>
          <a:p>
            <a:r>
              <a:rPr lang="en-GB">
                <a:latin typeface="Tahoma" panose="020B0604030504040204" pitchFamily="34" charset="0"/>
                <a:ea typeface="Tahoma" panose="020B0604030504040204" pitchFamily="34" charset="0"/>
                <a:cs typeface="Tahoma" panose="020B0604030504040204" pitchFamily="34" charset="0"/>
              </a:rPr>
              <a:t>Close to two thirds report concern over the impact of COVID-19 on their child’s loss of learning and their mental health.</a:t>
            </a:r>
          </a:p>
        </p:txBody>
      </p:sp>
      <p:sp>
        <p:nvSpPr>
          <p:cNvPr id="14" name="Rectangle 13">
            <a:extLst>
              <a:ext uri="{FF2B5EF4-FFF2-40B4-BE49-F238E27FC236}">
                <a16:creationId xmlns:a16="http://schemas.microsoft.com/office/drawing/2014/main" id="{96855989-DE8C-459F-BF58-63BE5EE277A1}"/>
              </a:ext>
            </a:extLst>
          </p:cNvPr>
          <p:cNvSpPr/>
          <p:nvPr/>
        </p:nvSpPr>
        <p:spPr>
          <a:xfrm>
            <a:off x="1075188" y="1446965"/>
            <a:ext cx="10057003" cy="276345"/>
          </a:xfrm>
          <a:prstGeom prst="rect">
            <a:avLst/>
          </a:prstGeom>
          <a:solidFill>
            <a:srgbClr val="F7F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latin typeface="Tahoma" panose="020B0604030504040204" pitchFamily="34" charset="0"/>
                <a:ea typeface="Tahoma" panose="020B0604030504040204" pitchFamily="34" charset="0"/>
                <a:cs typeface="Tahoma" panose="020B0604030504040204" pitchFamily="34" charset="0"/>
              </a:rPr>
              <a:t>Concern of COVID-19’s impact</a:t>
            </a:r>
          </a:p>
        </p:txBody>
      </p:sp>
      <p:graphicFrame>
        <p:nvGraphicFramePr>
          <p:cNvPr id="3" name="Chart 2" descr="Chart shows the level of concern parents of school age children have about the impact of COVID-19. &#10;&#10;Overall, 67% are concerned about the loss of learning, 65% are concerned about their child's mental health and 45% are concerned about their child's physical health."/>
          <p:cNvGraphicFramePr/>
          <p:nvPr>
            <p:extLst>
              <p:ext uri="{D42A27DB-BD31-4B8C-83A1-F6EECF244321}">
                <p14:modId xmlns:p14="http://schemas.microsoft.com/office/powerpoint/2010/main" val="1080861685"/>
              </p:ext>
            </p:extLst>
          </p:nvPr>
        </p:nvGraphicFramePr>
        <p:xfrm>
          <a:off x="353596" y="1902986"/>
          <a:ext cx="9781004" cy="4414470"/>
        </p:xfrm>
        <a:graphic>
          <a:graphicData uri="http://schemas.openxmlformats.org/drawingml/2006/chart">
            <c:chart xmlns:c="http://schemas.openxmlformats.org/drawingml/2006/chart" xmlns:r="http://schemas.openxmlformats.org/officeDocument/2006/relationships" r:id="rId2"/>
          </a:graphicData>
        </a:graphic>
      </p:graphicFrame>
      <p:sp>
        <p:nvSpPr>
          <p:cNvPr id="4" name="Oval 3">
            <a:extLst>
              <a:ext uri="{C183D7F6-B498-43B3-948B-1728B52AA6E4}">
                <adec:decorative xmlns:adec="http://schemas.microsoft.com/office/drawing/2017/decorative" val="1"/>
              </a:ext>
            </a:extLst>
          </p:cNvPr>
          <p:cNvSpPr/>
          <p:nvPr/>
        </p:nvSpPr>
        <p:spPr>
          <a:xfrm rot="1150245">
            <a:off x="3997143" y="1951398"/>
            <a:ext cx="1303024" cy="485715"/>
          </a:xfrm>
          <a:prstGeom prst="ellipse">
            <a:avLst/>
          </a:prstGeom>
          <a:solidFill>
            <a:schemeClr val="bg1"/>
          </a:solidFill>
          <a:ln>
            <a:solidFill>
              <a:srgbClr val="D8D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Concerned: </a:t>
            </a:r>
            <a:r>
              <a:rPr lang="en-GB" sz="16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67%</a:t>
            </a:r>
          </a:p>
        </p:txBody>
      </p:sp>
      <p:sp>
        <p:nvSpPr>
          <p:cNvPr id="16" name="Rounded Rectangle 7">
            <a:extLst>
              <a:ext uri="{FF2B5EF4-FFF2-40B4-BE49-F238E27FC236}">
                <a16:creationId xmlns:a16="http://schemas.microsoft.com/office/drawing/2014/main" id="{F4226CB0-D6D3-4823-88F0-7D5F32281081}"/>
              </a:ext>
              <a:ext uri="{C183D7F6-B498-43B3-948B-1728B52AA6E4}">
                <adec:decorative xmlns:adec="http://schemas.microsoft.com/office/drawing/2017/decorative" val="0"/>
              </a:ext>
            </a:extLst>
          </p:cNvPr>
          <p:cNvSpPr/>
          <p:nvPr/>
        </p:nvSpPr>
        <p:spPr>
          <a:xfrm>
            <a:off x="9021974" y="1956078"/>
            <a:ext cx="2759248" cy="1142540"/>
          </a:xfrm>
          <a:prstGeom prst="roundRect">
            <a:avLst/>
          </a:prstGeom>
          <a:noFill/>
          <a:ln w="19050">
            <a:solidFill>
              <a:srgbClr val="D8D9D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Parents of children in secondary school are more likely to be concerned about loss of learning (71%), compared with 64% of parents of primary school children.</a:t>
            </a:r>
          </a:p>
        </p:txBody>
      </p:sp>
      <p:sp>
        <p:nvSpPr>
          <p:cNvPr id="17" name="Rounded Rectangle 7">
            <a:extLst>
              <a:ext uri="{FF2B5EF4-FFF2-40B4-BE49-F238E27FC236}">
                <a16:creationId xmlns:a16="http://schemas.microsoft.com/office/drawing/2014/main" id="{2556424B-97EF-4494-B501-C479A743060B}"/>
              </a:ext>
              <a:ext uri="{C183D7F6-B498-43B3-948B-1728B52AA6E4}">
                <adec:decorative xmlns:adec="http://schemas.microsoft.com/office/drawing/2017/decorative" val="0"/>
              </a:ext>
            </a:extLst>
          </p:cNvPr>
          <p:cNvSpPr/>
          <p:nvPr/>
        </p:nvSpPr>
        <p:spPr>
          <a:xfrm>
            <a:off x="9021975" y="3257019"/>
            <a:ext cx="2759248" cy="1142540"/>
          </a:xfrm>
          <a:prstGeom prst="roundRect">
            <a:avLst/>
          </a:prstGeom>
          <a:noFill/>
          <a:ln w="19050">
            <a:solidFill>
              <a:srgbClr val="D8D9D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Parents of children with SEND are more likely to be concerned about the impact on mental health (77%), compared with 63% of parents of children without SEND.</a:t>
            </a:r>
          </a:p>
        </p:txBody>
      </p:sp>
      <p:sp>
        <p:nvSpPr>
          <p:cNvPr id="12" name="Oval 11">
            <a:extLst>
              <a:ext uri="{FF2B5EF4-FFF2-40B4-BE49-F238E27FC236}">
                <a16:creationId xmlns:a16="http://schemas.microsoft.com/office/drawing/2014/main" id="{C3698F4B-E404-4C02-A825-C4959A1E307F}"/>
              </a:ext>
              <a:ext uri="{C183D7F6-B498-43B3-948B-1728B52AA6E4}">
                <adec:decorative xmlns:adec="http://schemas.microsoft.com/office/drawing/2017/decorative" val="1"/>
              </a:ext>
            </a:extLst>
          </p:cNvPr>
          <p:cNvSpPr/>
          <p:nvPr/>
        </p:nvSpPr>
        <p:spPr>
          <a:xfrm rot="1150245">
            <a:off x="3819192" y="3222236"/>
            <a:ext cx="1303024" cy="485715"/>
          </a:xfrm>
          <a:prstGeom prst="ellipse">
            <a:avLst/>
          </a:prstGeom>
          <a:solidFill>
            <a:schemeClr val="bg1"/>
          </a:solidFill>
          <a:ln>
            <a:solidFill>
              <a:srgbClr val="D8D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Concerned: </a:t>
            </a:r>
            <a:r>
              <a:rPr lang="en-GB" sz="16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65%</a:t>
            </a:r>
          </a:p>
        </p:txBody>
      </p:sp>
      <p:sp>
        <p:nvSpPr>
          <p:cNvPr id="13" name="Oval 12">
            <a:extLst>
              <a:ext uri="{FF2B5EF4-FFF2-40B4-BE49-F238E27FC236}">
                <a16:creationId xmlns:a16="http://schemas.microsoft.com/office/drawing/2014/main" id="{68F13416-1E42-4335-A952-7679488954D7}"/>
              </a:ext>
              <a:ext uri="{C183D7F6-B498-43B3-948B-1728B52AA6E4}">
                <adec:decorative xmlns:adec="http://schemas.microsoft.com/office/drawing/2017/decorative" val="1"/>
              </a:ext>
            </a:extLst>
          </p:cNvPr>
          <p:cNvSpPr/>
          <p:nvPr/>
        </p:nvSpPr>
        <p:spPr>
          <a:xfrm rot="1150245">
            <a:off x="3343362" y="4601392"/>
            <a:ext cx="1303025" cy="485715"/>
          </a:xfrm>
          <a:prstGeom prst="ellipse">
            <a:avLst/>
          </a:prstGeom>
          <a:solidFill>
            <a:schemeClr val="bg1"/>
          </a:solidFill>
          <a:ln>
            <a:solidFill>
              <a:srgbClr val="D8D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Concerned: </a:t>
            </a:r>
            <a:r>
              <a:rPr lang="en-GB" sz="16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45%</a:t>
            </a:r>
          </a:p>
        </p:txBody>
      </p:sp>
      <p:sp>
        <p:nvSpPr>
          <p:cNvPr id="7" name="Footer Placeholder 2"/>
          <p:cNvSpPr>
            <a:spLocks noGrp="1"/>
          </p:cNvSpPr>
          <p:nvPr>
            <p:ph type="ftr" sz="quarter" idx="10"/>
          </p:nvPr>
        </p:nvSpPr>
        <p:spPr>
          <a:xfrm>
            <a:off x="1942171" y="6254881"/>
            <a:ext cx="8292499" cy="400110"/>
          </a:xfrm>
        </p:spPr>
        <p:txBody>
          <a:bodyPr/>
          <a:lstStyle/>
          <a:p>
            <a:pPr algn="l"/>
            <a:r>
              <a:rPr lang="en-US" sz="1000">
                <a:latin typeface="Tahoma" panose="020B0604030504040204" pitchFamily="34" charset="0"/>
                <a:ea typeface="Tahoma" panose="020B0604030504040204" pitchFamily="34" charset="0"/>
                <a:cs typeface="Tahoma" panose="020B0604030504040204" pitchFamily="34" charset="0"/>
              </a:rPr>
              <a:t>COVID2. Thinking about the impact of the COVID-19 pandemic… to what extent, if at all, would you say you are concerned about the following? (Base: all parents of school children (n=916).) </a:t>
            </a:r>
          </a:p>
        </p:txBody>
      </p:sp>
    </p:spTree>
    <p:extLst>
      <p:ext uri="{BB962C8B-B14F-4D97-AF65-F5344CB8AC3E}">
        <p14:creationId xmlns:p14="http://schemas.microsoft.com/office/powerpoint/2010/main" val="23295143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4414EF1-CDFE-4D94-AF59-BF182D1416E5}"/>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B2A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a:latin typeface="Tahoma" panose="020B0604030504040204" pitchFamily="34" charset="0"/>
                <a:ea typeface="Tahoma" panose="020B0604030504040204" pitchFamily="34" charset="0"/>
                <a:cs typeface="Tahoma" panose="020B0604030504040204" pitchFamily="34" charset="0"/>
              </a:rPr>
              <a:t>Obtaining and sharing parents’ views</a:t>
            </a:r>
          </a:p>
        </p:txBody>
      </p:sp>
    </p:spTree>
    <p:extLst>
      <p:ext uri="{BB962C8B-B14F-4D97-AF65-F5344CB8AC3E}">
        <p14:creationId xmlns:p14="http://schemas.microsoft.com/office/powerpoint/2010/main" val="756370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033" y="157687"/>
            <a:ext cx="10219194" cy="830997"/>
          </a:xfrm>
        </p:spPr>
        <p:txBody>
          <a:bodyPr/>
          <a:lstStyle/>
          <a:p>
            <a:r>
              <a:rPr lang="en-GB">
                <a:latin typeface="Tahoma" panose="020B0604030504040204" pitchFamily="34" charset="0"/>
                <a:ea typeface="Tahoma" panose="020B0604030504040204" pitchFamily="34" charset="0"/>
                <a:cs typeface="Tahoma" panose="020B0604030504040204" pitchFamily="34" charset="0"/>
              </a:rPr>
              <a:t>A fifth of parents who had a child in the school at the most recent inspection felt they did not get a chance to contribute feedback.</a:t>
            </a:r>
          </a:p>
        </p:txBody>
      </p:sp>
      <p:sp>
        <p:nvSpPr>
          <p:cNvPr id="10" name="Rectangle 9">
            <a:extLst>
              <a:ext uri="{FF2B5EF4-FFF2-40B4-BE49-F238E27FC236}">
                <a16:creationId xmlns:a16="http://schemas.microsoft.com/office/drawing/2014/main" id="{6F0A4298-384B-4635-B5D0-20D8E647692B}"/>
              </a:ext>
            </a:extLst>
          </p:cNvPr>
          <p:cNvSpPr/>
          <p:nvPr/>
        </p:nvSpPr>
        <p:spPr>
          <a:xfrm>
            <a:off x="754143" y="1282655"/>
            <a:ext cx="4552549" cy="750772"/>
          </a:xfrm>
          <a:prstGeom prst="rect">
            <a:avLst/>
          </a:prstGeom>
          <a:solidFill>
            <a:srgbClr val="F7F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latin typeface="Tahoma" panose="020B0604030504040204" pitchFamily="34" charset="0"/>
                <a:ea typeface="Tahoma" panose="020B0604030504040204" pitchFamily="34" charset="0"/>
                <a:cs typeface="Tahoma" panose="020B0604030504040204" pitchFamily="34" charset="0"/>
              </a:rPr>
              <a:t>Chance to contribute during last inspection</a:t>
            </a:r>
          </a:p>
        </p:txBody>
      </p:sp>
      <p:graphicFrame>
        <p:nvGraphicFramePr>
          <p:cNvPr id="6" name="Chart 5" descr="Chart shows those parents who contributed during the last inspection. 2021 data only.&#10;&#10;18% report they were offered a chance to feedback and did contribute, 15% report they had the opportunity but didn't. Comparatively, 18% report they didn't have the opportunity. 16% report that they don't know and 34% stated this was not applicable to them. "/>
          <p:cNvGraphicFramePr/>
          <p:nvPr>
            <p:extLst>
              <p:ext uri="{D42A27DB-BD31-4B8C-83A1-F6EECF244321}">
                <p14:modId xmlns:p14="http://schemas.microsoft.com/office/powerpoint/2010/main" val="2484215033"/>
              </p:ext>
            </p:extLst>
          </p:nvPr>
        </p:nvGraphicFramePr>
        <p:xfrm>
          <a:off x="-896257" y="2138025"/>
          <a:ext cx="6657403" cy="3769102"/>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a:extLst>
              <a:ext uri="{FF2B5EF4-FFF2-40B4-BE49-F238E27FC236}">
                <a16:creationId xmlns:a16="http://schemas.microsoft.com/office/drawing/2014/main" id="{546485F2-E4DE-4C7E-A05C-027411635F97}"/>
              </a:ext>
            </a:extLst>
          </p:cNvPr>
          <p:cNvSpPr/>
          <p:nvPr/>
        </p:nvSpPr>
        <p:spPr>
          <a:xfrm>
            <a:off x="7248925" y="1282655"/>
            <a:ext cx="4552549" cy="750772"/>
          </a:xfrm>
          <a:prstGeom prst="rect">
            <a:avLst/>
          </a:prstGeom>
          <a:solidFill>
            <a:srgbClr val="F7F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latin typeface="Tahoma" panose="020B0604030504040204" pitchFamily="34" charset="0"/>
                <a:ea typeface="Tahoma" panose="020B0604030504040204" pitchFamily="34" charset="0"/>
                <a:cs typeface="Tahoma" panose="020B0604030504040204" pitchFamily="34" charset="0"/>
              </a:rPr>
              <a:t>Chance to contribute during last inspection (school inspected within last two years)</a:t>
            </a:r>
          </a:p>
        </p:txBody>
      </p:sp>
      <p:graphicFrame>
        <p:nvGraphicFramePr>
          <p:cNvPr id="9" name="Chart 8" descr="Chart shows those parents who contributed during the last inspection (for those whose school was inspected within the last 2 years). 2021 data only.&#10;&#10;30% report they were offered a chance to feedback and did contribute, 20% report they had the opportunity but didn't. Comparatively, 28% report they didn't have the opportunity. 7% report that they don't know and 15% stated this was not applicable to them. &#10;&#10;">
            <a:extLst>
              <a:ext uri="{FF2B5EF4-FFF2-40B4-BE49-F238E27FC236}">
                <a16:creationId xmlns:a16="http://schemas.microsoft.com/office/drawing/2014/main" id="{FFA41BC8-0AEC-4667-ABA3-D10F35CF38E5}"/>
              </a:ext>
            </a:extLst>
          </p:cNvPr>
          <p:cNvGraphicFramePr/>
          <p:nvPr>
            <p:extLst>
              <p:ext uri="{D42A27DB-BD31-4B8C-83A1-F6EECF244321}">
                <p14:modId xmlns:p14="http://schemas.microsoft.com/office/powerpoint/2010/main" val="2201905302"/>
              </p:ext>
            </p:extLst>
          </p:nvPr>
        </p:nvGraphicFramePr>
        <p:xfrm>
          <a:off x="5634759" y="2138025"/>
          <a:ext cx="6657403" cy="3769102"/>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p:cNvSpPr>
            <a:spLocks noGrp="1"/>
          </p:cNvSpPr>
          <p:nvPr>
            <p:ph type="ftr" sz="quarter" idx="10"/>
          </p:nvPr>
        </p:nvSpPr>
        <p:spPr>
          <a:xfrm>
            <a:off x="1872382" y="6292593"/>
            <a:ext cx="9540607" cy="306510"/>
          </a:xfrm>
        </p:spPr>
        <p:txBody>
          <a:bodyPr/>
          <a:lstStyle/>
          <a:p>
            <a:pPr algn="l"/>
            <a:r>
              <a:rPr lang="en-US" sz="1000">
                <a:latin typeface="Tahoma" panose="020B0604030504040204" pitchFamily="34" charset="0"/>
                <a:ea typeface="Tahoma" panose="020B0604030504040204" pitchFamily="34" charset="0"/>
                <a:cs typeface="Tahoma" panose="020B0604030504040204" pitchFamily="34" charset="0"/>
              </a:rPr>
              <a:t>A3_2020. When your child’s school was last inspected, did you, as a parent, get a chance to feed back or contribute? (Base: those who had a child at the school when it was last inspected and all parents who have heard of Ofsted (n=1,009; if school was inspected within last two years n=277).)</a:t>
            </a:r>
          </a:p>
        </p:txBody>
      </p:sp>
      <p:sp>
        <p:nvSpPr>
          <p:cNvPr id="7" name="Right Arrow 6">
            <a:extLst>
              <a:ext uri="{C183D7F6-B498-43B3-948B-1728B52AA6E4}">
                <adec:decorative xmlns:adec="http://schemas.microsoft.com/office/drawing/2017/decorative" val="1"/>
              </a:ext>
            </a:extLst>
          </p:cNvPr>
          <p:cNvSpPr/>
          <p:nvPr/>
        </p:nvSpPr>
        <p:spPr>
          <a:xfrm>
            <a:off x="4879605" y="3402542"/>
            <a:ext cx="1763081" cy="540688"/>
          </a:xfrm>
          <a:prstGeom prst="rightArrow">
            <a:avLst/>
          </a:prstGeom>
          <a:solidFill>
            <a:srgbClr val="D8D9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Tree>
    <p:extLst>
      <p:ext uri="{BB962C8B-B14F-4D97-AF65-F5344CB8AC3E}">
        <p14:creationId xmlns:p14="http://schemas.microsoft.com/office/powerpoint/2010/main" val="5853350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1" y="151680"/>
            <a:ext cx="9418504" cy="1200329"/>
          </a:xfrm>
        </p:spPr>
        <p:txBody>
          <a:bodyPr/>
          <a:lstStyle/>
          <a:p>
            <a:r>
              <a:rPr lang="en-GB">
                <a:latin typeface="Tahoma" panose="020B0604030504040204" pitchFamily="34" charset="0"/>
                <a:ea typeface="Tahoma" panose="020B0604030504040204" pitchFamily="34" charset="0"/>
                <a:cs typeface="Tahoma" panose="020B0604030504040204" pitchFamily="34" charset="0"/>
              </a:rPr>
              <a:t>Overall, a quarter (26%) of parents have completed a Parent View survey. Most are parents of secondary-school-age children. </a:t>
            </a:r>
          </a:p>
        </p:txBody>
      </p:sp>
      <p:sp>
        <p:nvSpPr>
          <p:cNvPr id="8" name="Rectangle 7">
            <a:extLst>
              <a:ext uri="{FF2B5EF4-FFF2-40B4-BE49-F238E27FC236}">
                <a16:creationId xmlns:a16="http://schemas.microsoft.com/office/drawing/2014/main" id="{3314C107-2E95-428E-9E7B-0615193F0CB0}"/>
              </a:ext>
            </a:extLst>
          </p:cNvPr>
          <p:cNvSpPr/>
          <p:nvPr/>
        </p:nvSpPr>
        <p:spPr>
          <a:xfrm>
            <a:off x="1067498" y="1446965"/>
            <a:ext cx="10057003" cy="276345"/>
          </a:xfrm>
          <a:prstGeom prst="rect">
            <a:avLst/>
          </a:prstGeom>
          <a:solidFill>
            <a:srgbClr val="F7F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latin typeface="Tahoma" panose="020B0604030504040204" pitchFamily="34" charset="0"/>
                <a:ea typeface="Tahoma" panose="020B0604030504040204" pitchFamily="34" charset="0"/>
                <a:cs typeface="Tahoma" panose="020B0604030504040204" pitchFamily="34" charset="0"/>
              </a:rPr>
              <a:t>Completed a Parent View survey</a:t>
            </a:r>
          </a:p>
        </p:txBody>
      </p:sp>
      <p:graphicFrame>
        <p:nvGraphicFramePr>
          <p:cNvPr id="6" name="Chart 5" descr="Chart shows how parents who completed Parent View by overall and school age and pre-school age children. (2021 data only)&#10;&#10;Overall, 18% of parents report they completed Parent View at the time of inspection. This is driven by parents of school age children (18%), compared to 2% of parents of pre-school age children. &#10;&#10;Overall, 8% reported they completed it outside of inspection and 45% did not complete it. There is no difference between pre-school and school here. &#10;&#10;29% report they don't know what a Parent view is. 42% of parents of school children stated this, this is significantly higher than parents of pre-school age children (28%).&#10;&#10;Overall, 26% report completing a Parent View either at the time of or outside the inspection. This is driven by parents of school age children (26%), compared to 6% of pre-school age children. "/>
          <p:cNvGraphicFramePr/>
          <p:nvPr>
            <p:extLst>
              <p:ext uri="{D42A27DB-BD31-4B8C-83A1-F6EECF244321}">
                <p14:modId xmlns:p14="http://schemas.microsoft.com/office/powerpoint/2010/main" val="3983713206"/>
              </p:ext>
            </p:extLst>
          </p:nvPr>
        </p:nvGraphicFramePr>
        <p:xfrm>
          <a:off x="-114660" y="2095670"/>
          <a:ext cx="11914774" cy="3874751"/>
        </p:xfrm>
        <a:graphic>
          <a:graphicData uri="http://schemas.openxmlformats.org/drawingml/2006/chart">
            <c:chart xmlns:c="http://schemas.openxmlformats.org/drawingml/2006/chart" xmlns:r="http://schemas.openxmlformats.org/officeDocument/2006/relationships" r:id="rId2"/>
          </a:graphicData>
        </a:graphic>
      </p:graphicFrame>
      <p:sp>
        <p:nvSpPr>
          <p:cNvPr id="9" name="Rounded Rectangle 6">
            <a:extLst>
              <a:ext uri="{FF2B5EF4-FFF2-40B4-BE49-F238E27FC236}">
                <a16:creationId xmlns:a16="http://schemas.microsoft.com/office/drawing/2014/main" id="{C0B8D646-6651-4F29-A193-6490C1B1CC8E}"/>
              </a:ext>
              <a:ext uri="{C183D7F6-B498-43B3-948B-1728B52AA6E4}">
                <adec:decorative xmlns:adec="http://schemas.microsoft.com/office/drawing/2017/decorative" val="1"/>
              </a:ext>
            </a:extLst>
          </p:cNvPr>
          <p:cNvSpPr/>
          <p:nvPr/>
        </p:nvSpPr>
        <p:spPr>
          <a:xfrm>
            <a:off x="2479536" y="5217952"/>
            <a:ext cx="4397514" cy="830510"/>
          </a:xfrm>
          <a:prstGeom prst="roundRect">
            <a:avLst/>
          </a:prstGeom>
          <a:noFill/>
          <a:ln w="28575">
            <a:solidFill>
              <a:srgbClr val="01AA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7">
            <a:extLst>
              <a:ext uri="{FF2B5EF4-FFF2-40B4-BE49-F238E27FC236}">
                <a16:creationId xmlns:a16="http://schemas.microsoft.com/office/drawing/2014/main" id="{D8CA6588-7C96-4E82-A1A6-B34C0A73274A}"/>
              </a:ext>
            </a:extLst>
          </p:cNvPr>
          <p:cNvSpPr/>
          <p:nvPr/>
        </p:nvSpPr>
        <p:spPr>
          <a:xfrm>
            <a:off x="8588828" y="1919456"/>
            <a:ext cx="2764972" cy="3247429"/>
          </a:xfrm>
          <a:prstGeom prst="roundRect">
            <a:avLst/>
          </a:prstGeom>
          <a:noFill/>
          <a:ln w="19050">
            <a:solidFill>
              <a:srgbClr val="D8D9D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Most likely to complete Parent View: </a:t>
            </a:r>
          </a:p>
          <a:p>
            <a:pPr algn="ctr"/>
            <a:endParaRPr lang="en-GB" sz="120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r>
              <a:rPr lang="en-GB" sz="120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Parents of children with SEND are more likely than parents of children without SEND (45% vs 24%).</a:t>
            </a:r>
          </a:p>
          <a:p>
            <a:pPr algn="ctr"/>
            <a:endParaRPr lang="en-GB" sz="120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r>
              <a:rPr lang="en-GB" sz="120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Parents who have read an Ofsted report are more likely than parents who haven’t (33% vs 10%).</a:t>
            </a:r>
          </a:p>
          <a:p>
            <a:pPr algn="ctr"/>
            <a:endParaRPr lang="en-GB" sz="120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r>
              <a:rPr lang="en-GB" sz="120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Parents who are aware of the setting’s last inspection grade are more likely than those who aren’t (30% vs 8%).</a:t>
            </a:r>
          </a:p>
        </p:txBody>
      </p:sp>
      <p:sp>
        <p:nvSpPr>
          <p:cNvPr id="10" name="Rectangle 9">
            <a:extLst>
              <a:ext uri="{FF2B5EF4-FFF2-40B4-BE49-F238E27FC236}">
                <a16:creationId xmlns:a16="http://schemas.microsoft.com/office/drawing/2014/main" id="{2EE7403B-6A1B-4B4D-B42D-06A3AAEDE366}"/>
              </a:ext>
              <a:ext uri="{C183D7F6-B498-43B3-948B-1728B52AA6E4}">
                <adec:decorative xmlns:adec="http://schemas.microsoft.com/office/drawing/2017/decorative" val="1"/>
              </a:ext>
            </a:extLst>
          </p:cNvPr>
          <p:cNvSpPr/>
          <p:nvPr/>
        </p:nvSpPr>
        <p:spPr>
          <a:xfrm>
            <a:off x="6788258" y="5702167"/>
            <a:ext cx="84406" cy="8440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Isosceles Triangle 12">
            <a:extLst>
              <a:ext uri="{FF2B5EF4-FFF2-40B4-BE49-F238E27FC236}">
                <a16:creationId xmlns:a16="http://schemas.microsoft.com/office/drawing/2014/main" id="{6CFD2FFD-5A9B-4853-B3D5-CD39C4414521}"/>
              </a:ext>
              <a:ext uri="{C183D7F6-B498-43B3-948B-1728B52AA6E4}">
                <adec:decorative xmlns:adec="http://schemas.microsoft.com/office/drawing/2017/decorative" val="1"/>
              </a:ext>
            </a:extLst>
          </p:cNvPr>
          <p:cNvSpPr/>
          <p:nvPr/>
        </p:nvSpPr>
        <p:spPr>
          <a:xfrm flipV="1">
            <a:off x="6095999" y="5586712"/>
            <a:ext cx="108488" cy="92989"/>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14C5A35A-3C04-4F79-B239-2A4874B80CE9}"/>
              </a:ext>
              <a:ext uri="{C183D7F6-B498-43B3-948B-1728B52AA6E4}">
                <adec:decorative xmlns:adec="http://schemas.microsoft.com/office/drawing/2017/decorative" val="1"/>
              </a:ext>
            </a:extLst>
          </p:cNvPr>
          <p:cNvSpPr/>
          <p:nvPr/>
        </p:nvSpPr>
        <p:spPr>
          <a:xfrm>
            <a:off x="8219270" y="6124220"/>
            <a:ext cx="84406" cy="8440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Isosceles Triangle 14">
            <a:extLst>
              <a:ext uri="{FF2B5EF4-FFF2-40B4-BE49-F238E27FC236}">
                <a16:creationId xmlns:a16="http://schemas.microsoft.com/office/drawing/2014/main" id="{8AB4883C-B8FF-4ED7-A45B-BA92BE4E4BE3}"/>
              </a:ext>
              <a:ext uri="{C183D7F6-B498-43B3-948B-1728B52AA6E4}">
                <adec:decorative xmlns:adec="http://schemas.microsoft.com/office/drawing/2017/decorative" val="1"/>
              </a:ext>
            </a:extLst>
          </p:cNvPr>
          <p:cNvSpPr/>
          <p:nvPr/>
        </p:nvSpPr>
        <p:spPr>
          <a:xfrm flipV="1">
            <a:off x="8207229" y="6375591"/>
            <a:ext cx="108488" cy="92989"/>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5617A5E-08C9-4CD2-ACBD-F9CFF964B591}"/>
              </a:ext>
              <a:ext uri="{C183D7F6-B498-43B3-948B-1728B52AA6E4}">
                <adec:decorative xmlns:adec="http://schemas.microsoft.com/office/drawing/2017/decorative" val="1"/>
              </a:ext>
            </a:extLst>
          </p:cNvPr>
          <p:cNvSpPr/>
          <p:nvPr/>
        </p:nvSpPr>
        <p:spPr>
          <a:xfrm>
            <a:off x="6011593" y="2579513"/>
            <a:ext cx="84406" cy="8440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Isosceles Triangle 16">
            <a:extLst>
              <a:ext uri="{FF2B5EF4-FFF2-40B4-BE49-F238E27FC236}">
                <a16:creationId xmlns:a16="http://schemas.microsoft.com/office/drawing/2014/main" id="{1545BC71-36D1-43AD-83E6-5B5816E68A30}"/>
              </a:ext>
              <a:ext uri="{C183D7F6-B498-43B3-948B-1728B52AA6E4}">
                <adec:decorative xmlns:adec="http://schemas.microsoft.com/office/drawing/2017/decorative" val="1"/>
              </a:ext>
            </a:extLst>
          </p:cNvPr>
          <p:cNvSpPr/>
          <p:nvPr/>
        </p:nvSpPr>
        <p:spPr>
          <a:xfrm flipV="1">
            <a:off x="5493209" y="2373982"/>
            <a:ext cx="108488" cy="92989"/>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ooter Placeholder 2">
            <a:extLst>
              <a:ext uri="{FF2B5EF4-FFF2-40B4-BE49-F238E27FC236}">
                <a16:creationId xmlns:a16="http://schemas.microsoft.com/office/drawing/2014/main" id="{2E714821-3B85-4C92-AFA6-BCEDDE65967D}"/>
              </a:ext>
              <a:ext uri="{C183D7F6-B498-43B3-948B-1728B52AA6E4}">
                <adec:decorative xmlns:adec="http://schemas.microsoft.com/office/drawing/2017/decorative" val="1"/>
              </a:ext>
            </a:extLst>
          </p:cNvPr>
          <p:cNvSpPr txBox="1">
            <a:spLocks/>
          </p:cNvSpPr>
          <p:nvPr/>
        </p:nvSpPr>
        <p:spPr>
          <a:xfrm>
            <a:off x="5769707" y="6062219"/>
            <a:ext cx="6324042" cy="519908"/>
          </a:xfrm>
          <a:prstGeom prst="rect">
            <a:avLst/>
          </a:prstGeom>
          <a:no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a:solidFill>
                  <a:srgbClr val="00B050"/>
                </a:solidFill>
                <a:latin typeface="Tahoma" panose="020B0604030504040204" pitchFamily="34" charset="0"/>
                <a:ea typeface="Tahoma" panose="020B0604030504040204" pitchFamily="34" charset="0"/>
                <a:cs typeface="Tahoma" panose="020B0604030504040204" pitchFamily="34" charset="0"/>
              </a:rPr>
              <a:t>Significantly higher than other provider group at 95% confidence level.</a:t>
            </a:r>
            <a:br>
              <a:rPr lang="en-US" sz="900">
                <a:solidFill>
                  <a:srgbClr val="00B050"/>
                </a:solidFill>
                <a:latin typeface="Tahoma" panose="020B0604030504040204" pitchFamily="34" charset="0"/>
                <a:ea typeface="Tahoma" panose="020B0604030504040204" pitchFamily="34" charset="0"/>
                <a:cs typeface="Tahoma" panose="020B0604030504040204" pitchFamily="34" charset="0"/>
              </a:rPr>
            </a:br>
            <a:endParaRPr lang="en-US" sz="900">
              <a:solidFill>
                <a:srgbClr val="00B050"/>
              </a:solidFill>
              <a:latin typeface="Tahoma" panose="020B0604030504040204" pitchFamily="34" charset="0"/>
              <a:ea typeface="Tahoma" panose="020B0604030504040204" pitchFamily="34" charset="0"/>
              <a:cs typeface="Tahoma" panose="020B0604030504040204" pitchFamily="34" charset="0"/>
            </a:endParaRPr>
          </a:p>
          <a:p>
            <a:pPr algn="r"/>
            <a:r>
              <a:rPr lang="en-US" sz="900">
                <a:solidFill>
                  <a:srgbClr val="FF0000"/>
                </a:solidFill>
                <a:latin typeface="Tahoma" panose="020B0604030504040204" pitchFamily="34" charset="0"/>
                <a:ea typeface="Tahoma" panose="020B0604030504040204" pitchFamily="34" charset="0"/>
                <a:cs typeface="Tahoma" panose="020B0604030504040204" pitchFamily="34" charset="0"/>
              </a:rPr>
              <a:t>Significantly lower than other provider group at 95% confidence level.</a:t>
            </a:r>
          </a:p>
        </p:txBody>
      </p:sp>
      <p:sp>
        <p:nvSpPr>
          <p:cNvPr id="7" name="Footer Placeholder 2">
            <a:extLst>
              <a:ext uri="{C183D7F6-B498-43B3-948B-1728B52AA6E4}">
                <adec:decorative xmlns:adec="http://schemas.microsoft.com/office/drawing/2017/decorative" val="0"/>
              </a:ext>
            </a:extLst>
          </p:cNvPr>
          <p:cNvSpPr>
            <a:spLocks noGrp="1"/>
          </p:cNvSpPr>
          <p:nvPr>
            <p:ph type="ftr" sz="quarter" idx="10"/>
          </p:nvPr>
        </p:nvSpPr>
        <p:spPr>
          <a:xfrm>
            <a:off x="1759789" y="6405236"/>
            <a:ext cx="7731052" cy="246221"/>
          </a:xfrm>
        </p:spPr>
        <p:txBody>
          <a:bodyPr/>
          <a:lstStyle/>
          <a:p>
            <a:r>
              <a:rPr lang="en-US" sz="1000">
                <a:latin typeface="Tahoma" panose="020B0604030504040204" pitchFamily="34" charset="0"/>
                <a:ea typeface="Tahoma" panose="020B0604030504040204" pitchFamily="34" charset="0"/>
                <a:cs typeface="Tahoma" panose="020B0604030504040204" pitchFamily="34" charset="0"/>
              </a:rPr>
              <a:t>PV1. Have you ever completed Parent View? (Base: parents who have heard of Ofsted (n=1,009).) </a:t>
            </a:r>
          </a:p>
        </p:txBody>
      </p:sp>
    </p:spTree>
    <p:extLst>
      <p:ext uri="{BB962C8B-B14F-4D97-AF65-F5344CB8AC3E}">
        <p14:creationId xmlns:p14="http://schemas.microsoft.com/office/powerpoint/2010/main" val="12388955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1075BFA-729D-481A-A1E0-49ACD90726B5}"/>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B2A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p:txBody>
          <a:bodyPr/>
          <a:lstStyle/>
          <a:p>
            <a:r>
              <a:rPr lang="en-GB">
                <a:latin typeface="Tahoma" panose="020B0604030504040204" pitchFamily="34" charset="0"/>
                <a:ea typeface="Tahoma" panose="020B0604030504040204" pitchFamily="34" charset="0"/>
                <a:cs typeface="Tahoma" panose="020B0604030504040204" pitchFamily="34" charset="0"/>
              </a:rPr>
              <a:t>Perceptions towards the curriculum </a:t>
            </a:r>
          </a:p>
        </p:txBody>
      </p:sp>
    </p:spTree>
    <p:extLst>
      <p:ext uri="{BB962C8B-B14F-4D97-AF65-F5344CB8AC3E}">
        <p14:creationId xmlns:p14="http://schemas.microsoft.com/office/powerpoint/2010/main" val="35074876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41839" y="141218"/>
            <a:ext cx="9868254" cy="830997"/>
          </a:xfrm>
        </p:spPr>
        <p:txBody>
          <a:bodyPr/>
          <a:lstStyle/>
          <a:p>
            <a:r>
              <a:rPr lang="en-GB">
                <a:latin typeface="Tahoma" panose="020B0604030504040204" pitchFamily="34" charset="0"/>
                <a:ea typeface="Tahoma" panose="020B0604030504040204" pitchFamily="34" charset="0"/>
                <a:cs typeface="Tahoma" panose="020B0604030504040204" pitchFamily="34" charset="0"/>
              </a:rPr>
              <a:t>Three quarters of parents feel they have been well informed about their child's curriculum.</a:t>
            </a:r>
          </a:p>
        </p:txBody>
      </p:sp>
      <p:sp>
        <p:nvSpPr>
          <p:cNvPr id="19" name="Rectangle 18">
            <a:extLst>
              <a:ext uri="{FF2B5EF4-FFF2-40B4-BE49-F238E27FC236}">
                <a16:creationId xmlns:a16="http://schemas.microsoft.com/office/drawing/2014/main" id="{040139A5-588E-4372-8954-98EDE3F8D4C7}"/>
              </a:ext>
            </a:extLst>
          </p:cNvPr>
          <p:cNvSpPr/>
          <p:nvPr/>
        </p:nvSpPr>
        <p:spPr>
          <a:xfrm>
            <a:off x="1075188" y="1183880"/>
            <a:ext cx="10057003" cy="276345"/>
          </a:xfrm>
          <a:prstGeom prst="rect">
            <a:avLst/>
          </a:prstGeom>
          <a:solidFill>
            <a:srgbClr val="F7F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latin typeface="Tahoma" panose="020B0604030504040204" pitchFamily="34" charset="0"/>
                <a:ea typeface="Tahoma" panose="020B0604030504040204" pitchFamily="34" charset="0"/>
                <a:cs typeface="Tahoma" panose="020B0604030504040204" pitchFamily="34" charset="0"/>
              </a:rPr>
              <a:t>Informed of curriculum*</a:t>
            </a:r>
          </a:p>
        </p:txBody>
      </p:sp>
      <p:cxnSp>
        <p:nvCxnSpPr>
          <p:cNvPr id="13" name="Straight Connector 12">
            <a:extLst>
              <a:ext uri="{FF2B5EF4-FFF2-40B4-BE49-F238E27FC236}">
                <a16:creationId xmlns:a16="http://schemas.microsoft.com/office/drawing/2014/main" id="{FFD28236-3855-43D2-84D0-B24A4F57870B}"/>
              </a:ext>
              <a:ext uri="{C183D7F6-B498-43B3-948B-1728B52AA6E4}">
                <adec:decorative xmlns:adec="http://schemas.microsoft.com/office/drawing/2017/decorative" val="1"/>
              </a:ext>
            </a:extLst>
          </p:cNvPr>
          <p:cNvCxnSpPr>
            <a:cxnSpLocks/>
          </p:cNvCxnSpPr>
          <p:nvPr/>
        </p:nvCxnSpPr>
        <p:spPr>
          <a:xfrm flipH="1">
            <a:off x="3113680" y="3133927"/>
            <a:ext cx="5701547" cy="0"/>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graphicFrame>
        <p:nvGraphicFramePr>
          <p:cNvPr id="3" name="Chart 2" descr="Chart shows how informed parents feel they are of their child's curriculum by school phase. &#10;&#10;Overall, 79% of parents feel like they are informed: 34% state they are very informed and 41% feel they are somewhat informed.  18% report they are not very well informed and 4% feel they are not informed at all. &#10;&#10;Parents of primary school children are most likely to state they are informed (79%) compared to 72% of parents of secondary school parents."/>
          <p:cNvGraphicFramePr/>
          <p:nvPr>
            <p:extLst>
              <p:ext uri="{D42A27DB-BD31-4B8C-83A1-F6EECF244321}">
                <p14:modId xmlns:p14="http://schemas.microsoft.com/office/powerpoint/2010/main" val="175885096"/>
              </p:ext>
            </p:extLst>
          </p:nvPr>
        </p:nvGraphicFramePr>
        <p:xfrm>
          <a:off x="353596" y="1500685"/>
          <a:ext cx="9781004" cy="4414470"/>
        </p:xfrm>
        <a:graphic>
          <a:graphicData uri="http://schemas.openxmlformats.org/drawingml/2006/chart">
            <c:chart xmlns:c="http://schemas.openxmlformats.org/drawingml/2006/chart" xmlns:r="http://schemas.openxmlformats.org/officeDocument/2006/relationships" r:id="rId2"/>
          </a:graphicData>
        </a:graphic>
      </p:graphicFrame>
      <p:sp>
        <p:nvSpPr>
          <p:cNvPr id="4" name="Oval 3">
            <a:extLst>
              <a:ext uri="{C183D7F6-B498-43B3-948B-1728B52AA6E4}">
                <adec:decorative xmlns:adec="http://schemas.microsoft.com/office/drawing/2017/decorative" val="1"/>
              </a:ext>
            </a:extLst>
          </p:cNvPr>
          <p:cNvSpPr/>
          <p:nvPr/>
        </p:nvSpPr>
        <p:spPr>
          <a:xfrm rot="1150245">
            <a:off x="4402065" y="2039307"/>
            <a:ext cx="1214605" cy="550869"/>
          </a:xfrm>
          <a:prstGeom prst="ellipse">
            <a:avLst/>
          </a:prstGeom>
          <a:solidFill>
            <a:schemeClr val="bg1"/>
          </a:solidFill>
          <a:ln>
            <a:solidFill>
              <a:srgbClr val="D8D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Informed: </a:t>
            </a:r>
            <a:r>
              <a:rPr lang="en-GB" sz="16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76%</a:t>
            </a:r>
          </a:p>
        </p:txBody>
      </p:sp>
      <p:sp>
        <p:nvSpPr>
          <p:cNvPr id="14" name="Oval 13">
            <a:extLst>
              <a:ext uri="{FF2B5EF4-FFF2-40B4-BE49-F238E27FC236}">
                <a16:creationId xmlns:a16="http://schemas.microsoft.com/office/drawing/2014/main" id="{A8819BDB-7955-4DC1-8FAD-E9506C6457D9}"/>
              </a:ext>
              <a:ext uri="{C183D7F6-B498-43B3-948B-1728B52AA6E4}">
                <adec:decorative xmlns:adec="http://schemas.microsoft.com/office/drawing/2017/decorative" val="1"/>
              </a:ext>
            </a:extLst>
          </p:cNvPr>
          <p:cNvSpPr/>
          <p:nvPr/>
        </p:nvSpPr>
        <p:spPr>
          <a:xfrm rot="1150245">
            <a:off x="4490087" y="3170151"/>
            <a:ext cx="1214605" cy="550869"/>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Informed: </a:t>
            </a:r>
            <a:r>
              <a:rPr lang="en-GB" sz="16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79%</a:t>
            </a:r>
          </a:p>
        </p:txBody>
      </p:sp>
      <p:sp>
        <p:nvSpPr>
          <p:cNvPr id="15" name="Oval 14">
            <a:extLst>
              <a:ext uri="{FF2B5EF4-FFF2-40B4-BE49-F238E27FC236}">
                <a16:creationId xmlns:a16="http://schemas.microsoft.com/office/drawing/2014/main" id="{9C34C148-CD8A-4430-B419-0CFEE539F4B0}"/>
              </a:ext>
              <a:ext uri="{C183D7F6-B498-43B3-948B-1728B52AA6E4}">
                <adec:decorative xmlns:adec="http://schemas.microsoft.com/office/drawing/2017/decorative" val="1"/>
              </a:ext>
            </a:extLst>
          </p:cNvPr>
          <p:cNvSpPr/>
          <p:nvPr/>
        </p:nvSpPr>
        <p:spPr>
          <a:xfrm rot="1150245">
            <a:off x="4490087" y="4357296"/>
            <a:ext cx="1214605" cy="550869"/>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Informed: </a:t>
            </a:r>
            <a:r>
              <a:rPr lang="en-GB" sz="16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72%</a:t>
            </a:r>
          </a:p>
        </p:txBody>
      </p:sp>
      <p:sp>
        <p:nvSpPr>
          <p:cNvPr id="16" name="Rounded Rectangle 7">
            <a:extLst>
              <a:ext uri="{FF2B5EF4-FFF2-40B4-BE49-F238E27FC236}">
                <a16:creationId xmlns:a16="http://schemas.microsoft.com/office/drawing/2014/main" id="{F4226CB0-D6D3-4823-88F0-7D5F32281081}"/>
              </a:ext>
            </a:extLst>
          </p:cNvPr>
          <p:cNvSpPr/>
          <p:nvPr/>
        </p:nvSpPr>
        <p:spPr>
          <a:xfrm>
            <a:off x="9021974" y="1671890"/>
            <a:ext cx="2759248" cy="1107456"/>
          </a:xfrm>
          <a:prstGeom prst="roundRect">
            <a:avLst/>
          </a:prstGeom>
          <a:noFill/>
          <a:ln w="19050">
            <a:solidFill>
              <a:srgbClr val="D8D9D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Parents of primary school children are the most likely to feel well informed about what their child will be learning. This is significantly higher than parents of secondary school children.</a:t>
            </a:r>
          </a:p>
        </p:txBody>
      </p:sp>
      <p:sp>
        <p:nvSpPr>
          <p:cNvPr id="17" name="Rounded Rectangle 7">
            <a:extLst>
              <a:ext uri="{FF2B5EF4-FFF2-40B4-BE49-F238E27FC236}">
                <a16:creationId xmlns:a16="http://schemas.microsoft.com/office/drawing/2014/main" id="{2556424B-97EF-4494-B501-C479A743060B}"/>
              </a:ext>
            </a:extLst>
          </p:cNvPr>
          <p:cNvSpPr/>
          <p:nvPr/>
        </p:nvSpPr>
        <p:spPr>
          <a:xfrm>
            <a:off x="9021974" y="3093565"/>
            <a:ext cx="2759248" cy="648833"/>
          </a:xfrm>
          <a:prstGeom prst="roundRect">
            <a:avLst/>
          </a:prstGeom>
          <a:noFill/>
          <a:ln w="19050">
            <a:solidFill>
              <a:srgbClr val="D8D9D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Parents of children in Reception (83%), Year 1 (80%) and Year 2 (81%) feel most informed.</a:t>
            </a:r>
          </a:p>
        </p:txBody>
      </p:sp>
      <p:sp>
        <p:nvSpPr>
          <p:cNvPr id="18" name="Footer Placeholder 2">
            <a:extLst>
              <a:ext uri="{FF2B5EF4-FFF2-40B4-BE49-F238E27FC236}">
                <a16:creationId xmlns:a16="http://schemas.microsoft.com/office/drawing/2014/main" id="{1DD5A09B-A46B-4C58-AD26-A1F25C28DB21}"/>
              </a:ext>
              <a:ext uri="{C183D7F6-B498-43B3-948B-1728B52AA6E4}">
                <adec:decorative xmlns:adec="http://schemas.microsoft.com/office/drawing/2017/decorative" val="1"/>
              </a:ext>
            </a:extLst>
          </p:cNvPr>
          <p:cNvSpPr txBox="1">
            <a:spLocks/>
          </p:cNvSpPr>
          <p:nvPr/>
        </p:nvSpPr>
        <p:spPr>
          <a:xfrm>
            <a:off x="5859953" y="6040824"/>
            <a:ext cx="6324042" cy="519908"/>
          </a:xfrm>
          <a:prstGeom prst="rect">
            <a:avLst/>
          </a:prstGeom>
          <a:no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a:solidFill>
                  <a:srgbClr val="00B050"/>
                </a:solidFill>
                <a:latin typeface="Tahoma" panose="020B0604030504040204" pitchFamily="34" charset="0"/>
                <a:ea typeface="Tahoma" panose="020B0604030504040204" pitchFamily="34" charset="0"/>
                <a:cs typeface="Tahoma" panose="020B0604030504040204" pitchFamily="34" charset="0"/>
              </a:rPr>
              <a:t>Significantly higher than other provider group at 95% confidence level.</a:t>
            </a:r>
            <a:br>
              <a:rPr lang="en-US" sz="900">
                <a:solidFill>
                  <a:srgbClr val="00B050"/>
                </a:solidFill>
                <a:latin typeface="Tahoma" panose="020B0604030504040204" pitchFamily="34" charset="0"/>
                <a:ea typeface="Tahoma" panose="020B0604030504040204" pitchFamily="34" charset="0"/>
                <a:cs typeface="Tahoma" panose="020B0604030504040204" pitchFamily="34" charset="0"/>
              </a:rPr>
            </a:br>
            <a:endParaRPr lang="en-US" sz="900">
              <a:solidFill>
                <a:srgbClr val="00B050"/>
              </a:solidFill>
              <a:latin typeface="Tahoma" panose="020B0604030504040204" pitchFamily="34" charset="0"/>
              <a:ea typeface="Tahoma" panose="020B0604030504040204" pitchFamily="34" charset="0"/>
              <a:cs typeface="Tahoma" panose="020B0604030504040204" pitchFamily="34" charset="0"/>
            </a:endParaRPr>
          </a:p>
          <a:p>
            <a:pPr algn="r"/>
            <a:r>
              <a:rPr lang="en-US" sz="900">
                <a:solidFill>
                  <a:srgbClr val="FF0000"/>
                </a:solidFill>
                <a:latin typeface="Tahoma" panose="020B0604030504040204" pitchFamily="34" charset="0"/>
                <a:ea typeface="Tahoma" panose="020B0604030504040204" pitchFamily="34" charset="0"/>
                <a:cs typeface="Tahoma" panose="020B0604030504040204" pitchFamily="34" charset="0"/>
              </a:rPr>
              <a:t>Significantly lower than other provider group at 95% confidence level.</a:t>
            </a:r>
          </a:p>
        </p:txBody>
      </p:sp>
      <p:sp>
        <p:nvSpPr>
          <p:cNvPr id="7" name="Footer Placeholder 2"/>
          <p:cNvSpPr>
            <a:spLocks noGrp="1"/>
          </p:cNvSpPr>
          <p:nvPr>
            <p:ph type="ftr" sz="quarter" idx="10"/>
          </p:nvPr>
        </p:nvSpPr>
        <p:spPr>
          <a:xfrm>
            <a:off x="1868238" y="6066895"/>
            <a:ext cx="6506101" cy="682122"/>
          </a:xfrm>
        </p:spPr>
        <p:txBody>
          <a:bodyPr/>
          <a:lstStyle/>
          <a:p>
            <a:pPr algn="l"/>
            <a:r>
              <a:rPr lang="en-US" sz="1000">
                <a:latin typeface="Tahoma" panose="020B0604030504040204" pitchFamily="34" charset="0"/>
                <a:ea typeface="Tahoma" panose="020B0604030504040204" pitchFamily="34" charset="0"/>
                <a:cs typeface="Tahoma" panose="020B0604030504040204" pitchFamily="34" charset="0"/>
              </a:rPr>
              <a:t>QC1a. How well do you feel the school has informed you about what your child will be learning (the curriculum)?</a:t>
            </a:r>
          </a:p>
          <a:p>
            <a:r>
              <a:rPr lang="en-US" sz="1000">
                <a:latin typeface="Tahoma" panose="020B0604030504040204" pitchFamily="34" charset="0"/>
                <a:ea typeface="Tahoma" panose="020B0604030504040204" pitchFamily="34" charset="0"/>
                <a:cs typeface="Tahoma" panose="020B0604030504040204" pitchFamily="34" charset="0"/>
              </a:rPr>
              <a:t>*Question changed for 2021 to focus on feeling informed. Before being asked the question, respondents were shown this definition of the ‘curriculum’: ‘The curriculum is everything that your child is taught about in school. It means all the subjects they study and all the knowledge and skills they acquire during their time at school.’</a:t>
            </a:r>
          </a:p>
        </p:txBody>
      </p:sp>
      <p:sp>
        <p:nvSpPr>
          <p:cNvPr id="20" name="Rectangle 19">
            <a:extLst>
              <a:ext uri="{FF2B5EF4-FFF2-40B4-BE49-F238E27FC236}">
                <a16:creationId xmlns:a16="http://schemas.microsoft.com/office/drawing/2014/main" id="{F4BC76F2-E5C1-46C4-9549-8FD58CD1C740}"/>
              </a:ext>
              <a:ext uri="{C183D7F6-B498-43B3-948B-1728B52AA6E4}">
                <adec:decorative xmlns:adec="http://schemas.microsoft.com/office/drawing/2017/decorative" val="1"/>
              </a:ext>
            </a:extLst>
          </p:cNvPr>
          <p:cNvSpPr/>
          <p:nvPr/>
        </p:nvSpPr>
        <p:spPr>
          <a:xfrm>
            <a:off x="8362298" y="6128599"/>
            <a:ext cx="84406" cy="8440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Isosceles Triangle 20">
            <a:extLst>
              <a:ext uri="{FF2B5EF4-FFF2-40B4-BE49-F238E27FC236}">
                <a16:creationId xmlns:a16="http://schemas.microsoft.com/office/drawing/2014/main" id="{CFA7867E-1AFF-4796-BEDC-3F436FEB4847}"/>
              </a:ext>
              <a:ext uri="{C183D7F6-B498-43B3-948B-1728B52AA6E4}">
                <adec:decorative xmlns:adec="http://schemas.microsoft.com/office/drawing/2017/decorative" val="1"/>
              </a:ext>
            </a:extLst>
          </p:cNvPr>
          <p:cNvSpPr/>
          <p:nvPr/>
        </p:nvSpPr>
        <p:spPr>
          <a:xfrm flipV="1">
            <a:off x="8350257" y="6379970"/>
            <a:ext cx="108488" cy="92989"/>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36BA4D78-7663-42FE-A9C8-1E28F8BE20D6}"/>
              </a:ext>
              <a:ext uri="{C183D7F6-B498-43B3-948B-1728B52AA6E4}">
                <adec:decorative xmlns:adec="http://schemas.microsoft.com/office/drawing/2017/decorative" val="1"/>
              </a:ext>
            </a:extLst>
          </p:cNvPr>
          <p:cNvSpPr/>
          <p:nvPr/>
        </p:nvSpPr>
        <p:spPr>
          <a:xfrm rot="2066928">
            <a:off x="5312214" y="3547689"/>
            <a:ext cx="84406" cy="8440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Isosceles Triangle 22">
            <a:extLst>
              <a:ext uri="{FF2B5EF4-FFF2-40B4-BE49-F238E27FC236}">
                <a16:creationId xmlns:a16="http://schemas.microsoft.com/office/drawing/2014/main" id="{B73227D1-FA19-4371-9302-FFE15B310141}"/>
              </a:ext>
              <a:ext uri="{C183D7F6-B498-43B3-948B-1728B52AA6E4}">
                <adec:decorative xmlns:adec="http://schemas.microsoft.com/office/drawing/2017/decorative" val="1"/>
              </a:ext>
            </a:extLst>
          </p:cNvPr>
          <p:cNvSpPr/>
          <p:nvPr/>
        </p:nvSpPr>
        <p:spPr>
          <a:xfrm rot="1841212" flipV="1">
            <a:off x="5333718" y="4720675"/>
            <a:ext cx="108488" cy="92989"/>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17662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38C191-7A0B-4C6D-B340-4718A32AA165}"/>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B2A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p:txBody>
          <a:bodyPr/>
          <a:lstStyle/>
          <a:p>
            <a:r>
              <a:rPr lang="en-GB">
                <a:latin typeface="Tahoma" panose="020B0604030504040204" pitchFamily="34" charset="0"/>
                <a:ea typeface="Tahoma" panose="020B0604030504040204" pitchFamily="34" charset="0"/>
                <a:cs typeface="Tahoma" panose="020B0604030504040204" pitchFamily="34" charset="0"/>
              </a:rPr>
              <a:t>Key findings</a:t>
            </a:r>
          </a:p>
        </p:txBody>
      </p:sp>
    </p:spTree>
    <p:extLst>
      <p:ext uri="{BB962C8B-B14F-4D97-AF65-F5344CB8AC3E}">
        <p14:creationId xmlns:p14="http://schemas.microsoft.com/office/powerpoint/2010/main" val="39737613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4773" y="215457"/>
            <a:ext cx="10286895" cy="1200329"/>
          </a:xfrm>
        </p:spPr>
        <p:txBody>
          <a:bodyPr/>
          <a:lstStyle/>
          <a:p>
            <a:r>
              <a:rPr lang="en-GB">
                <a:latin typeface="Tahoma" panose="020B0604030504040204" pitchFamily="34" charset="0"/>
                <a:ea typeface="Tahoma" panose="020B0604030504040204" pitchFamily="34" charset="0"/>
                <a:cs typeface="Tahoma" panose="020B0604030504040204" pitchFamily="34" charset="0"/>
              </a:rPr>
              <a:t>Parents remain most likely to feel that the school places an equal focus on both results and learning. The belief that there is a greater focus on getting good grades has declined since last year.</a:t>
            </a:r>
          </a:p>
        </p:txBody>
      </p:sp>
      <p:sp>
        <p:nvSpPr>
          <p:cNvPr id="11" name="Rectangle 10">
            <a:extLst>
              <a:ext uri="{FF2B5EF4-FFF2-40B4-BE49-F238E27FC236}">
                <a16:creationId xmlns:a16="http://schemas.microsoft.com/office/drawing/2014/main" id="{6B8C014F-BA52-4268-8744-FE8F032241E2}"/>
              </a:ext>
            </a:extLst>
          </p:cNvPr>
          <p:cNvSpPr/>
          <p:nvPr/>
        </p:nvSpPr>
        <p:spPr>
          <a:xfrm>
            <a:off x="1075188" y="1446965"/>
            <a:ext cx="10057003" cy="276345"/>
          </a:xfrm>
          <a:prstGeom prst="rect">
            <a:avLst/>
          </a:prstGeom>
          <a:solidFill>
            <a:srgbClr val="F7F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latin typeface="Tahoma" panose="020B0604030504040204" pitchFamily="34" charset="0"/>
                <a:ea typeface="Tahoma" panose="020B0604030504040204" pitchFamily="34" charset="0"/>
                <a:cs typeface="Tahoma" panose="020B0604030504040204" pitchFamily="34" charset="0"/>
              </a:rPr>
              <a:t>Opinion of content of child’s learning</a:t>
            </a:r>
          </a:p>
        </p:txBody>
      </p:sp>
      <p:graphicFrame>
        <p:nvGraphicFramePr>
          <p:cNvPr id="12" name="Chart 11" descr="Chart shows what parents feel is the focus of learning at their child's school by year. &#10;&#10;In 2021, 18% feel that the school places a greater focus on getting good results for children than the content of their learning. This is a significant decline compared to 2020 (23%).&#10;&#10;21% feel that a greater focus is on the content of their learning and 47% feel that it places equal focus on good results and content. Both are consistent year on year. &#10;&#10;The proportion who report they don't know has increased from 9% to 14%."/>
          <p:cNvGraphicFramePr/>
          <p:nvPr>
            <p:extLst>
              <p:ext uri="{D42A27DB-BD31-4B8C-83A1-F6EECF244321}">
                <p14:modId xmlns:p14="http://schemas.microsoft.com/office/powerpoint/2010/main" val="2142757042"/>
              </p:ext>
            </p:extLst>
          </p:nvPr>
        </p:nvGraphicFramePr>
        <p:xfrm>
          <a:off x="722630" y="2118097"/>
          <a:ext cx="9468065" cy="4291855"/>
        </p:xfrm>
        <a:graphic>
          <a:graphicData uri="http://schemas.openxmlformats.org/drawingml/2006/chart">
            <c:chart xmlns:c="http://schemas.openxmlformats.org/drawingml/2006/chart" xmlns:r="http://schemas.openxmlformats.org/officeDocument/2006/relationships" r:id="rId2"/>
          </a:graphicData>
        </a:graphic>
      </p:graphicFrame>
      <p:sp>
        <p:nvSpPr>
          <p:cNvPr id="10" name="Up Arrow 5" descr="Significant decrease year on year of parents stating their child's school places greater focus on getting good results ">
            <a:extLst>
              <a:ext uri="{FF2B5EF4-FFF2-40B4-BE49-F238E27FC236}">
                <a16:creationId xmlns:a16="http://schemas.microsoft.com/office/drawing/2014/main" id="{ABDB75F3-CFCD-4D7E-86AF-C6B78ADCD824}"/>
              </a:ext>
            </a:extLst>
          </p:cNvPr>
          <p:cNvSpPr/>
          <p:nvPr/>
        </p:nvSpPr>
        <p:spPr>
          <a:xfrm rot="10800000">
            <a:off x="5761463" y="2957763"/>
            <a:ext cx="163119" cy="296884"/>
          </a:xfrm>
          <a:prstGeom prst="upArrow">
            <a:avLst/>
          </a:prstGeom>
          <a:solidFill>
            <a:srgbClr val="F12E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1467"/>
          </a:p>
        </p:txBody>
      </p:sp>
      <p:sp>
        <p:nvSpPr>
          <p:cNvPr id="15" name="Up Arrow 3" descr="Significant increase year on year of parents reporting they don't know">
            <a:extLst>
              <a:ext uri="{FF2B5EF4-FFF2-40B4-BE49-F238E27FC236}">
                <a16:creationId xmlns:a16="http://schemas.microsoft.com/office/drawing/2014/main" id="{E795F819-C765-4092-8BBA-BCADFC472A72}"/>
              </a:ext>
            </a:extLst>
          </p:cNvPr>
          <p:cNvSpPr/>
          <p:nvPr/>
        </p:nvSpPr>
        <p:spPr>
          <a:xfrm>
            <a:off x="5375102" y="5789911"/>
            <a:ext cx="163119" cy="296884"/>
          </a:xfrm>
          <a:prstGeom prst="up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1467"/>
          </a:p>
        </p:txBody>
      </p:sp>
      <p:sp>
        <p:nvSpPr>
          <p:cNvPr id="8" name="Rounded Rectangle 7">
            <a:extLst>
              <a:ext uri="{FF2B5EF4-FFF2-40B4-BE49-F238E27FC236}">
                <a16:creationId xmlns:a16="http://schemas.microsoft.com/office/drawing/2014/main" id="{1A3F7EBA-E165-4AC2-890C-84B0D319BC72}"/>
              </a:ext>
            </a:extLst>
          </p:cNvPr>
          <p:cNvSpPr/>
          <p:nvPr/>
        </p:nvSpPr>
        <p:spPr>
          <a:xfrm>
            <a:off x="8691934" y="1835619"/>
            <a:ext cx="3167601" cy="2486058"/>
          </a:xfrm>
          <a:prstGeom prst="roundRect">
            <a:avLst/>
          </a:prstGeom>
          <a:noFill/>
          <a:ln w="19050">
            <a:solidFill>
              <a:srgbClr val="D8D9D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Parents of secondary school children are more likely to report the focus is on getting good results rather than the content of learning (23%) compared with 18% of parents of primary school children (15%).</a:t>
            </a:r>
          </a:p>
          <a:p>
            <a:pPr algn="ctr"/>
            <a:endParaRPr lang="en-GB" sz="120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r>
              <a:rPr lang="en-GB" sz="120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Comparatively, a quarter (25%) of primary school parents think there is a greater focus on the content of the learning. This is significantly higher than secondary school parents (15%).</a:t>
            </a:r>
          </a:p>
        </p:txBody>
      </p:sp>
      <p:sp>
        <p:nvSpPr>
          <p:cNvPr id="9" name="Rounded Rectangle 7">
            <a:extLst>
              <a:ext uri="{FF2B5EF4-FFF2-40B4-BE49-F238E27FC236}">
                <a16:creationId xmlns:a16="http://schemas.microsoft.com/office/drawing/2014/main" id="{DAD188B2-3EF7-4CA8-B2D8-F288EB050503}"/>
              </a:ext>
            </a:extLst>
          </p:cNvPr>
          <p:cNvSpPr/>
          <p:nvPr/>
        </p:nvSpPr>
        <p:spPr>
          <a:xfrm>
            <a:off x="8691935" y="4433984"/>
            <a:ext cx="3167601" cy="1200329"/>
          </a:xfrm>
          <a:prstGeom prst="roundRect">
            <a:avLst/>
          </a:prstGeom>
          <a:noFill/>
          <a:ln w="19050">
            <a:solidFill>
              <a:srgbClr val="D8D9D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Parents who previously said they are well informed are the most likely to report that the school places an equal focus on results and content (54%). Comparatively, significantly less (28%) of those who didn’t feel informed report this.</a:t>
            </a:r>
          </a:p>
        </p:txBody>
      </p:sp>
      <p:sp>
        <p:nvSpPr>
          <p:cNvPr id="7" name="Footer Placeholder 2"/>
          <p:cNvSpPr>
            <a:spLocks noGrp="1"/>
          </p:cNvSpPr>
          <p:nvPr>
            <p:ph type="ftr" sz="quarter" idx="10"/>
          </p:nvPr>
        </p:nvSpPr>
        <p:spPr>
          <a:xfrm>
            <a:off x="1665249" y="6409953"/>
            <a:ext cx="8192429" cy="277008"/>
          </a:xfrm>
        </p:spPr>
        <p:txBody>
          <a:bodyPr/>
          <a:lstStyle/>
          <a:p>
            <a:pPr algn="l"/>
            <a:r>
              <a:rPr lang="en-US" sz="1000">
                <a:latin typeface="Tahoma" panose="020B0604030504040204" pitchFamily="34" charset="0"/>
                <a:ea typeface="Tahoma" panose="020B0604030504040204" pitchFamily="34" charset="0"/>
                <a:cs typeface="Tahoma" panose="020B0604030504040204" pitchFamily="34" charset="0"/>
              </a:rPr>
              <a:t> QC2. In your opinion, do you think your child’s school... (Base: parents of school children (n=1,002).)</a:t>
            </a:r>
          </a:p>
        </p:txBody>
      </p:sp>
    </p:spTree>
    <p:extLst>
      <p:ext uri="{BB962C8B-B14F-4D97-AF65-F5344CB8AC3E}">
        <p14:creationId xmlns:p14="http://schemas.microsoft.com/office/powerpoint/2010/main" val="27968861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902" y="643899"/>
            <a:ext cx="2664911" cy="2793039"/>
          </a:xfrm>
        </p:spPr>
        <p:txBody>
          <a:bodyPr>
            <a:noAutofit/>
          </a:bodyPr>
          <a:lstStyle/>
          <a:p>
            <a:r>
              <a:rPr lang="en-GB" sz="2400">
                <a:latin typeface="Tahoma" panose="020B0604030504040204" pitchFamily="34" charset="0"/>
                <a:ea typeface="Tahoma" panose="020B0604030504040204" pitchFamily="34" charset="0"/>
                <a:cs typeface="Tahoma" panose="020B0604030504040204" pitchFamily="34" charset="0"/>
              </a:rPr>
              <a:t>Parents are most likely to feel ‘core’ subjects of mathematics and English are </a:t>
            </a:r>
            <a:br>
              <a:rPr lang="en-GB" sz="2400">
                <a:latin typeface="Tahoma" panose="020B0604030504040204" pitchFamily="34" charset="0"/>
                <a:ea typeface="Tahoma" panose="020B0604030504040204" pitchFamily="34" charset="0"/>
                <a:cs typeface="Tahoma" panose="020B0604030504040204" pitchFamily="34" charset="0"/>
              </a:rPr>
            </a:br>
            <a:r>
              <a:rPr lang="en-GB" sz="2400">
                <a:latin typeface="Tahoma" panose="020B0604030504040204" pitchFamily="34" charset="0"/>
                <a:ea typeface="Tahoma" panose="020B0604030504040204" pitchFamily="34" charset="0"/>
                <a:cs typeface="Tahoma" panose="020B0604030504040204" pitchFamily="34" charset="0"/>
              </a:rPr>
              <a:t>well covered. However, comparatively, science sees lower levels of agreement.</a:t>
            </a:r>
          </a:p>
        </p:txBody>
      </p:sp>
      <p:sp>
        <p:nvSpPr>
          <p:cNvPr id="5" name="Rectangle 4">
            <a:extLst>
              <a:ext uri="{FF2B5EF4-FFF2-40B4-BE49-F238E27FC236}">
                <a16:creationId xmlns:a16="http://schemas.microsoft.com/office/drawing/2014/main" id="{E8ACAD4D-1BA2-4102-BE60-49BC228FBF6B}"/>
              </a:ext>
              <a:ext uri="{C183D7F6-B498-43B3-948B-1728B52AA6E4}">
                <adec:decorative xmlns:adec="http://schemas.microsoft.com/office/drawing/2017/decorative" val="1"/>
              </a:ext>
            </a:extLst>
          </p:cNvPr>
          <p:cNvSpPr/>
          <p:nvPr/>
        </p:nvSpPr>
        <p:spPr>
          <a:xfrm>
            <a:off x="3121668" y="0"/>
            <a:ext cx="15169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73C6FB04-A719-44A9-B572-ADED7C802C0E}"/>
              </a:ext>
            </a:extLst>
          </p:cNvPr>
          <p:cNvSpPr/>
          <p:nvPr/>
        </p:nvSpPr>
        <p:spPr>
          <a:xfrm>
            <a:off x="3865125" y="465865"/>
            <a:ext cx="5526525" cy="276345"/>
          </a:xfrm>
          <a:prstGeom prst="rect">
            <a:avLst/>
          </a:prstGeom>
          <a:solidFill>
            <a:srgbClr val="F7F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latin typeface="Tahoma" panose="020B0604030504040204" pitchFamily="34" charset="0"/>
                <a:ea typeface="Tahoma" panose="020B0604030504040204" pitchFamily="34" charset="0"/>
                <a:cs typeface="Tahoma" panose="020B0604030504040204" pitchFamily="34" charset="0"/>
              </a:rPr>
              <a:t>Covering of subjects</a:t>
            </a:r>
          </a:p>
        </p:txBody>
      </p:sp>
      <p:graphicFrame>
        <p:nvGraphicFramePr>
          <p:cNvPr id="4" name="Chart 3" descr="Chart shows overall what subject all parents feel is sufficiently covered at their child's school. 2021 data only. &#10;&#10;Maths and English are most likely to be seen to be covered sufficiently (both 78%). Comparatively, science is somewhat lower at 70%"/>
          <p:cNvGraphicFramePr/>
          <p:nvPr>
            <p:extLst>
              <p:ext uri="{D42A27DB-BD31-4B8C-83A1-F6EECF244321}">
                <p14:modId xmlns:p14="http://schemas.microsoft.com/office/powerpoint/2010/main" val="70626062"/>
              </p:ext>
            </p:extLst>
          </p:nvPr>
        </p:nvGraphicFramePr>
        <p:xfrm>
          <a:off x="2800350" y="935740"/>
          <a:ext cx="10115550" cy="5531721"/>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4294967295"/>
          </p:nvPr>
        </p:nvSpPr>
        <p:spPr>
          <a:xfrm>
            <a:off x="4638634" y="6049366"/>
            <a:ext cx="7043673" cy="666297"/>
          </a:xfrm>
        </p:spPr>
        <p:txBody>
          <a:bodyPr/>
          <a:lstStyle/>
          <a:p>
            <a:pPr algn="l"/>
            <a:r>
              <a:rPr lang="en-US" sz="1000">
                <a:latin typeface="Tahoma" panose="020B0604030504040204" pitchFamily="34" charset="0"/>
                <a:ea typeface="Tahoma" panose="020B0604030504040204" pitchFamily="34" charset="0"/>
                <a:cs typeface="Tahoma" panose="020B0604030504040204" pitchFamily="34" charset="0"/>
              </a:rPr>
              <a:t>QC4a_rb/2/3. Which, if any, of the following main subject areas do you feel that your child’s education sufficiently covers? Please select all that apply. (Base: all parents of school children (n=916).)</a:t>
            </a:r>
          </a:p>
          <a:p>
            <a:pPr algn="l"/>
            <a:r>
              <a:rPr lang="en-US" sz="1000">
                <a:latin typeface="Tahoma" panose="020B0604030504040204" pitchFamily="34" charset="0"/>
                <a:ea typeface="Tahoma" panose="020B0604030504040204" pitchFamily="34" charset="0"/>
                <a:cs typeface="Tahoma" panose="020B0604030504040204" pitchFamily="34" charset="0"/>
              </a:rPr>
              <a:t>*Caution advised when analysing subjects that were not shown to all – overall percentages will be lower for those that were not asked to the whole sample due to averaging. For a breakdown by key stage, please use the next slide.</a:t>
            </a:r>
          </a:p>
        </p:txBody>
      </p:sp>
      <p:sp>
        <p:nvSpPr>
          <p:cNvPr id="16" name="Rounded Rectangle 6">
            <a:extLst>
              <a:ext uri="{FF2B5EF4-FFF2-40B4-BE49-F238E27FC236}">
                <a16:creationId xmlns:a16="http://schemas.microsoft.com/office/drawing/2014/main" id="{177FE1BB-D33A-422A-B4AD-EEAF6549FDA3}"/>
              </a:ext>
              <a:ext uri="{C183D7F6-B498-43B3-948B-1728B52AA6E4}">
                <adec:decorative xmlns:adec="http://schemas.microsoft.com/office/drawing/2017/decorative" val="1"/>
              </a:ext>
            </a:extLst>
          </p:cNvPr>
          <p:cNvSpPr/>
          <p:nvPr/>
        </p:nvSpPr>
        <p:spPr>
          <a:xfrm>
            <a:off x="10179080" y="4414312"/>
            <a:ext cx="1481978" cy="666297"/>
          </a:xfrm>
          <a:prstGeom prst="roundRect">
            <a:avLst/>
          </a:prstGeom>
          <a:noFill/>
          <a:ln w="12700">
            <a:solidFill>
              <a:srgbClr val="01AA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rgbClr val="404040"/>
                </a:solidFill>
                <a:latin typeface="Tahoma" panose="020B0604030504040204" pitchFamily="34" charset="0"/>
                <a:ea typeface="Tahoma" panose="020B0604030504040204" pitchFamily="34" charset="0"/>
                <a:cs typeface="Tahoma" panose="020B0604030504040204" pitchFamily="34" charset="0"/>
              </a:rPr>
              <a:t>*Asked to only key stages 1, 2 and 3</a:t>
            </a:r>
          </a:p>
        </p:txBody>
      </p:sp>
      <p:sp>
        <p:nvSpPr>
          <p:cNvPr id="13" name="Rounded Rectangle 6">
            <a:extLst>
              <a:ext uri="{FF2B5EF4-FFF2-40B4-BE49-F238E27FC236}">
                <a16:creationId xmlns:a16="http://schemas.microsoft.com/office/drawing/2014/main" id="{92B56E7B-F7A9-4F70-895B-D634709D062D}"/>
              </a:ext>
              <a:ext uri="{C183D7F6-B498-43B3-948B-1728B52AA6E4}">
                <adec:decorative xmlns:adec="http://schemas.microsoft.com/office/drawing/2017/decorative" val="1"/>
              </a:ext>
            </a:extLst>
          </p:cNvPr>
          <p:cNvSpPr/>
          <p:nvPr/>
        </p:nvSpPr>
        <p:spPr>
          <a:xfrm>
            <a:off x="10165343" y="5189539"/>
            <a:ext cx="1516964" cy="666297"/>
          </a:xfrm>
          <a:prstGeom prst="roundRect">
            <a:avLst/>
          </a:prstGeom>
          <a:noFill/>
          <a:ln w="12700">
            <a:solidFill>
              <a:srgbClr val="CF3D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rgbClr val="404040"/>
                </a:solidFill>
                <a:latin typeface="Tahoma" panose="020B0604030504040204" pitchFamily="34" charset="0"/>
                <a:ea typeface="Tahoma" panose="020B0604030504040204" pitchFamily="34" charset="0"/>
                <a:cs typeface="Tahoma" panose="020B0604030504040204" pitchFamily="34" charset="0"/>
              </a:rPr>
              <a:t>**Asked to only key stages 3 and 4</a:t>
            </a:r>
          </a:p>
        </p:txBody>
      </p:sp>
    </p:spTree>
    <p:extLst>
      <p:ext uri="{BB962C8B-B14F-4D97-AF65-F5344CB8AC3E}">
        <p14:creationId xmlns:p14="http://schemas.microsoft.com/office/powerpoint/2010/main" val="311166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083" y="118980"/>
            <a:ext cx="10057003" cy="1200329"/>
          </a:xfrm>
        </p:spPr>
        <p:txBody>
          <a:bodyPr/>
          <a:lstStyle/>
          <a:p>
            <a:r>
              <a:rPr lang="en-GB">
                <a:latin typeface="Tahoma" panose="020B0604030504040204" pitchFamily="34" charset="0"/>
                <a:ea typeface="Tahoma" panose="020B0604030504040204" pitchFamily="34" charset="0"/>
                <a:cs typeface="Tahoma" panose="020B0604030504040204" pitchFamily="34" charset="0"/>
              </a:rPr>
              <a:t>A similar story can be seen when looking at key stage. Parents of key stage 3 and 4 pupils more commonly report science as being sufficiently covered compared with parents of key stage 1 and 2 pupils.</a:t>
            </a:r>
          </a:p>
        </p:txBody>
      </p:sp>
      <p:sp>
        <p:nvSpPr>
          <p:cNvPr id="14" name="Rectangle 13">
            <a:extLst>
              <a:ext uri="{FF2B5EF4-FFF2-40B4-BE49-F238E27FC236}">
                <a16:creationId xmlns:a16="http://schemas.microsoft.com/office/drawing/2014/main" id="{BA23D1B8-963E-4132-B989-649E334F3799}"/>
              </a:ext>
            </a:extLst>
          </p:cNvPr>
          <p:cNvSpPr/>
          <p:nvPr/>
        </p:nvSpPr>
        <p:spPr>
          <a:xfrm>
            <a:off x="2686213" y="1521059"/>
            <a:ext cx="6819574" cy="276345"/>
          </a:xfrm>
          <a:prstGeom prst="rect">
            <a:avLst/>
          </a:prstGeom>
          <a:solidFill>
            <a:srgbClr val="F7F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latin typeface="Tahoma" panose="020B0604030504040204" pitchFamily="34" charset="0"/>
                <a:ea typeface="Tahoma" panose="020B0604030504040204" pitchFamily="34" charset="0"/>
                <a:cs typeface="Tahoma" panose="020B0604030504040204" pitchFamily="34" charset="0"/>
              </a:rPr>
              <a:t>Covering of subjects by key stage</a:t>
            </a:r>
          </a:p>
        </p:txBody>
      </p:sp>
      <p:sp>
        <p:nvSpPr>
          <p:cNvPr id="11" name="TextBox 10">
            <a:extLst>
              <a:ext uri="{FF2B5EF4-FFF2-40B4-BE49-F238E27FC236}">
                <a16:creationId xmlns:a16="http://schemas.microsoft.com/office/drawing/2014/main" id="{1FC53A58-ABF2-4D52-AE16-1BFFF7359D7E}"/>
              </a:ext>
            </a:extLst>
          </p:cNvPr>
          <p:cNvSpPr txBox="1"/>
          <p:nvPr/>
        </p:nvSpPr>
        <p:spPr>
          <a:xfrm>
            <a:off x="1837552" y="1780648"/>
            <a:ext cx="3145927" cy="369332"/>
          </a:xfrm>
          <a:prstGeom prst="rect">
            <a:avLst/>
          </a:prstGeom>
          <a:noFill/>
        </p:spPr>
        <p:txBody>
          <a:bodyPr wrap="square" rtlCol="0">
            <a:spAutoFit/>
          </a:bodyPr>
          <a:lstStyle/>
          <a:p>
            <a:r>
              <a:rPr lang="en-GB">
                <a:latin typeface="Tahoma" panose="020B0604030504040204" pitchFamily="34" charset="0"/>
                <a:ea typeface="Tahoma" panose="020B0604030504040204" pitchFamily="34" charset="0"/>
                <a:cs typeface="Tahoma" panose="020B0604030504040204" pitchFamily="34" charset="0"/>
              </a:rPr>
              <a:t>Key stages 1 and 2</a:t>
            </a:r>
          </a:p>
        </p:txBody>
      </p:sp>
      <p:graphicFrame>
        <p:nvGraphicFramePr>
          <p:cNvPr id="4" name="Chart 3" descr="Chart shows what subject all parents feel is sufficiently covered at their child's school by Key Stage 1 and 2 parents. 2021 data only. &#10;&#10;For KS1/KS2 Maths and English are most likely to be seen to be covered sufficiently (80% and 79%) respectively. Languages and design technology are least likely be to believed to be covered sufficiently (21% and 18% respectively).  "/>
          <p:cNvGraphicFramePr/>
          <p:nvPr>
            <p:extLst>
              <p:ext uri="{D42A27DB-BD31-4B8C-83A1-F6EECF244321}">
                <p14:modId xmlns:p14="http://schemas.microsoft.com/office/powerpoint/2010/main" val="3557887984"/>
              </p:ext>
            </p:extLst>
          </p:nvPr>
        </p:nvGraphicFramePr>
        <p:xfrm>
          <a:off x="-2008216" y="2011662"/>
          <a:ext cx="7200900" cy="4379628"/>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A467CBF4-37C2-4643-8CCD-95964A783D58}"/>
              </a:ext>
            </a:extLst>
          </p:cNvPr>
          <p:cNvSpPr txBox="1"/>
          <p:nvPr/>
        </p:nvSpPr>
        <p:spPr>
          <a:xfrm>
            <a:off x="7755690" y="1814488"/>
            <a:ext cx="2434727" cy="369332"/>
          </a:xfrm>
          <a:prstGeom prst="rect">
            <a:avLst/>
          </a:prstGeom>
          <a:noFill/>
        </p:spPr>
        <p:txBody>
          <a:bodyPr wrap="square" rtlCol="0">
            <a:spAutoFit/>
          </a:bodyPr>
          <a:lstStyle/>
          <a:p>
            <a:r>
              <a:rPr lang="en-GB">
                <a:latin typeface="Tahoma" panose="020B0604030504040204" pitchFamily="34" charset="0"/>
                <a:ea typeface="Tahoma" panose="020B0604030504040204" pitchFamily="34" charset="0"/>
                <a:cs typeface="Tahoma" panose="020B0604030504040204" pitchFamily="34" charset="0"/>
              </a:rPr>
              <a:t>Key stages 3 and 4</a:t>
            </a:r>
          </a:p>
        </p:txBody>
      </p:sp>
      <p:graphicFrame>
        <p:nvGraphicFramePr>
          <p:cNvPr id="9" name="Chart 8" descr="Chart shows what subject all parents feel is sufficiently covered at their child's school by Key Stage 3 and 4 parents. 2021 data only. &#10;&#10;For KS3/KS4 Maths and English are most likely to be seen to be covered sufficiently (77% and 76%) respectively. Sex and relationship education and Citizenship are least likely be to believed to be covered sufficiently (36% and 28% respectively). "/>
          <p:cNvGraphicFramePr/>
          <p:nvPr>
            <p:extLst>
              <p:ext uri="{D42A27DB-BD31-4B8C-83A1-F6EECF244321}">
                <p14:modId xmlns:p14="http://schemas.microsoft.com/office/powerpoint/2010/main" val="3816457321"/>
              </p:ext>
            </p:extLst>
          </p:nvPr>
        </p:nvGraphicFramePr>
        <p:xfrm>
          <a:off x="4320540" y="1965314"/>
          <a:ext cx="8370570" cy="4379628"/>
        </p:xfrm>
        <a:graphic>
          <a:graphicData uri="http://schemas.openxmlformats.org/drawingml/2006/chart">
            <c:chart xmlns:c="http://schemas.openxmlformats.org/drawingml/2006/chart" xmlns:r="http://schemas.openxmlformats.org/officeDocument/2006/relationships" r:id="rId3"/>
          </a:graphicData>
        </a:graphic>
      </p:graphicFrame>
      <p:sp>
        <p:nvSpPr>
          <p:cNvPr id="16" name="Rounded Rectangle 6">
            <a:extLst>
              <a:ext uri="{FF2B5EF4-FFF2-40B4-BE49-F238E27FC236}">
                <a16:creationId xmlns:a16="http://schemas.microsoft.com/office/drawing/2014/main" id="{177FE1BB-D33A-422A-B4AD-EEAF6549FDA3}"/>
              </a:ext>
              <a:ext uri="{C183D7F6-B498-43B3-948B-1728B52AA6E4}">
                <adec:decorative xmlns:adec="http://schemas.microsoft.com/office/drawing/2017/decorative" val="1"/>
              </a:ext>
            </a:extLst>
          </p:cNvPr>
          <p:cNvSpPr/>
          <p:nvPr/>
        </p:nvSpPr>
        <p:spPr>
          <a:xfrm>
            <a:off x="10190417" y="5776628"/>
            <a:ext cx="1472286" cy="504902"/>
          </a:xfrm>
          <a:prstGeom prst="roundRect">
            <a:avLst/>
          </a:prstGeom>
          <a:noFill/>
          <a:ln w="12700">
            <a:solidFill>
              <a:srgbClr val="01AA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rgbClr val="404040"/>
                </a:solidFill>
                <a:latin typeface="Tahoma" panose="020B0604030504040204" pitchFamily="34" charset="0"/>
                <a:ea typeface="Tahoma" panose="020B0604030504040204" pitchFamily="34" charset="0"/>
                <a:cs typeface="Tahoma" panose="020B0604030504040204" pitchFamily="34" charset="0"/>
              </a:rPr>
              <a:t>*key stage 3 data only</a:t>
            </a:r>
          </a:p>
        </p:txBody>
      </p:sp>
      <p:sp>
        <p:nvSpPr>
          <p:cNvPr id="3" name="Footer Placeholder 2"/>
          <p:cNvSpPr>
            <a:spLocks noGrp="1"/>
          </p:cNvSpPr>
          <p:nvPr>
            <p:ph type="ftr" sz="quarter" idx="10"/>
          </p:nvPr>
        </p:nvSpPr>
        <p:spPr>
          <a:xfrm>
            <a:off x="1837553" y="6372147"/>
            <a:ext cx="7774797" cy="366873"/>
          </a:xfrm>
        </p:spPr>
        <p:txBody>
          <a:bodyPr/>
          <a:lstStyle/>
          <a:p>
            <a:pPr algn="l"/>
            <a:r>
              <a:rPr lang="en-US" sz="1000">
                <a:latin typeface="Tahoma" panose="020B0604030504040204" pitchFamily="34" charset="0"/>
                <a:ea typeface="Tahoma" panose="020B0604030504040204" pitchFamily="34" charset="0"/>
                <a:cs typeface="Tahoma" panose="020B0604030504040204" pitchFamily="34" charset="0"/>
              </a:rPr>
              <a:t>QC4a_rb/2/3. Which, if any, of the following main subject areas do you feel that your child’s education sufficiently covers? Please select all that apply. (Base: all parents of school children (key stage 1 and 2 n=533; key stage 3 n=228; key stage 4 n=155).)</a:t>
            </a:r>
          </a:p>
        </p:txBody>
      </p:sp>
    </p:spTree>
    <p:extLst>
      <p:ext uri="{BB962C8B-B14F-4D97-AF65-F5344CB8AC3E}">
        <p14:creationId xmlns:p14="http://schemas.microsoft.com/office/powerpoint/2010/main" val="30298108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05A10-D9F9-1949-A00F-AB02624BF441}"/>
              </a:ext>
              <a:ext uri="{C183D7F6-B498-43B3-948B-1728B52AA6E4}">
                <adec:decorative xmlns:adec="http://schemas.microsoft.com/office/drawing/2017/decorative" val="0"/>
              </a:ext>
            </a:extLst>
          </p:cNvPr>
          <p:cNvSpPr>
            <a:spLocks noGrp="1"/>
          </p:cNvSpPr>
          <p:nvPr>
            <p:ph type="title"/>
          </p:nvPr>
        </p:nvSpPr>
        <p:spPr>
          <a:xfrm>
            <a:off x="-168812" y="6305220"/>
            <a:ext cx="12192000" cy="1533638"/>
          </a:xfrm>
        </p:spPr>
        <p:txBody>
          <a:bodyPr/>
          <a:lstStyle/>
          <a:p>
            <a:pPr algn="r">
              <a:spcBef>
                <a:spcPts val="0"/>
              </a:spcBef>
            </a:pPr>
            <a:r>
              <a:rPr lang="en-GB" sz="1200" b="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Ofsted - Parents Annual Survey 2021</a:t>
            </a:r>
            <a:r>
              <a:rPr lang="en-GB" sz="12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200" b="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Parents’ awareness and perceptions of Ofsted. April 2021</a:t>
            </a:r>
            <a:br>
              <a:rPr lang="en-GB" sz="1200">
                <a:solidFill>
                  <a:schemeClr val="tx1"/>
                </a:solidFill>
                <a:latin typeface="Tahoma" panose="020B0604030504040204" pitchFamily="34" charset="0"/>
                <a:ea typeface="Tahoma" panose="020B0604030504040204" pitchFamily="34" charset="0"/>
                <a:cs typeface="Tahoma" panose="020B0604030504040204" pitchFamily="34" charset="0"/>
              </a:rPr>
            </a:br>
            <a:r>
              <a:rPr lang="en-GB" sz="1200" b="0">
                <a:solidFill>
                  <a:schemeClr val="tx1"/>
                </a:solidFill>
                <a:latin typeface="Tahoma" panose="020B0604030504040204" pitchFamily="34" charset="0"/>
                <a:ea typeface="Tahoma" panose="020B0604030504040204" pitchFamily="34" charset="0"/>
                <a:cs typeface="Tahoma" panose="020B0604030504040204" pitchFamily="34" charset="0"/>
              </a:rPr>
              <a:t> </a:t>
            </a:r>
          </a:p>
        </p:txBody>
      </p:sp>
      <p:sp>
        <p:nvSpPr>
          <p:cNvPr id="5" name="Text Placeholder 3">
            <a:extLst>
              <a:ext uri="{FF2B5EF4-FFF2-40B4-BE49-F238E27FC236}">
                <a16:creationId xmlns:a16="http://schemas.microsoft.com/office/drawing/2014/main" id="{7A5244A3-0FF0-4AF6-96E1-53FA99725A06}"/>
              </a:ext>
              <a:ext uri="{C183D7F6-B498-43B3-948B-1728B52AA6E4}">
                <adec:decorative xmlns:adec="http://schemas.microsoft.com/office/drawing/2017/decorative" val="1"/>
              </a:ext>
            </a:extLst>
          </p:cNvPr>
          <p:cNvSpPr txBox="1">
            <a:spLocks/>
          </p:cNvSpPr>
          <p:nvPr/>
        </p:nvSpPr>
        <p:spPr>
          <a:xfrm>
            <a:off x="1870530" y="4345714"/>
            <a:ext cx="7397683" cy="398065"/>
          </a:xfrm>
          <a:prstGeom prst="rect">
            <a:avLst/>
          </a:prstGeom>
        </p:spPr>
        <p:txBody>
          <a:bodyPr vert="horz" lIns="91440" tIns="45720" rIns="91440" bIns="45720" rtlCol="0" anchor="t">
            <a:normAutofit/>
          </a:bodyPr>
          <a:lstStyle>
            <a:lvl1pPr marL="0" indent="0" algn="l" defTabSz="685800" rtl="0" eaLnBrk="1" latinLnBrk="0" hangingPunct="1">
              <a:lnSpc>
                <a:spcPct val="100000"/>
              </a:lnSpc>
              <a:spcBef>
                <a:spcPts val="0"/>
              </a:spcBef>
              <a:buFont typeface="Arial"/>
              <a:buNone/>
              <a:defRPr sz="2400" kern="1200">
                <a:solidFill>
                  <a:schemeClr val="tx2"/>
                </a:solidFill>
                <a:latin typeface="+mn-lt"/>
                <a:ea typeface="Arial" panose="020B0604020202020204" pitchFamily="34" charset="0"/>
                <a:cs typeface="Arial" panose="020B0604020202020204" pitchFamily="34" charset="0"/>
              </a:defRPr>
            </a:lvl1pPr>
            <a:lvl2pPr marL="342900" indent="0" algn="l" defTabSz="685800" rtl="0" eaLnBrk="1" latinLnBrk="0" hangingPunct="1">
              <a:lnSpc>
                <a:spcPct val="90000"/>
              </a:lnSpc>
              <a:spcBef>
                <a:spcPts val="375"/>
              </a:spcBef>
              <a:buFont typeface="Arial"/>
              <a:buNone/>
              <a:defRPr sz="15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2pPr>
            <a:lvl3pPr marL="685800" indent="0" algn="l" defTabSz="685800" rtl="0" eaLnBrk="1" latinLnBrk="0" hangingPunct="1">
              <a:lnSpc>
                <a:spcPct val="90000"/>
              </a:lnSpc>
              <a:spcBef>
                <a:spcPts val="375"/>
              </a:spcBef>
              <a:buFont typeface="Arial"/>
              <a:buNone/>
              <a:defRPr sz="12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3pPr>
            <a:lvl4pPr marL="1028700" indent="0" algn="l" defTabSz="685800" rtl="0" eaLnBrk="1" latinLnBrk="0" hangingPunct="1">
              <a:lnSpc>
                <a:spcPct val="90000"/>
              </a:lnSpc>
              <a:spcBef>
                <a:spcPts val="375"/>
              </a:spcBef>
              <a:buFont typeface="Arial"/>
              <a:buNone/>
              <a:defRPr sz="105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4pPr>
            <a:lvl5pPr marL="1371600" indent="0" algn="l" defTabSz="685800" rtl="0" eaLnBrk="1" latinLnBrk="0" hangingPunct="1">
              <a:lnSpc>
                <a:spcPct val="90000"/>
              </a:lnSpc>
              <a:spcBef>
                <a:spcPts val="375"/>
              </a:spcBef>
              <a:buFont typeface="Arial"/>
              <a:buNone/>
              <a:defRPr sz="9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endParaRPr lang="en-GB" sz="12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a:extLst>
              <a:ext uri="{FF2B5EF4-FFF2-40B4-BE49-F238E27FC236}">
                <a16:creationId xmlns:a16="http://schemas.microsoft.com/office/drawing/2014/main" id="{0A906DB2-E30D-4E71-9805-B72501BB83E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703889" y="4823425"/>
            <a:ext cx="1980017" cy="1287010"/>
          </a:xfrm>
          <a:prstGeom prst="rect">
            <a:avLst/>
          </a:prstGeom>
        </p:spPr>
      </p:pic>
      <p:sp>
        <p:nvSpPr>
          <p:cNvPr id="13" name="Content Placeholder 2">
            <a:extLst>
              <a:ext uri="{FF2B5EF4-FFF2-40B4-BE49-F238E27FC236}">
                <a16:creationId xmlns:a16="http://schemas.microsoft.com/office/drawing/2014/main" id="{2A687CCE-D03A-4C74-853B-93F185E52641}"/>
              </a:ext>
            </a:extLst>
          </p:cNvPr>
          <p:cNvSpPr txBox="1">
            <a:spLocks/>
          </p:cNvSpPr>
          <p:nvPr/>
        </p:nvSpPr>
        <p:spPr>
          <a:xfrm>
            <a:off x="1870530" y="2270443"/>
            <a:ext cx="10515600" cy="4351338"/>
          </a:xfrm>
          <a:prstGeom prst="rect">
            <a:avLst/>
          </a:prstGeom>
        </p:spPr>
        <p:txBody>
          <a:bodyPr/>
          <a:lstStyle>
            <a:lvl1pPr marL="228600" indent="-228600" algn="l" defTabSz="914400" rtl="0" eaLnBrk="1" latinLnBrk="0" hangingPunct="1">
              <a:lnSpc>
                <a:spcPct val="90000"/>
              </a:lnSpc>
              <a:spcBef>
                <a:spcPts val="1000"/>
              </a:spcBef>
              <a:buClr>
                <a:srgbClr val="2092B6"/>
              </a:buClr>
              <a:buFont typeface="Wingdings" panose="05000000000000000000" pitchFamily="2" charset="2"/>
              <a:buChar char="§"/>
              <a:defRPr sz="2800" kern="1200">
                <a:solidFill>
                  <a:srgbClr val="221E5B"/>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2092B6"/>
              </a:buClr>
              <a:buFont typeface="Wingdings" panose="05000000000000000000" pitchFamily="2" charset="2"/>
              <a:buChar char="§"/>
              <a:defRPr sz="2400" kern="1200">
                <a:solidFill>
                  <a:srgbClr val="221E5B"/>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2092B6"/>
              </a:buClr>
              <a:buFont typeface="Wingdings" panose="05000000000000000000" pitchFamily="2" charset="2"/>
              <a:buChar char="§"/>
              <a:defRPr sz="2000" kern="1200">
                <a:solidFill>
                  <a:srgbClr val="221E5B"/>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2092B6"/>
              </a:buClr>
              <a:buFont typeface="Wingdings" panose="05000000000000000000" pitchFamily="2" charset="2"/>
              <a:buChar char="§"/>
              <a:defRPr sz="1800" kern="1200">
                <a:solidFill>
                  <a:srgbClr val="221E5B"/>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2092B6"/>
              </a:buClr>
              <a:buFont typeface="Wingdings" panose="05000000000000000000" pitchFamily="2" charset="2"/>
              <a:buChar char="§"/>
              <a:defRPr sz="1800" kern="1200">
                <a:solidFill>
                  <a:srgbClr val="221E5B"/>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anose="05000000000000000000" pitchFamily="2" charset="2"/>
              <a:buNone/>
            </a:pPr>
            <a:r>
              <a:rPr lang="en-GB" altLang="en-US" sz="1400" u="sng">
                <a:hlinkClick r:id="rId4">
                  <a:extLst>
                    <a:ext uri="{A12FA001-AC4F-418D-AE19-62706E023703}">
                      <ahyp:hlinkClr xmlns:ahyp="http://schemas.microsoft.com/office/drawing/2018/hyperlinkcolor" val="tx"/>
                    </a:ext>
                  </a:extLst>
                </a:hlinkClick>
              </a:rPr>
              <a:t>www.gov.uk/ofsted</a:t>
            </a:r>
            <a:endParaRPr lang="en-GB" altLang="en-US" sz="1400" u="sng"/>
          </a:p>
          <a:p>
            <a:pPr>
              <a:lnSpc>
                <a:spcPct val="100000"/>
              </a:lnSpc>
              <a:buFont typeface="Wingdings" panose="05000000000000000000" pitchFamily="2" charset="2"/>
              <a:buNone/>
            </a:pPr>
            <a:r>
              <a:rPr lang="en-GB" altLang="en-US" sz="1400" u="sng">
                <a:hlinkClick r:id="rId5">
                  <a:extLst>
                    <a:ext uri="{A12FA001-AC4F-418D-AE19-62706E023703}">
                      <ahyp:hlinkClr xmlns:ahyp="http://schemas.microsoft.com/office/drawing/2018/hyperlinkcolor" val="tx"/>
                    </a:ext>
                  </a:extLst>
                </a:hlinkClick>
              </a:rPr>
              <a:t>https://reports.ofsted.gov.uk</a:t>
            </a:r>
            <a:endParaRPr lang="en-GB" altLang="en-US" sz="1400" u="sng"/>
          </a:p>
          <a:p>
            <a:pPr lvl="1">
              <a:lnSpc>
                <a:spcPct val="100000"/>
              </a:lnSpc>
              <a:spcBef>
                <a:spcPts val="1500"/>
              </a:spcBef>
              <a:buFont typeface="Wingdings" panose="05000000000000000000" pitchFamily="2" charset="2"/>
              <a:buNone/>
            </a:pPr>
            <a:r>
              <a:rPr lang="en-GB" altLang="en-US" sz="1400" u="sng">
                <a:hlinkClick r:id="rId6">
                  <a:extLst>
                    <a:ext uri="{A12FA001-AC4F-418D-AE19-62706E023703}">
                      <ahyp:hlinkClr xmlns:ahyp="http://schemas.microsoft.com/office/drawing/2018/hyperlinkcolor" val="tx"/>
                    </a:ext>
                  </a:extLst>
                </a:hlinkClick>
              </a:rPr>
              <a:t>www.linkedin.com/company/ofsted</a:t>
            </a:r>
            <a:r>
              <a:rPr lang="en-GB" altLang="en-US" sz="1400" u="sng"/>
              <a:t> </a:t>
            </a:r>
          </a:p>
          <a:p>
            <a:pPr lvl="1">
              <a:lnSpc>
                <a:spcPct val="100000"/>
              </a:lnSpc>
              <a:spcBef>
                <a:spcPts val="1500"/>
              </a:spcBef>
              <a:buFont typeface="Wingdings" panose="05000000000000000000" pitchFamily="2" charset="2"/>
              <a:buNone/>
            </a:pPr>
            <a:r>
              <a:rPr lang="en-GB" altLang="en-US" sz="1400" u="sng">
                <a:hlinkClick r:id="rId7">
                  <a:extLst>
                    <a:ext uri="{A12FA001-AC4F-418D-AE19-62706E023703}">
                      <ahyp:hlinkClr xmlns:ahyp="http://schemas.microsoft.com/office/drawing/2018/hyperlinkcolor" val="tx"/>
                    </a:ext>
                  </a:extLst>
                </a:hlinkClick>
              </a:rPr>
              <a:t>www.youtube.com/ofstednews</a:t>
            </a:r>
            <a:r>
              <a:rPr lang="en-GB" altLang="en-US" sz="1400" u="sng"/>
              <a:t> </a:t>
            </a:r>
          </a:p>
          <a:p>
            <a:pPr lvl="1">
              <a:lnSpc>
                <a:spcPct val="100000"/>
              </a:lnSpc>
              <a:spcBef>
                <a:spcPts val="1500"/>
              </a:spcBef>
              <a:buFont typeface="Wingdings" panose="05000000000000000000" pitchFamily="2" charset="2"/>
              <a:buNone/>
            </a:pPr>
            <a:r>
              <a:rPr lang="en-GB" altLang="en-US" sz="1400" u="sng">
                <a:hlinkClick r:id="rId8">
                  <a:extLst>
                    <a:ext uri="{A12FA001-AC4F-418D-AE19-62706E023703}">
                      <ahyp:hlinkClr xmlns:ahyp="http://schemas.microsoft.com/office/drawing/2018/hyperlinkcolor" val="tx"/>
                    </a:ext>
                  </a:extLst>
                </a:hlinkClick>
              </a:rPr>
              <a:t>www.slideshare.net/ofstednews</a:t>
            </a:r>
            <a:r>
              <a:rPr lang="en-GB" altLang="en-US" sz="1400" u="sng"/>
              <a:t> </a:t>
            </a:r>
          </a:p>
          <a:p>
            <a:pPr lvl="1">
              <a:lnSpc>
                <a:spcPct val="100000"/>
              </a:lnSpc>
              <a:spcBef>
                <a:spcPts val="1500"/>
              </a:spcBef>
              <a:buFont typeface="Wingdings" panose="05000000000000000000" pitchFamily="2" charset="2"/>
              <a:buNone/>
            </a:pPr>
            <a:r>
              <a:rPr lang="en-GB" altLang="en-US" sz="1400" u="sng">
                <a:hlinkClick r:id="rId9">
                  <a:extLst>
                    <a:ext uri="{A12FA001-AC4F-418D-AE19-62706E023703}">
                      <ahyp:hlinkClr xmlns:ahyp="http://schemas.microsoft.com/office/drawing/2018/hyperlinkcolor" val="tx"/>
                    </a:ext>
                  </a:extLst>
                </a:hlinkClick>
              </a:rPr>
              <a:t>www.twitter.com/ofstednews</a:t>
            </a:r>
            <a:r>
              <a:rPr lang="en-GB" altLang="en-US" sz="1400" u="sng"/>
              <a:t> </a:t>
            </a:r>
          </a:p>
        </p:txBody>
      </p:sp>
      <p:grpSp>
        <p:nvGrpSpPr>
          <p:cNvPr id="20" name="Group 19">
            <a:extLst>
              <a:ext uri="{FF2B5EF4-FFF2-40B4-BE49-F238E27FC236}">
                <a16:creationId xmlns:a16="http://schemas.microsoft.com/office/drawing/2014/main" id="{8D60DDE2-AEAF-47CF-ADC5-A2B7CD611968}"/>
              </a:ext>
              <a:ext uri="{C183D7F6-B498-43B3-948B-1728B52AA6E4}">
                <adec:decorative xmlns:adec="http://schemas.microsoft.com/office/drawing/2017/decorative" val="1"/>
              </a:ext>
            </a:extLst>
          </p:cNvPr>
          <p:cNvGrpSpPr/>
          <p:nvPr/>
        </p:nvGrpSpPr>
        <p:grpSpPr>
          <a:xfrm>
            <a:off x="2012447" y="3036617"/>
            <a:ext cx="252343" cy="1494681"/>
            <a:chOff x="2012447" y="3198845"/>
            <a:chExt cx="252343" cy="1494681"/>
          </a:xfrm>
        </p:grpSpPr>
        <p:pic>
          <p:nvPicPr>
            <p:cNvPr id="14" name="Picture 2" descr="C:\Users\crowe\Downloads\1469543308_slideshare.png">
              <a:extLst>
                <a:ext uri="{FF2B5EF4-FFF2-40B4-BE49-F238E27FC236}">
                  <a16:creationId xmlns:a16="http://schemas.microsoft.com/office/drawing/2014/main" id="{98EEA6E7-AFE6-4D0A-8CDD-E1FB12B6161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15405" y="4046973"/>
              <a:ext cx="246427" cy="246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descr="C:\Users\crowe\Downloads\1469543276_twitter.png">
              <a:extLst>
                <a:ext uri="{FF2B5EF4-FFF2-40B4-BE49-F238E27FC236}">
                  <a16:creationId xmlns:a16="http://schemas.microsoft.com/office/drawing/2014/main" id="{2DC3D356-44B3-42DF-AE38-17D407413CE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15405" y="4446112"/>
              <a:ext cx="246427" cy="247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descr="C:\Users\crowe\Downloads\1469543271_linkedin.png">
              <a:extLst>
                <a:ext uri="{FF2B5EF4-FFF2-40B4-BE49-F238E27FC236}">
                  <a16:creationId xmlns:a16="http://schemas.microsoft.com/office/drawing/2014/main" id="{8923479D-5237-40E3-B25C-D3F7BABAE0EA}"/>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012940" y="3198845"/>
              <a:ext cx="251357" cy="251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C:\Users\crowe\Downloads\1469543262_youtube_v2.png">
              <a:extLst>
                <a:ext uri="{FF2B5EF4-FFF2-40B4-BE49-F238E27FC236}">
                  <a16:creationId xmlns:a16="http://schemas.microsoft.com/office/drawing/2014/main" id="{0FBF29F5-6700-4283-8B80-CDA745C46683}"/>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012447" y="3628919"/>
              <a:ext cx="252343" cy="253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008998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AA6CE64-C516-4405-B437-F2E0E2EF0B8F}"/>
              </a:ext>
            </a:extLst>
          </p:cNvPr>
          <p:cNvSpPr>
            <a:spLocks noGrp="1"/>
          </p:cNvSpPr>
          <p:nvPr>
            <p:ph type="title"/>
          </p:nvPr>
        </p:nvSpPr>
        <p:spPr/>
        <p:txBody>
          <a:bodyPr/>
          <a:lstStyle/>
          <a:p>
            <a:r>
              <a:rPr lang="en-GB">
                <a:solidFill>
                  <a:schemeClr val="tx1"/>
                </a:solidFill>
                <a:latin typeface="Tahoma" panose="020B0604030504040204" pitchFamily="34" charset="0"/>
                <a:ea typeface="Tahoma" panose="020B0604030504040204" pitchFamily="34" charset="0"/>
                <a:cs typeface="Tahoma" panose="020B0604030504040204" pitchFamily="34" charset="0"/>
              </a:rPr>
              <a:t>Summary of key measures</a:t>
            </a:r>
          </a:p>
        </p:txBody>
      </p:sp>
      <p:graphicFrame>
        <p:nvGraphicFramePr>
          <p:cNvPr id="4" name="Chart 3" descr="Percentage of agreement in the key measures for the Parents Annual Survey 2020.&#10;&#10;84% agree inspection report is useful&#10;71% agree information Ofsted replies is reliable&#10;68% agree Ofsted is a valuable source of information about education in your local area&#10;65% agree Ofsted works to improve standards of education&#10;60% agree Ofsted is a valuable source of information about childcare in their local area (a significant decline year on year)">
            <a:extLst>
              <a:ext uri="{FF2B5EF4-FFF2-40B4-BE49-F238E27FC236}">
                <a16:creationId xmlns:a16="http://schemas.microsoft.com/office/drawing/2014/main" id="{3ABCE282-C514-4D17-9EFA-9E3627B4A799}"/>
              </a:ext>
            </a:extLst>
          </p:cNvPr>
          <p:cNvGraphicFramePr/>
          <p:nvPr>
            <p:extLst>
              <p:ext uri="{D42A27DB-BD31-4B8C-83A1-F6EECF244321}">
                <p14:modId xmlns:p14="http://schemas.microsoft.com/office/powerpoint/2010/main" val="1441462078"/>
              </p:ext>
            </p:extLst>
          </p:nvPr>
        </p:nvGraphicFramePr>
        <p:xfrm>
          <a:off x="300630" y="1466361"/>
          <a:ext cx="11619088" cy="502774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4EDED997-054E-42A4-9F93-74ADD34DCEC4}"/>
              </a:ext>
              <a:ext uri="{C183D7F6-B498-43B3-948B-1728B52AA6E4}">
                <adec:decorative xmlns:adec="http://schemas.microsoft.com/office/drawing/2017/decorative" val="1"/>
              </a:ext>
            </a:extLst>
          </p:cNvPr>
          <p:cNvSpPr txBox="1"/>
          <p:nvPr/>
        </p:nvSpPr>
        <p:spPr>
          <a:xfrm>
            <a:off x="10047089" y="1099926"/>
            <a:ext cx="2153264" cy="584775"/>
          </a:xfrm>
          <a:prstGeom prst="rect">
            <a:avLst/>
          </a:prstGeom>
        </p:spPr>
        <p:txBody>
          <a:bodyPr wrap="square" rtlCol="0" anchor="ctr" anchorCtr="0">
            <a:spAutoFit/>
          </a:bodyPr>
          <a:lstStyle/>
          <a:p>
            <a:pPr algn="ctr"/>
            <a:r>
              <a:rPr lang="en-GB" sz="1600" b="1">
                <a:latin typeface="Tahoma" panose="020B0604030504040204" pitchFamily="34" charset="0"/>
                <a:ea typeface="Tahoma" panose="020B0604030504040204" pitchFamily="34" charset="0"/>
                <a:cs typeface="Tahoma" panose="020B0604030504040204" pitchFamily="34" charset="0"/>
              </a:rPr>
              <a:t>Year-on-year change</a:t>
            </a:r>
          </a:p>
        </p:txBody>
      </p:sp>
      <p:sp>
        <p:nvSpPr>
          <p:cNvPr id="6" name="TextBox 5">
            <a:extLst>
              <a:ext uri="{FF2B5EF4-FFF2-40B4-BE49-F238E27FC236}">
                <a16:creationId xmlns:a16="http://schemas.microsoft.com/office/drawing/2014/main" id="{C0CDA998-8F32-450A-9525-A5C90EE4B27F}"/>
              </a:ext>
              <a:ext uri="{C183D7F6-B498-43B3-948B-1728B52AA6E4}">
                <adec:decorative xmlns:adec="http://schemas.microsoft.com/office/drawing/2017/decorative" val="1"/>
              </a:ext>
            </a:extLst>
          </p:cNvPr>
          <p:cNvSpPr txBox="1"/>
          <p:nvPr/>
        </p:nvSpPr>
        <p:spPr>
          <a:xfrm>
            <a:off x="6799223" y="1131827"/>
            <a:ext cx="2153264" cy="338554"/>
          </a:xfrm>
          <a:prstGeom prst="rect">
            <a:avLst/>
          </a:prstGeom>
        </p:spPr>
        <p:txBody>
          <a:bodyPr wrap="square" rtlCol="0" anchor="ctr" anchorCtr="0">
            <a:spAutoFit/>
          </a:bodyPr>
          <a:lstStyle/>
          <a:p>
            <a:pPr algn="ctr"/>
            <a:r>
              <a:rPr lang="en-GB" sz="1600" b="1">
                <a:latin typeface="Tahoma" panose="020B0604030504040204" pitchFamily="34" charset="0"/>
                <a:ea typeface="Tahoma" panose="020B0604030504040204" pitchFamily="34" charset="0"/>
                <a:cs typeface="Tahoma" panose="020B0604030504040204" pitchFamily="34" charset="0"/>
              </a:rPr>
              <a:t>% in agreement</a:t>
            </a:r>
          </a:p>
        </p:txBody>
      </p:sp>
      <p:sp>
        <p:nvSpPr>
          <p:cNvPr id="8" name="TextBox 7">
            <a:extLst>
              <a:ext uri="{FF2B5EF4-FFF2-40B4-BE49-F238E27FC236}">
                <a16:creationId xmlns:a16="http://schemas.microsoft.com/office/drawing/2014/main" id="{6866314A-0D0B-41DE-BE21-C5BCB773130E}"/>
              </a:ext>
              <a:ext uri="{C183D7F6-B498-43B3-948B-1728B52AA6E4}">
                <adec:decorative xmlns:adec="http://schemas.microsoft.com/office/drawing/2017/decorative" val="1"/>
              </a:ext>
            </a:extLst>
          </p:cNvPr>
          <p:cNvSpPr txBox="1"/>
          <p:nvPr/>
        </p:nvSpPr>
        <p:spPr>
          <a:xfrm>
            <a:off x="10824740" y="2774022"/>
            <a:ext cx="785065" cy="369332"/>
          </a:xfrm>
          <a:prstGeom prst="rect">
            <a:avLst/>
          </a:prstGeom>
          <a:noFill/>
        </p:spPr>
        <p:txBody>
          <a:bodyPr wrap="square" rtlCol="0">
            <a:spAutoFit/>
          </a:bodyPr>
          <a:lstStyle/>
          <a:p>
            <a:pPr algn="ctr"/>
            <a:r>
              <a:rPr lang="en-GB">
                <a:latin typeface="Tahoma" panose="020B0604030504040204" pitchFamily="34" charset="0"/>
                <a:ea typeface="Tahoma" panose="020B0604030504040204" pitchFamily="34" charset="0"/>
                <a:cs typeface="Tahoma" panose="020B0604030504040204" pitchFamily="34" charset="0"/>
              </a:rPr>
              <a:t>n/a</a:t>
            </a:r>
          </a:p>
        </p:txBody>
      </p:sp>
      <p:grpSp>
        <p:nvGrpSpPr>
          <p:cNvPr id="9" name="Group 8">
            <a:extLst>
              <a:ext uri="{FF2B5EF4-FFF2-40B4-BE49-F238E27FC236}">
                <a16:creationId xmlns:a16="http://schemas.microsoft.com/office/drawing/2014/main" id="{8AD3A178-FFD7-4004-8303-050112FDAA04}"/>
              </a:ext>
              <a:ext uri="{C183D7F6-B498-43B3-948B-1728B52AA6E4}">
                <adec:decorative xmlns:adec="http://schemas.microsoft.com/office/drawing/2017/decorative" val="1"/>
              </a:ext>
            </a:extLst>
          </p:cNvPr>
          <p:cNvGrpSpPr/>
          <p:nvPr/>
        </p:nvGrpSpPr>
        <p:grpSpPr>
          <a:xfrm>
            <a:off x="8690323" y="167922"/>
            <a:ext cx="2724077" cy="911066"/>
            <a:chOff x="7734388" y="313933"/>
            <a:chExt cx="2724077" cy="911066"/>
          </a:xfrm>
        </p:grpSpPr>
        <p:grpSp>
          <p:nvGrpSpPr>
            <p:cNvPr id="10" name="Group 9">
              <a:extLst>
                <a:ext uri="{FF2B5EF4-FFF2-40B4-BE49-F238E27FC236}">
                  <a16:creationId xmlns:a16="http://schemas.microsoft.com/office/drawing/2014/main" id="{E790D6FF-204A-4BE3-9E2A-57B3B53E988C}"/>
                </a:ext>
              </a:extLst>
            </p:cNvPr>
            <p:cNvGrpSpPr/>
            <p:nvPr/>
          </p:nvGrpSpPr>
          <p:grpSpPr>
            <a:xfrm>
              <a:off x="7734388" y="335845"/>
              <a:ext cx="1510099" cy="889154"/>
              <a:chOff x="9226656" y="264562"/>
              <a:chExt cx="1510099" cy="889154"/>
            </a:xfrm>
          </p:grpSpPr>
          <p:sp>
            <p:nvSpPr>
              <p:cNvPr id="12" name="Rectangle: Rounded Corners 11">
                <a:extLst>
                  <a:ext uri="{FF2B5EF4-FFF2-40B4-BE49-F238E27FC236}">
                    <a16:creationId xmlns:a16="http://schemas.microsoft.com/office/drawing/2014/main" id="{B6AB6E75-AECB-46ED-9417-F271449B44CB}"/>
                  </a:ext>
                </a:extLst>
              </p:cNvPr>
              <p:cNvSpPr/>
              <p:nvPr/>
            </p:nvSpPr>
            <p:spPr>
              <a:xfrm>
                <a:off x="9226656" y="264562"/>
                <a:ext cx="1510099" cy="889154"/>
              </a:xfrm>
              <a:prstGeom prst="roundRect">
                <a:avLst/>
              </a:prstGeom>
              <a:solidFill>
                <a:schemeClr val="bg1"/>
              </a:solidFill>
              <a:ln w="19050">
                <a:solidFill>
                  <a:srgbClr val="D8D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Tahoma" panose="020B0604030504040204" pitchFamily="34" charset="0"/>
                  <a:ea typeface="Tahoma" panose="020B0604030504040204" pitchFamily="34" charset="0"/>
                  <a:cs typeface="Tahoma" panose="020B0604030504040204" pitchFamily="34" charset="0"/>
                </a:endParaRPr>
              </a:p>
            </p:txBody>
          </p:sp>
          <p:sp>
            <p:nvSpPr>
              <p:cNvPr id="13" name="Rectangle 12">
                <a:extLst>
                  <a:ext uri="{FF2B5EF4-FFF2-40B4-BE49-F238E27FC236}">
                    <a16:creationId xmlns:a16="http://schemas.microsoft.com/office/drawing/2014/main" id="{D8BEB115-9A44-4887-96E3-9DD74FDD16D3}"/>
                  </a:ext>
                </a:extLst>
              </p:cNvPr>
              <p:cNvSpPr/>
              <p:nvPr/>
            </p:nvSpPr>
            <p:spPr>
              <a:xfrm>
                <a:off x="9332631" y="649241"/>
                <a:ext cx="376901" cy="121298"/>
              </a:xfrm>
              <a:prstGeom prst="rect">
                <a:avLst/>
              </a:prstGeom>
              <a:solidFill>
                <a:srgbClr val="01AA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1050">
                  <a:latin typeface="Tahoma" panose="020B0604030504040204" pitchFamily="34" charset="0"/>
                  <a:ea typeface="Tahoma" panose="020B0604030504040204" pitchFamily="34" charset="0"/>
                  <a:cs typeface="Tahoma" panose="020B0604030504040204" pitchFamily="34" charset="0"/>
                </a:endParaRPr>
              </a:p>
            </p:txBody>
          </p:sp>
          <p:sp>
            <p:nvSpPr>
              <p:cNvPr id="14" name="Up Arrow 3">
                <a:extLst>
                  <a:ext uri="{FF2B5EF4-FFF2-40B4-BE49-F238E27FC236}">
                    <a16:creationId xmlns:a16="http://schemas.microsoft.com/office/drawing/2014/main" id="{58C0E4EE-5FDF-41D7-B5F5-BE7E4ADF2C3B}"/>
                  </a:ext>
                </a:extLst>
              </p:cNvPr>
              <p:cNvSpPr/>
              <p:nvPr/>
            </p:nvSpPr>
            <p:spPr>
              <a:xfrm>
                <a:off x="9439521" y="350687"/>
                <a:ext cx="163119" cy="224412"/>
              </a:xfrm>
              <a:prstGeom prst="up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1400">
                  <a:latin typeface="Tahoma" panose="020B0604030504040204" pitchFamily="34" charset="0"/>
                  <a:ea typeface="Tahoma" panose="020B0604030504040204" pitchFamily="34" charset="0"/>
                  <a:cs typeface="Tahoma" panose="020B0604030504040204" pitchFamily="34" charset="0"/>
                </a:endParaRPr>
              </a:p>
            </p:txBody>
          </p:sp>
          <p:sp>
            <p:nvSpPr>
              <p:cNvPr id="15" name="Up Arrow 5">
                <a:extLst>
                  <a:ext uri="{FF2B5EF4-FFF2-40B4-BE49-F238E27FC236}">
                    <a16:creationId xmlns:a16="http://schemas.microsoft.com/office/drawing/2014/main" id="{2D0D17E4-0DFB-4899-8CE1-186170DDC678}"/>
                  </a:ext>
                </a:extLst>
              </p:cNvPr>
              <p:cNvSpPr/>
              <p:nvPr/>
            </p:nvSpPr>
            <p:spPr>
              <a:xfrm rot="10800000">
                <a:off x="9439520" y="862774"/>
                <a:ext cx="163119" cy="224412"/>
              </a:xfrm>
              <a:prstGeom prst="up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1400">
                  <a:latin typeface="Tahoma" panose="020B0604030504040204" pitchFamily="34" charset="0"/>
                  <a:ea typeface="Tahoma" panose="020B0604030504040204" pitchFamily="34" charset="0"/>
                  <a:cs typeface="Tahoma" panose="020B0604030504040204" pitchFamily="34" charset="0"/>
                </a:endParaRPr>
              </a:p>
            </p:txBody>
          </p:sp>
        </p:grpSp>
        <p:sp>
          <p:nvSpPr>
            <p:cNvPr id="11" name="TextBox 10">
              <a:extLst>
                <a:ext uri="{FF2B5EF4-FFF2-40B4-BE49-F238E27FC236}">
                  <a16:creationId xmlns:a16="http://schemas.microsoft.com/office/drawing/2014/main" id="{A8E42876-9520-4EC9-9258-B3E9AEA42474}"/>
                </a:ext>
              </a:extLst>
            </p:cNvPr>
            <p:cNvSpPr txBox="1"/>
            <p:nvPr/>
          </p:nvSpPr>
          <p:spPr>
            <a:xfrm>
              <a:off x="8305201" y="313933"/>
              <a:ext cx="2153264" cy="889154"/>
            </a:xfrm>
            <a:prstGeom prst="rect">
              <a:avLst/>
            </a:prstGeom>
          </p:spPr>
          <p:txBody>
            <a:bodyPr wrap="square" rtlCol="0" anchor="ctr" anchorCtr="0">
              <a:spAutoFit/>
            </a:bodyPr>
            <a:lstStyle/>
            <a:p>
              <a:pPr>
                <a:lnSpc>
                  <a:spcPct val="150000"/>
                </a:lnSpc>
              </a:pPr>
              <a:r>
                <a:rPr lang="en-GB" sz="1200">
                  <a:latin typeface="Tahoma" panose="020B0604030504040204" pitchFamily="34" charset="0"/>
                  <a:ea typeface="Tahoma" panose="020B0604030504040204" pitchFamily="34" charset="0"/>
                  <a:cs typeface="Tahoma" panose="020B0604030504040204" pitchFamily="34" charset="0"/>
                </a:rPr>
                <a:t>Increase</a:t>
              </a:r>
            </a:p>
            <a:p>
              <a:pPr>
                <a:lnSpc>
                  <a:spcPct val="150000"/>
                </a:lnSpc>
              </a:pPr>
              <a:r>
                <a:rPr lang="en-GB" sz="1200">
                  <a:latin typeface="Tahoma" panose="020B0604030504040204" pitchFamily="34" charset="0"/>
                  <a:ea typeface="Tahoma" panose="020B0604030504040204" pitchFamily="34" charset="0"/>
                  <a:cs typeface="Tahoma" panose="020B0604030504040204" pitchFamily="34" charset="0"/>
                </a:rPr>
                <a:t>No change</a:t>
              </a:r>
            </a:p>
            <a:p>
              <a:pPr>
                <a:lnSpc>
                  <a:spcPct val="150000"/>
                </a:lnSpc>
              </a:pPr>
              <a:r>
                <a:rPr lang="en-GB" sz="1200">
                  <a:latin typeface="Tahoma" panose="020B0604030504040204" pitchFamily="34" charset="0"/>
                  <a:ea typeface="Tahoma" panose="020B0604030504040204" pitchFamily="34" charset="0"/>
                  <a:cs typeface="Tahoma" panose="020B0604030504040204" pitchFamily="34" charset="0"/>
                </a:rPr>
                <a:t>Decrease</a:t>
              </a:r>
            </a:p>
          </p:txBody>
        </p:sp>
      </p:grpSp>
      <p:sp>
        <p:nvSpPr>
          <p:cNvPr id="16" name="Up Arrow 5" descr="Arrow pointing downwards - significant decline for Ofsted is a valuable source of information">
            <a:extLst>
              <a:ext uri="{FF2B5EF4-FFF2-40B4-BE49-F238E27FC236}">
                <a16:creationId xmlns:a16="http://schemas.microsoft.com/office/drawing/2014/main" id="{09F71EA8-45D6-41E1-B1CD-6CAD5A001FA7}"/>
              </a:ext>
            </a:extLst>
          </p:cNvPr>
          <p:cNvSpPr/>
          <p:nvPr/>
        </p:nvSpPr>
        <p:spPr>
          <a:xfrm rot="10800000">
            <a:off x="11135712" y="5758074"/>
            <a:ext cx="163119" cy="296884"/>
          </a:xfrm>
          <a:prstGeom prst="upArrow">
            <a:avLst/>
          </a:prstGeom>
          <a:solidFill>
            <a:srgbClr val="F12E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1467"/>
          </a:p>
        </p:txBody>
      </p:sp>
      <p:sp>
        <p:nvSpPr>
          <p:cNvPr id="7" name="TextBox 6">
            <a:extLst>
              <a:ext uri="{FF2B5EF4-FFF2-40B4-BE49-F238E27FC236}">
                <a16:creationId xmlns:a16="http://schemas.microsoft.com/office/drawing/2014/main" id="{DFE0AF9D-8CE4-4C70-9F86-5218C236128C}"/>
              </a:ext>
            </a:extLst>
          </p:cNvPr>
          <p:cNvSpPr txBox="1"/>
          <p:nvPr/>
        </p:nvSpPr>
        <p:spPr>
          <a:xfrm>
            <a:off x="1600736" y="6431650"/>
            <a:ext cx="8494557" cy="246221"/>
          </a:xfrm>
          <a:prstGeom prst="rect">
            <a:avLst/>
          </a:prstGeom>
        </p:spPr>
        <p:txBody>
          <a:bodyPr wrap="square" rtlCol="0" anchor="ctr" anchorCtr="0">
            <a:spAutoFit/>
          </a:bodyPr>
          <a:lstStyle/>
          <a:p>
            <a:r>
              <a:rPr lang="en-GB" sz="10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*wording on reliability changed in 2021, therefore, comparing is not advised.</a:t>
            </a:r>
          </a:p>
        </p:txBody>
      </p:sp>
    </p:spTree>
    <p:extLst>
      <p:ext uri="{BB962C8B-B14F-4D97-AF65-F5344CB8AC3E}">
        <p14:creationId xmlns:p14="http://schemas.microsoft.com/office/powerpoint/2010/main" val="1321336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4AD23-1B4E-4EF3-A943-8428EAAF811B}"/>
              </a:ext>
            </a:extLst>
          </p:cNvPr>
          <p:cNvSpPr>
            <a:spLocks noGrp="1"/>
          </p:cNvSpPr>
          <p:nvPr>
            <p:ph type="title"/>
          </p:nvPr>
        </p:nvSpPr>
        <p:spPr>
          <a:xfrm>
            <a:off x="777600" y="649224"/>
            <a:ext cx="10634400" cy="830997"/>
          </a:xfrm>
        </p:spPr>
        <p:txBody>
          <a:bodyPr/>
          <a:lstStyle/>
          <a:p>
            <a:r>
              <a:rPr lang="en-GB">
                <a:solidFill>
                  <a:schemeClr val="tx1"/>
                </a:solidFill>
                <a:latin typeface="Tahoma" panose="020B0604030504040204" pitchFamily="34" charset="0"/>
                <a:ea typeface="Tahoma" panose="020B0604030504040204" pitchFamily="34" charset="0"/>
                <a:cs typeface="Tahoma" panose="020B0604030504040204" pitchFamily="34" charset="0"/>
              </a:rPr>
              <a:t>Awareness and perceptions of Ofsted</a:t>
            </a:r>
            <a:br>
              <a:rPr lang="en-GB">
                <a:latin typeface="Tahoma" panose="020B0604030504040204" pitchFamily="34" charset="0"/>
                <a:ea typeface="Tahoma" panose="020B0604030504040204" pitchFamily="34" charset="0"/>
                <a:cs typeface="Tahoma" panose="020B0604030504040204" pitchFamily="34" charset="0"/>
              </a:rPr>
            </a:br>
            <a:endParaRPr lang="en-GB"/>
          </a:p>
        </p:txBody>
      </p:sp>
      <p:sp>
        <p:nvSpPr>
          <p:cNvPr id="3" name="Footer Placeholder 2">
            <a:extLst>
              <a:ext uri="{FF2B5EF4-FFF2-40B4-BE49-F238E27FC236}">
                <a16:creationId xmlns:a16="http://schemas.microsoft.com/office/drawing/2014/main" id="{751BBA69-A03C-4C05-9A8C-A6A7239392EA}"/>
              </a:ext>
            </a:extLst>
          </p:cNvPr>
          <p:cNvSpPr>
            <a:spLocks noGrp="1"/>
          </p:cNvSpPr>
          <p:nvPr>
            <p:ph type="ftr" sz="quarter" idx="10"/>
          </p:nvPr>
        </p:nvSpPr>
        <p:spPr/>
        <p:txBody>
          <a:bodyPr/>
          <a:lstStyle/>
          <a:p>
            <a:endParaRPr lang="en-US"/>
          </a:p>
        </p:txBody>
      </p:sp>
      <p:sp>
        <p:nvSpPr>
          <p:cNvPr id="4" name="Text Placeholder 3">
            <a:extLst>
              <a:ext uri="{FF2B5EF4-FFF2-40B4-BE49-F238E27FC236}">
                <a16:creationId xmlns:a16="http://schemas.microsoft.com/office/drawing/2014/main" id="{7584F167-BC52-408E-B890-61E123D267E6}"/>
              </a:ext>
            </a:extLst>
          </p:cNvPr>
          <p:cNvSpPr>
            <a:spLocks noGrp="1"/>
          </p:cNvSpPr>
          <p:nvPr>
            <p:ph type="body" sz="quarter" idx="11"/>
          </p:nvPr>
        </p:nvSpPr>
        <p:spPr>
          <a:xfrm>
            <a:off x="838200" y="1773716"/>
            <a:ext cx="10515600" cy="4120308"/>
          </a:xfrm>
        </p:spPr>
        <p:txBody>
          <a:bodyPr>
            <a:normAutofit/>
          </a:bodyPr>
          <a:lstStyle/>
          <a:p>
            <a:pPr marL="457178" indent="-457178">
              <a:buFont typeface="+mj-lt"/>
              <a:buAutoNum type="arabicPeriod"/>
            </a:pPr>
            <a:r>
              <a:rPr lang="en-GB">
                <a:solidFill>
                  <a:schemeClr val="tx1"/>
                </a:solidFill>
                <a:latin typeface="Tahoma" panose="020B0604030504040204" pitchFamily="34" charset="0"/>
                <a:ea typeface="Tahoma" panose="020B0604030504040204" pitchFamily="34" charset="0"/>
                <a:cs typeface="Tahoma" panose="020B0604030504040204" pitchFamily="34" charset="0"/>
              </a:rPr>
              <a:t>Awareness of Ofsted remains high among parents, with 59% reporting they know at least a fair amount. </a:t>
            </a:r>
          </a:p>
          <a:p>
            <a:pPr marL="457178" indent="-457178">
              <a:buFont typeface="+mj-lt"/>
              <a:buAutoNum type="arabicPeriod"/>
            </a:pPr>
            <a:r>
              <a:rPr lang="en-GB">
                <a:solidFill>
                  <a:schemeClr val="tx1"/>
                </a:solidFill>
                <a:latin typeface="Tahoma" panose="020B0604030504040204" pitchFamily="34" charset="0"/>
                <a:ea typeface="Tahoma" panose="020B0604030504040204" pitchFamily="34" charset="0"/>
                <a:cs typeface="Tahoma" panose="020B0604030504040204" pitchFamily="34" charset="0"/>
              </a:rPr>
              <a:t>Seven in ten (71%) parents feel Ofsted reports are a reliable source of information. </a:t>
            </a:r>
          </a:p>
          <a:p>
            <a:pPr marL="457178" indent="-457178">
              <a:buFont typeface="+mj-lt"/>
              <a:buAutoNum type="arabicPeriod"/>
            </a:pPr>
            <a:r>
              <a:rPr lang="en-GB">
                <a:solidFill>
                  <a:schemeClr val="tx1"/>
                </a:solidFill>
                <a:latin typeface="Tahoma" panose="020B0604030504040204" pitchFamily="34" charset="0"/>
                <a:ea typeface="Tahoma" panose="020B0604030504040204" pitchFamily="34" charset="0"/>
                <a:cs typeface="Tahoma" panose="020B0604030504040204" pitchFamily="34" charset="0"/>
              </a:rPr>
              <a:t>The majority (60%) agree that Ofsted provides a valuable measure of childcare, however, this has declined since 2020 (65%).</a:t>
            </a:r>
          </a:p>
          <a:p>
            <a:pPr marL="457178" indent="-457178">
              <a:buFont typeface="+mj-lt"/>
              <a:buAutoNum type="arabicPeriod"/>
            </a:pPr>
            <a:r>
              <a:rPr lang="en-GB">
                <a:solidFill>
                  <a:schemeClr val="tx1"/>
                </a:solidFill>
                <a:latin typeface="Tahoma" panose="020B0604030504040204" pitchFamily="34" charset="0"/>
                <a:ea typeface="Tahoma" panose="020B0604030504040204" pitchFamily="34" charset="0"/>
                <a:cs typeface="Tahoma" panose="020B0604030504040204" pitchFamily="34" charset="0"/>
              </a:rPr>
              <a:t>Agreement that Ofsted is a valuable source of information on education and works to improve education has remained stable since 2016.</a:t>
            </a:r>
          </a:p>
          <a:p>
            <a:pPr marL="457178" indent="-457178">
              <a:buFont typeface="+mj-lt"/>
              <a:buAutoNum type="arabicPeriod"/>
            </a:pPr>
            <a:r>
              <a:rPr lang="en-GB">
                <a:solidFill>
                  <a:schemeClr val="tx1"/>
                </a:solidFill>
                <a:latin typeface="Tahoma" panose="020B0604030504040204" pitchFamily="34" charset="0"/>
                <a:ea typeface="Tahoma" panose="020B0604030504040204" pitchFamily="34" charset="0"/>
                <a:cs typeface="Tahoma" panose="020B0604030504040204" pitchFamily="34" charset="0"/>
              </a:rPr>
              <a:t>It remains that one third of parents agree Ofsted acts independently of the government.</a:t>
            </a:r>
          </a:p>
          <a:p>
            <a:endParaRPr lang="en-GB"/>
          </a:p>
        </p:txBody>
      </p:sp>
    </p:spTree>
    <p:extLst>
      <p:ext uri="{BB962C8B-B14F-4D97-AF65-F5344CB8AC3E}">
        <p14:creationId xmlns:p14="http://schemas.microsoft.com/office/powerpoint/2010/main" val="2390949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393A-F65C-484D-BF78-BB7C08457324}"/>
              </a:ext>
            </a:extLst>
          </p:cNvPr>
          <p:cNvSpPr>
            <a:spLocks noGrp="1"/>
          </p:cNvSpPr>
          <p:nvPr>
            <p:ph type="title"/>
          </p:nvPr>
        </p:nvSpPr>
        <p:spPr>
          <a:xfrm>
            <a:off x="777600" y="649224"/>
            <a:ext cx="10634400" cy="830997"/>
          </a:xfrm>
        </p:spPr>
        <p:txBody>
          <a:bodyPr/>
          <a:lstStyle/>
          <a:p>
            <a:r>
              <a:rPr lang="en-GB">
                <a:solidFill>
                  <a:schemeClr val="tx1"/>
                </a:solidFill>
                <a:latin typeface="Tahoma" panose="020B0604030504040204" pitchFamily="34" charset="0"/>
                <a:ea typeface="Tahoma" panose="020B0604030504040204" pitchFamily="34" charset="0"/>
                <a:cs typeface="Tahoma" panose="020B0604030504040204" pitchFamily="34" charset="0"/>
              </a:rPr>
              <a:t>Choosing a provider</a:t>
            </a:r>
            <a:br>
              <a:rPr lang="en-GB">
                <a:latin typeface="Tahoma" panose="020B0604030504040204" pitchFamily="34" charset="0"/>
                <a:ea typeface="Tahoma" panose="020B0604030504040204" pitchFamily="34" charset="0"/>
                <a:cs typeface="Tahoma" panose="020B0604030504040204" pitchFamily="34" charset="0"/>
              </a:rPr>
            </a:br>
            <a:endParaRPr lang="en-GB"/>
          </a:p>
        </p:txBody>
      </p:sp>
      <p:sp>
        <p:nvSpPr>
          <p:cNvPr id="3" name="Footer Placeholder 2">
            <a:extLst>
              <a:ext uri="{FF2B5EF4-FFF2-40B4-BE49-F238E27FC236}">
                <a16:creationId xmlns:a16="http://schemas.microsoft.com/office/drawing/2014/main" id="{1E4A7CB0-D6DF-4E11-A112-57A2CE1FF235}"/>
              </a:ext>
            </a:extLst>
          </p:cNvPr>
          <p:cNvSpPr>
            <a:spLocks noGrp="1"/>
          </p:cNvSpPr>
          <p:nvPr>
            <p:ph type="ftr" sz="quarter" idx="10"/>
          </p:nvPr>
        </p:nvSpPr>
        <p:spPr/>
        <p:txBody>
          <a:bodyPr/>
          <a:lstStyle/>
          <a:p>
            <a:endParaRPr lang="en-US"/>
          </a:p>
        </p:txBody>
      </p:sp>
      <p:sp>
        <p:nvSpPr>
          <p:cNvPr id="4" name="Text Placeholder 3">
            <a:extLst>
              <a:ext uri="{FF2B5EF4-FFF2-40B4-BE49-F238E27FC236}">
                <a16:creationId xmlns:a16="http://schemas.microsoft.com/office/drawing/2014/main" id="{AAA4CC01-917B-4172-B9D9-2394AC1F3CFC}"/>
              </a:ext>
            </a:extLst>
          </p:cNvPr>
          <p:cNvSpPr>
            <a:spLocks noGrp="1"/>
          </p:cNvSpPr>
          <p:nvPr>
            <p:ph type="body" sz="quarter" idx="11"/>
          </p:nvPr>
        </p:nvSpPr>
        <p:spPr>
          <a:xfrm>
            <a:off x="838200" y="1641513"/>
            <a:ext cx="10515600" cy="4384714"/>
          </a:xfrm>
        </p:spPr>
        <p:txBody>
          <a:bodyPr>
            <a:normAutofit lnSpcReduction="10000"/>
          </a:bodyPr>
          <a:lstStyle/>
          <a:p>
            <a:pPr marL="514350" indent="-514350">
              <a:buFont typeface="+mj-lt"/>
              <a:buAutoNum type="arabicPeriod"/>
            </a:pPr>
            <a:r>
              <a:rPr lang="en-GB">
                <a:solidFill>
                  <a:schemeClr val="tx1"/>
                </a:solidFill>
                <a:latin typeface="Tahoma" panose="020B0604030504040204" pitchFamily="34" charset="0"/>
                <a:ea typeface="Tahoma" panose="020B0604030504040204" pitchFamily="34" charset="0"/>
                <a:cs typeface="Tahoma" panose="020B0604030504040204" pitchFamily="34" charset="0"/>
              </a:rPr>
              <a:t>As seen previously, the majority of respondents report that they would use in-person or virtual visits as a source of information when deciding on a childcare provider, school or college. </a:t>
            </a:r>
          </a:p>
          <a:p>
            <a:pPr marL="514350" indent="-514350">
              <a:buFont typeface="+mj-lt"/>
              <a:buAutoNum type="arabicPeriod"/>
            </a:pPr>
            <a:r>
              <a:rPr lang="en-GB">
                <a:solidFill>
                  <a:schemeClr val="tx1"/>
                </a:solidFill>
                <a:latin typeface="Tahoma" panose="020B0604030504040204" pitchFamily="34" charset="0"/>
                <a:ea typeface="Tahoma" panose="020B0604030504040204" pitchFamily="34" charset="0"/>
                <a:cs typeface="Tahoma" panose="020B0604030504040204" pitchFamily="34" charset="0"/>
              </a:rPr>
              <a:t>Parents of school-age children are more likely to rely on past experience and school or local authority websites when making a decision, compared with those of pre-school children. </a:t>
            </a:r>
          </a:p>
          <a:p>
            <a:pPr marL="514350" indent="-514350">
              <a:buFont typeface="+mj-lt"/>
              <a:buAutoNum type="arabicPeriod"/>
            </a:pPr>
            <a:r>
              <a:rPr lang="en-GB">
                <a:solidFill>
                  <a:schemeClr val="tx1"/>
                </a:solidFill>
                <a:latin typeface="Tahoma" panose="020B0604030504040204" pitchFamily="34" charset="0"/>
                <a:ea typeface="Tahoma" panose="020B0604030504040204" pitchFamily="34" charset="0"/>
                <a:cs typeface="Tahoma" panose="020B0604030504040204" pitchFamily="34" charset="0"/>
              </a:rPr>
              <a:t>Proximity of the provider is the decisive factor in the final choice for both parents of school-age and pre-school children. This is followed by ethos and Ofsted judgement. </a:t>
            </a:r>
          </a:p>
          <a:p>
            <a:pPr marL="514350" indent="-514350">
              <a:buFont typeface="+mj-lt"/>
              <a:buAutoNum type="arabicPeriod"/>
            </a:pPr>
            <a:r>
              <a:rPr lang="en-GB">
                <a:solidFill>
                  <a:schemeClr val="tx1"/>
                </a:solidFill>
                <a:latin typeface="Tahoma" panose="020B0604030504040204" pitchFamily="34" charset="0"/>
                <a:ea typeface="Tahoma" panose="020B0604030504040204" pitchFamily="34" charset="0"/>
                <a:cs typeface="Tahoma" panose="020B0604030504040204" pitchFamily="34" charset="0"/>
              </a:rPr>
              <a:t>Compared with parents of pre-school children, parents of school-age children are more likely to report that breadth of subjects is also a decisive factor.</a:t>
            </a:r>
          </a:p>
          <a:p>
            <a:endParaRPr lang="en-GB"/>
          </a:p>
        </p:txBody>
      </p:sp>
    </p:spTree>
    <p:extLst>
      <p:ext uri="{BB962C8B-B14F-4D97-AF65-F5344CB8AC3E}">
        <p14:creationId xmlns:p14="http://schemas.microsoft.com/office/powerpoint/2010/main" val="2076698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311CE-B84B-482C-9252-C930E976A1A7}"/>
              </a:ext>
            </a:extLst>
          </p:cNvPr>
          <p:cNvSpPr>
            <a:spLocks noGrp="1"/>
          </p:cNvSpPr>
          <p:nvPr>
            <p:ph type="title"/>
          </p:nvPr>
        </p:nvSpPr>
        <p:spPr/>
        <p:txBody>
          <a:bodyPr/>
          <a:lstStyle/>
          <a:p>
            <a:r>
              <a:rPr lang="en-GB">
                <a:solidFill>
                  <a:schemeClr val="tx1"/>
                </a:solidFill>
                <a:latin typeface="Tahoma" panose="020B0604030504040204" pitchFamily="34" charset="0"/>
                <a:ea typeface="Tahoma" panose="020B0604030504040204" pitchFamily="34" charset="0"/>
                <a:cs typeface="Tahoma" panose="020B0604030504040204" pitchFamily="34" charset="0"/>
              </a:rPr>
              <a:t>Ofsted ratings and inspection reports </a:t>
            </a:r>
            <a:endParaRPr lang="en-GB">
              <a:solidFill>
                <a:schemeClr val="tx1"/>
              </a:solidFill>
            </a:endParaRPr>
          </a:p>
        </p:txBody>
      </p:sp>
      <p:sp>
        <p:nvSpPr>
          <p:cNvPr id="3" name="Footer Placeholder 2">
            <a:extLst>
              <a:ext uri="{FF2B5EF4-FFF2-40B4-BE49-F238E27FC236}">
                <a16:creationId xmlns:a16="http://schemas.microsoft.com/office/drawing/2014/main" id="{FED75DAB-896A-44B0-9EAC-E8670D695336}"/>
              </a:ext>
            </a:extLst>
          </p:cNvPr>
          <p:cNvSpPr>
            <a:spLocks noGrp="1"/>
          </p:cNvSpPr>
          <p:nvPr>
            <p:ph type="ftr" sz="quarter" idx="10"/>
          </p:nvPr>
        </p:nvSpPr>
        <p:spPr/>
        <p:txBody>
          <a:bodyPr/>
          <a:lstStyle/>
          <a:p>
            <a:endParaRPr lang="en-US"/>
          </a:p>
        </p:txBody>
      </p:sp>
      <p:sp>
        <p:nvSpPr>
          <p:cNvPr id="4" name="Text Placeholder 3">
            <a:extLst>
              <a:ext uri="{FF2B5EF4-FFF2-40B4-BE49-F238E27FC236}">
                <a16:creationId xmlns:a16="http://schemas.microsoft.com/office/drawing/2014/main" id="{9E37D23C-AAB4-4419-8761-15EA28551DA5}"/>
              </a:ext>
            </a:extLst>
          </p:cNvPr>
          <p:cNvSpPr>
            <a:spLocks noGrp="1"/>
          </p:cNvSpPr>
          <p:nvPr>
            <p:ph type="body" sz="quarter" idx="11"/>
          </p:nvPr>
        </p:nvSpPr>
        <p:spPr>
          <a:xfrm>
            <a:off x="838200" y="1487276"/>
            <a:ext cx="10515600" cy="4373697"/>
          </a:xfrm>
        </p:spPr>
        <p:txBody>
          <a:bodyPr>
            <a:normAutofit/>
          </a:bodyPr>
          <a:lstStyle/>
          <a:p>
            <a:pPr marL="457200" indent="-457200">
              <a:buFont typeface="+mj-lt"/>
              <a:buAutoNum type="arabicPeriod"/>
            </a:pPr>
            <a:r>
              <a:rPr lang="en-GB">
                <a:solidFill>
                  <a:schemeClr val="tx1"/>
                </a:solidFill>
                <a:latin typeface="Tahoma" panose="020B0604030504040204" pitchFamily="34" charset="0"/>
                <a:ea typeface="Tahoma" panose="020B0604030504040204" pitchFamily="34" charset="0"/>
                <a:cs typeface="Tahoma" panose="020B0604030504040204" pitchFamily="34" charset="0"/>
              </a:rPr>
              <a:t>Overall, most parents remain aware of the Ofsted rating of their child’s school or childcare provider, although awareness has declined among parents of school-age children.</a:t>
            </a:r>
          </a:p>
          <a:p>
            <a:pPr marL="457200" indent="-457200">
              <a:buFont typeface="+mj-lt"/>
              <a:buAutoNum type="arabicPeriod"/>
            </a:pPr>
            <a:r>
              <a:rPr lang="en-GB">
                <a:solidFill>
                  <a:schemeClr val="tx1"/>
                </a:solidFill>
                <a:latin typeface="Tahoma" panose="020B0604030504040204" pitchFamily="34" charset="0"/>
                <a:ea typeface="Tahoma" panose="020B0604030504040204" pitchFamily="34" charset="0"/>
                <a:cs typeface="Tahoma" panose="020B0604030504040204" pitchFamily="34" charset="0"/>
              </a:rPr>
              <a:t>Overall, seven in ten parents have read an Ofsted report at some point. For parents of pre-school-age children, this was most likely to help them choose a provider of childcare or school, and for parents with school-age children, this was to check in and see how the school was doing. </a:t>
            </a:r>
          </a:p>
          <a:p>
            <a:pPr marL="457200" indent="-457200">
              <a:buFont typeface="+mj-lt"/>
              <a:buAutoNum type="arabicPeriod"/>
            </a:pPr>
            <a:r>
              <a:rPr lang="en-GB">
                <a:solidFill>
                  <a:schemeClr val="tx1"/>
                </a:solidFill>
                <a:latin typeface="Tahoma" panose="020B0604030504040204" pitchFamily="34" charset="0"/>
                <a:ea typeface="Tahoma" panose="020B0604030504040204" pitchFamily="34" charset="0"/>
                <a:cs typeface="Tahoma" panose="020B0604030504040204" pitchFamily="34" charset="0"/>
              </a:rPr>
              <a:t>The large majority (84%) of parents found the report they read useful; this increases to 87% among parents of pre-school children.</a:t>
            </a:r>
          </a:p>
          <a:p>
            <a:pPr marL="457200" indent="-457200">
              <a:buFont typeface="+mj-lt"/>
              <a:buAutoNum type="arabicPeriod"/>
            </a:pPr>
            <a:r>
              <a:rPr lang="en-GB">
                <a:solidFill>
                  <a:schemeClr val="tx1"/>
                </a:solidFill>
                <a:latin typeface="Tahoma" panose="020B0604030504040204" pitchFamily="34" charset="0"/>
                <a:ea typeface="Tahoma" panose="020B0604030504040204" pitchFamily="34" charset="0"/>
                <a:cs typeface="Tahoma" panose="020B0604030504040204" pitchFamily="34" charset="0"/>
              </a:rPr>
              <a:t>Eight in ten (80%) felt the report they read portrayed an accurate picture of the school or provider.</a:t>
            </a:r>
          </a:p>
          <a:p>
            <a:endParaRPr lang="en-GB"/>
          </a:p>
        </p:txBody>
      </p:sp>
    </p:spTree>
    <p:extLst>
      <p:ext uri="{BB962C8B-B14F-4D97-AF65-F5344CB8AC3E}">
        <p14:creationId xmlns:p14="http://schemas.microsoft.com/office/powerpoint/2010/main" val="1434435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8025B-0DA4-419F-B06D-4B0A499A2332}"/>
              </a:ext>
            </a:extLst>
          </p:cNvPr>
          <p:cNvSpPr>
            <a:spLocks noGrp="1"/>
          </p:cNvSpPr>
          <p:nvPr>
            <p:ph type="title"/>
          </p:nvPr>
        </p:nvSpPr>
        <p:spPr>
          <a:xfrm>
            <a:off x="777600" y="649224"/>
            <a:ext cx="10634400" cy="830997"/>
          </a:xfrm>
        </p:spPr>
        <p:txBody>
          <a:bodyPr/>
          <a:lstStyle/>
          <a:p>
            <a:r>
              <a:rPr lang="en-GB">
                <a:solidFill>
                  <a:schemeClr val="tx1"/>
                </a:solidFill>
                <a:latin typeface="Tahoma" panose="020B0604030504040204" pitchFamily="34" charset="0"/>
                <a:ea typeface="Tahoma" panose="020B0604030504040204" pitchFamily="34" charset="0"/>
                <a:cs typeface="Tahoma" panose="020B0604030504040204" pitchFamily="34" charset="0"/>
              </a:rPr>
              <a:t>Obtaining and sharing parents’ views</a:t>
            </a:r>
            <a:br>
              <a:rPr lang="en-GB">
                <a:latin typeface="Tahoma" panose="020B0604030504040204" pitchFamily="34" charset="0"/>
                <a:ea typeface="Tahoma" panose="020B0604030504040204" pitchFamily="34" charset="0"/>
                <a:cs typeface="Tahoma" panose="020B0604030504040204" pitchFamily="34" charset="0"/>
              </a:rPr>
            </a:br>
            <a:endParaRPr lang="en-GB"/>
          </a:p>
        </p:txBody>
      </p:sp>
      <p:sp>
        <p:nvSpPr>
          <p:cNvPr id="3" name="Footer Placeholder 2">
            <a:extLst>
              <a:ext uri="{FF2B5EF4-FFF2-40B4-BE49-F238E27FC236}">
                <a16:creationId xmlns:a16="http://schemas.microsoft.com/office/drawing/2014/main" id="{FB6A5AB3-8996-4D08-A473-70F58968E5EC}"/>
              </a:ext>
            </a:extLst>
          </p:cNvPr>
          <p:cNvSpPr>
            <a:spLocks noGrp="1"/>
          </p:cNvSpPr>
          <p:nvPr>
            <p:ph type="ftr" sz="quarter" idx="10"/>
          </p:nvPr>
        </p:nvSpPr>
        <p:spPr/>
        <p:txBody>
          <a:bodyPr/>
          <a:lstStyle/>
          <a:p>
            <a:endParaRPr lang="en-US"/>
          </a:p>
        </p:txBody>
      </p:sp>
      <p:sp>
        <p:nvSpPr>
          <p:cNvPr id="4" name="Text Placeholder 3">
            <a:extLst>
              <a:ext uri="{FF2B5EF4-FFF2-40B4-BE49-F238E27FC236}">
                <a16:creationId xmlns:a16="http://schemas.microsoft.com/office/drawing/2014/main" id="{744D1BC5-8DB4-4254-AE39-6329AF0F506D}"/>
              </a:ext>
            </a:extLst>
          </p:cNvPr>
          <p:cNvSpPr>
            <a:spLocks noGrp="1"/>
          </p:cNvSpPr>
          <p:nvPr>
            <p:ph type="body" sz="quarter" idx="11"/>
          </p:nvPr>
        </p:nvSpPr>
        <p:spPr>
          <a:xfrm>
            <a:off x="838200" y="1480220"/>
            <a:ext cx="10515600" cy="4728556"/>
          </a:xfrm>
        </p:spPr>
        <p:txBody>
          <a:bodyPr>
            <a:normAutofit fontScale="92500" lnSpcReduction="10000"/>
          </a:bodyPr>
          <a:lstStyle/>
          <a:p>
            <a:pPr marL="514350" indent="-514350">
              <a:buFont typeface="+mj-lt"/>
              <a:buAutoNum type="arabicPeriod"/>
            </a:pPr>
            <a:r>
              <a:rPr lang="en-GB">
                <a:solidFill>
                  <a:schemeClr val="tx1"/>
                </a:solidFill>
                <a:latin typeface="Tahoma" panose="020B0604030504040204" pitchFamily="34" charset="0"/>
                <a:ea typeface="Tahoma" panose="020B0604030504040204" pitchFamily="34" charset="0"/>
                <a:cs typeface="Tahoma" panose="020B0604030504040204" pitchFamily="34" charset="0"/>
              </a:rPr>
              <a:t>Close to a fifth (18%) of parents report that they had the opportunity to, and did, contribute during the last inspection. This increases to 30% when looking specifically at those who reported that their school was inspected within the last two years. </a:t>
            </a:r>
          </a:p>
          <a:p>
            <a:pPr marL="514350" indent="-514350">
              <a:buFont typeface="+mj-lt"/>
              <a:buAutoNum type="arabicPeriod"/>
            </a:pPr>
            <a:r>
              <a:rPr lang="en-GB">
                <a:solidFill>
                  <a:schemeClr val="tx1"/>
                </a:solidFill>
                <a:latin typeface="Tahoma" panose="020B0604030504040204" pitchFamily="34" charset="0"/>
                <a:ea typeface="Tahoma" panose="020B0604030504040204" pitchFamily="34" charset="0"/>
                <a:cs typeface="Tahoma" panose="020B0604030504040204" pitchFamily="34" charset="0"/>
              </a:rPr>
              <a:t>Comparatively, 15% report that they did have the opportunity to feedback but they did not and 18% report they did not have any opportunity at all.</a:t>
            </a:r>
          </a:p>
          <a:p>
            <a:pPr marL="514350" indent="-514350">
              <a:buFont typeface="+mj-lt"/>
              <a:buAutoNum type="arabicPeriod"/>
            </a:pPr>
            <a:r>
              <a:rPr lang="en-GB">
                <a:solidFill>
                  <a:schemeClr val="tx1"/>
                </a:solidFill>
                <a:latin typeface="Tahoma" panose="020B0604030504040204" pitchFamily="34" charset="0"/>
                <a:ea typeface="Tahoma" panose="020B0604030504040204" pitchFamily="34" charset="0"/>
                <a:cs typeface="Tahoma" panose="020B0604030504040204" pitchFamily="34" charset="0"/>
              </a:rPr>
              <a:t>A quarter (26%) of parents report that they have completed a Parent View survey, either at the time of inspection (18%) or outside of the inspection (8%). </a:t>
            </a:r>
          </a:p>
          <a:p>
            <a:pPr marL="514350" indent="-514350">
              <a:buFont typeface="+mj-lt"/>
              <a:buAutoNum type="arabicPeriod"/>
            </a:pPr>
            <a:r>
              <a:rPr lang="en-GB">
                <a:solidFill>
                  <a:schemeClr val="tx1"/>
                </a:solidFill>
                <a:latin typeface="Tahoma" panose="020B0604030504040204" pitchFamily="34" charset="0"/>
                <a:ea typeface="Tahoma" panose="020B0604030504040204" pitchFamily="34" charset="0"/>
                <a:cs typeface="Tahoma" panose="020B0604030504040204" pitchFamily="34" charset="0"/>
              </a:rPr>
              <a:t>Parents of secondary school children are more likely than those of primary school children to report completing a Parent View survey at any time (32% vs 24% respectively).</a:t>
            </a:r>
          </a:p>
          <a:p>
            <a:pPr marL="514350" indent="-514350">
              <a:buFont typeface="+mj-lt"/>
              <a:buAutoNum type="arabicPeriod"/>
            </a:pPr>
            <a:r>
              <a:rPr lang="en-GB">
                <a:solidFill>
                  <a:schemeClr val="tx1"/>
                </a:solidFill>
                <a:latin typeface="Tahoma" panose="020B0604030504040204" pitchFamily="34" charset="0"/>
                <a:ea typeface="Tahoma" panose="020B0604030504040204" pitchFamily="34" charset="0"/>
                <a:cs typeface="Tahoma" panose="020B0604030504040204" pitchFamily="34" charset="0"/>
              </a:rPr>
              <a:t>Just under half (45%) of all parents report that they have not completed a Parent View survey and three in ten (29%) state they do not know what a Parent View survey is.</a:t>
            </a:r>
          </a:p>
          <a:p>
            <a:endParaRPr lang="en-GB"/>
          </a:p>
        </p:txBody>
      </p:sp>
    </p:spTree>
    <p:extLst>
      <p:ext uri="{BB962C8B-B14F-4D97-AF65-F5344CB8AC3E}">
        <p14:creationId xmlns:p14="http://schemas.microsoft.com/office/powerpoint/2010/main" val="2473996185"/>
      </p:ext>
    </p:extLst>
  </p:cSld>
  <p:clrMapOvr>
    <a:masterClrMapping/>
  </p:clrMapOvr>
</p:sld>
</file>

<file path=ppt/theme/theme1.xml><?xml version="1.0" encoding="utf-8"?>
<a:theme xmlns:a="http://schemas.openxmlformats.org/drawingml/2006/main" name="YouGov Content">
  <a:themeElements>
    <a:clrScheme name="YouGov Colors 2020">
      <a:dk1>
        <a:srgbClr val="000000"/>
      </a:dk1>
      <a:lt1>
        <a:srgbClr val="FFFFFF"/>
      </a:lt1>
      <a:dk2>
        <a:srgbClr val="241D36"/>
      </a:dk2>
      <a:lt2>
        <a:srgbClr val="B3B5B3"/>
      </a:lt2>
      <a:accent1>
        <a:srgbClr val="7C64C3"/>
      </a:accent1>
      <a:accent2>
        <a:srgbClr val="F372A1"/>
      </a:accent2>
      <a:accent3>
        <a:srgbClr val="29CDCA"/>
      </a:accent3>
      <a:accent4>
        <a:srgbClr val="AE61C4"/>
      </a:accent4>
      <a:accent5>
        <a:srgbClr val="FF6352"/>
      </a:accent5>
      <a:accent6>
        <a:srgbClr val="00B7B4"/>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err="1" smtClean="0">
            <a:solidFill>
              <a:srgbClr val="332C41"/>
            </a:solidFill>
          </a:defRPr>
        </a:defPPr>
      </a:lstStyle>
    </a:txDef>
  </a:objectDefaults>
  <a:extraClrSchemeLst/>
  <a:extLst>
    <a:ext uri="{05A4C25C-085E-4340-85A3-A5531E510DB2}">
      <thm15:themeFamily xmlns:thm15="http://schemas.microsoft.com/office/thememl/2012/main" name="YouGov_PowerPoint_Template_2019_09_16.pptx" id="{883657CB-C8B7-4058-BBAC-C150D0376613}" vid="{C6CA93C2-A70E-4A33-B76F-4FE2E08B727C}"/>
    </a:ext>
  </a:extLst>
</a:theme>
</file>

<file path=ppt/theme/theme2.xml><?xml version="1.0" encoding="utf-8"?>
<a:theme xmlns:a="http://schemas.openxmlformats.org/drawingml/2006/main" name="Office Theme">
  <a:themeElements>
    <a:clrScheme name="YouGov Colors">
      <a:dk1>
        <a:srgbClr val="4D4C4D"/>
      </a:dk1>
      <a:lt1>
        <a:srgbClr val="B4B5B4"/>
      </a:lt1>
      <a:dk2>
        <a:srgbClr val="DA2C2D"/>
      </a:dk2>
      <a:lt2>
        <a:srgbClr val="B3B5B3"/>
      </a:lt2>
      <a:accent1>
        <a:srgbClr val="EC4079"/>
      </a:accent1>
      <a:accent2>
        <a:srgbClr val="9575CD"/>
      </a:accent2>
      <a:accent3>
        <a:srgbClr val="00BFA5"/>
      </a:accent3>
      <a:accent4>
        <a:srgbClr val="FFB74D"/>
      </a:accent4>
      <a:accent5>
        <a:srgbClr val="8797EB"/>
      </a:accent5>
      <a:accent6>
        <a:srgbClr val="B2E279"/>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You Gov - 20-8-14">
    <a:dk1>
      <a:srgbClr val="6D6F71"/>
    </a:dk1>
    <a:lt1>
      <a:srgbClr val="FFFFFF"/>
    </a:lt1>
    <a:dk2>
      <a:srgbClr val="EE2D27"/>
    </a:dk2>
    <a:lt2>
      <a:srgbClr val="A7A9AC"/>
    </a:lt2>
    <a:accent1>
      <a:srgbClr val="93D023"/>
    </a:accent1>
    <a:accent2>
      <a:srgbClr val="53ACAF"/>
    </a:accent2>
    <a:accent3>
      <a:srgbClr val="D3975B"/>
    </a:accent3>
    <a:accent4>
      <a:srgbClr val="117CC6"/>
    </a:accent4>
    <a:accent5>
      <a:srgbClr val="DEE705"/>
    </a:accent5>
    <a:accent6>
      <a:srgbClr val="885788"/>
    </a:accent6>
    <a:hlink>
      <a:srgbClr val="117CC6"/>
    </a:hlink>
    <a:folHlink>
      <a:srgbClr val="083E63"/>
    </a:folHlink>
  </a:clrScheme>
  <a:fontScheme name="Raleway">
    <a:majorFont>
      <a:latin typeface="Raleway"/>
      <a:ea typeface=""/>
      <a:cs typeface=""/>
    </a:majorFont>
    <a:minorFont>
      <a:latin typeface="Raleway"/>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0</TotalTime>
  <Words>4368</Words>
  <Application>Microsoft Office PowerPoint</Application>
  <PresentationFormat>Widescreen</PresentationFormat>
  <Paragraphs>248</Paragraphs>
  <Slides>43</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Raleway</vt:lpstr>
      <vt:lpstr>Tahoma</vt:lpstr>
      <vt:lpstr>Trebuchet MS</vt:lpstr>
      <vt:lpstr>Wingdings</vt:lpstr>
      <vt:lpstr>YouGov Content</vt:lpstr>
      <vt:lpstr>Ofsted Parents Annual Survey 2021</vt:lpstr>
      <vt:lpstr>Background and method</vt:lpstr>
      <vt:lpstr>Method</vt:lpstr>
      <vt:lpstr>Key findings</vt:lpstr>
      <vt:lpstr>Summary of key measures</vt:lpstr>
      <vt:lpstr>Awareness and perceptions of Ofsted </vt:lpstr>
      <vt:lpstr>Choosing a provider </vt:lpstr>
      <vt:lpstr>Ofsted ratings and inspection reports </vt:lpstr>
      <vt:lpstr>Obtaining and sharing parents’ views </vt:lpstr>
      <vt:lpstr>Curriculum</vt:lpstr>
      <vt:lpstr>COVID-19 (coronavirus)</vt:lpstr>
      <vt:lpstr>Awareness and perceptions of Ofsted</vt:lpstr>
      <vt:lpstr>Awareness of Ofsted remains very high, with over nine in ten (94%) reporting they know at least a little about them. Of those aware, the majority report knowing a fair amount or a lot (59%).</vt:lpstr>
      <vt:lpstr>Seven in ten parents in England believe that the information in Ofsted reports is reliable; this increases among those who said they have read a report (78%).</vt:lpstr>
      <vt:lpstr>Of those who do feel that the information in Ofsted reports is unreliable, the most cited reasons for this are that the provider is different during Ofsted inspections and that inspections are too short to be meaningful, although the latter has declined since last year.</vt:lpstr>
      <vt:lpstr>Three in five parents agree that Ofsted is a valuable source of  information about childcare locally, a decline since last year.</vt:lpstr>
      <vt:lpstr>Comparably, agreement that Ofsted is a valuable source of information on education remains unchanged since 2016, at seven out of ten parents. </vt:lpstr>
      <vt:lpstr>Likewise, agreement that Ofsted’s work helps to improve standards of education is level at just under two thirds (64%).</vt:lpstr>
      <vt:lpstr>Agreement that Ofsted acts independently of the government is stable year on year, with just over a third agreeing (35%). Those who report they know more about Ofsted are more likely to agree than those who reporting knowing little or nothing.</vt:lpstr>
      <vt:lpstr>Parents are favourable towards the four-point grading system, with two thirds (66%) agreeing it helps them to make decisions about their child’s education. Over half (56%) believe Ofsted acts in the best interests of children.</vt:lpstr>
      <vt:lpstr>Choosing a provider</vt:lpstr>
      <vt:lpstr>For parents of both nursery and school-age children, visiting is their main  source of information about whether a provider would be right for their child. Parents of school age children are more likely to rely on past experience and local authority websites.  </vt:lpstr>
      <vt:lpstr>Proximity of the provider is the decisive factor in the final choice, followed by the provider’s ethos and the Ofsted judgement. While ethos is most important for pre-school parents, parents of school-age children are more likely to cite latest exam or test results or breadth of subjects.</vt:lpstr>
      <vt:lpstr>Ofsted ratings and inspection reports</vt:lpstr>
      <vt:lpstr>Overall, 84% of all parents of school-age children are aware of Ofsted’s rating at their last inspection, a decline since last year, while awareness among pre-school parents is stable.</vt:lpstr>
      <vt:lpstr>Similar to last year, 68% of parents state they have read an Ofsted report at some point. </vt:lpstr>
      <vt:lpstr>Parents are most likely to use a report to find out how their child’s provider is doing (57%), although this has declined since last year.</vt:lpstr>
      <vt:lpstr>Parents of school- aged children were most likely to have read an Ofsted report to see how the school is doing, while parents of younger children are more likely to have read a report to decide on the provider initially. </vt:lpstr>
      <vt:lpstr>With minimal change year on year, 83% of parents with school-age children and 87% of parents with pre-school-age children found the Ofsted report they read useful. </vt:lpstr>
      <vt:lpstr>Four in five parents who read a report felt it portrayed an accurate picture of the school or childcare provider; 13% felt it was not accurate. </vt:lpstr>
      <vt:lpstr>Impact of COVID-19</vt:lpstr>
      <vt:lpstr>Close to nine in ten parents believe their child’s school has handled COVID-19 well. </vt:lpstr>
      <vt:lpstr>Two thirds report having received guidance or training to help with remote learning from their child’s school, with parents of primary school children most likely to state this.</vt:lpstr>
      <vt:lpstr>Close to two thirds report concern over the impact of COVID-19 on their child’s loss of learning and their mental health.</vt:lpstr>
      <vt:lpstr>Obtaining and sharing parents’ views</vt:lpstr>
      <vt:lpstr>A fifth of parents who had a child in the school at the most recent inspection felt they did not get a chance to contribute feedback.</vt:lpstr>
      <vt:lpstr>Overall, a quarter (26%) of parents have completed a Parent View survey. Most are parents of secondary-school-age children. </vt:lpstr>
      <vt:lpstr>Perceptions towards the curriculum </vt:lpstr>
      <vt:lpstr>Three quarters of parents feel they have been well informed about their child's curriculum.</vt:lpstr>
      <vt:lpstr>Parents remain most likely to feel that the school places an equal focus on both results and learning. The belief that there is a greater focus on getting good grades has declined since last year.</vt:lpstr>
      <vt:lpstr>Parents are most likely to feel ‘core’ subjects of mathematics and English are  well covered. However, comparatively, science sees lower levels of agreement.</vt:lpstr>
      <vt:lpstr>A similar story can be seen when looking at key stage. Parents of key stage 3 and 4 pupils more commonly report science as being sufficiently covered compared with parents of key stage 1 and 2 pupils.</vt:lpstr>
      <vt:lpstr>Ofsted - Parents Annual Survey 2021, Parents’ awareness and perceptions of Ofsted. April 2021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Ofsted Parents Annual Survey 2021</dc:title>
  <dc:creator>Ofsted</dc:creator>
  <cp:lastModifiedBy>Emily Da Costa</cp:lastModifiedBy>
  <cp:revision>1</cp:revision>
  <dcterms:created xsi:type="dcterms:W3CDTF">2021-04-19T16:47:24Z</dcterms:created>
  <dcterms:modified xsi:type="dcterms:W3CDTF">2021-05-19T15:41:15Z</dcterms:modified>
</cp:coreProperties>
</file>