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096000"/>
  <p:notesSz cx="6808788" cy="9940925"/>
  <p:embeddedFontLst>
    <p:embeddedFont>
      <p:font typeface="Calibri" panose="020F0502020204030204" pitchFamily="34" charset="0"/>
      <p:regular r:id="rId18"/>
      <p:bold r:id="rId19"/>
      <p:italic r:id="rId20"/>
      <p:boldItalic r:id="rId21"/>
    </p:embeddedFont>
    <p:embeddedFont>
      <p:font typeface="Tahoma" panose="020B060403050404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657DDA-13C9-41EF-9373-9A51B1EDCB49}">
  <a:tblStyle styleId="{7A657DDA-13C9-41EF-9373-9A51B1EDCB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E2D98AA-660A-47C9-A338-A6BF89BB139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6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1288" y="745546"/>
            <a:ext cx="5106896" cy="372779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871" y="4721925"/>
            <a:ext cx="5446998" cy="4473400"/>
          </a:xfrm>
          <a:prstGeom prst="rect">
            <a:avLst/>
          </a:prstGeom>
          <a:noFill/>
          <a:ln>
            <a:noFill/>
          </a:ln>
        </p:spPr>
        <p:txBody>
          <a:bodyPr spcFirstLastPara="1" wrap="square" lIns="91400" tIns="91400" rIns="91400" bIns="914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86297f95c_1_81:notes"/>
          <p:cNvSpPr>
            <a:spLocks noGrp="1" noRot="1" noChangeAspect="1"/>
          </p:cNvSpPr>
          <p:nvPr>
            <p:ph type="sldImg" idx="2"/>
          </p:nvPr>
        </p:nvSpPr>
        <p:spPr>
          <a:xfrm>
            <a:off x="851097" y="745569"/>
            <a:ext cx="5106581" cy="372784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d86297f95c_1_81:notes"/>
          <p:cNvSpPr txBox="1">
            <a:spLocks noGrp="1"/>
          </p:cNvSpPr>
          <p:nvPr>
            <p:ph type="body" idx="1"/>
          </p:nvPr>
        </p:nvSpPr>
        <p:spPr>
          <a:xfrm>
            <a:off x="680878" y="4721939"/>
            <a:ext cx="5447020" cy="4473416"/>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149" name="Google Shape;149;gd86297f95c_1_81:notes"/>
          <p:cNvSpPr txBox="1">
            <a:spLocks noGrp="1"/>
          </p:cNvSpPr>
          <p:nvPr>
            <p:ph type="sldNum" idx="12"/>
          </p:nvPr>
        </p:nvSpPr>
        <p:spPr>
          <a:xfrm>
            <a:off x="3856730" y="9442154"/>
            <a:ext cx="2950469"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3e5276c6f_0_71: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26" name="Google Shape;226;gd3e5276c6f_0_71: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3e5276c6f_0_79: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35" name="Google Shape;235;gd3e5276c6f_0_79: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3e5276c6f_0_87: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44" name="Google Shape;244;gd3e5276c6f_0_87: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d3e5276c6f_0_9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53" name="Google Shape;253;gd3e5276c6f_0_9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86297f95c_1_188:notes"/>
          <p:cNvSpPr>
            <a:spLocks noGrp="1" noRot="1" noChangeAspect="1"/>
          </p:cNvSpPr>
          <p:nvPr>
            <p:ph type="sldImg" idx="2"/>
          </p:nvPr>
        </p:nvSpPr>
        <p:spPr>
          <a:xfrm>
            <a:off x="851097" y="745569"/>
            <a:ext cx="5106581" cy="372784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d86297f95c_1_188:notes"/>
          <p:cNvSpPr txBox="1">
            <a:spLocks noGrp="1"/>
          </p:cNvSpPr>
          <p:nvPr>
            <p:ph type="body" idx="1"/>
          </p:nvPr>
        </p:nvSpPr>
        <p:spPr>
          <a:xfrm>
            <a:off x="680878" y="4721939"/>
            <a:ext cx="5447020" cy="4473416"/>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264" name="Google Shape;264;gd86297f95c_1_188:notes"/>
          <p:cNvSpPr txBox="1">
            <a:spLocks noGrp="1"/>
          </p:cNvSpPr>
          <p:nvPr>
            <p:ph type="sldNum" idx="12"/>
          </p:nvPr>
        </p:nvSpPr>
        <p:spPr>
          <a:xfrm>
            <a:off x="3856730" y="9442154"/>
            <a:ext cx="2950469"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72332a465_0_13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54" name="Google Shape;154;gd72332a465_0_13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3e5276c6f_0_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63" name="Google Shape;163;gd3e5276c6f_0_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3e5276c6f_0_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72" name="Google Shape;172;gd3e5276c6f_0_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3e5276c6f_0_1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81" name="Google Shape;181;gd3e5276c6f_0_1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3e5276c6f_0_2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Clr>
                <a:schemeClr val="dk1"/>
              </a:buClr>
              <a:buFont typeface="Arial"/>
              <a:buNone/>
            </a:pPr>
            <a:r>
              <a:rPr lang="en-GB" dirty="0">
                <a:solidFill>
                  <a:schemeClr val="dk1"/>
                </a:solidFill>
              </a:rPr>
              <a:t>A process chart demonstrating that risk assessment is not a one off activity but needs to a cyclical process repeated over time.</a:t>
            </a:r>
            <a:endParaRPr dirty="0"/>
          </a:p>
        </p:txBody>
      </p:sp>
      <p:sp>
        <p:nvSpPr>
          <p:cNvPr id="190" name="Google Shape;190;gd3e5276c6f_0_2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3e5276c6f_0_4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99" name="Google Shape;199;gd3e5276c6f_0_4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3e5276c6f_0_5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r>
              <a:rPr lang="en-GB" dirty="0">
                <a:solidFill>
                  <a:schemeClr val="dk1"/>
                </a:solidFill>
              </a:rPr>
              <a:t>A hierarchical chart explaining the different tiers of information to build a Prevent risk assessment</a:t>
            </a:r>
            <a:endParaRPr dirty="0"/>
          </a:p>
        </p:txBody>
      </p:sp>
      <p:sp>
        <p:nvSpPr>
          <p:cNvPr id="208" name="Google Shape;208;gd3e5276c6f_0_5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3e5276c6f_0_63: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17" name="Google Shape;217;gd3e5276c6f_0_63: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51524" y="3983720"/>
            <a:ext cx="8568952" cy="664457"/>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Clr>
                <a:srgbClr val="07679A"/>
              </a:buClr>
              <a:buSzPts val="3600"/>
              <a:buFont typeface="Tahoma"/>
              <a:buNone/>
              <a:defRPr sz="3600" b="1">
                <a:solidFill>
                  <a:srgbClr val="07679A"/>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51524" y="4648178"/>
            <a:ext cx="8568952" cy="492102"/>
          </a:xfrm>
          <a:prstGeom prst="rect">
            <a:avLst/>
          </a:prstGeom>
          <a:noFill/>
          <a:ln>
            <a:noFill/>
          </a:ln>
        </p:spPr>
        <p:txBody>
          <a:bodyPr spcFirstLastPara="1" wrap="square" lIns="91400" tIns="45700" rIns="91400" bIns="45700" anchor="t" anchorCtr="0">
            <a:noAutofit/>
          </a:bodyPr>
          <a:lstStyle>
            <a:lvl1pPr lvl="0" algn="r">
              <a:lnSpc>
                <a:spcPct val="100000"/>
              </a:lnSpc>
              <a:spcBef>
                <a:spcPts val="560"/>
              </a:spcBef>
              <a:spcAft>
                <a:spcPts val="0"/>
              </a:spcAft>
              <a:buClr>
                <a:srgbClr val="7F7F7F"/>
              </a:buClr>
              <a:buSzPts val="2800"/>
              <a:buFont typeface="Tahoma"/>
              <a:buNone/>
              <a:defRPr sz="2800">
                <a:solidFill>
                  <a:srgbClr val="7F7F7F"/>
                </a:solidFill>
                <a:latin typeface="Tahoma"/>
                <a:ea typeface="Tahoma"/>
                <a:cs typeface="Tahoma"/>
                <a:sym typeface="Tahoma"/>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5650086"/>
            <a:ext cx="2133596" cy="324557"/>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3" y="5650086"/>
            <a:ext cx="2895603" cy="324557"/>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3" y="5650086"/>
            <a:ext cx="2133596" cy="324557"/>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_OBJECTS_OVER_TEXT" type="twoObjOverTx">
  <p:cSld name="TWO_OBJECTS_OVER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457200" y="3272957"/>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JECT_OVER_TEXT" type="objOverTx">
  <p:cSld name="OBJECT_OVER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457200" y="1426244"/>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2"/>
          </p:nvPr>
        </p:nvSpPr>
        <p:spPr>
          <a:xfrm>
            <a:off x="457200" y="3272957"/>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_OBJECTS" type="fourObj">
  <p:cSld name="FOUR_OBJECTS">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body" idx="3"/>
          </p:nvPr>
        </p:nvSpPr>
        <p:spPr>
          <a:xfrm>
            <a:off x="457200"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body" idx="4"/>
          </p:nvPr>
        </p:nvSpPr>
        <p:spPr>
          <a:xfrm>
            <a:off x="4674239"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457200"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4"/>
          <p:cNvSpPr txBox="1">
            <a:spLocks noGrp="1"/>
          </p:cNvSpPr>
          <p:nvPr>
            <p:ph type="body" idx="2"/>
          </p:nvPr>
        </p:nvSpPr>
        <p:spPr>
          <a:xfrm>
            <a:off x="3239636"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
          <p:cNvSpPr txBox="1">
            <a:spLocks noGrp="1"/>
          </p:cNvSpPr>
          <p:nvPr>
            <p:ph type="body" idx="3"/>
          </p:nvPr>
        </p:nvSpPr>
        <p:spPr>
          <a:xfrm>
            <a:off x="6022082"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4"/>
          <p:cNvSpPr txBox="1">
            <a:spLocks noGrp="1"/>
          </p:cNvSpPr>
          <p:nvPr>
            <p:ph type="body" idx="4"/>
          </p:nvPr>
        </p:nvSpPr>
        <p:spPr>
          <a:xfrm>
            <a:off x="457200"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4"/>
          <p:cNvSpPr txBox="1">
            <a:spLocks noGrp="1"/>
          </p:cNvSpPr>
          <p:nvPr>
            <p:ph type="body" idx="5"/>
          </p:nvPr>
        </p:nvSpPr>
        <p:spPr>
          <a:xfrm>
            <a:off x="3239636"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4"/>
          <p:cNvSpPr txBox="1">
            <a:spLocks noGrp="1"/>
          </p:cNvSpPr>
          <p:nvPr>
            <p:ph type="body" idx="6"/>
          </p:nvPr>
        </p:nvSpPr>
        <p:spPr>
          <a:xfrm>
            <a:off x="6022082"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251520" y="3983721"/>
            <a:ext cx="8568952" cy="6644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3600"/>
              <a:buFont typeface="Tahoma"/>
              <a:buNone/>
              <a:defRPr sz="3600" b="1" i="0">
                <a:solidFill>
                  <a:srgbClr val="5F497A"/>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txBox="1">
            <a:spLocks noGrp="1"/>
          </p:cNvSpPr>
          <p:nvPr>
            <p:ph type="subTitle" idx="1"/>
          </p:nvPr>
        </p:nvSpPr>
        <p:spPr>
          <a:xfrm>
            <a:off x="251520" y="4648178"/>
            <a:ext cx="8568952" cy="492103"/>
          </a:xfrm>
          <a:prstGeom prst="rect">
            <a:avLst/>
          </a:prstGeom>
          <a:noFill/>
          <a:ln>
            <a:noFill/>
          </a:ln>
        </p:spPr>
        <p:txBody>
          <a:bodyPr spcFirstLastPara="1" wrap="square" lIns="91425" tIns="45700" rIns="91425" bIns="45700" anchor="t" anchorCtr="0">
            <a:normAutofit/>
          </a:bodyPr>
          <a:lstStyle>
            <a:lvl1pPr lvl="0" algn="r">
              <a:spcBef>
                <a:spcPts val="560"/>
              </a:spcBef>
              <a:spcAft>
                <a:spcPts val="0"/>
              </a:spcAft>
              <a:buSzPts val="2800"/>
              <a:buNone/>
              <a:defRPr sz="2800">
                <a:solidFill>
                  <a:srgbClr val="7F7F7F"/>
                </a:solidFill>
                <a:latin typeface="Tahoma"/>
                <a:ea typeface="Tahoma"/>
                <a:cs typeface="Tahoma"/>
                <a:sym typeface="Tahoma"/>
              </a:defRPr>
            </a:lvl1pPr>
            <a:lvl2pPr lvl="1" algn="ctr">
              <a:spcBef>
                <a:spcPts val="360"/>
              </a:spcBef>
              <a:spcAft>
                <a:spcPts val="0"/>
              </a:spcAft>
              <a:buSzPts val="1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4" name="Google Shape;74;p16"/>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7"/>
          <p:cNvSpPr txBox="1">
            <a:spLocks noGrp="1"/>
          </p:cNvSpPr>
          <p:nvPr>
            <p:ph type="body" idx="1"/>
          </p:nvPr>
        </p:nvSpPr>
        <p:spPr>
          <a:xfrm>
            <a:off x="457200" y="2023886"/>
            <a:ext cx="8229600" cy="342159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7"/>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457200" y="1422400"/>
            <a:ext cx="4038600" cy="402307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18"/>
          <p:cNvSpPr txBox="1">
            <a:spLocks noGrp="1"/>
          </p:cNvSpPr>
          <p:nvPr>
            <p:ph type="body" idx="2"/>
          </p:nvPr>
        </p:nvSpPr>
        <p:spPr>
          <a:xfrm>
            <a:off x="4648200" y="1422400"/>
            <a:ext cx="4038600" cy="402307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18"/>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722313" y="3917244"/>
            <a:ext cx="7772400" cy="121073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5F497A"/>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722313" y="2583745"/>
            <a:ext cx="7772400" cy="13335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93" name="Google Shape;93;p19"/>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36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0"/>
          <p:cNvSpPr txBox="1">
            <a:spLocks noGrp="1"/>
          </p:cNvSpPr>
          <p:nvPr>
            <p:ph type="body" idx="1"/>
          </p:nvPr>
        </p:nvSpPr>
        <p:spPr>
          <a:xfrm>
            <a:off x="457200" y="1364545"/>
            <a:ext cx="4040188" cy="56867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9" name="Google Shape;99;p20"/>
          <p:cNvSpPr txBox="1">
            <a:spLocks noGrp="1"/>
          </p:cNvSpPr>
          <p:nvPr>
            <p:ph type="body" idx="2"/>
          </p:nvPr>
        </p:nvSpPr>
        <p:spPr>
          <a:xfrm>
            <a:off x="457200" y="1933222"/>
            <a:ext cx="4040188" cy="3512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0" name="Google Shape;100;p20"/>
          <p:cNvSpPr txBox="1">
            <a:spLocks noGrp="1"/>
          </p:cNvSpPr>
          <p:nvPr>
            <p:ph type="body" idx="3"/>
          </p:nvPr>
        </p:nvSpPr>
        <p:spPr>
          <a:xfrm>
            <a:off x="4645025" y="1364545"/>
            <a:ext cx="4041775" cy="56867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1" name="Google Shape;101;p20"/>
          <p:cNvSpPr txBox="1">
            <a:spLocks noGrp="1"/>
          </p:cNvSpPr>
          <p:nvPr>
            <p:ph type="body" idx="4"/>
          </p:nvPr>
        </p:nvSpPr>
        <p:spPr>
          <a:xfrm>
            <a:off x="4645025" y="1933222"/>
            <a:ext cx="4041775" cy="3512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2" name="Google Shape;102;p20"/>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0"/>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1"/>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426244"/>
            <a:ext cx="8229298"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2"/>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2"/>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42711"/>
            <a:ext cx="3008313" cy="10329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F497A"/>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3"/>
          <p:cNvSpPr txBox="1">
            <a:spLocks noGrp="1"/>
          </p:cNvSpPr>
          <p:nvPr>
            <p:ph type="body" idx="1"/>
          </p:nvPr>
        </p:nvSpPr>
        <p:spPr>
          <a:xfrm>
            <a:off x="3575050" y="242711"/>
            <a:ext cx="5111750" cy="5202767"/>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7" name="Google Shape;117;p23"/>
          <p:cNvSpPr txBox="1">
            <a:spLocks noGrp="1"/>
          </p:cNvSpPr>
          <p:nvPr>
            <p:ph type="body" idx="2"/>
          </p:nvPr>
        </p:nvSpPr>
        <p:spPr>
          <a:xfrm>
            <a:off x="457200" y="1275644"/>
            <a:ext cx="3008313" cy="416983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8" name="Google Shape;118;p23"/>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1792288" y="4267200"/>
            <a:ext cx="5486400" cy="5037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F497A"/>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4"/>
          <p:cNvSpPr>
            <a:spLocks noGrp="1"/>
          </p:cNvSpPr>
          <p:nvPr>
            <p:ph type="pic" idx="2"/>
          </p:nvPr>
        </p:nvSpPr>
        <p:spPr>
          <a:xfrm>
            <a:off x="1792288" y="544689"/>
            <a:ext cx="5486400" cy="3657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5F497A"/>
              </a:buClr>
              <a:buSzPts val="3200"/>
              <a:buFont typeface="Noto Sans Symbols"/>
              <a:buNone/>
              <a:defRPr sz="3200" b="0" i="0" u="none" strike="noStrike" cap="none">
                <a:solidFill>
                  <a:schemeClr val="dk1"/>
                </a:solidFill>
                <a:latin typeface="Tahoma"/>
                <a:ea typeface="Tahoma"/>
                <a:cs typeface="Tahoma"/>
                <a:sym typeface="Tahoma"/>
              </a:defRPr>
            </a:lvl1pPr>
            <a:lvl2pPr marR="0" lvl="1" algn="l" rtl="0">
              <a:spcBef>
                <a:spcPts val="560"/>
              </a:spcBef>
              <a:spcAft>
                <a:spcPts val="0"/>
              </a:spcAft>
              <a:buClr>
                <a:srgbClr val="5F497A"/>
              </a:buClr>
              <a:buSzPts val="2800"/>
              <a:buFont typeface="Noto Sans Symbols"/>
              <a:buNone/>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body" idx="1"/>
          </p:nvPr>
        </p:nvSpPr>
        <p:spPr>
          <a:xfrm>
            <a:off x="1792288" y="4770967"/>
            <a:ext cx="5486400" cy="7154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5" name="Google Shape;125;p24"/>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4"/>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4"/>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5"/>
          <p:cNvSpPr txBox="1">
            <a:spLocks noGrp="1"/>
          </p:cNvSpPr>
          <p:nvPr>
            <p:ph type="body" idx="1"/>
          </p:nvPr>
        </p:nvSpPr>
        <p:spPr>
          <a:xfrm rot="5400000">
            <a:off x="2861204" y="-380118"/>
            <a:ext cx="342159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25"/>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5"/>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5"/>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rot="5400000">
            <a:off x="5057422" y="1816100"/>
            <a:ext cx="5201356" cy="2057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6"/>
          <p:cNvSpPr txBox="1">
            <a:spLocks noGrp="1"/>
          </p:cNvSpPr>
          <p:nvPr>
            <p:ph type="body" idx="1"/>
          </p:nvPr>
        </p:nvSpPr>
        <p:spPr>
          <a:xfrm rot="5400000">
            <a:off x="866422" y="-165099"/>
            <a:ext cx="5201356"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6"/>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6"/>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6"/>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7"/>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7"/>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7"/>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44" name="Google Shape;144;p27"/>
          <p:cNvSpPr txBox="1">
            <a:spLocks noGrp="1"/>
          </p:cNvSpPr>
          <p:nvPr>
            <p:ph type="ctrTitle"/>
          </p:nvPr>
        </p:nvSpPr>
        <p:spPr>
          <a:xfrm>
            <a:off x="251520" y="3983721"/>
            <a:ext cx="8568952" cy="6644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7BF0D"/>
              </a:buClr>
              <a:buSzPts val="3600"/>
              <a:buFont typeface="Tahoma"/>
              <a:buNone/>
              <a:defRPr sz="3600" b="1" i="0">
                <a:solidFill>
                  <a:srgbClr val="97BF0D"/>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7"/>
          <p:cNvSpPr txBox="1">
            <a:spLocks noGrp="1"/>
          </p:cNvSpPr>
          <p:nvPr>
            <p:ph type="subTitle" idx="1"/>
          </p:nvPr>
        </p:nvSpPr>
        <p:spPr>
          <a:xfrm>
            <a:off x="251520" y="4648178"/>
            <a:ext cx="8568952" cy="492103"/>
          </a:xfrm>
          <a:prstGeom prst="rect">
            <a:avLst/>
          </a:prstGeom>
          <a:noFill/>
          <a:ln>
            <a:noFill/>
          </a:ln>
        </p:spPr>
        <p:txBody>
          <a:bodyPr spcFirstLastPara="1" wrap="square" lIns="91425" tIns="45700" rIns="91425" bIns="45700" anchor="t" anchorCtr="0">
            <a:normAutofit/>
          </a:bodyPr>
          <a:lstStyle>
            <a:lvl1pPr lvl="0" algn="r">
              <a:spcBef>
                <a:spcPts val="560"/>
              </a:spcBef>
              <a:spcAft>
                <a:spcPts val="0"/>
              </a:spcAft>
              <a:buSzPts val="2800"/>
              <a:buNone/>
              <a:defRPr sz="2800">
                <a:solidFill>
                  <a:srgbClr val="7F7F7F"/>
                </a:solidFill>
                <a:latin typeface="Tahoma"/>
                <a:ea typeface="Tahoma"/>
                <a:cs typeface="Tahoma"/>
                <a:sym typeface="Tahoma"/>
              </a:defRPr>
            </a:lvl1pPr>
            <a:lvl2pPr lvl="1" algn="ctr">
              <a:spcBef>
                <a:spcPts val="360"/>
              </a:spcBef>
              <a:spcAft>
                <a:spcPts val="0"/>
              </a:spcAft>
              <a:buSzPts val="1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457200" y="1426244"/>
            <a:ext cx="8229298" cy="3535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457200"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body" idx="2"/>
          </p:nvPr>
        </p:nvSpPr>
        <p:spPr>
          <a:xfrm>
            <a:off x="4674239"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ECT_ONLY" type="objOnly">
  <p:cSld name="OBJECT_ONLY">
    <p:spTree>
      <p:nvGrpSpPr>
        <p:cNvPr id="1" name="Shape 30"/>
        <p:cNvGrpSpPr/>
        <p:nvPr/>
      </p:nvGrpSpPr>
      <p:grpSpPr>
        <a:xfrm>
          <a:off x="0" y="0"/>
          <a:ext cx="0" cy="0"/>
          <a:chOff x="0" y="0"/>
          <a:chExt cx="0" cy="0"/>
        </a:xfrm>
      </p:grpSpPr>
      <p:sp>
        <p:nvSpPr>
          <p:cNvPr id="31" name="Google Shape;31;p8"/>
          <p:cNvSpPr txBox="1">
            <a:spLocks noGrp="1"/>
          </p:cNvSpPr>
          <p:nvPr>
            <p:ph type="subTitle" idx="1"/>
          </p:nvPr>
        </p:nvSpPr>
        <p:spPr>
          <a:xfrm>
            <a:off x="3132002" y="244163"/>
            <a:ext cx="5554797" cy="471059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AND_OBJECT" type="twoObjAndObj">
  <p:cSld name="TWO_OBJECTS_AND_OBJEC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9"/>
          <p:cNvSpPr txBox="1">
            <a:spLocks noGrp="1"/>
          </p:cNvSpPr>
          <p:nvPr>
            <p:ph type="body" idx="2"/>
          </p:nvPr>
        </p:nvSpPr>
        <p:spPr>
          <a:xfrm>
            <a:off x="4674239"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3"/>
          </p:nvPr>
        </p:nvSpPr>
        <p:spPr>
          <a:xfrm>
            <a:off x="457200"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JECT_AND_TWO_OBJECTS" type="objAndTwoObj">
  <p:cSld name="OBJECT_AND_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457200"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body" idx="3"/>
          </p:nvPr>
        </p:nvSpPr>
        <p:spPr>
          <a:xfrm>
            <a:off x="4674239"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1642" y="3983684"/>
            <a:ext cx="8569199" cy="664201"/>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dt" idx="10"/>
          </p:nvPr>
        </p:nvSpPr>
        <p:spPr>
          <a:xfrm>
            <a:off x="457200" y="5650242"/>
            <a:ext cx="2133596" cy="324602"/>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124084" y="5650242"/>
            <a:ext cx="2895603" cy="324602"/>
          </a:xfrm>
          <a:prstGeom prst="rect">
            <a:avLst/>
          </a:prstGeom>
          <a:noFill/>
          <a:ln>
            <a:noFill/>
          </a:ln>
        </p:spPr>
        <p:txBody>
          <a:bodyPr spcFirstLastPara="1" wrap="square" lIns="91400" tIns="45700" rIns="91400" bIns="45700" anchor="ctr" anchorCtr="1">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553084" y="5650242"/>
            <a:ext cx="2133596" cy="324602"/>
          </a:xfrm>
          <a:prstGeom prst="rect">
            <a:avLst/>
          </a:prstGeom>
          <a:noFill/>
          <a:ln>
            <a:noFill/>
          </a:ln>
        </p:spPr>
        <p:txBody>
          <a:bodyPr spcFirstLastPara="1" wrap="square" lIns="91400" tIns="45700" rIns="91400"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 name="Google Shape;10;p1"/>
          <p:cNvSpPr txBox="1">
            <a:spLocks noGrp="1"/>
          </p:cNvSpPr>
          <p:nvPr>
            <p:ph type="body" idx="1"/>
          </p:nvPr>
        </p:nvSpPr>
        <p:spPr>
          <a:xfrm>
            <a:off x="457200" y="1426244"/>
            <a:ext cx="8229298" cy="3535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5F497A"/>
              </a:buClr>
              <a:buSzPts val="3600"/>
              <a:buFont typeface="Tahoma"/>
              <a:buNone/>
              <a:defRPr sz="3600" b="0" i="0" u="none" strike="noStrike" cap="none">
                <a:solidFill>
                  <a:srgbClr val="5F497A"/>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5"/>
          <p:cNvSpPr txBox="1">
            <a:spLocks noGrp="1"/>
          </p:cNvSpPr>
          <p:nvPr>
            <p:ph type="body" idx="1"/>
          </p:nvPr>
        </p:nvSpPr>
        <p:spPr>
          <a:xfrm>
            <a:off x="457200" y="2023886"/>
            <a:ext cx="8229600" cy="3421592"/>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rgbClr val="5F497A"/>
              </a:buClr>
              <a:buSzPts val="2000"/>
              <a:buFont typeface="Noto Sans Symbols"/>
              <a:buChar char="▪"/>
              <a:defRPr sz="2000" b="0" i="0" u="none" strike="noStrike" cap="none">
                <a:solidFill>
                  <a:schemeClr val="dk1"/>
                </a:solidFill>
                <a:latin typeface="Tahoma"/>
                <a:ea typeface="Tahoma"/>
                <a:cs typeface="Tahoma"/>
                <a:sym typeface="Tahoma"/>
              </a:defRPr>
            </a:lvl1pPr>
            <a:lvl2pPr marL="914400" marR="0" lvl="1" indent="-342900" algn="l" rtl="0">
              <a:spcBef>
                <a:spcPts val="360"/>
              </a:spcBef>
              <a:spcAft>
                <a:spcPts val="0"/>
              </a:spcAft>
              <a:buClr>
                <a:srgbClr val="5F497A"/>
              </a:buClr>
              <a:buSzPts val="1800"/>
              <a:buFont typeface="Noto Sans Symbols"/>
              <a:buChar char="▪"/>
              <a:defRPr sz="1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ov.uk/government/publications/prevent-duty-guidance/prevent-duty-guidance-for-higher-education-institutions-in-england-and-wal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gov.uk/government/publications/prevent-duty-guidance/prevent-duty-guidance-for-higher-education-institutions-in-england-and-wa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107504" y="4136121"/>
            <a:ext cx="8564488" cy="179219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3600"/>
              <a:buFont typeface="Tahoma"/>
              <a:buNone/>
            </a:pPr>
            <a:r>
              <a:rPr lang="en-GB">
                <a:solidFill>
                  <a:schemeClr val="dk1"/>
                </a:solidFill>
              </a:rPr>
              <a:t>Designing and Building Your Prevent Risk Assessment </a:t>
            </a:r>
            <a:br>
              <a:rPr lang="en-GB">
                <a:solidFill>
                  <a:schemeClr val="dk1"/>
                </a:solidFill>
              </a:rPr>
            </a:b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29" name="Google Shape;229;p37"/>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Sources of information and intelligence: high-level sources</a:t>
            </a:r>
            <a:endParaRPr sz="2800" b="0" i="0" u="none" strike="noStrike" cap="none">
              <a:solidFill>
                <a:srgbClr val="000000"/>
              </a:solidFill>
              <a:latin typeface="Arial"/>
              <a:ea typeface="Arial"/>
              <a:cs typeface="Arial"/>
              <a:sym typeface="Arial"/>
            </a:endParaRPr>
          </a:p>
        </p:txBody>
      </p:sp>
      <p:sp>
        <p:nvSpPr>
          <p:cNvPr id="230" name="Google Shape;230;p37"/>
          <p:cNvSpPr txBox="1"/>
          <p:nvPr/>
        </p:nvSpPr>
        <p:spPr>
          <a:xfrm>
            <a:off x="425999" y="1806250"/>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Police Counter-Terrorism Local Profiles (CTLP)</a:t>
            </a:r>
            <a:endParaRPr/>
          </a:p>
          <a:p>
            <a:pPr marL="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Published partnership intelligence reports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OfS Prevent Review feedback and sector good practice sharing</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Other sector intelligence</a:t>
            </a: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31" name="Google Shape;231;p37">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32" name="Google Shape;232;p37">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38" name="Google Shape;238;p38"/>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Sources of information and intelligence: </a:t>
            </a:r>
            <a:endParaRPr sz="2800" b="1"/>
          </a:p>
          <a:p>
            <a:pPr marL="0" marR="0" lvl="0" indent="0" algn="l" rtl="0">
              <a:lnSpc>
                <a:spcPct val="100000"/>
              </a:lnSpc>
              <a:spcBef>
                <a:spcPts val="0"/>
              </a:spcBef>
              <a:spcAft>
                <a:spcPts val="0"/>
              </a:spcAft>
              <a:buClr>
                <a:srgbClr val="000000"/>
              </a:buClr>
              <a:buSzPts val="3000"/>
              <a:buFont typeface="Arial"/>
              <a:buNone/>
            </a:pPr>
            <a:r>
              <a:rPr lang="en-GB" sz="2800" b="1"/>
              <a:t>local sources</a:t>
            </a:r>
            <a:endParaRPr sz="2800" b="0" i="0" u="none" strike="noStrike" cap="none">
              <a:solidFill>
                <a:srgbClr val="000000"/>
              </a:solidFill>
              <a:latin typeface="Arial"/>
              <a:ea typeface="Arial"/>
              <a:cs typeface="Arial"/>
              <a:sym typeface="Arial"/>
            </a:endParaRPr>
          </a:p>
        </p:txBody>
      </p:sp>
      <p:sp>
        <p:nvSpPr>
          <p:cNvPr id="239" name="Google Shape;239;p38"/>
          <p:cNvSpPr txBox="1"/>
          <p:nvPr/>
        </p:nvSpPr>
        <p:spPr>
          <a:xfrm>
            <a:off x="425999" y="1806250"/>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Local Authority Prevent Plans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Local Policing intelligence</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Regional Prevent Coordinators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Channel trends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Extremist speakers/groups activity</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Anti-Prevent/CT lobbying/activism</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TACT convictions/releases/travellers/returnees</a:t>
            </a: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40" name="Google Shape;240;p38">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41" name="Google Shape;241;p38">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47" name="Google Shape;247;p39"/>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Components of a good risk assessment/action plan</a:t>
            </a:r>
            <a:endParaRPr sz="2600" b="0" i="0" u="none" strike="noStrike" cap="none">
              <a:solidFill>
                <a:srgbClr val="000000"/>
              </a:solidFill>
              <a:latin typeface="Arial"/>
              <a:ea typeface="Arial"/>
              <a:cs typeface="Arial"/>
              <a:sym typeface="Arial"/>
            </a:endParaRPr>
          </a:p>
        </p:txBody>
      </p:sp>
      <p:cxnSp>
        <p:nvCxnSpPr>
          <p:cNvPr id="248" name="Google Shape;248;p39">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49" name="Google Shape;249;p39">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graphicFrame>
        <p:nvGraphicFramePr>
          <p:cNvPr id="250" name="Google Shape;250;p39"/>
          <p:cNvGraphicFramePr/>
          <p:nvPr>
            <p:extLst>
              <p:ext uri="{D42A27DB-BD31-4B8C-83A1-F6EECF244321}">
                <p14:modId xmlns:p14="http://schemas.microsoft.com/office/powerpoint/2010/main" val="1884572663"/>
              </p:ext>
            </p:extLst>
          </p:nvPr>
        </p:nvGraphicFramePr>
        <p:xfrm>
          <a:off x="589825" y="1992300"/>
          <a:ext cx="8070950" cy="2960690"/>
        </p:xfrm>
        <a:graphic>
          <a:graphicData uri="http://schemas.openxmlformats.org/drawingml/2006/table">
            <a:tbl>
              <a:tblPr firstRow="1">
                <a:noFill/>
                <a:tableStyleId>{7A657DDA-13C9-41EF-9373-9A51B1EDCB49}</a:tableStyleId>
              </a:tblPr>
              <a:tblGrid>
                <a:gridCol w="4035475">
                  <a:extLst>
                    <a:ext uri="{9D8B030D-6E8A-4147-A177-3AD203B41FA5}">
                      <a16:colId xmlns:a16="http://schemas.microsoft.com/office/drawing/2014/main" val="20000"/>
                    </a:ext>
                  </a:extLst>
                </a:gridCol>
                <a:gridCol w="4035475">
                  <a:extLst>
                    <a:ext uri="{9D8B030D-6E8A-4147-A177-3AD203B41FA5}">
                      <a16:colId xmlns:a16="http://schemas.microsoft.com/office/drawing/2014/main" val="20001"/>
                    </a:ext>
                  </a:extLst>
                </a:gridCol>
              </a:tblGrid>
              <a:tr h="303100">
                <a:tc>
                  <a:txBody>
                    <a:bodyPr/>
                    <a:lstStyle/>
                    <a:p>
                      <a:pPr marL="0" lvl="0" indent="0" algn="ctr" rtl="0">
                        <a:spcBef>
                          <a:spcPts val="0"/>
                        </a:spcBef>
                        <a:spcAft>
                          <a:spcPts val="0"/>
                        </a:spcAft>
                        <a:buNone/>
                      </a:pPr>
                      <a:r>
                        <a:rPr lang="en-GB" sz="1200" b="1"/>
                        <a:t>Component</a:t>
                      </a:r>
                      <a:endParaRPr sz="1200" b="1"/>
                    </a:p>
                  </a:txBody>
                  <a:tcPr marL="91425" marR="91425" marT="91425" marB="91425">
                    <a:solidFill>
                      <a:schemeClr val="lt2"/>
                    </a:solidFill>
                  </a:tcPr>
                </a:tc>
                <a:tc>
                  <a:txBody>
                    <a:bodyPr/>
                    <a:lstStyle/>
                    <a:p>
                      <a:pPr marL="0" lvl="0" indent="0" algn="ctr" rtl="0">
                        <a:spcBef>
                          <a:spcPts val="0"/>
                        </a:spcBef>
                        <a:spcAft>
                          <a:spcPts val="0"/>
                        </a:spcAft>
                        <a:buNone/>
                      </a:pPr>
                      <a:r>
                        <a:rPr lang="en-GB" sz="1200" b="1"/>
                        <a:t>Description</a:t>
                      </a:r>
                      <a:endParaRPr sz="1200" b="1"/>
                    </a:p>
                  </a:txBody>
                  <a:tcPr marL="91425" marR="91425" marT="91425" marB="91425">
                    <a:solidFill>
                      <a:schemeClr val="lt2"/>
                    </a:solidFill>
                  </a:tcPr>
                </a:tc>
                <a:extLst>
                  <a:ext uri="{0D108BD9-81ED-4DB2-BD59-A6C34878D82A}">
                    <a16:rowId xmlns:a16="http://schemas.microsoft.com/office/drawing/2014/main" val="10000"/>
                  </a:ext>
                </a:extLst>
              </a:tr>
              <a:tr h="432150">
                <a:tc>
                  <a:txBody>
                    <a:bodyPr/>
                    <a:lstStyle/>
                    <a:p>
                      <a:pPr marL="0" lvl="0" indent="0" algn="l" rtl="0">
                        <a:spcBef>
                          <a:spcPts val="0"/>
                        </a:spcBef>
                        <a:spcAft>
                          <a:spcPts val="0"/>
                        </a:spcAft>
                        <a:buNone/>
                      </a:pPr>
                      <a:r>
                        <a:rPr lang="en-GB" sz="1200"/>
                        <a:t>Clear identification of risk area &amp; specific hazards</a:t>
                      </a:r>
                      <a:endParaRPr sz="1200"/>
                    </a:p>
                  </a:txBody>
                  <a:tcPr marL="91425" marR="91425" marT="91425" marB="91425">
                    <a:solidFill>
                      <a:srgbClr val="D9EAD3"/>
                    </a:solidFill>
                  </a:tcPr>
                </a:tc>
                <a:tc>
                  <a:txBody>
                    <a:bodyPr/>
                    <a:lstStyle/>
                    <a:p>
                      <a:pPr marL="0" lvl="0" indent="0" algn="l" rtl="0">
                        <a:spcBef>
                          <a:spcPts val="0"/>
                        </a:spcBef>
                        <a:spcAft>
                          <a:spcPts val="0"/>
                        </a:spcAft>
                        <a:buNone/>
                      </a:pPr>
                      <a:r>
                        <a:rPr lang="en-GB" sz="1200"/>
                        <a:t>These may be national/local, geographic, institution or sector specific</a:t>
                      </a:r>
                      <a:endParaRPr sz="1200"/>
                    </a:p>
                  </a:txBody>
                  <a:tcPr marL="91425" marR="91425" marT="91425" marB="91425">
                    <a:solidFill>
                      <a:srgbClr val="D9EAD3"/>
                    </a:solidFill>
                  </a:tcPr>
                </a:tc>
                <a:extLst>
                  <a:ext uri="{0D108BD9-81ED-4DB2-BD59-A6C34878D82A}">
                    <a16:rowId xmlns:a16="http://schemas.microsoft.com/office/drawing/2014/main" val="10001"/>
                  </a:ext>
                </a:extLst>
              </a:tr>
              <a:tr h="303100">
                <a:tc>
                  <a:txBody>
                    <a:bodyPr/>
                    <a:lstStyle/>
                    <a:p>
                      <a:pPr marL="0" lvl="0" indent="0" algn="l" rtl="0">
                        <a:spcBef>
                          <a:spcPts val="0"/>
                        </a:spcBef>
                        <a:spcAft>
                          <a:spcPts val="0"/>
                        </a:spcAft>
                        <a:buNone/>
                      </a:pPr>
                      <a:r>
                        <a:rPr lang="en-GB" sz="1200"/>
                        <a:t>Rank the Severity &amp; Likelihood of risks</a:t>
                      </a:r>
                      <a:endParaRPr sz="1200"/>
                    </a:p>
                  </a:txBody>
                  <a:tcPr marL="91425" marR="91425" marT="91425" marB="91425">
                    <a:solidFill>
                      <a:srgbClr val="FFF2CC"/>
                    </a:solidFill>
                  </a:tcPr>
                </a:tc>
                <a:tc>
                  <a:txBody>
                    <a:bodyPr/>
                    <a:lstStyle/>
                    <a:p>
                      <a:pPr marL="0" lvl="0" indent="0" algn="l" rtl="0">
                        <a:spcBef>
                          <a:spcPts val="0"/>
                        </a:spcBef>
                        <a:spcAft>
                          <a:spcPts val="0"/>
                        </a:spcAft>
                        <a:buNone/>
                      </a:pPr>
                      <a:r>
                        <a:rPr lang="en-GB" sz="1200"/>
                        <a:t>Usually based on a 1-5 scale</a:t>
                      </a:r>
                      <a:endParaRPr sz="1200"/>
                    </a:p>
                  </a:txBody>
                  <a:tcPr marL="91425" marR="91425" marT="91425" marB="91425">
                    <a:solidFill>
                      <a:srgbClr val="FFF2CC"/>
                    </a:solidFill>
                  </a:tcPr>
                </a:tc>
                <a:extLst>
                  <a:ext uri="{0D108BD9-81ED-4DB2-BD59-A6C34878D82A}">
                    <a16:rowId xmlns:a16="http://schemas.microsoft.com/office/drawing/2014/main" val="10002"/>
                  </a:ext>
                </a:extLst>
              </a:tr>
              <a:tr h="583400">
                <a:tc>
                  <a:txBody>
                    <a:bodyPr/>
                    <a:lstStyle/>
                    <a:p>
                      <a:pPr marL="0" lvl="0" indent="0" algn="l" rtl="0">
                        <a:spcBef>
                          <a:spcPts val="0"/>
                        </a:spcBef>
                        <a:spcAft>
                          <a:spcPts val="0"/>
                        </a:spcAft>
                        <a:buNone/>
                      </a:pPr>
                      <a:r>
                        <a:rPr lang="en-GB" sz="1200"/>
                        <a:t>Clear rating of risks</a:t>
                      </a:r>
                      <a:endParaRPr sz="1200"/>
                    </a:p>
                  </a:txBody>
                  <a:tcPr marL="91425" marR="91425" marT="91425" marB="91425">
                    <a:solidFill>
                      <a:srgbClr val="F4CCCC"/>
                    </a:solidFill>
                  </a:tcPr>
                </a:tc>
                <a:tc>
                  <a:txBody>
                    <a:bodyPr/>
                    <a:lstStyle/>
                    <a:p>
                      <a:pPr marL="0" lvl="0" indent="0" algn="l" rtl="0">
                        <a:spcBef>
                          <a:spcPts val="0"/>
                        </a:spcBef>
                        <a:spcAft>
                          <a:spcPts val="0"/>
                        </a:spcAft>
                        <a:buNone/>
                      </a:pPr>
                      <a:r>
                        <a:rPr lang="en-GB" sz="1200"/>
                        <a:t>Severity x Likelihood = assessment of risk. High/Medium/Low categories allows prioritisation actions</a:t>
                      </a:r>
                      <a:endParaRPr sz="1200"/>
                    </a:p>
                  </a:txBody>
                  <a:tcPr marL="91425" marR="91425" marT="91425" marB="91425">
                    <a:solidFill>
                      <a:srgbClr val="F4CCCC"/>
                    </a:solidFill>
                  </a:tcPr>
                </a:tc>
                <a:extLst>
                  <a:ext uri="{0D108BD9-81ED-4DB2-BD59-A6C34878D82A}">
                    <a16:rowId xmlns:a16="http://schemas.microsoft.com/office/drawing/2014/main" val="10003"/>
                  </a:ext>
                </a:extLst>
              </a:tr>
              <a:tr h="432150">
                <a:tc>
                  <a:txBody>
                    <a:bodyPr/>
                    <a:lstStyle/>
                    <a:p>
                      <a:pPr marL="0" lvl="0" indent="0" algn="l" rtl="0">
                        <a:spcBef>
                          <a:spcPts val="0"/>
                        </a:spcBef>
                        <a:spcAft>
                          <a:spcPts val="0"/>
                        </a:spcAft>
                        <a:buNone/>
                      </a:pPr>
                      <a:r>
                        <a:rPr lang="en-GB" sz="1200"/>
                        <a:t>Identification of existing mitigations should identify future actions &amp; areas of weakness</a:t>
                      </a:r>
                      <a:endParaRPr sz="1200"/>
                    </a:p>
                  </a:txBody>
                  <a:tcPr marL="91425" marR="91425" marT="91425" marB="91425">
                    <a:solidFill>
                      <a:srgbClr val="C9DAF8"/>
                    </a:solidFill>
                  </a:tcPr>
                </a:tc>
                <a:tc>
                  <a:txBody>
                    <a:bodyPr/>
                    <a:lstStyle/>
                    <a:p>
                      <a:pPr marL="0" lvl="0" indent="0" algn="l" rtl="0">
                        <a:spcBef>
                          <a:spcPts val="0"/>
                        </a:spcBef>
                        <a:spcAft>
                          <a:spcPts val="0"/>
                        </a:spcAft>
                        <a:buNone/>
                      </a:pPr>
                      <a:r>
                        <a:rPr lang="en-GB" sz="1200"/>
                        <a:t>Required mitigation will establish new or ongoing actions for action plan</a:t>
                      </a:r>
                      <a:endParaRPr sz="1200"/>
                    </a:p>
                  </a:txBody>
                  <a:tcPr marL="91425" marR="91425" marT="91425" marB="91425">
                    <a:solidFill>
                      <a:srgbClr val="C9DAF8"/>
                    </a:solidFill>
                  </a:tcPr>
                </a:tc>
                <a:extLst>
                  <a:ext uri="{0D108BD9-81ED-4DB2-BD59-A6C34878D82A}">
                    <a16:rowId xmlns:a16="http://schemas.microsoft.com/office/drawing/2014/main" val="10004"/>
                  </a:ext>
                </a:extLst>
              </a:tr>
              <a:tr h="432150">
                <a:tc>
                  <a:txBody>
                    <a:bodyPr/>
                    <a:lstStyle/>
                    <a:p>
                      <a:pPr marL="0" lvl="0" indent="0" algn="l" rtl="0">
                        <a:spcBef>
                          <a:spcPts val="0"/>
                        </a:spcBef>
                        <a:spcAft>
                          <a:spcPts val="0"/>
                        </a:spcAft>
                        <a:buNone/>
                      </a:pPr>
                      <a:r>
                        <a:rPr lang="en-GB" sz="1200"/>
                        <a:t>Clearly established (&amp; communicated) ownership &amp; timelines for completion/review of actions</a:t>
                      </a:r>
                      <a:endParaRPr sz="1200"/>
                    </a:p>
                  </a:txBody>
                  <a:tcPr marL="91425" marR="91425" marT="91425" marB="91425">
                    <a:solidFill>
                      <a:srgbClr val="D9D2E9"/>
                    </a:solidFill>
                  </a:tcPr>
                </a:tc>
                <a:tc>
                  <a:txBody>
                    <a:bodyPr/>
                    <a:lstStyle/>
                    <a:p>
                      <a:pPr marL="0" lvl="0" indent="0" algn="l" rtl="0">
                        <a:spcBef>
                          <a:spcPts val="0"/>
                        </a:spcBef>
                        <a:spcAft>
                          <a:spcPts val="0"/>
                        </a:spcAft>
                        <a:buNone/>
                      </a:pPr>
                      <a:r>
                        <a:rPr lang="en-GB" sz="1200" dirty="0"/>
                        <a:t>Link to organisational business processes, CTLP updates &amp; OFS timelines</a:t>
                      </a:r>
                      <a:endParaRPr sz="1200" dirty="0"/>
                    </a:p>
                  </a:txBody>
                  <a:tcPr marL="91425" marR="91425" marT="91425" marB="91425">
                    <a:solidFill>
                      <a:srgbClr val="D9D2E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56" name="Google Shape;256;p40"/>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An example of a risk assessment matrix</a:t>
            </a:r>
            <a:endParaRPr sz="2600" b="0" i="0" u="none" strike="noStrike" cap="none">
              <a:solidFill>
                <a:srgbClr val="000000"/>
              </a:solidFill>
              <a:latin typeface="Arial"/>
              <a:ea typeface="Arial"/>
              <a:cs typeface="Arial"/>
              <a:sym typeface="Arial"/>
            </a:endParaRPr>
          </a:p>
        </p:txBody>
      </p:sp>
      <p:cxnSp>
        <p:nvCxnSpPr>
          <p:cNvPr id="257" name="Google Shape;257;p40">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58" name="Google Shape;258;p40">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graphicFrame>
        <p:nvGraphicFramePr>
          <p:cNvPr id="260" name="Google Shape;260;p40"/>
          <p:cNvGraphicFramePr/>
          <p:nvPr>
            <p:extLst>
              <p:ext uri="{D42A27DB-BD31-4B8C-83A1-F6EECF244321}">
                <p14:modId xmlns:p14="http://schemas.microsoft.com/office/powerpoint/2010/main" val="2054050037"/>
              </p:ext>
            </p:extLst>
          </p:nvPr>
        </p:nvGraphicFramePr>
        <p:xfrm>
          <a:off x="1964438" y="4157014"/>
          <a:ext cx="4696900" cy="987400"/>
        </p:xfrm>
        <a:graphic>
          <a:graphicData uri="http://schemas.openxmlformats.org/drawingml/2006/table">
            <a:tbl>
              <a:tblPr firstRow="1" bandRow="1">
                <a:noFill/>
                <a:tableStyleId>{DE2D98AA-660A-47C9-A338-A6BF89BB139C}</a:tableStyleId>
              </a:tblPr>
              <a:tblGrid>
                <a:gridCol w="2348450">
                  <a:extLst>
                    <a:ext uri="{9D8B030D-6E8A-4147-A177-3AD203B41FA5}">
                      <a16:colId xmlns:a16="http://schemas.microsoft.com/office/drawing/2014/main" val="20000"/>
                    </a:ext>
                  </a:extLst>
                </a:gridCol>
                <a:gridCol w="2348450">
                  <a:extLst>
                    <a:ext uri="{9D8B030D-6E8A-4147-A177-3AD203B41FA5}">
                      <a16:colId xmlns:a16="http://schemas.microsoft.com/office/drawing/2014/main" val="20001"/>
                    </a:ext>
                  </a:extLst>
                </a:gridCol>
              </a:tblGrid>
              <a:tr h="328150">
                <a:tc>
                  <a:txBody>
                    <a:bodyPr/>
                    <a:lstStyle/>
                    <a:p>
                      <a:pPr marL="0" marR="0" lvl="0" indent="0" algn="ctr" rtl="0">
                        <a:spcBef>
                          <a:spcPts val="0"/>
                        </a:spcBef>
                        <a:spcAft>
                          <a:spcPts val="0"/>
                        </a:spcAft>
                        <a:buNone/>
                      </a:pPr>
                      <a:r>
                        <a:rPr lang="en-GB" sz="1600" b="0" u="none" strike="noStrike" cap="none" dirty="0">
                          <a:solidFill>
                            <a:schemeClr val="tx1"/>
                          </a:solidFill>
                        </a:rPr>
                        <a:t>Low risk</a:t>
                      </a:r>
                      <a:endParaRPr sz="1200" dirty="0">
                        <a:solidFill>
                          <a:schemeClr val="tx1"/>
                        </a:solidFill>
                      </a:endParaRPr>
                    </a:p>
                  </a:txBody>
                  <a:tcPr marL="91450" marR="91450" marT="40650" marB="40650">
                    <a:solidFill>
                      <a:srgbClr val="00B050"/>
                    </a:solidFill>
                  </a:tcPr>
                </a:tc>
                <a:tc>
                  <a:txBody>
                    <a:bodyPr/>
                    <a:lstStyle/>
                    <a:p>
                      <a:pPr marL="0" marR="0" lvl="0" indent="0" algn="ctr" rtl="0">
                        <a:spcBef>
                          <a:spcPts val="0"/>
                        </a:spcBef>
                        <a:spcAft>
                          <a:spcPts val="0"/>
                        </a:spcAft>
                        <a:buNone/>
                      </a:pPr>
                      <a:r>
                        <a:rPr lang="en-GB" sz="1600" u="none" strike="noStrike" cap="none" dirty="0">
                          <a:solidFill>
                            <a:schemeClr val="dk1"/>
                          </a:solidFill>
                        </a:rPr>
                        <a:t>1 to 6</a:t>
                      </a:r>
                      <a:endParaRPr sz="1200" dirty="0"/>
                    </a:p>
                  </a:txBody>
                  <a:tcPr marL="91450" marR="91450" marT="40650" marB="40650"/>
                </a:tc>
                <a:extLst>
                  <a:ext uri="{0D108BD9-81ED-4DB2-BD59-A6C34878D82A}">
                    <a16:rowId xmlns:a16="http://schemas.microsoft.com/office/drawing/2014/main" val="10000"/>
                  </a:ext>
                </a:extLst>
              </a:tr>
              <a:tr h="329625">
                <a:tc>
                  <a:txBody>
                    <a:bodyPr/>
                    <a:lstStyle/>
                    <a:p>
                      <a:pPr marL="0" marR="0" lvl="0" indent="0" algn="ctr" rtl="0">
                        <a:spcBef>
                          <a:spcPts val="0"/>
                        </a:spcBef>
                        <a:spcAft>
                          <a:spcPts val="0"/>
                        </a:spcAft>
                        <a:buNone/>
                      </a:pPr>
                      <a:r>
                        <a:rPr lang="en-GB" sz="1600" u="none" strike="noStrike" cap="none"/>
                        <a:t>Medium risk</a:t>
                      </a:r>
                      <a:endParaRPr sz="1200"/>
                    </a:p>
                  </a:txBody>
                  <a:tcPr marL="91450" marR="91450" marT="40650" marB="40650">
                    <a:solidFill>
                      <a:srgbClr val="FFC000"/>
                    </a:solidFill>
                  </a:tcPr>
                </a:tc>
                <a:tc>
                  <a:txBody>
                    <a:bodyPr/>
                    <a:lstStyle/>
                    <a:p>
                      <a:pPr marL="0" marR="0" lvl="0" indent="0" algn="ctr" rtl="0">
                        <a:spcBef>
                          <a:spcPts val="0"/>
                        </a:spcBef>
                        <a:spcAft>
                          <a:spcPts val="0"/>
                        </a:spcAft>
                        <a:buNone/>
                      </a:pPr>
                      <a:r>
                        <a:rPr lang="en-GB" sz="1600" b="1" u="none" strike="noStrike" cap="none"/>
                        <a:t>7 to 11</a:t>
                      </a:r>
                      <a:endParaRPr sz="1200"/>
                    </a:p>
                  </a:txBody>
                  <a:tcPr marL="91450" marR="91450" marT="40650" marB="40650"/>
                </a:tc>
                <a:extLst>
                  <a:ext uri="{0D108BD9-81ED-4DB2-BD59-A6C34878D82A}">
                    <a16:rowId xmlns:a16="http://schemas.microsoft.com/office/drawing/2014/main" val="10001"/>
                  </a:ext>
                </a:extLst>
              </a:tr>
              <a:tr h="329625">
                <a:tc>
                  <a:txBody>
                    <a:bodyPr/>
                    <a:lstStyle/>
                    <a:p>
                      <a:pPr marL="0" marR="0" lvl="0" indent="0" algn="ctr" rtl="0">
                        <a:spcBef>
                          <a:spcPts val="0"/>
                        </a:spcBef>
                        <a:spcAft>
                          <a:spcPts val="0"/>
                        </a:spcAft>
                        <a:buNone/>
                      </a:pPr>
                      <a:r>
                        <a:rPr lang="en-GB" sz="1600" u="none" strike="noStrike" cap="none"/>
                        <a:t>High risk</a:t>
                      </a:r>
                      <a:endParaRPr sz="1200"/>
                    </a:p>
                  </a:txBody>
                  <a:tcPr marL="91450" marR="91450" marT="40650" marB="40650">
                    <a:solidFill>
                      <a:srgbClr val="FF0000"/>
                    </a:solidFill>
                  </a:tcPr>
                </a:tc>
                <a:tc>
                  <a:txBody>
                    <a:bodyPr/>
                    <a:lstStyle/>
                    <a:p>
                      <a:pPr marL="0" marR="0" lvl="0" indent="0" algn="ctr" rtl="0">
                        <a:spcBef>
                          <a:spcPts val="0"/>
                        </a:spcBef>
                        <a:spcAft>
                          <a:spcPts val="0"/>
                        </a:spcAft>
                        <a:buNone/>
                      </a:pPr>
                      <a:r>
                        <a:rPr lang="en-GB" sz="1600" b="1" u="none" strike="noStrike" cap="none" dirty="0"/>
                        <a:t>12 +</a:t>
                      </a:r>
                      <a:endParaRPr sz="1200" dirty="0"/>
                    </a:p>
                  </a:txBody>
                  <a:tcPr marL="91450" marR="91450" marT="40650" marB="40650"/>
                </a:tc>
                <a:extLst>
                  <a:ext uri="{0D108BD9-81ED-4DB2-BD59-A6C34878D82A}">
                    <a16:rowId xmlns:a16="http://schemas.microsoft.com/office/drawing/2014/main" val="10002"/>
                  </a:ext>
                </a:extLst>
              </a:tr>
            </a:tbl>
          </a:graphicData>
        </a:graphic>
      </p:graphicFrame>
      <p:graphicFrame>
        <p:nvGraphicFramePr>
          <p:cNvPr id="2" name="Table 2">
            <a:extLst>
              <a:ext uri="{FF2B5EF4-FFF2-40B4-BE49-F238E27FC236}">
                <a16:creationId xmlns:a16="http://schemas.microsoft.com/office/drawing/2014/main" id="{627C262D-677C-4EB5-A9EB-9389EE8C50C0}"/>
              </a:ext>
            </a:extLst>
          </p:cNvPr>
          <p:cNvGraphicFramePr>
            <a:graphicFrameLocks noGrp="1"/>
          </p:cNvGraphicFramePr>
          <p:nvPr>
            <p:extLst>
              <p:ext uri="{D42A27DB-BD31-4B8C-83A1-F6EECF244321}">
                <p14:modId xmlns:p14="http://schemas.microsoft.com/office/powerpoint/2010/main" val="148588353"/>
              </p:ext>
            </p:extLst>
          </p:nvPr>
        </p:nvGraphicFramePr>
        <p:xfrm>
          <a:off x="516956" y="1878575"/>
          <a:ext cx="8216700" cy="2005236"/>
        </p:xfrm>
        <a:graphic>
          <a:graphicData uri="http://schemas.openxmlformats.org/drawingml/2006/table">
            <a:tbl>
              <a:tblPr firstRow="1" bandRow="1">
                <a:tableStyleId>{DE2D98AA-660A-47C9-A338-A6BF89BB139C}</a:tableStyleId>
              </a:tblPr>
              <a:tblGrid>
                <a:gridCol w="2054175">
                  <a:extLst>
                    <a:ext uri="{9D8B030D-6E8A-4147-A177-3AD203B41FA5}">
                      <a16:colId xmlns:a16="http://schemas.microsoft.com/office/drawing/2014/main" val="1839401044"/>
                    </a:ext>
                  </a:extLst>
                </a:gridCol>
                <a:gridCol w="2054175">
                  <a:extLst>
                    <a:ext uri="{9D8B030D-6E8A-4147-A177-3AD203B41FA5}">
                      <a16:colId xmlns:a16="http://schemas.microsoft.com/office/drawing/2014/main" val="3566073732"/>
                    </a:ext>
                  </a:extLst>
                </a:gridCol>
                <a:gridCol w="2054175">
                  <a:extLst>
                    <a:ext uri="{9D8B030D-6E8A-4147-A177-3AD203B41FA5}">
                      <a16:colId xmlns:a16="http://schemas.microsoft.com/office/drawing/2014/main" val="608363519"/>
                    </a:ext>
                  </a:extLst>
                </a:gridCol>
                <a:gridCol w="2054175">
                  <a:extLst>
                    <a:ext uri="{9D8B030D-6E8A-4147-A177-3AD203B41FA5}">
                      <a16:colId xmlns:a16="http://schemas.microsoft.com/office/drawing/2014/main" val="3263648128"/>
                    </a:ext>
                  </a:extLst>
                </a:gridCol>
              </a:tblGrid>
              <a:tr h="334206">
                <a:tc>
                  <a:txBody>
                    <a:bodyPr/>
                    <a:lstStyle/>
                    <a:p>
                      <a:r>
                        <a:rPr lang="en-GB" sz="1100" b="1" dirty="0"/>
                        <a:t>Probability</a:t>
                      </a:r>
                    </a:p>
                  </a:txBody>
                  <a:tcPr/>
                </a:tc>
                <a:tc>
                  <a:txBody>
                    <a:bodyPr/>
                    <a:lstStyle/>
                    <a:p>
                      <a:r>
                        <a:rPr lang="en-GB" sz="1100" dirty="0"/>
                        <a:t>Rating</a:t>
                      </a:r>
                    </a:p>
                  </a:txBody>
                  <a:tcPr/>
                </a:tc>
                <a:tc>
                  <a:txBody>
                    <a:bodyPr/>
                    <a:lstStyle/>
                    <a:p>
                      <a:r>
                        <a:rPr lang="en-GB" sz="1100" dirty="0"/>
                        <a:t>Severity of impact</a:t>
                      </a:r>
                    </a:p>
                  </a:txBody>
                  <a:tcPr/>
                </a:tc>
                <a:tc>
                  <a:txBody>
                    <a:bodyPr/>
                    <a:lstStyle/>
                    <a:p>
                      <a:r>
                        <a:rPr lang="en-GB" sz="1100" dirty="0"/>
                        <a:t>Rating</a:t>
                      </a:r>
                    </a:p>
                  </a:txBody>
                  <a:tcPr/>
                </a:tc>
                <a:extLst>
                  <a:ext uri="{0D108BD9-81ED-4DB2-BD59-A6C34878D82A}">
                    <a16:rowId xmlns:a16="http://schemas.microsoft.com/office/drawing/2014/main" val="3563552490"/>
                  </a:ext>
                </a:extLst>
              </a:tr>
              <a:tr h="334206">
                <a:tc>
                  <a:txBody>
                    <a:bodyPr/>
                    <a:lstStyle/>
                    <a:p>
                      <a:r>
                        <a:rPr lang="en-GB" sz="1100" b="1" dirty="0"/>
                        <a:t>Almost certain</a:t>
                      </a:r>
                    </a:p>
                  </a:txBody>
                  <a:tcPr/>
                </a:tc>
                <a:tc>
                  <a:txBody>
                    <a:bodyPr/>
                    <a:lstStyle/>
                    <a:p>
                      <a:r>
                        <a:rPr lang="en-GB" sz="1100" dirty="0"/>
                        <a:t>5</a:t>
                      </a:r>
                    </a:p>
                  </a:txBody>
                  <a:tcPr/>
                </a:tc>
                <a:tc>
                  <a:txBody>
                    <a:bodyPr/>
                    <a:lstStyle/>
                    <a:p>
                      <a:r>
                        <a:rPr lang="en-GB" sz="1100" b="1" dirty="0"/>
                        <a:t>Catastrophic</a:t>
                      </a:r>
                    </a:p>
                  </a:txBody>
                  <a:tcPr/>
                </a:tc>
                <a:tc>
                  <a:txBody>
                    <a:bodyPr/>
                    <a:lstStyle/>
                    <a:p>
                      <a:r>
                        <a:rPr lang="en-GB" sz="1100" dirty="0"/>
                        <a:t>5</a:t>
                      </a:r>
                    </a:p>
                  </a:txBody>
                  <a:tcPr/>
                </a:tc>
                <a:extLst>
                  <a:ext uri="{0D108BD9-81ED-4DB2-BD59-A6C34878D82A}">
                    <a16:rowId xmlns:a16="http://schemas.microsoft.com/office/drawing/2014/main" val="2257999783"/>
                  </a:ext>
                </a:extLst>
              </a:tr>
              <a:tr h="334206">
                <a:tc>
                  <a:txBody>
                    <a:bodyPr/>
                    <a:lstStyle/>
                    <a:p>
                      <a:r>
                        <a:rPr lang="en-GB" sz="1100" b="1" dirty="0"/>
                        <a:t>Very likely</a:t>
                      </a:r>
                    </a:p>
                  </a:txBody>
                  <a:tcPr/>
                </a:tc>
                <a:tc>
                  <a:txBody>
                    <a:bodyPr/>
                    <a:lstStyle/>
                    <a:p>
                      <a:r>
                        <a:rPr lang="en-GB" sz="1100" dirty="0"/>
                        <a:t>4</a:t>
                      </a:r>
                    </a:p>
                  </a:txBody>
                  <a:tcPr/>
                </a:tc>
                <a:tc>
                  <a:txBody>
                    <a:bodyPr/>
                    <a:lstStyle/>
                    <a:p>
                      <a:r>
                        <a:rPr lang="en-GB" sz="1100" b="1" dirty="0"/>
                        <a:t>Major</a:t>
                      </a:r>
                    </a:p>
                  </a:txBody>
                  <a:tcPr/>
                </a:tc>
                <a:tc>
                  <a:txBody>
                    <a:bodyPr/>
                    <a:lstStyle/>
                    <a:p>
                      <a:r>
                        <a:rPr lang="en-GB" sz="1100" dirty="0"/>
                        <a:t>4</a:t>
                      </a:r>
                    </a:p>
                  </a:txBody>
                  <a:tcPr/>
                </a:tc>
                <a:extLst>
                  <a:ext uri="{0D108BD9-81ED-4DB2-BD59-A6C34878D82A}">
                    <a16:rowId xmlns:a16="http://schemas.microsoft.com/office/drawing/2014/main" val="2073246482"/>
                  </a:ext>
                </a:extLst>
              </a:tr>
              <a:tr h="334206">
                <a:tc>
                  <a:txBody>
                    <a:bodyPr/>
                    <a:lstStyle/>
                    <a:p>
                      <a:r>
                        <a:rPr lang="en-GB" sz="1100" b="1" dirty="0"/>
                        <a:t>Likely</a:t>
                      </a:r>
                    </a:p>
                  </a:txBody>
                  <a:tcPr/>
                </a:tc>
                <a:tc>
                  <a:txBody>
                    <a:bodyPr/>
                    <a:lstStyle/>
                    <a:p>
                      <a:r>
                        <a:rPr lang="en-GB" sz="1100" dirty="0"/>
                        <a:t>3</a:t>
                      </a:r>
                    </a:p>
                  </a:txBody>
                  <a:tcPr/>
                </a:tc>
                <a:tc>
                  <a:txBody>
                    <a:bodyPr/>
                    <a:lstStyle/>
                    <a:p>
                      <a:r>
                        <a:rPr lang="en-GB" sz="1100" b="1" dirty="0"/>
                        <a:t>Moderate</a:t>
                      </a:r>
                    </a:p>
                  </a:txBody>
                  <a:tcPr/>
                </a:tc>
                <a:tc>
                  <a:txBody>
                    <a:bodyPr/>
                    <a:lstStyle/>
                    <a:p>
                      <a:r>
                        <a:rPr lang="en-GB" sz="1100" dirty="0"/>
                        <a:t>3</a:t>
                      </a:r>
                    </a:p>
                  </a:txBody>
                  <a:tcPr/>
                </a:tc>
                <a:extLst>
                  <a:ext uri="{0D108BD9-81ED-4DB2-BD59-A6C34878D82A}">
                    <a16:rowId xmlns:a16="http://schemas.microsoft.com/office/drawing/2014/main" val="2498366368"/>
                  </a:ext>
                </a:extLst>
              </a:tr>
              <a:tr h="334206">
                <a:tc>
                  <a:txBody>
                    <a:bodyPr/>
                    <a:lstStyle/>
                    <a:p>
                      <a:r>
                        <a:rPr lang="en-GB" sz="1100" b="1" dirty="0"/>
                        <a:t>Unlikely</a:t>
                      </a:r>
                    </a:p>
                  </a:txBody>
                  <a:tcPr/>
                </a:tc>
                <a:tc>
                  <a:txBody>
                    <a:bodyPr/>
                    <a:lstStyle/>
                    <a:p>
                      <a:r>
                        <a:rPr lang="en-GB" sz="1100" dirty="0"/>
                        <a:t>2</a:t>
                      </a:r>
                    </a:p>
                  </a:txBody>
                  <a:tcPr/>
                </a:tc>
                <a:tc>
                  <a:txBody>
                    <a:bodyPr/>
                    <a:lstStyle/>
                    <a:p>
                      <a:r>
                        <a:rPr lang="en-GB" sz="1100" b="1" dirty="0"/>
                        <a:t>Minor</a:t>
                      </a:r>
                    </a:p>
                  </a:txBody>
                  <a:tcPr/>
                </a:tc>
                <a:tc>
                  <a:txBody>
                    <a:bodyPr/>
                    <a:lstStyle/>
                    <a:p>
                      <a:r>
                        <a:rPr lang="en-GB" sz="1100" dirty="0"/>
                        <a:t>2</a:t>
                      </a:r>
                    </a:p>
                  </a:txBody>
                  <a:tcPr/>
                </a:tc>
                <a:extLst>
                  <a:ext uri="{0D108BD9-81ED-4DB2-BD59-A6C34878D82A}">
                    <a16:rowId xmlns:a16="http://schemas.microsoft.com/office/drawing/2014/main" val="2108697511"/>
                  </a:ext>
                </a:extLst>
              </a:tr>
              <a:tr h="334206">
                <a:tc>
                  <a:txBody>
                    <a:bodyPr/>
                    <a:lstStyle/>
                    <a:p>
                      <a:r>
                        <a:rPr lang="en-GB" sz="1100" b="1" dirty="0"/>
                        <a:t>Improbably </a:t>
                      </a:r>
                    </a:p>
                  </a:txBody>
                  <a:tcPr/>
                </a:tc>
                <a:tc>
                  <a:txBody>
                    <a:bodyPr/>
                    <a:lstStyle/>
                    <a:p>
                      <a:r>
                        <a:rPr lang="en-GB" sz="1100" dirty="0"/>
                        <a:t>1</a:t>
                      </a:r>
                    </a:p>
                  </a:txBody>
                  <a:tcPr/>
                </a:tc>
                <a:tc>
                  <a:txBody>
                    <a:bodyPr/>
                    <a:lstStyle/>
                    <a:p>
                      <a:r>
                        <a:rPr lang="en-GB" sz="1100" b="1" dirty="0"/>
                        <a:t>None or trivial</a:t>
                      </a:r>
                    </a:p>
                  </a:txBody>
                  <a:tcPr/>
                </a:tc>
                <a:tc>
                  <a:txBody>
                    <a:bodyPr/>
                    <a:lstStyle/>
                    <a:p>
                      <a:r>
                        <a:rPr lang="en-GB" sz="1100" dirty="0"/>
                        <a:t>1</a:t>
                      </a:r>
                    </a:p>
                  </a:txBody>
                  <a:tcPr/>
                </a:tc>
                <a:extLst>
                  <a:ext uri="{0D108BD9-81ED-4DB2-BD59-A6C34878D82A}">
                    <a16:rowId xmlns:a16="http://schemas.microsoft.com/office/drawing/2014/main" val="382678805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41"/>
          <p:cNvSpPr txBox="1">
            <a:spLocks noGrp="1"/>
          </p:cNvSpPr>
          <p:nvPr>
            <p:ph type="ctrTitle"/>
          </p:nvPr>
        </p:nvSpPr>
        <p:spPr>
          <a:xfrm>
            <a:off x="107504" y="3880092"/>
            <a:ext cx="8564488" cy="856478"/>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3600"/>
              <a:buFont typeface="Tahoma"/>
              <a:buNone/>
            </a:pPr>
            <a:r>
              <a:rPr lang="en-GB">
                <a:solidFill>
                  <a:schemeClr val="dk1"/>
                </a:solidFill>
              </a:rPr>
              <a:t>Questions and discussion…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57" name="Google Shape;157;p29"/>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Risk assessment</a:t>
            </a:r>
            <a:endParaRPr sz="2800" b="0" i="0" u="none" strike="noStrike" cap="none">
              <a:solidFill>
                <a:srgbClr val="000000"/>
              </a:solidFill>
              <a:latin typeface="Arial"/>
              <a:ea typeface="Arial"/>
              <a:cs typeface="Arial"/>
              <a:sym typeface="Arial"/>
            </a:endParaRPr>
          </a:p>
        </p:txBody>
      </p:sp>
      <p:sp>
        <p:nvSpPr>
          <p:cNvPr id="158" name="Google Shape;158;p29"/>
          <p:cNvSpPr txBox="1"/>
          <p:nvPr/>
        </p:nvSpPr>
        <p:spPr>
          <a:xfrm>
            <a:off x="479299" y="1819525"/>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r>
              <a:rPr lang="en-GB"/>
              <a:t>These slides are to support staff within RHEBs with responsibility for Prevent risk assessments and action plan. The advice covers:</a:t>
            </a:r>
            <a:endParaRPr/>
          </a:p>
          <a:p>
            <a:pPr marL="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what does a Prevent risk assessment and action plan achieve and what should be covered?</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process and ownership </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how to develop a Prevent risk assessment and action plan</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sources of information and intelligence</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components of a good risk assessment</a:t>
            </a: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59" name="Google Shape;159;p29">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60" name="Google Shape;160;p29">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66" name="Google Shape;166;p30"/>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300" b="1"/>
              <a:t>What should a Prevent risk assessment look like?</a:t>
            </a:r>
            <a:endParaRPr sz="2300" b="0" i="0" u="none" strike="noStrike" cap="none">
              <a:solidFill>
                <a:srgbClr val="000000"/>
              </a:solidFill>
              <a:latin typeface="Arial"/>
              <a:ea typeface="Arial"/>
              <a:cs typeface="Arial"/>
              <a:sym typeface="Arial"/>
            </a:endParaRPr>
          </a:p>
        </p:txBody>
      </p:sp>
      <p:sp>
        <p:nvSpPr>
          <p:cNvPr id="167" name="Google Shape;167;p30"/>
          <p:cNvSpPr txBox="1"/>
          <p:nvPr/>
        </p:nvSpPr>
        <p:spPr>
          <a:xfrm>
            <a:off x="479299" y="1819525"/>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r>
              <a:rPr lang="en-GB" sz="1300"/>
              <a:t>There is no prescriptive format or style for a Prevent risk assessment or action plan &amp; institutions have the flexibility to utilise existing corporate models or devise one to suit their own needs.</a:t>
            </a: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sz="1300"/>
              <a:t>It is acceptable and often useful to combine the Prevent risk assessment with the action plan.</a:t>
            </a: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sz="1300"/>
              <a:t>However, it should: </a:t>
            </a:r>
            <a:endParaRPr sz="1300"/>
          </a:p>
          <a:p>
            <a:pPr marL="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reflect the specifics of your institution and not obviously be a generic document</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clearly identify when it was last updated, reviewed, authorship and importantly executive oversight and ownership</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demonstrate how risks have been identified and level of risk determined</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be part of a cycle not a one off event</a:t>
            </a:r>
            <a:endParaRPr sz="13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68" name="Google Shape;168;p30">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69" name="Google Shape;169;p30">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75" name="Google Shape;175;p31"/>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300" b="1"/>
              <a:t>What areas should your Prevent risk assessment cover?</a:t>
            </a:r>
            <a:endParaRPr sz="2300" b="0" i="0" u="none" strike="noStrike" cap="none">
              <a:solidFill>
                <a:srgbClr val="000000"/>
              </a:solidFill>
              <a:latin typeface="Arial"/>
              <a:ea typeface="Arial"/>
              <a:cs typeface="Arial"/>
              <a:sym typeface="Arial"/>
            </a:endParaRPr>
          </a:p>
        </p:txBody>
      </p:sp>
      <p:sp>
        <p:nvSpPr>
          <p:cNvPr id="176" name="Google Shape;176;p31"/>
          <p:cNvSpPr txBox="1"/>
          <p:nvPr/>
        </p:nvSpPr>
        <p:spPr>
          <a:xfrm>
            <a:off x="479299" y="1819525"/>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r>
              <a:rPr lang="en-GB" sz="1200"/>
              <a:t>The </a:t>
            </a:r>
            <a:r>
              <a:rPr lang="en-GB" sz="1200" u="sng">
                <a:solidFill>
                  <a:schemeClr val="hlink"/>
                </a:solidFill>
                <a:hlinkClick r:id="rId4"/>
              </a:rPr>
              <a:t>Prevent Statutory Guidance</a:t>
            </a:r>
            <a:r>
              <a:rPr lang="en-GB" sz="1200"/>
              <a:t> is a good starting point for this and outlines a number of areas that should be given consideration.</a:t>
            </a:r>
            <a:endParaRPr sz="1200"/>
          </a:p>
          <a:p>
            <a:pPr marL="0" marR="0" lvl="0" indent="0" algn="l" rtl="0">
              <a:lnSpc>
                <a:spcPct val="115000"/>
              </a:lnSpc>
              <a:spcBef>
                <a:spcPts val="0"/>
              </a:spcBef>
              <a:spcAft>
                <a:spcPts val="0"/>
              </a:spcAft>
              <a:buNone/>
            </a:pPr>
            <a:endParaRPr sz="1200"/>
          </a:p>
          <a:p>
            <a:pPr marL="0" marR="0" lvl="0" indent="0" algn="l" rtl="0">
              <a:lnSpc>
                <a:spcPct val="115000"/>
              </a:lnSpc>
              <a:spcBef>
                <a:spcPts val="0"/>
              </a:spcBef>
              <a:spcAft>
                <a:spcPts val="0"/>
              </a:spcAft>
              <a:buNone/>
            </a:pPr>
            <a:r>
              <a:rPr lang="en-GB" sz="1200"/>
              <a:t>The Statutory Guidance is not intended to be prescriptive in its application and institutions are urged to consider it in a manner that is proportionate to risk and personal to their institution. </a:t>
            </a:r>
            <a:endParaRPr sz="1200"/>
          </a:p>
          <a:p>
            <a:pPr marL="0" marR="0" lvl="0" indent="0" algn="l" rtl="0">
              <a:lnSpc>
                <a:spcPct val="115000"/>
              </a:lnSpc>
              <a:spcBef>
                <a:spcPts val="0"/>
              </a:spcBef>
              <a:spcAft>
                <a:spcPts val="0"/>
              </a:spcAft>
              <a:buNone/>
            </a:pPr>
            <a:endParaRPr sz="1200"/>
          </a:p>
          <a:p>
            <a:pPr marL="0" marR="0" lvl="0" indent="0" algn="l" rtl="0">
              <a:lnSpc>
                <a:spcPct val="115000"/>
              </a:lnSpc>
              <a:spcBef>
                <a:spcPts val="0"/>
              </a:spcBef>
              <a:spcAft>
                <a:spcPts val="0"/>
              </a:spcAft>
              <a:buNone/>
            </a:pPr>
            <a:r>
              <a:rPr lang="en-GB" sz="1200"/>
              <a:t>The higher education guidance covers:</a:t>
            </a:r>
            <a:endParaRPr sz="1200"/>
          </a:p>
          <a:p>
            <a:pPr marL="0" marR="0" lvl="0" indent="0" algn="l" rtl="0">
              <a:lnSpc>
                <a:spcPct val="115000"/>
              </a:lnSpc>
              <a:spcBef>
                <a:spcPts val="0"/>
              </a:spcBef>
              <a:spcAft>
                <a:spcPts val="0"/>
              </a:spcAft>
              <a:buNone/>
            </a:pPr>
            <a:endParaRPr sz="1200"/>
          </a:p>
          <a:p>
            <a:pPr marL="457200" marR="0" lvl="0" indent="-304800" algn="l" rtl="0">
              <a:lnSpc>
                <a:spcPct val="115000"/>
              </a:lnSpc>
              <a:spcBef>
                <a:spcPts val="0"/>
              </a:spcBef>
              <a:spcAft>
                <a:spcPts val="0"/>
              </a:spcAft>
              <a:buSzPts val="1200"/>
              <a:buChar char="●"/>
            </a:pPr>
            <a:r>
              <a:rPr lang="en-GB" sz="1200"/>
              <a:t>risk Assessment</a:t>
            </a:r>
            <a:endParaRPr sz="1200"/>
          </a:p>
          <a:p>
            <a:pPr marL="457200" marR="0" lvl="0" indent="-304800" algn="l" rtl="0">
              <a:lnSpc>
                <a:spcPct val="115000"/>
              </a:lnSpc>
              <a:spcBef>
                <a:spcPts val="0"/>
              </a:spcBef>
              <a:spcAft>
                <a:spcPts val="0"/>
              </a:spcAft>
              <a:buSzPts val="1200"/>
              <a:buChar char="●"/>
            </a:pPr>
            <a:r>
              <a:rPr lang="en-GB" sz="1200"/>
              <a:t>Prevent action plan</a:t>
            </a:r>
            <a:endParaRPr sz="1200"/>
          </a:p>
          <a:p>
            <a:pPr marL="457200" marR="0" lvl="0" indent="-304800" algn="l" rtl="0">
              <a:lnSpc>
                <a:spcPct val="115000"/>
              </a:lnSpc>
              <a:spcBef>
                <a:spcPts val="0"/>
              </a:spcBef>
              <a:spcAft>
                <a:spcPts val="0"/>
              </a:spcAft>
              <a:buSzPts val="1200"/>
              <a:buChar char="●"/>
            </a:pPr>
            <a:r>
              <a:rPr lang="en-GB" sz="1200"/>
              <a:t>Partnership</a:t>
            </a:r>
            <a:endParaRPr sz="1200"/>
          </a:p>
          <a:p>
            <a:pPr marL="457200" marR="0" lvl="0" indent="-304800" algn="l" rtl="0">
              <a:lnSpc>
                <a:spcPct val="115000"/>
              </a:lnSpc>
              <a:spcBef>
                <a:spcPts val="0"/>
              </a:spcBef>
              <a:spcAft>
                <a:spcPts val="0"/>
              </a:spcAft>
              <a:buSzPts val="1200"/>
              <a:buChar char="●"/>
            </a:pPr>
            <a:r>
              <a:rPr lang="en-GB" sz="1200"/>
              <a:t>staff training</a:t>
            </a:r>
            <a:endParaRPr sz="1200"/>
          </a:p>
          <a:p>
            <a:pPr marL="457200" marR="0" lvl="0" indent="-304800" algn="l" rtl="0">
              <a:lnSpc>
                <a:spcPct val="115000"/>
              </a:lnSpc>
              <a:spcBef>
                <a:spcPts val="0"/>
              </a:spcBef>
              <a:spcAft>
                <a:spcPts val="0"/>
              </a:spcAft>
              <a:buSzPts val="1200"/>
              <a:buChar char="●"/>
            </a:pPr>
            <a:r>
              <a:rPr lang="en-GB" sz="1200"/>
              <a:t>welfare &amp; pastoral care</a:t>
            </a:r>
            <a:endParaRPr sz="1200"/>
          </a:p>
          <a:p>
            <a:pPr marL="457200" marR="0" lvl="0" indent="-304800" algn="l" rtl="0">
              <a:lnSpc>
                <a:spcPct val="115000"/>
              </a:lnSpc>
              <a:spcBef>
                <a:spcPts val="0"/>
              </a:spcBef>
              <a:spcAft>
                <a:spcPts val="0"/>
              </a:spcAft>
              <a:buSzPts val="1200"/>
              <a:buChar char="●"/>
            </a:pPr>
            <a:r>
              <a:rPr lang="en-GB" sz="1200"/>
              <a:t>safety online</a:t>
            </a:r>
            <a:endParaRPr sz="1200"/>
          </a:p>
          <a:p>
            <a:pPr marL="457200" marR="0" lvl="0" indent="-304800" algn="l" rtl="0">
              <a:lnSpc>
                <a:spcPct val="115000"/>
              </a:lnSpc>
              <a:spcBef>
                <a:spcPts val="0"/>
              </a:spcBef>
              <a:spcAft>
                <a:spcPts val="0"/>
              </a:spcAft>
              <a:buSzPts val="1200"/>
              <a:buChar char="●"/>
            </a:pPr>
            <a:r>
              <a:rPr lang="en-GB" sz="1200"/>
              <a:t>speakers &amp; events</a:t>
            </a:r>
            <a:endParaRPr sz="12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77" name="Google Shape;177;p31">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78" name="Google Shape;178;p31">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84" name="Google Shape;184;p32"/>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Process and ownership</a:t>
            </a:r>
            <a:endParaRPr sz="2800" b="0" i="0" u="none" strike="noStrike" cap="none">
              <a:solidFill>
                <a:srgbClr val="000000"/>
              </a:solidFill>
              <a:latin typeface="Arial"/>
              <a:ea typeface="Arial"/>
              <a:cs typeface="Arial"/>
              <a:sym typeface="Arial"/>
            </a:endParaRPr>
          </a:p>
        </p:txBody>
      </p:sp>
      <p:sp>
        <p:nvSpPr>
          <p:cNvPr id="185" name="Google Shape;185;p32"/>
          <p:cNvSpPr txBox="1"/>
          <p:nvPr/>
        </p:nvSpPr>
        <p:spPr>
          <a:xfrm>
            <a:off x="425999" y="1966200"/>
            <a:ext cx="8292000" cy="3427800"/>
          </a:xfrm>
          <a:prstGeom prst="rect">
            <a:avLst/>
          </a:prstGeom>
          <a:noFill/>
          <a:ln>
            <a:noFill/>
          </a:ln>
        </p:spPr>
        <p:txBody>
          <a:bodyPr spcFirstLastPara="1" wrap="square" lIns="91400" tIns="45700" rIns="91400" bIns="45700" anchor="t" anchorCtr="0">
            <a:noAutofit/>
          </a:bodyPr>
          <a:lstStyle/>
          <a:p>
            <a:pPr marL="457200" marR="0" lvl="0" indent="-298450" algn="l" rtl="0">
              <a:lnSpc>
                <a:spcPct val="115000"/>
              </a:lnSpc>
              <a:spcBef>
                <a:spcPts val="0"/>
              </a:spcBef>
              <a:spcAft>
                <a:spcPts val="0"/>
              </a:spcAft>
              <a:buSzPts val="1100"/>
              <a:buChar char="●"/>
            </a:pPr>
            <a:r>
              <a:rPr lang="en-GB" sz="1100"/>
              <a:t>It is good practice to establish a cycle of review and refresh for risk assessments and action plans. Whilst no formal timeline for this exists it is suggested that reviews should be linked to publishing of CTLPs* and risk briefings</a:t>
            </a:r>
            <a:endParaRPr sz="1100"/>
          </a:p>
          <a:p>
            <a:pPr marL="457200" marR="0" lvl="0" indent="0" algn="l" rtl="0">
              <a:lnSpc>
                <a:spcPct val="115000"/>
              </a:lnSpc>
              <a:spcBef>
                <a:spcPts val="0"/>
              </a:spcBef>
              <a:spcAft>
                <a:spcPts val="0"/>
              </a:spcAft>
              <a:buNone/>
            </a:pPr>
            <a:endParaRPr sz="1100"/>
          </a:p>
          <a:p>
            <a:pPr marL="457200" marR="0" lvl="0" indent="-298450" algn="l" rtl="0">
              <a:lnSpc>
                <a:spcPct val="115000"/>
              </a:lnSpc>
              <a:spcBef>
                <a:spcPts val="0"/>
              </a:spcBef>
              <a:spcAft>
                <a:spcPts val="0"/>
              </a:spcAft>
              <a:buSzPts val="1100"/>
              <a:buChar char="●"/>
            </a:pPr>
            <a:r>
              <a:rPr lang="en-GB" sz="1100"/>
              <a:t>Operational responsibility and executive ownership should be clearly defined</a:t>
            </a:r>
            <a:endParaRPr sz="1100"/>
          </a:p>
          <a:p>
            <a:pPr marL="457200" marR="0" lvl="0" indent="0" algn="l" rtl="0">
              <a:lnSpc>
                <a:spcPct val="115000"/>
              </a:lnSpc>
              <a:spcBef>
                <a:spcPts val="0"/>
              </a:spcBef>
              <a:spcAft>
                <a:spcPts val="0"/>
              </a:spcAft>
              <a:buNone/>
            </a:pPr>
            <a:endParaRPr sz="1100"/>
          </a:p>
          <a:p>
            <a:pPr marL="457200" marR="0" lvl="0" indent="-298450" algn="l" rtl="0">
              <a:lnSpc>
                <a:spcPct val="115000"/>
              </a:lnSpc>
              <a:spcBef>
                <a:spcPts val="0"/>
              </a:spcBef>
              <a:spcAft>
                <a:spcPts val="0"/>
              </a:spcAft>
              <a:buSzPts val="1100"/>
              <a:buChar char="●"/>
            </a:pPr>
            <a:r>
              <a:rPr lang="en-GB" sz="1100"/>
              <a:t>Published (and adhered to) reporting timetables should be established to allow accountability and transparency</a:t>
            </a:r>
            <a:endParaRPr sz="1100"/>
          </a:p>
          <a:p>
            <a:pPr marL="457200" marR="0" lvl="0" indent="0" algn="l" rtl="0">
              <a:lnSpc>
                <a:spcPct val="115000"/>
              </a:lnSpc>
              <a:spcBef>
                <a:spcPts val="0"/>
              </a:spcBef>
              <a:spcAft>
                <a:spcPts val="0"/>
              </a:spcAft>
              <a:buNone/>
            </a:pPr>
            <a:endParaRPr sz="1100"/>
          </a:p>
          <a:p>
            <a:pPr marL="457200" marR="0" lvl="0" indent="-298450" algn="l" rtl="0">
              <a:lnSpc>
                <a:spcPct val="115000"/>
              </a:lnSpc>
              <a:spcBef>
                <a:spcPts val="0"/>
              </a:spcBef>
              <a:spcAft>
                <a:spcPts val="0"/>
              </a:spcAft>
              <a:buSzPts val="1100"/>
              <a:buChar char="●"/>
            </a:pPr>
            <a:r>
              <a:rPr lang="en-GB" sz="1100"/>
              <a:t>Internal forums (existing or Prevent specific) to manage oversight and reporting and to provide transparency</a:t>
            </a:r>
            <a:endParaRPr sz="1100"/>
          </a:p>
          <a:p>
            <a:pPr marL="457200" marR="0" lvl="0" indent="0" algn="l" rtl="0">
              <a:lnSpc>
                <a:spcPct val="115000"/>
              </a:lnSpc>
              <a:spcBef>
                <a:spcPts val="0"/>
              </a:spcBef>
              <a:spcAft>
                <a:spcPts val="0"/>
              </a:spcAft>
              <a:buNone/>
            </a:pPr>
            <a:r>
              <a:rPr lang="en-GB" sz="1100"/>
              <a:t> </a:t>
            </a:r>
            <a:endParaRPr sz="1100"/>
          </a:p>
          <a:p>
            <a:pPr marL="457200" marR="0" lvl="0" indent="-298450" algn="l" rtl="0">
              <a:lnSpc>
                <a:spcPct val="115000"/>
              </a:lnSpc>
              <a:spcBef>
                <a:spcPts val="0"/>
              </a:spcBef>
              <a:spcAft>
                <a:spcPts val="0"/>
              </a:spcAft>
              <a:buSzPts val="1100"/>
              <a:buChar char="●"/>
            </a:pPr>
            <a:r>
              <a:rPr lang="en-GB" sz="1100"/>
              <a:t>Consultation amongst students, staff, external stakeholders and communities should be a key strand of annual process</a:t>
            </a:r>
            <a:endParaRPr sz="1100"/>
          </a:p>
          <a:p>
            <a:pPr marL="457200" marR="0" lvl="0" indent="0" algn="l" rtl="0">
              <a:lnSpc>
                <a:spcPct val="115000"/>
              </a:lnSpc>
              <a:spcBef>
                <a:spcPts val="0"/>
              </a:spcBef>
              <a:spcAft>
                <a:spcPts val="0"/>
              </a:spcAft>
              <a:buNone/>
            </a:pPr>
            <a:endParaRPr sz="1100"/>
          </a:p>
          <a:p>
            <a:pPr marL="457200" marR="0" lvl="0" indent="-298450" algn="l" rtl="0">
              <a:lnSpc>
                <a:spcPct val="115000"/>
              </a:lnSpc>
              <a:spcBef>
                <a:spcPts val="0"/>
              </a:spcBef>
              <a:spcAft>
                <a:spcPts val="0"/>
              </a:spcAft>
              <a:buSzPts val="1100"/>
              <a:buChar char="●"/>
            </a:pPr>
            <a:r>
              <a:rPr lang="en-GB" sz="1100"/>
              <a:t>OfS submission timelines</a:t>
            </a:r>
            <a:endParaRPr sz="1100"/>
          </a:p>
          <a:p>
            <a:pPr marL="457200" marR="0" lvl="0" indent="0" algn="l" rtl="0">
              <a:lnSpc>
                <a:spcPct val="115000"/>
              </a:lnSpc>
              <a:spcBef>
                <a:spcPts val="0"/>
              </a:spcBef>
              <a:spcAft>
                <a:spcPts val="0"/>
              </a:spcAft>
              <a:buNone/>
            </a:pPr>
            <a:endParaRPr sz="1100"/>
          </a:p>
          <a:p>
            <a:pPr marL="457200" marR="0" lvl="0" indent="-298450" algn="l" rtl="0">
              <a:lnSpc>
                <a:spcPct val="115000"/>
              </a:lnSpc>
              <a:spcBef>
                <a:spcPts val="0"/>
              </a:spcBef>
              <a:spcAft>
                <a:spcPts val="0"/>
              </a:spcAft>
              <a:buSzPts val="1100"/>
              <a:buChar char="●"/>
            </a:pPr>
            <a:r>
              <a:rPr lang="en-GB" sz="1100"/>
              <a:t>Once you have the risk assessment and action plan in place it is important you use them and regularly update them</a:t>
            </a:r>
            <a:endParaRPr sz="1100"/>
          </a:p>
          <a:p>
            <a:pPr marL="457200" marR="0" lvl="0" indent="0" algn="l" rtl="0">
              <a:lnSpc>
                <a:spcPct val="115000"/>
              </a:lnSpc>
              <a:spcBef>
                <a:spcPts val="0"/>
              </a:spcBef>
              <a:spcAft>
                <a:spcPts val="0"/>
              </a:spcAft>
              <a:buNone/>
            </a:pPr>
            <a:endParaRPr sz="12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86" name="Google Shape;186;p32">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87" name="Google Shape;187;p32">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93" name="Google Shape;193;p33"/>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Risk assessment cycle</a:t>
            </a:r>
            <a:endParaRPr sz="2800" b="0" i="0" u="none" strike="noStrike" cap="none">
              <a:solidFill>
                <a:srgbClr val="000000"/>
              </a:solidFill>
              <a:latin typeface="Arial"/>
              <a:ea typeface="Arial"/>
              <a:cs typeface="Arial"/>
              <a:sym typeface="Arial"/>
            </a:endParaRPr>
          </a:p>
        </p:txBody>
      </p:sp>
      <p:cxnSp>
        <p:nvCxnSpPr>
          <p:cNvPr id="194" name="Google Shape;194;p33">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95" name="Google Shape;195;p33">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pic>
        <p:nvPicPr>
          <p:cNvPr id="196" name="Google Shape;196;p33" descr="A process chart demonstrating that risk assessment is not a one off activity but needs to a cyclical process repeated over time. The phases (in order) are: information sources, information access, interpretation, mitigation, review and refresh.&#10;"/>
          <p:cNvPicPr preferRelativeResize="0"/>
          <p:nvPr/>
        </p:nvPicPr>
        <p:blipFill>
          <a:blip r:embed="rId4">
            <a:alphaModFix/>
          </a:blip>
          <a:stretch>
            <a:fillRect/>
          </a:stretch>
        </p:blipFill>
        <p:spPr>
          <a:xfrm>
            <a:off x="1185350" y="1773900"/>
            <a:ext cx="5889923" cy="3943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02" name="Google Shape;202;p34"/>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Risk and the organisation</a:t>
            </a:r>
            <a:endParaRPr sz="2800" b="0" i="0" u="none" strike="noStrike" cap="none">
              <a:solidFill>
                <a:srgbClr val="000000"/>
              </a:solidFill>
              <a:latin typeface="Arial"/>
              <a:ea typeface="Arial"/>
              <a:cs typeface="Arial"/>
              <a:sym typeface="Arial"/>
            </a:endParaRPr>
          </a:p>
        </p:txBody>
      </p:sp>
      <p:sp>
        <p:nvSpPr>
          <p:cNvPr id="203" name="Google Shape;203;p34"/>
          <p:cNvSpPr txBox="1"/>
          <p:nvPr/>
        </p:nvSpPr>
        <p:spPr>
          <a:xfrm>
            <a:off x="425999" y="1806250"/>
            <a:ext cx="8292000" cy="3427800"/>
          </a:xfrm>
          <a:prstGeom prst="rect">
            <a:avLst/>
          </a:prstGeom>
          <a:noFill/>
          <a:ln>
            <a:noFill/>
          </a:ln>
        </p:spPr>
        <p:txBody>
          <a:bodyPr spcFirstLastPara="1" wrap="square" lIns="91400" tIns="45700" rIns="91400" bIns="45700" anchor="t" anchorCtr="0">
            <a:noAutofit/>
          </a:bodyPr>
          <a:lstStyle/>
          <a:p>
            <a:pPr marL="457200" marR="0" lvl="0" indent="-304800" algn="l" rtl="0">
              <a:lnSpc>
                <a:spcPct val="115000"/>
              </a:lnSpc>
              <a:spcBef>
                <a:spcPts val="0"/>
              </a:spcBef>
              <a:spcAft>
                <a:spcPts val="0"/>
              </a:spcAft>
              <a:buSzPts val="1200"/>
              <a:buChar char="●"/>
            </a:pPr>
            <a:r>
              <a:rPr lang="en-GB" sz="1200"/>
              <a:t>Planning and management of risks and their impacts requires cross-department and trans-organisational planning and consultation. </a:t>
            </a:r>
            <a:endParaRPr sz="1200"/>
          </a:p>
          <a:p>
            <a:pPr marL="457200" marR="0" lvl="0" indent="0" algn="l" rtl="0">
              <a:lnSpc>
                <a:spcPct val="115000"/>
              </a:lnSpc>
              <a:spcBef>
                <a:spcPts val="0"/>
              </a:spcBef>
              <a:spcAft>
                <a:spcPts val="0"/>
              </a:spcAft>
              <a:buNone/>
            </a:pPr>
            <a:endParaRPr sz="1200"/>
          </a:p>
          <a:p>
            <a:pPr marL="457200" marR="0" lvl="0" indent="-304800" algn="l" rtl="0">
              <a:lnSpc>
                <a:spcPct val="115000"/>
              </a:lnSpc>
              <a:spcBef>
                <a:spcPts val="0"/>
              </a:spcBef>
              <a:spcAft>
                <a:spcPts val="0"/>
              </a:spcAft>
              <a:buSzPts val="1200"/>
              <a:buChar char="●"/>
            </a:pPr>
            <a:r>
              <a:rPr lang="en-GB" sz="1200"/>
              <a:t>Linking between management and planning efforts.</a:t>
            </a:r>
            <a:endParaRPr sz="1200"/>
          </a:p>
          <a:p>
            <a:pPr marL="0" marR="0" lvl="0" indent="0" algn="l" rtl="0">
              <a:lnSpc>
                <a:spcPct val="115000"/>
              </a:lnSpc>
              <a:spcBef>
                <a:spcPts val="0"/>
              </a:spcBef>
              <a:spcAft>
                <a:spcPts val="0"/>
              </a:spcAft>
              <a:buNone/>
            </a:pPr>
            <a:endParaRPr sz="1200"/>
          </a:p>
          <a:p>
            <a:pPr marL="457200" marR="0" lvl="0" indent="-304800" algn="l" rtl="0">
              <a:lnSpc>
                <a:spcPct val="115000"/>
              </a:lnSpc>
              <a:spcBef>
                <a:spcPts val="0"/>
              </a:spcBef>
              <a:spcAft>
                <a:spcPts val="0"/>
              </a:spcAft>
              <a:buSzPts val="1200"/>
              <a:buChar char="●"/>
            </a:pPr>
            <a:r>
              <a:rPr lang="en-GB" sz="1200"/>
              <a:t>Prevent risk planning cannot be conducted in isolation.</a:t>
            </a:r>
            <a:endParaRPr sz="1200"/>
          </a:p>
          <a:p>
            <a:pPr marL="457200" marR="0" lvl="0" indent="0" algn="l" rtl="0">
              <a:lnSpc>
                <a:spcPct val="115000"/>
              </a:lnSpc>
              <a:spcBef>
                <a:spcPts val="0"/>
              </a:spcBef>
              <a:spcAft>
                <a:spcPts val="0"/>
              </a:spcAft>
              <a:buNone/>
            </a:pPr>
            <a:endParaRPr sz="1200"/>
          </a:p>
          <a:p>
            <a:pPr marL="457200" marR="0" lvl="0" indent="-304800" algn="l" rtl="0">
              <a:lnSpc>
                <a:spcPct val="115000"/>
              </a:lnSpc>
              <a:spcBef>
                <a:spcPts val="0"/>
              </a:spcBef>
              <a:spcAft>
                <a:spcPts val="0"/>
              </a:spcAft>
              <a:buSzPts val="1200"/>
              <a:buChar char="●"/>
            </a:pPr>
            <a:r>
              <a:rPr lang="en-GB" sz="1200"/>
              <a:t>Considering the organisation’s needs, context and the need to maintain it’s normal functions (a proportionate response)</a:t>
            </a:r>
            <a:endParaRPr sz="1200"/>
          </a:p>
          <a:p>
            <a:pPr marL="457200" marR="0" lvl="0" indent="0" algn="l" rtl="0">
              <a:lnSpc>
                <a:spcPct val="115000"/>
              </a:lnSpc>
              <a:spcBef>
                <a:spcPts val="0"/>
              </a:spcBef>
              <a:spcAft>
                <a:spcPts val="0"/>
              </a:spcAft>
              <a:buNone/>
            </a:pPr>
            <a:endParaRPr sz="1200"/>
          </a:p>
          <a:p>
            <a:pPr marL="457200" marR="0" lvl="0" indent="-304800" algn="l" rtl="0">
              <a:lnSpc>
                <a:spcPct val="115000"/>
              </a:lnSpc>
              <a:spcBef>
                <a:spcPts val="0"/>
              </a:spcBef>
              <a:spcAft>
                <a:spcPts val="0"/>
              </a:spcAft>
              <a:buSzPts val="1200"/>
              <a:buChar char="●"/>
            </a:pPr>
            <a:r>
              <a:rPr lang="en-GB" sz="1200"/>
              <a:t>External and internal forces, security and information management, human capital and training, risk management strategy, culture, demographics and organisational “character”</a:t>
            </a:r>
            <a:endParaRPr sz="1200"/>
          </a:p>
          <a:p>
            <a:pPr marL="457200" marR="0" lvl="0" indent="0" algn="l" rtl="0">
              <a:lnSpc>
                <a:spcPct val="115000"/>
              </a:lnSpc>
              <a:spcBef>
                <a:spcPts val="0"/>
              </a:spcBef>
              <a:spcAft>
                <a:spcPts val="0"/>
              </a:spcAft>
              <a:buNone/>
            </a:pPr>
            <a:endParaRPr sz="1200"/>
          </a:p>
          <a:p>
            <a:pPr marL="457200" marR="0" lvl="0" indent="-304800" algn="l" rtl="0">
              <a:lnSpc>
                <a:spcPct val="115000"/>
              </a:lnSpc>
              <a:spcBef>
                <a:spcPts val="0"/>
              </a:spcBef>
              <a:spcAft>
                <a:spcPts val="0"/>
              </a:spcAft>
              <a:buSzPts val="1200"/>
              <a:buChar char="●"/>
            </a:pPr>
            <a:r>
              <a:rPr lang="en-GB" sz="1200"/>
              <a:t>Prevent management and planning must ensure and include consultation with internal and external stakeholders. </a:t>
            </a:r>
            <a:endParaRPr sz="1200"/>
          </a:p>
          <a:p>
            <a:pPr marL="457200" marR="0" lvl="0" indent="0" algn="l" rtl="0">
              <a:lnSpc>
                <a:spcPct val="115000"/>
              </a:lnSpc>
              <a:spcBef>
                <a:spcPts val="0"/>
              </a:spcBef>
              <a:spcAft>
                <a:spcPts val="0"/>
              </a:spcAft>
              <a:buNone/>
            </a:pPr>
            <a:endParaRPr sz="1200"/>
          </a:p>
          <a:p>
            <a:pPr marL="457200" marR="0" lvl="0" indent="-304800" algn="l" rtl="0">
              <a:lnSpc>
                <a:spcPct val="115000"/>
              </a:lnSpc>
              <a:spcBef>
                <a:spcPts val="0"/>
              </a:spcBef>
              <a:spcAft>
                <a:spcPts val="0"/>
              </a:spcAft>
              <a:buSzPts val="1200"/>
              <a:buChar char="●"/>
            </a:pPr>
            <a:r>
              <a:rPr lang="en-GB" sz="1200"/>
              <a:t>No one-size “tick-box answer” - every organisation is unique! </a:t>
            </a:r>
            <a:endParaRPr sz="1200"/>
          </a:p>
          <a:p>
            <a:pPr marL="457200" marR="0" lvl="0" indent="0" algn="l" rtl="0">
              <a:lnSpc>
                <a:spcPct val="115000"/>
              </a:lnSpc>
              <a:spcBef>
                <a:spcPts val="0"/>
              </a:spcBef>
              <a:spcAft>
                <a:spcPts val="0"/>
              </a:spcAft>
              <a:buNone/>
            </a:pPr>
            <a:endParaRPr sz="12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04" name="Google Shape;204;p34">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05" name="Google Shape;205;p34">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11" name="Google Shape;211;p35"/>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Risk assessment and action planning model</a:t>
            </a:r>
            <a:endParaRPr sz="2800" b="0" i="0" u="none" strike="noStrike" cap="none">
              <a:solidFill>
                <a:srgbClr val="000000"/>
              </a:solidFill>
              <a:latin typeface="Arial"/>
              <a:ea typeface="Arial"/>
              <a:cs typeface="Arial"/>
              <a:sym typeface="Arial"/>
            </a:endParaRPr>
          </a:p>
        </p:txBody>
      </p:sp>
      <p:pic>
        <p:nvPicPr>
          <p:cNvPr id="214" name="Google Shape;214;p35" descr="A hierarchical chart explaining the different tiers of information to build a Prevent risk assessment&#10;&#10;From the top of the hierarchy to the bottom: your Prevent action plan, risks identified through Prevent partnership information, risks identified across your institution from internal stakeholder information"/>
          <p:cNvPicPr preferRelativeResize="0"/>
          <p:nvPr/>
        </p:nvPicPr>
        <p:blipFill>
          <a:blip r:embed="rId4">
            <a:alphaModFix/>
          </a:blip>
          <a:stretch>
            <a:fillRect/>
          </a:stretch>
        </p:blipFill>
        <p:spPr>
          <a:xfrm>
            <a:off x="714499" y="1962348"/>
            <a:ext cx="7544401" cy="3665736"/>
          </a:xfrm>
          <a:prstGeom prst="rect">
            <a:avLst/>
          </a:prstGeom>
          <a:noFill/>
          <a:ln>
            <a:noFill/>
          </a:ln>
        </p:spPr>
      </p:pic>
      <p:cxnSp>
        <p:nvCxnSpPr>
          <p:cNvPr id="212" name="Google Shape;212;p35">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13" name="Google Shape;213;p35">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20" name="Google Shape;220;p36"/>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Risk assessment information sources</a:t>
            </a:r>
            <a:endParaRPr sz="2800" b="0" i="0" u="none" strike="noStrike" cap="none">
              <a:solidFill>
                <a:srgbClr val="000000"/>
              </a:solidFill>
              <a:latin typeface="Arial"/>
              <a:ea typeface="Arial"/>
              <a:cs typeface="Arial"/>
              <a:sym typeface="Arial"/>
            </a:endParaRPr>
          </a:p>
        </p:txBody>
      </p:sp>
      <p:sp>
        <p:nvSpPr>
          <p:cNvPr id="221" name="Google Shape;221;p36"/>
          <p:cNvSpPr txBox="1"/>
          <p:nvPr/>
        </p:nvSpPr>
        <p:spPr>
          <a:xfrm>
            <a:off x="425999" y="180625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Risk assessments must be based on a broad range of information and intelligence to ensure all potential risks are identified and understood in the context of your institution and it’s community</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This might include consideration of differing risks on different campuses/sites and risks to specific communities, groups or events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Remember the Prevent Statutory Guidance states that your risk assessment is expected to:</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“assess where &amp; how students might be at risk of being drawn into terrorism …. campus and student welfare, including equality and diversity and the safety and welfare of students and staff  …. assess the physical management of the university estate”  (</a:t>
            </a:r>
            <a:r>
              <a:rPr lang="en-GB" u="sng">
                <a:solidFill>
                  <a:schemeClr val="hlink"/>
                </a:solidFill>
                <a:hlinkClick r:id="rId4"/>
              </a:rPr>
              <a:t>Paragraph 19, Prevent statutory guidance for higher education</a:t>
            </a:r>
            <a:r>
              <a:rPr lang="en-GB"/>
              <a:t>)</a:t>
            </a: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22" name="Google Shape;222;p36">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23" name="Google Shape;223;p36">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928</Words>
  <Application>Microsoft Office PowerPoint</Application>
  <PresentationFormat>Custom</PresentationFormat>
  <Paragraphs>284</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Tahoma</vt:lpstr>
      <vt:lpstr>Noto Sans Symbols</vt:lpstr>
      <vt:lpstr>Calibri</vt:lpstr>
      <vt:lpstr>Office Theme</vt:lpstr>
      <vt:lpstr>Theme1</vt:lpstr>
      <vt:lpstr>Designing and Building Your Prevent Risk Assessment  </vt:lpstr>
      <vt:lpstr>Risk assessment</vt:lpstr>
      <vt:lpstr>What should a Prevent risk assessment look like?</vt:lpstr>
      <vt:lpstr>What areas should your Prevent risk assessment cover?</vt:lpstr>
      <vt:lpstr>Process and ownership</vt:lpstr>
      <vt:lpstr>Risk assessment cycle</vt:lpstr>
      <vt:lpstr>Risk and the organisation</vt:lpstr>
      <vt:lpstr>Risk assessment and action planning model</vt:lpstr>
      <vt:lpstr>Risk assessment information sources</vt:lpstr>
      <vt:lpstr>Sources of information and intelligence: high-level sources</vt:lpstr>
      <vt:lpstr>Sources of information and intelligence:  local sources</vt:lpstr>
      <vt:lpstr>Components of a good risk assessment/action plan</vt:lpstr>
      <vt:lpstr>An example of a risk assessment matrix</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and Building Your Prevent Risk Assessment</dc:title>
  <dc:creator>HOWE, Vikki</dc:creator>
  <cp:lastModifiedBy>HOWE, Vikki</cp:lastModifiedBy>
  <cp:revision>3</cp:revision>
  <dcterms:modified xsi:type="dcterms:W3CDTF">2021-05-18T14:49:13Z</dcterms:modified>
</cp:coreProperties>
</file>