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096000"/>
  <p:notesSz cx="6808788" cy="9940925"/>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55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1288" y="745546"/>
            <a:ext cx="5106896" cy="372779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1" y="4721925"/>
            <a:ext cx="5446998" cy="4473400"/>
          </a:xfrm>
          <a:prstGeom prst="rect">
            <a:avLst/>
          </a:prstGeom>
          <a:noFill/>
          <a:ln>
            <a:noFill/>
          </a:ln>
        </p:spPr>
        <p:txBody>
          <a:bodyPr spcFirstLastPara="1" wrap="square" lIns="91400" tIns="91400" rIns="91400" bIns="914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72332a465_2_75:notes"/>
          <p:cNvSpPr>
            <a:spLocks noGrp="1" noRot="1" noChangeAspect="1"/>
          </p:cNvSpPr>
          <p:nvPr>
            <p:ph type="sldImg" idx="2"/>
          </p:nvPr>
        </p:nvSpPr>
        <p:spPr>
          <a:xfrm>
            <a:off x="610294" y="746125"/>
            <a:ext cx="5588199"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72332a465_2_75: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d72332a465_2_75: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72332a465_0_5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22" name="Google Shape;222;gd72332a465_0_5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72332a465_0_6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31" name="Google Shape;231;gd72332a465_0_6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72332a465_0_7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40" name="Google Shape;240;gd72332a465_0_7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72332a465_0_8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49" name="Google Shape;249;gd72332a465_0_8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72332a465_0_9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58" name="Google Shape;258;gd72332a465_0_9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72332a465_0_9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67" name="Google Shape;267;gd72332a465_0_9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72332a465_0_10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76" name="Google Shape;276;gd72332a465_0_10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72332a465_0_11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85" name="Google Shape;285;gd72332a465_0_11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72332a465_0_12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94" name="Google Shape;294;gd72332a465_0_12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72332a465_0_13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03" name="Google Shape;303;gd72332a465_0_13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1035" y="4721220"/>
            <a:ext cx="5446715" cy="4473573"/>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50" name="Google Shape;150;p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72332a465_0_13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12" name="Google Shape;312;gd72332a465_0_13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72332a465_2_193:notes"/>
          <p:cNvSpPr>
            <a:spLocks noGrp="1" noRot="1" noChangeAspect="1"/>
          </p:cNvSpPr>
          <p:nvPr>
            <p:ph type="sldImg" idx="2"/>
          </p:nvPr>
        </p:nvSpPr>
        <p:spPr>
          <a:xfrm>
            <a:off x="610294" y="746125"/>
            <a:ext cx="5588199"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d72332a465_2_193: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322" name="Google Shape;322;gd72332a465_2_193: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72332a465_0_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59" name="Google Shape;159;gd72332a465_0_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72332a465_0_1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68" name="Google Shape;168;gd72332a465_0_1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72332a465_0_1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77" name="Google Shape;177;gd72332a465_0_1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72332a465_0_2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86" name="Google Shape;186;gd72332a465_0_2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72332a465_0_3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95" name="Google Shape;195;gd72332a465_0_3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72332a465_0_4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04" name="Google Shape;204;gd72332a465_0_4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72332a465_0_5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13" name="Google Shape;213;gd72332a465_0_5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51524" y="3983720"/>
            <a:ext cx="8568952" cy="664457"/>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Clr>
                <a:srgbClr val="07679A"/>
              </a:buClr>
              <a:buSzPts val="3600"/>
              <a:buFont typeface="Tahoma"/>
              <a:buNone/>
              <a:defRPr sz="3600" b="1">
                <a:solidFill>
                  <a:srgbClr val="07679A"/>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51524" y="4648178"/>
            <a:ext cx="8568952" cy="492102"/>
          </a:xfrm>
          <a:prstGeom prst="rect">
            <a:avLst/>
          </a:prstGeom>
          <a:noFill/>
          <a:ln>
            <a:noFill/>
          </a:ln>
        </p:spPr>
        <p:txBody>
          <a:bodyPr spcFirstLastPara="1" wrap="square" lIns="91400" tIns="45700" rIns="91400" bIns="45700" anchor="t" anchorCtr="0">
            <a:noAutofit/>
          </a:bodyPr>
          <a:lstStyle>
            <a:lvl1pPr lvl="0" algn="r">
              <a:lnSpc>
                <a:spcPct val="100000"/>
              </a:lnSpc>
              <a:spcBef>
                <a:spcPts val="560"/>
              </a:spcBef>
              <a:spcAft>
                <a:spcPts val="0"/>
              </a:spcAft>
              <a:buClr>
                <a:srgbClr val="7F7F7F"/>
              </a:buClr>
              <a:buSzPts val="2800"/>
              <a:buFont typeface="Tahoma"/>
              <a:buNone/>
              <a:defRPr sz="2800">
                <a:solidFill>
                  <a:srgbClr val="7F7F7F"/>
                </a:solidFill>
                <a:latin typeface="Tahoma"/>
                <a:ea typeface="Tahoma"/>
                <a:cs typeface="Tahoma"/>
                <a:sym typeface="Tahoma"/>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5650086"/>
            <a:ext cx="2133596" cy="324557"/>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3" y="5650086"/>
            <a:ext cx="2895603" cy="324557"/>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3" y="5650086"/>
            <a:ext cx="2133596" cy="324557"/>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OVER_TEXT" type="twoObjOverTx">
  <p:cSld name="TWO_OBJECTS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ECT_OVER_TEXT" type="objOverTx">
  <p:cSld name="OBJECT_OVER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457200" y="1426244"/>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2"/>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_OBJECTS" type="fourObj">
  <p:cSld name="FOUR_OBJECTS">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4"/>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457200"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4"/>
          <p:cNvSpPr txBox="1">
            <a:spLocks noGrp="1"/>
          </p:cNvSpPr>
          <p:nvPr>
            <p:ph type="body" idx="2"/>
          </p:nvPr>
        </p:nvSpPr>
        <p:spPr>
          <a:xfrm>
            <a:off x="3239636"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6022082"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4"/>
          <p:cNvSpPr txBox="1">
            <a:spLocks noGrp="1"/>
          </p:cNvSpPr>
          <p:nvPr>
            <p:ph type="body" idx="4"/>
          </p:nvPr>
        </p:nvSpPr>
        <p:spPr>
          <a:xfrm>
            <a:off x="457200"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body" idx="5"/>
          </p:nvPr>
        </p:nvSpPr>
        <p:spPr>
          <a:xfrm>
            <a:off x="3239636"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4"/>
          <p:cNvSpPr txBox="1">
            <a:spLocks noGrp="1"/>
          </p:cNvSpPr>
          <p:nvPr>
            <p:ph type="body" idx="6"/>
          </p:nvPr>
        </p:nvSpPr>
        <p:spPr>
          <a:xfrm>
            <a:off x="6022082"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251520" y="3983721"/>
            <a:ext cx="8568952" cy="6644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3600"/>
              <a:buFont typeface="Tahoma"/>
              <a:buNone/>
              <a:defRPr sz="3600" b="1" i="0">
                <a:solidFill>
                  <a:srgbClr val="5F497A"/>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subTitle" idx="1"/>
          </p:nvPr>
        </p:nvSpPr>
        <p:spPr>
          <a:xfrm>
            <a:off x="251520" y="4648178"/>
            <a:ext cx="8568952" cy="492103"/>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SzPts val="2800"/>
              <a:buNone/>
              <a:defRPr sz="2800">
                <a:solidFill>
                  <a:srgbClr val="7F7F7F"/>
                </a:solidFill>
                <a:latin typeface="Tahoma"/>
                <a:ea typeface="Tahoma"/>
                <a:cs typeface="Tahoma"/>
                <a:sym typeface="Tahoma"/>
              </a:defRPr>
            </a:lvl1pPr>
            <a:lvl2pPr lvl="1" algn="ctr">
              <a:spcBef>
                <a:spcPts val="360"/>
              </a:spcBef>
              <a:spcAft>
                <a:spcPts val="0"/>
              </a:spcAft>
              <a:buSzPts val="1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7"/>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22313" y="3917244"/>
            <a:ext cx="7772400" cy="121073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5F497A"/>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722313" y="2583745"/>
            <a:ext cx="7772400" cy="13335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6" name="Google Shape;86;p18"/>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457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19"/>
          <p:cNvSpPr txBox="1">
            <a:spLocks noGrp="1"/>
          </p:cNvSpPr>
          <p:nvPr>
            <p:ph type="body" idx="2"/>
          </p:nvPr>
        </p:nvSpPr>
        <p:spPr>
          <a:xfrm>
            <a:off x="4648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19"/>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36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457200" y="1364545"/>
            <a:ext cx="4040188"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20"/>
          <p:cNvSpPr txBox="1">
            <a:spLocks noGrp="1"/>
          </p:cNvSpPr>
          <p:nvPr>
            <p:ph type="body" idx="2"/>
          </p:nvPr>
        </p:nvSpPr>
        <p:spPr>
          <a:xfrm>
            <a:off x="457200" y="1933222"/>
            <a:ext cx="4040188"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0" name="Google Shape;100;p20"/>
          <p:cNvSpPr txBox="1">
            <a:spLocks noGrp="1"/>
          </p:cNvSpPr>
          <p:nvPr>
            <p:ph type="body" idx="3"/>
          </p:nvPr>
        </p:nvSpPr>
        <p:spPr>
          <a:xfrm>
            <a:off x="4645025" y="1364545"/>
            <a:ext cx="4041775"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1" name="Google Shape;101;p20"/>
          <p:cNvSpPr txBox="1">
            <a:spLocks noGrp="1"/>
          </p:cNvSpPr>
          <p:nvPr>
            <p:ph type="body" idx="4"/>
          </p:nvPr>
        </p:nvSpPr>
        <p:spPr>
          <a:xfrm>
            <a:off x="4645025" y="1933222"/>
            <a:ext cx="4041775"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2" name="Google Shape;102;p20"/>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0"/>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1"/>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2"/>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42711"/>
            <a:ext cx="3008313" cy="1032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F497A"/>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3"/>
          <p:cNvSpPr txBox="1">
            <a:spLocks noGrp="1"/>
          </p:cNvSpPr>
          <p:nvPr>
            <p:ph type="body" idx="1"/>
          </p:nvPr>
        </p:nvSpPr>
        <p:spPr>
          <a:xfrm>
            <a:off x="3575050" y="242711"/>
            <a:ext cx="5111750" cy="520276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7" name="Google Shape;117;p23"/>
          <p:cNvSpPr txBox="1">
            <a:spLocks noGrp="1"/>
          </p:cNvSpPr>
          <p:nvPr>
            <p:ph type="body" idx="2"/>
          </p:nvPr>
        </p:nvSpPr>
        <p:spPr>
          <a:xfrm>
            <a:off x="457200" y="1275644"/>
            <a:ext cx="3008313" cy="416983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8" name="Google Shape;118;p23"/>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1792288" y="4267200"/>
            <a:ext cx="5486400" cy="5037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F497A"/>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4"/>
          <p:cNvSpPr>
            <a:spLocks noGrp="1"/>
          </p:cNvSpPr>
          <p:nvPr>
            <p:ph type="pic" idx="2"/>
          </p:nvPr>
        </p:nvSpPr>
        <p:spPr>
          <a:xfrm>
            <a:off x="1792288" y="544689"/>
            <a:ext cx="5486400" cy="3657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5F497A"/>
              </a:buClr>
              <a:buSzPts val="3200"/>
              <a:buFont typeface="Noto Sans Symbols"/>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rgbClr val="5F497A"/>
              </a:buClr>
              <a:buSzPts val="2800"/>
              <a:buFont typeface="Noto Sans Symbols"/>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body" idx="1"/>
          </p:nvPr>
        </p:nvSpPr>
        <p:spPr>
          <a:xfrm>
            <a:off x="1792288" y="4770967"/>
            <a:ext cx="5486400" cy="7154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5" name="Google Shape;125;p24"/>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rot="5400000">
            <a:off x="2861204" y="-380118"/>
            <a:ext cx="342159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rot="5400000">
            <a:off x="5057422" y="1816100"/>
            <a:ext cx="5201356" cy="2057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5F497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rot="5400000">
            <a:off x="866422" y="-165099"/>
            <a:ext cx="5201356"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457200" y="1426244"/>
            <a:ext cx="8229298" cy="3535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30"/>
        <p:cNvGrpSpPr/>
        <p:nvPr/>
      </p:nvGrpSpPr>
      <p:grpSpPr>
        <a:xfrm>
          <a:off x="0" y="0"/>
          <a:ext cx="0" cy="0"/>
          <a:chOff x="0" y="0"/>
          <a:chExt cx="0" cy="0"/>
        </a:xfrm>
      </p:grpSpPr>
      <p:sp>
        <p:nvSpPr>
          <p:cNvPr id="31" name="Google Shape;31;p8"/>
          <p:cNvSpPr txBox="1">
            <a:spLocks noGrp="1"/>
          </p:cNvSpPr>
          <p:nvPr>
            <p:ph type="subTitle" idx="1"/>
          </p:nvPr>
        </p:nvSpPr>
        <p:spPr>
          <a:xfrm>
            <a:off x="3132002" y="244163"/>
            <a:ext cx="5554797" cy="471059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AND_OBJECT" type="twoObjAndObj">
  <p:cSld name="TWO_OBJECTS_AND_OBJEC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_AND_TWO_OBJECTS" type="objAndTwoObj">
  <p:cSld name="OBJECT_AND_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3"/>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1642" y="3983684"/>
            <a:ext cx="8569199" cy="664201"/>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dt" idx="10"/>
          </p:nvPr>
        </p:nvSpPr>
        <p:spPr>
          <a:xfrm>
            <a:off x="457200" y="5650242"/>
            <a:ext cx="2133596" cy="324602"/>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084" y="5650242"/>
            <a:ext cx="2895603" cy="324602"/>
          </a:xfrm>
          <a:prstGeom prst="rect">
            <a:avLst/>
          </a:prstGeom>
          <a:noFill/>
          <a:ln>
            <a:noFill/>
          </a:ln>
        </p:spPr>
        <p:txBody>
          <a:bodyPr spcFirstLastPara="1" wrap="square" lIns="91400" tIns="45700" rIns="91400" bIns="45700" anchor="ctr" anchorCtr="1">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553084" y="5650242"/>
            <a:ext cx="2133596" cy="324602"/>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 name="Google Shape;10;p1"/>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5F497A"/>
              </a:buClr>
              <a:buSzPts val="3600"/>
              <a:buFont typeface="Tahoma"/>
              <a:buNone/>
              <a:defRPr sz="3600" b="0" i="0" u="none" strike="noStrike" cap="none">
                <a:solidFill>
                  <a:srgbClr val="5F497A"/>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5"/>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rgbClr val="5F497A"/>
              </a:buClr>
              <a:buSzPts val="2000"/>
              <a:buFont typeface="Noto Sans Symbols"/>
              <a:buChar char="▪"/>
              <a:defRPr sz="2000" b="0" i="0" u="none" strike="noStrike" cap="none">
                <a:solidFill>
                  <a:schemeClr val="dk1"/>
                </a:solidFill>
                <a:latin typeface="Tahoma"/>
                <a:ea typeface="Tahoma"/>
                <a:cs typeface="Tahoma"/>
                <a:sym typeface="Tahoma"/>
              </a:defRPr>
            </a:lvl1pPr>
            <a:lvl2pPr marL="914400" marR="0" lvl="1" indent="-342900" algn="l" rtl="0">
              <a:spcBef>
                <a:spcPts val="360"/>
              </a:spcBef>
              <a:spcAft>
                <a:spcPts val="0"/>
              </a:spcAft>
              <a:buClr>
                <a:srgbClr val="5F497A"/>
              </a:buClr>
              <a:buSzPts val="1800"/>
              <a:buFont typeface="Noto Sans Symbols"/>
              <a:buChar char="▪"/>
              <a:defRPr sz="1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gov.uk/government/publications/prevent-duty-guidance/prevent-duty-guidance-for-higher-education-institutions-in-england-and-wales#partnership" TargetMode="External"/><Relationship Id="rId4" Type="http://schemas.openxmlformats.org/officeDocument/2006/relationships/hyperlink" Target="https://www.gov.uk/guidance/regional-further-education-fe-and-higher-education-he-prevent-coordinato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gov.uk/government/publications/prevent-duty-guidance/prevent-duty-guidance-for-higher-education-institutions-in-england-and-wales#external-speakers-and-events" TargetMode="External"/><Relationship Id="rId4" Type="http://schemas.openxmlformats.org/officeDocument/2006/relationships/hyperlink" Target="https://www.gov.uk/guidance/regional-further-education-fe-and-higher-education-he-prevent-coordinato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it-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staff-trai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welfare-and-pastoral-carechaplaincy-sup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partnershi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egislation.gov.uk/ukpga/2015/6/section/26/enact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ctrTitle"/>
          </p:nvPr>
        </p:nvSpPr>
        <p:spPr>
          <a:xfrm>
            <a:off x="251520" y="3983721"/>
            <a:ext cx="8568952" cy="664457"/>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ct val="100000"/>
              <a:buFont typeface="Tahoma"/>
              <a:buNone/>
            </a:pPr>
            <a:r>
              <a:rPr lang="en-GB">
                <a:solidFill>
                  <a:schemeClr val="dk1"/>
                </a:solidFill>
              </a:rPr>
              <a:t>Risk Assessment And Action Planning</a:t>
            </a:r>
            <a:endParaRPr/>
          </a:p>
        </p:txBody>
      </p:sp>
      <p:sp>
        <p:nvSpPr>
          <p:cNvPr id="146" name="Google Shape;146;p27"/>
          <p:cNvSpPr txBox="1">
            <a:spLocks noGrp="1"/>
          </p:cNvSpPr>
          <p:nvPr>
            <p:ph type="subTitle" idx="1"/>
          </p:nvPr>
        </p:nvSpPr>
        <p:spPr>
          <a:xfrm>
            <a:off x="251520" y="4648178"/>
            <a:ext cx="8568952" cy="492103"/>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2800"/>
              <a:buNone/>
            </a:pPr>
            <a:r>
              <a:rPr lang="en-GB">
                <a:solidFill>
                  <a:schemeClr val="dk1"/>
                </a:solidFill>
              </a:rPr>
              <a:t>Ensuring a proportionate response</a:t>
            </a:r>
            <a:endParaRPr/>
          </a:p>
        </p:txBody>
      </p:sp>
      <p:pic>
        <p:nvPicPr>
          <p:cNvPr id="147" name="Google Shape;147;p27" descr="Department for Education logo"/>
          <p:cNvPicPr preferRelativeResize="0"/>
          <p:nvPr/>
        </p:nvPicPr>
        <p:blipFill rotWithShape="1">
          <a:blip r:embed="rId4">
            <a:alphaModFix/>
          </a:blip>
          <a:srcRect/>
          <a:stretch/>
        </p:blipFill>
        <p:spPr>
          <a:xfrm>
            <a:off x="151799" y="4953003"/>
            <a:ext cx="1143000"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25" name="Google Shape;225;p36"/>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Things change...</a:t>
            </a:r>
            <a:endParaRPr sz="3000" b="0" i="0" u="none" strike="noStrike" cap="none">
              <a:solidFill>
                <a:srgbClr val="000000"/>
              </a:solidFill>
              <a:latin typeface="Arial"/>
              <a:ea typeface="Arial"/>
              <a:cs typeface="Arial"/>
              <a:sym typeface="Arial"/>
            </a:endParaRPr>
          </a:p>
        </p:txBody>
      </p:sp>
      <p:sp>
        <p:nvSpPr>
          <p:cNvPr id="226" name="Google Shape;226;p36"/>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11150" algn="l" rtl="0">
              <a:lnSpc>
                <a:spcPct val="115000"/>
              </a:lnSpc>
              <a:spcBef>
                <a:spcPts val="0"/>
              </a:spcBef>
              <a:spcAft>
                <a:spcPts val="0"/>
              </a:spcAft>
              <a:buSzPts val="1300"/>
              <a:buChar char="●"/>
            </a:pPr>
            <a:r>
              <a:rPr lang="en-GB" sz="1300"/>
              <a:t>Risks will change and develop over time and the assessment, management and action plans that you put in place will require constant and regular review and updating. </a:t>
            </a:r>
            <a:endParaRPr sz="1300"/>
          </a:p>
          <a:p>
            <a:pPr marL="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Examples of change drivers:</a:t>
            </a:r>
            <a:endParaRPr sz="1300"/>
          </a:p>
          <a:p>
            <a:pPr marL="0" marR="0" lvl="0" indent="0" algn="l" rtl="0">
              <a:lnSpc>
                <a:spcPct val="115000"/>
              </a:lnSpc>
              <a:spcBef>
                <a:spcPts val="0"/>
              </a:spcBef>
              <a:spcAft>
                <a:spcPts val="0"/>
              </a:spcAft>
              <a:buNone/>
            </a:pPr>
            <a:endParaRPr sz="1300"/>
          </a:p>
          <a:p>
            <a:pPr marL="914400" marR="0" lvl="1" indent="-311150" algn="l" rtl="0">
              <a:lnSpc>
                <a:spcPct val="115000"/>
              </a:lnSpc>
              <a:spcBef>
                <a:spcPts val="0"/>
              </a:spcBef>
              <a:spcAft>
                <a:spcPts val="0"/>
              </a:spcAft>
              <a:buSzPts val="1300"/>
              <a:buChar char="○"/>
            </a:pPr>
            <a:r>
              <a:rPr lang="en-GB" sz="1300"/>
              <a:t>A change in the general terrorism threat level and international, national, regional or local incidences of radicalisation and extremist/terrorist incidents and events</a:t>
            </a:r>
            <a:endParaRPr sz="1300"/>
          </a:p>
          <a:p>
            <a:pPr marL="914400" marR="0" lvl="1" indent="-311150" algn="l" rtl="0">
              <a:lnSpc>
                <a:spcPct val="115000"/>
              </a:lnSpc>
              <a:spcBef>
                <a:spcPts val="0"/>
              </a:spcBef>
              <a:spcAft>
                <a:spcPts val="0"/>
              </a:spcAft>
              <a:buSzPts val="1300"/>
              <a:buChar char="○"/>
            </a:pPr>
            <a:r>
              <a:rPr lang="en-GB" sz="1300"/>
              <a:t>Political and other directives that may have an impact and shift views on the legitimacy or otherwise of what may be considered risks of people being drawn into terrorism including changes to the threshold of intervention</a:t>
            </a:r>
            <a:endParaRPr sz="1300"/>
          </a:p>
          <a:p>
            <a:pPr marL="914400" marR="0" lvl="1" indent="-311150" algn="l" rtl="0">
              <a:lnSpc>
                <a:spcPct val="115000"/>
              </a:lnSpc>
              <a:spcBef>
                <a:spcPts val="0"/>
              </a:spcBef>
              <a:spcAft>
                <a:spcPts val="0"/>
              </a:spcAft>
              <a:buSzPts val="1300"/>
              <a:buChar char="○"/>
            </a:pPr>
            <a:r>
              <a:rPr lang="en-GB" sz="1300"/>
              <a:t>Change to your own organisational profile, capability or alignment to particular ideas or ideologies. </a:t>
            </a:r>
            <a:endParaRPr sz="1300"/>
          </a:p>
          <a:p>
            <a:pPr marL="914400" marR="0" lvl="1" indent="-311150" algn="l" rtl="0">
              <a:lnSpc>
                <a:spcPct val="115000"/>
              </a:lnSpc>
              <a:spcBef>
                <a:spcPts val="0"/>
              </a:spcBef>
              <a:spcAft>
                <a:spcPts val="0"/>
              </a:spcAft>
              <a:buSzPts val="1300"/>
              <a:buChar char="○"/>
            </a:pPr>
            <a:r>
              <a:rPr lang="en-GB" sz="1300"/>
              <a:t>Workforce and student cohort changes for example demographic or teaching delivery. This may depend upon your location, operating environment or even the type of course or programme that you deliver</a:t>
            </a: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27" name="Google Shape;227;p36">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228" name="Google Shape;228;p36">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34" name="Google Shape;234;p37"/>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Risk assessment drivers</a:t>
            </a:r>
            <a:endParaRPr sz="3000" b="0" i="0" u="none" strike="noStrike" cap="none">
              <a:solidFill>
                <a:srgbClr val="000000"/>
              </a:solidFill>
              <a:latin typeface="Arial"/>
              <a:ea typeface="Arial"/>
              <a:cs typeface="Arial"/>
              <a:sym typeface="Arial"/>
            </a:endParaRPr>
          </a:p>
        </p:txBody>
      </p:sp>
      <p:sp>
        <p:nvSpPr>
          <p:cNvPr id="235" name="Google Shape;235;p37"/>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The HE Guidance usefully outlines some areas that may be considered relevant areas of potential risk:</a:t>
            </a:r>
            <a:endParaRPr sz="1600"/>
          </a:p>
          <a:p>
            <a:pPr marL="9144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effective Partnership</a:t>
            </a:r>
            <a:endParaRPr sz="1600"/>
          </a:p>
          <a:p>
            <a:pPr marL="914400" marR="0" lvl="1" indent="-330200" algn="l" rtl="0">
              <a:lnSpc>
                <a:spcPct val="115000"/>
              </a:lnSpc>
              <a:spcBef>
                <a:spcPts val="0"/>
              </a:spcBef>
              <a:spcAft>
                <a:spcPts val="0"/>
              </a:spcAft>
              <a:buSzPts val="1600"/>
              <a:buChar char="○"/>
            </a:pPr>
            <a:r>
              <a:rPr lang="en-GB" sz="1600"/>
              <a:t>external speakers and events</a:t>
            </a:r>
            <a:endParaRPr sz="1600"/>
          </a:p>
          <a:p>
            <a:pPr marL="914400" marR="0" lvl="1" indent="-330200" algn="l" rtl="0">
              <a:lnSpc>
                <a:spcPct val="115000"/>
              </a:lnSpc>
              <a:spcBef>
                <a:spcPts val="0"/>
              </a:spcBef>
              <a:spcAft>
                <a:spcPts val="0"/>
              </a:spcAft>
              <a:buSzPts val="1600"/>
              <a:buChar char="○"/>
            </a:pPr>
            <a:r>
              <a:rPr lang="en-GB" sz="1600"/>
              <a:t>IT including the viewing, production and dissemination of  terrorism-related material</a:t>
            </a:r>
            <a:endParaRPr sz="1600"/>
          </a:p>
          <a:p>
            <a:pPr marL="914400" marR="0" lvl="1" indent="-330200" algn="l" rtl="0">
              <a:lnSpc>
                <a:spcPct val="115000"/>
              </a:lnSpc>
              <a:spcBef>
                <a:spcPts val="0"/>
              </a:spcBef>
              <a:spcAft>
                <a:spcPts val="0"/>
              </a:spcAft>
              <a:buSzPts val="1600"/>
              <a:buChar char="○"/>
            </a:pPr>
            <a:r>
              <a:rPr lang="en-GB" sz="1600"/>
              <a:t>staff training</a:t>
            </a:r>
            <a:endParaRPr sz="1600"/>
          </a:p>
          <a:p>
            <a:pPr marL="914400" marR="0" lvl="1" indent="-330200" algn="l" rtl="0">
              <a:lnSpc>
                <a:spcPct val="115000"/>
              </a:lnSpc>
              <a:spcBef>
                <a:spcPts val="0"/>
              </a:spcBef>
              <a:spcAft>
                <a:spcPts val="0"/>
              </a:spcAft>
              <a:buSzPts val="1600"/>
              <a:buChar char="○"/>
            </a:pPr>
            <a:r>
              <a:rPr lang="en-GB" sz="1600"/>
              <a:t>welfare, pastoral support and chaplaincy services</a:t>
            </a: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36" name="Google Shape;236;p37">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37" name="Google Shape;237;p37">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43" name="Google Shape;243;p3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Risk - effective partnerships</a:t>
            </a:r>
            <a:endParaRPr sz="3000" b="0" i="0" u="none" strike="noStrike" cap="none">
              <a:solidFill>
                <a:srgbClr val="000000"/>
              </a:solidFill>
              <a:latin typeface="Arial"/>
              <a:ea typeface="Arial"/>
              <a:cs typeface="Arial"/>
              <a:sym typeface="Arial"/>
            </a:endParaRPr>
          </a:p>
        </p:txBody>
      </p:sp>
      <p:sp>
        <p:nvSpPr>
          <p:cNvPr id="244" name="Google Shape;244;p38"/>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11150" algn="l" rtl="0">
              <a:lnSpc>
                <a:spcPct val="115000"/>
              </a:lnSpc>
              <a:spcBef>
                <a:spcPts val="0"/>
              </a:spcBef>
              <a:spcAft>
                <a:spcPts val="0"/>
              </a:spcAft>
              <a:buSzPts val="1300"/>
              <a:buChar char="●"/>
            </a:pPr>
            <a:r>
              <a:rPr lang="en-GB" sz="1300"/>
              <a:t>The expectation of active engagement from senior management of the university (including, where appropriate, Vice Chancellors and governing bodies) </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Department for Education </a:t>
            </a:r>
            <a:r>
              <a:rPr lang="en-GB" sz="1300" u="sng">
                <a:solidFill>
                  <a:schemeClr val="hlink"/>
                </a:solidFill>
                <a:hlinkClick r:id="rId4"/>
              </a:rPr>
              <a:t>Regional Prevent Coordinators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Local Authority Prevent Coordinators who manage Prevent Boards and support the Channel support scheme</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Local Police Prevent teams </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Cross-organisation involvement often includes estates/security, student services, communications and media, students and Students’ Union</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See </a:t>
            </a:r>
            <a:r>
              <a:rPr lang="en-GB" sz="1300" u="sng">
                <a:solidFill>
                  <a:schemeClr val="hlink"/>
                </a:solidFill>
                <a:hlinkClick r:id="rId5"/>
              </a:rPr>
              <a:t>Paragraphs 16 – 18 HE guidance</a:t>
            </a:r>
            <a:r>
              <a:rPr lang="en-GB" sz="1300"/>
              <a:t>.</a:t>
            </a: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45" name="Google Shape;245;p3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46" name="Google Shape;246;p3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52" name="Google Shape;252;p3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Risk - external speakers and events</a:t>
            </a:r>
            <a:endParaRPr sz="3000" b="0" i="0" u="none" strike="noStrike" cap="none">
              <a:solidFill>
                <a:srgbClr val="000000"/>
              </a:solidFill>
              <a:latin typeface="Arial"/>
              <a:ea typeface="Arial"/>
              <a:cs typeface="Arial"/>
              <a:sym typeface="Arial"/>
            </a:endParaRPr>
          </a:p>
        </p:txBody>
      </p:sp>
      <p:sp>
        <p:nvSpPr>
          <p:cNvPr id="253" name="Google Shape;253;p39"/>
          <p:cNvSpPr txBox="1"/>
          <p:nvPr/>
        </p:nvSpPr>
        <p:spPr>
          <a:xfrm>
            <a:off x="479299" y="181012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Requirement to have a system in place to identify, assess and manage events </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Includes online and off campus branded and affiliated events</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Policy and process must take account of all freedom of speech and other related law and requirements – balance</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u="sng">
                <a:solidFill>
                  <a:schemeClr val="hlink"/>
                </a:solidFill>
                <a:hlinkClick r:id="rId4"/>
              </a:rPr>
              <a:t>Regional Prevent Coordinators</a:t>
            </a:r>
            <a:r>
              <a:rPr lang="en-GB" sz="1500"/>
              <a:t> support</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See </a:t>
            </a:r>
            <a:r>
              <a:rPr lang="en-GB" sz="1500" u="sng">
                <a:solidFill>
                  <a:schemeClr val="hlink"/>
                </a:solidFill>
                <a:hlinkClick r:id="rId5"/>
              </a:rPr>
              <a:t>paragraphs 7 – 15 HE guidance</a:t>
            </a:r>
            <a:r>
              <a:rPr lang="en-GB" sz="1500"/>
              <a:t>.</a:t>
            </a: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54" name="Google Shape;254;p3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55" name="Google Shape;255;p3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61" name="Google Shape;261;p4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 IT (including the viewing, retention and dissemination of  terrorism related material)</a:t>
            </a:r>
            <a:endParaRPr sz="2800" b="0" i="0" u="none" strike="noStrike" cap="none">
              <a:solidFill>
                <a:srgbClr val="000000"/>
              </a:solidFill>
              <a:latin typeface="Arial"/>
              <a:ea typeface="Arial"/>
              <a:cs typeface="Arial"/>
              <a:sym typeface="Arial"/>
            </a:endParaRPr>
          </a:p>
        </p:txBody>
      </p:sp>
      <p:sp>
        <p:nvSpPr>
          <p:cNvPr id="262" name="Google Shape;262;p40"/>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RHEBs are expected to have policies in place to manage the use of their IT equipment and online access.</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Consider the use of filtering to restrict access to harmful online material.</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Clear policies and procedures for students and staff working on sensitive or extremism-related research and this should be considered and authorised, usually by ethics committees or similar. </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See </a:t>
            </a:r>
            <a:r>
              <a:rPr lang="en-GB" sz="1600" u="sng">
                <a:solidFill>
                  <a:schemeClr val="hlink"/>
                </a:solidFill>
                <a:hlinkClick r:id="rId4"/>
              </a:rPr>
              <a:t>paragraphs 27 – 28 HE guidance</a:t>
            </a:r>
            <a:r>
              <a:rPr lang="en-GB" sz="1600"/>
              <a:t>.</a:t>
            </a: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63" name="Google Shape;263;p4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64" name="Google Shape;264;p4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70" name="Google Shape;270;p41"/>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 staff training</a:t>
            </a:r>
            <a:endParaRPr sz="2800" b="0" i="0" u="none" strike="noStrike" cap="none">
              <a:solidFill>
                <a:srgbClr val="000000"/>
              </a:solidFill>
              <a:latin typeface="Arial"/>
              <a:ea typeface="Arial"/>
              <a:cs typeface="Arial"/>
              <a:sym typeface="Arial"/>
            </a:endParaRPr>
          </a:p>
        </p:txBody>
      </p:sp>
      <p:sp>
        <p:nvSpPr>
          <p:cNvPr id="271" name="Google Shape;271;p41"/>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Appropriate staff identified to undertake Prevent awareness training</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training should:</a:t>
            </a:r>
            <a:endParaRPr/>
          </a:p>
          <a:p>
            <a:pPr marL="4572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provide staff with an understanding of the factors that make people support terrorist ideologies or engage in terrorist-related activity</a:t>
            </a:r>
            <a:endParaRPr/>
          </a:p>
          <a:p>
            <a:pPr marL="914400" marR="0" lvl="1" indent="-317500" algn="l" rtl="0">
              <a:lnSpc>
                <a:spcPct val="115000"/>
              </a:lnSpc>
              <a:spcBef>
                <a:spcPts val="0"/>
              </a:spcBef>
              <a:spcAft>
                <a:spcPts val="0"/>
              </a:spcAft>
              <a:buSzPts val="1400"/>
              <a:buChar char="○"/>
            </a:pPr>
            <a:r>
              <a:rPr lang="en-GB"/>
              <a:t>enable them to recognise vulnerability to being drawn into terrorism</a:t>
            </a:r>
            <a:endParaRPr/>
          </a:p>
          <a:p>
            <a:pPr marL="914400" marR="0" lvl="1" indent="-317500" algn="l" rtl="0">
              <a:lnSpc>
                <a:spcPct val="115000"/>
              </a:lnSpc>
              <a:spcBef>
                <a:spcPts val="0"/>
              </a:spcBef>
              <a:spcAft>
                <a:spcPts val="0"/>
              </a:spcAft>
              <a:buSzPts val="1400"/>
              <a:buChar char="○"/>
            </a:pPr>
            <a:r>
              <a:rPr lang="en-GB"/>
              <a:t>be aware of what action to take in response </a:t>
            </a:r>
            <a:endParaRPr/>
          </a:p>
          <a:p>
            <a:pPr marL="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RHEB must have clear pathways for consideration and referral of cases for internal or external support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See </a:t>
            </a:r>
            <a:r>
              <a:rPr lang="en-GB" u="sng">
                <a:solidFill>
                  <a:schemeClr val="hlink"/>
                </a:solidFill>
                <a:hlinkClick r:id="rId4"/>
              </a:rPr>
              <a:t>paragraphs 22 – 24 HE guidance</a:t>
            </a: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72" name="Google Shape;272;p41">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73" name="Google Shape;273;p41">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79" name="Google Shape;279;p42"/>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Risk - welfare, pastoral support and chaplaincy services</a:t>
            </a:r>
            <a:endParaRPr sz="2800" b="0" i="0" u="none" strike="noStrike" cap="none">
              <a:solidFill>
                <a:srgbClr val="000000"/>
              </a:solidFill>
              <a:latin typeface="Arial"/>
              <a:ea typeface="Arial"/>
              <a:cs typeface="Arial"/>
              <a:sym typeface="Arial"/>
            </a:endParaRPr>
          </a:p>
        </p:txBody>
      </p:sp>
      <p:sp>
        <p:nvSpPr>
          <p:cNvPr id="280" name="Google Shape;280;p42"/>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Expectation of adequate and effective welfare and pastoral support for students of all backgrounds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Where prayer and other faith related facilities are available organisations must have effective policies and practices to ensure effective oversight of their use</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Processes in place to manage issues that might arise from the use of such facilities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Prevent Duty does not create a mandate for the provision of facilities for any faith where they did not exist or are not required</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See </a:t>
            </a:r>
            <a:r>
              <a:rPr lang="en-GB" u="sng">
                <a:solidFill>
                  <a:schemeClr val="hlink"/>
                </a:solidFill>
                <a:hlinkClick r:id="rId4"/>
              </a:rPr>
              <a:t>paragraphs 25 – 26 HE guidance</a:t>
            </a:r>
            <a:r>
              <a:rPr lang="en-GB"/>
              <a:t>.</a:t>
            </a: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81" name="Google Shape;281;p42">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82" name="Google Shape;282;p42">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88" name="Google Shape;288;p43"/>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Consequential risk</a:t>
            </a:r>
            <a:endParaRPr sz="2800" b="0" i="0" u="none" strike="noStrike" cap="none">
              <a:solidFill>
                <a:srgbClr val="000000"/>
              </a:solidFill>
              <a:latin typeface="Arial"/>
              <a:ea typeface="Arial"/>
              <a:cs typeface="Arial"/>
              <a:sym typeface="Arial"/>
            </a:endParaRPr>
          </a:p>
        </p:txBody>
      </p:sp>
      <p:sp>
        <p:nvSpPr>
          <p:cNvPr id="289" name="Google Shape;289;p43"/>
          <p:cNvSpPr txBox="1"/>
          <p:nvPr/>
        </p:nvSpPr>
        <p:spPr>
          <a:xfrm>
            <a:off x="479299" y="190420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Consequential risks are those which affect either us or others around us as a result of the initial risk having a further impact or because we have failed to mitigate that initial risk effectively.</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Caused by our own process failures, the change in the risk itself, or by the actions and events that we are attempting to manage.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Move away from the concept of risk management in the context of Prevent as a simple, one-dimensional or once only activity. Risk management should be a cyclical process subject to constant reassessment and re-evaluation.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Prevent risk management involves a significant degree of thought, anticipation and planning, as well as a prepared ability to follow processes and procedures that are well thought out and practised.</a:t>
            </a: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90" name="Google Shape;290;p43">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291" name="Google Shape;291;p43">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97" name="Google Shape;297;p44"/>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Issues of consequential risk (1/2)</a:t>
            </a:r>
            <a:endParaRPr sz="2800" b="0" i="0" u="none" strike="noStrike" cap="none">
              <a:solidFill>
                <a:srgbClr val="000000"/>
              </a:solidFill>
              <a:latin typeface="Arial"/>
              <a:ea typeface="Arial"/>
              <a:cs typeface="Arial"/>
              <a:sym typeface="Arial"/>
            </a:endParaRPr>
          </a:p>
        </p:txBody>
      </p:sp>
      <p:sp>
        <p:nvSpPr>
          <p:cNvPr id="298" name="Google Shape;298;p44"/>
          <p:cNvSpPr txBox="1"/>
          <p:nvPr/>
        </p:nvSpPr>
        <p:spPr>
          <a:xfrm>
            <a:off x="479299" y="2092350"/>
            <a:ext cx="82920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The effect of actions that you do or do not take:</a:t>
            </a:r>
            <a:endParaRPr sz="1600"/>
          </a:p>
          <a:p>
            <a:pPr marL="4572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on your students and employees</a:t>
            </a:r>
            <a:endParaRPr sz="1600"/>
          </a:p>
          <a:p>
            <a:pPr marL="914400" marR="0" lvl="1" indent="-330200" algn="l" rtl="0">
              <a:lnSpc>
                <a:spcPct val="115000"/>
              </a:lnSpc>
              <a:spcBef>
                <a:spcPts val="0"/>
              </a:spcBef>
              <a:spcAft>
                <a:spcPts val="0"/>
              </a:spcAft>
              <a:buSzPts val="1600"/>
              <a:buChar char="○"/>
            </a:pPr>
            <a:r>
              <a:rPr lang="en-GB" sz="1600"/>
              <a:t>on your local community</a:t>
            </a:r>
            <a:endParaRPr sz="1600"/>
          </a:p>
          <a:p>
            <a:pPr marL="914400" marR="0" lvl="1" indent="-330200" algn="l" rtl="0">
              <a:lnSpc>
                <a:spcPct val="115000"/>
              </a:lnSpc>
              <a:spcBef>
                <a:spcPts val="0"/>
              </a:spcBef>
              <a:spcAft>
                <a:spcPts val="0"/>
              </a:spcAft>
              <a:buSzPts val="1600"/>
              <a:buChar char="○"/>
            </a:pPr>
            <a:r>
              <a:rPr lang="en-GB" sz="1600"/>
              <a:t>on your business partners </a:t>
            </a:r>
            <a:endParaRPr sz="1600"/>
          </a:p>
          <a:p>
            <a:pPr marL="914400" marR="0" lvl="1" indent="-330200" algn="l" rtl="0">
              <a:lnSpc>
                <a:spcPct val="115000"/>
              </a:lnSpc>
              <a:spcBef>
                <a:spcPts val="0"/>
              </a:spcBef>
              <a:spcAft>
                <a:spcPts val="0"/>
              </a:spcAft>
              <a:buSzPts val="1600"/>
              <a:buChar char="○"/>
            </a:pPr>
            <a:r>
              <a:rPr lang="en-GB" sz="1600"/>
              <a:t>on your educational partners </a:t>
            </a:r>
            <a:endParaRPr sz="1600"/>
          </a:p>
          <a:p>
            <a:pPr marL="914400" marR="0" lvl="1" indent="-330200" algn="l" rtl="0">
              <a:lnSpc>
                <a:spcPct val="115000"/>
              </a:lnSpc>
              <a:spcBef>
                <a:spcPts val="0"/>
              </a:spcBef>
              <a:spcAft>
                <a:spcPts val="0"/>
              </a:spcAft>
              <a:buSzPts val="1600"/>
              <a:buChar char="○"/>
            </a:pPr>
            <a:r>
              <a:rPr lang="en-GB" sz="1600"/>
              <a:t>on recruitment</a:t>
            </a:r>
            <a:endParaRPr sz="1600"/>
          </a:p>
          <a:p>
            <a:pPr marL="914400" marR="0" lvl="1" indent="-330200" algn="l" rtl="0">
              <a:lnSpc>
                <a:spcPct val="115000"/>
              </a:lnSpc>
              <a:spcBef>
                <a:spcPts val="0"/>
              </a:spcBef>
              <a:spcAft>
                <a:spcPts val="0"/>
              </a:spcAft>
              <a:buSzPts val="1600"/>
              <a:buChar char="○"/>
            </a:pPr>
            <a:r>
              <a:rPr lang="en-GB" sz="1600"/>
              <a:t>on the development of further risk to your organisation</a:t>
            </a: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99" name="Google Shape;299;p44">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300" name="Google Shape;300;p44">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06" name="Google Shape;306;p45"/>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Issues of consequential risk (2/2)</a:t>
            </a:r>
            <a:endParaRPr sz="2800" b="0" i="0" u="none" strike="noStrike" cap="none">
              <a:solidFill>
                <a:srgbClr val="000000"/>
              </a:solidFill>
              <a:latin typeface="Arial"/>
              <a:ea typeface="Arial"/>
              <a:cs typeface="Arial"/>
              <a:sym typeface="Arial"/>
            </a:endParaRPr>
          </a:p>
        </p:txBody>
      </p:sp>
      <p:sp>
        <p:nvSpPr>
          <p:cNvPr id="307" name="Google Shape;307;p45"/>
          <p:cNvSpPr txBox="1"/>
          <p:nvPr/>
        </p:nvSpPr>
        <p:spPr>
          <a:xfrm>
            <a:off x="479299" y="1819525"/>
            <a:ext cx="82920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Risk of failure to comply with CTSA includes:</a:t>
            </a:r>
            <a:endParaRPr sz="1600"/>
          </a:p>
          <a:p>
            <a:pPr marL="4572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government sanctions as a result of non-compliance with OfS requirements to rectify inadequate practice</a:t>
            </a:r>
            <a:endParaRPr sz="1600"/>
          </a:p>
          <a:p>
            <a:pPr marL="9144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individual litigation</a:t>
            </a:r>
            <a:endParaRPr sz="1600"/>
          </a:p>
          <a:p>
            <a:pPr marL="9144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consequential risks to associated legal compliance</a:t>
            </a:r>
            <a:endParaRPr sz="1600"/>
          </a:p>
          <a:p>
            <a:pPr marL="9144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an over-bureaucratic and burdensome approach, for example external speaker events deterred by unnecessarily complex or confusing processes</a:t>
            </a: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08" name="Google Shape;308;p45">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309" name="Google Shape;309;p45">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53" name="Google Shape;153;p28"/>
          <p:cNvSpPr txBox="1">
            <a:spLocks noGrp="1"/>
          </p:cNvSpPr>
          <p:nvPr>
            <p:ph type="title" idx="4294967295"/>
          </p:nvPr>
        </p:nvSpPr>
        <p:spPr>
          <a:xfrm>
            <a:off x="441719" y="538316"/>
            <a:ext cx="5548204" cy="1022701"/>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What’s required?</a:t>
            </a:r>
            <a:endParaRPr sz="3000" b="0" i="0" u="none" strike="noStrike" cap="none">
              <a:solidFill>
                <a:srgbClr val="000000"/>
              </a:solidFill>
              <a:latin typeface="Arial"/>
              <a:ea typeface="Arial"/>
              <a:cs typeface="Arial"/>
              <a:sym typeface="Arial"/>
            </a:endParaRPr>
          </a:p>
        </p:txBody>
      </p:sp>
      <p:sp>
        <p:nvSpPr>
          <p:cNvPr id="154" name="Google Shape;154;p28"/>
          <p:cNvSpPr txBox="1"/>
          <p:nvPr/>
        </p:nvSpPr>
        <p:spPr>
          <a:xfrm>
            <a:off x="441730" y="2147875"/>
            <a:ext cx="72756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Counter Terrorism and Security (CT&amp;S) Act 2015 states that RHEBs will be expected to: </a:t>
            </a:r>
            <a:endParaRPr sz="1600"/>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r>
              <a:rPr lang="en-GB" sz="1600"/>
              <a:t>“carry out a risk assessment for their institution which assesses where and how their students might be at risk of being drawn into terrorism”</a:t>
            </a:r>
            <a:endParaRPr sz="1600"/>
          </a:p>
          <a:p>
            <a:pPr marL="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As stated in the </a:t>
            </a:r>
            <a:r>
              <a:rPr lang="en-GB" sz="1600" u="sng">
                <a:solidFill>
                  <a:schemeClr val="hlink"/>
                </a:solidFill>
                <a:hlinkClick r:id="rId4"/>
              </a:rPr>
              <a:t>Prevent duty guidance for Higher Education providers in England and Wales</a:t>
            </a:r>
            <a:endParaRPr sz="1600"/>
          </a:p>
        </p:txBody>
      </p:sp>
      <p:cxnSp>
        <p:nvCxnSpPr>
          <p:cNvPr id="155" name="Google Shape;155;p28">
            <a:extLst>
              <a:ext uri="{C183D7F6-B498-43B3-948B-1728B52AA6E4}">
                <adec:decorative xmlns:adec="http://schemas.microsoft.com/office/drawing/2017/decorative" val="1"/>
              </a:ext>
            </a:extLst>
          </p:cNvPr>
          <p:cNvCxnSpPr/>
          <p:nvPr/>
        </p:nvCxnSpPr>
        <p:spPr>
          <a:xfrm>
            <a:off x="516956" y="467916"/>
            <a:ext cx="8216707" cy="302"/>
          </a:xfrm>
          <a:prstGeom prst="straightConnector1">
            <a:avLst/>
          </a:prstGeom>
          <a:noFill/>
          <a:ln w="44275" cap="flat" cmpd="sng">
            <a:solidFill>
              <a:srgbClr val="9900FF"/>
            </a:solidFill>
            <a:prstDash val="solid"/>
            <a:round/>
            <a:headEnd type="none" w="sm" len="sm"/>
            <a:tailEnd type="none" w="sm" len="sm"/>
          </a:ln>
        </p:spPr>
      </p:cxnSp>
      <p:cxnSp>
        <p:nvCxnSpPr>
          <p:cNvPr id="156" name="Google Shape;156;p28">
            <a:extLst>
              <a:ext uri="{C183D7F6-B498-43B3-948B-1728B52AA6E4}">
                <adec:decorative xmlns:adec="http://schemas.microsoft.com/office/drawing/2017/decorative" val="1"/>
              </a:ext>
            </a:extLst>
          </p:cNvPr>
          <p:cNvCxnSpPr/>
          <p:nvPr/>
        </p:nvCxnSpPr>
        <p:spPr>
          <a:xfrm>
            <a:off x="516956" y="1631755"/>
            <a:ext cx="8216707" cy="302"/>
          </a:xfrm>
          <a:prstGeom prst="straightConnector1">
            <a:avLst/>
          </a:prstGeom>
          <a:noFill/>
          <a:ln w="44275" cap="flat" cmpd="sng">
            <a:solidFill>
              <a:srgbClr val="9900FF"/>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15" name="Google Shape;315;p46"/>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In summary</a:t>
            </a:r>
            <a:endParaRPr sz="2800" b="0" i="0" u="none" strike="noStrike" cap="none">
              <a:solidFill>
                <a:srgbClr val="000000"/>
              </a:solidFill>
              <a:latin typeface="Arial"/>
              <a:ea typeface="Arial"/>
              <a:cs typeface="Arial"/>
              <a:sym typeface="Arial"/>
            </a:endParaRPr>
          </a:p>
        </p:txBody>
      </p:sp>
      <p:sp>
        <p:nvSpPr>
          <p:cNvPr id="316" name="Google Shape;316;p46"/>
          <p:cNvSpPr txBox="1"/>
          <p:nvPr/>
        </p:nvSpPr>
        <p:spPr>
          <a:xfrm>
            <a:off x="479299" y="18195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dirty="0"/>
              <a:t>Understand the law, compliance requirements, the threat and your own institution</a:t>
            </a:r>
            <a:endParaRPr dirty="0"/>
          </a:p>
          <a:p>
            <a:pPr marL="0" marR="0" lvl="0" indent="0" algn="l" rtl="0">
              <a:lnSpc>
                <a:spcPct val="115000"/>
              </a:lnSpc>
              <a:spcBef>
                <a:spcPts val="0"/>
              </a:spcBef>
              <a:spcAft>
                <a:spcPts val="0"/>
              </a:spcAft>
              <a:buNone/>
            </a:pPr>
            <a:endParaRPr dirty="0"/>
          </a:p>
          <a:p>
            <a:pPr marL="457200" marR="0" lvl="0" indent="-317500" algn="l" rtl="0">
              <a:lnSpc>
                <a:spcPct val="115000"/>
              </a:lnSpc>
              <a:spcBef>
                <a:spcPts val="0"/>
              </a:spcBef>
              <a:spcAft>
                <a:spcPts val="0"/>
              </a:spcAft>
              <a:buSzPts val="1400"/>
              <a:buChar char="●"/>
            </a:pPr>
            <a:r>
              <a:rPr lang="en-GB" dirty="0"/>
              <a:t>Conduct a thorough, dynamic risk analysis and align it to the above </a:t>
            </a:r>
            <a:endParaRPr dirty="0"/>
          </a:p>
          <a:p>
            <a:pPr marL="457200" marR="0" lvl="0" indent="0" algn="l" rtl="0">
              <a:lnSpc>
                <a:spcPct val="115000"/>
              </a:lnSpc>
              <a:spcBef>
                <a:spcPts val="0"/>
              </a:spcBef>
              <a:spcAft>
                <a:spcPts val="0"/>
              </a:spcAft>
              <a:buNone/>
            </a:pPr>
            <a:endParaRPr dirty="0"/>
          </a:p>
          <a:p>
            <a:pPr marL="457200" marR="0" lvl="0" indent="-317500" algn="l" rtl="0">
              <a:lnSpc>
                <a:spcPct val="115000"/>
              </a:lnSpc>
              <a:spcBef>
                <a:spcPts val="0"/>
              </a:spcBef>
              <a:spcAft>
                <a:spcPts val="0"/>
              </a:spcAft>
              <a:buSzPts val="1400"/>
              <a:buChar char="●"/>
            </a:pPr>
            <a:r>
              <a:rPr lang="en-GB" dirty="0"/>
              <a:t>Check the in-place structures and policies and consult across the organisation on capability and responsibilities</a:t>
            </a:r>
            <a:endParaRPr dirty="0"/>
          </a:p>
          <a:p>
            <a:pPr marL="457200" marR="0" lvl="0" indent="0" algn="l" rtl="0">
              <a:lnSpc>
                <a:spcPct val="115000"/>
              </a:lnSpc>
              <a:spcBef>
                <a:spcPts val="0"/>
              </a:spcBef>
              <a:spcAft>
                <a:spcPts val="0"/>
              </a:spcAft>
              <a:buNone/>
            </a:pPr>
            <a:endParaRPr dirty="0"/>
          </a:p>
          <a:p>
            <a:pPr marL="457200" marR="0" lvl="0" indent="-317500" algn="l" rtl="0">
              <a:lnSpc>
                <a:spcPct val="115000"/>
              </a:lnSpc>
              <a:spcBef>
                <a:spcPts val="0"/>
              </a:spcBef>
              <a:spcAft>
                <a:spcPts val="0"/>
              </a:spcAft>
              <a:buSzPts val="1400"/>
              <a:buChar char="●"/>
            </a:pPr>
            <a:r>
              <a:rPr lang="en-GB" dirty="0"/>
              <a:t>Put in place a thorough, dynamic action plan, communicate internally and externally and ensure it is time-bound with specified review/completion dates.</a:t>
            </a:r>
            <a:endParaRPr dirty="0"/>
          </a:p>
          <a:p>
            <a:pPr marL="457200" marR="0" lvl="0" indent="0" algn="l" rtl="0">
              <a:lnSpc>
                <a:spcPct val="115000"/>
              </a:lnSpc>
              <a:spcBef>
                <a:spcPts val="0"/>
              </a:spcBef>
              <a:spcAft>
                <a:spcPts val="0"/>
              </a:spcAft>
              <a:buNone/>
            </a:pPr>
            <a:endParaRPr dirty="0"/>
          </a:p>
          <a:p>
            <a:pPr marL="457200" marR="0" lvl="0" indent="-317500" algn="l" rtl="0">
              <a:lnSpc>
                <a:spcPct val="115000"/>
              </a:lnSpc>
              <a:spcBef>
                <a:spcPts val="0"/>
              </a:spcBef>
              <a:spcAft>
                <a:spcPts val="0"/>
              </a:spcAft>
              <a:buSzPts val="1400"/>
              <a:buChar char="●"/>
            </a:pPr>
            <a:r>
              <a:rPr lang="en-GB" dirty="0"/>
              <a:t>Maintain a balanced view – don’t </a:t>
            </a:r>
            <a:r>
              <a:rPr lang="en-GB" dirty="0" err="1"/>
              <a:t>dramatise</a:t>
            </a:r>
            <a:r>
              <a:rPr lang="en-GB" dirty="0"/>
              <a:t> issues.</a:t>
            </a:r>
            <a:endParaRPr dirty="0"/>
          </a:p>
          <a:p>
            <a:pPr marL="457200" marR="0" lvl="0" indent="0" algn="l" rtl="0">
              <a:lnSpc>
                <a:spcPct val="115000"/>
              </a:lnSpc>
              <a:spcBef>
                <a:spcPts val="0"/>
              </a:spcBef>
              <a:spcAft>
                <a:spcPts val="0"/>
              </a:spcAft>
              <a:buNone/>
            </a:pPr>
            <a:endParaRPr dirty="0"/>
          </a:p>
          <a:p>
            <a:pPr marL="457200" marR="0" lvl="0" indent="-317500" algn="l" rtl="0">
              <a:lnSpc>
                <a:spcPct val="115000"/>
              </a:lnSpc>
              <a:spcBef>
                <a:spcPts val="0"/>
              </a:spcBef>
              <a:spcAft>
                <a:spcPts val="0"/>
              </a:spcAft>
              <a:buSzPts val="1400"/>
              <a:buChar char="●"/>
            </a:pPr>
            <a:r>
              <a:rPr lang="en-GB" dirty="0"/>
              <a:t>Match the risk analysis to the institutional risk register and the action plan to the risk analysis.</a:t>
            </a:r>
            <a:endParaRPr dirty="0"/>
          </a:p>
          <a:p>
            <a:pPr marL="0" marR="0" lvl="0" indent="0" algn="l" rtl="0">
              <a:lnSpc>
                <a:spcPct val="115000"/>
              </a:lnSpc>
              <a:spcBef>
                <a:spcPts val="0"/>
              </a:spcBef>
              <a:spcAft>
                <a:spcPts val="0"/>
              </a:spcAft>
              <a:buNone/>
            </a:pPr>
            <a:endParaRPr sz="1600" dirty="0"/>
          </a:p>
          <a:p>
            <a:pPr marL="0" marR="0" lvl="0" indent="0" algn="l" rtl="0">
              <a:lnSpc>
                <a:spcPct val="115000"/>
              </a:lnSpc>
              <a:spcBef>
                <a:spcPts val="0"/>
              </a:spcBef>
              <a:spcAft>
                <a:spcPts val="0"/>
              </a:spcAft>
              <a:buNone/>
            </a:pPr>
            <a:endParaRPr sz="1600" dirty="0"/>
          </a:p>
          <a:p>
            <a:pPr marL="0" marR="0" lvl="0" indent="0" algn="l" rtl="0">
              <a:lnSpc>
                <a:spcPct val="115000"/>
              </a:lnSpc>
              <a:spcBef>
                <a:spcPts val="0"/>
              </a:spcBef>
              <a:spcAft>
                <a:spcPts val="0"/>
              </a:spcAft>
              <a:buNone/>
            </a:pPr>
            <a:endParaRPr dirty="0"/>
          </a:p>
          <a:p>
            <a:pPr marL="0" marR="0" lvl="0" indent="0" algn="l" rtl="0">
              <a:lnSpc>
                <a:spcPct val="115000"/>
              </a:lnSpc>
              <a:spcBef>
                <a:spcPts val="0"/>
              </a:spcBef>
              <a:spcAft>
                <a:spcPts val="0"/>
              </a:spcAft>
              <a:buNone/>
            </a:pPr>
            <a:endParaRPr dirty="0"/>
          </a:p>
          <a:p>
            <a:pPr marL="457200" marR="0" lvl="0" indent="0" algn="l" rtl="0">
              <a:lnSpc>
                <a:spcPct val="115000"/>
              </a:lnSpc>
              <a:spcBef>
                <a:spcPts val="0"/>
              </a:spcBef>
              <a:spcAft>
                <a:spcPts val="0"/>
              </a:spcAft>
              <a:buNone/>
            </a:pPr>
            <a:endParaRPr sz="16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dirty="0"/>
          </a:p>
          <a:p>
            <a:pPr marL="457200" marR="0" lvl="0" indent="0" algn="l" rtl="0">
              <a:lnSpc>
                <a:spcPct val="115000"/>
              </a:lnSpc>
              <a:spcBef>
                <a:spcPts val="0"/>
              </a:spcBef>
              <a:spcAft>
                <a:spcPts val="0"/>
              </a:spcAft>
              <a:buNone/>
            </a:pPr>
            <a:endParaRPr dirty="0"/>
          </a:p>
          <a:p>
            <a:pPr marL="457200" marR="0" lvl="0" indent="0" algn="l" rtl="0">
              <a:lnSpc>
                <a:spcPct val="115000"/>
              </a:lnSpc>
              <a:spcBef>
                <a:spcPts val="0"/>
              </a:spcBef>
              <a:spcAft>
                <a:spcPts val="0"/>
              </a:spcAft>
              <a:buNone/>
            </a:pPr>
            <a:endParaRPr sz="1600" dirty="0"/>
          </a:p>
          <a:p>
            <a:pPr marL="0" marR="0" lvl="0" indent="0" algn="l" rtl="0">
              <a:lnSpc>
                <a:spcPct val="115000"/>
              </a:lnSpc>
              <a:spcBef>
                <a:spcPts val="0"/>
              </a:spcBef>
              <a:spcAft>
                <a:spcPts val="0"/>
              </a:spcAft>
              <a:buNone/>
            </a:pPr>
            <a:endParaRPr dirty="0"/>
          </a:p>
          <a:p>
            <a:pPr marL="0" marR="0" lvl="0" indent="0" algn="l" rtl="0">
              <a:lnSpc>
                <a:spcPct val="115000"/>
              </a:lnSpc>
              <a:spcBef>
                <a:spcPts val="0"/>
              </a:spcBef>
              <a:spcAft>
                <a:spcPts val="0"/>
              </a:spcAft>
              <a:buNone/>
            </a:pPr>
            <a:endParaRPr sz="1600" dirty="0"/>
          </a:p>
          <a:p>
            <a:pPr marL="457200" marR="0" lvl="0" indent="0" algn="l" rtl="0">
              <a:lnSpc>
                <a:spcPct val="115000"/>
              </a:lnSpc>
              <a:spcBef>
                <a:spcPts val="0"/>
              </a:spcBef>
              <a:spcAft>
                <a:spcPts val="0"/>
              </a:spcAft>
              <a:buNone/>
            </a:pPr>
            <a:endParaRPr sz="1600" dirty="0"/>
          </a:p>
          <a:p>
            <a:pPr marL="0" marR="0" lvl="0" indent="0" algn="l" rtl="0">
              <a:lnSpc>
                <a:spcPct val="115000"/>
              </a:lnSpc>
              <a:spcBef>
                <a:spcPts val="0"/>
              </a:spcBef>
              <a:spcAft>
                <a:spcPts val="0"/>
              </a:spcAft>
              <a:buNone/>
            </a:pPr>
            <a:endParaRPr sz="1600" dirty="0"/>
          </a:p>
        </p:txBody>
      </p:sp>
      <p:cxnSp>
        <p:nvCxnSpPr>
          <p:cNvPr id="317" name="Google Shape;317;p46">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318" name="Google Shape;318;p46">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47"/>
          <p:cNvSpPr txBox="1">
            <a:spLocks noGrp="1"/>
          </p:cNvSpPr>
          <p:nvPr>
            <p:ph type="ctrTitle"/>
          </p:nvPr>
        </p:nvSpPr>
        <p:spPr>
          <a:xfrm>
            <a:off x="-804996" y="4115292"/>
            <a:ext cx="8564400" cy="856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600"/>
              <a:buFont typeface="Tahoma"/>
              <a:buNone/>
            </a:pPr>
            <a:r>
              <a:rPr lang="en-GB">
                <a:solidFill>
                  <a:schemeClr val="dk1"/>
                </a:solidFill>
              </a:rPr>
              <a:t>Questions and discussion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62" name="Google Shape;162;p29"/>
          <p:cNvSpPr txBox="1">
            <a:spLocks noGrp="1"/>
          </p:cNvSpPr>
          <p:nvPr>
            <p:ph type="title" idx="4294967295"/>
          </p:nvPr>
        </p:nvSpPr>
        <p:spPr>
          <a:xfrm>
            <a:off x="441719" y="538316"/>
            <a:ext cx="55482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Understanding the law</a:t>
            </a:r>
            <a:endParaRPr sz="3000" b="0" i="0" u="none" strike="noStrike" cap="none">
              <a:solidFill>
                <a:srgbClr val="000000"/>
              </a:solidFill>
              <a:latin typeface="Arial"/>
              <a:ea typeface="Arial"/>
              <a:cs typeface="Arial"/>
              <a:sym typeface="Arial"/>
            </a:endParaRPr>
          </a:p>
        </p:txBody>
      </p:sp>
      <p:sp>
        <p:nvSpPr>
          <p:cNvPr id="163" name="Google Shape;163;p29"/>
          <p:cNvSpPr txBox="1"/>
          <p:nvPr/>
        </p:nvSpPr>
        <p:spPr>
          <a:xfrm>
            <a:off x="441730" y="2147875"/>
            <a:ext cx="72756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The Counter-Terrorism Secuiry Act (CTSA) and guidance place clear obligations on institutions. </a:t>
            </a:r>
            <a:endParaRPr sz="1600"/>
          </a:p>
          <a:p>
            <a:pPr marL="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It’s important to understand the meaning of “due regard” and the risks [</a:t>
            </a:r>
            <a:r>
              <a:rPr lang="en-GB" sz="1600" u="sng">
                <a:solidFill>
                  <a:schemeClr val="hlink"/>
                </a:solidFill>
                <a:hlinkClick r:id="rId4"/>
              </a:rPr>
              <a:t>Section 26 CTSA 2015</a:t>
            </a:r>
            <a:r>
              <a:rPr lang="en-GB" sz="1600"/>
              <a:t>].</a:t>
            </a:r>
            <a:endParaRPr sz="1600"/>
          </a:p>
          <a:p>
            <a:pPr marL="0" marR="0" lvl="0" indent="0" algn="l" rtl="0">
              <a:lnSpc>
                <a:spcPct val="115000"/>
              </a:lnSpc>
              <a:spcBef>
                <a:spcPts val="0"/>
              </a:spcBef>
              <a:spcAft>
                <a:spcPts val="0"/>
              </a:spcAft>
              <a:buNone/>
            </a:pPr>
            <a:endParaRPr sz="1600"/>
          </a:p>
        </p:txBody>
      </p:sp>
      <p:cxnSp>
        <p:nvCxnSpPr>
          <p:cNvPr id="164" name="Google Shape;164;p2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9900FF"/>
            </a:solidFill>
            <a:prstDash val="solid"/>
            <a:round/>
            <a:headEnd type="none" w="sm" len="sm"/>
            <a:tailEnd type="none" w="sm" len="sm"/>
          </a:ln>
        </p:spPr>
      </p:cxnSp>
      <p:cxnSp>
        <p:nvCxnSpPr>
          <p:cNvPr id="165" name="Google Shape;165;p2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9900FF"/>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71" name="Google Shape;171;p3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Understanding the compliance requirements</a:t>
            </a:r>
            <a:endParaRPr sz="3000" b="0" i="0" u="none" strike="noStrike" cap="none">
              <a:solidFill>
                <a:srgbClr val="000000"/>
              </a:solidFill>
              <a:latin typeface="Arial"/>
              <a:ea typeface="Arial"/>
              <a:cs typeface="Arial"/>
              <a:sym typeface="Arial"/>
            </a:endParaRPr>
          </a:p>
        </p:txBody>
      </p:sp>
      <p:sp>
        <p:nvSpPr>
          <p:cNvPr id="172" name="Google Shape;172;p30"/>
          <p:cNvSpPr txBox="1"/>
          <p:nvPr/>
        </p:nvSpPr>
        <p:spPr>
          <a:xfrm>
            <a:off x="425999" y="2017125"/>
            <a:ext cx="82920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Check the in-place structures and policies. </a:t>
            </a:r>
            <a:endParaRPr sz="1600"/>
          </a:p>
          <a:p>
            <a:pPr marL="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Brief and plan early – anticipate:</a:t>
            </a:r>
            <a:endParaRPr sz="1600"/>
          </a:p>
          <a:p>
            <a:pPr marL="457200" marR="0" lvl="0" indent="0" algn="l" rtl="0">
              <a:lnSpc>
                <a:spcPct val="115000"/>
              </a:lnSpc>
              <a:spcBef>
                <a:spcPts val="0"/>
              </a:spcBef>
              <a:spcAft>
                <a:spcPts val="0"/>
              </a:spcAft>
              <a:buNone/>
            </a:pPr>
            <a:endParaRPr sz="1600"/>
          </a:p>
          <a:p>
            <a:pPr marL="914400" marR="0" lvl="1" indent="-330200" algn="l" rtl="0">
              <a:lnSpc>
                <a:spcPct val="115000"/>
              </a:lnSpc>
              <a:spcBef>
                <a:spcPts val="0"/>
              </a:spcBef>
              <a:spcAft>
                <a:spcPts val="0"/>
              </a:spcAft>
              <a:buSzPts val="1600"/>
              <a:buChar char="○"/>
            </a:pPr>
            <a:r>
              <a:rPr lang="en-GB" sz="1600"/>
              <a:t>Planning must determine what is most important to mitigate in accordance with the overall organisational need and the Prevent duty.</a:t>
            </a:r>
            <a:endParaRPr sz="1600"/>
          </a:p>
          <a:p>
            <a:pPr marL="914400" marR="0" lvl="1" indent="-330200" algn="l" rtl="0">
              <a:lnSpc>
                <a:spcPct val="115000"/>
              </a:lnSpc>
              <a:spcBef>
                <a:spcPts val="0"/>
              </a:spcBef>
              <a:spcAft>
                <a:spcPts val="0"/>
              </a:spcAft>
              <a:buSzPts val="1600"/>
              <a:buChar char="○"/>
            </a:pPr>
            <a:r>
              <a:rPr lang="en-GB" sz="1600"/>
              <a:t>Ensure that the required organisational capability to anticipate and manage risks is in place at all levels and in the appropriate departments</a:t>
            </a:r>
            <a:endParaRPr sz="1600"/>
          </a:p>
          <a:p>
            <a:pPr marL="914400" marR="0" lvl="1" indent="-330200" algn="l" rtl="0">
              <a:lnSpc>
                <a:spcPct val="115000"/>
              </a:lnSpc>
              <a:spcBef>
                <a:spcPts val="0"/>
              </a:spcBef>
              <a:spcAft>
                <a:spcPts val="0"/>
              </a:spcAft>
              <a:buSzPts val="1600"/>
              <a:buChar char="○"/>
            </a:pPr>
            <a:r>
              <a:rPr lang="en-GB" sz="1600"/>
              <a:t>Ensure clarity on regulator submission requirements and timescales.</a:t>
            </a: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73" name="Google Shape;173;p3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9900FF"/>
            </a:solidFill>
            <a:prstDash val="solid"/>
            <a:round/>
            <a:headEnd type="none" w="sm" len="sm"/>
            <a:tailEnd type="none" w="sm" len="sm"/>
          </a:ln>
        </p:spPr>
      </p:cxnSp>
      <p:cxnSp>
        <p:nvCxnSpPr>
          <p:cNvPr id="174" name="Google Shape;174;p3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9900F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80" name="Google Shape;180;p31"/>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A thorough and dynamic action plan</a:t>
            </a:r>
            <a:endParaRPr sz="3000" b="0" i="0" u="none" strike="noStrike" cap="none">
              <a:solidFill>
                <a:srgbClr val="000000"/>
              </a:solidFill>
              <a:latin typeface="Arial"/>
              <a:ea typeface="Arial"/>
              <a:cs typeface="Arial"/>
              <a:sym typeface="Arial"/>
            </a:endParaRPr>
          </a:p>
        </p:txBody>
      </p:sp>
      <p:sp>
        <p:nvSpPr>
          <p:cNvPr id="181" name="Google Shape;181;p31"/>
          <p:cNvSpPr txBox="1"/>
          <p:nvPr/>
        </p:nvSpPr>
        <p:spPr>
          <a:xfrm>
            <a:off x="425999" y="17819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Your action plan will be driven by the risk analysis (it’s fine to have a combined analysis and plan).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A “whole organisation” approach is likely to be most effective:</a:t>
            </a:r>
            <a:endParaRPr/>
          </a:p>
          <a:p>
            <a:pPr marL="4572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avoid internal competition</a:t>
            </a:r>
            <a:endParaRPr/>
          </a:p>
          <a:p>
            <a:pPr marL="914400" marR="0" lvl="1" indent="-317500" algn="l" rtl="0">
              <a:lnSpc>
                <a:spcPct val="115000"/>
              </a:lnSpc>
              <a:spcBef>
                <a:spcPts val="0"/>
              </a:spcBef>
              <a:spcAft>
                <a:spcPts val="0"/>
              </a:spcAft>
              <a:buSzPts val="1400"/>
              <a:buChar char="○"/>
            </a:pPr>
            <a:r>
              <a:rPr lang="en-GB"/>
              <a:t>managers and their departments and functions should be clear on cross-department workstreams and ensure cooperation</a:t>
            </a:r>
            <a:endParaRPr/>
          </a:p>
          <a:p>
            <a:pPr marL="914400" marR="0" lvl="1" indent="-317500" algn="l" rtl="0">
              <a:lnSpc>
                <a:spcPct val="115000"/>
              </a:lnSpc>
              <a:spcBef>
                <a:spcPts val="0"/>
              </a:spcBef>
              <a:spcAft>
                <a:spcPts val="0"/>
              </a:spcAft>
              <a:buSzPts val="1400"/>
              <a:buChar char="○"/>
            </a:pPr>
            <a:r>
              <a:rPr lang="en-GB"/>
              <a:t>buy-in achieved through ownership and understanding</a:t>
            </a:r>
            <a:endParaRPr/>
          </a:p>
          <a:p>
            <a:pPr marL="9144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Organisational divisions may hinder progress towards Prevent compliance.</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Consider inclusion of other aspects of the CONTEST Strategy in the risk assessment and action plan implementation.</a:t>
            </a: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82" name="Google Shape;182;p31">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183" name="Google Shape;183;p31">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89" name="Google Shape;189;p32"/>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What to include in the action plan</a:t>
            </a:r>
            <a:endParaRPr sz="3000" b="0" i="0" u="none" strike="noStrike" cap="none">
              <a:solidFill>
                <a:srgbClr val="000000"/>
              </a:solidFill>
              <a:latin typeface="Arial"/>
              <a:ea typeface="Arial"/>
              <a:cs typeface="Arial"/>
              <a:sym typeface="Arial"/>
            </a:endParaRPr>
          </a:p>
        </p:txBody>
      </p:sp>
      <p:sp>
        <p:nvSpPr>
          <p:cNvPr id="190" name="Google Shape;190;p32"/>
          <p:cNvSpPr txBox="1"/>
          <p:nvPr/>
        </p:nvSpPr>
        <p:spPr>
          <a:xfrm>
            <a:off x="441724" y="2035925"/>
            <a:ext cx="8292000" cy="3427800"/>
          </a:xfrm>
          <a:prstGeom prst="rect">
            <a:avLst/>
          </a:prstGeom>
          <a:noFill/>
          <a:ln>
            <a:noFill/>
          </a:ln>
        </p:spPr>
        <p:txBody>
          <a:bodyPr spcFirstLastPara="1" wrap="square" lIns="91400" tIns="45700" rIns="91400" bIns="45700" anchor="t" anchorCtr="0">
            <a:noAutofit/>
          </a:bodyPr>
          <a:lstStyle/>
          <a:p>
            <a:pPr marL="457200" marR="0" lvl="0" indent="-330200" algn="l" rtl="0">
              <a:lnSpc>
                <a:spcPct val="115000"/>
              </a:lnSpc>
              <a:spcBef>
                <a:spcPts val="0"/>
              </a:spcBef>
              <a:spcAft>
                <a:spcPts val="0"/>
              </a:spcAft>
              <a:buSzPts val="1600"/>
              <a:buChar char="●"/>
            </a:pPr>
            <a:r>
              <a:rPr lang="en-GB" sz="1600"/>
              <a:t>Include responsibilities and timescales, which should reflect the severity of individual risks as identified in the risk assessment part of the process</a:t>
            </a:r>
            <a:endParaRPr sz="1600"/>
          </a:p>
          <a:p>
            <a:pPr marL="457200" marR="0" lvl="0" indent="0" algn="l" rtl="0">
              <a:lnSpc>
                <a:spcPct val="115000"/>
              </a:lnSpc>
              <a:spcBef>
                <a:spcPts val="0"/>
              </a:spcBef>
              <a:spcAft>
                <a:spcPts val="0"/>
              </a:spcAft>
              <a:buNone/>
            </a:pPr>
            <a:r>
              <a:rPr lang="en-GB" sz="1600"/>
              <a:t> </a:t>
            </a:r>
            <a:endParaRPr sz="1600"/>
          </a:p>
          <a:p>
            <a:pPr marL="457200" marR="0" lvl="0" indent="-330200" algn="l" rtl="0">
              <a:lnSpc>
                <a:spcPct val="115000"/>
              </a:lnSpc>
              <a:spcBef>
                <a:spcPts val="0"/>
              </a:spcBef>
              <a:spcAft>
                <a:spcPts val="0"/>
              </a:spcAft>
              <a:buSzPts val="1600"/>
              <a:buChar char="●"/>
            </a:pPr>
            <a:r>
              <a:rPr lang="en-GB" sz="1600"/>
              <a:t>Updated at a specified and agreed rate throughout the year, linked to internal and/or external drivers</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Responsive to changes</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Centrally coordinated, with “ownership” and responsibilities spelled out and agreed</a:t>
            </a: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91" name="Google Shape;191;p32">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192" name="Google Shape;192;p32">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98" name="Google Shape;198;p33"/>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Getting the balance right (1/2)</a:t>
            </a:r>
            <a:endParaRPr sz="3000" b="0" i="0" u="none" strike="noStrike" cap="none">
              <a:solidFill>
                <a:srgbClr val="000000"/>
              </a:solidFill>
              <a:latin typeface="Arial"/>
              <a:ea typeface="Arial"/>
              <a:cs typeface="Arial"/>
              <a:sym typeface="Arial"/>
            </a:endParaRPr>
          </a:p>
        </p:txBody>
      </p:sp>
      <p:sp>
        <p:nvSpPr>
          <p:cNvPr id="199" name="Google Shape;199;p33"/>
          <p:cNvSpPr txBox="1"/>
          <p:nvPr/>
        </p:nvSpPr>
        <p:spPr>
          <a:xfrm>
            <a:off x="441724" y="20359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Risk assessment:</a:t>
            </a:r>
            <a:endParaRPr/>
          </a:p>
          <a:p>
            <a:pPr marL="9144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Related to the overall probability of occurrence, impact and mitigation measures required to manage the threat of radicalisation and extremism</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Action plan:</a:t>
            </a:r>
            <a:endParaRPr/>
          </a:p>
          <a:p>
            <a:pPr marL="9144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Management and operational process to mitigate any perceived risk</a:t>
            </a:r>
            <a:endParaRPr/>
          </a:p>
          <a:p>
            <a:pPr marL="914400" marR="0" lvl="1" indent="-317500" algn="l" rtl="0">
              <a:lnSpc>
                <a:spcPct val="115000"/>
              </a:lnSpc>
              <a:spcBef>
                <a:spcPts val="0"/>
              </a:spcBef>
              <a:spcAft>
                <a:spcPts val="0"/>
              </a:spcAft>
              <a:buSzPts val="1400"/>
              <a:buChar char="○"/>
            </a:pPr>
            <a:r>
              <a:rPr lang="en-GB"/>
              <a:t>Proportionate response</a:t>
            </a:r>
            <a:endParaRPr/>
          </a:p>
          <a:p>
            <a:pPr marL="914400" marR="0" lvl="1" indent="-317500" algn="l" rtl="0">
              <a:lnSpc>
                <a:spcPct val="115000"/>
              </a:lnSpc>
              <a:spcBef>
                <a:spcPts val="0"/>
              </a:spcBef>
              <a:spcAft>
                <a:spcPts val="0"/>
              </a:spcAft>
              <a:buSzPts val="1400"/>
              <a:buChar char="○"/>
            </a:pPr>
            <a:r>
              <a:rPr lang="en-GB"/>
              <a:t>Aligned with organisational culture, context, priorities and the risk itself</a:t>
            </a:r>
            <a:endParaRPr/>
          </a:p>
          <a:p>
            <a:pPr marL="914400" marR="0" lvl="1" indent="-317500" algn="l" rtl="0">
              <a:lnSpc>
                <a:spcPct val="115000"/>
              </a:lnSpc>
              <a:spcBef>
                <a:spcPts val="0"/>
              </a:spcBef>
              <a:spcAft>
                <a:spcPts val="0"/>
              </a:spcAft>
              <a:buSzPts val="1400"/>
              <a:buChar char="○"/>
            </a:pPr>
            <a:r>
              <a:rPr lang="en-GB"/>
              <a:t>Example of balance with human rights and free speech</a:t>
            </a: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00" name="Google Shape;200;p33">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201" name="Google Shape;201;p33">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07" name="Google Shape;207;p34"/>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Getting the balance right (2/2)</a:t>
            </a:r>
            <a:endParaRPr sz="3000" b="0" i="0" u="none" strike="noStrike" cap="none">
              <a:solidFill>
                <a:srgbClr val="000000"/>
              </a:solidFill>
              <a:latin typeface="Arial"/>
              <a:ea typeface="Arial"/>
              <a:cs typeface="Arial"/>
              <a:sym typeface="Arial"/>
            </a:endParaRPr>
          </a:p>
        </p:txBody>
      </p:sp>
      <p:sp>
        <p:nvSpPr>
          <p:cNvPr id="208" name="Google Shape;208;p34"/>
          <p:cNvSpPr txBox="1"/>
          <p:nvPr/>
        </p:nvSpPr>
        <p:spPr>
          <a:xfrm>
            <a:off x="441724" y="20359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Ensure balance by developing plans that are based on a clear understanding:</a:t>
            </a:r>
            <a:endParaRPr/>
          </a:p>
          <a:p>
            <a:pPr marL="9144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of risks involved and of the processes that need to be considered to manage them.  </a:t>
            </a:r>
            <a:endParaRPr/>
          </a:p>
          <a:p>
            <a:pPr marL="914400" marR="0" lvl="1" indent="-317500" algn="l" rtl="0">
              <a:lnSpc>
                <a:spcPct val="115000"/>
              </a:lnSpc>
              <a:spcBef>
                <a:spcPts val="0"/>
              </a:spcBef>
              <a:spcAft>
                <a:spcPts val="0"/>
              </a:spcAft>
              <a:buSzPts val="1400"/>
              <a:buChar char="○"/>
            </a:pPr>
            <a:r>
              <a:rPr lang="en-GB"/>
              <a:t>that the action plan and associated risk assessment that you are required to produce will provide a risk-aligned and updatable point of reference, guidance and direction.</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Action plans should consider and take into account both internal and external drivers such as:</a:t>
            </a:r>
            <a:endParaRPr/>
          </a:p>
          <a:p>
            <a:pPr marL="9144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business processes, method of delivery, semesters and events.</a:t>
            </a:r>
            <a:endParaRPr/>
          </a:p>
          <a:p>
            <a:pPr marL="914400" marR="0" lvl="1" indent="-317500" algn="l" rtl="0">
              <a:lnSpc>
                <a:spcPct val="115000"/>
              </a:lnSpc>
              <a:spcBef>
                <a:spcPts val="0"/>
              </a:spcBef>
              <a:spcAft>
                <a:spcPts val="0"/>
              </a:spcAft>
              <a:buSzPts val="1400"/>
              <a:buChar char="○"/>
            </a:pPr>
            <a:r>
              <a:rPr lang="en-GB"/>
              <a:t>Counter-Terrorism threat information, OfS submission deadlines.</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09" name="Google Shape;209;p34">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210" name="Google Shape;210;p34">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16" name="Google Shape;216;p35"/>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a:t>Capture everything you can</a:t>
            </a:r>
            <a:endParaRPr sz="3000" b="0" i="0" u="none" strike="noStrike" cap="none">
              <a:solidFill>
                <a:srgbClr val="000000"/>
              </a:solidFill>
              <a:latin typeface="Arial"/>
              <a:ea typeface="Arial"/>
              <a:cs typeface="Arial"/>
              <a:sym typeface="Arial"/>
            </a:endParaRPr>
          </a:p>
        </p:txBody>
      </p:sp>
      <p:sp>
        <p:nvSpPr>
          <p:cNvPr id="217" name="Google Shape;217;p35"/>
          <p:cNvSpPr txBox="1"/>
          <p:nvPr/>
        </p:nvSpPr>
        <p:spPr>
          <a:xfrm>
            <a:off x="441724" y="20359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Capture potential risks and issues in your risk assessment and action plan. Time on this, is time well spent.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Expend as much effort as required on your risk assessment and action plan. If you fail to identify all of the risks or fail to indicate the actions that are required in adequate detail, your risk assessment and action plan will be of little worth or use.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Consult widely – internally and externally.</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Not all organisations have the same structure and resource and plans should reflect this. For example – chaplaincy?</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18" name="Google Shape;218;p35">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219" name="Google Shape;219;p35">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1532</Words>
  <Application>Microsoft Office PowerPoint</Application>
  <PresentationFormat>Custom</PresentationFormat>
  <Paragraphs>293</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Tahoma</vt:lpstr>
      <vt:lpstr>Noto Sans Symbols</vt:lpstr>
      <vt:lpstr>Calibri</vt:lpstr>
      <vt:lpstr>Office Theme</vt:lpstr>
      <vt:lpstr>Office Theme</vt:lpstr>
      <vt:lpstr>Risk Assessment And Action Planning</vt:lpstr>
      <vt:lpstr>What’s required?</vt:lpstr>
      <vt:lpstr>Understanding the law</vt:lpstr>
      <vt:lpstr>Understanding the compliance requirements</vt:lpstr>
      <vt:lpstr>A thorough and dynamic action plan</vt:lpstr>
      <vt:lpstr>What to include in the action plan</vt:lpstr>
      <vt:lpstr>Getting the balance right (1/2)</vt:lpstr>
      <vt:lpstr>Getting the balance right (2/2)</vt:lpstr>
      <vt:lpstr>Capture everything you can</vt:lpstr>
      <vt:lpstr>Things change...</vt:lpstr>
      <vt:lpstr>Risk assessment drivers</vt:lpstr>
      <vt:lpstr>Risk - effective partnerships</vt:lpstr>
      <vt:lpstr>Risk - external speakers and events</vt:lpstr>
      <vt:lpstr>Risk - IT (including the viewing, retention and dissemination of  terrorism related material)</vt:lpstr>
      <vt:lpstr>Risk - staff training</vt:lpstr>
      <vt:lpstr>Risk - welfare, pastoral support and chaplaincy services</vt:lpstr>
      <vt:lpstr>Consequential risk</vt:lpstr>
      <vt:lpstr>Issues of consequential risk (1/2)</vt:lpstr>
      <vt:lpstr>Issues of consequential risk (2/2)</vt:lpstr>
      <vt:lpstr>In summary</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Action Planning</dc:title>
  <dc:creator>HOWE, Vikki</dc:creator>
  <cp:lastModifiedBy>HOWE, Vikki</cp:lastModifiedBy>
  <cp:revision>2</cp:revision>
  <dcterms:modified xsi:type="dcterms:W3CDTF">2021-05-18T14:49:42Z</dcterms:modified>
</cp:coreProperties>
</file>