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096000"/>
  <p:notesSz cx="6808788" cy="9940925"/>
  <p:embeddedFontLst>
    <p:embeddedFont>
      <p:font typeface="Calibri" panose="020F0502020204030204" pitchFamily="34" charset="0"/>
      <p:regular r:id="rId29"/>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6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1288" y="745546"/>
            <a:ext cx="5106896" cy="372779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871" y="4721925"/>
            <a:ext cx="5446998" cy="4473400"/>
          </a:xfrm>
          <a:prstGeom prst="rect">
            <a:avLst/>
          </a:prstGeom>
          <a:noFill/>
          <a:ln>
            <a:noFill/>
          </a:ln>
        </p:spPr>
        <p:txBody>
          <a:bodyPr spcFirstLastPara="1" wrap="square" lIns="91400" tIns="91400" rIns="91400" bIns="914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82dd2e45b_1_75:notes"/>
          <p:cNvSpPr txBox="1">
            <a:spLocks noGrp="1"/>
          </p:cNvSpPr>
          <p:nvPr>
            <p:ph type="body" idx="1"/>
          </p:nvPr>
        </p:nvSpPr>
        <p:spPr>
          <a:xfrm>
            <a:off x="681038" y="4721225"/>
            <a:ext cx="5446712" cy="4473575"/>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endParaRPr/>
          </a:p>
        </p:txBody>
      </p:sp>
      <p:sp>
        <p:nvSpPr>
          <p:cNvPr id="142" name="Google Shape;142;gd82dd2e45b_1_75:notes"/>
          <p:cNvSpPr>
            <a:spLocks noGrp="1" noRot="1" noChangeAspect="1"/>
          </p:cNvSpPr>
          <p:nvPr>
            <p:ph type="sldImg" idx="2"/>
          </p:nvPr>
        </p:nvSpPr>
        <p:spPr>
          <a:xfrm>
            <a:off x="610294" y="746125"/>
            <a:ext cx="5588199"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82a48641b_0_5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19" name="Google Shape;219;gd82a48641b_0_5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82a48641b_0_16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28" name="Google Shape;228;gd82a48641b_0_16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82a48641b_0_64: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37" name="Google Shape;237;gd82a48641b_0_64: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82a48641b_0_72: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46" name="Google Shape;246;gd82a48641b_0_72: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d82a48641b_0_8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55" name="Google Shape;255;gd82a48641b_0_8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82a48641b_0_8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64" name="Google Shape;264;gd82a48641b_0_8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d82a48641b_0_9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72" name="Google Shape;272;gd82a48641b_0_9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82a48641b_0_104: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81" name="Google Shape;281;gd82a48641b_0_104: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d82a48641b_0_112: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90" name="Google Shape;290;gd82a48641b_0_112: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82a48641b_0_12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99" name="Google Shape;299;gd82a48641b_0_12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72332a465_0_13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47" name="Google Shape;147;gd72332a465_0_13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82a48641b_0_12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308" name="Google Shape;308;gd82a48641b_0_12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d82a48641b_0_13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317" name="Google Shape;317;gd82a48641b_0_13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82a48641b_0_144: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326" name="Google Shape;326;gd82a48641b_0_144: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82a48641b_0_152: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335" name="Google Shape;335;gd82a48641b_0_152: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82a48641b_0_16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344" name="Google Shape;344;gd82a48641b_0_16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82dd2e45b_1_193:notes"/>
          <p:cNvSpPr txBox="1">
            <a:spLocks noGrp="1"/>
          </p:cNvSpPr>
          <p:nvPr>
            <p:ph type="body" idx="1"/>
          </p:nvPr>
        </p:nvSpPr>
        <p:spPr>
          <a:xfrm>
            <a:off x="681038" y="4721225"/>
            <a:ext cx="5446712" cy="4473575"/>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endParaRPr/>
          </a:p>
        </p:txBody>
      </p:sp>
      <p:sp>
        <p:nvSpPr>
          <p:cNvPr id="353" name="Google Shape;353;gd82dd2e45b_1_193:notes"/>
          <p:cNvSpPr>
            <a:spLocks noGrp="1" noRot="1" noChangeAspect="1"/>
          </p:cNvSpPr>
          <p:nvPr>
            <p:ph type="sldImg" idx="2"/>
          </p:nvPr>
        </p:nvSpPr>
        <p:spPr>
          <a:xfrm>
            <a:off x="610294" y="746125"/>
            <a:ext cx="5588199"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82a48641b_0_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56" name="Google Shape;156;gd82a48641b_0_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82a48641b_0_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65" name="Google Shape;165;gd82a48641b_0_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82a48641b_0_1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74" name="Google Shape;174;gd82a48641b_0_1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82a48641b_0_24: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83" name="Google Shape;183;gd82a48641b_0_24: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82a48641b_0_32: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92" name="Google Shape;192;gd82a48641b_0_32: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82a48641b_0_4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01" name="Google Shape;201;gd82a48641b_0_4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82a48641b_0_4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10" name="Google Shape;210;gd82a48641b_0_4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51524" y="3983720"/>
            <a:ext cx="8568952" cy="664457"/>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Clr>
                <a:srgbClr val="07679A"/>
              </a:buClr>
              <a:buSzPts val="3600"/>
              <a:buFont typeface="Tahoma"/>
              <a:buNone/>
              <a:defRPr sz="3600" b="1">
                <a:solidFill>
                  <a:srgbClr val="07679A"/>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51524" y="4648178"/>
            <a:ext cx="8568952" cy="492102"/>
          </a:xfrm>
          <a:prstGeom prst="rect">
            <a:avLst/>
          </a:prstGeom>
          <a:noFill/>
          <a:ln>
            <a:noFill/>
          </a:ln>
        </p:spPr>
        <p:txBody>
          <a:bodyPr spcFirstLastPara="1" wrap="square" lIns="91400" tIns="45700" rIns="91400" bIns="45700" anchor="t" anchorCtr="0">
            <a:noAutofit/>
          </a:bodyPr>
          <a:lstStyle>
            <a:lvl1pPr lvl="0" algn="r">
              <a:lnSpc>
                <a:spcPct val="100000"/>
              </a:lnSpc>
              <a:spcBef>
                <a:spcPts val="560"/>
              </a:spcBef>
              <a:spcAft>
                <a:spcPts val="0"/>
              </a:spcAft>
              <a:buClr>
                <a:srgbClr val="7F7F7F"/>
              </a:buClr>
              <a:buSzPts val="2800"/>
              <a:buFont typeface="Tahoma"/>
              <a:buNone/>
              <a:defRPr sz="2800">
                <a:solidFill>
                  <a:srgbClr val="7F7F7F"/>
                </a:solidFill>
                <a:latin typeface="Tahoma"/>
                <a:ea typeface="Tahoma"/>
                <a:cs typeface="Tahoma"/>
                <a:sym typeface="Tahoma"/>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5650086"/>
            <a:ext cx="2133596" cy="324557"/>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3" y="5650086"/>
            <a:ext cx="2895603" cy="324557"/>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3" y="5650086"/>
            <a:ext cx="2133596" cy="324557"/>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_OBJECTS_OVER_TEXT" type="twoObjOverTx">
  <p:cSld name="TWO_OBJECTS_OVER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457200" y="3272957"/>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BJECT_OVER_TEXT" type="objOverTx">
  <p:cSld name="OBJECT_OVER_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body" idx="1"/>
          </p:nvPr>
        </p:nvSpPr>
        <p:spPr>
          <a:xfrm>
            <a:off x="457200" y="1426244"/>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2"/>
          </p:nvPr>
        </p:nvSpPr>
        <p:spPr>
          <a:xfrm>
            <a:off x="457200" y="3272957"/>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_OBJECTS" type="fourObj">
  <p:cSld name="FOUR_OBJECTS">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3"/>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body" idx="3"/>
          </p:nvPr>
        </p:nvSpPr>
        <p:spPr>
          <a:xfrm>
            <a:off x="457200"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body" idx="4"/>
          </p:nvPr>
        </p:nvSpPr>
        <p:spPr>
          <a:xfrm>
            <a:off x="4674239"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457200"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4"/>
          <p:cNvSpPr txBox="1">
            <a:spLocks noGrp="1"/>
          </p:cNvSpPr>
          <p:nvPr>
            <p:ph type="body" idx="2"/>
          </p:nvPr>
        </p:nvSpPr>
        <p:spPr>
          <a:xfrm>
            <a:off x="3239636"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
          <p:cNvSpPr txBox="1">
            <a:spLocks noGrp="1"/>
          </p:cNvSpPr>
          <p:nvPr>
            <p:ph type="body" idx="3"/>
          </p:nvPr>
        </p:nvSpPr>
        <p:spPr>
          <a:xfrm>
            <a:off x="6022082"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4"/>
          <p:cNvSpPr txBox="1">
            <a:spLocks noGrp="1"/>
          </p:cNvSpPr>
          <p:nvPr>
            <p:ph type="body" idx="4"/>
          </p:nvPr>
        </p:nvSpPr>
        <p:spPr>
          <a:xfrm>
            <a:off x="457200"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4"/>
          <p:cNvSpPr txBox="1">
            <a:spLocks noGrp="1"/>
          </p:cNvSpPr>
          <p:nvPr>
            <p:ph type="body" idx="5"/>
          </p:nvPr>
        </p:nvSpPr>
        <p:spPr>
          <a:xfrm>
            <a:off x="3239636"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4"/>
          <p:cNvSpPr txBox="1">
            <a:spLocks noGrp="1"/>
          </p:cNvSpPr>
          <p:nvPr>
            <p:ph type="body" idx="6"/>
          </p:nvPr>
        </p:nvSpPr>
        <p:spPr>
          <a:xfrm>
            <a:off x="6022082"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251520" y="3983721"/>
            <a:ext cx="8568952" cy="6644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C46325"/>
              </a:buClr>
              <a:buSzPts val="3600"/>
              <a:buFont typeface="Tahoma"/>
              <a:buNone/>
              <a:defRPr sz="3600" b="1" i="0">
                <a:solidFill>
                  <a:srgbClr val="C46325"/>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6"/>
          <p:cNvSpPr txBox="1">
            <a:spLocks noGrp="1"/>
          </p:cNvSpPr>
          <p:nvPr>
            <p:ph type="subTitle" idx="1"/>
          </p:nvPr>
        </p:nvSpPr>
        <p:spPr>
          <a:xfrm>
            <a:off x="251520" y="4648178"/>
            <a:ext cx="8568952" cy="492103"/>
          </a:xfrm>
          <a:prstGeom prst="rect">
            <a:avLst/>
          </a:prstGeom>
          <a:noFill/>
          <a:ln>
            <a:noFill/>
          </a:ln>
        </p:spPr>
        <p:txBody>
          <a:bodyPr spcFirstLastPara="1" wrap="square" lIns="91425" tIns="45700" rIns="91425" bIns="45700" anchor="t" anchorCtr="0">
            <a:normAutofit/>
          </a:bodyPr>
          <a:lstStyle>
            <a:lvl1pPr lvl="0" algn="r">
              <a:spcBef>
                <a:spcPts val="560"/>
              </a:spcBef>
              <a:spcAft>
                <a:spcPts val="0"/>
              </a:spcAft>
              <a:buSzPts val="2800"/>
              <a:buNone/>
              <a:defRPr sz="2800">
                <a:solidFill>
                  <a:srgbClr val="7F7F7F"/>
                </a:solidFill>
                <a:latin typeface="Tahoma"/>
                <a:ea typeface="Tahoma"/>
                <a:cs typeface="Tahoma"/>
                <a:sym typeface="Tahoma"/>
              </a:defRPr>
            </a:lvl1pPr>
            <a:lvl2pPr lvl="1" algn="ctr">
              <a:spcBef>
                <a:spcPts val="480"/>
              </a:spcBef>
              <a:spcAft>
                <a:spcPts val="0"/>
              </a:spcAft>
              <a:buClr>
                <a:srgbClr val="888888"/>
              </a:buClr>
              <a:buSzPts val="24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4" name="Google Shape;74;p16"/>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31840" y="244123"/>
            <a:ext cx="5554960"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C4632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7"/>
          <p:cNvSpPr txBox="1">
            <a:spLocks noGrp="1"/>
          </p:cNvSpPr>
          <p:nvPr>
            <p:ph type="body" idx="1"/>
          </p:nvPr>
        </p:nvSpPr>
        <p:spPr>
          <a:xfrm>
            <a:off x="457200" y="2023886"/>
            <a:ext cx="8229600" cy="342159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7"/>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31840" y="244123"/>
            <a:ext cx="5554960"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C46325"/>
              </a:buClr>
              <a:buSzPts val="36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457200" y="1364545"/>
            <a:ext cx="4040188" cy="56867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6" name="Google Shape;86;p18"/>
          <p:cNvSpPr txBox="1">
            <a:spLocks noGrp="1"/>
          </p:cNvSpPr>
          <p:nvPr>
            <p:ph type="body" idx="2"/>
          </p:nvPr>
        </p:nvSpPr>
        <p:spPr>
          <a:xfrm>
            <a:off x="457200" y="1933222"/>
            <a:ext cx="4040188" cy="3512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7" name="Google Shape;87;p18"/>
          <p:cNvSpPr txBox="1">
            <a:spLocks noGrp="1"/>
          </p:cNvSpPr>
          <p:nvPr>
            <p:ph type="body" idx="3"/>
          </p:nvPr>
        </p:nvSpPr>
        <p:spPr>
          <a:xfrm>
            <a:off x="4645025" y="1364545"/>
            <a:ext cx="4041775" cy="56867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 name="Google Shape;88;p18"/>
          <p:cNvSpPr txBox="1">
            <a:spLocks noGrp="1"/>
          </p:cNvSpPr>
          <p:nvPr>
            <p:ph type="body" idx="4"/>
          </p:nvPr>
        </p:nvSpPr>
        <p:spPr>
          <a:xfrm>
            <a:off x="4645025" y="1933222"/>
            <a:ext cx="4041775" cy="3512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9" name="Google Shape;89;p18"/>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31840" y="244123"/>
            <a:ext cx="5554960"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C4632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body" idx="1"/>
          </p:nvPr>
        </p:nvSpPr>
        <p:spPr>
          <a:xfrm>
            <a:off x="457200" y="1422400"/>
            <a:ext cx="4038600" cy="402307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19"/>
          <p:cNvSpPr txBox="1">
            <a:spLocks noGrp="1"/>
          </p:cNvSpPr>
          <p:nvPr>
            <p:ph type="body" idx="2"/>
          </p:nvPr>
        </p:nvSpPr>
        <p:spPr>
          <a:xfrm>
            <a:off x="4648200" y="1422400"/>
            <a:ext cx="4038600" cy="402307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19"/>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9"/>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9"/>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31840" y="244123"/>
            <a:ext cx="5554960"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C4632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0"/>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0"/>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0"/>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722313" y="3917244"/>
            <a:ext cx="7772400" cy="121073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C46325"/>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1"/>
          <p:cNvSpPr txBox="1">
            <a:spLocks noGrp="1"/>
          </p:cNvSpPr>
          <p:nvPr>
            <p:ph type="body" idx="1"/>
          </p:nvPr>
        </p:nvSpPr>
        <p:spPr>
          <a:xfrm>
            <a:off x="722313" y="2583745"/>
            <a:ext cx="7772400" cy="13335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7" name="Google Shape;107;p21"/>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1"/>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1"/>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426244"/>
            <a:ext cx="8229298"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2"/>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2"/>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57200" y="242711"/>
            <a:ext cx="3008313" cy="10329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C46325"/>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3"/>
          <p:cNvSpPr txBox="1">
            <a:spLocks noGrp="1"/>
          </p:cNvSpPr>
          <p:nvPr>
            <p:ph type="body" idx="1"/>
          </p:nvPr>
        </p:nvSpPr>
        <p:spPr>
          <a:xfrm>
            <a:off x="3575050" y="242711"/>
            <a:ext cx="5111750" cy="5202767"/>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7" name="Google Shape;117;p23"/>
          <p:cNvSpPr txBox="1">
            <a:spLocks noGrp="1"/>
          </p:cNvSpPr>
          <p:nvPr>
            <p:ph type="body" idx="2"/>
          </p:nvPr>
        </p:nvSpPr>
        <p:spPr>
          <a:xfrm>
            <a:off x="457200" y="1275644"/>
            <a:ext cx="3008313" cy="4169834"/>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8" name="Google Shape;118;p23"/>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3"/>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3"/>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1792288" y="4267200"/>
            <a:ext cx="5486400" cy="5037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C46325"/>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4"/>
          <p:cNvSpPr>
            <a:spLocks noGrp="1"/>
          </p:cNvSpPr>
          <p:nvPr>
            <p:ph type="pic" idx="2"/>
          </p:nvPr>
        </p:nvSpPr>
        <p:spPr>
          <a:xfrm>
            <a:off x="1792288" y="544689"/>
            <a:ext cx="5486400" cy="36576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C46325"/>
              </a:buClr>
              <a:buSzPts val="3200"/>
              <a:buFont typeface="Noto Sans Symbols"/>
              <a:buNone/>
              <a:defRPr sz="3200" b="0" i="0" u="none" strike="noStrike" cap="none">
                <a:solidFill>
                  <a:schemeClr val="dk1"/>
                </a:solidFill>
                <a:latin typeface="Tahoma"/>
                <a:ea typeface="Tahoma"/>
                <a:cs typeface="Tahoma"/>
                <a:sym typeface="Tahoma"/>
              </a:defRPr>
            </a:lvl1pPr>
            <a:lvl2pPr marR="0" lvl="1" algn="l" rtl="0">
              <a:spcBef>
                <a:spcPts val="560"/>
              </a:spcBef>
              <a:spcAft>
                <a:spcPts val="0"/>
              </a:spcAft>
              <a:buClr>
                <a:schemeClr val="dk1"/>
              </a:buClr>
              <a:buSzPts val="2800"/>
              <a:buFont typeface="Noto Sans Symbols"/>
              <a:buNone/>
              <a:defRPr sz="2800" b="0" i="0" u="none" strike="noStrike" cap="none">
                <a:solidFill>
                  <a:schemeClr val="dk1"/>
                </a:solidFill>
                <a:latin typeface="Tahoma"/>
                <a:ea typeface="Tahoma"/>
                <a:cs typeface="Tahoma"/>
                <a:sym typeface="Tahom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body" idx="1"/>
          </p:nvPr>
        </p:nvSpPr>
        <p:spPr>
          <a:xfrm>
            <a:off x="1792288" y="4770967"/>
            <a:ext cx="5486400" cy="7154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5" name="Google Shape;125;p24"/>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4"/>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4"/>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31840" y="244123"/>
            <a:ext cx="5554960"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C4632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5"/>
          <p:cNvSpPr txBox="1">
            <a:spLocks noGrp="1"/>
          </p:cNvSpPr>
          <p:nvPr>
            <p:ph type="body" idx="1"/>
          </p:nvPr>
        </p:nvSpPr>
        <p:spPr>
          <a:xfrm rot="5400000">
            <a:off x="2861204" y="-380118"/>
            <a:ext cx="342159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25"/>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5"/>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5"/>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rot="5400000">
            <a:off x="5057422" y="1816100"/>
            <a:ext cx="5201356" cy="2057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C4632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6"/>
          <p:cNvSpPr txBox="1">
            <a:spLocks noGrp="1"/>
          </p:cNvSpPr>
          <p:nvPr>
            <p:ph type="body" idx="1"/>
          </p:nvPr>
        </p:nvSpPr>
        <p:spPr>
          <a:xfrm rot="5400000">
            <a:off x="866422" y="-165099"/>
            <a:ext cx="5201356"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6"/>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6"/>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6"/>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457200" y="1426244"/>
            <a:ext cx="8229298" cy="3535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457200"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6"/>
          <p:cNvSpPr txBox="1">
            <a:spLocks noGrp="1"/>
          </p:cNvSpPr>
          <p:nvPr>
            <p:ph type="body" idx="2"/>
          </p:nvPr>
        </p:nvSpPr>
        <p:spPr>
          <a:xfrm>
            <a:off x="4674239"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ECT_ONLY" type="objOnly">
  <p:cSld name="OBJECT_ONLY">
    <p:spTree>
      <p:nvGrpSpPr>
        <p:cNvPr id="1" name="Shape 30"/>
        <p:cNvGrpSpPr/>
        <p:nvPr/>
      </p:nvGrpSpPr>
      <p:grpSpPr>
        <a:xfrm>
          <a:off x="0" y="0"/>
          <a:ext cx="0" cy="0"/>
          <a:chOff x="0" y="0"/>
          <a:chExt cx="0" cy="0"/>
        </a:xfrm>
      </p:grpSpPr>
      <p:sp>
        <p:nvSpPr>
          <p:cNvPr id="31" name="Google Shape;31;p8"/>
          <p:cNvSpPr txBox="1">
            <a:spLocks noGrp="1"/>
          </p:cNvSpPr>
          <p:nvPr>
            <p:ph type="subTitle" idx="1"/>
          </p:nvPr>
        </p:nvSpPr>
        <p:spPr>
          <a:xfrm>
            <a:off x="3132002" y="244163"/>
            <a:ext cx="5554797" cy="471059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_OBJECTS_AND_OBJECT" type="twoObjAndObj">
  <p:cSld name="TWO_OBJECTS_AND_OBJEC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9"/>
          <p:cNvSpPr txBox="1">
            <a:spLocks noGrp="1"/>
          </p:cNvSpPr>
          <p:nvPr>
            <p:ph type="body" idx="2"/>
          </p:nvPr>
        </p:nvSpPr>
        <p:spPr>
          <a:xfrm>
            <a:off x="4674239"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3"/>
          </p:nvPr>
        </p:nvSpPr>
        <p:spPr>
          <a:xfrm>
            <a:off x="457200"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JECT_AND_TWO_OBJECTS" type="objAndTwoObj">
  <p:cSld name="OBJECT_AND_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457200"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body" idx="3"/>
          </p:nvPr>
        </p:nvSpPr>
        <p:spPr>
          <a:xfrm>
            <a:off x="4674239"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1642" y="3983684"/>
            <a:ext cx="8569199" cy="664201"/>
          </a:xfrm>
          <a:prstGeom prst="rect">
            <a:avLst/>
          </a:prstGeom>
          <a:noFill/>
          <a:ln>
            <a:noFill/>
          </a:ln>
        </p:spPr>
        <p:txBody>
          <a:bodyPr spcFirstLastPara="1" wrap="square" lIns="91400" tIns="45700" rIns="91400" bIns="45700" anchor="ctr"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dt" idx="10"/>
          </p:nvPr>
        </p:nvSpPr>
        <p:spPr>
          <a:xfrm>
            <a:off x="457200" y="5650242"/>
            <a:ext cx="2133596" cy="324602"/>
          </a:xfrm>
          <a:prstGeom prst="rect">
            <a:avLst/>
          </a:prstGeom>
          <a:noFill/>
          <a:ln>
            <a:noFill/>
          </a:ln>
        </p:spPr>
        <p:txBody>
          <a:bodyPr spcFirstLastPara="1" wrap="square" lIns="91400" tIns="45700" rIns="91400" bIns="45700" anchor="ctr"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124084" y="5650242"/>
            <a:ext cx="2895603" cy="324602"/>
          </a:xfrm>
          <a:prstGeom prst="rect">
            <a:avLst/>
          </a:prstGeom>
          <a:noFill/>
          <a:ln>
            <a:noFill/>
          </a:ln>
        </p:spPr>
        <p:txBody>
          <a:bodyPr spcFirstLastPara="1" wrap="square" lIns="91400" tIns="45700" rIns="91400" bIns="45700" anchor="ctr" anchorCtr="1">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553084" y="5650242"/>
            <a:ext cx="2133596" cy="324602"/>
          </a:xfrm>
          <a:prstGeom prst="rect">
            <a:avLst/>
          </a:prstGeom>
          <a:noFill/>
          <a:ln>
            <a:noFill/>
          </a:ln>
        </p:spPr>
        <p:txBody>
          <a:bodyPr spcFirstLastPara="1" wrap="square" lIns="91400" tIns="45700" rIns="91400"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 name="Google Shape;10;p1"/>
          <p:cNvSpPr txBox="1">
            <a:spLocks noGrp="1"/>
          </p:cNvSpPr>
          <p:nvPr>
            <p:ph type="body" idx="1"/>
          </p:nvPr>
        </p:nvSpPr>
        <p:spPr>
          <a:xfrm>
            <a:off x="457200" y="1426244"/>
            <a:ext cx="8229298" cy="3535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31840" y="244123"/>
            <a:ext cx="5554960" cy="1016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C46325"/>
              </a:buClr>
              <a:buSzPts val="3600"/>
              <a:buFont typeface="Tahoma"/>
              <a:buNone/>
              <a:defRPr sz="3600" b="0" i="0" u="none" strike="noStrike" cap="none">
                <a:solidFill>
                  <a:srgbClr val="C46325"/>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5"/>
          <p:cNvSpPr txBox="1">
            <a:spLocks noGrp="1"/>
          </p:cNvSpPr>
          <p:nvPr>
            <p:ph type="body" idx="1"/>
          </p:nvPr>
        </p:nvSpPr>
        <p:spPr>
          <a:xfrm>
            <a:off x="457200" y="2023886"/>
            <a:ext cx="8229600" cy="3421592"/>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rgbClr val="C46325"/>
              </a:buClr>
              <a:buSzPts val="2800"/>
              <a:buFont typeface="Noto Sans Symbols"/>
              <a:buChar char="▪"/>
              <a:defRPr sz="2800" b="0" i="0" u="none" strike="noStrike" cap="none">
                <a:solidFill>
                  <a:schemeClr val="dk1"/>
                </a:solidFill>
                <a:latin typeface="Tahoma"/>
                <a:ea typeface="Tahoma"/>
                <a:cs typeface="Tahoma"/>
                <a:sym typeface="Tahoma"/>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gov.uk/government/publications/prevent-duty-guidance/prevent-duty-guidance-for-higher-education-institutions-in-england-and-wales#welfare-and-pastoral-carechaplaincy-support" TargetMode="External"/><Relationship Id="rId4" Type="http://schemas.openxmlformats.org/officeDocument/2006/relationships/hyperlink" Target="https://www.gov.uk/government/publications/prevent-duty-guidance/prevent-duty-guidance-for-higher-education-institutions-in-england-and-wales#external-speakers-and-even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gov.uk/government/publications/prevent-duty-guidance/prevent-duty-guidance-for-higher-education-institutions-in-england-and-wales#higher-education-specified-authoriti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gov.uk/government/publications/prevent-duty-guidance/prevent-duty-guidance-for-higher-education-institutions-in-england-and-wales#higher-education-specified-authorities" TargetMode="External"/><Relationship Id="rId4" Type="http://schemas.openxmlformats.org/officeDocument/2006/relationships/hyperlink" Target="https://www.legislation.gov.uk/ukpga/2015/6/section/26/enact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ov.uk/government/publications/prevent-duty-guidance/prevent-duty-guidance-for-higher-education-institutions-in-england-and-wales#welfare-and-pastoral-carechaplaincy-suppo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gov.uk/government/publications/prevent-duty-guidance/prevent-duty-guidance-for-higher-education-institutions-in-england-and-wales#higher-education-specified-authori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7"/>
          <p:cNvSpPr txBox="1">
            <a:spLocks noGrp="1"/>
          </p:cNvSpPr>
          <p:nvPr>
            <p:ph type="ctrTitle"/>
          </p:nvPr>
        </p:nvSpPr>
        <p:spPr>
          <a:xfrm>
            <a:off x="251520" y="3983721"/>
            <a:ext cx="8568952" cy="140297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C46325"/>
              </a:buClr>
              <a:buSzPts val="3600"/>
              <a:buFont typeface="Tahoma"/>
              <a:buNone/>
            </a:pPr>
            <a:r>
              <a:rPr lang="en-GB"/>
              <a:t>Prevent: the duty of care and staff/student wellbeing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22" name="Google Shape;222;p36"/>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Prevent duty guidance: achieving compliance (2/3)</a:t>
            </a:r>
            <a:endParaRPr sz="2600" b="1"/>
          </a:p>
        </p:txBody>
      </p:sp>
      <p:sp>
        <p:nvSpPr>
          <p:cNvPr id="223" name="Google Shape;223;p36"/>
          <p:cNvSpPr txBox="1"/>
          <p:nvPr/>
        </p:nvSpPr>
        <p:spPr>
          <a:xfrm>
            <a:off x="441724" y="1796150"/>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endParaRPr sz="1700" b="1"/>
          </a:p>
          <a:p>
            <a:pPr marL="457200" marR="0" lvl="0" indent="-317500" algn="l" rtl="0">
              <a:lnSpc>
                <a:spcPct val="115000"/>
              </a:lnSpc>
              <a:spcBef>
                <a:spcPts val="0"/>
              </a:spcBef>
              <a:spcAft>
                <a:spcPts val="0"/>
              </a:spcAft>
              <a:buSzPts val="1400"/>
              <a:buChar char="●"/>
            </a:pPr>
            <a:r>
              <a:rPr lang="en-GB"/>
              <a:t>“Much of this guidance therefore addresses the need for RHEBs to have the necessary staff training, IT policies and student welfare programmes to recognise these signs (of radicalisation) and respond appropriately.” [</a:t>
            </a:r>
            <a:r>
              <a:rPr lang="en-GB" u="sng">
                <a:solidFill>
                  <a:schemeClr val="hlink"/>
                </a:solidFill>
                <a:hlinkClick r:id="rId4"/>
              </a:rPr>
              <a:t>Paragraph 15, HE guidance</a:t>
            </a:r>
            <a:r>
              <a:rPr lang="en-GB"/>
              <a:t>]</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“RHEBs have a clear role to play in the welfare of their students and we would expect there to be sufficient chaplaincy and pastoral support available to students.” [</a:t>
            </a:r>
            <a:r>
              <a:rPr lang="en-GB" u="sng">
                <a:solidFill>
                  <a:schemeClr val="hlink"/>
                </a:solidFill>
                <a:hlinkClick r:id="rId5"/>
              </a:rPr>
              <a:t>Paragraph 25, HE guidance</a:t>
            </a:r>
            <a:r>
              <a:rPr lang="en-GB"/>
              <a:t>]</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Compliance with the Prevent Duty is regulated by the Office for Students</a:t>
            </a: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24" name="Google Shape;224;p36">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6"/>
            </a:solidFill>
            <a:prstDash val="solid"/>
            <a:round/>
            <a:headEnd type="none" w="sm" len="sm"/>
            <a:tailEnd type="none" w="sm" len="sm"/>
          </a:ln>
        </p:spPr>
      </p:cxnSp>
      <p:cxnSp>
        <p:nvCxnSpPr>
          <p:cNvPr id="225" name="Google Shape;225;p36">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6"/>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31" name="Google Shape;231;p37"/>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Prevent duty guidance: achieving compliance (3/3)</a:t>
            </a:r>
            <a:endParaRPr sz="2600" b="1"/>
          </a:p>
        </p:txBody>
      </p:sp>
      <p:sp>
        <p:nvSpPr>
          <p:cNvPr id="232" name="Google Shape;232;p37"/>
          <p:cNvSpPr txBox="1"/>
          <p:nvPr/>
        </p:nvSpPr>
        <p:spPr>
          <a:xfrm>
            <a:off x="441724" y="1796150"/>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r>
              <a:rPr lang="en-GB"/>
              <a:t>The Statutory Guidance directs RHEBs to consider their approach in a number of key areas:</a:t>
            </a:r>
            <a:endParaRPr/>
          </a:p>
          <a:p>
            <a:pPr marL="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the provision and management of faith related support and prayer facilities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the requirement to promote and protect freedom of speech and academic freedom whilst managing potential risks arising from external speaker events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consideration of filtering and monitoring of internet use</a:t>
            </a: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33" name="Google Shape;233;p37">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6"/>
            </a:solidFill>
            <a:prstDash val="solid"/>
            <a:round/>
            <a:headEnd type="none" w="sm" len="sm"/>
            <a:tailEnd type="none" w="sm" len="sm"/>
          </a:ln>
        </p:spPr>
      </p:cxnSp>
      <p:cxnSp>
        <p:nvCxnSpPr>
          <p:cNvPr id="234" name="Google Shape;234;p37">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6"/>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40" name="Google Shape;240;p38"/>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What is a providers duty of care?</a:t>
            </a:r>
            <a:endParaRPr sz="2600" b="1"/>
          </a:p>
        </p:txBody>
      </p:sp>
      <p:sp>
        <p:nvSpPr>
          <p:cNvPr id="241" name="Google Shape;241;p38"/>
          <p:cNvSpPr txBox="1"/>
          <p:nvPr/>
        </p:nvSpPr>
        <p:spPr>
          <a:xfrm>
            <a:off x="425999" y="1961175"/>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sz="1700"/>
              <a:t>The responsibility for safeguarding in higher education is materially different from other educational settings – and this is reflected in the different nature of the Prevent guidance for higher education and further education providers.</a:t>
            </a:r>
            <a:endParaRPr sz="1700"/>
          </a:p>
          <a:p>
            <a:pPr marL="457200" marR="0" lvl="0" indent="0" algn="l" rtl="0">
              <a:lnSpc>
                <a:spcPct val="115000"/>
              </a:lnSpc>
              <a:spcBef>
                <a:spcPts val="0"/>
              </a:spcBef>
              <a:spcAft>
                <a:spcPts val="0"/>
              </a:spcAft>
              <a:buNone/>
            </a:pPr>
            <a:endParaRPr sz="1700"/>
          </a:p>
          <a:p>
            <a:pPr marL="457200" marR="0" lvl="0" indent="-317500" algn="l" rtl="0">
              <a:lnSpc>
                <a:spcPct val="115000"/>
              </a:lnSpc>
              <a:spcBef>
                <a:spcPts val="0"/>
              </a:spcBef>
              <a:spcAft>
                <a:spcPts val="0"/>
              </a:spcAft>
              <a:buSzPts val="1400"/>
              <a:buChar char="●"/>
            </a:pPr>
            <a:r>
              <a:rPr lang="en-GB" sz="1700"/>
              <a:t>But a duty of care does arise in certain circumstances – to students, staff and visitors.</a:t>
            </a:r>
            <a:endParaRPr sz="1700"/>
          </a:p>
          <a:p>
            <a:pPr marL="457200" marR="0" lvl="0" indent="0" algn="l" rtl="0">
              <a:lnSpc>
                <a:spcPct val="115000"/>
              </a:lnSpc>
              <a:spcBef>
                <a:spcPts val="0"/>
              </a:spcBef>
              <a:spcAft>
                <a:spcPts val="0"/>
              </a:spcAft>
              <a:buNone/>
            </a:pPr>
            <a:endParaRPr sz="1700"/>
          </a:p>
          <a:p>
            <a:pPr marL="457200" marR="0" lvl="0" indent="-317500" algn="l" rtl="0">
              <a:lnSpc>
                <a:spcPct val="115000"/>
              </a:lnSpc>
              <a:spcBef>
                <a:spcPts val="0"/>
              </a:spcBef>
              <a:spcAft>
                <a:spcPts val="0"/>
              </a:spcAft>
              <a:buSzPts val="1400"/>
              <a:buChar char="●"/>
            </a:pPr>
            <a:r>
              <a:rPr lang="en-GB" sz="1700"/>
              <a:t>Let us look at what these are and assess how the Prevent duty interacts with these.</a:t>
            </a: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42" name="Google Shape;242;p38">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6"/>
            </a:solidFill>
            <a:prstDash val="solid"/>
            <a:round/>
            <a:headEnd type="none" w="sm" len="sm"/>
            <a:tailEnd type="none" w="sm" len="sm"/>
          </a:ln>
        </p:spPr>
      </p:cxnSp>
      <p:cxnSp>
        <p:nvCxnSpPr>
          <p:cNvPr id="243" name="Google Shape;243;p38">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6"/>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49" name="Google Shape;249;p39"/>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When can a duty of care arise?</a:t>
            </a:r>
            <a:endParaRPr sz="2600" b="1"/>
          </a:p>
        </p:txBody>
      </p:sp>
      <p:sp>
        <p:nvSpPr>
          <p:cNvPr id="250" name="Google Shape;250;p39"/>
          <p:cNvSpPr txBox="1"/>
          <p:nvPr/>
        </p:nvSpPr>
        <p:spPr>
          <a:xfrm>
            <a:off x="425999" y="2126200"/>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sz="1700"/>
              <a:t>Where there is a contractual relationship</a:t>
            </a:r>
            <a:endParaRPr sz="1700"/>
          </a:p>
          <a:p>
            <a:pPr marL="457200" marR="0" lvl="0" indent="0" algn="l" rtl="0">
              <a:lnSpc>
                <a:spcPct val="115000"/>
              </a:lnSpc>
              <a:spcBef>
                <a:spcPts val="0"/>
              </a:spcBef>
              <a:spcAft>
                <a:spcPts val="0"/>
              </a:spcAft>
              <a:buNone/>
            </a:pPr>
            <a:endParaRPr sz="1700"/>
          </a:p>
          <a:p>
            <a:pPr marL="457200" marR="0" lvl="0" indent="-317500" algn="l" rtl="0">
              <a:lnSpc>
                <a:spcPct val="115000"/>
              </a:lnSpc>
              <a:spcBef>
                <a:spcPts val="0"/>
              </a:spcBef>
              <a:spcAft>
                <a:spcPts val="0"/>
              </a:spcAft>
              <a:buSzPts val="1400"/>
              <a:buChar char="●"/>
            </a:pPr>
            <a:r>
              <a:rPr lang="en-GB" sz="1700"/>
              <a:t>Where there is a statutory duty (e.g. equality or health and safety)</a:t>
            </a:r>
            <a:endParaRPr sz="1700"/>
          </a:p>
          <a:p>
            <a:pPr marL="457200" marR="0" lvl="0" indent="0" algn="l" rtl="0">
              <a:lnSpc>
                <a:spcPct val="115000"/>
              </a:lnSpc>
              <a:spcBef>
                <a:spcPts val="0"/>
              </a:spcBef>
              <a:spcAft>
                <a:spcPts val="0"/>
              </a:spcAft>
              <a:buNone/>
            </a:pPr>
            <a:r>
              <a:rPr lang="en-GB" sz="1700"/>
              <a:t>  </a:t>
            </a:r>
            <a:endParaRPr sz="1700"/>
          </a:p>
          <a:p>
            <a:pPr marL="457200" marR="0" lvl="0" indent="-317500" algn="l" rtl="0">
              <a:lnSpc>
                <a:spcPct val="115000"/>
              </a:lnSpc>
              <a:spcBef>
                <a:spcPts val="0"/>
              </a:spcBef>
              <a:spcAft>
                <a:spcPts val="0"/>
              </a:spcAft>
              <a:buSzPts val="1400"/>
              <a:buChar char="●"/>
            </a:pPr>
            <a:r>
              <a:rPr lang="en-GB" sz="1700"/>
              <a:t>Where there is “foreseeability of harm”</a:t>
            </a:r>
            <a:endParaRPr sz="1700"/>
          </a:p>
          <a:p>
            <a:pPr marL="457200" marR="0" lvl="0" indent="0" algn="l" rtl="0">
              <a:lnSpc>
                <a:spcPct val="115000"/>
              </a:lnSpc>
              <a:spcBef>
                <a:spcPts val="0"/>
              </a:spcBef>
              <a:spcAft>
                <a:spcPts val="0"/>
              </a:spcAft>
              <a:buNone/>
            </a:pPr>
            <a:endParaRPr sz="1700"/>
          </a:p>
          <a:p>
            <a:pPr marL="457200" marR="0" lvl="0" indent="-317500" algn="l" rtl="0">
              <a:lnSpc>
                <a:spcPct val="115000"/>
              </a:lnSpc>
              <a:spcBef>
                <a:spcPts val="0"/>
              </a:spcBef>
              <a:spcAft>
                <a:spcPts val="0"/>
              </a:spcAft>
              <a:buSzPts val="1400"/>
              <a:buChar char="●"/>
            </a:pPr>
            <a:r>
              <a:rPr lang="en-GB" sz="1700"/>
              <a:t>There is a possibility of an enhanced duty of care to vulnerable groups (eg young people or people with a disability).</a:t>
            </a:r>
            <a:endParaRPr sz="17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51" name="Google Shape;251;p39">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6"/>
            </a:solidFill>
            <a:prstDash val="solid"/>
            <a:round/>
            <a:headEnd type="none" w="sm" len="sm"/>
            <a:tailEnd type="none" w="sm" len="sm"/>
          </a:ln>
        </p:spPr>
      </p:cxnSp>
      <p:cxnSp>
        <p:nvCxnSpPr>
          <p:cNvPr id="252" name="Google Shape;252;p39">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6"/>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58" name="Google Shape;258;p40"/>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What level of duty?</a:t>
            </a:r>
            <a:endParaRPr sz="2600" b="1"/>
          </a:p>
        </p:txBody>
      </p:sp>
      <p:sp>
        <p:nvSpPr>
          <p:cNvPr id="259" name="Google Shape;259;p40"/>
          <p:cNvSpPr txBox="1"/>
          <p:nvPr/>
        </p:nvSpPr>
        <p:spPr>
          <a:xfrm>
            <a:off x="425999" y="1878650"/>
            <a:ext cx="8292000" cy="3427800"/>
          </a:xfrm>
          <a:prstGeom prst="rect">
            <a:avLst/>
          </a:prstGeom>
          <a:noFill/>
          <a:ln>
            <a:noFill/>
          </a:ln>
        </p:spPr>
        <p:txBody>
          <a:bodyPr spcFirstLastPara="1" wrap="square" lIns="91400" tIns="45700" rIns="91400" bIns="45700" anchor="t" anchorCtr="0">
            <a:noAutofit/>
          </a:bodyPr>
          <a:lstStyle/>
          <a:p>
            <a:pPr marL="457200" marR="0" lvl="0" indent="-298450" algn="l" rtl="0">
              <a:lnSpc>
                <a:spcPct val="115000"/>
              </a:lnSpc>
              <a:spcBef>
                <a:spcPts val="0"/>
              </a:spcBef>
              <a:spcAft>
                <a:spcPts val="0"/>
              </a:spcAft>
              <a:buSzPts val="1100"/>
              <a:buChar char="●"/>
            </a:pPr>
            <a:r>
              <a:rPr lang="en-GB"/>
              <a:t>Making sure that lecturer/counsellor/welfare tutor/support worker is “reasonably” competent</a:t>
            </a:r>
            <a:endParaRPr/>
          </a:p>
          <a:p>
            <a:pPr marL="457200" marR="0" lvl="0" indent="0" algn="l" rtl="0">
              <a:lnSpc>
                <a:spcPct val="115000"/>
              </a:lnSpc>
              <a:spcBef>
                <a:spcPts val="0"/>
              </a:spcBef>
              <a:spcAft>
                <a:spcPts val="0"/>
              </a:spcAft>
              <a:buNone/>
            </a:pPr>
            <a:endParaRPr/>
          </a:p>
          <a:p>
            <a:pPr marL="457200" marR="0" lvl="0" indent="-298450" algn="l" rtl="0">
              <a:lnSpc>
                <a:spcPct val="115000"/>
              </a:lnSpc>
              <a:spcBef>
                <a:spcPts val="0"/>
              </a:spcBef>
              <a:spcAft>
                <a:spcPts val="0"/>
              </a:spcAft>
              <a:buSzPts val="1100"/>
              <a:buChar char="●"/>
            </a:pPr>
            <a:r>
              <a:rPr lang="en-GB"/>
              <a:t>What is reasonable varies with the circumstances</a:t>
            </a:r>
            <a:endParaRPr/>
          </a:p>
          <a:p>
            <a:pPr marL="457200" marR="0" lvl="0" indent="0" algn="l" rtl="0">
              <a:lnSpc>
                <a:spcPct val="115000"/>
              </a:lnSpc>
              <a:spcBef>
                <a:spcPts val="0"/>
              </a:spcBef>
              <a:spcAft>
                <a:spcPts val="0"/>
              </a:spcAft>
              <a:buNone/>
            </a:pPr>
            <a:endParaRPr/>
          </a:p>
          <a:p>
            <a:pPr marL="457200" marR="0" lvl="0" indent="-298450" algn="l" rtl="0">
              <a:lnSpc>
                <a:spcPct val="115000"/>
              </a:lnSpc>
              <a:spcBef>
                <a:spcPts val="0"/>
              </a:spcBef>
              <a:spcAft>
                <a:spcPts val="0"/>
              </a:spcAft>
              <a:buSzPts val="1100"/>
              <a:buChar char="●"/>
            </a:pPr>
            <a:r>
              <a:rPr lang="en-GB"/>
              <a:t>Need to keep up to date/refresher courses</a:t>
            </a:r>
            <a:endParaRPr/>
          </a:p>
          <a:p>
            <a:pPr marL="457200" marR="0" lvl="0" indent="0" algn="l" rtl="0">
              <a:lnSpc>
                <a:spcPct val="115000"/>
              </a:lnSpc>
              <a:spcBef>
                <a:spcPts val="0"/>
              </a:spcBef>
              <a:spcAft>
                <a:spcPts val="0"/>
              </a:spcAft>
              <a:buNone/>
            </a:pPr>
            <a:endParaRPr/>
          </a:p>
          <a:p>
            <a:pPr marL="457200" marR="0" lvl="0" indent="-298450" algn="l" rtl="0">
              <a:lnSpc>
                <a:spcPct val="115000"/>
              </a:lnSpc>
              <a:spcBef>
                <a:spcPts val="0"/>
              </a:spcBef>
              <a:spcAft>
                <a:spcPts val="0"/>
              </a:spcAft>
              <a:buSzPts val="1100"/>
              <a:buChar char="●"/>
            </a:pPr>
            <a:r>
              <a:rPr lang="en-GB"/>
              <a:t>Be aware of your limitations and know when to refer to the specialist team within the provider.</a:t>
            </a: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r>
              <a:rPr lang="en-GB"/>
              <a:t>The duty of care means that the institution has to think about and risk assess its activities and take action, which is reasonable in the circumstances, to minimise the risks it has identified. </a:t>
            </a: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r>
              <a:rPr lang="en-GB"/>
              <a:t>It does not mean that the institution has to guard against every conceivable harm that might arise. </a:t>
            </a:r>
            <a:endParaRPr/>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60" name="Google Shape;260;p40">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6"/>
            </a:solidFill>
            <a:prstDash val="solid"/>
            <a:round/>
            <a:headEnd type="none" w="sm" len="sm"/>
            <a:tailEnd type="none" w="sm" len="sm"/>
          </a:ln>
        </p:spPr>
      </p:cxnSp>
      <p:cxnSp>
        <p:nvCxnSpPr>
          <p:cNvPr id="261" name="Google Shape;261;p40">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6"/>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67" name="Google Shape;267;p41"/>
          <p:cNvSpPr txBox="1">
            <a:spLocks noGrp="1"/>
          </p:cNvSpPr>
          <p:nvPr>
            <p:ph type="title" idx="4294967295"/>
          </p:nvPr>
        </p:nvSpPr>
        <p:spPr>
          <a:xfrm>
            <a:off x="441728" y="23671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Let’s take a look at some specific duties...</a:t>
            </a:r>
            <a:endParaRPr sz="2600" b="1"/>
          </a:p>
        </p:txBody>
      </p:sp>
      <p:cxnSp>
        <p:nvCxnSpPr>
          <p:cNvPr id="268" name="Google Shape;268;p41">
            <a:extLst>
              <a:ext uri="{C183D7F6-B498-43B3-948B-1728B52AA6E4}">
                <adec:decorative xmlns:adec="http://schemas.microsoft.com/office/drawing/2017/decorative" val="1"/>
              </a:ext>
            </a:extLst>
          </p:cNvPr>
          <p:cNvCxnSpPr/>
          <p:nvPr/>
        </p:nvCxnSpPr>
        <p:spPr>
          <a:xfrm>
            <a:off x="516956" y="22967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269" name="Google Shape;269;p41">
            <a:extLst>
              <a:ext uri="{C183D7F6-B498-43B3-948B-1728B52AA6E4}">
                <adec:decorative xmlns:adec="http://schemas.microsoft.com/office/drawing/2017/decorative" val="1"/>
              </a:ext>
            </a:extLst>
          </p:cNvPr>
          <p:cNvCxnSpPr/>
          <p:nvPr/>
        </p:nvCxnSpPr>
        <p:spPr>
          <a:xfrm>
            <a:off x="516956" y="34605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75" name="Google Shape;275;p42"/>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Duty 1 - freedom of speech and external speakers</a:t>
            </a:r>
            <a:endParaRPr sz="2600" b="1"/>
          </a:p>
        </p:txBody>
      </p:sp>
      <p:sp>
        <p:nvSpPr>
          <p:cNvPr id="276" name="Google Shape;276;p42"/>
          <p:cNvSpPr txBox="1"/>
          <p:nvPr/>
        </p:nvSpPr>
        <p:spPr>
          <a:xfrm>
            <a:off x="425999" y="1878650"/>
            <a:ext cx="8292000" cy="3427800"/>
          </a:xfrm>
          <a:prstGeom prst="rect">
            <a:avLst/>
          </a:prstGeom>
          <a:noFill/>
          <a:ln>
            <a:noFill/>
          </a:ln>
        </p:spPr>
        <p:txBody>
          <a:bodyPr spcFirstLastPara="1" wrap="square" lIns="91400" tIns="45700" rIns="91400" bIns="45700" anchor="t" anchorCtr="0">
            <a:noAutofit/>
          </a:bodyPr>
          <a:lstStyle/>
          <a:p>
            <a:pPr marL="457200" marR="0" lvl="0" indent="-311150" algn="l" rtl="0">
              <a:lnSpc>
                <a:spcPct val="115000"/>
              </a:lnSpc>
              <a:spcBef>
                <a:spcPts val="0"/>
              </a:spcBef>
              <a:spcAft>
                <a:spcPts val="0"/>
              </a:spcAft>
              <a:buSzPts val="1300"/>
              <a:buChar char="●"/>
            </a:pPr>
            <a:r>
              <a:rPr lang="en-GB" sz="1300"/>
              <a:t>To ensure that freedom of speech and academic freedom within the law is maintained on campus for staff, students and external speakers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To ensure the safety of staff, students and visitors at events held on campus or branded events held elsewhere</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To carry out an effective risk assessments of events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To follow policies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To have due regard to the need to prevent people from being drawn into terrorism</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To take reasonable measures at an event to prevent discrimination, harassment and victimisation of anyone</a:t>
            </a:r>
            <a:endParaRPr sz="1300"/>
          </a:p>
          <a:p>
            <a:pPr marL="0" marR="0" lvl="0" indent="0" algn="l" rtl="0">
              <a:lnSpc>
                <a:spcPct val="115000"/>
              </a:lnSpc>
              <a:spcBef>
                <a:spcPts val="0"/>
              </a:spcBef>
              <a:spcAft>
                <a:spcPts val="0"/>
              </a:spcAft>
              <a:buNone/>
            </a:pPr>
            <a:r>
              <a:rPr lang="en-GB"/>
              <a:t>. </a:t>
            </a:r>
            <a:endParaRPr/>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77" name="Google Shape;277;p42">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278" name="Google Shape;278;p42">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84" name="Google Shape;284;p43"/>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Duty 2 - towards staff</a:t>
            </a:r>
            <a:endParaRPr sz="2600" b="1"/>
          </a:p>
        </p:txBody>
      </p:sp>
      <p:sp>
        <p:nvSpPr>
          <p:cNvPr id="285" name="Google Shape;285;p43"/>
          <p:cNvSpPr txBox="1"/>
          <p:nvPr/>
        </p:nvSpPr>
        <p:spPr>
          <a:xfrm>
            <a:off x="425999" y="1878650"/>
            <a:ext cx="8292000" cy="3427800"/>
          </a:xfrm>
          <a:prstGeom prst="rect">
            <a:avLst/>
          </a:prstGeom>
          <a:noFill/>
          <a:ln>
            <a:noFill/>
          </a:ln>
        </p:spPr>
        <p:txBody>
          <a:bodyPr spcFirstLastPara="1" wrap="square" lIns="91400" tIns="45700" rIns="91400" bIns="45700" anchor="t" anchorCtr="0">
            <a:noAutofit/>
          </a:bodyPr>
          <a:lstStyle/>
          <a:p>
            <a:pPr marL="457200" marR="0" lvl="0" indent="-311150" algn="l" rtl="0">
              <a:lnSpc>
                <a:spcPct val="115000"/>
              </a:lnSpc>
              <a:spcBef>
                <a:spcPts val="0"/>
              </a:spcBef>
              <a:spcAft>
                <a:spcPts val="0"/>
              </a:spcAft>
              <a:buSzPts val="1300"/>
              <a:buChar char="●"/>
            </a:pPr>
            <a:r>
              <a:rPr lang="en-GB" sz="1300"/>
              <a:t>To train relevant staff.</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To identify which are “relevant” staff?</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What level of training – “reasonable in the circumstances“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Training to be appropriate and refreshed/ updated</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“Properly thought through policies and procedures.” [</a:t>
            </a:r>
            <a:r>
              <a:rPr lang="en-GB" sz="1300" u="sng">
                <a:solidFill>
                  <a:schemeClr val="hlink"/>
                </a:solidFill>
                <a:hlinkClick r:id="rId4"/>
              </a:rPr>
              <a:t>Paragraph 5, HE guidance</a:t>
            </a:r>
            <a:r>
              <a:rPr lang="en-GB" sz="1300"/>
              <a:t>]</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Ensure they are clear, well communicated,  with clear lines of authority for decision making</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Appropriate allocation of decision-making responsibilities.</a:t>
            </a: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r>
              <a:rPr lang="en-GB"/>
              <a:t>. </a:t>
            </a:r>
            <a:endParaRPr/>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86" name="Google Shape;286;p43">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287" name="Google Shape;287;p43">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93" name="Google Shape;293;p44"/>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Duty 3 - student support</a:t>
            </a:r>
            <a:endParaRPr sz="2600" b="1"/>
          </a:p>
        </p:txBody>
      </p:sp>
      <p:sp>
        <p:nvSpPr>
          <p:cNvPr id="294" name="Google Shape;294;p44"/>
          <p:cNvSpPr txBox="1"/>
          <p:nvPr/>
        </p:nvSpPr>
        <p:spPr>
          <a:xfrm>
            <a:off x="425999" y="1878650"/>
            <a:ext cx="8292000" cy="3427800"/>
          </a:xfrm>
          <a:prstGeom prst="rect">
            <a:avLst/>
          </a:prstGeom>
          <a:noFill/>
          <a:ln>
            <a:noFill/>
          </a:ln>
        </p:spPr>
        <p:txBody>
          <a:bodyPr spcFirstLastPara="1" wrap="square" lIns="91400" tIns="45700" rIns="91400" bIns="45700" anchor="t" anchorCtr="0">
            <a:noAutofit/>
          </a:bodyPr>
          <a:lstStyle/>
          <a:p>
            <a:pPr marL="457200" marR="0" lvl="0" indent="-323850" algn="l" rtl="0">
              <a:lnSpc>
                <a:spcPct val="115000"/>
              </a:lnSpc>
              <a:spcBef>
                <a:spcPts val="0"/>
              </a:spcBef>
              <a:spcAft>
                <a:spcPts val="0"/>
              </a:spcAft>
              <a:buSzPts val="1500"/>
              <a:buChar char="●"/>
            </a:pPr>
            <a:r>
              <a:rPr lang="en-GB" sz="1500"/>
              <a:t>Prevent guidance highlights an </a:t>
            </a:r>
            <a:r>
              <a:rPr lang="en-GB" sz="1500" u="sng"/>
              <a:t>expectation</a:t>
            </a:r>
            <a:r>
              <a:rPr lang="en-GB" sz="1500"/>
              <a:t> to provide sufficient welfare and chaplaincy support for all students</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But not prescriptive in how</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Usually set out in student contract (in the prospectus, on the web, handbooks, relevant policies and procedures, etc)</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Must meet expectations set out in contract and staff must use reasonable skill and care in carrying out support.</a:t>
            </a:r>
            <a:endParaRPr sz="15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r>
              <a:rPr lang="en-GB"/>
              <a:t>. </a:t>
            </a:r>
            <a:endParaRPr/>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95" name="Google Shape;295;p44">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296" name="Google Shape;296;p44">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302" name="Google Shape;302;p45"/>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Duty 4 - to students under GDPR (an existing statutory obligation)</a:t>
            </a:r>
            <a:endParaRPr sz="2600" b="1"/>
          </a:p>
        </p:txBody>
      </p:sp>
      <p:sp>
        <p:nvSpPr>
          <p:cNvPr id="303" name="Google Shape;303;p45"/>
          <p:cNvSpPr txBox="1"/>
          <p:nvPr/>
        </p:nvSpPr>
        <p:spPr>
          <a:xfrm>
            <a:off x="425999" y="1878650"/>
            <a:ext cx="8292000" cy="3427800"/>
          </a:xfrm>
          <a:prstGeom prst="rect">
            <a:avLst/>
          </a:prstGeom>
          <a:noFill/>
          <a:ln>
            <a:noFill/>
          </a:ln>
        </p:spPr>
        <p:txBody>
          <a:bodyPr spcFirstLastPara="1" wrap="square" lIns="91400" tIns="45700" rIns="91400" bIns="45700" anchor="t" anchorCtr="0">
            <a:noAutofit/>
          </a:bodyPr>
          <a:lstStyle/>
          <a:p>
            <a:pPr marL="457200" marR="0" lvl="0" indent="-323850" algn="l" rtl="0">
              <a:lnSpc>
                <a:spcPct val="115000"/>
              </a:lnSpc>
              <a:spcBef>
                <a:spcPts val="0"/>
              </a:spcBef>
              <a:spcAft>
                <a:spcPts val="0"/>
              </a:spcAft>
              <a:buSzPts val="1500"/>
              <a:buChar char="●"/>
            </a:pPr>
            <a:r>
              <a:rPr lang="en-GB" sz="1500"/>
              <a:t>Prevent guidance highlights the need for compliance with the General Data Protection Regulations. [Paragraph 21, general guidance]</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Training for staff working with students on the restrictions concerning release of information</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Creation of fair and transparent  data sharing agreements with police, NHS, local authorities</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Students informed when data will be shared</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None of this is new.</a:t>
            </a:r>
            <a:endParaRPr sz="1500"/>
          </a:p>
          <a:p>
            <a:pPr marL="45720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r>
              <a:rPr lang="en-GB"/>
              <a:t>. </a:t>
            </a:r>
            <a:endParaRPr/>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304" name="Google Shape;304;p45">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305" name="Google Shape;305;p45">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50" name="Google Shape;150;p28"/>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Outline</a:t>
            </a:r>
            <a:endParaRPr sz="2800" b="0" i="0" u="none" strike="noStrike" cap="none">
              <a:solidFill>
                <a:srgbClr val="000000"/>
              </a:solidFill>
              <a:latin typeface="Arial"/>
              <a:ea typeface="Arial"/>
              <a:cs typeface="Arial"/>
              <a:sym typeface="Arial"/>
            </a:endParaRPr>
          </a:p>
        </p:txBody>
      </p:sp>
      <p:sp>
        <p:nvSpPr>
          <p:cNvPr id="151" name="Google Shape;151;p28"/>
          <p:cNvSpPr txBox="1"/>
          <p:nvPr/>
        </p:nvSpPr>
        <p:spPr>
          <a:xfrm>
            <a:off x="479299" y="1819525"/>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What does the Prevent duty require of higher education providers?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What the Prevent duty expects of us in safeguarding our students and what we seek to avoid</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Identifying and supporting students at “risk”</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What is a duty of care in the context of the Prevent Duty and what is its scope</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Has the Prevent statutory guidance changed much?</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Duty to students, staff and visitors</a:t>
            </a: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52" name="Google Shape;152;p28">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53" name="Google Shape;153;p28">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4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311" name="Google Shape;311;p46"/>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Duty 5 - equality law</a:t>
            </a:r>
            <a:endParaRPr sz="2600" b="1"/>
          </a:p>
        </p:txBody>
      </p:sp>
      <p:sp>
        <p:nvSpPr>
          <p:cNvPr id="312" name="Google Shape;312;p46"/>
          <p:cNvSpPr txBox="1"/>
          <p:nvPr/>
        </p:nvSpPr>
        <p:spPr>
          <a:xfrm>
            <a:off x="425999" y="2115900"/>
            <a:ext cx="8292000" cy="3427800"/>
          </a:xfrm>
          <a:prstGeom prst="rect">
            <a:avLst/>
          </a:prstGeom>
          <a:noFill/>
          <a:ln>
            <a:noFill/>
          </a:ln>
        </p:spPr>
        <p:txBody>
          <a:bodyPr spcFirstLastPara="1" wrap="square" lIns="91400" tIns="45700" rIns="91400" bIns="45700" anchor="t" anchorCtr="0">
            <a:noAutofit/>
          </a:bodyPr>
          <a:lstStyle/>
          <a:p>
            <a:pPr marL="457200" marR="0" lvl="0" indent="-323850" algn="l" rtl="0">
              <a:lnSpc>
                <a:spcPct val="115000"/>
              </a:lnSpc>
              <a:spcBef>
                <a:spcPts val="0"/>
              </a:spcBef>
              <a:spcAft>
                <a:spcPts val="0"/>
              </a:spcAft>
              <a:buSzPts val="1500"/>
              <a:buChar char="●"/>
            </a:pPr>
            <a:r>
              <a:rPr lang="en-GB" sz="1500"/>
              <a:t>The revised Prevent guidance for all specified authorities explains the need to implement Prevent in the context of other existing statutory duties</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It states: “The duty is likely to be relevant to fulfilling other responsibilities such as the duty arising from section 149 of the Equality Act 2010.” [Paragraph 12, general guidance]</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Implementation of the Prevent Duty requires careful consideration of a variety of duties and responsibilities – balance and proportionality</a:t>
            </a:r>
            <a:endParaRPr sz="1500"/>
          </a:p>
          <a:p>
            <a:pPr marL="45720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r>
              <a:rPr lang="en-GB"/>
              <a:t>. </a:t>
            </a:r>
            <a:endParaRPr/>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313" name="Google Shape;313;p46">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CC0000"/>
            </a:solidFill>
            <a:prstDash val="solid"/>
            <a:round/>
            <a:headEnd type="none" w="sm" len="sm"/>
            <a:tailEnd type="none" w="sm" len="sm"/>
          </a:ln>
        </p:spPr>
      </p:cxnSp>
      <p:cxnSp>
        <p:nvCxnSpPr>
          <p:cNvPr id="314" name="Google Shape;314;p46">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CC0000"/>
            </a:solidFill>
            <a:prstDash val="solid"/>
            <a:round/>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4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320" name="Google Shape;320;p47"/>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When does a breach of duty arise?</a:t>
            </a:r>
            <a:endParaRPr sz="2600" b="1"/>
          </a:p>
        </p:txBody>
      </p:sp>
      <p:sp>
        <p:nvSpPr>
          <p:cNvPr id="321" name="Google Shape;321;p47"/>
          <p:cNvSpPr txBox="1"/>
          <p:nvPr/>
        </p:nvSpPr>
        <p:spPr>
          <a:xfrm>
            <a:off x="425999" y="2115900"/>
            <a:ext cx="8292000" cy="3427800"/>
          </a:xfrm>
          <a:prstGeom prst="rect">
            <a:avLst/>
          </a:prstGeom>
          <a:noFill/>
          <a:ln>
            <a:noFill/>
          </a:ln>
        </p:spPr>
        <p:txBody>
          <a:bodyPr spcFirstLastPara="1" wrap="square" lIns="91400" tIns="45700" rIns="91400" bIns="45700" anchor="t" anchorCtr="0">
            <a:noAutofit/>
          </a:bodyPr>
          <a:lstStyle/>
          <a:p>
            <a:pPr marL="457200" marR="0" lvl="0" indent="-323850" algn="l" rtl="0">
              <a:lnSpc>
                <a:spcPct val="115000"/>
              </a:lnSpc>
              <a:spcBef>
                <a:spcPts val="0"/>
              </a:spcBef>
              <a:spcAft>
                <a:spcPts val="0"/>
              </a:spcAft>
              <a:buSzPts val="1500"/>
              <a:buChar char="●"/>
            </a:pPr>
            <a:r>
              <a:rPr lang="en-GB" sz="1500"/>
              <a:t>Where there is a clear duty of care – health and safety</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Where there is a failure to have in place and implement policies and procedures to comply with a statutory duty</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Where there is a failure to provide levels of support stipulated in the student contract – for example support to students with a disability or other known vulnerability</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When the potential harm is foreseeable and the RHEB has failed to meet a reasonable standard of care in those circumstances</a:t>
            </a:r>
            <a:endParaRPr sz="1500"/>
          </a:p>
          <a:p>
            <a:pPr marL="45720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r>
              <a:rPr lang="en-GB"/>
              <a:t>. </a:t>
            </a:r>
            <a:endParaRPr/>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322" name="Google Shape;322;p47">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6AA84F"/>
            </a:solidFill>
            <a:prstDash val="solid"/>
            <a:round/>
            <a:headEnd type="none" w="sm" len="sm"/>
            <a:tailEnd type="none" w="sm" len="sm"/>
          </a:ln>
        </p:spPr>
      </p:cxnSp>
      <p:cxnSp>
        <p:nvCxnSpPr>
          <p:cNvPr id="323" name="Google Shape;323;p47">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6AA84F"/>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4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329" name="Google Shape;329;p48"/>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Risk of litigation</a:t>
            </a:r>
            <a:endParaRPr sz="2600" b="1"/>
          </a:p>
        </p:txBody>
      </p:sp>
      <p:sp>
        <p:nvSpPr>
          <p:cNvPr id="330" name="Google Shape;330;p48"/>
          <p:cNvSpPr txBox="1"/>
          <p:nvPr/>
        </p:nvSpPr>
        <p:spPr>
          <a:xfrm>
            <a:off x="425999" y="1919900"/>
            <a:ext cx="8292000" cy="3427800"/>
          </a:xfrm>
          <a:prstGeom prst="rect">
            <a:avLst/>
          </a:prstGeom>
          <a:noFill/>
          <a:ln>
            <a:noFill/>
          </a:ln>
        </p:spPr>
        <p:txBody>
          <a:bodyPr spcFirstLastPara="1" wrap="square" lIns="91400" tIns="45700" rIns="91400" bIns="45700" anchor="t" anchorCtr="0">
            <a:noAutofit/>
          </a:bodyPr>
          <a:lstStyle/>
          <a:p>
            <a:pPr marL="457200" marR="0" lvl="0" indent="-323850" algn="l" rtl="0">
              <a:lnSpc>
                <a:spcPct val="115000"/>
              </a:lnSpc>
              <a:spcBef>
                <a:spcPts val="0"/>
              </a:spcBef>
              <a:spcAft>
                <a:spcPts val="0"/>
              </a:spcAft>
              <a:buSzPts val="1500"/>
              <a:buChar char="●"/>
            </a:pPr>
            <a:r>
              <a:rPr lang="en-GB" sz="1500"/>
              <a:t>Theoretically, a RHEB could face litigation from an individual or family of an individual who was drawn into terrorism because of what happened to them on campus</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But to be successful there would need to be strong evidence that the institution had failed significantly to implement the Prevent duty</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And evidence that radicalisation was the result either of action or inaction on the part of the RHEB that caused the loss or injury</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And that the individual was drawn into terrorism mainly due to influences at the RHEB and over which the RHEB had control</a:t>
            </a:r>
            <a:endParaRPr sz="1500"/>
          </a:p>
          <a:p>
            <a:pPr marL="45720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r>
              <a:rPr lang="en-GB"/>
              <a:t>. </a:t>
            </a:r>
            <a:endParaRPr/>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331" name="Google Shape;331;p48">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6AA84F"/>
            </a:solidFill>
            <a:prstDash val="solid"/>
            <a:round/>
            <a:headEnd type="none" w="sm" len="sm"/>
            <a:tailEnd type="none" w="sm" len="sm"/>
          </a:ln>
        </p:spPr>
      </p:cxnSp>
      <p:cxnSp>
        <p:nvCxnSpPr>
          <p:cNvPr id="332" name="Google Shape;332;p48">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6AA84F"/>
            </a:solidFill>
            <a:prstDash val="solid"/>
            <a:round/>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4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338" name="Google Shape;338;p49"/>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In summary - student support</a:t>
            </a:r>
            <a:endParaRPr sz="2600" b="1"/>
          </a:p>
        </p:txBody>
      </p:sp>
      <p:sp>
        <p:nvSpPr>
          <p:cNvPr id="339" name="Google Shape;339;p49"/>
          <p:cNvSpPr txBox="1"/>
          <p:nvPr/>
        </p:nvSpPr>
        <p:spPr>
          <a:xfrm>
            <a:off x="425999" y="2208725"/>
            <a:ext cx="8292000" cy="3427800"/>
          </a:xfrm>
          <a:prstGeom prst="rect">
            <a:avLst/>
          </a:prstGeom>
          <a:noFill/>
          <a:ln>
            <a:noFill/>
          </a:ln>
        </p:spPr>
        <p:txBody>
          <a:bodyPr spcFirstLastPara="1" wrap="square" lIns="91400" tIns="45700" rIns="91400" bIns="45700" anchor="t" anchorCtr="0">
            <a:noAutofit/>
          </a:bodyPr>
          <a:lstStyle/>
          <a:p>
            <a:pPr marL="457200" marR="0" lvl="0" indent="-336550" algn="l" rtl="0">
              <a:lnSpc>
                <a:spcPct val="115000"/>
              </a:lnSpc>
              <a:spcBef>
                <a:spcPts val="0"/>
              </a:spcBef>
              <a:spcAft>
                <a:spcPts val="0"/>
              </a:spcAft>
              <a:buSzPts val="1700"/>
              <a:buChar char="●"/>
            </a:pPr>
            <a:r>
              <a:rPr lang="en-GB" sz="1700"/>
              <a:t>Utilise the same channels you would normally use to raise a welfare concern about a student</a:t>
            </a:r>
            <a:endParaRPr sz="1700"/>
          </a:p>
          <a:p>
            <a:pPr marL="457200" marR="0" lvl="0" indent="0" algn="l" rtl="0">
              <a:lnSpc>
                <a:spcPct val="115000"/>
              </a:lnSpc>
              <a:spcBef>
                <a:spcPts val="0"/>
              </a:spcBef>
              <a:spcAft>
                <a:spcPts val="0"/>
              </a:spcAft>
              <a:buNone/>
            </a:pPr>
            <a:endParaRPr sz="1700"/>
          </a:p>
          <a:p>
            <a:pPr marL="457200" marR="0" lvl="0" indent="-336550" algn="l" rtl="0">
              <a:lnSpc>
                <a:spcPct val="115000"/>
              </a:lnSpc>
              <a:spcBef>
                <a:spcPts val="0"/>
              </a:spcBef>
              <a:spcAft>
                <a:spcPts val="0"/>
              </a:spcAft>
              <a:buSzPts val="1700"/>
              <a:buChar char="●"/>
            </a:pPr>
            <a:r>
              <a:rPr lang="en-GB" sz="1700"/>
              <a:t>Take a proportionate approach</a:t>
            </a:r>
            <a:endParaRPr sz="1700"/>
          </a:p>
          <a:p>
            <a:pPr marL="457200" marR="0" lvl="0" indent="0" algn="l" rtl="0">
              <a:lnSpc>
                <a:spcPct val="115000"/>
              </a:lnSpc>
              <a:spcBef>
                <a:spcPts val="0"/>
              </a:spcBef>
              <a:spcAft>
                <a:spcPts val="0"/>
              </a:spcAft>
              <a:buNone/>
            </a:pPr>
            <a:endParaRPr sz="1700"/>
          </a:p>
          <a:p>
            <a:pPr marL="457200" marR="0" lvl="0" indent="-336550" algn="l" rtl="0">
              <a:lnSpc>
                <a:spcPct val="115000"/>
              </a:lnSpc>
              <a:spcBef>
                <a:spcPts val="0"/>
              </a:spcBef>
              <a:spcAft>
                <a:spcPts val="0"/>
              </a:spcAft>
              <a:buSzPts val="1700"/>
              <a:buChar char="●"/>
            </a:pPr>
            <a:r>
              <a:rPr lang="en-GB" sz="1700"/>
              <a:t>Offer support to students in relation to their engagement.</a:t>
            </a:r>
            <a:endParaRPr sz="1700"/>
          </a:p>
          <a:p>
            <a:pPr marL="45720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r>
              <a:rPr lang="en-GB"/>
              <a:t>. </a:t>
            </a:r>
            <a:endParaRPr/>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340" name="Google Shape;340;p49">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6AA84F"/>
            </a:solidFill>
            <a:prstDash val="solid"/>
            <a:round/>
            <a:headEnd type="none" w="sm" len="sm"/>
            <a:tailEnd type="none" w="sm" len="sm"/>
          </a:ln>
        </p:spPr>
      </p:cxnSp>
      <p:cxnSp>
        <p:nvCxnSpPr>
          <p:cNvPr id="341" name="Google Shape;341;p49">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6AA84F"/>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347" name="Google Shape;347;p50"/>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In summary - duty of care</a:t>
            </a:r>
            <a:endParaRPr sz="2600" b="1"/>
          </a:p>
        </p:txBody>
      </p:sp>
      <p:sp>
        <p:nvSpPr>
          <p:cNvPr id="348" name="Google Shape;348;p50"/>
          <p:cNvSpPr txBox="1"/>
          <p:nvPr/>
        </p:nvSpPr>
        <p:spPr>
          <a:xfrm>
            <a:off x="425999" y="1847725"/>
            <a:ext cx="8292000" cy="3427800"/>
          </a:xfrm>
          <a:prstGeom prst="rect">
            <a:avLst/>
          </a:prstGeom>
          <a:noFill/>
          <a:ln>
            <a:noFill/>
          </a:ln>
        </p:spPr>
        <p:txBody>
          <a:bodyPr spcFirstLastPara="1" wrap="square" lIns="91400" tIns="45700" rIns="91400" bIns="45700" anchor="t" anchorCtr="0">
            <a:noAutofit/>
          </a:bodyPr>
          <a:lstStyle/>
          <a:p>
            <a:pPr marL="457200" marR="0" lvl="0" indent="-311150" algn="l" rtl="0">
              <a:lnSpc>
                <a:spcPct val="115000"/>
              </a:lnSpc>
              <a:spcBef>
                <a:spcPts val="0"/>
              </a:spcBef>
              <a:spcAft>
                <a:spcPts val="0"/>
              </a:spcAft>
              <a:buSzPts val="1300"/>
              <a:buChar char="●"/>
            </a:pPr>
            <a:r>
              <a:rPr lang="en-GB" sz="1300"/>
              <a:t>There are circumstances where a duty of care to students, staff and visitors exists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These pre-date the Prevent duty and come within the “usual functions” of the RHEB</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They are mostly referenced in the Prevent statutory guidance – either the guidance to all specified authorities or the specific guidance to HE providers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The Prevent duty is a statutory duty but provided it is implemented properly and as set out in the guidance, it does not greatly increase the duty of care owed</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There is, though, a need to ensure that risk assessments take the risk of litigation into account, however small</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And it should be noted that this is a matter of legal opinion and ultimately a matter for the courts</a:t>
            </a:r>
            <a:endParaRPr sz="1300"/>
          </a:p>
          <a:p>
            <a:pPr marL="45720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r>
              <a:rPr lang="en-GB"/>
              <a:t>. </a:t>
            </a:r>
            <a:endParaRPr/>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349" name="Google Shape;349;p50">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6AA84F"/>
            </a:solidFill>
            <a:prstDash val="solid"/>
            <a:round/>
            <a:headEnd type="none" w="sm" len="sm"/>
            <a:tailEnd type="none" w="sm" len="sm"/>
          </a:ln>
        </p:spPr>
      </p:cxnSp>
      <p:cxnSp>
        <p:nvCxnSpPr>
          <p:cNvPr id="350" name="Google Shape;350;p50">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6AA84F"/>
            </a:solidFill>
            <a:prstDash val="solid"/>
            <a:round/>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1"/>
          <p:cNvSpPr txBox="1">
            <a:spLocks noGrp="1"/>
          </p:cNvSpPr>
          <p:nvPr>
            <p:ph type="ctrTitle"/>
          </p:nvPr>
        </p:nvSpPr>
        <p:spPr>
          <a:xfrm>
            <a:off x="2952045" y="4058982"/>
            <a:ext cx="2839498" cy="712951"/>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3600"/>
              <a:buFont typeface="Tahoma"/>
              <a:buNone/>
            </a:pPr>
            <a:r>
              <a:rPr lang="en-GB">
                <a:solidFill>
                  <a:schemeClr val="dk1"/>
                </a:solidFill>
              </a:rPr>
              <a:t>Thank you</a:t>
            </a:r>
            <a:endParaRPr/>
          </a:p>
        </p:txBody>
      </p:sp>
      <p:sp>
        <p:nvSpPr>
          <p:cNvPr id="356" name="Google Shape;356;p51"/>
          <p:cNvSpPr txBox="1">
            <a:spLocks noGrp="1"/>
          </p:cNvSpPr>
          <p:nvPr>
            <p:ph type="subTitle" idx="1"/>
          </p:nvPr>
        </p:nvSpPr>
        <p:spPr>
          <a:xfrm>
            <a:off x="1625599" y="4781973"/>
            <a:ext cx="5046173" cy="868187"/>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2800"/>
              <a:buNone/>
            </a:pPr>
            <a:r>
              <a:rPr lang="en-GB">
                <a:solidFill>
                  <a:schemeClr val="dk1"/>
                </a:solidFill>
              </a:rPr>
              <a:t>Questions and clarifications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59" name="Google Shape;159;p29"/>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What the duty says (1/2)</a:t>
            </a:r>
            <a:endParaRPr sz="2800" b="0" i="0" u="none" strike="noStrike" cap="none">
              <a:solidFill>
                <a:srgbClr val="000000"/>
              </a:solidFill>
              <a:latin typeface="Arial"/>
              <a:ea typeface="Arial"/>
              <a:cs typeface="Arial"/>
              <a:sym typeface="Arial"/>
            </a:endParaRPr>
          </a:p>
        </p:txBody>
      </p:sp>
      <p:sp>
        <p:nvSpPr>
          <p:cNvPr id="160" name="Google Shape;160;p29"/>
          <p:cNvSpPr txBox="1"/>
          <p:nvPr/>
        </p:nvSpPr>
        <p:spPr>
          <a:xfrm>
            <a:off x="479299" y="2067075"/>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r>
              <a:rPr lang="en-GB" b="1"/>
              <a:t>Duty of care:</a:t>
            </a: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r>
              <a:rPr lang="en-GB"/>
              <a:t>The statutory obligation for specified  authorities including relevant higher education bodies (RHEBs) is “to have due regard to the need to prevent people from being drawn into terrorism”. [</a:t>
            </a:r>
            <a:r>
              <a:rPr lang="en-GB" u="sng">
                <a:solidFill>
                  <a:schemeClr val="hlink"/>
                </a:solidFill>
                <a:hlinkClick r:id="rId4"/>
              </a:rPr>
              <a:t>Section 26 CTSA 2015</a:t>
            </a:r>
            <a:r>
              <a:rPr lang="en-GB"/>
              <a:t>]</a:t>
            </a: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r>
              <a:rPr lang="en-GB"/>
              <a:t>“The term ‘due regard’ as used in the Act means that “the authorities should place an appropriate amount of weight on the need to prevent people being drawn into terrorism when they consider all the other factors relevant to how they carry out their usual functions.” [</a:t>
            </a:r>
            <a:r>
              <a:rPr lang="en-GB" u="sng">
                <a:solidFill>
                  <a:schemeClr val="hlink"/>
                </a:solidFill>
                <a:hlinkClick r:id="rId5"/>
              </a:rPr>
              <a:t>Paragraph 4, Prevent duty in HE guidance</a:t>
            </a:r>
            <a:r>
              <a:rPr lang="en-GB"/>
              <a:t>]</a:t>
            </a:r>
            <a:endParaRPr/>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61" name="Google Shape;161;p29">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62" name="Google Shape;162;p29">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68" name="Google Shape;168;p30"/>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What the duty says (2/2)</a:t>
            </a:r>
            <a:endParaRPr sz="2800" b="0" i="0" u="none" strike="noStrike" cap="none">
              <a:solidFill>
                <a:srgbClr val="000000"/>
              </a:solidFill>
              <a:latin typeface="Arial"/>
              <a:ea typeface="Arial"/>
              <a:cs typeface="Arial"/>
              <a:sym typeface="Arial"/>
            </a:endParaRPr>
          </a:p>
        </p:txBody>
      </p:sp>
      <p:sp>
        <p:nvSpPr>
          <p:cNvPr id="169" name="Google Shape;169;p30"/>
          <p:cNvSpPr txBox="1"/>
          <p:nvPr/>
        </p:nvSpPr>
        <p:spPr>
          <a:xfrm>
            <a:off x="479299" y="1881400"/>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r>
              <a:rPr lang="en-GB" b="1"/>
              <a:t>Staff and student wellbeing:</a:t>
            </a:r>
            <a:endParaRPr b="1"/>
          </a:p>
          <a:p>
            <a:pPr marL="0" marR="0" lvl="0" indent="0" algn="l" rtl="0">
              <a:lnSpc>
                <a:spcPct val="115000"/>
              </a:lnSpc>
              <a:spcBef>
                <a:spcPts val="0"/>
              </a:spcBef>
              <a:spcAft>
                <a:spcPts val="0"/>
              </a:spcAft>
              <a:buNone/>
            </a:pPr>
            <a:endParaRPr b="1"/>
          </a:p>
          <a:p>
            <a:pPr marL="457200" marR="0" lvl="0" indent="-311150" algn="l" rtl="0">
              <a:lnSpc>
                <a:spcPct val="115000"/>
              </a:lnSpc>
              <a:spcBef>
                <a:spcPts val="0"/>
              </a:spcBef>
              <a:spcAft>
                <a:spcPts val="0"/>
              </a:spcAft>
              <a:buSzPts val="1300"/>
              <a:buChar char="●"/>
            </a:pPr>
            <a:r>
              <a:rPr lang="en-GB" sz="1300"/>
              <a:t>Welfare and pastoral care and chaplaincy support </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“25. Relevant Higher Education Bodies (RHEB) have a clear role to play in the welfare of their students and we would expect there to be effective pastoral support and sufficient chaplaincy and available for all students.”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“26. As part of this, we would expect the institution to have clear and widely available policies for the use of prayer rooms and other faith-related facilities. These policies should outline arrangements for managing prayer and faith facilities (for example an oversight committee) and for dealing with any issues arising from the use of the facilities.” [</a:t>
            </a:r>
            <a:r>
              <a:rPr lang="en-GB" sz="1300" u="sng">
                <a:solidFill>
                  <a:schemeClr val="hlink"/>
                </a:solidFill>
                <a:hlinkClick r:id="rId4"/>
              </a:rPr>
              <a:t>Paragraphs 25/26, HE guidance</a:t>
            </a:r>
            <a:r>
              <a:rPr lang="en-GB" sz="1300"/>
              <a:t>]</a:t>
            </a: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70" name="Google Shape;170;p30">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71" name="Google Shape;171;p30">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77" name="Google Shape;177;p31"/>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Students at risk</a:t>
            </a:r>
            <a:endParaRPr sz="2800" b="0" i="0" u="none" strike="noStrike" cap="none">
              <a:solidFill>
                <a:srgbClr val="000000"/>
              </a:solidFill>
              <a:latin typeface="Arial"/>
              <a:ea typeface="Arial"/>
              <a:cs typeface="Arial"/>
              <a:sym typeface="Arial"/>
            </a:endParaRPr>
          </a:p>
        </p:txBody>
      </p:sp>
      <p:sp>
        <p:nvSpPr>
          <p:cNvPr id="178" name="Google Shape;178;p31"/>
          <p:cNvSpPr txBox="1"/>
          <p:nvPr/>
        </p:nvSpPr>
        <p:spPr>
          <a:xfrm>
            <a:off x="479299" y="1881400"/>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r>
              <a:rPr lang="en-GB" sz="1700" b="1"/>
              <a:t>Staff and student wellbeing:</a:t>
            </a:r>
            <a:endParaRPr sz="1700" b="1"/>
          </a:p>
          <a:p>
            <a:pPr marL="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b="1"/>
          </a:p>
          <a:p>
            <a:pPr marL="457200" marR="0" lvl="0" indent="-330200" algn="l" rtl="0">
              <a:lnSpc>
                <a:spcPct val="115000"/>
              </a:lnSpc>
              <a:spcBef>
                <a:spcPts val="0"/>
              </a:spcBef>
              <a:spcAft>
                <a:spcPts val="0"/>
              </a:spcAft>
              <a:buSzPts val="1600"/>
              <a:buChar char="●"/>
            </a:pPr>
            <a:r>
              <a:rPr lang="en-GB" sz="1600"/>
              <a:t>Students can become at risk for many reasons while they are in higher education</a:t>
            </a:r>
            <a:endParaRPr sz="1600"/>
          </a:p>
          <a:p>
            <a:pPr marL="457200" marR="0" lvl="0" indent="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ts val="1600"/>
              <a:buChar char="●"/>
            </a:pPr>
            <a:r>
              <a:rPr lang="en-GB" sz="1600"/>
              <a:t>We have many ways of supporting students to mitigate  those risks</a:t>
            </a:r>
            <a:endParaRPr sz="1600"/>
          </a:p>
          <a:p>
            <a:pPr marL="457200" marR="0" lvl="0" indent="0" algn="l" rtl="0">
              <a:lnSpc>
                <a:spcPct val="115000"/>
              </a:lnSpc>
              <a:spcBef>
                <a:spcPts val="0"/>
              </a:spcBef>
              <a:spcAft>
                <a:spcPts val="0"/>
              </a:spcAft>
              <a:buNone/>
            </a:pPr>
            <a:endParaRPr sz="1600"/>
          </a:p>
          <a:p>
            <a:pPr marL="457200" marR="0" lvl="0" indent="-330200" algn="l" rtl="0">
              <a:lnSpc>
                <a:spcPct val="115000"/>
              </a:lnSpc>
              <a:spcBef>
                <a:spcPts val="0"/>
              </a:spcBef>
              <a:spcAft>
                <a:spcPts val="0"/>
              </a:spcAft>
              <a:buSzPts val="1600"/>
              <a:buChar char="●"/>
            </a:pPr>
            <a:r>
              <a:rPr lang="en-GB" sz="1600"/>
              <a:t>Consider for 10 minutes some of the concerns that students may bring to your attention, and what your response would be</a:t>
            </a:r>
            <a:endParaRPr sz="16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79" name="Google Shape;179;p31">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1155CC"/>
            </a:solidFill>
            <a:prstDash val="solid"/>
            <a:round/>
            <a:headEnd type="none" w="sm" len="sm"/>
            <a:tailEnd type="none" w="sm" len="sm"/>
          </a:ln>
        </p:spPr>
      </p:cxnSp>
      <p:cxnSp>
        <p:nvCxnSpPr>
          <p:cNvPr id="180" name="Google Shape;180;p31">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1155CC"/>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86" name="Google Shape;186;p32"/>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Providing clarity (1/2)</a:t>
            </a:r>
            <a:endParaRPr sz="2800" b="0" i="0" u="none" strike="noStrike" cap="none">
              <a:solidFill>
                <a:srgbClr val="000000"/>
              </a:solidFill>
              <a:latin typeface="Arial"/>
              <a:ea typeface="Arial"/>
              <a:cs typeface="Arial"/>
              <a:sym typeface="Arial"/>
            </a:endParaRPr>
          </a:p>
        </p:txBody>
      </p:sp>
      <p:sp>
        <p:nvSpPr>
          <p:cNvPr id="187" name="Google Shape;187;p32"/>
          <p:cNvSpPr txBox="1"/>
          <p:nvPr/>
        </p:nvSpPr>
        <p:spPr>
          <a:xfrm>
            <a:off x="479299" y="1881400"/>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r>
              <a:rPr lang="en-GB" sz="1700" b="1"/>
              <a:t>What we want to avoid:</a:t>
            </a:r>
            <a:endParaRPr sz="1700" b="1"/>
          </a:p>
          <a:p>
            <a:pPr marL="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r>
              <a:rPr lang="en-GB" sz="1700"/>
              <a:t>Headlines like: </a:t>
            </a:r>
            <a:endParaRPr sz="1700"/>
          </a:p>
          <a:p>
            <a:pPr marL="457200" marR="0" lvl="0" indent="0" algn="l" rtl="0">
              <a:lnSpc>
                <a:spcPct val="115000"/>
              </a:lnSpc>
              <a:spcBef>
                <a:spcPts val="0"/>
              </a:spcBef>
              <a:spcAft>
                <a:spcPts val="0"/>
              </a:spcAft>
              <a:buNone/>
            </a:pPr>
            <a:endParaRPr sz="1700"/>
          </a:p>
          <a:p>
            <a:pPr marL="457200" marR="0" lvl="0" indent="-330200" algn="l" rtl="0">
              <a:lnSpc>
                <a:spcPct val="115000"/>
              </a:lnSpc>
              <a:spcBef>
                <a:spcPts val="0"/>
              </a:spcBef>
              <a:spcAft>
                <a:spcPts val="0"/>
              </a:spcAft>
              <a:buSzPts val="1600"/>
              <a:buChar char="●"/>
            </a:pPr>
            <a:r>
              <a:rPr lang="en-GB" sz="1700"/>
              <a:t>Students  accused  of being a terrorist for reading a book on terrorism.</a:t>
            </a:r>
            <a:endParaRPr sz="1700"/>
          </a:p>
          <a:p>
            <a:pPr marL="457200" marR="0" lvl="0" indent="0" algn="l" rtl="0">
              <a:lnSpc>
                <a:spcPct val="115000"/>
              </a:lnSpc>
              <a:spcBef>
                <a:spcPts val="0"/>
              </a:spcBef>
              <a:spcAft>
                <a:spcPts val="0"/>
              </a:spcAft>
              <a:buNone/>
            </a:pPr>
            <a:endParaRPr sz="1700"/>
          </a:p>
          <a:p>
            <a:pPr marL="457200" marR="0" lvl="0" indent="-330200" algn="l" rtl="0">
              <a:lnSpc>
                <a:spcPct val="115000"/>
              </a:lnSpc>
              <a:spcBef>
                <a:spcPts val="0"/>
              </a:spcBef>
              <a:spcAft>
                <a:spcPts val="0"/>
              </a:spcAft>
              <a:buSzPts val="1600"/>
              <a:buChar char="●"/>
            </a:pPr>
            <a:r>
              <a:rPr lang="en-GB" sz="1700"/>
              <a:t>Questioning of student by Counter-Terrorism police after accessing course reading that had been uploaded to Blackboard by his lecturer, which was also widely reported.</a:t>
            </a: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88" name="Google Shape;188;p32">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1155CC"/>
            </a:solidFill>
            <a:prstDash val="solid"/>
            <a:round/>
            <a:headEnd type="none" w="sm" len="sm"/>
            <a:tailEnd type="none" w="sm" len="sm"/>
          </a:ln>
        </p:spPr>
      </p:cxnSp>
      <p:cxnSp>
        <p:nvCxnSpPr>
          <p:cNvPr id="189" name="Google Shape;189;p32">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1155CC"/>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95" name="Google Shape;195;p33"/>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Providing clarity (2/2)</a:t>
            </a:r>
            <a:endParaRPr sz="2800" b="0" i="0" u="none" strike="noStrike" cap="none">
              <a:solidFill>
                <a:srgbClr val="000000"/>
              </a:solidFill>
              <a:latin typeface="Arial"/>
              <a:ea typeface="Arial"/>
              <a:cs typeface="Arial"/>
              <a:sym typeface="Arial"/>
            </a:endParaRPr>
          </a:p>
        </p:txBody>
      </p:sp>
      <p:sp>
        <p:nvSpPr>
          <p:cNvPr id="196" name="Google Shape;196;p33"/>
          <p:cNvSpPr txBox="1"/>
          <p:nvPr/>
        </p:nvSpPr>
        <p:spPr>
          <a:xfrm>
            <a:off x="479299" y="1881400"/>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r>
              <a:rPr lang="en-GB" sz="1700" b="1"/>
              <a:t>What we are not asking of you:</a:t>
            </a:r>
            <a:endParaRPr sz="1700" b="1"/>
          </a:p>
          <a:p>
            <a:pPr marL="0" marR="0" lvl="0" indent="0" algn="l" rtl="0">
              <a:lnSpc>
                <a:spcPct val="115000"/>
              </a:lnSpc>
              <a:spcBef>
                <a:spcPts val="0"/>
              </a:spcBef>
              <a:spcAft>
                <a:spcPts val="0"/>
              </a:spcAft>
              <a:buNone/>
            </a:pPr>
            <a:endParaRPr sz="1700" b="1"/>
          </a:p>
          <a:p>
            <a:pPr marL="0" marR="0" lvl="0" indent="0" algn="l" rtl="0">
              <a:lnSpc>
                <a:spcPct val="115000"/>
              </a:lnSpc>
              <a:spcBef>
                <a:spcPts val="0"/>
              </a:spcBef>
              <a:spcAft>
                <a:spcPts val="0"/>
              </a:spcAft>
              <a:buNone/>
            </a:pPr>
            <a:endParaRPr sz="1700" b="1"/>
          </a:p>
          <a:p>
            <a:pPr marL="457200" marR="0" lvl="0" indent="-317500" algn="l" rtl="0">
              <a:lnSpc>
                <a:spcPct val="115000"/>
              </a:lnSpc>
              <a:spcBef>
                <a:spcPts val="0"/>
              </a:spcBef>
              <a:spcAft>
                <a:spcPts val="0"/>
              </a:spcAft>
              <a:buSzPts val="1400"/>
              <a:buChar char="●"/>
            </a:pPr>
            <a:r>
              <a:rPr lang="en-GB" sz="1500"/>
              <a:t>Requirements of the duty are on the institution, not the individual.</a:t>
            </a:r>
            <a:endParaRPr sz="1500"/>
          </a:p>
          <a:p>
            <a:pPr marL="457200" marR="0" lvl="0" indent="0" algn="l" rtl="0">
              <a:lnSpc>
                <a:spcPct val="115000"/>
              </a:lnSpc>
              <a:spcBef>
                <a:spcPts val="0"/>
              </a:spcBef>
              <a:spcAft>
                <a:spcPts val="0"/>
              </a:spcAft>
              <a:buNone/>
            </a:pPr>
            <a:endParaRPr sz="1500"/>
          </a:p>
          <a:p>
            <a:pPr marL="457200" marR="0" lvl="0" indent="-317500" algn="l" rtl="0">
              <a:lnSpc>
                <a:spcPct val="115000"/>
              </a:lnSpc>
              <a:spcBef>
                <a:spcPts val="0"/>
              </a:spcBef>
              <a:spcAft>
                <a:spcPts val="0"/>
              </a:spcAft>
              <a:buSzPts val="1400"/>
              <a:buChar char="●"/>
            </a:pPr>
            <a:r>
              <a:rPr lang="en-GB" sz="1500"/>
              <a:t>We are not expecting you to make decisions about individuals yourself, without support.</a:t>
            </a:r>
            <a:endParaRPr sz="1500"/>
          </a:p>
          <a:p>
            <a:pPr marL="457200" marR="0" lvl="0" indent="0" algn="l" rtl="0">
              <a:lnSpc>
                <a:spcPct val="115000"/>
              </a:lnSpc>
              <a:spcBef>
                <a:spcPts val="0"/>
              </a:spcBef>
              <a:spcAft>
                <a:spcPts val="0"/>
              </a:spcAft>
              <a:buNone/>
            </a:pPr>
            <a:endParaRPr sz="1500"/>
          </a:p>
          <a:p>
            <a:pPr marL="457200" marR="0" lvl="0" indent="-317500" algn="l" rtl="0">
              <a:lnSpc>
                <a:spcPct val="115000"/>
              </a:lnSpc>
              <a:spcBef>
                <a:spcPts val="0"/>
              </a:spcBef>
              <a:spcAft>
                <a:spcPts val="0"/>
              </a:spcAft>
              <a:buSzPts val="1400"/>
              <a:buChar char="●"/>
            </a:pPr>
            <a:r>
              <a:rPr lang="en-GB" sz="1500"/>
              <a:t>Prevent is not about spying on students.</a:t>
            </a:r>
            <a:endParaRPr sz="1500"/>
          </a:p>
          <a:p>
            <a:pPr marL="457200" marR="0" lvl="0" indent="0" algn="l" rtl="0">
              <a:lnSpc>
                <a:spcPct val="115000"/>
              </a:lnSpc>
              <a:spcBef>
                <a:spcPts val="0"/>
              </a:spcBef>
              <a:spcAft>
                <a:spcPts val="0"/>
              </a:spcAft>
              <a:buNone/>
            </a:pPr>
            <a:endParaRPr sz="1500"/>
          </a:p>
          <a:p>
            <a:pPr marL="457200" marR="0" lvl="0" indent="-317500" algn="l" rtl="0">
              <a:lnSpc>
                <a:spcPct val="115000"/>
              </a:lnSpc>
              <a:spcBef>
                <a:spcPts val="0"/>
              </a:spcBef>
              <a:spcAft>
                <a:spcPts val="0"/>
              </a:spcAft>
              <a:buSzPts val="1400"/>
              <a:buChar char="●"/>
            </a:pPr>
            <a:r>
              <a:rPr lang="en-GB" sz="1500"/>
              <a:t>External speaker procedures are not about stopping or restricting student events.</a:t>
            </a:r>
            <a:endParaRPr sz="1500"/>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97" name="Google Shape;197;p33">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1155CC"/>
            </a:solidFill>
            <a:prstDash val="solid"/>
            <a:round/>
            <a:headEnd type="none" w="sm" len="sm"/>
            <a:tailEnd type="none" w="sm" len="sm"/>
          </a:ln>
        </p:spPr>
      </p:cxnSp>
      <p:cxnSp>
        <p:nvCxnSpPr>
          <p:cNvPr id="198" name="Google Shape;198;p33">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1155CC"/>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04" name="Google Shape;204;p34"/>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Key considerations</a:t>
            </a:r>
            <a:endParaRPr sz="2800" b="0" i="0" u="none" strike="noStrike" cap="none">
              <a:solidFill>
                <a:srgbClr val="000000"/>
              </a:solidFill>
              <a:latin typeface="Arial"/>
              <a:ea typeface="Arial"/>
              <a:cs typeface="Arial"/>
              <a:sym typeface="Arial"/>
            </a:endParaRPr>
          </a:p>
        </p:txBody>
      </p:sp>
      <p:sp>
        <p:nvSpPr>
          <p:cNvPr id="205" name="Google Shape;205;p34"/>
          <p:cNvSpPr txBox="1"/>
          <p:nvPr/>
        </p:nvSpPr>
        <p:spPr>
          <a:xfrm>
            <a:off x="479299" y="1631125"/>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endParaRPr sz="1700" b="1"/>
          </a:p>
          <a:p>
            <a:pPr marL="457200" marR="0" lvl="0" indent="-317500" algn="l" rtl="0">
              <a:lnSpc>
                <a:spcPct val="115000"/>
              </a:lnSpc>
              <a:spcBef>
                <a:spcPts val="0"/>
              </a:spcBef>
              <a:spcAft>
                <a:spcPts val="0"/>
              </a:spcAft>
              <a:buSzPts val="1400"/>
              <a:buChar char="●"/>
            </a:pPr>
            <a:r>
              <a:rPr lang="en-GB"/>
              <a:t>Need to avoid stigmatising certain groups of students or victimising people with genuine vulnerabilities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To prevent students becoming more isolated as a result of fear of being reported</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Genuine welfare concerns should be addressed, not ignored</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Chaplaincy services may come under additional scrutiny from students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The Prevent duty requires that authorities should place an appropriate amount of weight on the need to prevent people being drawn into terrorism when they consider all the other factors relevant to how they carry out their usual functions. [Paragraph 4, general guidance]</a:t>
            </a: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06" name="Google Shape;206;p34">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6"/>
            </a:solidFill>
            <a:prstDash val="solid"/>
            <a:round/>
            <a:headEnd type="none" w="sm" len="sm"/>
            <a:tailEnd type="none" w="sm" len="sm"/>
          </a:ln>
        </p:spPr>
      </p:cxnSp>
      <p:cxnSp>
        <p:nvCxnSpPr>
          <p:cNvPr id="207" name="Google Shape;207;p34">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6"/>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13" name="Google Shape;213;p35"/>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600" b="1"/>
              <a:t>Prevent duty guidance: achieving compliance (1/3)</a:t>
            </a:r>
            <a:endParaRPr sz="2600" b="1"/>
          </a:p>
        </p:txBody>
      </p:sp>
      <p:sp>
        <p:nvSpPr>
          <p:cNvPr id="214" name="Google Shape;214;p35"/>
          <p:cNvSpPr txBox="1"/>
          <p:nvPr/>
        </p:nvSpPr>
        <p:spPr>
          <a:xfrm>
            <a:off x="479299" y="1631125"/>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endParaRPr sz="1700" b="1"/>
          </a:p>
          <a:p>
            <a:pPr marL="457200" marR="0" lvl="0" indent="-317500" algn="l" rtl="0">
              <a:lnSpc>
                <a:spcPct val="115000"/>
              </a:lnSpc>
              <a:spcBef>
                <a:spcPts val="0"/>
              </a:spcBef>
              <a:spcAft>
                <a:spcPts val="0"/>
              </a:spcAft>
              <a:buSzPts val="1400"/>
              <a:buChar char="●"/>
            </a:pPr>
            <a:r>
              <a:rPr lang="en-GB"/>
              <a:t>“Most of these providers already have a clear understanding of their Prevent-related responsibilities….(and) already demonstrate some good practice in these areas.”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“We do not envisage the new duty creating large new burdens on providers and intend it to be implemented in a proportionate and risk based way.”</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“Compliance …requires that thought-through policies and procedures are in place…(this) will mean that providers are well placed to comply.”</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But…”compliance will only be achieved if these procedures and policies are properly followed and applied.“ [</a:t>
            </a:r>
            <a:r>
              <a:rPr lang="en-GB" u="sng">
                <a:solidFill>
                  <a:schemeClr val="hlink"/>
                </a:solidFill>
                <a:hlinkClick r:id="rId4"/>
              </a:rPr>
              <a:t>Paragraphs 4/5, HE guidance</a:t>
            </a:r>
            <a:r>
              <a:rPr lang="en-GB"/>
              <a:t>]</a:t>
            </a:r>
            <a:endParaRPr/>
          </a:p>
          <a:p>
            <a:pPr marL="0" marR="0" lvl="0" indent="0" algn="l" rtl="0">
              <a:lnSpc>
                <a:spcPct val="115000"/>
              </a:lnSpc>
              <a:spcBef>
                <a:spcPts val="0"/>
              </a:spcBef>
              <a:spcAft>
                <a:spcPts val="0"/>
              </a:spcAft>
              <a:buNone/>
            </a:pPr>
            <a:endParaRPr sz="1700" b="1"/>
          </a:p>
          <a:p>
            <a:pPr marL="457200" marR="0" lvl="0" indent="0" algn="l" rtl="0">
              <a:lnSpc>
                <a:spcPct val="115000"/>
              </a:lnSpc>
              <a:spcBef>
                <a:spcPts val="0"/>
              </a:spcBef>
              <a:spcAft>
                <a:spcPts val="0"/>
              </a:spcAft>
              <a:buNone/>
            </a:pPr>
            <a:endParaRPr sz="17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b="1"/>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15" name="Google Shape;215;p35">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6"/>
            </a:solidFill>
            <a:prstDash val="solid"/>
            <a:round/>
            <a:headEnd type="none" w="sm" len="sm"/>
            <a:tailEnd type="none" w="sm" len="sm"/>
          </a:ln>
        </p:spPr>
      </p:cxnSp>
      <p:cxnSp>
        <p:nvCxnSpPr>
          <p:cNvPr id="216" name="Google Shape;216;p35">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6"/>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6- Section One - Risk Assessment And Action Planning pp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1891</Words>
  <Application>Microsoft Office PowerPoint</Application>
  <PresentationFormat>Custom</PresentationFormat>
  <Paragraphs>669</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Tahoma</vt:lpstr>
      <vt:lpstr>Calibri</vt:lpstr>
      <vt:lpstr>Noto Sans Symbols</vt:lpstr>
      <vt:lpstr>Office Theme</vt:lpstr>
      <vt:lpstr>Module 6- Section One - Risk Assessment And Action Planning ppt</vt:lpstr>
      <vt:lpstr>Prevent: the duty of care and staff/student wellbeing</vt:lpstr>
      <vt:lpstr>Outline</vt:lpstr>
      <vt:lpstr>What the duty says (1/2)</vt:lpstr>
      <vt:lpstr>What the duty says (2/2)</vt:lpstr>
      <vt:lpstr>Students at risk</vt:lpstr>
      <vt:lpstr>Providing clarity (1/2)</vt:lpstr>
      <vt:lpstr>Providing clarity (2/2)</vt:lpstr>
      <vt:lpstr>Key considerations</vt:lpstr>
      <vt:lpstr>Prevent duty guidance: achieving compliance (1/3)</vt:lpstr>
      <vt:lpstr>Prevent duty guidance: achieving compliance (2/3)</vt:lpstr>
      <vt:lpstr>Prevent duty guidance: achieving compliance (3/3)</vt:lpstr>
      <vt:lpstr>What is a providers duty of care?</vt:lpstr>
      <vt:lpstr>When can a duty of care arise?</vt:lpstr>
      <vt:lpstr>What level of duty?</vt:lpstr>
      <vt:lpstr>Let’s take a look at some specific duties...</vt:lpstr>
      <vt:lpstr>Duty 1 - freedom of speech and external speakers</vt:lpstr>
      <vt:lpstr>Duty 2 - towards staff</vt:lpstr>
      <vt:lpstr>Duty 3 - student support</vt:lpstr>
      <vt:lpstr>Duty 4 - to students under GDPR (an existing statutory obligation)</vt:lpstr>
      <vt:lpstr>Duty 5 - equality law</vt:lpstr>
      <vt:lpstr>When does a breach of duty arise?</vt:lpstr>
      <vt:lpstr>Risk of litigation</vt:lpstr>
      <vt:lpstr>In summary - student support</vt:lpstr>
      <vt:lpstr>In summary - duty of care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 the duty of care and staff/student wellbeing</dc:title>
  <dc:creator>HOWE, Vikki</dc:creator>
  <cp:lastModifiedBy>HOWE, Vikki</cp:lastModifiedBy>
  <cp:revision>3</cp:revision>
  <dcterms:modified xsi:type="dcterms:W3CDTF">2021-05-18T13:23:26Z</dcterms:modified>
</cp:coreProperties>
</file>