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ner, Michael  [NOMS]" initials="TM[" lastIdx="5" clrIdx="0">
    <p:extLst>
      <p:ext uri="{19B8F6BF-5375-455C-9EA6-DF929625EA0E}">
        <p15:presenceInfo xmlns:p15="http://schemas.microsoft.com/office/powerpoint/2012/main" userId="Turner, Michael  [NOMS]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0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7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8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7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8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12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6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0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68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9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BD4C-DA05-4856-AE6E-8FAB81F478B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E0D0-8D8F-4272-A4E3-6BC179D42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0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mentally-disordered-offenders" TargetMode="External"/><Relationship Id="rId2" Type="http://schemas.openxmlformats.org/officeDocument/2006/relationships/hyperlink" Target="mailto:Prison.Transfers@justice.gov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0873" y="645138"/>
            <a:ext cx="11382158" cy="850547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 smtClean="0"/>
              <a:t>Sections 47/49</a:t>
            </a:r>
            <a:r>
              <a:rPr lang="en-GB" sz="2400" b="1" dirty="0" smtClean="0"/>
              <a:t> prison transfers-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sentenced prisoners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0873" y="1665514"/>
            <a:ext cx="4525448" cy="1754326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Mental Health Act 1983: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The patient must be suffering from a mental disorder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The nature or degree of disorder makes it appropriate to be detained in hospital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bg1"/>
                </a:solidFill>
              </a:rPr>
              <a:t>Appropriate medical treatment is available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40873" y="3638699"/>
            <a:ext cx="4525448" cy="288526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n-GB" sz="2000" dirty="0" smtClean="0"/>
              <a:t>Info needed from you: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000" dirty="0" smtClean="0"/>
              <a:t>H1003 form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000" dirty="0" smtClean="0"/>
              <a:t>2 medical recommendations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000" dirty="0" smtClean="0"/>
              <a:t>MG5 or offence details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000" dirty="0" smtClean="0"/>
              <a:t>Contact emails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000" dirty="0" smtClean="0"/>
              <a:t>Previous convictions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000" dirty="0" smtClean="0"/>
              <a:t>Order of Imprisonment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GB" sz="2000" dirty="0" smtClean="0"/>
              <a:t>Confirmation of treatment and security level of proposed hospital</a:t>
            </a:r>
            <a:endParaRPr lang="en-GB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13018" y="3249271"/>
            <a:ext cx="1553017" cy="1179186"/>
          </a:xfrm>
          <a:prstGeom prst="straightConnector1">
            <a:avLst/>
          </a:prstGeom>
          <a:ln w="3492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552592" y="4833168"/>
            <a:ext cx="721465" cy="1179046"/>
          </a:xfrm>
          <a:prstGeom prst="straightConnector1">
            <a:avLst/>
          </a:prstGeom>
          <a:ln w="34925">
            <a:solidFill>
              <a:srgbClr val="00B050"/>
            </a:solidFill>
            <a:headEnd w="lg" len="lg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0046" y="1665514"/>
            <a:ext cx="3457577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Medical recommendations (med recs):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1 Doctor must be s12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Signed within 2 weeks of actual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Less than 2 months 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Must show need for appropriate medical treatment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74057" y="3638699"/>
            <a:ext cx="3457577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If a Med Rec includes confirmation of a bed from accepting hospital no separate agreement is needed</a:t>
            </a:r>
          </a:p>
          <a:p>
            <a:endParaRPr lang="en-GB" sz="1600" dirty="0"/>
          </a:p>
          <a:p>
            <a:r>
              <a:rPr lang="en-GB" sz="1600" dirty="0" smtClean="0"/>
              <a:t>Remember the warrant is valid for 14 days but can be reissued.</a:t>
            </a:r>
          </a:p>
          <a:p>
            <a:endParaRPr lang="en-GB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274057" y="5618931"/>
            <a:ext cx="3457577" cy="86177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Email documents to:</a:t>
            </a:r>
          </a:p>
          <a:p>
            <a:r>
              <a:rPr lang="en-GB" sz="1600" smtClean="0">
                <a:latin typeface="+mn-lt"/>
                <a:hlinkClick r:id="rId2"/>
              </a:rPr>
              <a:t>Prison.Transfers@justice.gov.uk</a:t>
            </a:r>
            <a:endParaRPr lang="en-GB" sz="1600" dirty="0" smtClean="0">
              <a:latin typeface="+mn-lt"/>
            </a:endParaRPr>
          </a:p>
          <a:p>
            <a:r>
              <a:rPr lang="en-GB" sz="1600" dirty="0" smtClean="0">
                <a:latin typeface="+mn-lt"/>
              </a:rPr>
              <a:t>Title the email “Urgent prison transfer</a:t>
            </a:r>
            <a:r>
              <a:rPr lang="en-GB" dirty="0" smtClean="0">
                <a:latin typeface="+mn-lt"/>
              </a:rPr>
              <a:t>”</a:t>
            </a:r>
            <a:endParaRPr lang="en-GB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31348" y="1679391"/>
            <a:ext cx="2791683" cy="480131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Call MHCS for advice – we welcome calls from prison teams. Check our numbers at:</a:t>
            </a:r>
          </a:p>
          <a:p>
            <a:r>
              <a:rPr lang="en-GB" u="sng" dirty="0" smtClean="0">
                <a:latin typeface="+mn-lt"/>
                <a:hlinkClick r:id="rId3"/>
              </a:rPr>
              <a:t>https://www.gov.uk/government/collections/mentally-disordered-offenders</a:t>
            </a:r>
            <a:endParaRPr lang="en-GB" dirty="0" smtClean="0">
              <a:latin typeface="+mn-lt"/>
            </a:endParaRPr>
          </a:p>
          <a:p>
            <a:endParaRPr lang="en-GB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MHCS operates routine business from 9:00 - 17:00 during the working week.  If transfer decision is required outside of these hours you can call on </a:t>
            </a:r>
            <a:r>
              <a:rPr lang="en-GB" b="1" dirty="0" smtClean="0">
                <a:latin typeface="+mn-lt"/>
              </a:rPr>
              <a:t>0300 303 2079 </a:t>
            </a:r>
            <a:r>
              <a:rPr lang="en-GB" dirty="0" smtClean="0">
                <a:latin typeface="+mn-lt"/>
              </a:rPr>
              <a:t>for an urgent</a:t>
            </a:r>
            <a:r>
              <a:rPr lang="en-GB" b="1" dirty="0" smtClean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decision from our out of hours officer.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765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MOJ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Ward, Daisy [NOMS]</dc:creator>
  <cp:lastModifiedBy>Munley, Angela [NOMS]</cp:lastModifiedBy>
  <cp:revision>12</cp:revision>
  <dcterms:created xsi:type="dcterms:W3CDTF">2018-08-29T13:20:15Z</dcterms:created>
  <dcterms:modified xsi:type="dcterms:W3CDTF">2020-04-21T11:35:06Z</dcterms:modified>
</cp:coreProperties>
</file>