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096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387" autoAdjust="0"/>
  </p:normalViewPr>
  <p:slideViewPr>
    <p:cSldViewPr snapToGrid="0">
      <p:cViewPr varScale="1">
        <p:scale>
          <a:sx n="81" d="100"/>
          <a:sy n="81" d="100"/>
        </p:scale>
        <p:origin x="51" y="705"/>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3;n">
            <a:extLst>
              <a:ext uri="{FF2B5EF4-FFF2-40B4-BE49-F238E27FC236}">
                <a16:creationId xmlns:a16="http://schemas.microsoft.com/office/drawing/2014/main" id="{618C1B60-4573-402D-9972-4F6B5CDC2AC1}"/>
              </a:ext>
            </a:extLst>
          </p:cNvPr>
          <p:cNvSpPr>
            <a:spLocks noGrp="1" noRot="1" noChangeAspect="1"/>
          </p:cNvSpPr>
          <p:nvPr>
            <p:ph type="sldImg" idx="2"/>
          </p:nvPr>
        </p:nvSpPr>
        <p:spPr>
          <a:xfrm>
            <a:off x="851288" y="745546"/>
            <a:ext cx="5106896" cy="3727798"/>
          </a:xfrm>
          <a:prstGeom prst="rect">
            <a:avLst/>
          </a:prstGeom>
          <a:noFill/>
          <a:ln w="9528" cap="flat">
            <a:solidFill>
              <a:srgbClr val="000000"/>
            </a:solidFill>
            <a:prstDash val="solid"/>
            <a:round/>
          </a:ln>
        </p:spPr>
      </p:sp>
      <p:sp>
        <p:nvSpPr>
          <p:cNvPr id="3" name="Google Shape;4;n">
            <a:extLst>
              <a:ext uri="{FF2B5EF4-FFF2-40B4-BE49-F238E27FC236}">
                <a16:creationId xmlns:a16="http://schemas.microsoft.com/office/drawing/2014/main" id="{6CC7403A-F391-43D1-8F69-6F0317C2ED88}"/>
              </a:ext>
            </a:extLst>
          </p:cNvPr>
          <p:cNvSpPr txBox="1">
            <a:spLocks noGrp="1"/>
          </p:cNvSpPr>
          <p:nvPr>
            <p:ph type="body" sz="quarter" idx="3"/>
          </p:nvPr>
        </p:nvSpPr>
        <p:spPr>
          <a:xfrm>
            <a:off x="680871" y="4721925"/>
            <a:ext cx="5446998" cy="4473400"/>
          </a:xfrm>
          <a:prstGeom prst="rect">
            <a:avLst/>
          </a:prstGeom>
          <a:noFill/>
          <a:ln>
            <a:noFill/>
          </a:ln>
        </p:spPr>
        <p:txBody>
          <a:bodyPr vert="horz" wrap="square" lIns="91421" tIns="91421" rIns="91421" bIns="91421" anchor="t" anchorCtr="0" compatLnSpc="1">
            <a:noAutofit/>
          </a:bodyPr>
          <a:lstStyle/>
          <a:p>
            <a:pPr lvl="0"/>
            <a:endParaRPr lang="en-GB"/>
          </a:p>
        </p:txBody>
      </p:sp>
    </p:spTree>
    <p:extLst>
      <p:ext uri="{BB962C8B-B14F-4D97-AF65-F5344CB8AC3E}">
        <p14:creationId xmlns:p14="http://schemas.microsoft.com/office/powerpoint/2010/main" val="1165065785"/>
      </p:ext>
    </p:extLst>
  </p:cSld>
  <p:clrMap bg1="lt1" tx1="dk1" bg2="lt2" tx2="dk2" accent1="accent1" accent2="accent2" accent3="accent3" accent4="accent4" accent5="accent5" accent6="accent6" hlink="hlink" folHlink="folHlink"/>
  <p:notesStyle>
    <a:lvl1pPr marL="457200" marR="0" lvl="0" indent="-298451" algn="l" defTabSz="914400" rtl="0" fontAlgn="auto" hangingPunct="1">
      <a:lnSpc>
        <a:spcPct val="100000"/>
      </a:lnSpc>
      <a:spcBef>
        <a:spcPts val="0"/>
      </a:spcBef>
      <a:spcAft>
        <a:spcPts val="0"/>
      </a:spcAft>
      <a:buClr>
        <a:srgbClr val="000000"/>
      </a:buClr>
      <a:buSzPts val="1100"/>
      <a:buFont typeface="Arial"/>
      <a:buChar char="●"/>
      <a:tabLst/>
      <a:defRPr lang="en-GB" sz="1100" b="0" i="0" u="none" strike="noStrike" kern="0" cap="none" spc="0" baseline="0">
        <a:solidFill>
          <a:srgbClr val="000000"/>
        </a:solidFill>
        <a:uFillTx/>
        <a:latin typeface="Arial"/>
        <a:ea typeface="Arial"/>
        <a:cs typeface="Arial"/>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66;gbb99e11b4b_1_0:notes">
            <a:extLst>
              <a:ext uri="{FF2B5EF4-FFF2-40B4-BE49-F238E27FC236}">
                <a16:creationId xmlns:a16="http://schemas.microsoft.com/office/drawing/2014/main" id="{2135AF95-8D9E-4FBC-A92A-CBC3A61A310C}"/>
              </a:ext>
            </a:extLst>
          </p:cNvPr>
          <p:cNvSpPr>
            <a:spLocks noGrp="1" noRot="1" noChangeAspect="1"/>
          </p:cNvSpPr>
          <p:nvPr>
            <p:ph type="sldImg"/>
          </p:nvPr>
        </p:nvSpPr>
        <p:spPr>
          <a:xfrm>
            <a:off x="609603" y="746122"/>
            <a:ext cx="5589590" cy="3727451"/>
          </a:xfrm>
          <a:ln w="12701" cap="flat">
            <a:solidFill>
              <a:srgbClr val="000000"/>
            </a:solidFill>
            <a:prstDash val="solid"/>
            <a:round/>
          </a:ln>
        </p:spPr>
      </p:sp>
      <p:sp>
        <p:nvSpPr>
          <p:cNvPr id="3" name="Google Shape;67;gbb99e11b4b_1_0:notes">
            <a:extLst>
              <a:ext uri="{FF2B5EF4-FFF2-40B4-BE49-F238E27FC236}">
                <a16:creationId xmlns:a16="http://schemas.microsoft.com/office/drawing/2014/main" id="{75CE51ED-81D5-498C-B084-1A2219EABF85}"/>
              </a:ext>
            </a:extLst>
          </p:cNvPr>
          <p:cNvSpPr txBox="1">
            <a:spLocks noGrp="1"/>
          </p:cNvSpPr>
          <p:nvPr>
            <p:ph type="body" sz="quarter" idx="1"/>
          </p:nvPr>
        </p:nvSpPr>
        <p:spPr>
          <a:xfrm>
            <a:off x="681035" y="4721220"/>
            <a:ext cx="5446715" cy="4473573"/>
          </a:xfrm>
        </p:spPr>
        <p:txBody>
          <a:bodyPr tIns="45701" bIns="45701"/>
          <a:lstStyle/>
          <a:p>
            <a:endParaRPr lang="en-GB"/>
          </a:p>
        </p:txBody>
      </p:sp>
      <p:sp>
        <p:nvSpPr>
          <p:cNvPr id="4" name="Google Shape;68;gbb99e11b4b_1_0:notes">
            <a:extLst>
              <a:ext uri="{FF2B5EF4-FFF2-40B4-BE49-F238E27FC236}">
                <a16:creationId xmlns:a16="http://schemas.microsoft.com/office/drawing/2014/main" id="{C7F9FC58-4EF6-469F-BB41-41E7FB40103B}"/>
              </a:ext>
            </a:extLst>
          </p:cNvPr>
          <p:cNvSpPr txBox="1"/>
          <p:nvPr/>
        </p:nvSpPr>
        <p:spPr>
          <a:xfrm>
            <a:off x="3856033" y="9442451"/>
            <a:ext cx="2951161" cy="496884"/>
          </a:xfrm>
          <a:prstGeom prst="rect">
            <a:avLst/>
          </a:prstGeom>
          <a:noFill/>
          <a:ln cap="flat">
            <a:noFill/>
          </a:ln>
        </p:spPr>
        <p:txBody>
          <a:bodyPr vert="horz" wrap="square" lIns="91421" tIns="45701" rIns="91421" bIns="45701"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FEDD6BE-757C-4A45-98DB-84BFE89FDA1F}" type="slidenum">
              <a:t>1</a:t>
            </a:fld>
            <a:endParaRPr lang="en-GB" sz="1400" b="0" i="0" u="none" strike="noStrike" kern="0" cap="none" spc="0" baseline="0">
              <a:solidFill>
                <a:srgbClr val="000000"/>
              </a:solidFill>
              <a:uFillTx/>
              <a:latin typeface="Arial"/>
              <a:ea typeface="Arial"/>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46;gc3250304e5_0_38:notes">
            <a:extLst>
              <a:ext uri="{FF2B5EF4-FFF2-40B4-BE49-F238E27FC236}">
                <a16:creationId xmlns:a16="http://schemas.microsoft.com/office/drawing/2014/main" id="{A5283D65-9DE5-461B-9FBD-135E7D2D0F7C}"/>
              </a:ext>
            </a:extLst>
          </p:cNvPr>
          <p:cNvSpPr txBox="1">
            <a:spLocks noGrp="1"/>
          </p:cNvSpPr>
          <p:nvPr>
            <p:ph type="body" sz="quarter" idx="1"/>
          </p:nvPr>
        </p:nvSpPr>
        <p:spPr>
          <a:xfrm>
            <a:off x="681035" y="4721220"/>
            <a:ext cx="5446797" cy="4473601"/>
          </a:xfrm>
        </p:spPr>
        <p:txBody>
          <a:bodyPr/>
          <a:lstStyle/>
          <a:p>
            <a:endParaRPr lang="en-GB"/>
          </a:p>
        </p:txBody>
      </p:sp>
      <p:sp>
        <p:nvSpPr>
          <p:cNvPr id="3" name="Google Shape;147;gc3250304e5_0_38:notes">
            <a:extLst>
              <a:ext uri="{FF2B5EF4-FFF2-40B4-BE49-F238E27FC236}">
                <a16:creationId xmlns:a16="http://schemas.microsoft.com/office/drawing/2014/main" id="{1E8359EC-BEC4-4A1E-B4F7-BF6210E4797F}"/>
              </a:ext>
            </a:extLst>
          </p:cNvPr>
          <p:cNvSpPr>
            <a:spLocks noGrp="1" noRot="1" noChangeAspect="1"/>
          </p:cNvSpPr>
          <p:nvPr>
            <p:ph type="sldImg"/>
          </p:nvPr>
        </p:nvSpPr>
        <p:spPr>
          <a:xfrm>
            <a:off x="609600" y="746125"/>
            <a:ext cx="5589588" cy="3727450"/>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55;gc3250304e5_0_46:notes">
            <a:extLst>
              <a:ext uri="{FF2B5EF4-FFF2-40B4-BE49-F238E27FC236}">
                <a16:creationId xmlns:a16="http://schemas.microsoft.com/office/drawing/2014/main" id="{92143AD9-3C65-4701-B450-2B8FD0484476}"/>
              </a:ext>
            </a:extLst>
          </p:cNvPr>
          <p:cNvSpPr txBox="1">
            <a:spLocks noGrp="1"/>
          </p:cNvSpPr>
          <p:nvPr>
            <p:ph type="body" sz="quarter" idx="1"/>
          </p:nvPr>
        </p:nvSpPr>
        <p:spPr>
          <a:xfrm>
            <a:off x="681035" y="4721220"/>
            <a:ext cx="5446797" cy="4473601"/>
          </a:xfrm>
        </p:spPr>
        <p:txBody>
          <a:bodyPr/>
          <a:lstStyle/>
          <a:p>
            <a:endParaRPr lang="en-GB"/>
          </a:p>
        </p:txBody>
      </p:sp>
      <p:sp>
        <p:nvSpPr>
          <p:cNvPr id="3" name="Google Shape;156;gc3250304e5_0_46:notes">
            <a:extLst>
              <a:ext uri="{FF2B5EF4-FFF2-40B4-BE49-F238E27FC236}">
                <a16:creationId xmlns:a16="http://schemas.microsoft.com/office/drawing/2014/main" id="{08840470-BE16-4032-853C-DB8A1374E9E1}"/>
              </a:ext>
            </a:extLst>
          </p:cNvPr>
          <p:cNvSpPr>
            <a:spLocks noGrp="1" noRot="1" noChangeAspect="1"/>
          </p:cNvSpPr>
          <p:nvPr>
            <p:ph type="sldImg"/>
          </p:nvPr>
        </p:nvSpPr>
        <p:spPr>
          <a:xfrm>
            <a:off x="609600" y="746125"/>
            <a:ext cx="5589588" cy="3727450"/>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64;gc3250304e5_0_54:notes">
            <a:extLst>
              <a:ext uri="{FF2B5EF4-FFF2-40B4-BE49-F238E27FC236}">
                <a16:creationId xmlns:a16="http://schemas.microsoft.com/office/drawing/2014/main" id="{04A6DC87-0838-4F46-B675-F42132C52AFC}"/>
              </a:ext>
            </a:extLst>
          </p:cNvPr>
          <p:cNvSpPr txBox="1">
            <a:spLocks noGrp="1"/>
          </p:cNvSpPr>
          <p:nvPr>
            <p:ph type="body" sz="quarter" idx="1"/>
          </p:nvPr>
        </p:nvSpPr>
        <p:spPr>
          <a:xfrm>
            <a:off x="681035" y="4721220"/>
            <a:ext cx="5446797" cy="4473601"/>
          </a:xfrm>
        </p:spPr>
        <p:txBody>
          <a:bodyPr/>
          <a:lstStyle/>
          <a:p>
            <a:endParaRPr lang="en-GB"/>
          </a:p>
        </p:txBody>
      </p:sp>
      <p:sp>
        <p:nvSpPr>
          <p:cNvPr id="3" name="Google Shape;165;gc3250304e5_0_54:notes">
            <a:extLst>
              <a:ext uri="{FF2B5EF4-FFF2-40B4-BE49-F238E27FC236}">
                <a16:creationId xmlns:a16="http://schemas.microsoft.com/office/drawing/2014/main" id="{8C48D7D9-2088-4D91-85D1-DAA82EC496F8}"/>
              </a:ext>
            </a:extLst>
          </p:cNvPr>
          <p:cNvSpPr>
            <a:spLocks noGrp="1" noRot="1" noChangeAspect="1"/>
          </p:cNvSpPr>
          <p:nvPr>
            <p:ph type="sldImg"/>
          </p:nvPr>
        </p:nvSpPr>
        <p:spPr>
          <a:xfrm>
            <a:off x="609600" y="746125"/>
            <a:ext cx="5589588" cy="3727450"/>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73;gc3250304e5_0_70:notes">
            <a:extLst>
              <a:ext uri="{FF2B5EF4-FFF2-40B4-BE49-F238E27FC236}">
                <a16:creationId xmlns:a16="http://schemas.microsoft.com/office/drawing/2014/main" id="{005765A1-1D0C-43AF-BA09-224DEA4D6A81}"/>
              </a:ext>
            </a:extLst>
          </p:cNvPr>
          <p:cNvSpPr txBox="1">
            <a:spLocks noGrp="1"/>
          </p:cNvSpPr>
          <p:nvPr>
            <p:ph type="body" sz="quarter" idx="1"/>
          </p:nvPr>
        </p:nvSpPr>
        <p:spPr>
          <a:xfrm>
            <a:off x="681035" y="4721220"/>
            <a:ext cx="5446797" cy="4473601"/>
          </a:xfrm>
        </p:spPr>
        <p:txBody>
          <a:bodyPr/>
          <a:lstStyle/>
          <a:p>
            <a:endParaRPr lang="en-GB"/>
          </a:p>
        </p:txBody>
      </p:sp>
      <p:sp>
        <p:nvSpPr>
          <p:cNvPr id="3" name="Google Shape;174;gc3250304e5_0_70:notes">
            <a:extLst>
              <a:ext uri="{FF2B5EF4-FFF2-40B4-BE49-F238E27FC236}">
                <a16:creationId xmlns:a16="http://schemas.microsoft.com/office/drawing/2014/main" id="{08B5F6B2-9560-4788-8E0F-12BAADCF30AC}"/>
              </a:ext>
            </a:extLst>
          </p:cNvPr>
          <p:cNvSpPr>
            <a:spLocks noGrp="1" noRot="1" noChangeAspect="1"/>
          </p:cNvSpPr>
          <p:nvPr>
            <p:ph type="sldImg"/>
          </p:nvPr>
        </p:nvSpPr>
        <p:spPr>
          <a:xfrm>
            <a:off x="609600" y="746125"/>
            <a:ext cx="5589588" cy="3727450"/>
          </a:xfr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82;gc3250304e5_0_78:notes">
            <a:extLst>
              <a:ext uri="{FF2B5EF4-FFF2-40B4-BE49-F238E27FC236}">
                <a16:creationId xmlns:a16="http://schemas.microsoft.com/office/drawing/2014/main" id="{C781E0B2-4E93-4CBA-89D8-97941CA212C8}"/>
              </a:ext>
            </a:extLst>
          </p:cNvPr>
          <p:cNvSpPr txBox="1">
            <a:spLocks noGrp="1"/>
          </p:cNvSpPr>
          <p:nvPr>
            <p:ph type="body" sz="quarter" idx="1"/>
          </p:nvPr>
        </p:nvSpPr>
        <p:spPr>
          <a:xfrm>
            <a:off x="681035" y="4721220"/>
            <a:ext cx="5446797" cy="4473601"/>
          </a:xfrm>
        </p:spPr>
        <p:txBody>
          <a:bodyPr/>
          <a:lstStyle/>
          <a:p>
            <a:endParaRPr lang="en-GB"/>
          </a:p>
        </p:txBody>
      </p:sp>
      <p:sp>
        <p:nvSpPr>
          <p:cNvPr id="3" name="Google Shape;183;gc3250304e5_0_78:notes">
            <a:extLst>
              <a:ext uri="{FF2B5EF4-FFF2-40B4-BE49-F238E27FC236}">
                <a16:creationId xmlns:a16="http://schemas.microsoft.com/office/drawing/2014/main" id="{412F78DF-BFE1-4758-B8B2-F55952737B14}"/>
              </a:ext>
            </a:extLst>
          </p:cNvPr>
          <p:cNvSpPr>
            <a:spLocks noGrp="1" noRot="1" noChangeAspect="1"/>
          </p:cNvSpPr>
          <p:nvPr>
            <p:ph type="sldImg"/>
          </p:nvPr>
        </p:nvSpPr>
        <p:spPr>
          <a:xfrm>
            <a:off x="609600" y="746125"/>
            <a:ext cx="5589588" cy="3727450"/>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91;gc3250304e5_0_86:notes">
            <a:extLst>
              <a:ext uri="{FF2B5EF4-FFF2-40B4-BE49-F238E27FC236}">
                <a16:creationId xmlns:a16="http://schemas.microsoft.com/office/drawing/2014/main" id="{E143F163-10D8-4E3D-A3A1-7CD2862CA12A}"/>
              </a:ext>
            </a:extLst>
          </p:cNvPr>
          <p:cNvSpPr txBox="1">
            <a:spLocks noGrp="1"/>
          </p:cNvSpPr>
          <p:nvPr>
            <p:ph type="body" sz="quarter" idx="1"/>
          </p:nvPr>
        </p:nvSpPr>
        <p:spPr>
          <a:xfrm>
            <a:off x="681035" y="4721220"/>
            <a:ext cx="5446797" cy="4473601"/>
          </a:xfrm>
        </p:spPr>
        <p:txBody>
          <a:bodyPr/>
          <a:lstStyle/>
          <a:p>
            <a:endParaRPr lang="en-GB"/>
          </a:p>
        </p:txBody>
      </p:sp>
      <p:sp>
        <p:nvSpPr>
          <p:cNvPr id="3" name="Google Shape;192;gc3250304e5_0_86:notes">
            <a:extLst>
              <a:ext uri="{FF2B5EF4-FFF2-40B4-BE49-F238E27FC236}">
                <a16:creationId xmlns:a16="http://schemas.microsoft.com/office/drawing/2014/main" id="{11763EC2-1A62-4E4D-82F0-FB872C2713A6}"/>
              </a:ext>
            </a:extLst>
          </p:cNvPr>
          <p:cNvSpPr>
            <a:spLocks noGrp="1" noRot="1" noChangeAspect="1"/>
          </p:cNvSpPr>
          <p:nvPr>
            <p:ph type="sldImg"/>
          </p:nvPr>
        </p:nvSpPr>
        <p:spPr>
          <a:xfrm>
            <a:off x="609600" y="746125"/>
            <a:ext cx="5589588" cy="3727450"/>
          </a:xfr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200;gc3250304e5_0_102:notes">
            <a:extLst>
              <a:ext uri="{FF2B5EF4-FFF2-40B4-BE49-F238E27FC236}">
                <a16:creationId xmlns:a16="http://schemas.microsoft.com/office/drawing/2014/main" id="{E55030E8-25CA-4FD2-A972-6B58CF35009D}"/>
              </a:ext>
            </a:extLst>
          </p:cNvPr>
          <p:cNvSpPr txBox="1">
            <a:spLocks noGrp="1"/>
          </p:cNvSpPr>
          <p:nvPr>
            <p:ph type="body" sz="quarter" idx="1"/>
          </p:nvPr>
        </p:nvSpPr>
        <p:spPr>
          <a:xfrm>
            <a:off x="681035" y="4721220"/>
            <a:ext cx="5446797" cy="4473601"/>
          </a:xfrm>
        </p:spPr>
        <p:txBody>
          <a:bodyPr/>
          <a:lstStyle/>
          <a:p>
            <a:endParaRPr lang="en-GB"/>
          </a:p>
        </p:txBody>
      </p:sp>
      <p:sp>
        <p:nvSpPr>
          <p:cNvPr id="3" name="Google Shape;201;gc3250304e5_0_102:notes">
            <a:extLst>
              <a:ext uri="{FF2B5EF4-FFF2-40B4-BE49-F238E27FC236}">
                <a16:creationId xmlns:a16="http://schemas.microsoft.com/office/drawing/2014/main" id="{B1AE2879-3EE0-4E98-8A08-0B7EDEE4778D}"/>
              </a:ext>
            </a:extLst>
          </p:cNvPr>
          <p:cNvSpPr>
            <a:spLocks noGrp="1" noRot="1" noChangeAspect="1"/>
          </p:cNvSpPr>
          <p:nvPr>
            <p:ph type="sldImg"/>
          </p:nvPr>
        </p:nvSpPr>
        <p:spPr>
          <a:xfrm>
            <a:off x="609600" y="746125"/>
            <a:ext cx="5589588" cy="3727450"/>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74;gbb99e11b4b_1_15:notes">
            <a:extLst>
              <a:ext uri="{FF2B5EF4-FFF2-40B4-BE49-F238E27FC236}">
                <a16:creationId xmlns:a16="http://schemas.microsoft.com/office/drawing/2014/main" id="{F16CA232-2653-478E-8A1F-82B8BC6A6802}"/>
              </a:ext>
            </a:extLst>
          </p:cNvPr>
          <p:cNvSpPr txBox="1">
            <a:spLocks noGrp="1"/>
          </p:cNvSpPr>
          <p:nvPr>
            <p:ph type="body" sz="quarter" idx="1"/>
          </p:nvPr>
        </p:nvSpPr>
        <p:spPr>
          <a:xfrm>
            <a:off x="681035" y="4721220"/>
            <a:ext cx="5446715" cy="4473573"/>
          </a:xfrm>
        </p:spPr>
        <p:txBody>
          <a:bodyPr/>
          <a:lstStyle/>
          <a:p>
            <a:endParaRPr lang="en-GB"/>
          </a:p>
        </p:txBody>
      </p:sp>
      <p:sp>
        <p:nvSpPr>
          <p:cNvPr id="3" name="Google Shape;75;gbb99e11b4b_1_15:notes">
            <a:extLst>
              <a:ext uri="{FF2B5EF4-FFF2-40B4-BE49-F238E27FC236}">
                <a16:creationId xmlns:a16="http://schemas.microsoft.com/office/drawing/2014/main" id="{34D8D094-31A9-4BE7-B3E3-8108280962A4}"/>
              </a:ext>
            </a:extLst>
          </p:cNvPr>
          <p:cNvSpPr>
            <a:spLocks noGrp="1" noRot="1" noChangeAspect="1"/>
          </p:cNvSpPr>
          <p:nvPr>
            <p:ph type="sldImg"/>
          </p:nvPr>
        </p:nvSpPr>
        <p:spPr>
          <a:xfrm>
            <a:off x="609600" y="746125"/>
            <a:ext cx="5589588" cy="3727450"/>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83;gbb99e11b4b_0_5:notes">
            <a:extLst>
              <a:ext uri="{FF2B5EF4-FFF2-40B4-BE49-F238E27FC236}">
                <a16:creationId xmlns:a16="http://schemas.microsoft.com/office/drawing/2014/main" id="{9211E6D4-98D7-4306-BE0C-E98A3266752C}"/>
              </a:ext>
            </a:extLst>
          </p:cNvPr>
          <p:cNvSpPr txBox="1">
            <a:spLocks noGrp="1"/>
          </p:cNvSpPr>
          <p:nvPr>
            <p:ph type="body" sz="quarter" idx="1"/>
          </p:nvPr>
        </p:nvSpPr>
        <p:spPr>
          <a:xfrm>
            <a:off x="681035" y="4721220"/>
            <a:ext cx="5446797" cy="4473601"/>
          </a:xfrm>
        </p:spPr>
        <p:txBody>
          <a:bodyPr/>
          <a:lstStyle/>
          <a:p>
            <a:endParaRPr lang="en-GB"/>
          </a:p>
        </p:txBody>
      </p:sp>
      <p:sp>
        <p:nvSpPr>
          <p:cNvPr id="3" name="Google Shape;84;gbb99e11b4b_0_5:notes">
            <a:extLst>
              <a:ext uri="{FF2B5EF4-FFF2-40B4-BE49-F238E27FC236}">
                <a16:creationId xmlns:a16="http://schemas.microsoft.com/office/drawing/2014/main" id="{397E3EE8-8F3D-4F44-833E-C0C6C4F5BD88}"/>
              </a:ext>
            </a:extLst>
          </p:cNvPr>
          <p:cNvSpPr>
            <a:spLocks noGrp="1" noRot="1" noChangeAspect="1"/>
          </p:cNvSpPr>
          <p:nvPr>
            <p:ph type="sldImg"/>
          </p:nvPr>
        </p:nvSpPr>
        <p:spPr>
          <a:xfrm>
            <a:off x="609600" y="746125"/>
            <a:ext cx="5589588" cy="3727450"/>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92;gbb99e11b4b_0_12:notes">
            <a:extLst>
              <a:ext uri="{FF2B5EF4-FFF2-40B4-BE49-F238E27FC236}">
                <a16:creationId xmlns:a16="http://schemas.microsoft.com/office/drawing/2014/main" id="{AC285390-E080-41A3-B944-655E152D9B69}"/>
              </a:ext>
            </a:extLst>
          </p:cNvPr>
          <p:cNvSpPr txBox="1">
            <a:spLocks noGrp="1"/>
          </p:cNvSpPr>
          <p:nvPr>
            <p:ph type="body" sz="quarter" idx="1"/>
          </p:nvPr>
        </p:nvSpPr>
        <p:spPr>
          <a:xfrm>
            <a:off x="681035" y="4721220"/>
            <a:ext cx="5446797" cy="4473601"/>
          </a:xfrm>
        </p:spPr>
        <p:txBody>
          <a:bodyPr/>
          <a:lstStyle/>
          <a:p>
            <a:endParaRPr lang="en-GB"/>
          </a:p>
        </p:txBody>
      </p:sp>
      <p:sp>
        <p:nvSpPr>
          <p:cNvPr id="3" name="Google Shape;93;gbb99e11b4b_0_12:notes">
            <a:extLst>
              <a:ext uri="{FF2B5EF4-FFF2-40B4-BE49-F238E27FC236}">
                <a16:creationId xmlns:a16="http://schemas.microsoft.com/office/drawing/2014/main" id="{0F9AF087-17E0-449A-A31B-CEC974B39AB2}"/>
              </a:ext>
            </a:extLst>
          </p:cNvPr>
          <p:cNvSpPr>
            <a:spLocks noGrp="1" noRot="1" noChangeAspect="1"/>
          </p:cNvSpPr>
          <p:nvPr>
            <p:ph type="sldImg"/>
          </p:nvPr>
        </p:nvSpPr>
        <p:spPr>
          <a:xfrm>
            <a:off x="609600" y="746125"/>
            <a:ext cx="5589588" cy="3727450"/>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01;gbb99e11b4b_0_19:notes">
            <a:extLst>
              <a:ext uri="{FF2B5EF4-FFF2-40B4-BE49-F238E27FC236}">
                <a16:creationId xmlns:a16="http://schemas.microsoft.com/office/drawing/2014/main" id="{20CF01E1-59AE-406E-91F9-BBB3358EFAA6}"/>
              </a:ext>
            </a:extLst>
          </p:cNvPr>
          <p:cNvSpPr txBox="1">
            <a:spLocks noGrp="1"/>
          </p:cNvSpPr>
          <p:nvPr>
            <p:ph type="body" sz="quarter" idx="1"/>
          </p:nvPr>
        </p:nvSpPr>
        <p:spPr>
          <a:xfrm>
            <a:off x="681035" y="4721220"/>
            <a:ext cx="5446797" cy="4473601"/>
          </a:xfrm>
        </p:spPr>
        <p:txBody>
          <a:bodyPr/>
          <a:lstStyle/>
          <a:p>
            <a:endParaRPr lang="en-GB"/>
          </a:p>
        </p:txBody>
      </p:sp>
      <p:sp>
        <p:nvSpPr>
          <p:cNvPr id="3" name="Google Shape;102;gbb99e11b4b_0_19:notes">
            <a:extLst>
              <a:ext uri="{FF2B5EF4-FFF2-40B4-BE49-F238E27FC236}">
                <a16:creationId xmlns:a16="http://schemas.microsoft.com/office/drawing/2014/main" id="{A6E72D59-4514-4995-837D-D197C8A420B8}"/>
              </a:ext>
            </a:extLst>
          </p:cNvPr>
          <p:cNvSpPr>
            <a:spLocks noGrp="1" noRot="1" noChangeAspect="1"/>
          </p:cNvSpPr>
          <p:nvPr>
            <p:ph type="sldImg"/>
          </p:nvPr>
        </p:nvSpPr>
        <p:spPr>
          <a:xfrm>
            <a:off x="609600" y="746125"/>
            <a:ext cx="5589588" cy="3727450"/>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10;gc3250304e5_0_6:notes">
            <a:extLst>
              <a:ext uri="{FF2B5EF4-FFF2-40B4-BE49-F238E27FC236}">
                <a16:creationId xmlns:a16="http://schemas.microsoft.com/office/drawing/2014/main" id="{C2518E88-0C98-475F-93A2-AD1574746776}"/>
              </a:ext>
            </a:extLst>
          </p:cNvPr>
          <p:cNvSpPr txBox="1">
            <a:spLocks noGrp="1"/>
          </p:cNvSpPr>
          <p:nvPr>
            <p:ph type="body" sz="quarter" idx="1"/>
          </p:nvPr>
        </p:nvSpPr>
        <p:spPr>
          <a:xfrm>
            <a:off x="681035" y="4721220"/>
            <a:ext cx="5446797" cy="4473601"/>
          </a:xfrm>
        </p:spPr>
        <p:txBody>
          <a:bodyPr/>
          <a:lstStyle/>
          <a:p>
            <a:endParaRPr lang="en-GB"/>
          </a:p>
        </p:txBody>
      </p:sp>
      <p:sp>
        <p:nvSpPr>
          <p:cNvPr id="3" name="Google Shape;111;gc3250304e5_0_6:notes">
            <a:extLst>
              <a:ext uri="{FF2B5EF4-FFF2-40B4-BE49-F238E27FC236}">
                <a16:creationId xmlns:a16="http://schemas.microsoft.com/office/drawing/2014/main" id="{F53F5109-9D85-45E1-AF4A-ADFCB2067722}"/>
              </a:ext>
            </a:extLst>
          </p:cNvPr>
          <p:cNvSpPr>
            <a:spLocks noGrp="1" noRot="1" noChangeAspect="1"/>
          </p:cNvSpPr>
          <p:nvPr>
            <p:ph type="sldImg"/>
          </p:nvPr>
        </p:nvSpPr>
        <p:spPr>
          <a:xfrm>
            <a:off x="609600" y="746125"/>
            <a:ext cx="5589588" cy="3727450"/>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19;gc3250304e5_0_14:notes">
            <a:extLst>
              <a:ext uri="{FF2B5EF4-FFF2-40B4-BE49-F238E27FC236}">
                <a16:creationId xmlns:a16="http://schemas.microsoft.com/office/drawing/2014/main" id="{AEC925C2-C363-4F4C-8502-2CD8672237F6}"/>
              </a:ext>
            </a:extLst>
          </p:cNvPr>
          <p:cNvSpPr txBox="1">
            <a:spLocks noGrp="1"/>
          </p:cNvSpPr>
          <p:nvPr>
            <p:ph type="body" sz="quarter" idx="1"/>
          </p:nvPr>
        </p:nvSpPr>
        <p:spPr>
          <a:xfrm>
            <a:off x="681035" y="4721220"/>
            <a:ext cx="5446797" cy="4473601"/>
          </a:xfrm>
        </p:spPr>
        <p:txBody>
          <a:bodyPr/>
          <a:lstStyle/>
          <a:p>
            <a:endParaRPr lang="en-GB"/>
          </a:p>
        </p:txBody>
      </p:sp>
      <p:sp>
        <p:nvSpPr>
          <p:cNvPr id="3" name="Google Shape;120;gc3250304e5_0_14:notes">
            <a:extLst>
              <a:ext uri="{FF2B5EF4-FFF2-40B4-BE49-F238E27FC236}">
                <a16:creationId xmlns:a16="http://schemas.microsoft.com/office/drawing/2014/main" id="{E9B26A25-1358-4F44-86C6-6CE931D9B7CF}"/>
              </a:ext>
            </a:extLst>
          </p:cNvPr>
          <p:cNvSpPr>
            <a:spLocks noGrp="1" noRot="1" noChangeAspect="1"/>
          </p:cNvSpPr>
          <p:nvPr>
            <p:ph type="sldImg"/>
          </p:nvPr>
        </p:nvSpPr>
        <p:spPr>
          <a:xfrm>
            <a:off x="609600" y="746125"/>
            <a:ext cx="5589588" cy="3727450"/>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28;gc3250304e5_0_22:notes">
            <a:extLst>
              <a:ext uri="{FF2B5EF4-FFF2-40B4-BE49-F238E27FC236}">
                <a16:creationId xmlns:a16="http://schemas.microsoft.com/office/drawing/2014/main" id="{195912CA-D186-4046-A3D6-C1713E52D365}"/>
              </a:ext>
            </a:extLst>
          </p:cNvPr>
          <p:cNvSpPr txBox="1">
            <a:spLocks noGrp="1"/>
          </p:cNvSpPr>
          <p:nvPr>
            <p:ph type="body" sz="quarter" idx="1"/>
          </p:nvPr>
        </p:nvSpPr>
        <p:spPr>
          <a:xfrm>
            <a:off x="681035" y="4721220"/>
            <a:ext cx="5446797" cy="4473601"/>
          </a:xfrm>
        </p:spPr>
        <p:txBody>
          <a:bodyPr/>
          <a:lstStyle/>
          <a:p>
            <a:endParaRPr lang="en-GB"/>
          </a:p>
        </p:txBody>
      </p:sp>
      <p:sp>
        <p:nvSpPr>
          <p:cNvPr id="3" name="Google Shape;129;gc3250304e5_0_22:notes">
            <a:extLst>
              <a:ext uri="{FF2B5EF4-FFF2-40B4-BE49-F238E27FC236}">
                <a16:creationId xmlns:a16="http://schemas.microsoft.com/office/drawing/2014/main" id="{B5695F36-9994-4744-A626-B81E7D4874ED}"/>
              </a:ext>
            </a:extLst>
          </p:cNvPr>
          <p:cNvSpPr>
            <a:spLocks noGrp="1" noRot="1" noChangeAspect="1"/>
          </p:cNvSpPr>
          <p:nvPr>
            <p:ph type="sldImg"/>
          </p:nvPr>
        </p:nvSpPr>
        <p:spPr>
          <a:xfrm>
            <a:off x="609600" y="746125"/>
            <a:ext cx="5589588" cy="3727450"/>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37;gc3250304e5_0_30:notes">
            <a:extLst>
              <a:ext uri="{FF2B5EF4-FFF2-40B4-BE49-F238E27FC236}">
                <a16:creationId xmlns:a16="http://schemas.microsoft.com/office/drawing/2014/main" id="{3A7973F2-324A-4ECF-A096-0F1FF3C1B542}"/>
              </a:ext>
            </a:extLst>
          </p:cNvPr>
          <p:cNvSpPr txBox="1">
            <a:spLocks noGrp="1"/>
          </p:cNvSpPr>
          <p:nvPr>
            <p:ph type="body" sz="quarter" idx="1"/>
          </p:nvPr>
        </p:nvSpPr>
        <p:spPr>
          <a:xfrm>
            <a:off x="681035" y="4721220"/>
            <a:ext cx="5446797" cy="4473601"/>
          </a:xfrm>
        </p:spPr>
        <p:txBody>
          <a:bodyPr/>
          <a:lstStyle/>
          <a:p>
            <a:endParaRPr lang="en-GB"/>
          </a:p>
        </p:txBody>
      </p:sp>
      <p:sp>
        <p:nvSpPr>
          <p:cNvPr id="3" name="Google Shape;138;gc3250304e5_0_30:notes">
            <a:extLst>
              <a:ext uri="{FF2B5EF4-FFF2-40B4-BE49-F238E27FC236}">
                <a16:creationId xmlns:a16="http://schemas.microsoft.com/office/drawing/2014/main" id="{41EFF25F-50B6-4A48-811D-66D08599C2C5}"/>
              </a:ext>
            </a:extLst>
          </p:cNvPr>
          <p:cNvSpPr>
            <a:spLocks noGrp="1" noRot="1" noChangeAspect="1"/>
          </p:cNvSpPr>
          <p:nvPr>
            <p:ph type="sldImg"/>
          </p:nvPr>
        </p:nvSpPr>
        <p:spPr>
          <a:xfrm>
            <a:off x="609600" y="746125"/>
            <a:ext cx="5589588" cy="3727450"/>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461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OBJECT_OVER_TEXT">
    <p:spTree>
      <p:nvGrpSpPr>
        <p:cNvPr id="1" name=""/>
        <p:cNvGrpSpPr/>
        <p:nvPr/>
      </p:nvGrpSpPr>
      <p:grpSpPr>
        <a:xfrm>
          <a:off x="0" y="0"/>
          <a:ext cx="0" cy="0"/>
          <a:chOff x="0" y="0"/>
          <a:chExt cx="0" cy="0"/>
        </a:xfrm>
      </p:grpSpPr>
      <p:sp>
        <p:nvSpPr>
          <p:cNvPr id="2" name="Google Shape;42;p11">
            <a:extLst>
              <a:ext uri="{FF2B5EF4-FFF2-40B4-BE49-F238E27FC236}">
                <a16:creationId xmlns:a16="http://schemas.microsoft.com/office/drawing/2014/main" id="{35577E02-B113-44CF-A07C-DEA4955B60EC}"/>
              </a:ext>
            </a:extLst>
          </p:cNvPr>
          <p:cNvSpPr txBox="1">
            <a:spLocks noGrp="1"/>
          </p:cNvSpPr>
          <p:nvPr>
            <p:ph type="title"/>
          </p:nvPr>
        </p:nvSpPr>
        <p:spPr>
          <a:xfrm>
            <a:off x="3132002" y="244163"/>
            <a:ext cx="5554797" cy="1016099"/>
          </a:xfrm>
        </p:spPr>
        <p:txBody>
          <a:bodyPr lIns="0" tIns="0" rIns="0" bIns="0"/>
          <a:lstStyle>
            <a:lvl1pPr>
              <a:defRPr/>
            </a:lvl1pPr>
          </a:lstStyle>
          <a:p>
            <a:pPr lvl="0"/>
            <a:endParaRPr lang="en-GB"/>
          </a:p>
        </p:txBody>
      </p:sp>
      <p:sp>
        <p:nvSpPr>
          <p:cNvPr id="3" name="Google Shape;43;p11">
            <a:extLst>
              <a:ext uri="{FF2B5EF4-FFF2-40B4-BE49-F238E27FC236}">
                <a16:creationId xmlns:a16="http://schemas.microsoft.com/office/drawing/2014/main" id="{EB12C327-BA53-440F-9D23-E20EC8C63EEB}"/>
              </a:ext>
            </a:extLst>
          </p:cNvPr>
          <p:cNvSpPr txBox="1">
            <a:spLocks noGrp="1"/>
          </p:cNvSpPr>
          <p:nvPr>
            <p:ph type="body" idx="2"/>
          </p:nvPr>
        </p:nvSpPr>
        <p:spPr>
          <a:xfrm>
            <a:off x="457200" y="1426244"/>
            <a:ext cx="8229298" cy="1685998"/>
          </a:xfrm>
        </p:spPr>
        <p:txBody>
          <a:bodyPr/>
          <a:lstStyle>
            <a:lvl1pPr>
              <a:defRPr lang="en-GB"/>
            </a:lvl1pPr>
          </a:lstStyle>
          <a:p>
            <a:pPr lvl="0"/>
            <a:endParaRPr lang="en-GB"/>
          </a:p>
        </p:txBody>
      </p:sp>
      <p:sp>
        <p:nvSpPr>
          <p:cNvPr id="4" name="Google Shape;44;p11">
            <a:extLst>
              <a:ext uri="{FF2B5EF4-FFF2-40B4-BE49-F238E27FC236}">
                <a16:creationId xmlns:a16="http://schemas.microsoft.com/office/drawing/2014/main" id="{64661D6A-6B3B-4C26-9507-1AEBCB708A8C}"/>
              </a:ext>
            </a:extLst>
          </p:cNvPr>
          <p:cNvSpPr txBox="1">
            <a:spLocks noGrp="1"/>
          </p:cNvSpPr>
          <p:nvPr>
            <p:ph idx="1"/>
          </p:nvPr>
        </p:nvSpPr>
        <p:spPr>
          <a:xfrm>
            <a:off x="457200" y="3272957"/>
            <a:ext cx="8229298" cy="1685998"/>
          </a:xfrm>
        </p:spPr>
        <p:txBody>
          <a:bodyPr/>
          <a:lstStyle>
            <a:lvl1pPr>
              <a:defRPr lang="en-GB"/>
            </a:lvl1pPr>
          </a:lstStyle>
          <a:p>
            <a:pPr lvl="0"/>
            <a:endParaRPr lang="en-GB"/>
          </a:p>
        </p:txBody>
      </p:sp>
    </p:spTree>
    <p:extLst>
      <p:ext uri="{BB962C8B-B14F-4D97-AF65-F5344CB8AC3E}">
        <p14:creationId xmlns:p14="http://schemas.microsoft.com/office/powerpoint/2010/main" val="3573465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FOUR_OBJECTS">
    <p:spTree>
      <p:nvGrpSpPr>
        <p:cNvPr id="1" name=""/>
        <p:cNvGrpSpPr/>
        <p:nvPr/>
      </p:nvGrpSpPr>
      <p:grpSpPr>
        <a:xfrm>
          <a:off x="0" y="0"/>
          <a:ext cx="0" cy="0"/>
          <a:chOff x="0" y="0"/>
          <a:chExt cx="0" cy="0"/>
        </a:xfrm>
      </p:grpSpPr>
      <p:sp>
        <p:nvSpPr>
          <p:cNvPr id="2" name="Google Shape;46;p12">
            <a:extLst>
              <a:ext uri="{FF2B5EF4-FFF2-40B4-BE49-F238E27FC236}">
                <a16:creationId xmlns:a16="http://schemas.microsoft.com/office/drawing/2014/main" id="{64910043-B11D-4264-8FA3-30A85E393FC7}"/>
              </a:ext>
            </a:extLst>
          </p:cNvPr>
          <p:cNvSpPr txBox="1">
            <a:spLocks noGrp="1"/>
          </p:cNvSpPr>
          <p:nvPr>
            <p:ph type="title"/>
          </p:nvPr>
        </p:nvSpPr>
        <p:spPr>
          <a:xfrm>
            <a:off x="3132002" y="244163"/>
            <a:ext cx="5554797" cy="1016099"/>
          </a:xfrm>
        </p:spPr>
        <p:txBody>
          <a:bodyPr lIns="0" tIns="0" rIns="0" bIns="0"/>
          <a:lstStyle>
            <a:lvl1pPr>
              <a:defRPr/>
            </a:lvl1pPr>
          </a:lstStyle>
          <a:p>
            <a:pPr lvl="0"/>
            <a:endParaRPr lang="en-GB"/>
          </a:p>
        </p:txBody>
      </p:sp>
      <p:sp>
        <p:nvSpPr>
          <p:cNvPr id="3" name="Google Shape;47;p12">
            <a:extLst>
              <a:ext uri="{FF2B5EF4-FFF2-40B4-BE49-F238E27FC236}">
                <a16:creationId xmlns:a16="http://schemas.microsoft.com/office/drawing/2014/main" id="{688A4553-3D1D-4ACB-BBBA-D02608825B4A}"/>
              </a:ext>
            </a:extLst>
          </p:cNvPr>
          <p:cNvSpPr txBox="1">
            <a:spLocks noGrp="1"/>
          </p:cNvSpPr>
          <p:nvPr>
            <p:ph idx="1"/>
          </p:nvPr>
        </p:nvSpPr>
        <p:spPr>
          <a:xfrm>
            <a:off x="457200" y="1426244"/>
            <a:ext cx="4015797" cy="1685998"/>
          </a:xfrm>
        </p:spPr>
        <p:txBody>
          <a:bodyPr/>
          <a:lstStyle>
            <a:lvl1pPr>
              <a:defRPr lang="en-GB"/>
            </a:lvl1pPr>
          </a:lstStyle>
          <a:p>
            <a:pPr lvl="0"/>
            <a:endParaRPr lang="en-GB"/>
          </a:p>
        </p:txBody>
      </p:sp>
      <p:sp>
        <p:nvSpPr>
          <p:cNvPr id="4" name="Google Shape;48;p12">
            <a:extLst>
              <a:ext uri="{FF2B5EF4-FFF2-40B4-BE49-F238E27FC236}">
                <a16:creationId xmlns:a16="http://schemas.microsoft.com/office/drawing/2014/main" id="{BE0D16DC-4C80-428E-828B-9CE8A18E909D}"/>
              </a:ext>
            </a:extLst>
          </p:cNvPr>
          <p:cNvSpPr txBox="1">
            <a:spLocks noGrp="1"/>
          </p:cNvSpPr>
          <p:nvPr>
            <p:ph idx="2"/>
          </p:nvPr>
        </p:nvSpPr>
        <p:spPr>
          <a:xfrm>
            <a:off x="4674239" y="1426244"/>
            <a:ext cx="4015797" cy="1685998"/>
          </a:xfrm>
        </p:spPr>
        <p:txBody>
          <a:bodyPr/>
          <a:lstStyle>
            <a:lvl1pPr>
              <a:defRPr lang="en-GB"/>
            </a:lvl1pPr>
          </a:lstStyle>
          <a:p>
            <a:pPr lvl="0"/>
            <a:endParaRPr lang="en-GB"/>
          </a:p>
        </p:txBody>
      </p:sp>
      <p:sp>
        <p:nvSpPr>
          <p:cNvPr id="5" name="Google Shape;49;p12">
            <a:extLst>
              <a:ext uri="{FF2B5EF4-FFF2-40B4-BE49-F238E27FC236}">
                <a16:creationId xmlns:a16="http://schemas.microsoft.com/office/drawing/2014/main" id="{FECE3C69-949F-449B-98B8-7A333E26B96B}"/>
              </a:ext>
            </a:extLst>
          </p:cNvPr>
          <p:cNvSpPr txBox="1">
            <a:spLocks noGrp="1"/>
          </p:cNvSpPr>
          <p:nvPr>
            <p:ph idx="3"/>
          </p:nvPr>
        </p:nvSpPr>
        <p:spPr>
          <a:xfrm>
            <a:off x="457200" y="3272957"/>
            <a:ext cx="4015797" cy="1685998"/>
          </a:xfrm>
        </p:spPr>
        <p:txBody>
          <a:bodyPr/>
          <a:lstStyle>
            <a:lvl1pPr>
              <a:defRPr lang="en-GB"/>
            </a:lvl1pPr>
          </a:lstStyle>
          <a:p>
            <a:pPr lvl="0"/>
            <a:endParaRPr lang="en-GB"/>
          </a:p>
        </p:txBody>
      </p:sp>
      <p:sp>
        <p:nvSpPr>
          <p:cNvPr id="6" name="Google Shape;50;p12">
            <a:extLst>
              <a:ext uri="{FF2B5EF4-FFF2-40B4-BE49-F238E27FC236}">
                <a16:creationId xmlns:a16="http://schemas.microsoft.com/office/drawing/2014/main" id="{8D9A75F1-A1C1-4467-80E6-A4DB1867A698}"/>
              </a:ext>
            </a:extLst>
          </p:cNvPr>
          <p:cNvSpPr txBox="1">
            <a:spLocks noGrp="1"/>
          </p:cNvSpPr>
          <p:nvPr>
            <p:ph idx="4"/>
          </p:nvPr>
        </p:nvSpPr>
        <p:spPr>
          <a:xfrm>
            <a:off x="4674239" y="3272957"/>
            <a:ext cx="4015797" cy="1685998"/>
          </a:xfrm>
        </p:spPr>
        <p:txBody>
          <a:bodyPr/>
          <a:lstStyle>
            <a:lvl1pPr>
              <a:defRPr lang="en-GB"/>
            </a:lvl1pPr>
          </a:lstStyle>
          <a:p>
            <a:pPr lvl="0"/>
            <a:endParaRPr lang="en-GB"/>
          </a:p>
        </p:txBody>
      </p:sp>
    </p:spTree>
    <p:extLst>
      <p:ext uri="{BB962C8B-B14F-4D97-AF65-F5344CB8AC3E}">
        <p14:creationId xmlns:p14="http://schemas.microsoft.com/office/powerpoint/2010/main" val="108692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
        <p:nvSpPr>
          <p:cNvPr id="2" name="Google Shape;52;p13">
            <a:extLst>
              <a:ext uri="{FF2B5EF4-FFF2-40B4-BE49-F238E27FC236}">
                <a16:creationId xmlns:a16="http://schemas.microsoft.com/office/drawing/2014/main" id="{0AA36A9F-FBB7-4ECC-8D63-CC1188194872}"/>
              </a:ext>
            </a:extLst>
          </p:cNvPr>
          <p:cNvSpPr txBox="1">
            <a:spLocks noGrp="1"/>
          </p:cNvSpPr>
          <p:nvPr>
            <p:ph type="title"/>
          </p:nvPr>
        </p:nvSpPr>
        <p:spPr>
          <a:xfrm>
            <a:off x="3132002" y="244163"/>
            <a:ext cx="5554797" cy="1016099"/>
          </a:xfrm>
        </p:spPr>
        <p:txBody>
          <a:bodyPr lIns="0" tIns="0" rIns="0" bIns="0"/>
          <a:lstStyle>
            <a:lvl1pPr>
              <a:defRPr/>
            </a:lvl1pPr>
          </a:lstStyle>
          <a:p>
            <a:pPr lvl="0"/>
            <a:endParaRPr lang="en-GB"/>
          </a:p>
        </p:txBody>
      </p:sp>
      <p:sp>
        <p:nvSpPr>
          <p:cNvPr id="3" name="Google Shape;53;p13">
            <a:extLst>
              <a:ext uri="{FF2B5EF4-FFF2-40B4-BE49-F238E27FC236}">
                <a16:creationId xmlns:a16="http://schemas.microsoft.com/office/drawing/2014/main" id="{E43F3DDA-B6B4-4D76-9ACF-11615701DB61}"/>
              </a:ext>
            </a:extLst>
          </p:cNvPr>
          <p:cNvSpPr txBox="1">
            <a:spLocks noGrp="1"/>
          </p:cNvSpPr>
          <p:nvPr>
            <p:ph type="body" idx="4294967295"/>
          </p:nvPr>
        </p:nvSpPr>
        <p:spPr>
          <a:xfrm>
            <a:off x="457200" y="1426244"/>
            <a:ext cx="2649602" cy="1685998"/>
          </a:xfrm>
        </p:spPr>
        <p:txBody>
          <a:bodyPr/>
          <a:lstStyle>
            <a:lvl1pPr>
              <a:defRPr lang="en-GB"/>
            </a:lvl1pPr>
          </a:lstStyle>
          <a:p>
            <a:pPr lvl="0"/>
            <a:endParaRPr lang="en-GB"/>
          </a:p>
        </p:txBody>
      </p:sp>
      <p:sp>
        <p:nvSpPr>
          <p:cNvPr id="4" name="Google Shape;54;p13">
            <a:extLst>
              <a:ext uri="{FF2B5EF4-FFF2-40B4-BE49-F238E27FC236}">
                <a16:creationId xmlns:a16="http://schemas.microsoft.com/office/drawing/2014/main" id="{3B62E869-E6EF-41A6-9867-3B28CA80E4AD}"/>
              </a:ext>
            </a:extLst>
          </p:cNvPr>
          <p:cNvSpPr txBox="1">
            <a:spLocks noGrp="1"/>
          </p:cNvSpPr>
          <p:nvPr>
            <p:ph type="body" idx="4294967295"/>
          </p:nvPr>
        </p:nvSpPr>
        <p:spPr>
          <a:xfrm>
            <a:off x="3239636" y="1426244"/>
            <a:ext cx="2649602" cy="1685998"/>
          </a:xfrm>
        </p:spPr>
        <p:txBody>
          <a:bodyPr/>
          <a:lstStyle>
            <a:lvl1pPr>
              <a:defRPr lang="en-GB"/>
            </a:lvl1pPr>
          </a:lstStyle>
          <a:p>
            <a:pPr lvl="0"/>
            <a:endParaRPr lang="en-GB"/>
          </a:p>
        </p:txBody>
      </p:sp>
      <p:sp>
        <p:nvSpPr>
          <p:cNvPr id="5" name="Google Shape;55;p13">
            <a:extLst>
              <a:ext uri="{FF2B5EF4-FFF2-40B4-BE49-F238E27FC236}">
                <a16:creationId xmlns:a16="http://schemas.microsoft.com/office/drawing/2014/main" id="{7C5109EC-D864-4EBA-88C6-34EB3EF2A3EA}"/>
              </a:ext>
            </a:extLst>
          </p:cNvPr>
          <p:cNvSpPr txBox="1">
            <a:spLocks noGrp="1"/>
          </p:cNvSpPr>
          <p:nvPr>
            <p:ph type="body" idx="4294967295"/>
          </p:nvPr>
        </p:nvSpPr>
        <p:spPr>
          <a:xfrm>
            <a:off x="6022082" y="1426244"/>
            <a:ext cx="2649602" cy="1685998"/>
          </a:xfrm>
        </p:spPr>
        <p:txBody>
          <a:bodyPr/>
          <a:lstStyle>
            <a:lvl1pPr>
              <a:defRPr lang="en-GB"/>
            </a:lvl1pPr>
          </a:lstStyle>
          <a:p>
            <a:pPr lvl="0"/>
            <a:endParaRPr lang="en-GB"/>
          </a:p>
        </p:txBody>
      </p:sp>
      <p:sp>
        <p:nvSpPr>
          <p:cNvPr id="6" name="Google Shape;56;p13">
            <a:extLst>
              <a:ext uri="{FF2B5EF4-FFF2-40B4-BE49-F238E27FC236}">
                <a16:creationId xmlns:a16="http://schemas.microsoft.com/office/drawing/2014/main" id="{97CED0A3-2A40-4FE7-8BEB-60F6CDE89FA5}"/>
              </a:ext>
            </a:extLst>
          </p:cNvPr>
          <p:cNvSpPr txBox="1">
            <a:spLocks noGrp="1"/>
          </p:cNvSpPr>
          <p:nvPr>
            <p:ph type="body" idx="4294967295"/>
          </p:nvPr>
        </p:nvSpPr>
        <p:spPr>
          <a:xfrm>
            <a:off x="457200" y="3272957"/>
            <a:ext cx="2649602" cy="1685998"/>
          </a:xfrm>
        </p:spPr>
        <p:txBody>
          <a:bodyPr/>
          <a:lstStyle>
            <a:lvl1pPr>
              <a:defRPr lang="en-GB"/>
            </a:lvl1pPr>
          </a:lstStyle>
          <a:p>
            <a:pPr lvl="0"/>
            <a:endParaRPr lang="en-GB"/>
          </a:p>
        </p:txBody>
      </p:sp>
      <p:sp>
        <p:nvSpPr>
          <p:cNvPr id="7" name="Google Shape;57;p13">
            <a:extLst>
              <a:ext uri="{FF2B5EF4-FFF2-40B4-BE49-F238E27FC236}">
                <a16:creationId xmlns:a16="http://schemas.microsoft.com/office/drawing/2014/main" id="{785F20D5-CBC4-42D6-B10B-0DA798D600C5}"/>
              </a:ext>
            </a:extLst>
          </p:cNvPr>
          <p:cNvSpPr txBox="1">
            <a:spLocks noGrp="1"/>
          </p:cNvSpPr>
          <p:nvPr>
            <p:ph type="body" idx="4294967295"/>
          </p:nvPr>
        </p:nvSpPr>
        <p:spPr>
          <a:xfrm>
            <a:off x="3239636" y="3272957"/>
            <a:ext cx="2649602" cy="1685998"/>
          </a:xfrm>
        </p:spPr>
        <p:txBody>
          <a:bodyPr/>
          <a:lstStyle>
            <a:lvl1pPr>
              <a:defRPr lang="en-GB"/>
            </a:lvl1pPr>
          </a:lstStyle>
          <a:p>
            <a:pPr lvl="0"/>
            <a:endParaRPr lang="en-GB"/>
          </a:p>
        </p:txBody>
      </p:sp>
      <p:sp>
        <p:nvSpPr>
          <p:cNvPr id="8" name="Google Shape;58;p13">
            <a:extLst>
              <a:ext uri="{FF2B5EF4-FFF2-40B4-BE49-F238E27FC236}">
                <a16:creationId xmlns:a16="http://schemas.microsoft.com/office/drawing/2014/main" id="{5218C593-A594-4790-A4F9-A00B01F4D82C}"/>
              </a:ext>
            </a:extLst>
          </p:cNvPr>
          <p:cNvSpPr txBox="1">
            <a:spLocks noGrp="1"/>
          </p:cNvSpPr>
          <p:nvPr>
            <p:ph type="body" idx="4294967295"/>
          </p:nvPr>
        </p:nvSpPr>
        <p:spPr>
          <a:xfrm>
            <a:off x="6022082" y="3272957"/>
            <a:ext cx="2649602" cy="1685998"/>
          </a:xfrm>
        </p:spPr>
        <p:txBody>
          <a:bodyPr/>
          <a:lstStyle>
            <a:lvl1pPr>
              <a:defRPr lang="en-GB"/>
            </a:lvl1pPr>
          </a:lstStyle>
          <a:p>
            <a:pPr lvl="0"/>
            <a:endParaRPr lang="en-GB"/>
          </a:p>
        </p:txBody>
      </p:sp>
    </p:spTree>
    <p:extLst>
      <p:ext uri="{BB962C8B-B14F-4D97-AF65-F5344CB8AC3E}">
        <p14:creationId xmlns:p14="http://schemas.microsoft.com/office/powerpoint/2010/main" val="3088129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p:bg>
      <p:bgPr>
        <a:blipFill>
          <a:blip r:embed="rId2">
            <a:alphaModFix/>
          </a:blip>
          <a:stretch>
            <a:fillRect/>
          </a:stretch>
        </a:blipFill>
        <a:effectLst/>
      </p:bgPr>
    </p:bg>
    <p:spTree>
      <p:nvGrpSpPr>
        <p:cNvPr id="1" name=""/>
        <p:cNvGrpSpPr/>
        <p:nvPr/>
      </p:nvGrpSpPr>
      <p:grpSpPr>
        <a:xfrm>
          <a:off x="0" y="0"/>
          <a:ext cx="0" cy="0"/>
          <a:chOff x="0" y="0"/>
          <a:chExt cx="0" cy="0"/>
        </a:xfrm>
      </p:grpSpPr>
      <p:sp>
        <p:nvSpPr>
          <p:cNvPr id="2" name="Google Shape;60;p14">
            <a:extLst>
              <a:ext uri="{FF2B5EF4-FFF2-40B4-BE49-F238E27FC236}">
                <a16:creationId xmlns:a16="http://schemas.microsoft.com/office/drawing/2014/main" id="{DF815088-6479-419D-B1D9-F29EFF911579}"/>
              </a:ext>
            </a:extLst>
          </p:cNvPr>
          <p:cNvSpPr txBox="1">
            <a:spLocks noGrp="1"/>
          </p:cNvSpPr>
          <p:nvPr>
            <p:ph type="ctrTitle"/>
          </p:nvPr>
        </p:nvSpPr>
        <p:spPr>
          <a:xfrm>
            <a:off x="251524" y="3983720"/>
            <a:ext cx="8568952" cy="664457"/>
          </a:xfrm>
        </p:spPr>
        <p:txBody>
          <a:bodyPr/>
          <a:lstStyle>
            <a:lvl1pPr algn="r">
              <a:defRPr sz="3600" b="1">
                <a:solidFill>
                  <a:srgbClr val="07679A"/>
                </a:solidFill>
                <a:latin typeface="Tahoma"/>
                <a:ea typeface="Tahoma"/>
                <a:cs typeface="Tahoma"/>
              </a:defRPr>
            </a:lvl1pPr>
          </a:lstStyle>
          <a:p>
            <a:pPr lvl="0"/>
            <a:endParaRPr lang="en-GB"/>
          </a:p>
        </p:txBody>
      </p:sp>
      <p:sp>
        <p:nvSpPr>
          <p:cNvPr id="3" name="Google Shape;61;p14">
            <a:extLst>
              <a:ext uri="{FF2B5EF4-FFF2-40B4-BE49-F238E27FC236}">
                <a16:creationId xmlns:a16="http://schemas.microsoft.com/office/drawing/2014/main" id="{E75CB361-38D9-4202-B9D8-33753DD853A0}"/>
              </a:ext>
            </a:extLst>
          </p:cNvPr>
          <p:cNvSpPr txBox="1">
            <a:spLocks noGrp="1"/>
          </p:cNvSpPr>
          <p:nvPr>
            <p:ph type="subTitle" idx="1"/>
          </p:nvPr>
        </p:nvSpPr>
        <p:spPr>
          <a:xfrm>
            <a:off x="251524" y="4648178"/>
            <a:ext cx="8568952" cy="492102"/>
          </a:xfrm>
        </p:spPr>
        <p:txBody>
          <a:bodyPr lIns="91421" tIns="45701" rIns="91421" bIns="45701"/>
          <a:lstStyle>
            <a:lvl1pPr algn="r">
              <a:spcBef>
                <a:spcPts val="560"/>
              </a:spcBef>
              <a:defRPr lang="en-GB" sz="2800">
                <a:solidFill>
                  <a:srgbClr val="7F7F7F"/>
                </a:solidFill>
                <a:latin typeface="Tahoma"/>
                <a:ea typeface="Tahoma"/>
                <a:cs typeface="Tahoma"/>
              </a:defRPr>
            </a:lvl1pPr>
          </a:lstStyle>
          <a:p>
            <a:pPr lvl="0"/>
            <a:endParaRPr lang="en-GB"/>
          </a:p>
        </p:txBody>
      </p:sp>
      <p:sp>
        <p:nvSpPr>
          <p:cNvPr id="4" name="Google Shape;62;p14">
            <a:extLst>
              <a:ext uri="{FF2B5EF4-FFF2-40B4-BE49-F238E27FC236}">
                <a16:creationId xmlns:a16="http://schemas.microsoft.com/office/drawing/2014/main" id="{90A4ABA3-13D0-47E6-B4E4-43453A980043}"/>
              </a:ext>
            </a:extLst>
          </p:cNvPr>
          <p:cNvSpPr txBox="1">
            <a:spLocks noGrp="1"/>
          </p:cNvSpPr>
          <p:nvPr>
            <p:ph type="dt" sz="half" idx="7"/>
          </p:nvPr>
        </p:nvSpPr>
        <p:spPr>
          <a:xfrm>
            <a:off x="457200" y="5650086"/>
            <a:ext cx="2133596" cy="324557"/>
          </a:xfrm>
        </p:spPr>
        <p:txBody>
          <a:bodyPr/>
          <a:lstStyle>
            <a:lvl1pPr>
              <a:defRPr/>
            </a:lvl1pPr>
          </a:lstStyle>
          <a:p>
            <a:pPr lvl="0"/>
            <a:endParaRPr lang="en-GB"/>
          </a:p>
        </p:txBody>
      </p:sp>
      <p:sp>
        <p:nvSpPr>
          <p:cNvPr id="5" name="Google Shape;63;p14">
            <a:extLst>
              <a:ext uri="{FF2B5EF4-FFF2-40B4-BE49-F238E27FC236}">
                <a16:creationId xmlns:a16="http://schemas.microsoft.com/office/drawing/2014/main" id="{F6F0B335-00B5-4C28-A6E7-4CEE05276134}"/>
              </a:ext>
            </a:extLst>
          </p:cNvPr>
          <p:cNvSpPr txBox="1">
            <a:spLocks noGrp="1"/>
          </p:cNvSpPr>
          <p:nvPr>
            <p:ph type="ftr" sz="quarter" idx="9"/>
          </p:nvPr>
        </p:nvSpPr>
        <p:spPr>
          <a:xfrm>
            <a:off x="3124203" y="5650086"/>
            <a:ext cx="2895603" cy="324557"/>
          </a:xfrm>
        </p:spPr>
        <p:txBody>
          <a:bodyPr/>
          <a:lstStyle>
            <a:lvl1pPr algn="ctr">
              <a:defRPr/>
            </a:lvl1pPr>
          </a:lstStyle>
          <a:p>
            <a:pPr lvl="0"/>
            <a:endParaRPr lang="en-GB"/>
          </a:p>
        </p:txBody>
      </p:sp>
      <p:sp>
        <p:nvSpPr>
          <p:cNvPr id="6" name="Google Shape;64;p14">
            <a:extLst>
              <a:ext uri="{FF2B5EF4-FFF2-40B4-BE49-F238E27FC236}">
                <a16:creationId xmlns:a16="http://schemas.microsoft.com/office/drawing/2014/main" id="{ED9680B8-4D5A-4F4C-AF5F-FCB20ED6949E}"/>
              </a:ext>
            </a:extLst>
          </p:cNvPr>
          <p:cNvSpPr txBox="1">
            <a:spLocks noGrp="1"/>
          </p:cNvSpPr>
          <p:nvPr>
            <p:ph type="sldNum" sz="quarter" idx="8"/>
          </p:nvPr>
        </p:nvSpPr>
        <p:spPr>
          <a:xfrm>
            <a:off x="6553203" y="5650086"/>
            <a:ext cx="2133596" cy="324557"/>
          </a:xfrm>
        </p:spPr>
        <p:txBody>
          <a:bodyPr/>
          <a:lstStyle>
            <a:lvl1pPr>
              <a:defRPr/>
            </a:lvl1pPr>
          </a:lstStyle>
          <a:p>
            <a:pPr lvl="0"/>
            <a:fld id="{B081390C-CD78-4395-9C4F-E2B66ACA918F}" type="slidenum">
              <a:t>‹#›</a:t>
            </a:fld>
            <a:endParaRPr lang="en-GB"/>
          </a:p>
        </p:txBody>
      </p:sp>
    </p:spTree>
    <p:extLst>
      <p:ext uri="{BB962C8B-B14F-4D97-AF65-F5344CB8AC3E}">
        <p14:creationId xmlns:p14="http://schemas.microsoft.com/office/powerpoint/2010/main" val="100204928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_AND_BODY">
    <p:spTree>
      <p:nvGrpSpPr>
        <p:cNvPr id="1" name=""/>
        <p:cNvGrpSpPr/>
        <p:nvPr/>
      </p:nvGrpSpPr>
      <p:grpSpPr>
        <a:xfrm>
          <a:off x="0" y="0"/>
          <a:ext cx="0" cy="0"/>
          <a:chOff x="0" y="0"/>
          <a:chExt cx="0" cy="0"/>
        </a:xfrm>
      </p:grpSpPr>
      <p:sp>
        <p:nvSpPr>
          <p:cNvPr id="2" name="Google Shape;13;p3">
            <a:extLst>
              <a:ext uri="{FF2B5EF4-FFF2-40B4-BE49-F238E27FC236}">
                <a16:creationId xmlns:a16="http://schemas.microsoft.com/office/drawing/2014/main" id="{BCD8B0EF-8CB4-43EB-84AC-74F546406132}"/>
              </a:ext>
            </a:extLst>
          </p:cNvPr>
          <p:cNvSpPr txBox="1">
            <a:spLocks noGrp="1"/>
          </p:cNvSpPr>
          <p:nvPr>
            <p:ph type="title"/>
          </p:nvPr>
        </p:nvSpPr>
        <p:spPr>
          <a:xfrm>
            <a:off x="3132002" y="244163"/>
            <a:ext cx="5554797" cy="1016099"/>
          </a:xfrm>
        </p:spPr>
        <p:txBody>
          <a:bodyPr lIns="0" tIns="0" rIns="0" bIns="0"/>
          <a:lstStyle>
            <a:lvl1pPr>
              <a:defRPr/>
            </a:lvl1pPr>
          </a:lstStyle>
          <a:p>
            <a:pPr lvl="0"/>
            <a:endParaRPr lang="en-GB"/>
          </a:p>
        </p:txBody>
      </p:sp>
      <p:sp>
        <p:nvSpPr>
          <p:cNvPr id="3" name="Google Shape;14;p3">
            <a:extLst>
              <a:ext uri="{FF2B5EF4-FFF2-40B4-BE49-F238E27FC236}">
                <a16:creationId xmlns:a16="http://schemas.microsoft.com/office/drawing/2014/main" id="{A38BFBE8-21F9-4C6B-BF69-088442FC6B93}"/>
              </a:ext>
            </a:extLst>
          </p:cNvPr>
          <p:cNvSpPr txBox="1">
            <a:spLocks noGrp="1"/>
          </p:cNvSpPr>
          <p:nvPr>
            <p:ph type="subTitle" idx="4294967295"/>
          </p:nvPr>
        </p:nvSpPr>
        <p:spPr/>
        <p:txBody>
          <a:bodyPr anchor="ctr"/>
          <a:lstStyle>
            <a:lvl1pPr>
              <a:defRPr lang="en-GB"/>
            </a:lvl1pPr>
          </a:lstStyle>
          <a:p>
            <a:pPr lvl="0"/>
            <a:endParaRPr lang="en-GB"/>
          </a:p>
        </p:txBody>
      </p:sp>
    </p:spTree>
    <p:extLst>
      <p:ext uri="{BB962C8B-B14F-4D97-AF65-F5344CB8AC3E}">
        <p14:creationId xmlns:p14="http://schemas.microsoft.com/office/powerpoint/2010/main" val="86319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BJECT">
    <p:spTree>
      <p:nvGrpSpPr>
        <p:cNvPr id="1" name=""/>
        <p:cNvGrpSpPr/>
        <p:nvPr/>
      </p:nvGrpSpPr>
      <p:grpSpPr>
        <a:xfrm>
          <a:off x="0" y="0"/>
          <a:ext cx="0" cy="0"/>
          <a:chOff x="0" y="0"/>
          <a:chExt cx="0" cy="0"/>
        </a:xfrm>
      </p:grpSpPr>
      <p:sp>
        <p:nvSpPr>
          <p:cNvPr id="2" name="Google Shape;16;p4">
            <a:extLst>
              <a:ext uri="{FF2B5EF4-FFF2-40B4-BE49-F238E27FC236}">
                <a16:creationId xmlns:a16="http://schemas.microsoft.com/office/drawing/2014/main" id="{CD33C3C8-E995-4563-8A32-1EC0BEBED60A}"/>
              </a:ext>
            </a:extLst>
          </p:cNvPr>
          <p:cNvSpPr txBox="1">
            <a:spLocks noGrp="1"/>
          </p:cNvSpPr>
          <p:nvPr>
            <p:ph type="title"/>
          </p:nvPr>
        </p:nvSpPr>
        <p:spPr>
          <a:xfrm>
            <a:off x="3132002" y="244163"/>
            <a:ext cx="5554797" cy="1016099"/>
          </a:xfrm>
        </p:spPr>
        <p:txBody>
          <a:bodyPr lIns="0" tIns="0" rIns="0" bIns="0"/>
          <a:lstStyle>
            <a:lvl1pPr>
              <a:defRPr/>
            </a:lvl1pPr>
          </a:lstStyle>
          <a:p>
            <a:pPr lvl="0"/>
            <a:endParaRPr lang="en-GB"/>
          </a:p>
        </p:txBody>
      </p:sp>
      <p:sp>
        <p:nvSpPr>
          <p:cNvPr id="3" name="Google Shape;17;p4">
            <a:extLst>
              <a:ext uri="{FF2B5EF4-FFF2-40B4-BE49-F238E27FC236}">
                <a16:creationId xmlns:a16="http://schemas.microsoft.com/office/drawing/2014/main" id="{253CAB04-3B3B-4C4A-8978-40A97AB33734}"/>
              </a:ext>
            </a:extLst>
          </p:cNvPr>
          <p:cNvSpPr txBox="1">
            <a:spLocks noGrp="1"/>
          </p:cNvSpPr>
          <p:nvPr>
            <p:ph idx="1"/>
          </p:nvPr>
        </p:nvSpPr>
        <p:spPr/>
        <p:txBody>
          <a:bodyPr/>
          <a:lstStyle>
            <a:lvl1pPr>
              <a:defRPr lang="en-GB"/>
            </a:lvl1pPr>
          </a:lstStyle>
          <a:p>
            <a:pPr lvl="0"/>
            <a:endParaRPr lang="en-GB"/>
          </a:p>
        </p:txBody>
      </p:sp>
    </p:spTree>
    <p:extLst>
      <p:ext uri="{BB962C8B-B14F-4D97-AF65-F5344CB8AC3E}">
        <p14:creationId xmlns:p14="http://schemas.microsoft.com/office/powerpoint/2010/main" val="214819458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_OBJECTS">
    <p:spTree>
      <p:nvGrpSpPr>
        <p:cNvPr id="1" name=""/>
        <p:cNvGrpSpPr/>
        <p:nvPr/>
      </p:nvGrpSpPr>
      <p:grpSpPr>
        <a:xfrm>
          <a:off x="0" y="0"/>
          <a:ext cx="0" cy="0"/>
          <a:chOff x="0" y="0"/>
          <a:chExt cx="0" cy="0"/>
        </a:xfrm>
      </p:grpSpPr>
      <p:sp>
        <p:nvSpPr>
          <p:cNvPr id="2" name="Google Shape;19;p5">
            <a:extLst>
              <a:ext uri="{FF2B5EF4-FFF2-40B4-BE49-F238E27FC236}">
                <a16:creationId xmlns:a16="http://schemas.microsoft.com/office/drawing/2014/main" id="{FBFE7739-5639-4907-BA15-1386BF10650D}"/>
              </a:ext>
            </a:extLst>
          </p:cNvPr>
          <p:cNvSpPr txBox="1">
            <a:spLocks noGrp="1"/>
          </p:cNvSpPr>
          <p:nvPr>
            <p:ph type="title"/>
          </p:nvPr>
        </p:nvSpPr>
        <p:spPr>
          <a:xfrm>
            <a:off x="3132002" y="244163"/>
            <a:ext cx="5554797" cy="1016099"/>
          </a:xfrm>
        </p:spPr>
        <p:txBody>
          <a:bodyPr lIns="0" tIns="0" rIns="0" bIns="0"/>
          <a:lstStyle>
            <a:lvl1pPr>
              <a:defRPr/>
            </a:lvl1pPr>
          </a:lstStyle>
          <a:p>
            <a:pPr lvl="0"/>
            <a:endParaRPr lang="en-GB"/>
          </a:p>
        </p:txBody>
      </p:sp>
      <p:sp>
        <p:nvSpPr>
          <p:cNvPr id="3" name="Google Shape;20;p5">
            <a:extLst>
              <a:ext uri="{FF2B5EF4-FFF2-40B4-BE49-F238E27FC236}">
                <a16:creationId xmlns:a16="http://schemas.microsoft.com/office/drawing/2014/main" id="{148519DD-4475-4687-B85A-78436A85A378}"/>
              </a:ext>
            </a:extLst>
          </p:cNvPr>
          <p:cNvSpPr txBox="1">
            <a:spLocks noGrp="1"/>
          </p:cNvSpPr>
          <p:nvPr>
            <p:ph idx="1"/>
          </p:nvPr>
        </p:nvSpPr>
        <p:spPr>
          <a:xfrm>
            <a:off x="457200" y="1426244"/>
            <a:ext cx="4015797" cy="3535500"/>
          </a:xfrm>
        </p:spPr>
        <p:txBody>
          <a:bodyPr/>
          <a:lstStyle>
            <a:lvl1pPr>
              <a:defRPr lang="en-GB"/>
            </a:lvl1pPr>
          </a:lstStyle>
          <a:p>
            <a:pPr lvl="0"/>
            <a:endParaRPr lang="en-GB"/>
          </a:p>
        </p:txBody>
      </p:sp>
      <p:sp>
        <p:nvSpPr>
          <p:cNvPr id="4" name="Google Shape;21;p5">
            <a:extLst>
              <a:ext uri="{FF2B5EF4-FFF2-40B4-BE49-F238E27FC236}">
                <a16:creationId xmlns:a16="http://schemas.microsoft.com/office/drawing/2014/main" id="{9ECB1B46-1EC6-4D20-A342-020CE41C53FB}"/>
              </a:ext>
            </a:extLst>
          </p:cNvPr>
          <p:cNvSpPr txBox="1">
            <a:spLocks noGrp="1"/>
          </p:cNvSpPr>
          <p:nvPr>
            <p:ph idx="2"/>
          </p:nvPr>
        </p:nvSpPr>
        <p:spPr>
          <a:xfrm>
            <a:off x="4674239" y="1426244"/>
            <a:ext cx="4015797" cy="3535500"/>
          </a:xfrm>
        </p:spPr>
        <p:txBody>
          <a:bodyPr/>
          <a:lstStyle>
            <a:lvl1pPr>
              <a:defRPr lang="en-GB"/>
            </a:lvl1pPr>
          </a:lstStyle>
          <a:p>
            <a:pPr lvl="0"/>
            <a:endParaRPr lang="en-GB"/>
          </a:p>
        </p:txBody>
      </p:sp>
    </p:spTree>
    <p:extLst>
      <p:ext uri="{BB962C8B-B14F-4D97-AF65-F5344CB8AC3E}">
        <p14:creationId xmlns:p14="http://schemas.microsoft.com/office/powerpoint/2010/main" val="3258328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_ONLY">
    <p:spTree>
      <p:nvGrpSpPr>
        <p:cNvPr id="1" name=""/>
        <p:cNvGrpSpPr/>
        <p:nvPr/>
      </p:nvGrpSpPr>
      <p:grpSpPr>
        <a:xfrm>
          <a:off x="0" y="0"/>
          <a:ext cx="0" cy="0"/>
          <a:chOff x="0" y="0"/>
          <a:chExt cx="0" cy="0"/>
        </a:xfrm>
      </p:grpSpPr>
      <p:sp>
        <p:nvSpPr>
          <p:cNvPr id="2" name="Google Shape;23;p6">
            <a:extLst>
              <a:ext uri="{FF2B5EF4-FFF2-40B4-BE49-F238E27FC236}">
                <a16:creationId xmlns:a16="http://schemas.microsoft.com/office/drawing/2014/main" id="{F48E2618-A27F-4080-A4CF-DF6D0CC83C0C}"/>
              </a:ext>
            </a:extLst>
          </p:cNvPr>
          <p:cNvSpPr txBox="1">
            <a:spLocks noGrp="1"/>
          </p:cNvSpPr>
          <p:nvPr>
            <p:ph type="title"/>
          </p:nvPr>
        </p:nvSpPr>
        <p:spPr>
          <a:xfrm>
            <a:off x="3132002" y="244163"/>
            <a:ext cx="5554797" cy="1016099"/>
          </a:xfrm>
        </p:spPr>
        <p:txBody>
          <a:bodyPr lIns="0" tIns="0" rIns="0" bIns="0"/>
          <a:lstStyle>
            <a:lvl1pPr>
              <a:defRPr/>
            </a:lvl1pPr>
          </a:lstStyle>
          <a:p>
            <a:pPr lvl="0"/>
            <a:endParaRPr lang="en-GB"/>
          </a:p>
        </p:txBody>
      </p:sp>
    </p:spTree>
    <p:extLst>
      <p:ext uri="{BB962C8B-B14F-4D97-AF65-F5344CB8AC3E}">
        <p14:creationId xmlns:p14="http://schemas.microsoft.com/office/powerpoint/2010/main" val="3199294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OBJECT_ONLY">
    <p:spTree>
      <p:nvGrpSpPr>
        <p:cNvPr id="1" name=""/>
        <p:cNvGrpSpPr/>
        <p:nvPr/>
      </p:nvGrpSpPr>
      <p:grpSpPr>
        <a:xfrm>
          <a:off x="0" y="0"/>
          <a:ext cx="0" cy="0"/>
          <a:chOff x="0" y="0"/>
          <a:chExt cx="0" cy="0"/>
        </a:xfrm>
      </p:grpSpPr>
      <p:sp>
        <p:nvSpPr>
          <p:cNvPr id="2" name="Google Shape;25;p7">
            <a:extLst>
              <a:ext uri="{FF2B5EF4-FFF2-40B4-BE49-F238E27FC236}">
                <a16:creationId xmlns:a16="http://schemas.microsoft.com/office/drawing/2014/main" id="{576CBAFD-857B-4151-851C-7E338E18AC1B}"/>
              </a:ext>
            </a:extLst>
          </p:cNvPr>
          <p:cNvSpPr txBox="1">
            <a:spLocks noGrp="1"/>
          </p:cNvSpPr>
          <p:nvPr>
            <p:ph type="subTitle" idx="4294967295"/>
          </p:nvPr>
        </p:nvSpPr>
        <p:spPr>
          <a:xfrm>
            <a:off x="3132002" y="244163"/>
            <a:ext cx="5554797" cy="4710595"/>
          </a:xfrm>
        </p:spPr>
        <p:txBody>
          <a:bodyPr anchor="ctr"/>
          <a:lstStyle>
            <a:lvl1pPr>
              <a:defRPr lang="en-GB"/>
            </a:lvl1pPr>
          </a:lstStyle>
          <a:p>
            <a:pPr lvl="0"/>
            <a:endParaRPr lang="en-GB"/>
          </a:p>
        </p:txBody>
      </p:sp>
    </p:spTree>
    <p:extLst>
      <p:ext uri="{BB962C8B-B14F-4D97-AF65-F5344CB8AC3E}">
        <p14:creationId xmlns:p14="http://schemas.microsoft.com/office/powerpoint/2010/main" val="837897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WO_OBJECTS_AND_OBJECT">
    <p:spTree>
      <p:nvGrpSpPr>
        <p:cNvPr id="1" name=""/>
        <p:cNvGrpSpPr/>
        <p:nvPr/>
      </p:nvGrpSpPr>
      <p:grpSpPr>
        <a:xfrm>
          <a:off x="0" y="0"/>
          <a:ext cx="0" cy="0"/>
          <a:chOff x="0" y="0"/>
          <a:chExt cx="0" cy="0"/>
        </a:xfrm>
      </p:grpSpPr>
      <p:sp>
        <p:nvSpPr>
          <p:cNvPr id="2" name="Google Shape;27;p8">
            <a:extLst>
              <a:ext uri="{FF2B5EF4-FFF2-40B4-BE49-F238E27FC236}">
                <a16:creationId xmlns:a16="http://schemas.microsoft.com/office/drawing/2014/main" id="{EC8BCB6F-7E2B-4333-9D3F-B2A1754AC934}"/>
              </a:ext>
            </a:extLst>
          </p:cNvPr>
          <p:cNvSpPr txBox="1">
            <a:spLocks noGrp="1"/>
          </p:cNvSpPr>
          <p:nvPr>
            <p:ph type="title"/>
          </p:nvPr>
        </p:nvSpPr>
        <p:spPr>
          <a:xfrm>
            <a:off x="3132002" y="244163"/>
            <a:ext cx="5554797" cy="1016099"/>
          </a:xfrm>
        </p:spPr>
        <p:txBody>
          <a:bodyPr lIns="0" tIns="0" rIns="0" bIns="0"/>
          <a:lstStyle>
            <a:lvl1pPr>
              <a:defRPr/>
            </a:lvl1pPr>
          </a:lstStyle>
          <a:p>
            <a:pPr lvl="0"/>
            <a:endParaRPr lang="en-GB"/>
          </a:p>
        </p:txBody>
      </p:sp>
      <p:sp>
        <p:nvSpPr>
          <p:cNvPr id="3" name="Google Shape;28;p8">
            <a:extLst>
              <a:ext uri="{FF2B5EF4-FFF2-40B4-BE49-F238E27FC236}">
                <a16:creationId xmlns:a16="http://schemas.microsoft.com/office/drawing/2014/main" id="{7703D8A3-D9AB-4F11-B25E-EDAFDBB04435}"/>
              </a:ext>
            </a:extLst>
          </p:cNvPr>
          <p:cNvSpPr txBox="1">
            <a:spLocks noGrp="1"/>
          </p:cNvSpPr>
          <p:nvPr>
            <p:ph idx="1"/>
          </p:nvPr>
        </p:nvSpPr>
        <p:spPr>
          <a:xfrm>
            <a:off x="457200" y="1426244"/>
            <a:ext cx="4015797" cy="1685998"/>
          </a:xfrm>
        </p:spPr>
        <p:txBody>
          <a:bodyPr/>
          <a:lstStyle>
            <a:lvl1pPr>
              <a:defRPr lang="en-GB"/>
            </a:lvl1pPr>
          </a:lstStyle>
          <a:p>
            <a:pPr lvl="0"/>
            <a:endParaRPr lang="en-GB"/>
          </a:p>
        </p:txBody>
      </p:sp>
      <p:sp>
        <p:nvSpPr>
          <p:cNvPr id="4" name="Google Shape;29;p8">
            <a:extLst>
              <a:ext uri="{FF2B5EF4-FFF2-40B4-BE49-F238E27FC236}">
                <a16:creationId xmlns:a16="http://schemas.microsoft.com/office/drawing/2014/main" id="{8F88ECCC-9BB6-4508-B943-C81427615C16}"/>
              </a:ext>
            </a:extLst>
          </p:cNvPr>
          <p:cNvSpPr txBox="1">
            <a:spLocks noGrp="1"/>
          </p:cNvSpPr>
          <p:nvPr>
            <p:ph idx="2"/>
          </p:nvPr>
        </p:nvSpPr>
        <p:spPr>
          <a:xfrm>
            <a:off x="4674239" y="1426244"/>
            <a:ext cx="4015797" cy="3535500"/>
          </a:xfrm>
        </p:spPr>
        <p:txBody>
          <a:bodyPr/>
          <a:lstStyle>
            <a:lvl1pPr>
              <a:defRPr lang="en-GB"/>
            </a:lvl1pPr>
          </a:lstStyle>
          <a:p>
            <a:pPr lvl="0"/>
            <a:endParaRPr lang="en-GB"/>
          </a:p>
        </p:txBody>
      </p:sp>
      <p:sp>
        <p:nvSpPr>
          <p:cNvPr id="5" name="Google Shape;30;p8">
            <a:extLst>
              <a:ext uri="{FF2B5EF4-FFF2-40B4-BE49-F238E27FC236}">
                <a16:creationId xmlns:a16="http://schemas.microsoft.com/office/drawing/2014/main" id="{8BDDE716-C84E-473F-9209-287BB2084F4D}"/>
              </a:ext>
            </a:extLst>
          </p:cNvPr>
          <p:cNvSpPr txBox="1">
            <a:spLocks noGrp="1"/>
          </p:cNvSpPr>
          <p:nvPr>
            <p:ph idx="3"/>
          </p:nvPr>
        </p:nvSpPr>
        <p:spPr>
          <a:xfrm>
            <a:off x="457200" y="3272957"/>
            <a:ext cx="4015797" cy="1685998"/>
          </a:xfrm>
        </p:spPr>
        <p:txBody>
          <a:bodyPr/>
          <a:lstStyle>
            <a:lvl1pPr>
              <a:defRPr lang="en-GB"/>
            </a:lvl1pPr>
          </a:lstStyle>
          <a:p>
            <a:pPr lvl="0"/>
            <a:endParaRPr lang="en-GB"/>
          </a:p>
        </p:txBody>
      </p:sp>
    </p:spTree>
    <p:extLst>
      <p:ext uri="{BB962C8B-B14F-4D97-AF65-F5344CB8AC3E}">
        <p14:creationId xmlns:p14="http://schemas.microsoft.com/office/powerpoint/2010/main" val="300366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OBJECT_AND_TWO_OBJECTS">
    <p:spTree>
      <p:nvGrpSpPr>
        <p:cNvPr id="1" name=""/>
        <p:cNvGrpSpPr/>
        <p:nvPr/>
      </p:nvGrpSpPr>
      <p:grpSpPr>
        <a:xfrm>
          <a:off x="0" y="0"/>
          <a:ext cx="0" cy="0"/>
          <a:chOff x="0" y="0"/>
          <a:chExt cx="0" cy="0"/>
        </a:xfrm>
      </p:grpSpPr>
      <p:sp>
        <p:nvSpPr>
          <p:cNvPr id="2" name="Google Shape;32;p9">
            <a:extLst>
              <a:ext uri="{FF2B5EF4-FFF2-40B4-BE49-F238E27FC236}">
                <a16:creationId xmlns:a16="http://schemas.microsoft.com/office/drawing/2014/main" id="{C7CD9E3F-F3F8-4706-A6C0-13490123220C}"/>
              </a:ext>
            </a:extLst>
          </p:cNvPr>
          <p:cNvSpPr txBox="1">
            <a:spLocks noGrp="1"/>
          </p:cNvSpPr>
          <p:nvPr>
            <p:ph type="title"/>
          </p:nvPr>
        </p:nvSpPr>
        <p:spPr>
          <a:xfrm>
            <a:off x="3132002" y="244163"/>
            <a:ext cx="5554797" cy="1016099"/>
          </a:xfrm>
        </p:spPr>
        <p:txBody>
          <a:bodyPr lIns="0" tIns="0" rIns="0" bIns="0"/>
          <a:lstStyle>
            <a:lvl1pPr>
              <a:defRPr/>
            </a:lvl1pPr>
          </a:lstStyle>
          <a:p>
            <a:pPr lvl="0"/>
            <a:endParaRPr lang="en-GB"/>
          </a:p>
        </p:txBody>
      </p:sp>
      <p:sp>
        <p:nvSpPr>
          <p:cNvPr id="3" name="Google Shape;33;p9">
            <a:extLst>
              <a:ext uri="{FF2B5EF4-FFF2-40B4-BE49-F238E27FC236}">
                <a16:creationId xmlns:a16="http://schemas.microsoft.com/office/drawing/2014/main" id="{AF4CE5A6-8575-4BE4-AA35-B64710956BD8}"/>
              </a:ext>
            </a:extLst>
          </p:cNvPr>
          <p:cNvSpPr txBox="1">
            <a:spLocks noGrp="1"/>
          </p:cNvSpPr>
          <p:nvPr>
            <p:ph idx="1"/>
          </p:nvPr>
        </p:nvSpPr>
        <p:spPr>
          <a:xfrm>
            <a:off x="457200" y="1426244"/>
            <a:ext cx="4015797" cy="3535500"/>
          </a:xfrm>
        </p:spPr>
        <p:txBody>
          <a:bodyPr/>
          <a:lstStyle>
            <a:lvl1pPr>
              <a:defRPr lang="en-GB"/>
            </a:lvl1pPr>
          </a:lstStyle>
          <a:p>
            <a:pPr lvl="0"/>
            <a:endParaRPr lang="en-GB"/>
          </a:p>
        </p:txBody>
      </p:sp>
      <p:sp>
        <p:nvSpPr>
          <p:cNvPr id="4" name="Google Shape;34;p9">
            <a:extLst>
              <a:ext uri="{FF2B5EF4-FFF2-40B4-BE49-F238E27FC236}">
                <a16:creationId xmlns:a16="http://schemas.microsoft.com/office/drawing/2014/main" id="{D2A560B9-268C-42A4-A3EA-07691AAA0018}"/>
              </a:ext>
            </a:extLst>
          </p:cNvPr>
          <p:cNvSpPr txBox="1">
            <a:spLocks noGrp="1"/>
          </p:cNvSpPr>
          <p:nvPr>
            <p:ph idx="2"/>
          </p:nvPr>
        </p:nvSpPr>
        <p:spPr>
          <a:xfrm>
            <a:off x="4674239" y="1426244"/>
            <a:ext cx="4015797" cy="1685998"/>
          </a:xfrm>
        </p:spPr>
        <p:txBody>
          <a:bodyPr/>
          <a:lstStyle>
            <a:lvl1pPr>
              <a:defRPr lang="en-GB"/>
            </a:lvl1pPr>
          </a:lstStyle>
          <a:p>
            <a:pPr lvl="0"/>
            <a:endParaRPr lang="en-GB"/>
          </a:p>
        </p:txBody>
      </p:sp>
      <p:sp>
        <p:nvSpPr>
          <p:cNvPr id="5" name="Google Shape;35;p9">
            <a:extLst>
              <a:ext uri="{FF2B5EF4-FFF2-40B4-BE49-F238E27FC236}">
                <a16:creationId xmlns:a16="http://schemas.microsoft.com/office/drawing/2014/main" id="{F3A60B3F-F3EC-42AD-9858-297B10357130}"/>
              </a:ext>
            </a:extLst>
          </p:cNvPr>
          <p:cNvSpPr txBox="1">
            <a:spLocks noGrp="1"/>
          </p:cNvSpPr>
          <p:nvPr>
            <p:ph idx="3"/>
          </p:nvPr>
        </p:nvSpPr>
        <p:spPr>
          <a:xfrm>
            <a:off x="4674239" y="3272957"/>
            <a:ext cx="4015797" cy="1685998"/>
          </a:xfrm>
        </p:spPr>
        <p:txBody>
          <a:bodyPr/>
          <a:lstStyle>
            <a:lvl1pPr>
              <a:defRPr lang="en-GB"/>
            </a:lvl1pPr>
          </a:lstStyle>
          <a:p>
            <a:pPr lvl="0"/>
            <a:endParaRPr lang="en-GB"/>
          </a:p>
        </p:txBody>
      </p:sp>
    </p:spTree>
    <p:extLst>
      <p:ext uri="{BB962C8B-B14F-4D97-AF65-F5344CB8AC3E}">
        <p14:creationId xmlns:p14="http://schemas.microsoft.com/office/powerpoint/2010/main" val="2519093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WO_OBJECTS_OVER_TEXT">
    <p:spTree>
      <p:nvGrpSpPr>
        <p:cNvPr id="1" name=""/>
        <p:cNvGrpSpPr/>
        <p:nvPr/>
      </p:nvGrpSpPr>
      <p:grpSpPr>
        <a:xfrm>
          <a:off x="0" y="0"/>
          <a:ext cx="0" cy="0"/>
          <a:chOff x="0" y="0"/>
          <a:chExt cx="0" cy="0"/>
        </a:xfrm>
      </p:grpSpPr>
      <p:sp>
        <p:nvSpPr>
          <p:cNvPr id="2" name="Google Shape;37;p10">
            <a:extLst>
              <a:ext uri="{FF2B5EF4-FFF2-40B4-BE49-F238E27FC236}">
                <a16:creationId xmlns:a16="http://schemas.microsoft.com/office/drawing/2014/main" id="{B577C60D-B6E8-40CD-84F6-1EFC1A15BEF9}"/>
              </a:ext>
            </a:extLst>
          </p:cNvPr>
          <p:cNvSpPr txBox="1">
            <a:spLocks noGrp="1"/>
          </p:cNvSpPr>
          <p:nvPr>
            <p:ph type="title"/>
          </p:nvPr>
        </p:nvSpPr>
        <p:spPr>
          <a:xfrm>
            <a:off x="3132002" y="244163"/>
            <a:ext cx="5554797" cy="1016099"/>
          </a:xfrm>
        </p:spPr>
        <p:txBody>
          <a:bodyPr lIns="0" tIns="0" rIns="0" bIns="0"/>
          <a:lstStyle>
            <a:lvl1pPr>
              <a:defRPr/>
            </a:lvl1pPr>
          </a:lstStyle>
          <a:p>
            <a:pPr lvl="0"/>
            <a:endParaRPr lang="en-GB"/>
          </a:p>
        </p:txBody>
      </p:sp>
      <p:sp>
        <p:nvSpPr>
          <p:cNvPr id="3" name="Google Shape;38;p10">
            <a:extLst>
              <a:ext uri="{FF2B5EF4-FFF2-40B4-BE49-F238E27FC236}">
                <a16:creationId xmlns:a16="http://schemas.microsoft.com/office/drawing/2014/main" id="{A12DD455-290E-4B4C-AAA6-061345163D24}"/>
              </a:ext>
            </a:extLst>
          </p:cNvPr>
          <p:cNvSpPr txBox="1">
            <a:spLocks noGrp="1"/>
          </p:cNvSpPr>
          <p:nvPr>
            <p:ph type="body" idx="3"/>
          </p:nvPr>
        </p:nvSpPr>
        <p:spPr>
          <a:xfrm>
            <a:off x="457200" y="1426244"/>
            <a:ext cx="4015797" cy="1685998"/>
          </a:xfrm>
        </p:spPr>
        <p:txBody>
          <a:bodyPr/>
          <a:lstStyle>
            <a:lvl1pPr>
              <a:defRPr lang="en-GB"/>
            </a:lvl1pPr>
          </a:lstStyle>
          <a:p>
            <a:pPr lvl="0"/>
            <a:endParaRPr lang="en-GB"/>
          </a:p>
        </p:txBody>
      </p:sp>
      <p:sp>
        <p:nvSpPr>
          <p:cNvPr id="4" name="Google Shape;39;p10">
            <a:extLst>
              <a:ext uri="{FF2B5EF4-FFF2-40B4-BE49-F238E27FC236}">
                <a16:creationId xmlns:a16="http://schemas.microsoft.com/office/drawing/2014/main" id="{B6EA387B-72A5-43B9-937E-F9C31CCED8F2}"/>
              </a:ext>
            </a:extLst>
          </p:cNvPr>
          <p:cNvSpPr txBox="1">
            <a:spLocks noGrp="1"/>
          </p:cNvSpPr>
          <p:nvPr>
            <p:ph idx="1"/>
          </p:nvPr>
        </p:nvSpPr>
        <p:spPr>
          <a:xfrm>
            <a:off x="4674239" y="1426244"/>
            <a:ext cx="4015797" cy="1685998"/>
          </a:xfrm>
        </p:spPr>
        <p:txBody>
          <a:bodyPr/>
          <a:lstStyle>
            <a:lvl1pPr>
              <a:defRPr lang="en-GB"/>
            </a:lvl1pPr>
          </a:lstStyle>
          <a:p>
            <a:pPr lvl="0"/>
            <a:endParaRPr lang="en-GB"/>
          </a:p>
        </p:txBody>
      </p:sp>
      <p:sp>
        <p:nvSpPr>
          <p:cNvPr id="5" name="Google Shape;40;p10">
            <a:extLst>
              <a:ext uri="{FF2B5EF4-FFF2-40B4-BE49-F238E27FC236}">
                <a16:creationId xmlns:a16="http://schemas.microsoft.com/office/drawing/2014/main" id="{1D0E0475-75BF-4899-9626-2340C96AB61B}"/>
              </a:ext>
            </a:extLst>
          </p:cNvPr>
          <p:cNvSpPr txBox="1">
            <a:spLocks noGrp="1"/>
          </p:cNvSpPr>
          <p:nvPr>
            <p:ph idx="2"/>
          </p:nvPr>
        </p:nvSpPr>
        <p:spPr>
          <a:xfrm>
            <a:off x="457200" y="3272957"/>
            <a:ext cx="8229298" cy="1685998"/>
          </a:xfrm>
        </p:spPr>
        <p:txBody>
          <a:bodyPr/>
          <a:lstStyle>
            <a:lvl1pPr>
              <a:defRPr lang="en-GB"/>
            </a:lvl1pPr>
          </a:lstStyle>
          <a:p>
            <a:pPr lvl="0"/>
            <a:endParaRPr lang="en-GB"/>
          </a:p>
        </p:txBody>
      </p:sp>
    </p:spTree>
    <p:extLst>
      <p:ext uri="{BB962C8B-B14F-4D97-AF65-F5344CB8AC3E}">
        <p14:creationId xmlns:p14="http://schemas.microsoft.com/office/powerpoint/2010/main" val="31698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6;p1">
            <a:extLst>
              <a:ext uri="{FF2B5EF4-FFF2-40B4-BE49-F238E27FC236}">
                <a16:creationId xmlns:a16="http://schemas.microsoft.com/office/drawing/2014/main" id="{89CA4A21-F5F3-4938-AE5B-30B2D34EC9A4}"/>
              </a:ext>
            </a:extLst>
          </p:cNvPr>
          <p:cNvSpPr txBox="1">
            <a:spLocks noGrp="1"/>
          </p:cNvSpPr>
          <p:nvPr>
            <p:ph type="title"/>
          </p:nvPr>
        </p:nvSpPr>
        <p:spPr>
          <a:xfrm>
            <a:off x="251642" y="3983684"/>
            <a:ext cx="8569199" cy="664201"/>
          </a:xfrm>
          <a:prstGeom prst="rect">
            <a:avLst/>
          </a:prstGeom>
          <a:noFill/>
          <a:ln>
            <a:noFill/>
          </a:ln>
        </p:spPr>
        <p:txBody>
          <a:bodyPr vert="horz" wrap="square" lIns="91421" tIns="45701" rIns="91421" bIns="45701" anchor="ctr" anchorCtr="0" compatLnSpc="1">
            <a:noAutofit/>
          </a:bodyPr>
          <a:lstStyle/>
          <a:p>
            <a:pPr lvl="0"/>
            <a:endParaRPr lang="en-GB"/>
          </a:p>
        </p:txBody>
      </p:sp>
      <p:sp>
        <p:nvSpPr>
          <p:cNvPr id="3" name="Google Shape;7;p1">
            <a:extLst>
              <a:ext uri="{FF2B5EF4-FFF2-40B4-BE49-F238E27FC236}">
                <a16:creationId xmlns:a16="http://schemas.microsoft.com/office/drawing/2014/main" id="{4CC51461-1AF1-46C8-8BCC-567C98044D93}"/>
              </a:ext>
            </a:extLst>
          </p:cNvPr>
          <p:cNvSpPr txBox="1">
            <a:spLocks noGrp="1"/>
          </p:cNvSpPr>
          <p:nvPr>
            <p:ph type="dt" sz="half" idx="2"/>
          </p:nvPr>
        </p:nvSpPr>
        <p:spPr>
          <a:xfrm>
            <a:off x="457200" y="5650242"/>
            <a:ext cx="2133596" cy="324602"/>
          </a:xfrm>
          <a:prstGeom prst="rect">
            <a:avLst/>
          </a:prstGeom>
          <a:noFill/>
          <a:ln>
            <a:noFill/>
          </a:ln>
        </p:spPr>
        <p:txBody>
          <a:bodyPr vert="horz" wrap="square" lIns="91421" tIns="45701" rIns="91421" bIns="45701" anchor="ctr" anchorCtr="0" compatLnSpc="1">
            <a:noAutofit/>
          </a:bodyPr>
          <a:lstStyle>
            <a:lvl1pPr marL="0" marR="0" lvl="0" indent="0" algn="l" defTabSz="914400" rtl="0" fontAlgn="auto" hangingPunct="1">
              <a:lnSpc>
                <a:spcPct val="100000"/>
              </a:lnSpc>
              <a:spcBef>
                <a:spcPts val="0"/>
              </a:spcBef>
              <a:spcAft>
                <a:spcPts val="0"/>
              </a:spcAft>
              <a:buNone/>
              <a:tabLst/>
              <a:defRPr lang="en-GB" sz="1800" b="0" i="0" u="none" strike="noStrike" kern="0" cap="none" spc="0" baseline="0">
                <a:solidFill>
                  <a:srgbClr val="000000"/>
                </a:solidFill>
                <a:uFillTx/>
                <a:latin typeface="Arial"/>
                <a:ea typeface="Arial"/>
                <a:cs typeface="Arial"/>
              </a:defRPr>
            </a:lvl1pPr>
          </a:lstStyle>
          <a:p>
            <a:pPr lvl="0"/>
            <a:endParaRPr lang="en-GB"/>
          </a:p>
        </p:txBody>
      </p:sp>
      <p:sp>
        <p:nvSpPr>
          <p:cNvPr id="4" name="Google Shape;8;p1">
            <a:extLst>
              <a:ext uri="{FF2B5EF4-FFF2-40B4-BE49-F238E27FC236}">
                <a16:creationId xmlns:a16="http://schemas.microsoft.com/office/drawing/2014/main" id="{C91CDB86-FF16-45A3-9691-359D65F806FE}"/>
              </a:ext>
            </a:extLst>
          </p:cNvPr>
          <p:cNvSpPr txBox="1">
            <a:spLocks noGrp="1"/>
          </p:cNvSpPr>
          <p:nvPr>
            <p:ph type="ftr" sz="quarter" idx="3"/>
          </p:nvPr>
        </p:nvSpPr>
        <p:spPr>
          <a:xfrm>
            <a:off x="3124084" y="5650242"/>
            <a:ext cx="2895603" cy="324602"/>
          </a:xfrm>
          <a:prstGeom prst="rect">
            <a:avLst/>
          </a:prstGeom>
          <a:noFill/>
          <a:ln>
            <a:noFill/>
          </a:ln>
        </p:spPr>
        <p:txBody>
          <a:bodyPr vert="horz" wrap="square" lIns="91421" tIns="45701" rIns="91421" bIns="45701" anchor="ctr" anchorCtr="1" compatLnSpc="1">
            <a:noAutofit/>
          </a:bodyPr>
          <a:lstStyle>
            <a:lvl1pPr marL="0" marR="0" lvl="0" indent="0" algn="l" defTabSz="914400" rtl="0" fontAlgn="auto" hangingPunct="1">
              <a:lnSpc>
                <a:spcPct val="100000"/>
              </a:lnSpc>
              <a:spcBef>
                <a:spcPts val="0"/>
              </a:spcBef>
              <a:spcAft>
                <a:spcPts val="0"/>
              </a:spcAft>
              <a:buNone/>
              <a:tabLst/>
              <a:defRPr lang="en-GB" sz="1800" b="0" i="0" u="none" strike="noStrike" kern="0" cap="none" spc="0" baseline="0">
                <a:solidFill>
                  <a:srgbClr val="000000"/>
                </a:solidFill>
                <a:uFillTx/>
                <a:latin typeface="Arial"/>
                <a:ea typeface="Arial"/>
                <a:cs typeface="Arial"/>
              </a:defRPr>
            </a:lvl1pPr>
          </a:lstStyle>
          <a:p>
            <a:pPr lvl="0"/>
            <a:endParaRPr lang="en-GB"/>
          </a:p>
        </p:txBody>
      </p:sp>
      <p:sp>
        <p:nvSpPr>
          <p:cNvPr id="5" name="Google Shape;9;p1">
            <a:extLst>
              <a:ext uri="{FF2B5EF4-FFF2-40B4-BE49-F238E27FC236}">
                <a16:creationId xmlns:a16="http://schemas.microsoft.com/office/drawing/2014/main" id="{FA4F77AD-51C3-4FDD-A14C-A2287CBA3F93}"/>
              </a:ext>
            </a:extLst>
          </p:cNvPr>
          <p:cNvSpPr txBox="1">
            <a:spLocks noGrp="1"/>
          </p:cNvSpPr>
          <p:nvPr>
            <p:ph type="sldNum" sz="quarter" idx="4"/>
          </p:nvPr>
        </p:nvSpPr>
        <p:spPr>
          <a:xfrm>
            <a:off x="6553084" y="5650242"/>
            <a:ext cx="2133596" cy="324602"/>
          </a:xfrm>
          <a:prstGeom prst="rect">
            <a:avLst/>
          </a:prstGeom>
          <a:noFill/>
          <a:ln>
            <a:noFill/>
          </a:ln>
        </p:spPr>
        <p:txBody>
          <a:bodyPr vert="horz" wrap="square" lIns="91421" tIns="45701" rIns="91421" bIns="45701"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0" cap="none" spc="0" baseline="0">
                <a:solidFill>
                  <a:srgbClr val="898989"/>
                </a:solidFill>
                <a:uFillTx/>
                <a:latin typeface="Calibri"/>
                <a:ea typeface="Calibri"/>
                <a:cs typeface="Calibri"/>
              </a:defRPr>
            </a:lvl1pPr>
          </a:lstStyle>
          <a:p>
            <a:pPr lvl="0"/>
            <a:fld id="{D9A40E7A-F6C3-495F-8B74-9365C91BA385}" type="slidenum">
              <a:t>‹#›</a:t>
            </a:fld>
            <a:endParaRPr lang="en-GB"/>
          </a:p>
        </p:txBody>
      </p:sp>
      <p:sp>
        <p:nvSpPr>
          <p:cNvPr id="6" name="Google Shape;10;p1">
            <a:extLst>
              <a:ext uri="{FF2B5EF4-FFF2-40B4-BE49-F238E27FC236}">
                <a16:creationId xmlns:a16="http://schemas.microsoft.com/office/drawing/2014/main" id="{67BB8CD2-0AFC-4D94-9AB4-A6AA23BE7730}"/>
              </a:ext>
            </a:extLst>
          </p:cNvPr>
          <p:cNvSpPr txBox="1">
            <a:spLocks noGrp="1"/>
          </p:cNvSpPr>
          <p:nvPr>
            <p:ph type="body" idx="1"/>
          </p:nvPr>
        </p:nvSpPr>
        <p:spPr>
          <a:xfrm>
            <a:off x="457200" y="1426244"/>
            <a:ext cx="8229298" cy="3535500"/>
          </a:xfrm>
          <a:prstGeom prst="rect">
            <a:avLst/>
          </a:prstGeom>
          <a:noFill/>
          <a:ln>
            <a:noFill/>
          </a:ln>
        </p:spPr>
        <p:txBody>
          <a:bodyPr vert="horz" wrap="square" lIns="0" tIns="0" rIns="0" bIns="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marL="0" marR="0" lvl="0" indent="0" algn="l" defTabSz="914400" rtl="0" fontAlgn="auto" hangingPunct="1">
        <a:lnSpc>
          <a:spcPct val="100000"/>
        </a:lnSpc>
        <a:spcBef>
          <a:spcPts val="0"/>
        </a:spcBef>
        <a:spcAft>
          <a:spcPts val="0"/>
        </a:spcAft>
        <a:buNone/>
        <a:tabLst/>
        <a:defRPr lang="en-GB" sz="1800" b="0" i="0" u="none" strike="noStrike" kern="0" cap="none" spc="0" baseline="0">
          <a:solidFill>
            <a:srgbClr val="000000"/>
          </a:solidFill>
          <a:uFillTx/>
          <a:latin typeface="Arial"/>
          <a:ea typeface="Arial"/>
          <a:cs typeface="Arial"/>
        </a:defRPr>
      </a:lvl1pPr>
    </p:titleStyle>
    <p:bodyStyle>
      <a:lvl1pPr marL="457200" marR="0" lvl="0" indent="-228600" algn="l" defTabSz="914400" rtl="0" fontAlgn="auto" hangingPunct="1">
        <a:lnSpc>
          <a:spcPct val="100000"/>
        </a:lnSpc>
        <a:spcBef>
          <a:spcPts val="0"/>
        </a:spcBef>
        <a:spcAft>
          <a:spcPts val="0"/>
        </a:spcAft>
        <a:buNone/>
        <a:tabLst/>
        <a:defRPr lang="en-US" sz="1800" b="0" i="0" u="none" strike="noStrike" kern="0" cap="none" spc="0" baseline="0">
          <a:solidFill>
            <a:srgbClr val="000000"/>
          </a:solidFill>
          <a:uFillTx/>
          <a:latin typeface="Arial"/>
          <a:ea typeface="Arial"/>
          <a:cs typeface="Arial"/>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blipFill>
          <a:blip r:embed="rId3">
            <a:alphaModFix/>
          </a:blip>
          <a:stretch>
            <a:fillRect/>
          </a:stretch>
        </a:blipFill>
        <a:effectLst/>
      </p:bgPr>
    </p:bg>
    <p:spTree>
      <p:nvGrpSpPr>
        <p:cNvPr id="1" name=""/>
        <p:cNvGrpSpPr/>
        <p:nvPr/>
      </p:nvGrpSpPr>
      <p:grpSpPr>
        <a:xfrm>
          <a:off x="0" y="0"/>
          <a:ext cx="0" cy="0"/>
          <a:chOff x="0" y="0"/>
          <a:chExt cx="0" cy="0"/>
        </a:xfrm>
      </p:grpSpPr>
      <p:sp>
        <p:nvSpPr>
          <p:cNvPr id="2" name="Google Shape;70;p15">
            <a:extLst>
              <a:ext uri="{FF2B5EF4-FFF2-40B4-BE49-F238E27FC236}">
                <a16:creationId xmlns:a16="http://schemas.microsoft.com/office/drawing/2014/main" id="{1CFE3AE5-B5F4-408F-B092-157A0B247D00}"/>
              </a:ext>
            </a:extLst>
          </p:cNvPr>
          <p:cNvSpPr txBox="1">
            <a:spLocks noGrp="1"/>
          </p:cNvSpPr>
          <p:nvPr>
            <p:ph type="ctrTitle"/>
          </p:nvPr>
        </p:nvSpPr>
        <p:spPr>
          <a:xfrm>
            <a:off x="330546" y="4147096"/>
            <a:ext cx="8568952" cy="664457"/>
          </a:xfrm>
        </p:spPr>
        <p:txBody>
          <a:bodyPr/>
          <a:lstStyle/>
          <a:p>
            <a:pPr lvl="0"/>
            <a:r>
              <a:rPr lang="en-GB" sz="3000" dirty="0">
                <a:solidFill>
                  <a:srgbClr val="000000"/>
                </a:solidFill>
              </a:rPr>
              <a:t>Policy Into Practice: </a:t>
            </a:r>
            <a:br>
              <a:rPr lang="en-GB" sz="3000" dirty="0">
                <a:solidFill>
                  <a:srgbClr val="000000"/>
                </a:solidFill>
              </a:rPr>
            </a:br>
            <a:r>
              <a:rPr lang="en-GB" sz="3000" dirty="0">
                <a:solidFill>
                  <a:srgbClr val="000000"/>
                </a:solidFill>
              </a:rPr>
              <a:t>The Leadership Challenge</a:t>
            </a:r>
          </a:p>
        </p:txBody>
      </p:sp>
      <p:sp>
        <p:nvSpPr>
          <p:cNvPr id="3" name="Google Shape;71;p15">
            <a:extLst>
              <a:ext uri="{FF2B5EF4-FFF2-40B4-BE49-F238E27FC236}">
                <a16:creationId xmlns:a16="http://schemas.microsoft.com/office/drawing/2014/main" id="{61470CAE-A926-4010-81D6-EF5E51FA6A6D}"/>
              </a:ext>
            </a:extLst>
          </p:cNvPr>
          <p:cNvSpPr txBox="1">
            <a:spLocks noGrp="1"/>
          </p:cNvSpPr>
          <p:nvPr>
            <p:ph type="subTitle" idx="1"/>
          </p:nvPr>
        </p:nvSpPr>
        <p:spPr>
          <a:xfrm>
            <a:off x="3136346" y="5028249"/>
            <a:ext cx="5927104" cy="492002"/>
          </a:xfrm>
        </p:spPr>
        <p:txBody>
          <a:bodyPr/>
          <a:lstStyle/>
          <a:p>
            <a:pPr marL="0" lvl="3" indent="0">
              <a:lnSpc>
                <a:spcPct val="80000"/>
              </a:lnSpc>
              <a:spcBef>
                <a:spcPts val="0"/>
              </a:spcBef>
              <a:buNone/>
            </a:pPr>
            <a:r>
              <a:rPr lang="en-GB" sz="1500" kern="0">
                <a:latin typeface="Arial"/>
                <a:cs typeface="Arial"/>
              </a:rPr>
              <a:t>Counter-Terrorism and Security Act 2015 as amended by the Counter-Terrorism  and Border Security Act 2019 </a:t>
            </a:r>
            <a:endParaRPr lang="en-GB" sz="1600" kern="0">
              <a:solidFill>
                <a:srgbClr val="888888"/>
              </a:solidFill>
              <a:latin typeface="Arial"/>
              <a:cs typeface="Arial"/>
            </a:endParaRPr>
          </a:p>
          <a:p>
            <a:pPr marL="0" lvl="0" indent="0">
              <a:lnSpc>
                <a:spcPct val="80000"/>
              </a:lnSpc>
              <a:spcBef>
                <a:spcPts val="475"/>
              </a:spcBef>
            </a:pPr>
            <a:endParaRPr lang="en-GB" sz="2180"/>
          </a:p>
        </p:txBody>
      </p:sp>
      <p:pic>
        <p:nvPicPr>
          <p:cNvPr id="4" name="Google Shape;72;p15" descr="Department for Education logo">
            <a:extLst>
              <a:ext uri="{FF2B5EF4-FFF2-40B4-BE49-F238E27FC236}">
                <a16:creationId xmlns:a16="http://schemas.microsoft.com/office/drawing/2014/main" id="{0F882219-692D-4647-A2FA-7D7C206E62F8}"/>
              </a:ext>
            </a:extLst>
          </p:cNvPr>
          <p:cNvPicPr>
            <a:picLocks noChangeAspect="1"/>
          </p:cNvPicPr>
          <p:nvPr/>
        </p:nvPicPr>
        <p:blipFill>
          <a:blip r:embed="rId4">
            <a:alphaModFix/>
          </a:blip>
          <a:stretch>
            <a:fillRect/>
          </a:stretch>
        </p:blipFill>
        <p:spPr>
          <a:xfrm>
            <a:off x="151799" y="4953003"/>
            <a:ext cx="1143000" cy="1143000"/>
          </a:xfrm>
          <a:prstGeom prst="rect">
            <a:avLst/>
          </a:prstGeom>
          <a:noFill/>
          <a:ln cap="flat">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Google Shape;149;p24">
            <a:extLst>
              <a:ext uri="{FF2B5EF4-FFF2-40B4-BE49-F238E27FC236}">
                <a16:creationId xmlns:a16="http://schemas.microsoft.com/office/drawing/2014/main" id="{9A2A7E8F-9AFC-4164-BA03-2AFE08E2B028}"/>
              </a:ext>
            </a:extLst>
          </p:cNvPr>
          <p:cNvSpPr txBox="1">
            <a:spLocks noGrp="1"/>
          </p:cNvSpPr>
          <p:nvPr>
            <p:ph type="title" idx="4294967295"/>
          </p:nvPr>
        </p:nvSpPr>
        <p:spPr>
          <a:xfrm>
            <a:off x="441728" y="614522"/>
            <a:ext cx="8216697" cy="1022701"/>
          </a:xfrm>
          <a:prstGeom prst="rect">
            <a:avLst/>
          </a:prstGeom>
          <a:noFill/>
          <a:ln cap="flat">
            <a:noFill/>
            <a:prstDash/>
          </a:ln>
          <a:effectLst/>
        </p:spPr>
        <p:txBody>
          <a:bodyPr rot="0" spcFirstLastPara="0" vertOverflow="overflow" horzOverflow="overflow" vert="horz" wrap="square" lIns="91421" tIns="45701" rIns="91421" bIns="45701"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3000" b="1" i="0" u="none" strike="noStrike" kern="0" cap="none" spc="0" normalizeH="0" baseline="0" noProof="0" dirty="0">
                <a:ln>
                  <a:noFill/>
                </a:ln>
                <a:solidFill>
                  <a:srgbClr val="000000"/>
                </a:solidFill>
                <a:effectLst/>
                <a:uLnTx/>
                <a:uFillTx/>
                <a:latin typeface="Arial"/>
                <a:ea typeface="Arial"/>
                <a:cs typeface="Arial"/>
              </a:rPr>
              <a:t>Providers registered with Office for Students (</a:t>
            </a:r>
            <a:r>
              <a:rPr kumimoji="0" lang="en-GB" sz="3000" b="1" i="0" u="none" strike="noStrike" kern="0" cap="none" spc="0" normalizeH="0" baseline="0" noProof="0" dirty="0" err="1">
                <a:ln>
                  <a:noFill/>
                </a:ln>
                <a:solidFill>
                  <a:srgbClr val="000000"/>
                </a:solidFill>
                <a:effectLst/>
                <a:uLnTx/>
                <a:uFillTx/>
                <a:latin typeface="Arial"/>
                <a:ea typeface="Arial"/>
                <a:cs typeface="Arial"/>
              </a:rPr>
              <a:t>OfS</a:t>
            </a:r>
            <a:r>
              <a:rPr kumimoji="0" lang="en-GB" sz="3000" b="1" i="0" u="none" strike="noStrike" kern="0" cap="none" spc="0" normalizeH="0" baseline="0" noProof="0" dirty="0">
                <a:ln>
                  <a:noFill/>
                </a:ln>
                <a:solidFill>
                  <a:srgbClr val="000000"/>
                </a:solidFill>
                <a:effectLst/>
                <a:uLnTx/>
                <a:uFillTx/>
                <a:latin typeface="Arial"/>
                <a:ea typeface="Arial"/>
                <a:cs typeface="Arial"/>
              </a:rPr>
              <a:t>)</a:t>
            </a:r>
            <a:endParaRPr kumimoji="0" lang="en-GB" sz="3000" b="0" i="0" u="none" strike="noStrike" kern="0" cap="none" spc="0" normalizeH="0" baseline="0" noProof="0" dirty="0">
              <a:ln>
                <a:noFill/>
              </a:ln>
              <a:solidFill>
                <a:srgbClr val="000000"/>
              </a:solidFill>
              <a:effectLst/>
              <a:uLnTx/>
              <a:uFillTx/>
              <a:latin typeface="Arial"/>
              <a:ea typeface="Arial"/>
              <a:cs typeface="Arial"/>
            </a:endParaRPr>
          </a:p>
        </p:txBody>
      </p:sp>
      <p:sp>
        <p:nvSpPr>
          <p:cNvPr id="3" name="Google Shape;150;p24">
            <a:extLst>
              <a:ext uri="{FF2B5EF4-FFF2-40B4-BE49-F238E27FC236}">
                <a16:creationId xmlns:a16="http://schemas.microsoft.com/office/drawing/2014/main" id="{CF583348-E216-45CB-B1BB-FC89FE644040}"/>
              </a:ext>
            </a:extLst>
          </p:cNvPr>
          <p:cNvSpPr txBox="1"/>
          <p:nvPr/>
        </p:nvSpPr>
        <p:spPr>
          <a:xfrm>
            <a:off x="372645" y="2320491"/>
            <a:ext cx="8229600" cy="3427802"/>
          </a:xfrm>
          <a:prstGeom prst="rect">
            <a:avLst/>
          </a:prstGeom>
          <a:noFill/>
          <a:ln cap="flat">
            <a:noFill/>
          </a:ln>
        </p:spPr>
        <p:txBody>
          <a:bodyPr vert="horz" wrap="square" lIns="91421" tIns="45701" rIns="91421" bIns="45701" anchor="t" anchorCtr="0" compatLnSpc="1">
            <a:noAutofit/>
          </a:bodyPr>
          <a:lstStyle/>
          <a:p>
            <a:pPr marL="457200" marR="0" lvl="0" indent="-330198" algn="l" defTabSz="914400" rtl="0" fontAlgn="auto" hangingPunct="1">
              <a:lnSpc>
                <a:spcPct val="100000"/>
              </a:lnSpc>
              <a:spcBef>
                <a:spcPts val="0"/>
              </a:spcBef>
              <a:spcAft>
                <a:spcPts val="0"/>
              </a:spcAft>
              <a:buClr>
                <a:srgbClr val="000000"/>
              </a:buClr>
              <a:buSzPts val="1600"/>
              <a:buFont typeface="Arial"/>
              <a:buChar char="●"/>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Providers that are not registered (do not receive public funding) but have more than 250 higher education students (the majority must be on campus and not remote) </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330198" algn="l" defTabSz="914400" rtl="0" fontAlgn="auto" hangingPunct="1">
              <a:lnSpc>
                <a:spcPct val="100000"/>
              </a:lnSpc>
              <a:spcBef>
                <a:spcPts val="0"/>
              </a:spcBef>
              <a:spcAft>
                <a:spcPts val="0"/>
              </a:spcAft>
              <a:buClr>
                <a:srgbClr val="000000"/>
              </a:buClr>
              <a:buSzPts val="1600"/>
              <a:buFont typeface="Arial"/>
              <a:buChar char="●"/>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Providers that are designated for student support by the Secretary of State (e.g. for the purposes of 'teach out’)</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330198" algn="l" defTabSz="914400" rtl="0" fontAlgn="auto" hangingPunct="1">
              <a:lnSpc>
                <a:spcPct val="100000"/>
              </a:lnSpc>
              <a:spcBef>
                <a:spcPts val="0"/>
              </a:spcBef>
              <a:spcAft>
                <a:spcPts val="0"/>
              </a:spcAft>
              <a:buClr>
                <a:srgbClr val="000000"/>
              </a:buClr>
              <a:buSzPts val="1600"/>
              <a:buFont typeface="Arial"/>
              <a:buChar char="●"/>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The autonomous colleges, schools and halls of the Universities of Cambridge, Durham and Oxford.</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cxnSp>
        <p:nvCxnSpPr>
          <p:cNvPr id="4" name="Google Shape;151;p24">
            <a:extLst>
              <a:ext uri="{FF2B5EF4-FFF2-40B4-BE49-F238E27FC236}">
                <a16:creationId xmlns:a16="http://schemas.microsoft.com/office/drawing/2014/main" id="{58E6D88F-17A7-4FF0-80F5-C6CECC240B52}"/>
              </a:ext>
              <a:ext uri="{C183D7F6-B498-43B3-948B-1728B52AA6E4}">
                <adec:decorative xmlns:adec="http://schemas.microsoft.com/office/drawing/2017/decorative" val="1"/>
              </a:ext>
            </a:extLst>
          </p:cNvPr>
          <p:cNvCxnSpPr/>
          <p:nvPr/>
        </p:nvCxnSpPr>
        <p:spPr>
          <a:xfrm>
            <a:off x="516956" y="544122"/>
            <a:ext cx="8216707" cy="293"/>
          </a:xfrm>
          <a:prstGeom prst="straightConnector1">
            <a:avLst/>
          </a:prstGeom>
          <a:noFill/>
          <a:ln w="44275" cap="flat">
            <a:solidFill>
              <a:srgbClr val="6AA84F"/>
            </a:solidFill>
            <a:prstDash val="solid"/>
            <a:round/>
          </a:ln>
        </p:spPr>
      </p:cxnSp>
      <p:cxnSp>
        <p:nvCxnSpPr>
          <p:cNvPr id="5" name="Google Shape;152;p24">
            <a:extLst>
              <a:ext uri="{FF2B5EF4-FFF2-40B4-BE49-F238E27FC236}">
                <a16:creationId xmlns:a16="http://schemas.microsoft.com/office/drawing/2014/main" id="{35C1F557-7E40-4A2E-864B-C465C7C88741}"/>
              </a:ext>
              <a:ext uri="{C183D7F6-B498-43B3-948B-1728B52AA6E4}">
                <adec:decorative xmlns:adec="http://schemas.microsoft.com/office/drawing/2017/decorative" val="1"/>
              </a:ext>
            </a:extLst>
          </p:cNvPr>
          <p:cNvCxnSpPr/>
          <p:nvPr/>
        </p:nvCxnSpPr>
        <p:spPr>
          <a:xfrm>
            <a:off x="516956" y="1707962"/>
            <a:ext cx="8216707" cy="301"/>
          </a:xfrm>
          <a:prstGeom prst="straightConnector1">
            <a:avLst/>
          </a:prstGeom>
          <a:noFill/>
          <a:ln w="44275" cap="flat">
            <a:solidFill>
              <a:srgbClr val="6AA84F"/>
            </a:solidFill>
            <a:prstDash val="solid"/>
            <a:round/>
          </a:ln>
        </p:spPr>
      </p:cxnSp>
      <p:pic>
        <p:nvPicPr>
          <p:cNvPr id="6" name="Google Shape;153;p24" descr="Department for Education logo">
            <a:extLst>
              <a:ext uri="{FF2B5EF4-FFF2-40B4-BE49-F238E27FC236}">
                <a16:creationId xmlns:a16="http://schemas.microsoft.com/office/drawing/2014/main" id="{2D33B1F3-EFBF-4EB6-8F7D-8BE00B87F77D}"/>
              </a:ext>
            </a:extLst>
          </p:cNvPr>
          <p:cNvPicPr>
            <a:picLocks noChangeAspect="1"/>
          </p:cNvPicPr>
          <p:nvPr/>
        </p:nvPicPr>
        <p:blipFill>
          <a:blip r:embed="rId3">
            <a:alphaModFix/>
          </a:blip>
          <a:stretch>
            <a:fillRect/>
          </a:stretch>
        </p:blipFill>
        <p:spPr>
          <a:xfrm>
            <a:off x="151799" y="4953003"/>
            <a:ext cx="1143000" cy="1143000"/>
          </a:xfrm>
          <a:prstGeom prst="rect">
            <a:avLst/>
          </a:prstGeom>
          <a:noFill/>
          <a:ln cap="flat">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pic>
        <p:nvPicPr>
          <p:cNvPr id="2" name="Google Shape;158;p25">
            <a:extLst>
              <a:ext uri="{FF2B5EF4-FFF2-40B4-BE49-F238E27FC236}">
                <a16:creationId xmlns:a16="http://schemas.microsoft.com/office/drawing/2014/main" id="{D34A9823-1514-4A99-9602-9A3C27E847C9}"/>
              </a:ext>
              <a:ext uri="{C183D7F6-B498-43B3-948B-1728B52AA6E4}">
                <adec:decorative xmlns:adec="http://schemas.microsoft.com/office/drawing/2017/decorative" val="1"/>
              </a:ext>
            </a:extLst>
          </p:cNvPr>
          <p:cNvPicPr>
            <a:picLocks noChangeAspect="1"/>
          </p:cNvPicPr>
          <p:nvPr/>
        </p:nvPicPr>
        <p:blipFill>
          <a:blip r:embed="rId3">
            <a:alphaModFix/>
          </a:blip>
          <a:stretch>
            <a:fillRect/>
          </a:stretch>
        </p:blipFill>
        <p:spPr>
          <a:xfrm>
            <a:off x="151799" y="4953003"/>
            <a:ext cx="1143000" cy="1143000"/>
          </a:xfrm>
          <a:prstGeom prst="rect">
            <a:avLst/>
          </a:prstGeom>
          <a:noFill/>
          <a:ln cap="flat">
            <a:noFill/>
          </a:ln>
        </p:spPr>
      </p:pic>
      <p:sp>
        <p:nvSpPr>
          <p:cNvPr id="3" name="Google Shape;159;p25">
            <a:extLst>
              <a:ext uri="{FF2B5EF4-FFF2-40B4-BE49-F238E27FC236}">
                <a16:creationId xmlns:a16="http://schemas.microsoft.com/office/drawing/2014/main" id="{7B4F614E-F3D1-40AB-86DF-374635E93649}"/>
              </a:ext>
            </a:extLst>
          </p:cNvPr>
          <p:cNvSpPr txBox="1">
            <a:spLocks noGrp="1"/>
          </p:cNvSpPr>
          <p:nvPr>
            <p:ph type="title" idx="4294967295"/>
          </p:nvPr>
        </p:nvSpPr>
        <p:spPr>
          <a:xfrm>
            <a:off x="441728" y="614522"/>
            <a:ext cx="8216697" cy="1022701"/>
          </a:xfrm>
          <a:prstGeom prst="rect">
            <a:avLst/>
          </a:prstGeom>
          <a:noFill/>
          <a:ln cap="flat">
            <a:noFill/>
            <a:prstDash/>
          </a:ln>
          <a:effectLst/>
        </p:spPr>
        <p:txBody>
          <a:bodyPr rot="0" spcFirstLastPara="0" vertOverflow="overflow" horzOverflow="overflow" vert="horz" wrap="square" lIns="91421" tIns="45701" rIns="91421" bIns="45701"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3000" b="1" i="0" u="none" strike="noStrike" kern="0" cap="none" spc="0" normalizeH="0" baseline="0" noProof="0" dirty="0" err="1">
                <a:ln>
                  <a:noFill/>
                </a:ln>
                <a:solidFill>
                  <a:srgbClr val="000000"/>
                </a:solidFill>
                <a:effectLst/>
                <a:uLnTx/>
                <a:uFillTx/>
                <a:latin typeface="Arial"/>
                <a:ea typeface="Arial"/>
                <a:cs typeface="Arial"/>
              </a:rPr>
              <a:t>OfS</a:t>
            </a:r>
            <a:r>
              <a:rPr kumimoji="0" lang="en-GB" sz="3000" b="1" i="0" u="none" strike="noStrike" kern="0" cap="none" spc="0" normalizeH="0" baseline="0" noProof="0" dirty="0">
                <a:ln>
                  <a:noFill/>
                </a:ln>
                <a:solidFill>
                  <a:srgbClr val="000000"/>
                </a:solidFill>
                <a:effectLst/>
                <a:uLnTx/>
                <a:uFillTx/>
                <a:latin typeface="Arial"/>
                <a:ea typeface="Arial"/>
                <a:cs typeface="Arial"/>
              </a:rPr>
              <a:t> requirements</a:t>
            </a:r>
            <a:endParaRPr kumimoji="0" lang="en-GB" sz="3000" b="0" i="0" u="none" strike="noStrike" kern="0" cap="none" spc="0" normalizeH="0" baseline="0" noProof="0" dirty="0">
              <a:ln>
                <a:noFill/>
              </a:ln>
              <a:solidFill>
                <a:srgbClr val="000000"/>
              </a:solidFill>
              <a:effectLst/>
              <a:uLnTx/>
              <a:uFillTx/>
              <a:latin typeface="Arial"/>
              <a:ea typeface="Arial"/>
              <a:cs typeface="Arial"/>
            </a:endParaRPr>
          </a:p>
        </p:txBody>
      </p:sp>
      <p:sp>
        <p:nvSpPr>
          <p:cNvPr id="4" name="Google Shape;160;p25">
            <a:extLst>
              <a:ext uri="{FF2B5EF4-FFF2-40B4-BE49-F238E27FC236}">
                <a16:creationId xmlns:a16="http://schemas.microsoft.com/office/drawing/2014/main" id="{C8719A50-3566-47CF-BA4C-34A039C6130C}"/>
              </a:ext>
            </a:extLst>
          </p:cNvPr>
          <p:cNvSpPr txBox="1"/>
          <p:nvPr/>
        </p:nvSpPr>
        <p:spPr>
          <a:xfrm>
            <a:off x="339352" y="1873047"/>
            <a:ext cx="8571896" cy="3427802"/>
          </a:xfrm>
          <a:prstGeom prst="rect">
            <a:avLst/>
          </a:prstGeom>
          <a:noFill/>
          <a:ln cap="flat">
            <a:noFill/>
          </a:ln>
        </p:spPr>
        <p:txBody>
          <a:bodyPr vert="horz" wrap="square" lIns="91421" tIns="45701" rIns="91421" bIns="45701" anchor="t" anchorCtr="0" compatLnSpc="1">
            <a:noAutofit/>
          </a:bodyPr>
          <a:lstStyle/>
          <a:p>
            <a:pPr marL="457200" marR="0" lvl="0" indent="-311152" algn="l" defTabSz="914400" rtl="0" fontAlgn="auto" hangingPunct="1">
              <a:lnSpc>
                <a:spcPct val="100000"/>
              </a:lnSpc>
              <a:spcBef>
                <a:spcPts val="0"/>
              </a:spcBef>
              <a:spcAft>
                <a:spcPts val="0"/>
              </a:spcAft>
              <a:buClr>
                <a:srgbClr val="000000"/>
              </a:buClr>
              <a:buSzPts val="1300"/>
              <a:buFont typeface="Arial"/>
              <a:buAutoNum type="arabicPeriod"/>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Accountability and Data Returns (ADRs): </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1371600" marR="0" lvl="0" indent="-311152" algn="l" defTabSz="914400" rtl="0" fontAlgn="auto" hangingPunct="1">
              <a:lnSpc>
                <a:spcPct val="100000"/>
              </a:lnSpc>
              <a:spcBef>
                <a:spcPts val="0"/>
              </a:spcBef>
              <a:spcAft>
                <a:spcPts val="0"/>
              </a:spcAft>
              <a:buClr>
                <a:srgbClr val="000000"/>
              </a:buClr>
              <a:buSzPts val="1300"/>
              <a:buFont typeface="Arial"/>
              <a:buChar char="●"/>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Annual basis</a:t>
            </a:r>
          </a:p>
          <a:p>
            <a:pPr marL="1371600" marR="0" lvl="0" indent="-311152" algn="l" defTabSz="914400" rtl="0" fontAlgn="auto" hangingPunct="1">
              <a:lnSpc>
                <a:spcPct val="100000"/>
              </a:lnSpc>
              <a:spcBef>
                <a:spcPts val="0"/>
              </a:spcBef>
              <a:spcAft>
                <a:spcPts val="0"/>
              </a:spcAft>
              <a:buClr>
                <a:srgbClr val="000000"/>
              </a:buClr>
              <a:buSzPts val="1300"/>
              <a:buFont typeface="Arial"/>
              <a:buChar char="●"/>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Requires signed declaration and accountability statement from the governing body/proprietor</a:t>
            </a:r>
          </a:p>
          <a:p>
            <a:pPr marL="13716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146047"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2.   Prevent Review Meetings (PRMs):</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1371600" marR="0" lvl="0" indent="-311152" algn="l" defTabSz="914400" rtl="0" fontAlgn="auto" hangingPunct="1">
              <a:lnSpc>
                <a:spcPct val="100000"/>
              </a:lnSpc>
              <a:spcBef>
                <a:spcPts val="0"/>
              </a:spcBef>
              <a:spcAft>
                <a:spcPts val="0"/>
              </a:spcAft>
              <a:buClr>
                <a:srgbClr val="000000"/>
              </a:buClr>
              <a:buSzPts val="1300"/>
              <a:buFont typeface="Arial"/>
              <a:buChar char="●"/>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PRMs give insight into how the provider is actively implementing the duty through its policies and processes.</a:t>
            </a:r>
          </a:p>
          <a:p>
            <a:pPr marL="1371600" marR="0" lvl="0" indent="-311152" algn="l" defTabSz="914400" rtl="0" fontAlgn="auto" hangingPunct="1">
              <a:lnSpc>
                <a:spcPct val="100000"/>
              </a:lnSpc>
              <a:spcBef>
                <a:spcPts val="0"/>
              </a:spcBef>
              <a:spcAft>
                <a:spcPts val="0"/>
              </a:spcAft>
              <a:buClr>
                <a:srgbClr val="000000"/>
              </a:buClr>
              <a:buSzPts val="1300"/>
              <a:buFont typeface="Arial"/>
              <a:buChar char="●"/>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Providers which may be subject to PRM include new entrants to monitoring, higher risk providers and a random sample.</a:t>
            </a:r>
          </a:p>
          <a:p>
            <a:pPr marL="1371600" marR="0" lvl="0" indent="-311152" algn="l" defTabSz="914400" rtl="0" fontAlgn="auto" hangingPunct="1">
              <a:lnSpc>
                <a:spcPct val="100000"/>
              </a:lnSpc>
              <a:spcBef>
                <a:spcPts val="0"/>
              </a:spcBef>
              <a:spcAft>
                <a:spcPts val="0"/>
              </a:spcAft>
              <a:buClr>
                <a:srgbClr val="000000"/>
              </a:buClr>
              <a:buSzPts val="1300"/>
              <a:buFont typeface="Arial"/>
              <a:buChar char="●"/>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Prevent reviews may be triggered in response to particular circumstances or risk indicators.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146047"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3.   Informing OfS of any material changes to policies, changes in circumstances and any serious    Prevent-  related incidents. </a:t>
            </a:r>
          </a:p>
          <a:p>
            <a:pPr marL="13716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cxnSp>
        <p:nvCxnSpPr>
          <p:cNvPr id="5" name="Google Shape;161;p25">
            <a:extLst>
              <a:ext uri="{FF2B5EF4-FFF2-40B4-BE49-F238E27FC236}">
                <a16:creationId xmlns:a16="http://schemas.microsoft.com/office/drawing/2014/main" id="{0B6C0FBB-A5F2-4687-B9B7-4608ED1A8C3E}"/>
              </a:ext>
              <a:ext uri="{C183D7F6-B498-43B3-948B-1728B52AA6E4}">
                <adec:decorative xmlns:adec="http://schemas.microsoft.com/office/drawing/2017/decorative" val="1"/>
              </a:ext>
            </a:extLst>
          </p:cNvPr>
          <p:cNvCxnSpPr/>
          <p:nvPr/>
        </p:nvCxnSpPr>
        <p:spPr>
          <a:xfrm>
            <a:off x="516956" y="544122"/>
            <a:ext cx="8216707" cy="293"/>
          </a:xfrm>
          <a:prstGeom prst="straightConnector1">
            <a:avLst/>
          </a:prstGeom>
          <a:noFill/>
          <a:ln w="44275" cap="flat">
            <a:solidFill>
              <a:srgbClr val="6AA84F"/>
            </a:solidFill>
            <a:prstDash val="solid"/>
            <a:round/>
          </a:ln>
        </p:spPr>
      </p:cxnSp>
      <p:cxnSp>
        <p:nvCxnSpPr>
          <p:cNvPr id="6" name="Google Shape;162;p25">
            <a:extLst>
              <a:ext uri="{FF2B5EF4-FFF2-40B4-BE49-F238E27FC236}">
                <a16:creationId xmlns:a16="http://schemas.microsoft.com/office/drawing/2014/main" id="{34604C48-266A-4400-9994-50A6D1B526AB}"/>
              </a:ext>
              <a:ext uri="{C183D7F6-B498-43B3-948B-1728B52AA6E4}">
                <adec:decorative xmlns:adec="http://schemas.microsoft.com/office/drawing/2017/decorative" val="1"/>
              </a:ext>
            </a:extLst>
          </p:cNvPr>
          <p:cNvCxnSpPr/>
          <p:nvPr/>
        </p:nvCxnSpPr>
        <p:spPr>
          <a:xfrm>
            <a:off x="516956" y="1707962"/>
            <a:ext cx="8216707" cy="301"/>
          </a:xfrm>
          <a:prstGeom prst="straightConnector1">
            <a:avLst/>
          </a:prstGeom>
          <a:noFill/>
          <a:ln w="44275" cap="flat">
            <a:solidFill>
              <a:srgbClr val="6AA84F"/>
            </a:solidFill>
            <a:prstDash val="solid"/>
            <a:roun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pic>
        <p:nvPicPr>
          <p:cNvPr id="2" name="Google Shape;167;p26">
            <a:extLst>
              <a:ext uri="{FF2B5EF4-FFF2-40B4-BE49-F238E27FC236}">
                <a16:creationId xmlns:a16="http://schemas.microsoft.com/office/drawing/2014/main" id="{A3B48D01-87D1-4DAC-9050-FEC691A91FED}"/>
              </a:ext>
              <a:ext uri="{C183D7F6-B498-43B3-948B-1728B52AA6E4}">
                <adec:decorative xmlns:adec="http://schemas.microsoft.com/office/drawing/2017/decorative" val="1"/>
              </a:ext>
            </a:extLst>
          </p:cNvPr>
          <p:cNvPicPr>
            <a:picLocks noChangeAspect="1"/>
          </p:cNvPicPr>
          <p:nvPr/>
        </p:nvPicPr>
        <p:blipFill>
          <a:blip r:embed="rId3">
            <a:alphaModFix/>
          </a:blip>
          <a:stretch>
            <a:fillRect/>
          </a:stretch>
        </p:blipFill>
        <p:spPr>
          <a:xfrm>
            <a:off x="151799" y="4953003"/>
            <a:ext cx="1143000" cy="1143000"/>
          </a:xfrm>
          <a:prstGeom prst="rect">
            <a:avLst/>
          </a:prstGeom>
          <a:noFill/>
          <a:ln cap="flat">
            <a:noFill/>
          </a:ln>
        </p:spPr>
      </p:pic>
      <p:sp>
        <p:nvSpPr>
          <p:cNvPr id="3" name="Google Shape;168;p26">
            <a:extLst>
              <a:ext uri="{FF2B5EF4-FFF2-40B4-BE49-F238E27FC236}">
                <a16:creationId xmlns:a16="http://schemas.microsoft.com/office/drawing/2014/main" id="{374D96C2-2C07-43F3-8707-9D9F75A4BC9C}"/>
              </a:ext>
            </a:extLst>
          </p:cNvPr>
          <p:cNvSpPr txBox="1">
            <a:spLocks noGrp="1"/>
          </p:cNvSpPr>
          <p:nvPr>
            <p:ph type="title" idx="4294967295"/>
          </p:nvPr>
        </p:nvSpPr>
        <p:spPr>
          <a:xfrm>
            <a:off x="441728" y="614522"/>
            <a:ext cx="8216697" cy="1022701"/>
          </a:xfrm>
          <a:prstGeom prst="rect">
            <a:avLst/>
          </a:prstGeom>
          <a:noFill/>
          <a:ln cap="flat">
            <a:noFill/>
            <a:prstDash/>
          </a:ln>
          <a:effectLst/>
        </p:spPr>
        <p:txBody>
          <a:bodyPr rot="0" spcFirstLastPara="0" vertOverflow="overflow" horzOverflow="overflow" vert="horz" wrap="square" lIns="91421" tIns="45701" rIns="91421" bIns="45701"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3000" b="1" i="0" u="none" strike="noStrike" kern="0" cap="none" spc="0" normalizeH="0" baseline="0" noProof="0" dirty="0">
                <a:ln>
                  <a:noFill/>
                </a:ln>
                <a:solidFill>
                  <a:srgbClr val="000000"/>
                </a:solidFill>
                <a:effectLst/>
                <a:uLnTx/>
                <a:uFillTx/>
                <a:latin typeface="Arial"/>
                <a:ea typeface="Arial"/>
                <a:cs typeface="Arial"/>
              </a:rPr>
              <a:t>Serious incidents and material changes</a:t>
            </a:r>
            <a:endParaRPr kumimoji="0" lang="en-GB" sz="3000" b="0" i="0" u="none" strike="noStrike" kern="0" cap="none" spc="0" normalizeH="0" baseline="0" noProof="0" dirty="0">
              <a:ln>
                <a:noFill/>
              </a:ln>
              <a:solidFill>
                <a:srgbClr val="000000"/>
              </a:solidFill>
              <a:effectLst/>
              <a:uLnTx/>
              <a:uFillTx/>
              <a:latin typeface="Arial"/>
              <a:ea typeface="Arial"/>
              <a:cs typeface="Arial"/>
            </a:endParaRPr>
          </a:p>
        </p:txBody>
      </p:sp>
      <p:sp>
        <p:nvSpPr>
          <p:cNvPr id="4" name="Google Shape;169;p26">
            <a:extLst>
              <a:ext uri="{FF2B5EF4-FFF2-40B4-BE49-F238E27FC236}">
                <a16:creationId xmlns:a16="http://schemas.microsoft.com/office/drawing/2014/main" id="{C63793F4-13F0-414B-8A81-03B0801A3EC9}"/>
              </a:ext>
            </a:extLst>
          </p:cNvPr>
          <p:cNvSpPr txBox="1"/>
          <p:nvPr/>
        </p:nvSpPr>
        <p:spPr>
          <a:xfrm>
            <a:off x="441728" y="2042403"/>
            <a:ext cx="8571896" cy="3427802"/>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0" cap="none" spc="0" baseline="0">
                <a:solidFill>
                  <a:srgbClr val="000000"/>
                </a:solidFill>
                <a:uFillTx/>
                <a:latin typeface="Arial"/>
                <a:ea typeface="Arial"/>
                <a:cs typeface="Arial"/>
              </a:rPr>
              <a:t>Serious Incidents -</a:t>
            </a:r>
            <a:r>
              <a:rPr lang="en-GB" sz="1400" b="0" i="0" u="none" strike="noStrike" kern="0" cap="none" spc="0" baseline="0">
                <a:solidFill>
                  <a:srgbClr val="000000"/>
                </a:solidFill>
                <a:uFillTx/>
                <a:latin typeface="Arial"/>
                <a:ea typeface="Arial"/>
                <a:cs typeface="Arial"/>
              </a:rPr>
              <a:t> report any ‘serious incidents’ to OfS:</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as soon as possible.</a:t>
            </a:r>
          </a:p>
          <a:p>
            <a: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not “business as usual” – no reporting of straightforward Channel referrals or informal contact with police.</a:t>
            </a:r>
          </a:p>
          <a:p>
            <a: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should include any incident which triggers revisions to the Prevent policies or which constitute a serious reputational risk.</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0" cap="none" spc="0" baseline="0">
                <a:solidFill>
                  <a:srgbClr val="000000"/>
                </a:solidFill>
                <a:uFillTx/>
                <a:latin typeface="Arial"/>
                <a:ea typeface="Arial"/>
                <a:cs typeface="Arial"/>
              </a:rPr>
              <a:t>Material Changes: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A requirement to report  significant changes to policies previously assessed by OfS.</a:t>
            </a:r>
          </a:p>
          <a:p>
            <a: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Changes of responsibility for Prevent, changes of control (e.g. new governance structures).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13716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cxnSp>
        <p:nvCxnSpPr>
          <p:cNvPr id="5" name="Google Shape;170;p26">
            <a:extLst>
              <a:ext uri="{FF2B5EF4-FFF2-40B4-BE49-F238E27FC236}">
                <a16:creationId xmlns:a16="http://schemas.microsoft.com/office/drawing/2014/main" id="{C3999967-B0B9-425C-889F-F8EF74AE6A90}"/>
              </a:ext>
              <a:ext uri="{C183D7F6-B498-43B3-948B-1728B52AA6E4}">
                <adec:decorative xmlns:adec="http://schemas.microsoft.com/office/drawing/2017/decorative" val="1"/>
              </a:ext>
            </a:extLst>
          </p:cNvPr>
          <p:cNvCxnSpPr/>
          <p:nvPr/>
        </p:nvCxnSpPr>
        <p:spPr>
          <a:xfrm>
            <a:off x="516956" y="544122"/>
            <a:ext cx="8216707" cy="293"/>
          </a:xfrm>
          <a:prstGeom prst="straightConnector1">
            <a:avLst/>
          </a:prstGeom>
          <a:noFill/>
          <a:ln w="44275" cap="flat">
            <a:solidFill>
              <a:srgbClr val="6AA84F"/>
            </a:solidFill>
            <a:prstDash val="solid"/>
            <a:round/>
          </a:ln>
        </p:spPr>
      </p:cxnSp>
      <p:cxnSp>
        <p:nvCxnSpPr>
          <p:cNvPr id="6" name="Google Shape;171;p26">
            <a:extLst>
              <a:ext uri="{FF2B5EF4-FFF2-40B4-BE49-F238E27FC236}">
                <a16:creationId xmlns:a16="http://schemas.microsoft.com/office/drawing/2014/main" id="{FD69A769-1231-4C23-A66F-9FC717BADF45}"/>
              </a:ext>
              <a:ext uri="{C183D7F6-B498-43B3-948B-1728B52AA6E4}">
                <adec:decorative xmlns:adec="http://schemas.microsoft.com/office/drawing/2017/decorative" val="1"/>
              </a:ext>
            </a:extLst>
          </p:cNvPr>
          <p:cNvCxnSpPr/>
          <p:nvPr/>
        </p:nvCxnSpPr>
        <p:spPr>
          <a:xfrm>
            <a:off x="516956" y="1707962"/>
            <a:ext cx="8216707" cy="301"/>
          </a:xfrm>
          <a:prstGeom prst="straightConnector1">
            <a:avLst/>
          </a:prstGeom>
          <a:noFill/>
          <a:ln w="44275" cap="flat">
            <a:solidFill>
              <a:srgbClr val="6AA84F"/>
            </a:solidFill>
            <a:prstDash val="solid"/>
            <a:roun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pic>
        <p:nvPicPr>
          <p:cNvPr id="2" name="Google Shape;176;p27">
            <a:extLst>
              <a:ext uri="{FF2B5EF4-FFF2-40B4-BE49-F238E27FC236}">
                <a16:creationId xmlns:a16="http://schemas.microsoft.com/office/drawing/2014/main" id="{889FE405-0F61-4956-94BB-7D06B7F7581D}"/>
              </a:ext>
              <a:ext uri="{C183D7F6-B498-43B3-948B-1728B52AA6E4}">
                <adec:decorative xmlns:adec="http://schemas.microsoft.com/office/drawing/2017/decorative" val="1"/>
              </a:ext>
            </a:extLst>
          </p:cNvPr>
          <p:cNvPicPr>
            <a:picLocks noChangeAspect="1"/>
          </p:cNvPicPr>
          <p:nvPr/>
        </p:nvPicPr>
        <p:blipFill>
          <a:blip r:embed="rId3">
            <a:alphaModFix/>
          </a:blip>
          <a:stretch>
            <a:fillRect/>
          </a:stretch>
        </p:blipFill>
        <p:spPr>
          <a:xfrm>
            <a:off x="151799" y="4953003"/>
            <a:ext cx="1143000" cy="1143000"/>
          </a:xfrm>
          <a:prstGeom prst="rect">
            <a:avLst/>
          </a:prstGeom>
          <a:noFill/>
          <a:ln cap="flat">
            <a:noFill/>
          </a:ln>
        </p:spPr>
      </p:pic>
      <p:sp>
        <p:nvSpPr>
          <p:cNvPr id="3" name="Google Shape;177;p27">
            <a:extLst>
              <a:ext uri="{FF2B5EF4-FFF2-40B4-BE49-F238E27FC236}">
                <a16:creationId xmlns:a16="http://schemas.microsoft.com/office/drawing/2014/main" id="{B2333AEB-BF53-4BFD-82B8-D653EC63E272}"/>
              </a:ext>
            </a:extLst>
          </p:cNvPr>
          <p:cNvSpPr txBox="1">
            <a:spLocks noGrp="1"/>
          </p:cNvSpPr>
          <p:nvPr>
            <p:ph type="title" idx="4294967295"/>
          </p:nvPr>
        </p:nvSpPr>
        <p:spPr>
          <a:xfrm>
            <a:off x="441728" y="614522"/>
            <a:ext cx="8216697" cy="1022701"/>
          </a:xfrm>
          <a:prstGeom prst="rect">
            <a:avLst/>
          </a:prstGeom>
          <a:noFill/>
          <a:ln cap="flat">
            <a:noFill/>
            <a:prstDash/>
          </a:ln>
          <a:effectLst/>
        </p:spPr>
        <p:txBody>
          <a:bodyPr rot="0" spcFirstLastPara="0" vertOverflow="overflow" horzOverflow="overflow" vert="horz" wrap="square" lIns="91421" tIns="45701" rIns="91421" bIns="45701"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3000" b="1" i="0" u="none" strike="noStrike" kern="0" cap="none" spc="0" normalizeH="0" baseline="0" noProof="0" dirty="0">
                <a:ln>
                  <a:noFill/>
                </a:ln>
                <a:solidFill>
                  <a:srgbClr val="000000"/>
                </a:solidFill>
                <a:effectLst/>
                <a:uLnTx/>
                <a:uFillTx/>
                <a:latin typeface="Arial"/>
                <a:ea typeface="Arial"/>
                <a:cs typeface="Arial"/>
              </a:rPr>
              <a:t>Provision of data</a:t>
            </a:r>
            <a:endParaRPr kumimoji="0" lang="en-GB" sz="3000" b="0" i="0" u="none" strike="noStrike" kern="0" cap="none" spc="0" normalizeH="0" baseline="0" noProof="0" dirty="0">
              <a:ln>
                <a:noFill/>
              </a:ln>
              <a:solidFill>
                <a:srgbClr val="000000"/>
              </a:solidFill>
              <a:effectLst/>
              <a:uLnTx/>
              <a:uFillTx/>
              <a:latin typeface="Arial"/>
              <a:ea typeface="Arial"/>
              <a:cs typeface="Arial"/>
            </a:endParaRPr>
          </a:p>
        </p:txBody>
      </p:sp>
      <p:sp>
        <p:nvSpPr>
          <p:cNvPr id="4" name="Google Shape;178;p27">
            <a:extLst>
              <a:ext uri="{FF2B5EF4-FFF2-40B4-BE49-F238E27FC236}">
                <a16:creationId xmlns:a16="http://schemas.microsoft.com/office/drawing/2014/main" id="{2FB6547B-4A2A-4FB2-BEDE-8675793B0FD3}"/>
              </a:ext>
            </a:extLst>
          </p:cNvPr>
          <p:cNvSpPr txBox="1"/>
          <p:nvPr/>
        </p:nvSpPr>
        <p:spPr>
          <a:xfrm>
            <a:off x="441728" y="2042403"/>
            <a:ext cx="8571896" cy="3427802"/>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500" b="0" i="0" u="none" strike="noStrike" kern="0" cap="none" spc="0" baseline="0">
                <a:solidFill>
                  <a:srgbClr val="000000"/>
                </a:solidFill>
                <a:uFillTx/>
                <a:latin typeface="Arial"/>
                <a:ea typeface="Arial"/>
                <a:cs typeface="Arial"/>
              </a:rPr>
              <a:t>Accountability and data returns are required in the key areas: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500" b="0" i="0" u="none" strike="noStrike" kern="0" cap="none" spc="0" baseline="0">
              <a:solidFill>
                <a:srgbClr val="000000"/>
              </a:solidFill>
              <a:uFillTx/>
              <a:latin typeface="Arial"/>
              <a:ea typeface="Arial"/>
              <a:cs typeface="Arial"/>
            </a:endParaRPr>
          </a:p>
          <a:p>
            <a:pPr marL="457200" marR="0" lvl="0" indent="-323853" algn="l" defTabSz="914400" rtl="0" fontAlgn="auto" hangingPunct="1">
              <a:lnSpc>
                <a:spcPct val="100000"/>
              </a:lnSpc>
              <a:spcBef>
                <a:spcPts val="0"/>
              </a:spcBef>
              <a:spcAft>
                <a:spcPts val="0"/>
              </a:spcAft>
              <a:buClr>
                <a:srgbClr val="000000"/>
              </a:buClr>
              <a:buSzPts val="1500"/>
              <a:buFont typeface="Arial"/>
              <a:buChar char="●"/>
              <a:tabLst/>
              <a:defRPr sz="1800" b="0" i="0" u="none" strike="noStrike" kern="0" cap="none" spc="0" baseline="0">
                <a:solidFill>
                  <a:srgbClr val="000000"/>
                </a:solidFill>
                <a:uFillTx/>
              </a:defRPr>
            </a:pPr>
            <a:r>
              <a:rPr lang="en-GB" sz="1500" b="0" i="0" u="none" strike="noStrike" kern="0" cap="none" spc="0" baseline="0">
                <a:solidFill>
                  <a:srgbClr val="000000"/>
                </a:solidFill>
                <a:uFillTx/>
                <a:latin typeface="Arial"/>
                <a:ea typeface="Arial"/>
                <a:cs typeface="Arial"/>
              </a:rPr>
              <a:t>staff training, </a:t>
            </a:r>
          </a:p>
          <a:p>
            <a:pPr marL="457200" marR="0" lvl="0" indent="-323853" algn="l" defTabSz="914400" rtl="0" fontAlgn="auto" hangingPunct="1">
              <a:lnSpc>
                <a:spcPct val="100000"/>
              </a:lnSpc>
              <a:spcBef>
                <a:spcPts val="0"/>
              </a:spcBef>
              <a:spcAft>
                <a:spcPts val="0"/>
              </a:spcAft>
              <a:buClr>
                <a:srgbClr val="000000"/>
              </a:buClr>
              <a:buSzPts val="1500"/>
              <a:buFont typeface="Arial"/>
              <a:buChar char="●"/>
              <a:tabLst/>
              <a:defRPr sz="1800" b="0" i="0" u="none" strike="noStrike" kern="0" cap="none" spc="0" baseline="0">
                <a:solidFill>
                  <a:srgbClr val="000000"/>
                </a:solidFill>
                <a:uFillTx/>
              </a:defRPr>
            </a:pPr>
            <a:r>
              <a:rPr lang="en-GB" sz="1500" b="0" i="0" u="none" strike="noStrike" kern="0" cap="none" spc="0" baseline="0">
                <a:solidFill>
                  <a:srgbClr val="000000"/>
                </a:solidFill>
                <a:uFillTx/>
                <a:latin typeface="Arial"/>
                <a:ea typeface="Arial"/>
                <a:cs typeface="Arial"/>
              </a:rPr>
              <a:t>events and external speakers,</a:t>
            </a:r>
          </a:p>
          <a:p>
            <a:pPr marL="457200" marR="0" lvl="0" indent="-323853" algn="l" defTabSz="914400" rtl="0" fontAlgn="auto" hangingPunct="1">
              <a:lnSpc>
                <a:spcPct val="100000"/>
              </a:lnSpc>
              <a:spcBef>
                <a:spcPts val="0"/>
              </a:spcBef>
              <a:spcAft>
                <a:spcPts val="0"/>
              </a:spcAft>
              <a:buClr>
                <a:srgbClr val="000000"/>
              </a:buClr>
              <a:buSzPts val="1500"/>
              <a:buFont typeface="Arial"/>
              <a:buChar char="●"/>
              <a:tabLst/>
              <a:defRPr sz="1800" b="0" i="0" u="none" strike="noStrike" kern="0" cap="none" spc="0" baseline="0">
                <a:solidFill>
                  <a:srgbClr val="000000"/>
                </a:solidFill>
                <a:uFillTx/>
              </a:defRPr>
            </a:pPr>
            <a:r>
              <a:rPr lang="en-GB" sz="1500" b="0" i="0" u="none" strike="noStrike" kern="0" cap="none" spc="0" baseline="0">
                <a:solidFill>
                  <a:srgbClr val="000000"/>
                </a:solidFill>
                <a:uFillTx/>
                <a:latin typeface="Arial"/>
                <a:ea typeface="Arial"/>
                <a:cs typeface="Arial"/>
              </a:rPr>
              <a:t>welfare concerns</a:t>
            </a:r>
          </a:p>
          <a:p>
            <a:pPr marL="457200" marR="0" lvl="0" indent="-323853" algn="l" defTabSz="914400" rtl="0" fontAlgn="auto" hangingPunct="1">
              <a:lnSpc>
                <a:spcPct val="100000"/>
              </a:lnSpc>
              <a:spcBef>
                <a:spcPts val="0"/>
              </a:spcBef>
              <a:spcAft>
                <a:spcPts val="0"/>
              </a:spcAft>
              <a:buClr>
                <a:srgbClr val="000000"/>
              </a:buClr>
              <a:buSzPts val="1500"/>
              <a:buFont typeface="Arial"/>
              <a:buChar char="●"/>
              <a:tabLst/>
              <a:defRPr sz="1800" b="0" i="0" u="none" strike="noStrike" kern="0" cap="none" spc="0" baseline="0">
                <a:solidFill>
                  <a:srgbClr val="000000"/>
                </a:solidFill>
                <a:uFillTx/>
              </a:defRPr>
            </a:pPr>
            <a:r>
              <a:rPr lang="en-GB" sz="1500" b="0" i="0" u="none" strike="noStrike" kern="0" cap="none" spc="0" baseline="0">
                <a:solidFill>
                  <a:srgbClr val="000000"/>
                </a:solidFill>
                <a:uFillTx/>
                <a:latin typeface="Arial"/>
                <a:ea typeface="Arial"/>
                <a:cs typeface="Arial"/>
              </a:rPr>
              <a:t>referrals to Channel</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5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500" b="0" i="0" u="none" strike="noStrike" kern="0" cap="none" spc="0" baseline="0">
                <a:solidFill>
                  <a:srgbClr val="000000"/>
                </a:solidFill>
                <a:uFillTx/>
                <a:latin typeface="Arial"/>
                <a:ea typeface="Arial"/>
                <a:cs typeface="Arial"/>
              </a:rPr>
              <a:t>Data will inform monitoring at an individual institutional level – eg if “significant outliers” suggest issues that need further investigation or where data raises further questions.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5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500" b="0" i="0" u="none" strike="noStrike" kern="0" cap="none" spc="0" baseline="0">
                <a:solidFill>
                  <a:srgbClr val="000000"/>
                </a:solidFill>
                <a:uFillTx/>
                <a:latin typeface="Arial"/>
                <a:ea typeface="Arial"/>
                <a:cs typeface="Arial"/>
              </a:rPr>
              <a:t>Data will not be used alone to draw conclusions about the success or otherwise of policies and will only be published at an aggregated sector level.</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1"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13716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cxnSp>
        <p:nvCxnSpPr>
          <p:cNvPr id="5" name="Google Shape;179;p27">
            <a:extLst>
              <a:ext uri="{FF2B5EF4-FFF2-40B4-BE49-F238E27FC236}">
                <a16:creationId xmlns:a16="http://schemas.microsoft.com/office/drawing/2014/main" id="{97D60130-9A9B-49DE-B591-A0C0900AD4F2}"/>
              </a:ext>
              <a:ext uri="{C183D7F6-B498-43B3-948B-1728B52AA6E4}">
                <adec:decorative xmlns:adec="http://schemas.microsoft.com/office/drawing/2017/decorative" val="1"/>
              </a:ext>
            </a:extLst>
          </p:cNvPr>
          <p:cNvCxnSpPr/>
          <p:nvPr/>
        </p:nvCxnSpPr>
        <p:spPr>
          <a:xfrm>
            <a:off x="516956" y="544122"/>
            <a:ext cx="8216707" cy="293"/>
          </a:xfrm>
          <a:prstGeom prst="straightConnector1">
            <a:avLst/>
          </a:prstGeom>
          <a:noFill/>
          <a:ln w="44275" cap="flat">
            <a:solidFill>
              <a:srgbClr val="6AA84F"/>
            </a:solidFill>
            <a:prstDash val="solid"/>
            <a:round/>
          </a:ln>
        </p:spPr>
      </p:cxnSp>
      <p:cxnSp>
        <p:nvCxnSpPr>
          <p:cNvPr id="6" name="Google Shape;180;p27">
            <a:extLst>
              <a:ext uri="{FF2B5EF4-FFF2-40B4-BE49-F238E27FC236}">
                <a16:creationId xmlns:a16="http://schemas.microsoft.com/office/drawing/2014/main" id="{590ACD15-3833-40F9-8A8B-D20AD6A922FD}"/>
              </a:ext>
              <a:ext uri="{C183D7F6-B498-43B3-948B-1728B52AA6E4}">
                <adec:decorative xmlns:adec="http://schemas.microsoft.com/office/drawing/2017/decorative" val="1"/>
              </a:ext>
            </a:extLst>
          </p:cNvPr>
          <p:cNvCxnSpPr/>
          <p:nvPr/>
        </p:nvCxnSpPr>
        <p:spPr>
          <a:xfrm>
            <a:off x="516956" y="1707962"/>
            <a:ext cx="8216707" cy="301"/>
          </a:xfrm>
          <a:prstGeom prst="straightConnector1">
            <a:avLst/>
          </a:prstGeom>
          <a:noFill/>
          <a:ln w="44275" cap="flat">
            <a:solidFill>
              <a:srgbClr val="6AA84F"/>
            </a:solidFill>
            <a:prstDash val="solid"/>
            <a:roun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pic>
        <p:nvPicPr>
          <p:cNvPr id="2" name="Google Shape;185;p28">
            <a:extLst>
              <a:ext uri="{FF2B5EF4-FFF2-40B4-BE49-F238E27FC236}">
                <a16:creationId xmlns:a16="http://schemas.microsoft.com/office/drawing/2014/main" id="{473661FA-5430-46B3-AE6A-3EF98B9773A3}"/>
              </a:ext>
              <a:ext uri="{C183D7F6-B498-43B3-948B-1728B52AA6E4}">
                <adec:decorative xmlns:adec="http://schemas.microsoft.com/office/drawing/2017/decorative" val="1"/>
              </a:ext>
            </a:extLst>
          </p:cNvPr>
          <p:cNvPicPr>
            <a:picLocks noChangeAspect="1"/>
          </p:cNvPicPr>
          <p:nvPr/>
        </p:nvPicPr>
        <p:blipFill>
          <a:blip r:embed="rId3">
            <a:alphaModFix/>
          </a:blip>
          <a:stretch>
            <a:fillRect/>
          </a:stretch>
        </p:blipFill>
        <p:spPr>
          <a:xfrm>
            <a:off x="151799" y="4953003"/>
            <a:ext cx="1143000" cy="1143000"/>
          </a:xfrm>
          <a:prstGeom prst="rect">
            <a:avLst/>
          </a:prstGeom>
          <a:noFill/>
          <a:ln cap="flat">
            <a:noFill/>
          </a:ln>
        </p:spPr>
      </p:pic>
      <p:sp>
        <p:nvSpPr>
          <p:cNvPr id="3" name="Google Shape;186;p28">
            <a:extLst>
              <a:ext uri="{FF2B5EF4-FFF2-40B4-BE49-F238E27FC236}">
                <a16:creationId xmlns:a16="http://schemas.microsoft.com/office/drawing/2014/main" id="{A48D8EB0-3564-4E03-8525-44E91BCFAF2D}"/>
              </a:ext>
            </a:extLst>
          </p:cNvPr>
          <p:cNvSpPr txBox="1">
            <a:spLocks noGrp="1"/>
          </p:cNvSpPr>
          <p:nvPr>
            <p:ph type="title" idx="4294967295"/>
          </p:nvPr>
        </p:nvSpPr>
        <p:spPr>
          <a:xfrm>
            <a:off x="441728" y="614522"/>
            <a:ext cx="8216697" cy="1022701"/>
          </a:xfrm>
          <a:prstGeom prst="rect">
            <a:avLst/>
          </a:prstGeom>
          <a:noFill/>
          <a:ln cap="flat">
            <a:noFill/>
            <a:prstDash/>
          </a:ln>
          <a:effectLst/>
        </p:spPr>
        <p:txBody>
          <a:bodyPr rot="0" spcFirstLastPara="0" vertOverflow="overflow" horzOverflow="overflow" vert="horz" wrap="square" lIns="91421" tIns="45701" rIns="91421" bIns="45701"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3000" b="1" i="0" u="none" strike="noStrike" kern="0" cap="none" spc="0" normalizeH="0" baseline="0" noProof="0" dirty="0">
                <a:ln>
                  <a:noFill/>
                </a:ln>
                <a:solidFill>
                  <a:srgbClr val="000000"/>
                </a:solidFill>
                <a:effectLst/>
                <a:uLnTx/>
                <a:uFillTx/>
                <a:latin typeface="Arial"/>
                <a:ea typeface="Arial"/>
                <a:cs typeface="Arial"/>
              </a:rPr>
              <a:t>Reporting to Government</a:t>
            </a:r>
            <a:endParaRPr kumimoji="0" lang="en-GB" sz="3000" b="0" i="0" u="none" strike="noStrike" kern="0" cap="none" spc="0" normalizeH="0" baseline="0" noProof="0" dirty="0">
              <a:ln>
                <a:noFill/>
              </a:ln>
              <a:solidFill>
                <a:srgbClr val="000000"/>
              </a:solidFill>
              <a:effectLst/>
              <a:uLnTx/>
              <a:uFillTx/>
              <a:latin typeface="Arial"/>
              <a:ea typeface="Arial"/>
              <a:cs typeface="Arial"/>
            </a:endParaRPr>
          </a:p>
        </p:txBody>
      </p:sp>
      <p:sp>
        <p:nvSpPr>
          <p:cNvPr id="4" name="Google Shape;187;p28">
            <a:extLst>
              <a:ext uri="{FF2B5EF4-FFF2-40B4-BE49-F238E27FC236}">
                <a16:creationId xmlns:a16="http://schemas.microsoft.com/office/drawing/2014/main" id="{A46900CE-8592-4284-AFD3-BE1E0BEDC867}"/>
              </a:ext>
            </a:extLst>
          </p:cNvPr>
          <p:cNvSpPr txBox="1"/>
          <p:nvPr/>
        </p:nvSpPr>
        <p:spPr>
          <a:xfrm>
            <a:off x="441728" y="1967148"/>
            <a:ext cx="8571896" cy="3427802"/>
          </a:xfrm>
          <a:prstGeom prst="rect">
            <a:avLst/>
          </a:prstGeom>
          <a:noFill/>
          <a:ln cap="flat">
            <a:noFill/>
          </a:ln>
        </p:spPr>
        <p:txBody>
          <a:bodyPr vert="horz" wrap="square" lIns="91421" tIns="45701" rIns="91421" bIns="45701" anchor="t" anchorCtr="0" compatLnSpc="1">
            <a:noAutofit/>
          </a:bodyPr>
          <a:lstStyle/>
          <a:p>
            <a:pPr marL="457200" marR="0" lvl="0" indent="-311152" algn="l" defTabSz="914400" rtl="0" fontAlgn="auto" hangingPunct="1">
              <a:lnSpc>
                <a:spcPct val="100000"/>
              </a:lnSpc>
              <a:spcBef>
                <a:spcPts val="0"/>
              </a:spcBef>
              <a:spcAft>
                <a:spcPts val="0"/>
              </a:spcAft>
              <a:buClr>
                <a:srgbClr val="000000"/>
              </a:buClr>
              <a:buSzPts val="1300"/>
              <a:buFont typeface="Arial"/>
              <a:buChar char="●"/>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OfS will report on a periodic basis to DfE on the sector’s implementation of Prevent and will publish annual updates on its monitoring work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457200" marR="0" lvl="0" indent="-311152" algn="l" defTabSz="914400" rtl="0" fontAlgn="auto" hangingPunct="1">
              <a:lnSpc>
                <a:spcPct val="100000"/>
              </a:lnSpc>
              <a:spcBef>
                <a:spcPts val="0"/>
              </a:spcBef>
              <a:spcAft>
                <a:spcPts val="0"/>
              </a:spcAft>
              <a:buClr>
                <a:srgbClr val="000000"/>
              </a:buClr>
              <a:buSzPts val="1300"/>
              <a:buFont typeface="Arial"/>
              <a:buChar char="●"/>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OfS may report where other circumstances apply:</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9144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a) where it concludes that an RHEB is either not providing required information or is not fulfilling its Prevent duty and efforts to resolve this have failed.</a:t>
            </a:r>
          </a:p>
          <a:p>
            <a:pPr marL="457200" marR="0" lvl="0" indent="45720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b) where there are particular issues raised during any review process. </a:t>
            </a:r>
          </a:p>
          <a:p>
            <a:pPr marL="9144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c) where there are particular concerns which mean that government has asked for further assurance about a provider’s policies and procedures.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457200" marR="0" lvl="0" indent="-311152" algn="l" defTabSz="914400" rtl="0" fontAlgn="auto" hangingPunct="1">
              <a:lnSpc>
                <a:spcPct val="100000"/>
              </a:lnSpc>
              <a:spcBef>
                <a:spcPts val="0"/>
              </a:spcBef>
              <a:spcAft>
                <a:spcPts val="0"/>
              </a:spcAft>
              <a:buClr>
                <a:srgbClr val="000000"/>
              </a:buClr>
              <a:buSzPts val="1300"/>
              <a:buFont typeface="Arial"/>
              <a:buChar char="●"/>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If a provider has been referred to DfE, DfE may in turn make a referral to the Home Office Prevent Oversight Board.  If all other options have been exhausted, the Home Secretary has the power to issue directions. [Found in s30 of the Counter Terrorism and Security Act 2015]</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1"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13716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cxnSp>
        <p:nvCxnSpPr>
          <p:cNvPr id="5" name="Google Shape;188;p28">
            <a:extLst>
              <a:ext uri="{FF2B5EF4-FFF2-40B4-BE49-F238E27FC236}">
                <a16:creationId xmlns:a16="http://schemas.microsoft.com/office/drawing/2014/main" id="{00C250E5-9CB9-4F97-8397-E6A70312823F}"/>
              </a:ext>
              <a:ext uri="{C183D7F6-B498-43B3-948B-1728B52AA6E4}">
                <adec:decorative xmlns:adec="http://schemas.microsoft.com/office/drawing/2017/decorative" val="1"/>
              </a:ext>
            </a:extLst>
          </p:cNvPr>
          <p:cNvCxnSpPr/>
          <p:nvPr/>
        </p:nvCxnSpPr>
        <p:spPr>
          <a:xfrm>
            <a:off x="516956" y="544122"/>
            <a:ext cx="8216707" cy="293"/>
          </a:xfrm>
          <a:prstGeom prst="straightConnector1">
            <a:avLst/>
          </a:prstGeom>
          <a:noFill/>
          <a:ln w="44275" cap="flat">
            <a:solidFill>
              <a:srgbClr val="6AA84F"/>
            </a:solidFill>
            <a:prstDash val="solid"/>
            <a:round/>
          </a:ln>
        </p:spPr>
      </p:cxnSp>
      <p:cxnSp>
        <p:nvCxnSpPr>
          <p:cNvPr id="6" name="Google Shape;189;p28">
            <a:extLst>
              <a:ext uri="{FF2B5EF4-FFF2-40B4-BE49-F238E27FC236}">
                <a16:creationId xmlns:a16="http://schemas.microsoft.com/office/drawing/2014/main" id="{AFD405EE-F675-4010-A658-CE1E26815013}"/>
              </a:ext>
              <a:ext uri="{C183D7F6-B498-43B3-948B-1728B52AA6E4}">
                <adec:decorative xmlns:adec="http://schemas.microsoft.com/office/drawing/2017/decorative" val="1"/>
              </a:ext>
            </a:extLst>
          </p:cNvPr>
          <p:cNvCxnSpPr/>
          <p:nvPr/>
        </p:nvCxnSpPr>
        <p:spPr>
          <a:xfrm>
            <a:off x="516956" y="1707962"/>
            <a:ext cx="8216707" cy="301"/>
          </a:xfrm>
          <a:prstGeom prst="straightConnector1">
            <a:avLst/>
          </a:prstGeom>
          <a:noFill/>
          <a:ln w="44275" cap="flat">
            <a:solidFill>
              <a:srgbClr val="6AA84F"/>
            </a:solidFill>
            <a:prstDash val="solid"/>
            <a:round/>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pic>
        <p:nvPicPr>
          <p:cNvPr id="2" name="Google Shape;194;p29">
            <a:extLst>
              <a:ext uri="{FF2B5EF4-FFF2-40B4-BE49-F238E27FC236}">
                <a16:creationId xmlns:a16="http://schemas.microsoft.com/office/drawing/2014/main" id="{3AEE006D-FD06-4C00-A8A0-219ED3B50FEA}"/>
              </a:ext>
              <a:ext uri="{C183D7F6-B498-43B3-948B-1728B52AA6E4}">
                <adec:decorative xmlns:adec="http://schemas.microsoft.com/office/drawing/2017/decorative" val="1"/>
              </a:ext>
            </a:extLst>
          </p:cNvPr>
          <p:cNvPicPr>
            <a:picLocks noChangeAspect="1"/>
          </p:cNvPicPr>
          <p:nvPr/>
        </p:nvPicPr>
        <p:blipFill>
          <a:blip r:embed="rId3">
            <a:alphaModFix/>
          </a:blip>
          <a:stretch>
            <a:fillRect/>
          </a:stretch>
        </p:blipFill>
        <p:spPr>
          <a:xfrm>
            <a:off x="151799" y="4953003"/>
            <a:ext cx="1143000" cy="1143000"/>
          </a:xfrm>
          <a:prstGeom prst="rect">
            <a:avLst/>
          </a:prstGeom>
          <a:noFill/>
          <a:ln cap="flat">
            <a:noFill/>
          </a:ln>
        </p:spPr>
      </p:pic>
      <p:sp>
        <p:nvSpPr>
          <p:cNvPr id="3" name="Google Shape;195;p29">
            <a:extLst>
              <a:ext uri="{FF2B5EF4-FFF2-40B4-BE49-F238E27FC236}">
                <a16:creationId xmlns:a16="http://schemas.microsoft.com/office/drawing/2014/main" id="{DE5E23AF-D6AE-4BDC-B9C2-FA4600779106}"/>
              </a:ext>
            </a:extLst>
          </p:cNvPr>
          <p:cNvSpPr txBox="1">
            <a:spLocks noGrp="1"/>
          </p:cNvSpPr>
          <p:nvPr>
            <p:ph type="title" idx="4294967295"/>
          </p:nvPr>
        </p:nvSpPr>
        <p:spPr>
          <a:xfrm>
            <a:off x="441728" y="614522"/>
            <a:ext cx="8216697" cy="1022701"/>
          </a:xfrm>
          <a:prstGeom prst="rect">
            <a:avLst/>
          </a:prstGeom>
          <a:noFill/>
          <a:ln cap="flat">
            <a:noFill/>
            <a:prstDash/>
          </a:ln>
          <a:effectLst/>
        </p:spPr>
        <p:txBody>
          <a:bodyPr rot="0" spcFirstLastPara="0" vertOverflow="overflow" horzOverflow="overflow" vert="horz" wrap="square" lIns="91421" tIns="45701" rIns="91421" bIns="45701"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3000" b="1" i="0" u="none" strike="noStrike" kern="0" cap="none" spc="0" normalizeH="0" baseline="0" noProof="0" dirty="0">
                <a:ln>
                  <a:noFill/>
                </a:ln>
                <a:solidFill>
                  <a:srgbClr val="000000"/>
                </a:solidFill>
                <a:effectLst/>
                <a:uLnTx/>
                <a:uFillTx/>
                <a:latin typeface="Arial"/>
                <a:ea typeface="Arial"/>
                <a:cs typeface="Arial"/>
              </a:rPr>
              <a:t>Further support for the sector</a:t>
            </a:r>
            <a:endParaRPr kumimoji="0" lang="en-GB" sz="3000" b="0" i="0" u="none" strike="noStrike" kern="0" cap="none" spc="0" normalizeH="0" baseline="0" noProof="0" dirty="0">
              <a:ln>
                <a:noFill/>
              </a:ln>
              <a:solidFill>
                <a:srgbClr val="000000"/>
              </a:solidFill>
              <a:effectLst/>
              <a:uLnTx/>
              <a:uFillTx/>
              <a:latin typeface="Arial"/>
              <a:ea typeface="Arial"/>
              <a:cs typeface="Arial"/>
            </a:endParaRPr>
          </a:p>
        </p:txBody>
      </p:sp>
      <p:sp>
        <p:nvSpPr>
          <p:cNvPr id="4" name="Google Shape;196;p29">
            <a:extLst>
              <a:ext uri="{FF2B5EF4-FFF2-40B4-BE49-F238E27FC236}">
                <a16:creationId xmlns:a16="http://schemas.microsoft.com/office/drawing/2014/main" id="{536D84A3-5898-4015-93A9-ECF6A780BF81}"/>
              </a:ext>
            </a:extLst>
          </p:cNvPr>
          <p:cNvSpPr txBox="1"/>
          <p:nvPr/>
        </p:nvSpPr>
        <p:spPr>
          <a:xfrm>
            <a:off x="441728" y="1967148"/>
            <a:ext cx="8571896" cy="3427802"/>
          </a:xfrm>
          <a:prstGeom prst="rect">
            <a:avLst/>
          </a:prstGeom>
          <a:noFill/>
          <a:ln cap="flat">
            <a:noFill/>
          </a:ln>
        </p:spPr>
        <p:txBody>
          <a:bodyPr vert="horz" wrap="square" lIns="91421" tIns="45701" rIns="91421" bIns="45701" anchor="t" anchorCtr="0" compatLnSpc="1">
            <a:noAutofit/>
          </a:bodyPr>
          <a:lstStyle/>
          <a:p>
            <a:pPr marL="457200" marR="0" lvl="0" indent="-311152" algn="l" defTabSz="914400" rtl="0" fontAlgn="auto" hangingPunct="1">
              <a:lnSpc>
                <a:spcPct val="100000"/>
              </a:lnSpc>
              <a:spcBef>
                <a:spcPts val="0"/>
              </a:spcBef>
              <a:spcAft>
                <a:spcPts val="0"/>
              </a:spcAft>
              <a:buClr>
                <a:srgbClr val="000000"/>
              </a:buClr>
              <a:buSzPts val="1300"/>
              <a:buFont typeface="Arial"/>
              <a:buChar char="●"/>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Alongside its monitoring role, OfS is working with key partners to undertake a broader programme of activity to promote an environment of continuous improvement. This has included:</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914400" marR="0" lvl="1" indent="-311152" algn="l" defTabSz="914400" rtl="0" fontAlgn="auto" hangingPunct="1">
              <a:lnSpc>
                <a:spcPct val="100000"/>
              </a:lnSpc>
              <a:spcBef>
                <a:spcPts val="0"/>
              </a:spcBef>
              <a:spcAft>
                <a:spcPts val="0"/>
              </a:spcAft>
              <a:buClr>
                <a:srgbClr val="000000"/>
              </a:buClr>
              <a:buSzPts val="1300"/>
              <a:buFont typeface="Arial"/>
              <a:buChar char="○"/>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Undertaking a series of thematic reviews or ‘deep dives’.</a:t>
            </a:r>
          </a:p>
          <a:p>
            <a:pPr marL="9144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914400" marR="0" lvl="1" indent="-311152" algn="l" defTabSz="914400" rtl="0" fontAlgn="auto" hangingPunct="1">
              <a:lnSpc>
                <a:spcPct val="100000"/>
              </a:lnSpc>
              <a:spcBef>
                <a:spcPts val="0"/>
              </a:spcBef>
              <a:spcAft>
                <a:spcPts val="0"/>
              </a:spcAft>
              <a:buClr>
                <a:srgbClr val="000000"/>
              </a:buClr>
              <a:buSzPts val="1300"/>
              <a:buFont typeface="Arial"/>
              <a:buChar char="○"/>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Supporting the development and sharing of ‘what works’ to facilitate the sharing of good practice and case studies.</a:t>
            </a:r>
          </a:p>
          <a:p>
            <a:pPr marL="9144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914400" marR="0" lvl="1" indent="-311152" algn="l" defTabSz="914400" rtl="0" fontAlgn="auto" hangingPunct="1">
              <a:lnSpc>
                <a:spcPct val="100000"/>
              </a:lnSpc>
              <a:spcBef>
                <a:spcPts val="0"/>
              </a:spcBef>
              <a:spcAft>
                <a:spcPts val="0"/>
              </a:spcAft>
              <a:buClr>
                <a:srgbClr val="000000"/>
              </a:buClr>
              <a:buSzPts val="1300"/>
              <a:buFont typeface="Arial"/>
              <a:buChar char="○"/>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Undertaking a programme of engagement visits to providers to gather further feedback on any new issues and practices.</a:t>
            </a:r>
          </a:p>
          <a:p>
            <a:pPr marL="9144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914400" marR="0" lvl="1" indent="-311152" algn="l" defTabSz="914400" rtl="0" fontAlgn="auto" hangingPunct="1">
              <a:lnSpc>
                <a:spcPct val="100000"/>
              </a:lnSpc>
              <a:spcBef>
                <a:spcPts val="0"/>
              </a:spcBef>
              <a:spcAft>
                <a:spcPts val="0"/>
              </a:spcAft>
              <a:buClr>
                <a:srgbClr val="000000"/>
              </a:buClr>
              <a:buSzPts val="1300"/>
              <a:buFont typeface="Arial"/>
              <a:buChar char="○"/>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Regional and local support can be accessed through the network of DfE FE and HE Prevent Regional co-ordinators.</a:t>
            </a:r>
          </a:p>
          <a:p>
            <a:pPr marL="9144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914400" marR="0" lvl="1" indent="-311152" algn="l" defTabSz="914400" rtl="0" fontAlgn="auto" hangingPunct="1">
              <a:lnSpc>
                <a:spcPct val="100000"/>
              </a:lnSpc>
              <a:spcBef>
                <a:spcPts val="0"/>
              </a:spcBef>
              <a:spcAft>
                <a:spcPts val="0"/>
              </a:spcAft>
              <a:buClr>
                <a:srgbClr val="000000"/>
              </a:buClr>
              <a:buSzPts val="1300"/>
              <a:buFont typeface="Arial"/>
              <a:buChar char="○"/>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Arial"/>
                <a:ea typeface="Arial"/>
                <a:cs typeface="Arial"/>
              </a:rPr>
              <a:t>Further information is available on the OfS website.</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1"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13716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cxnSp>
        <p:nvCxnSpPr>
          <p:cNvPr id="5" name="Google Shape;197;p29">
            <a:extLst>
              <a:ext uri="{FF2B5EF4-FFF2-40B4-BE49-F238E27FC236}">
                <a16:creationId xmlns:a16="http://schemas.microsoft.com/office/drawing/2014/main" id="{C3F3267D-0E0C-4CEC-BBA8-84BCCA136D9D}"/>
              </a:ext>
              <a:ext uri="{C183D7F6-B498-43B3-948B-1728B52AA6E4}">
                <adec:decorative xmlns:adec="http://schemas.microsoft.com/office/drawing/2017/decorative" val="1"/>
              </a:ext>
            </a:extLst>
          </p:cNvPr>
          <p:cNvCxnSpPr/>
          <p:nvPr/>
        </p:nvCxnSpPr>
        <p:spPr>
          <a:xfrm>
            <a:off x="516956" y="544122"/>
            <a:ext cx="8216707" cy="293"/>
          </a:xfrm>
          <a:prstGeom prst="straightConnector1">
            <a:avLst/>
          </a:prstGeom>
          <a:noFill/>
          <a:ln w="44275" cap="flat">
            <a:solidFill>
              <a:srgbClr val="6AA84F"/>
            </a:solidFill>
            <a:prstDash val="solid"/>
            <a:round/>
          </a:ln>
        </p:spPr>
      </p:cxnSp>
      <p:cxnSp>
        <p:nvCxnSpPr>
          <p:cNvPr id="6" name="Google Shape;198;p29">
            <a:extLst>
              <a:ext uri="{FF2B5EF4-FFF2-40B4-BE49-F238E27FC236}">
                <a16:creationId xmlns:a16="http://schemas.microsoft.com/office/drawing/2014/main" id="{AFFED140-CE08-4860-B10A-672F5D4EE381}"/>
              </a:ext>
              <a:ext uri="{C183D7F6-B498-43B3-948B-1728B52AA6E4}">
                <adec:decorative xmlns:adec="http://schemas.microsoft.com/office/drawing/2017/decorative" val="1"/>
              </a:ext>
            </a:extLst>
          </p:cNvPr>
          <p:cNvCxnSpPr/>
          <p:nvPr/>
        </p:nvCxnSpPr>
        <p:spPr>
          <a:xfrm>
            <a:off x="516956" y="1707962"/>
            <a:ext cx="8216707" cy="301"/>
          </a:xfrm>
          <a:prstGeom prst="straightConnector1">
            <a:avLst/>
          </a:prstGeom>
          <a:noFill/>
          <a:ln w="44275" cap="flat">
            <a:solidFill>
              <a:srgbClr val="6AA84F"/>
            </a:solidFill>
            <a:prstDash val="solid"/>
            <a:round/>
          </a:ln>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pic>
        <p:nvPicPr>
          <p:cNvPr id="2" name="Google Shape;203;p30">
            <a:extLst>
              <a:ext uri="{FF2B5EF4-FFF2-40B4-BE49-F238E27FC236}">
                <a16:creationId xmlns:a16="http://schemas.microsoft.com/office/drawing/2014/main" id="{C699B51A-7079-4B97-8FA0-E85BBCE2F855}"/>
              </a:ext>
              <a:ext uri="{C183D7F6-B498-43B3-948B-1728B52AA6E4}">
                <adec:decorative xmlns:adec="http://schemas.microsoft.com/office/drawing/2017/decorative" val="1"/>
              </a:ext>
            </a:extLst>
          </p:cNvPr>
          <p:cNvPicPr>
            <a:picLocks noChangeAspect="1"/>
          </p:cNvPicPr>
          <p:nvPr/>
        </p:nvPicPr>
        <p:blipFill>
          <a:blip r:embed="rId3">
            <a:alphaModFix/>
          </a:blip>
          <a:stretch>
            <a:fillRect/>
          </a:stretch>
        </p:blipFill>
        <p:spPr>
          <a:xfrm>
            <a:off x="151799" y="4953003"/>
            <a:ext cx="1143000" cy="1143000"/>
          </a:xfrm>
          <a:prstGeom prst="rect">
            <a:avLst/>
          </a:prstGeom>
          <a:noFill/>
          <a:ln cap="flat">
            <a:noFill/>
          </a:ln>
        </p:spPr>
      </p:pic>
      <p:sp>
        <p:nvSpPr>
          <p:cNvPr id="3" name="Google Shape;204;p30">
            <a:extLst>
              <a:ext uri="{FF2B5EF4-FFF2-40B4-BE49-F238E27FC236}">
                <a16:creationId xmlns:a16="http://schemas.microsoft.com/office/drawing/2014/main" id="{F829D4D8-DAD0-46C5-90F5-2FF7AFDD6640}"/>
              </a:ext>
            </a:extLst>
          </p:cNvPr>
          <p:cNvSpPr txBox="1">
            <a:spLocks noGrp="1"/>
          </p:cNvSpPr>
          <p:nvPr>
            <p:ph type="title" idx="4294967295"/>
          </p:nvPr>
        </p:nvSpPr>
        <p:spPr>
          <a:xfrm>
            <a:off x="441728" y="614824"/>
            <a:ext cx="8216697" cy="1022701"/>
          </a:xfrm>
          <a:prstGeom prst="rect">
            <a:avLst/>
          </a:prstGeom>
          <a:noFill/>
          <a:ln cap="flat">
            <a:noFill/>
            <a:prstDash/>
          </a:ln>
          <a:effectLst/>
        </p:spPr>
        <p:txBody>
          <a:bodyPr rot="0" spcFirstLastPara="0" vertOverflow="overflow" horzOverflow="overflow" vert="horz" wrap="square" lIns="91421" tIns="45701" rIns="91421" bIns="45701"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3000" b="1" i="0" u="none" strike="noStrike" kern="0" cap="none" spc="0" normalizeH="0" baseline="0" noProof="0" dirty="0">
                <a:ln>
                  <a:noFill/>
                </a:ln>
                <a:solidFill>
                  <a:srgbClr val="000000"/>
                </a:solidFill>
                <a:effectLst/>
                <a:uLnTx/>
                <a:uFillTx/>
                <a:latin typeface="Arial"/>
                <a:ea typeface="Arial"/>
                <a:cs typeface="Arial"/>
              </a:rPr>
              <a:t>Summary</a:t>
            </a:r>
            <a:endParaRPr kumimoji="0" lang="en-GB" sz="3000" b="0" i="0" u="none" strike="noStrike" kern="0" cap="none" spc="0" normalizeH="0" baseline="0" noProof="0" dirty="0">
              <a:ln>
                <a:noFill/>
              </a:ln>
              <a:solidFill>
                <a:srgbClr val="000000"/>
              </a:solidFill>
              <a:effectLst/>
              <a:uLnTx/>
              <a:uFillTx/>
              <a:latin typeface="Arial"/>
              <a:ea typeface="Arial"/>
              <a:cs typeface="Arial"/>
            </a:endParaRPr>
          </a:p>
        </p:txBody>
      </p:sp>
      <p:sp>
        <p:nvSpPr>
          <p:cNvPr id="4" name="Google Shape;205;p30">
            <a:extLst>
              <a:ext uri="{FF2B5EF4-FFF2-40B4-BE49-F238E27FC236}">
                <a16:creationId xmlns:a16="http://schemas.microsoft.com/office/drawing/2014/main" id="{5BBBDE1B-4585-4699-BAE9-D13EAC5292AA}"/>
              </a:ext>
            </a:extLst>
          </p:cNvPr>
          <p:cNvSpPr txBox="1"/>
          <p:nvPr/>
        </p:nvSpPr>
        <p:spPr>
          <a:xfrm>
            <a:off x="441728" y="2061222"/>
            <a:ext cx="8571896" cy="3427802"/>
          </a:xfrm>
          <a:prstGeom prst="rect">
            <a:avLst/>
          </a:prstGeom>
          <a:noFill/>
          <a:ln cap="flat">
            <a:noFill/>
          </a:ln>
        </p:spPr>
        <p:txBody>
          <a:bodyPr vert="horz" wrap="square" lIns="91421" tIns="45701" rIns="91421" bIns="45701" anchor="t" anchorCtr="0" compatLnSpc="1">
            <a:noAutofit/>
          </a:bodyPr>
          <a:lstStyle/>
          <a:p>
            <a:pPr marL="457200" marR="0" lvl="0" indent="-323853" algn="l" defTabSz="914400" rtl="0" fontAlgn="auto" hangingPunct="1">
              <a:lnSpc>
                <a:spcPct val="100000"/>
              </a:lnSpc>
              <a:spcBef>
                <a:spcPts val="0"/>
              </a:spcBef>
              <a:spcAft>
                <a:spcPts val="0"/>
              </a:spcAft>
              <a:buClr>
                <a:srgbClr val="000000"/>
              </a:buClr>
              <a:buSzPts val="1500"/>
              <a:buFont typeface="Arial"/>
              <a:buChar char="●"/>
              <a:tabLst/>
              <a:defRPr sz="1800" b="0" i="0" u="none" strike="noStrike" kern="0" cap="none" spc="0" baseline="0">
                <a:solidFill>
                  <a:srgbClr val="000000"/>
                </a:solidFill>
                <a:uFillTx/>
              </a:defRPr>
            </a:pPr>
            <a:r>
              <a:rPr lang="en-GB" sz="1500" b="0" i="0" u="none" strike="noStrike" kern="0" cap="none" spc="0" baseline="0">
                <a:solidFill>
                  <a:srgbClr val="000000"/>
                </a:solidFill>
                <a:uFillTx/>
                <a:latin typeface="Arial"/>
                <a:ea typeface="Arial"/>
                <a:cs typeface="Arial"/>
              </a:rPr>
              <a:t>Clear leadership</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500" b="0" i="0" u="none" strike="noStrike" kern="0" cap="none" spc="0" baseline="0">
              <a:solidFill>
                <a:srgbClr val="000000"/>
              </a:solidFill>
              <a:uFillTx/>
              <a:latin typeface="Arial"/>
              <a:ea typeface="Arial"/>
              <a:cs typeface="Arial"/>
            </a:endParaRPr>
          </a:p>
          <a:p>
            <a:pPr marL="457200" marR="0" lvl="0" indent="-323853" algn="l" defTabSz="914400" rtl="0" fontAlgn="auto" hangingPunct="1">
              <a:lnSpc>
                <a:spcPct val="100000"/>
              </a:lnSpc>
              <a:spcBef>
                <a:spcPts val="0"/>
              </a:spcBef>
              <a:spcAft>
                <a:spcPts val="0"/>
              </a:spcAft>
              <a:buClr>
                <a:srgbClr val="000000"/>
              </a:buClr>
              <a:buSzPts val="1500"/>
              <a:buFont typeface="Arial"/>
              <a:buChar char="●"/>
              <a:tabLst/>
              <a:defRPr sz="1800" b="0" i="0" u="none" strike="noStrike" kern="0" cap="none" spc="0" baseline="0">
                <a:solidFill>
                  <a:srgbClr val="000000"/>
                </a:solidFill>
                <a:uFillTx/>
              </a:defRPr>
            </a:pPr>
            <a:r>
              <a:rPr lang="en-GB" sz="1500" b="0" i="0" u="none" strike="noStrike" kern="0" cap="none" spc="0" baseline="0">
                <a:solidFill>
                  <a:srgbClr val="000000"/>
                </a:solidFill>
                <a:uFillTx/>
                <a:latin typeface="Arial"/>
                <a:ea typeface="Arial"/>
                <a:cs typeface="Arial"/>
              </a:rPr>
              <a:t>Proportionality and perspective</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500" b="0" i="0" u="none" strike="noStrike" kern="0" cap="none" spc="0" baseline="0">
              <a:solidFill>
                <a:srgbClr val="000000"/>
              </a:solidFill>
              <a:uFillTx/>
              <a:latin typeface="Arial"/>
              <a:ea typeface="Arial"/>
              <a:cs typeface="Arial"/>
            </a:endParaRPr>
          </a:p>
          <a:p>
            <a:pPr marL="457200" marR="0" lvl="0" indent="-323853" algn="l" defTabSz="914400" rtl="0" fontAlgn="auto" hangingPunct="1">
              <a:lnSpc>
                <a:spcPct val="100000"/>
              </a:lnSpc>
              <a:spcBef>
                <a:spcPts val="0"/>
              </a:spcBef>
              <a:spcAft>
                <a:spcPts val="0"/>
              </a:spcAft>
              <a:buClr>
                <a:srgbClr val="000000"/>
              </a:buClr>
              <a:buSzPts val="1500"/>
              <a:buFont typeface="Arial"/>
              <a:buChar char="●"/>
              <a:tabLst/>
              <a:defRPr sz="1800" b="0" i="0" u="none" strike="noStrike" kern="0" cap="none" spc="0" baseline="0">
                <a:solidFill>
                  <a:srgbClr val="000000"/>
                </a:solidFill>
                <a:uFillTx/>
              </a:defRPr>
            </a:pPr>
            <a:r>
              <a:rPr lang="en-GB" sz="1500" b="0" i="0" u="none" strike="noStrike" kern="0" cap="none" spc="0" baseline="0">
                <a:solidFill>
                  <a:srgbClr val="000000"/>
                </a:solidFill>
                <a:uFillTx/>
                <a:latin typeface="Arial"/>
                <a:ea typeface="Arial"/>
                <a:cs typeface="Arial"/>
              </a:rPr>
              <a:t>Clear policies and procedures </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500" b="0" i="0" u="none" strike="noStrike" kern="0" cap="none" spc="0" baseline="0">
              <a:solidFill>
                <a:srgbClr val="000000"/>
              </a:solidFill>
              <a:uFillTx/>
              <a:latin typeface="Arial"/>
              <a:ea typeface="Arial"/>
              <a:cs typeface="Arial"/>
            </a:endParaRPr>
          </a:p>
          <a:p>
            <a:pPr marL="457200" marR="0" lvl="0" indent="-323853" algn="l" defTabSz="914400" rtl="0" fontAlgn="auto" hangingPunct="1">
              <a:lnSpc>
                <a:spcPct val="100000"/>
              </a:lnSpc>
              <a:spcBef>
                <a:spcPts val="0"/>
              </a:spcBef>
              <a:spcAft>
                <a:spcPts val="0"/>
              </a:spcAft>
              <a:buClr>
                <a:srgbClr val="000000"/>
              </a:buClr>
              <a:buSzPts val="1500"/>
              <a:buFont typeface="Arial"/>
              <a:buChar char="●"/>
              <a:tabLst/>
              <a:defRPr sz="1800" b="0" i="0" u="none" strike="noStrike" kern="0" cap="none" spc="0" baseline="0">
                <a:solidFill>
                  <a:srgbClr val="000000"/>
                </a:solidFill>
                <a:uFillTx/>
              </a:defRPr>
            </a:pPr>
            <a:r>
              <a:rPr lang="en-GB" sz="1500" b="0" i="0" u="none" strike="noStrike" kern="0" cap="none" spc="0" baseline="0">
                <a:solidFill>
                  <a:srgbClr val="000000"/>
                </a:solidFill>
                <a:uFillTx/>
                <a:latin typeface="Arial"/>
                <a:ea typeface="Arial"/>
                <a:cs typeface="Arial"/>
              </a:rPr>
              <a:t>Transparency and good communication</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500" b="0" i="0" u="none" strike="noStrike" kern="0" cap="none" spc="0" baseline="0">
                <a:solidFill>
                  <a:srgbClr val="000000"/>
                </a:solidFill>
                <a:uFillTx/>
                <a:latin typeface="Arial"/>
                <a:ea typeface="Arial"/>
                <a:cs typeface="Arial"/>
              </a:rPr>
              <a:t> </a:t>
            </a:r>
          </a:p>
          <a:p>
            <a:pPr marL="457200" marR="0" lvl="0" indent="-323853" algn="l" defTabSz="914400" rtl="0" fontAlgn="auto" hangingPunct="1">
              <a:lnSpc>
                <a:spcPct val="100000"/>
              </a:lnSpc>
              <a:spcBef>
                <a:spcPts val="0"/>
              </a:spcBef>
              <a:spcAft>
                <a:spcPts val="0"/>
              </a:spcAft>
              <a:buClr>
                <a:srgbClr val="000000"/>
              </a:buClr>
              <a:buSzPts val="1500"/>
              <a:buFont typeface="Arial"/>
              <a:buChar char="●"/>
              <a:tabLst/>
              <a:defRPr sz="1800" b="0" i="0" u="none" strike="noStrike" kern="0" cap="none" spc="0" baseline="0">
                <a:solidFill>
                  <a:srgbClr val="000000"/>
                </a:solidFill>
                <a:uFillTx/>
              </a:defRPr>
            </a:pPr>
            <a:r>
              <a:rPr lang="en-GB" sz="1500" b="0" i="0" u="none" strike="noStrike" kern="0" cap="none" spc="0" baseline="0">
                <a:solidFill>
                  <a:srgbClr val="000000"/>
                </a:solidFill>
                <a:uFillTx/>
                <a:latin typeface="Arial"/>
                <a:ea typeface="Arial"/>
                <a:cs typeface="Arial"/>
              </a:rPr>
              <a:t>Partnership with internal and external stakeholders</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5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500" b="0" i="0" u="none" strike="noStrike" kern="0" cap="none" spc="0" baseline="0">
              <a:solidFill>
                <a:srgbClr val="000000"/>
              </a:solidFill>
              <a:uFillTx/>
              <a:latin typeface="Arial"/>
              <a:ea typeface="Arial"/>
              <a:cs typeface="Arial"/>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500" b="1" i="0" u="none" strike="noStrike" kern="0" cap="none" spc="0" baseline="0">
                <a:solidFill>
                  <a:srgbClr val="000000"/>
                </a:solidFill>
                <a:uFillTx/>
                <a:latin typeface="Arial"/>
                <a:ea typeface="Arial"/>
                <a:cs typeface="Arial"/>
              </a:rPr>
              <a:t>Without effective leadership, effective implementation of the duty will not ensue</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1"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0" cap="none" spc="0" baseline="0">
              <a:solidFill>
                <a:srgbClr val="000000"/>
              </a:solidFill>
              <a:uFillTx/>
              <a:latin typeface="Arial"/>
              <a:ea typeface="Arial"/>
              <a:cs typeface="Arial"/>
            </a:endParaRPr>
          </a:p>
          <a:p>
            <a:pPr marL="13716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cxnSp>
        <p:nvCxnSpPr>
          <p:cNvPr id="5" name="Google Shape;206;p30">
            <a:extLst>
              <a:ext uri="{FF2B5EF4-FFF2-40B4-BE49-F238E27FC236}">
                <a16:creationId xmlns:a16="http://schemas.microsoft.com/office/drawing/2014/main" id="{C5FDA703-67EE-49FA-8403-68B98A595F3C}"/>
              </a:ext>
              <a:ext uri="{C183D7F6-B498-43B3-948B-1728B52AA6E4}">
                <adec:decorative xmlns:adec="http://schemas.microsoft.com/office/drawing/2017/decorative" val="1"/>
              </a:ext>
            </a:extLst>
          </p:cNvPr>
          <p:cNvCxnSpPr/>
          <p:nvPr/>
        </p:nvCxnSpPr>
        <p:spPr>
          <a:xfrm>
            <a:off x="516956" y="544122"/>
            <a:ext cx="8216707" cy="293"/>
          </a:xfrm>
          <a:prstGeom prst="straightConnector1">
            <a:avLst/>
          </a:prstGeom>
          <a:noFill/>
          <a:ln w="44275" cap="flat">
            <a:solidFill>
              <a:srgbClr val="1155CC"/>
            </a:solidFill>
            <a:prstDash val="solid"/>
            <a:round/>
          </a:ln>
        </p:spPr>
      </p:cxnSp>
      <p:cxnSp>
        <p:nvCxnSpPr>
          <p:cNvPr id="6" name="Google Shape;207;p30">
            <a:extLst>
              <a:ext uri="{FF2B5EF4-FFF2-40B4-BE49-F238E27FC236}">
                <a16:creationId xmlns:a16="http://schemas.microsoft.com/office/drawing/2014/main" id="{F53EAC70-C6CD-4402-B404-A47C66F07B1D}"/>
              </a:ext>
              <a:ext uri="{C183D7F6-B498-43B3-948B-1728B52AA6E4}">
                <adec:decorative xmlns:adec="http://schemas.microsoft.com/office/drawing/2017/decorative" val="1"/>
              </a:ext>
            </a:extLst>
          </p:cNvPr>
          <p:cNvCxnSpPr/>
          <p:nvPr/>
        </p:nvCxnSpPr>
        <p:spPr>
          <a:xfrm>
            <a:off x="516956" y="1707962"/>
            <a:ext cx="8216707" cy="301"/>
          </a:xfrm>
          <a:prstGeom prst="straightConnector1">
            <a:avLst/>
          </a:prstGeom>
          <a:noFill/>
          <a:ln w="44275" cap="flat">
            <a:solidFill>
              <a:srgbClr val="1155CC"/>
            </a:solidFill>
            <a:prstDash val="solid"/>
            <a:roun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pic>
        <p:nvPicPr>
          <p:cNvPr id="2" name="Google Shape;77;p16">
            <a:extLst>
              <a:ext uri="{FF2B5EF4-FFF2-40B4-BE49-F238E27FC236}">
                <a16:creationId xmlns:a16="http://schemas.microsoft.com/office/drawing/2014/main" id="{791AF5C3-3EAC-40B6-9893-358F7856BE37}"/>
              </a:ext>
              <a:ext uri="{C183D7F6-B498-43B3-948B-1728B52AA6E4}">
                <adec:decorative xmlns:adec="http://schemas.microsoft.com/office/drawing/2017/decorative" val="1"/>
              </a:ext>
            </a:extLst>
          </p:cNvPr>
          <p:cNvPicPr>
            <a:picLocks noChangeAspect="1"/>
          </p:cNvPicPr>
          <p:nvPr/>
        </p:nvPicPr>
        <p:blipFill>
          <a:blip r:embed="rId3">
            <a:alphaModFix/>
          </a:blip>
          <a:stretch>
            <a:fillRect/>
          </a:stretch>
        </p:blipFill>
        <p:spPr>
          <a:xfrm>
            <a:off x="151799" y="4953003"/>
            <a:ext cx="1143000" cy="1143000"/>
          </a:xfrm>
          <a:prstGeom prst="rect">
            <a:avLst/>
          </a:prstGeom>
          <a:noFill/>
          <a:ln cap="flat">
            <a:noFill/>
          </a:ln>
        </p:spPr>
      </p:pic>
      <p:sp>
        <p:nvSpPr>
          <p:cNvPr id="3" name="Google Shape;78;p16">
            <a:extLst>
              <a:ext uri="{FF2B5EF4-FFF2-40B4-BE49-F238E27FC236}">
                <a16:creationId xmlns:a16="http://schemas.microsoft.com/office/drawing/2014/main" id="{3328973F-2B75-4D71-8E96-D1FE1EA7D507}"/>
              </a:ext>
            </a:extLst>
          </p:cNvPr>
          <p:cNvSpPr txBox="1">
            <a:spLocks noGrp="1"/>
          </p:cNvSpPr>
          <p:nvPr>
            <p:ph type="title" idx="4294967295"/>
          </p:nvPr>
        </p:nvSpPr>
        <p:spPr>
          <a:xfrm>
            <a:off x="441719" y="538316"/>
            <a:ext cx="5548204" cy="1022701"/>
          </a:xfrm>
          <a:prstGeom prst="rect">
            <a:avLst/>
          </a:prstGeom>
          <a:noFill/>
          <a:ln cap="flat">
            <a:noFill/>
            <a:prstDash/>
          </a:ln>
          <a:effectLst/>
        </p:spPr>
        <p:txBody>
          <a:bodyPr rot="0" spcFirstLastPara="0" vertOverflow="overflow" horzOverflow="overflow" vert="horz" wrap="square" lIns="91421" tIns="45701" rIns="91421" bIns="45701"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3000" b="1" i="0" u="none" strike="noStrike" kern="0" cap="none" spc="0" normalizeH="0" baseline="0" noProof="0" dirty="0">
                <a:ln>
                  <a:noFill/>
                </a:ln>
                <a:solidFill>
                  <a:srgbClr val="000000"/>
                </a:solidFill>
                <a:effectLst/>
                <a:uLnTx/>
                <a:uFillTx/>
                <a:latin typeface="Arial"/>
                <a:ea typeface="Arial"/>
                <a:cs typeface="Arial"/>
              </a:rPr>
              <a:t>Outline</a:t>
            </a:r>
            <a:endParaRPr kumimoji="0" lang="en-GB" sz="3000" b="0" i="0" u="none" strike="noStrike" kern="0" cap="none" spc="0" normalizeH="0" baseline="0" noProof="0" dirty="0">
              <a:ln>
                <a:noFill/>
              </a:ln>
              <a:solidFill>
                <a:srgbClr val="000000"/>
              </a:solidFill>
              <a:effectLst/>
              <a:uLnTx/>
              <a:uFillTx/>
              <a:latin typeface="Arial"/>
              <a:ea typeface="Arial"/>
              <a:cs typeface="Arial"/>
            </a:endParaRPr>
          </a:p>
        </p:txBody>
      </p:sp>
      <p:sp>
        <p:nvSpPr>
          <p:cNvPr id="4" name="Google Shape;79;p16">
            <a:extLst>
              <a:ext uri="{FF2B5EF4-FFF2-40B4-BE49-F238E27FC236}">
                <a16:creationId xmlns:a16="http://schemas.microsoft.com/office/drawing/2014/main" id="{41957F6F-29D8-4F11-B46E-AB89656DF196}"/>
              </a:ext>
            </a:extLst>
          </p:cNvPr>
          <p:cNvSpPr txBox="1"/>
          <p:nvPr/>
        </p:nvSpPr>
        <p:spPr>
          <a:xfrm>
            <a:off x="457190" y="1828041"/>
            <a:ext cx="8229600" cy="3427802"/>
          </a:xfrm>
          <a:prstGeom prst="rect">
            <a:avLst/>
          </a:prstGeom>
          <a:noFill/>
          <a:ln cap="flat">
            <a:noFill/>
          </a:ln>
        </p:spPr>
        <p:txBody>
          <a:bodyPr vert="horz" wrap="square" lIns="91421" tIns="45701" rIns="91421" bIns="45701" anchor="t" anchorCtr="0" compatLnSpc="1">
            <a:noAutofit/>
          </a:bodyPr>
          <a:lstStyle/>
          <a:p>
            <a:pPr marL="457200" marR="0" lvl="0" indent="-317497" algn="l" defTabSz="914400" rtl="0" fontAlgn="auto" hangingPunct="1">
              <a:lnSpc>
                <a:spcPct val="115000"/>
              </a:lnSpc>
              <a:spcBef>
                <a:spcPts val="400"/>
              </a:spcBef>
              <a:spcAft>
                <a:spcPts val="0"/>
              </a:spcAft>
              <a:buClr>
                <a:srgbClr val="6F5B25"/>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Expectations of those in leadership positions under the Counter Terrorism and Security Act 2015 (CTSA 2015)</a:t>
            </a:r>
          </a:p>
          <a:p>
            <a:pPr marL="457200" marR="0" lvl="0" indent="0" algn="l" defTabSz="914400" rtl="0" fontAlgn="auto" hangingPunct="1">
              <a:lnSpc>
                <a:spcPct val="115000"/>
              </a:lnSpc>
              <a:spcBef>
                <a:spcPts val="40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457200" marR="0" lvl="0" indent="-317497" algn="l" defTabSz="914400" rtl="0" fontAlgn="auto" hangingPunct="1">
              <a:lnSpc>
                <a:spcPct val="115000"/>
              </a:lnSpc>
              <a:spcBef>
                <a:spcPts val="400"/>
              </a:spcBef>
              <a:spcAft>
                <a:spcPts val="0"/>
              </a:spcAft>
              <a:buClr>
                <a:srgbClr val="6F5B25"/>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Office for Students (OfS) monitoring framework</a:t>
            </a:r>
          </a:p>
          <a:p>
            <a:pPr marL="457200" marR="0" lvl="0" indent="0" algn="l" defTabSz="914400" rtl="0" fontAlgn="auto" hangingPunct="1">
              <a:lnSpc>
                <a:spcPct val="115000"/>
              </a:lnSpc>
              <a:spcBef>
                <a:spcPts val="40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457200" marR="0" lvl="0" indent="-317497" algn="l" defTabSz="914400" rtl="0" fontAlgn="auto" hangingPunct="1">
              <a:lnSpc>
                <a:spcPct val="115000"/>
              </a:lnSpc>
              <a:spcBef>
                <a:spcPts val="400"/>
              </a:spcBef>
              <a:spcAft>
                <a:spcPts val="0"/>
              </a:spcAft>
              <a:buClr>
                <a:srgbClr val="6F5B25"/>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Responsibilities of accountable officers/governing bodies:</a:t>
            </a:r>
          </a:p>
          <a:p>
            <a:pPr marL="914400" marR="0" lvl="1" indent="-317497" algn="l" defTabSz="914400" rtl="0" fontAlgn="auto" hangingPunct="1">
              <a:lnSpc>
                <a:spcPct val="115000"/>
              </a:lnSpc>
              <a:spcBef>
                <a:spcPts val="0"/>
              </a:spcBef>
              <a:spcAft>
                <a:spcPts val="0"/>
              </a:spcAft>
              <a:buClr>
                <a:srgbClr val="6F5B25"/>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Providing assurance</a:t>
            </a:r>
          </a:p>
          <a:p>
            <a:pPr marL="914400" marR="0" lvl="1" indent="-317497" algn="l" defTabSz="914400" rtl="0" fontAlgn="auto" hangingPunct="1">
              <a:lnSpc>
                <a:spcPct val="115000"/>
              </a:lnSpc>
              <a:spcBef>
                <a:spcPts val="0"/>
              </a:spcBef>
              <a:spcAft>
                <a:spcPts val="0"/>
              </a:spcAft>
              <a:buClr>
                <a:srgbClr val="6F5B25"/>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Effective delivery</a:t>
            </a:r>
          </a:p>
          <a:p>
            <a:pPr marL="914400" marR="0" lvl="1" indent="-317497" algn="l" defTabSz="914400" rtl="0" fontAlgn="auto" hangingPunct="1">
              <a:lnSpc>
                <a:spcPct val="115000"/>
              </a:lnSpc>
              <a:spcBef>
                <a:spcPts val="0"/>
              </a:spcBef>
              <a:spcAft>
                <a:spcPts val="0"/>
              </a:spcAft>
              <a:buClr>
                <a:srgbClr val="6F5B25"/>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Communication</a:t>
            </a:r>
          </a:p>
          <a:p>
            <a:pPr marL="914400" marR="0" lvl="1" indent="-317497" algn="l" defTabSz="914400" rtl="0" fontAlgn="auto" hangingPunct="1">
              <a:lnSpc>
                <a:spcPct val="115000"/>
              </a:lnSpc>
              <a:spcBef>
                <a:spcPts val="0"/>
              </a:spcBef>
              <a:spcAft>
                <a:spcPts val="0"/>
              </a:spcAft>
              <a:buClr>
                <a:srgbClr val="6F5B25"/>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OfS’ role in reporting to government</a:t>
            </a:r>
          </a:p>
          <a:p>
            <a:pPr marL="914400" marR="0" lvl="1" indent="-317497" algn="l" defTabSz="914400" rtl="0" fontAlgn="auto" hangingPunct="1">
              <a:lnSpc>
                <a:spcPct val="115000"/>
              </a:lnSpc>
              <a:spcBef>
                <a:spcPts val="0"/>
              </a:spcBef>
              <a:spcAft>
                <a:spcPts val="0"/>
              </a:spcAft>
              <a:buClr>
                <a:srgbClr val="6F5B25"/>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Who will OfS monitor?</a:t>
            </a:r>
          </a:p>
          <a:p>
            <a:pPr marL="914400" marR="0" lvl="1" indent="-317497" algn="l" defTabSz="914400" rtl="0" fontAlgn="auto" hangingPunct="1">
              <a:lnSpc>
                <a:spcPct val="115000"/>
              </a:lnSpc>
              <a:spcBef>
                <a:spcPts val="0"/>
              </a:spcBef>
              <a:spcAft>
                <a:spcPts val="0"/>
              </a:spcAft>
              <a:buClr>
                <a:srgbClr val="6F5B25"/>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Timetable</a:t>
            </a:r>
          </a:p>
        </p:txBody>
      </p:sp>
      <p:cxnSp>
        <p:nvCxnSpPr>
          <p:cNvPr id="5" name="Google Shape;80;p16">
            <a:extLst>
              <a:ext uri="{FF2B5EF4-FFF2-40B4-BE49-F238E27FC236}">
                <a16:creationId xmlns:a16="http://schemas.microsoft.com/office/drawing/2014/main" id="{B308D82A-0E1F-4ACA-A4DD-1FB0780A55BE}"/>
              </a:ext>
              <a:ext uri="{C183D7F6-B498-43B3-948B-1728B52AA6E4}">
                <adec:decorative xmlns:adec="http://schemas.microsoft.com/office/drawing/2017/decorative" val="1"/>
              </a:ext>
            </a:extLst>
          </p:cNvPr>
          <p:cNvCxnSpPr/>
          <p:nvPr/>
        </p:nvCxnSpPr>
        <p:spPr>
          <a:xfrm>
            <a:off x="516956" y="467916"/>
            <a:ext cx="8216707" cy="302"/>
          </a:xfrm>
          <a:prstGeom prst="straightConnector1">
            <a:avLst/>
          </a:prstGeom>
          <a:noFill/>
          <a:ln w="44275" cap="flat">
            <a:solidFill>
              <a:srgbClr val="1155CC"/>
            </a:solidFill>
            <a:prstDash val="solid"/>
            <a:round/>
          </a:ln>
        </p:spPr>
      </p:cxnSp>
      <p:cxnSp>
        <p:nvCxnSpPr>
          <p:cNvPr id="6" name="Google Shape;81;p16">
            <a:extLst>
              <a:ext uri="{FF2B5EF4-FFF2-40B4-BE49-F238E27FC236}">
                <a16:creationId xmlns:a16="http://schemas.microsoft.com/office/drawing/2014/main" id="{9A7D7B2C-F452-48B8-910A-8406E4AF0CE2}"/>
              </a:ext>
              <a:ext uri="{C183D7F6-B498-43B3-948B-1728B52AA6E4}">
                <adec:decorative xmlns:adec="http://schemas.microsoft.com/office/drawing/2017/decorative" val="1"/>
              </a:ext>
            </a:extLst>
          </p:cNvPr>
          <p:cNvCxnSpPr/>
          <p:nvPr/>
        </p:nvCxnSpPr>
        <p:spPr>
          <a:xfrm>
            <a:off x="516956" y="1631755"/>
            <a:ext cx="8216707" cy="302"/>
          </a:xfrm>
          <a:prstGeom prst="straightConnector1">
            <a:avLst/>
          </a:prstGeom>
          <a:noFill/>
          <a:ln w="44275" cap="flat">
            <a:solidFill>
              <a:srgbClr val="1155CC"/>
            </a:solidFill>
            <a:prstDash val="solid"/>
            <a:roun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Google Shape;86;p17">
            <a:extLst>
              <a:ext uri="{FF2B5EF4-FFF2-40B4-BE49-F238E27FC236}">
                <a16:creationId xmlns:a16="http://schemas.microsoft.com/office/drawing/2014/main" id="{285DF98A-2FF6-4BED-A67F-A59D1EBA6F23}"/>
              </a:ext>
            </a:extLst>
          </p:cNvPr>
          <p:cNvSpPr txBox="1">
            <a:spLocks noGrp="1"/>
          </p:cNvSpPr>
          <p:nvPr>
            <p:ph type="title" idx="4294967295"/>
          </p:nvPr>
        </p:nvSpPr>
        <p:spPr>
          <a:xfrm>
            <a:off x="457190" y="630030"/>
            <a:ext cx="5548204" cy="1022701"/>
          </a:xfrm>
          <a:prstGeom prst="rect">
            <a:avLst/>
          </a:prstGeom>
          <a:noFill/>
          <a:ln cap="flat">
            <a:noFill/>
            <a:prstDash/>
          </a:ln>
          <a:effectLst/>
        </p:spPr>
        <p:txBody>
          <a:bodyPr rot="0" spcFirstLastPara="0" vertOverflow="overflow" horzOverflow="overflow" vert="horz" wrap="square" lIns="91421" tIns="45701" rIns="91421" bIns="45701"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3000" b="1" i="0" u="none" strike="noStrike" kern="0" cap="none" spc="0" normalizeH="0" baseline="0" noProof="0" dirty="0">
                <a:ln>
                  <a:noFill/>
                </a:ln>
                <a:solidFill>
                  <a:srgbClr val="000000"/>
                </a:solidFill>
                <a:effectLst/>
                <a:uLnTx/>
                <a:uFillTx/>
                <a:latin typeface="Arial"/>
                <a:ea typeface="Arial"/>
                <a:cs typeface="Arial"/>
              </a:rPr>
              <a:t>Sector-specific guidance</a:t>
            </a:r>
            <a:endParaRPr kumimoji="0" lang="en-GB" sz="3000" b="0" i="0" u="none" strike="noStrike" kern="0" cap="none" spc="0" normalizeH="0" baseline="0" noProof="0" dirty="0">
              <a:ln>
                <a:noFill/>
              </a:ln>
              <a:solidFill>
                <a:srgbClr val="000000"/>
              </a:solidFill>
              <a:effectLst/>
              <a:uLnTx/>
              <a:uFillTx/>
              <a:latin typeface="Arial"/>
              <a:ea typeface="Arial"/>
              <a:cs typeface="Arial"/>
            </a:endParaRPr>
          </a:p>
        </p:txBody>
      </p:sp>
      <p:sp>
        <p:nvSpPr>
          <p:cNvPr id="3" name="Google Shape;87;p17">
            <a:extLst>
              <a:ext uri="{FF2B5EF4-FFF2-40B4-BE49-F238E27FC236}">
                <a16:creationId xmlns:a16="http://schemas.microsoft.com/office/drawing/2014/main" id="{AFAE9D53-8562-4900-9D54-85BBB6AAF7E2}"/>
              </a:ext>
            </a:extLst>
          </p:cNvPr>
          <p:cNvSpPr txBox="1"/>
          <p:nvPr/>
        </p:nvSpPr>
        <p:spPr>
          <a:xfrm>
            <a:off x="457190" y="1966947"/>
            <a:ext cx="8229600" cy="3427802"/>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The revised Prevent duty guidance for England and Wales (July 2015) identifies three themes that recur throughout the sector specific guidance:</a:t>
            </a: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330198" algn="l" defTabSz="914400" rtl="0" fontAlgn="auto" hangingPunct="1">
              <a:lnSpc>
                <a:spcPct val="100000"/>
              </a:lnSpc>
              <a:spcBef>
                <a:spcPts val="400"/>
              </a:spcBef>
              <a:spcAft>
                <a:spcPts val="0"/>
              </a:spcAft>
              <a:buClr>
                <a:srgbClr val="000000"/>
              </a:buClr>
              <a:buSzPts val="1600"/>
              <a:buFont typeface="Arial"/>
              <a:buChar char="●"/>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leadership</a:t>
            </a:r>
          </a:p>
          <a:p>
            <a:pPr marL="457200" marR="0" lvl="0" indent="-330198" algn="l" defTabSz="914400" rtl="0" fontAlgn="auto" hangingPunct="1">
              <a:lnSpc>
                <a:spcPct val="100000"/>
              </a:lnSpc>
              <a:spcBef>
                <a:spcPts val="0"/>
              </a:spcBef>
              <a:spcAft>
                <a:spcPts val="0"/>
              </a:spcAft>
              <a:buClr>
                <a:srgbClr val="000000"/>
              </a:buClr>
              <a:buSzPts val="1600"/>
              <a:buFont typeface="Arial"/>
              <a:buChar char="●"/>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working in partnership </a:t>
            </a:r>
          </a:p>
          <a:p>
            <a:pPr marL="457200" marR="0" lvl="0" indent="-330198" algn="l" defTabSz="914400" rtl="0" fontAlgn="auto" hangingPunct="1">
              <a:lnSpc>
                <a:spcPct val="100000"/>
              </a:lnSpc>
              <a:spcBef>
                <a:spcPts val="0"/>
              </a:spcBef>
              <a:spcAft>
                <a:spcPts val="0"/>
              </a:spcAft>
              <a:buClr>
                <a:srgbClr val="000000"/>
              </a:buClr>
              <a:buSzPts val="1600"/>
              <a:buFont typeface="Arial"/>
              <a:buChar char="●"/>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capabilities</a:t>
            </a: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What does the Prevent statutory guidance say about “leadership”?</a:t>
            </a: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How and on what will RHEB’s be monitored?</a:t>
            </a:r>
            <a:endParaRPr lang="en-GB" sz="1200" b="0" i="0" u="none" strike="noStrike" kern="0" cap="none" spc="0" baseline="0">
              <a:solidFill>
                <a:srgbClr val="000000"/>
              </a:solidFill>
              <a:uFillTx/>
              <a:latin typeface="Arial"/>
              <a:ea typeface="Arial"/>
              <a:cs typeface="Arial"/>
            </a:endParaRPr>
          </a:p>
        </p:txBody>
      </p:sp>
      <p:cxnSp>
        <p:nvCxnSpPr>
          <p:cNvPr id="4" name="Google Shape;88;p17">
            <a:extLst>
              <a:ext uri="{FF2B5EF4-FFF2-40B4-BE49-F238E27FC236}">
                <a16:creationId xmlns:a16="http://schemas.microsoft.com/office/drawing/2014/main" id="{466C399A-8764-4F46-9487-2858C98D863F}"/>
              </a:ext>
              <a:ext uri="{C183D7F6-B498-43B3-948B-1728B52AA6E4}">
                <adec:decorative xmlns:adec="http://schemas.microsoft.com/office/drawing/2017/decorative" val="1"/>
              </a:ext>
            </a:extLst>
          </p:cNvPr>
          <p:cNvCxnSpPr/>
          <p:nvPr/>
        </p:nvCxnSpPr>
        <p:spPr>
          <a:xfrm>
            <a:off x="516956" y="630021"/>
            <a:ext cx="8216707" cy="302"/>
          </a:xfrm>
          <a:prstGeom prst="straightConnector1">
            <a:avLst/>
          </a:prstGeom>
          <a:noFill/>
          <a:ln w="44275" cap="flat">
            <a:solidFill>
              <a:srgbClr val="1155CC"/>
            </a:solidFill>
            <a:prstDash val="solid"/>
            <a:round/>
          </a:ln>
        </p:spPr>
      </p:cxnSp>
      <p:cxnSp>
        <p:nvCxnSpPr>
          <p:cNvPr id="5" name="Google Shape;89;p17">
            <a:extLst>
              <a:ext uri="{FF2B5EF4-FFF2-40B4-BE49-F238E27FC236}">
                <a16:creationId xmlns:a16="http://schemas.microsoft.com/office/drawing/2014/main" id="{E88B49A4-550F-4C7A-82C9-A82F82B97904}"/>
              </a:ext>
              <a:ext uri="{C183D7F6-B498-43B3-948B-1728B52AA6E4}">
                <adec:decorative xmlns:adec="http://schemas.microsoft.com/office/drawing/2017/decorative" val="1"/>
              </a:ext>
            </a:extLst>
          </p:cNvPr>
          <p:cNvCxnSpPr/>
          <p:nvPr/>
        </p:nvCxnSpPr>
        <p:spPr>
          <a:xfrm>
            <a:off x="516956" y="1687644"/>
            <a:ext cx="8216707" cy="301"/>
          </a:xfrm>
          <a:prstGeom prst="straightConnector1">
            <a:avLst/>
          </a:prstGeom>
          <a:noFill/>
          <a:ln w="44275" cap="flat">
            <a:solidFill>
              <a:srgbClr val="1155CC"/>
            </a:solidFill>
            <a:prstDash val="solid"/>
            <a:round/>
          </a:ln>
        </p:spPr>
      </p:cxnSp>
      <p:pic>
        <p:nvPicPr>
          <p:cNvPr id="6" name="Google Shape;90;p17" descr="Department for Education logo">
            <a:extLst>
              <a:ext uri="{FF2B5EF4-FFF2-40B4-BE49-F238E27FC236}">
                <a16:creationId xmlns:a16="http://schemas.microsoft.com/office/drawing/2014/main" id="{382EAA5D-2E11-4157-AC4E-36D15EC1F9AA}"/>
              </a:ext>
            </a:extLst>
          </p:cNvPr>
          <p:cNvPicPr>
            <a:picLocks noChangeAspect="1"/>
          </p:cNvPicPr>
          <p:nvPr/>
        </p:nvPicPr>
        <p:blipFill>
          <a:blip r:embed="rId3">
            <a:alphaModFix/>
          </a:blip>
          <a:stretch>
            <a:fillRect/>
          </a:stretch>
        </p:blipFill>
        <p:spPr>
          <a:xfrm>
            <a:off x="151799" y="4953003"/>
            <a:ext cx="1143000" cy="1143000"/>
          </a:xfrm>
          <a:prstGeom prst="rect">
            <a:avLst/>
          </a:prstGeom>
          <a:noFill/>
          <a:ln cap="flat">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Google Shape;95;p18">
            <a:extLst>
              <a:ext uri="{FF2B5EF4-FFF2-40B4-BE49-F238E27FC236}">
                <a16:creationId xmlns:a16="http://schemas.microsoft.com/office/drawing/2014/main" id="{221DA4F2-D839-4886-A1BA-15605F2C7E2A}"/>
              </a:ext>
            </a:extLst>
          </p:cNvPr>
          <p:cNvSpPr txBox="1">
            <a:spLocks noGrp="1"/>
          </p:cNvSpPr>
          <p:nvPr>
            <p:ph type="title" idx="4294967295"/>
          </p:nvPr>
        </p:nvSpPr>
        <p:spPr>
          <a:xfrm>
            <a:off x="441728" y="614522"/>
            <a:ext cx="8216697" cy="1022701"/>
          </a:xfrm>
          <a:prstGeom prst="rect">
            <a:avLst/>
          </a:prstGeom>
          <a:noFill/>
          <a:ln cap="flat">
            <a:noFill/>
            <a:prstDash/>
          </a:ln>
          <a:effectLst/>
        </p:spPr>
        <p:txBody>
          <a:bodyPr rot="0" spcFirstLastPara="0" vertOverflow="overflow" horzOverflow="overflow" vert="horz" wrap="square" lIns="91421" tIns="45701" rIns="91421" bIns="45701"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3000" b="1" i="0" u="none" strike="noStrike" kern="0" cap="none" spc="0" normalizeH="0" baseline="0" noProof="0" dirty="0">
                <a:ln>
                  <a:noFill/>
                </a:ln>
                <a:solidFill>
                  <a:srgbClr val="000000"/>
                </a:solidFill>
                <a:effectLst/>
                <a:uLnTx/>
                <a:uFillTx/>
                <a:latin typeface="Arial"/>
                <a:ea typeface="Arial"/>
                <a:cs typeface="Arial"/>
              </a:rPr>
              <a:t>Expectations of those in leadership positions</a:t>
            </a:r>
            <a:endParaRPr kumimoji="0" lang="en-GB" sz="3000" b="0" i="0" u="none" strike="noStrike" kern="0" cap="none" spc="0" normalizeH="0" baseline="0" noProof="0" dirty="0">
              <a:ln>
                <a:noFill/>
              </a:ln>
              <a:solidFill>
                <a:srgbClr val="000000"/>
              </a:solidFill>
              <a:effectLst/>
              <a:uLnTx/>
              <a:uFillTx/>
              <a:latin typeface="Arial"/>
              <a:ea typeface="Arial"/>
              <a:cs typeface="Arial"/>
            </a:endParaRPr>
          </a:p>
        </p:txBody>
      </p:sp>
      <p:sp>
        <p:nvSpPr>
          <p:cNvPr id="3" name="Google Shape;96;p18">
            <a:extLst>
              <a:ext uri="{FF2B5EF4-FFF2-40B4-BE49-F238E27FC236}">
                <a16:creationId xmlns:a16="http://schemas.microsoft.com/office/drawing/2014/main" id="{A8FE406F-7366-45D5-BF40-9F0FDC71CE53}"/>
              </a:ext>
            </a:extLst>
          </p:cNvPr>
          <p:cNvSpPr txBox="1"/>
          <p:nvPr/>
        </p:nvSpPr>
        <p:spPr>
          <a:xfrm>
            <a:off x="441719" y="2236924"/>
            <a:ext cx="8229600" cy="3427802"/>
          </a:xfrm>
          <a:prstGeom prst="rect">
            <a:avLst/>
          </a:prstGeom>
          <a:noFill/>
          <a:ln cap="flat">
            <a:noFill/>
          </a:ln>
        </p:spPr>
        <p:txBody>
          <a:bodyPr vert="horz" wrap="square" lIns="91421" tIns="45701" rIns="91421" bIns="45701" anchor="t" anchorCtr="0" compatLnSpc="1">
            <a:noAutofit/>
          </a:bodyPr>
          <a:lstStyle/>
          <a:p>
            <a:pPr marL="342900" marR="0" lvl="0" indent="-34290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For all specified authorities, there is an expectation that those in leadership positions:</a:t>
            </a:r>
          </a:p>
          <a:p>
            <a:pPr marL="342900" marR="0" lvl="0" indent="-34290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330198" algn="l" defTabSz="914400" rtl="0" fontAlgn="auto" hangingPunct="1">
              <a:lnSpc>
                <a:spcPct val="100000"/>
              </a:lnSpc>
              <a:spcBef>
                <a:spcPts val="0"/>
              </a:spcBef>
              <a:spcAft>
                <a:spcPts val="0"/>
              </a:spcAft>
              <a:buClr>
                <a:srgbClr val="000000"/>
              </a:buClr>
              <a:buSzPts val="1600"/>
              <a:buFont typeface="Arial"/>
              <a:buChar char="●"/>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establish and maintain mechanisms for understanding the risk of radicalisation.</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330198" algn="l" defTabSz="914400" rtl="0" fontAlgn="auto" hangingPunct="1">
              <a:lnSpc>
                <a:spcPct val="100000"/>
              </a:lnSpc>
              <a:spcBef>
                <a:spcPts val="0"/>
              </a:spcBef>
              <a:spcAft>
                <a:spcPts val="0"/>
              </a:spcAft>
              <a:buClr>
                <a:srgbClr val="000000"/>
              </a:buClr>
              <a:buSzPts val="1600"/>
              <a:buFont typeface="Arial"/>
              <a:buChar char="●"/>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ensure all relevant staff understand the risk and build capabilities to deal with it.</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330198" algn="l" defTabSz="914400" rtl="0" fontAlgn="auto" hangingPunct="1">
              <a:lnSpc>
                <a:spcPct val="100000"/>
              </a:lnSpc>
              <a:spcBef>
                <a:spcPts val="0"/>
              </a:spcBef>
              <a:spcAft>
                <a:spcPts val="0"/>
              </a:spcAft>
              <a:buClr>
                <a:srgbClr val="000000"/>
              </a:buClr>
              <a:buSzPts val="1600"/>
              <a:buFont typeface="Arial"/>
              <a:buChar char="●"/>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communicate and promote the importance of the duty.</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330198" algn="l" defTabSz="914400" rtl="0" fontAlgn="auto" hangingPunct="1">
              <a:lnSpc>
                <a:spcPct val="100000"/>
              </a:lnSpc>
              <a:spcBef>
                <a:spcPts val="0"/>
              </a:spcBef>
              <a:spcAft>
                <a:spcPts val="0"/>
              </a:spcAft>
              <a:buClr>
                <a:srgbClr val="000000"/>
              </a:buClr>
              <a:buSzPts val="1600"/>
              <a:buFont typeface="Arial"/>
              <a:buChar char="●"/>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ensure the effective implementation of the duty.</a:t>
            </a: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p:txBody>
      </p:sp>
      <p:cxnSp>
        <p:nvCxnSpPr>
          <p:cNvPr id="4" name="Google Shape;97;p18">
            <a:extLst>
              <a:ext uri="{FF2B5EF4-FFF2-40B4-BE49-F238E27FC236}">
                <a16:creationId xmlns:a16="http://schemas.microsoft.com/office/drawing/2014/main" id="{E9FFA657-2096-4747-AD8C-4B22212748E2}"/>
              </a:ext>
              <a:ext uri="{C183D7F6-B498-43B3-948B-1728B52AA6E4}">
                <adec:decorative xmlns:adec="http://schemas.microsoft.com/office/drawing/2017/decorative" val="1"/>
              </a:ext>
            </a:extLst>
          </p:cNvPr>
          <p:cNvCxnSpPr/>
          <p:nvPr/>
        </p:nvCxnSpPr>
        <p:spPr>
          <a:xfrm>
            <a:off x="516956" y="544122"/>
            <a:ext cx="8216707" cy="293"/>
          </a:xfrm>
          <a:prstGeom prst="straightConnector1">
            <a:avLst/>
          </a:prstGeom>
          <a:noFill/>
          <a:ln w="44275" cap="flat">
            <a:solidFill>
              <a:srgbClr val="1155CC"/>
            </a:solidFill>
            <a:prstDash val="solid"/>
            <a:round/>
          </a:ln>
        </p:spPr>
      </p:cxnSp>
      <p:cxnSp>
        <p:nvCxnSpPr>
          <p:cNvPr id="5" name="Google Shape;98;p18">
            <a:extLst>
              <a:ext uri="{FF2B5EF4-FFF2-40B4-BE49-F238E27FC236}">
                <a16:creationId xmlns:a16="http://schemas.microsoft.com/office/drawing/2014/main" id="{B65D4B4E-0319-4E33-A994-E9E4D2B1E2F9}"/>
              </a:ext>
              <a:ext uri="{C183D7F6-B498-43B3-948B-1728B52AA6E4}">
                <adec:decorative xmlns:adec="http://schemas.microsoft.com/office/drawing/2017/decorative" val="1"/>
              </a:ext>
            </a:extLst>
          </p:cNvPr>
          <p:cNvCxnSpPr/>
          <p:nvPr/>
        </p:nvCxnSpPr>
        <p:spPr>
          <a:xfrm>
            <a:off x="516956" y="1707962"/>
            <a:ext cx="8216707" cy="301"/>
          </a:xfrm>
          <a:prstGeom prst="straightConnector1">
            <a:avLst/>
          </a:prstGeom>
          <a:noFill/>
          <a:ln w="44275" cap="flat">
            <a:solidFill>
              <a:srgbClr val="1155CC"/>
            </a:solidFill>
            <a:prstDash val="solid"/>
            <a:round/>
          </a:ln>
        </p:spPr>
      </p:cxnSp>
      <p:pic>
        <p:nvPicPr>
          <p:cNvPr id="6" name="Google Shape;99;p18" descr="Department for Education logo">
            <a:extLst>
              <a:ext uri="{FF2B5EF4-FFF2-40B4-BE49-F238E27FC236}">
                <a16:creationId xmlns:a16="http://schemas.microsoft.com/office/drawing/2014/main" id="{5D0F8037-E757-4EE2-AFCF-D580CCB7EA1D}"/>
              </a:ext>
            </a:extLst>
          </p:cNvPr>
          <p:cNvPicPr>
            <a:picLocks noChangeAspect="1"/>
          </p:cNvPicPr>
          <p:nvPr/>
        </p:nvPicPr>
        <p:blipFill>
          <a:blip r:embed="rId3">
            <a:alphaModFix/>
          </a:blip>
          <a:stretch>
            <a:fillRect/>
          </a:stretch>
        </p:blipFill>
        <p:spPr>
          <a:xfrm>
            <a:off x="151799" y="4953003"/>
            <a:ext cx="1143000" cy="1143000"/>
          </a:xfrm>
          <a:prstGeom prst="rect">
            <a:avLst/>
          </a:prstGeom>
          <a:noFill/>
          <a:ln cap="flat">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Google Shape;104;p19">
            <a:extLst>
              <a:ext uri="{FF2B5EF4-FFF2-40B4-BE49-F238E27FC236}">
                <a16:creationId xmlns:a16="http://schemas.microsoft.com/office/drawing/2014/main" id="{5FBDD56C-6651-4082-8EB3-E300FFC52122}"/>
              </a:ext>
            </a:extLst>
          </p:cNvPr>
          <p:cNvSpPr txBox="1">
            <a:spLocks noGrp="1"/>
          </p:cNvSpPr>
          <p:nvPr>
            <p:ph type="title" idx="4294967295"/>
          </p:nvPr>
        </p:nvSpPr>
        <p:spPr>
          <a:xfrm>
            <a:off x="441728" y="614522"/>
            <a:ext cx="8216697" cy="1022701"/>
          </a:xfrm>
          <a:prstGeom prst="rect">
            <a:avLst/>
          </a:prstGeom>
          <a:noFill/>
          <a:ln cap="flat">
            <a:noFill/>
            <a:prstDash/>
          </a:ln>
          <a:effectLst/>
        </p:spPr>
        <p:txBody>
          <a:bodyPr rot="0" spcFirstLastPara="0" vertOverflow="overflow" horzOverflow="overflow" vert="horz" wrap="square" lIns="91421" tIns="45701" rIns="91421" bIns="45701"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3000" b="1" i="0" u="none" strike="noStrike" kern="0" cap="none" spc="0" normalizeH="0" baseline="0" noProof="0" dirty="0">
                <a:ln>
                  <a:noFill/>
                </a:ln>
                <a:solidFill>
                  <a:srgbClr val="000000"/>
                </a:solidFill>
                <a:effectLst/>
                <a:uLnTx/>
                <a:uFillTx/>
                <a:latin typeface="Arial"/>
                <a:ea typeface="Arial"/>
                <a:cs typeface="Arial"/>
              </a:rPr>
              <a:t>What does this mean?</a:t>
            </a:r>
            <a:endParaRPr kumimoji="0" lang="en-GB" sz="3000" b="0" i="0" u="none" strike="noStrike" kern="0" cap="none" spc="0" normalizeH="0" baseline="0" noProof="0" dirty="0">
              <a:ln>
                <a:noFill/>
              </a:ln>
              <a:solidFill>
                <a:srgbClr val="000000"/>
              </a:solidFill>
              <a:effectLst/>
              <a:uLnTx/>
              <a:uFillTx/>
              <a:latin typeface="Arial"/>
              <a:ea typeface="Arial"/>
              <a:cs typeface="Arial"/>
            </a:endParaRPr>
          </a:p>
        </p:txBody>
      </p:sp>
      <p:sp>
        <p:nvSpPr>
          <p:cNvPr id="3" name="Google Shape;105;p19">
            <a:extLst>
              <a:ext uri="{FF2B5EF4-FFF2-40B4-BE49-F238E27FC236}">
                <a16:creationId xmlns:a16="http://schemas.microsoft.com/office/drawing/2014/main" id="{DD1CE6E3-A122-42EB-8C90-0B875A5FA966}"/>
              </a:ext>
            </a:extLst>
          </p:cNvPr>
          <p:cNvSpPr txBox="1"/>
          <p:nvPr/>
        </p:nvSpPr>
        <p:spPr>
          <a:xfrm>
            <a:off x="441719" y="2236924"/>
            <a:ext cx="8229600" cy="3427802"/>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Leaders must not only ensure that appropriate policies are in place but that they are properly followed and applied.</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a:t>
            </a:r>
            <a:r>
              <a:rPr lang="en-GB" sz="1600" b="0" i="1" u="none" strike="noStrike" kern="0" cap="none" spc="0" baseline="0">
                <a:solidFill>
                  <a:srgbClr val="000000"/>
                </a:solidFill>
                <a:uFillTx/>
                <a:latin typeface="Arial"/>
                <a:ea typeface="Arial"/>
                <a:cs typeface="Arial"/>
              </a:rPr>
              <a:t>properly thought-out procedures and processes(…).  Compliance will only be achieved if these procedures are properly followed and applied and implemented</a:t>
            </a:r>
            <a:r>
              <a:rPr lang="en-GB" sz="1600" b="0" i="0" u="none" strike="noStrike" kern="0" cap="none" spc="0" baseline="0">
                <a:solidFill>
                  <a:srgbClr val="000000"/>
                </a:solidFill>
                <a:uFillTx/>
                <a:latin typeface="Arial"/>
                <a:ea typeface="Arial"/>
                <a:cs typeface="Arial"/>
              </a:rPr>
              <a:t>”.</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p:txBody>
      </p:sp>
      <p:cxnSp>
        <p:nvCxnSpPr>
          <p:cNvPr id="4" name="Google Shape;106;p19">
            <a:extLst>
              <a:ext uri="{FF2B5EF4-FFF2-40B4-BE49-F238E27FC236}">
                <a16:creationId xmlns:a16="http://schemas.microsoft.com/office/drawing/2014/main" id="{D197B67C-DB22-4FF4-B7FA-70645852096B}"/>
              </a:ext>
              <a:ext uri="{C183D7F6-B498-43B3-948B-1728B52AA6E4}">
                <adec:decorative xmlns:adec="http://schemas.microsoft.com/office/drawing/2017/decorative" val="1"/>
              </a:ext>
            </a:extLst>
          </p:cNvPr>
          <p:cNvCxnSpPr/>
          <p:nvPr/>
        </p:nvCxnSpPr>
        <p:spPr>
          <a:xfrm>
            <a:off x="516956" y="544122"/>
            <a:ext cx="8216707" cy="293"/>
          </a:xfrm>
          <a:prstGeom prst="straightConnector1">
            <a:avLst/>
          </a:prstGeom>
          <a:noFill/>
          <a:ln w="44275" cap="flat">
            <a:solidFill>
              <a:srgbClr val="980000"/>
            </a:solidFill>
            <a:prstDash val="solid"/>
            <a:round/>
          </a:ln>
        </p:spPr>
      </p:cxnSp>
      <p:cxnSp>
        <p:nvCxnSpPr>
          <p:cNvPr id="5" name="Google Shape;107;p19">
            <a:extLst>
              <a:ext uri="{FF2B5EF4-FFF2-40B4-BE49-F238E27FC236}">
                <a16:creationId xmlns:a16="http://schemas.microsoft.com/office/drawing/2014/main" id="{15A492E2-E9E8-4908-93B6-79EC3C0509AE}"/>
              </a:ext>
              <a:ext uri="{C183D7F6-B498-43B3-948B-1728B52AA6E4}">
                <adec:decorative xmlns:adec="http://schemas.microsoft.com/office/drawing/2017/decorative" val="1"/>
              </a:ext>
            </a:extLst>
          </p:cNvPr>
          <p:cNvCxnSpPr/>
          <p:nvPr/>
        </p:nvCxnSpPr>
        <p:spPr>
          <a:xfrm>
            <a:off x="516956" y="1707962"/>
            <a:ext cx="8216707" cy="301"/>
          </a:xfrm>
          <a:prstGeom prst="straightConnector1">
            <a:avLst/>
          </a:prstGeom>
          <a:noFill/>
          <a:ln w="44275" cap="flat">
            <a:solidFill>
              <a:srgbClr val="980000"/>
            </a:solidFill>
            <a:prstDash val="solid"/>
            <a:round/>
          </a:ln>
        </p:spPr>
      </p:cxnSp>
      <p:pic>
        <p:nvPicPr>
          <p:cNvPr id="6" name="Google Shape;108;p19" descr="Department for Education logo">
            <a:extLst>
              <a:ext uri="{FF2B5EF4-FFF2-40B4-BE49-F238E27FC236}">
                <a16:creationId xmlns:a16="http://schemas.microsoft.com/office/drawing/2014/main" id="{52FFC77E-2ACE-491A-8597-694433BBFA85}"/>
              </a:ext>
            </a:extLst>
          </p:cNvPr>
          <p:cNvPicPr>
            <a:picLocks noChangeAspect="1"/>
          </p:cNvPicPr>
          <p:nvPr/>
        </p:nvPicPr>
        <p:blipFill>
          <a:blip r:embed="rId3">
            <a:alphaModFix/>
          </a:blip>
          <a:stretch>
            <a:fillRect/>
          </a:stretch>
        </p:blipFill>
        <p:spPr>
          <a:xfrm>
            <a:off x="151799" y="4953003"/>
            <a:ext cx="1143000" cy="1143000"/>
          </a:xfrm>
          <a:prstGeom prst="rect">
            <a:avLst/>
          </a:prstGeom>
          <a:noFill/>
          <a:ln cap="flat">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Google Shape;113;p20">
            <a:extLst>
              <a:ext uri="{FF2B5EF4-FFF2-40B4-BE49-F238E27FC236}">
                <a16:creationId xmlns:a16="http://schemas.microsoft.com/office/drawing/2014/main" id="{AD045432-7E5A-4B6A-81D6-3ACE7FAB3506}"/>
              </a:ext>
            </a:extLst>
          </p:cNvPr>
          <p:cNvSpPr txBox="1">
            <a:spLocks noGrp="1"/>
          </p:cNvSpPr>
          <p:nvPr>
            <p:ph type="title" idx="4294967295"/>
          </p:nvPr>
        </p:nvSpPr>
        <p:spPr>
          <a:xfrm>
            <a:off x="441728" y="614522"/>
            <a:ext cx="8216697" cy="1022701"/>
          </a:xfrm>
          <a:prstGeom prst="rect">
            <a:avLst/>
          </a:prstGeom>
          <a:noFill/>
          <a:ln cap="flat">
            <a:noFill/>
            <a:prstDash/>
          </a:ln>
          <a:effectLst/>
        </p:spPr>
        <p:txBody>
          <a:bodyPr rot="0" spcFirstLastPara="0" vertOverflow="overflow" horzOverflow="overflow" vert="horz" wrap="square" lIns="91421" tIns="45701" rIns="91421" bIns="45701"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3000" b="1" i="0" u="none" strike="noStrike" kern="0" cap="none" spc="0" normalizeH="0" baseline="0" noProof="0" dirty="0">
                <a:ln>
                  <a:noFill/>
                </a:ln>
                <a:solidFill>
                  <a:srgbClr val="000000"/>
                </a:solidFill>
                <a:effectLst/>
                <a:uLnTx/>
                <a:uFillTx/>
                <a:latin typeface="Arial"/>
                <a:ea typeface="Arial"/>
                <a:cs typeface="Arial"/>
              </a:rPr>
              <a:t>Providing assurance</a:t>
            </a:r>
            <a:endParaRPr kumimoji="0" lang="en-GB" sz="3000" b="0" i="0" u="none" strike="noStrike" kern="0" cap="none" spc="0" normalizeH="0" baseline="0" noProof="0" dirty="0">
              <a:ln>
                <a:noFill/>
              </a:ln>
              <a:solidFill>
                <a:srgbClr val="000000"/>
              </a:solidFill>
              <a:effectLst/>
              <a:uLnTx/>
              <a:uFillTx/>
              <a:latin typeface="Arial"/>
              <a:ea typeface="Arial"/>
              <a:cs typeface="Arial"/>
            </a:endParaRPr>
          </a:p>
        </p:txBody>
      </p:sp>
      <p:sp>
        <p:nvSpPr>
          <p:cNvPr id="3" name="Google Shape;114;p20">
            <a:extLst>
              <a:ext uri="{FF2B5EF4-FFF2-40B4-BE49-F238E27FC236}">
                <a16:creationId xmlns:a16="http://schemas.microsoft.com/office/drawing/2014/main" id="{B7B3E1D2-44FD-4829-A838-233BEF5D74EB}"/>
              </a:ext>
            </a:extLst>
          </p:cNvPr>
          <p:cNvSpPr txBox="1"/>
          <p:nvPr/>
        </p:nvSpPr>
        <p:spPr>
          <a:xfrm>
            <a:off x="510491" y="2101218"/>
            <a:ext cx="8229600" cy="3427802"/>
          </a:xfrm>
          <a:prstGeom prst="rect">
            <a:avLst/>
          </a:prstGeom>
          <a:noFill/>
          <a:ln cap="flat">
            <a:noFill/>
          </a:ln>
        </p:spPr>
        <p:txBody>
          <a:bodyPr vert="horz" wrap="square" lIns="91421" tIns="45701" rIns="91421" bIns="45701" anchor="t" anchorCtr="0" compatLnSpc="1">
            <a:noAutofit/>
          </a:bodyPr>
          <a:lstStyle/>
          <a:p>
            <a:pPr marL="457200" marR="0" lvl="0" indent="-336554" algn="l" defTabSz="914400" rtl="0" fontAlgn="auto" hangingPunct="1">
              <a:lnSpc>
                <a:spcPct val="100000"/>
              </a:lnSpc>
              <a:spcBef>
                <a:spcPts val="0"/>
              </a:spcBef>
              <a:spcAft>
                <a:spcPts val="0"/>
              </a:spcAft>
              <a:buClr>
                <a:srgbClr val="000000"/>
              </a:buClr>
              <a:buSzPts val="1700"/>
              <a:buFont typeface="Arial"/>
              <a:buChar char="●"/>
              <a:tabLst/>
              <a:defRPr sz="1800" b="0" i="0" u="none" strike="noStrike" kern="0" cap="none" spc="0" baseline="0">
                <a:solidFill>
                  <a:srgbClr val="000000"/>
                </a:solidFill>
                <a:uFillTx/>
              </a:defRPr>
            </a:pPr>
            <a:r>
              <a:rPr lang="en-GB" sz="1700" b="0" i="0" u="none" strike="noStrike" kern="0" cap="none" spc="0" baseline="0">
                <a:solidFill>
                  <a:srgbClr val="000000"/>
                </a:solidFill>
                <a:uFillTx/>
                <a:latin typeface="Arial"/>
                <a:ea typeface="Arial"/>
                <a:cs typeface="Arial"/>
              </a:rPr>
              <a:t>The governing body is required to give an annual assurance to the monitoring authority to demonstrate that the relevant body is meeting the duty and that there is evidence of ongoing engagement and active implementation of the duty.</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700" b="0" i="0" u="none" strike="noStrike" kern="0" cap="none" spc="0" baseline="0">
              <a:solidFill>
                <a:srgbClr val="000000"/>
              </a:solidFill>
              <a:uFillTx/>
              <a:latin typeface="Arial"/>
              <a:ea typeface="Arial"/>
              <a:cs typeface="Arial"/>
            </a:endParaRPr>
          </a:p>
          <a:p>
            <a:pPr marL="457200" marR="0" lvl="0" indent="-336554" algn="l" defTabSz="914400" rtl="0" fontAlgn="auto" hangingPunct="1">
              <a:lnSpc>
                <a:spcPct val="100000"/>
              </a:lnSpc>
              <a:spcBef>
                <a:spcPts val="0"/>
              </a:spcBef>
              <a:spcAft>
                <a:spcPts val="0"/>
              </a:spcAft>
              <a:buClr>
                <a:srgbClr val="000000"/>
              </a:buClr>
              <a:buSzPts val="1700"/>
              <a:buFont typeface="Arial"/>
              <a:buChar char="●"/>
              <a:tabLst/>
              <a:defRPr sz="1800" b="0" i="0" u="none" strike="noStrike" kern="0" cap="none" spc="0" baseline="0">
                <a:solidFill>
                  <a:srgbClr val="000000"/>
                </a:solidFill>
                <a:uFillTx/>
              </a:defRPr>
            </a:pPr>
            <a:r>
              <a:rPr lang="en-GB" sz="1700" b="0" i="0" u="none" strike="noStrike" kern="0" cap="none" spc="0" baseline="0">
                <a:solidFill>
                  <a:srgbClr val="000000"/>
                </a:solidFill>
                <a:uFillTx/>
                <a:latin typeface="Arial"/>
                <a:ea typeface="Arial"/>
                <a:cs typeface="Arial"/>
              </a:rPr>
              <a:t>In England, this is the Office for Students (OfS) and in Wales it is Higher Education Funding Council Wales (HEFCW). </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700" b="0" i="0" u="none" strike="noStrike" kern="0" cap="none" spc="0" baseline="0">
              <a:solidFill>
                <a:srgbClr val="000000"/>
              </a:solidFill>
              <a:uFillTx/>
              <a:latin typeface="Arial"/>
              <a:ea typeface="Arial"/>
              <a:cs typeface="Arial"/>
            </a:endParaRPr>
          </a:p>
          <a:p>
            <a:pPr marL="457200" marR="0" lvl="0" indent="-336554" algn="l" defTabSz="914400" rtl="0" fontAlgn="auto" hangingPunct="1">
              <a:lnSpc>
                <a:spcPct val="100000"/>
              </a:lnSpc>
              <a:spcBef>
                <a:spcPts val="0"/>
              </a:spcBef>
              <a:spcAft>
                <a:spcPts val="0"/>
              </a:spcAft>
              <a:buClr>
                <a:srgbClr val="000000"/>
              </a:buClr>
              <a:buSzPts val="1700"/>
              <a:buFont typeface="Arial"/>
              <a:buChar char="●"/>
              <a:tabLst/>
              <a:defRPr sz="1800" b="0" i="0" u="none" strike="noStrike" kern="0" cap="none" spc="0" baseline="0">
                <a:solidFill>
                  <a:srgbClr val="000000"/>
                </a:solidFill>
                <a:uFillTx/>
              </a:defRPr>
            </a:pPr>
            <a:r>
              <a:rPr lang="en-GB" sz="1700" b="0" i="0" u="none" strike="noStrike" kern="0" cap="none" spc="0" baseline="0">
                <a:solidFill>
                  <a:srgbClr val="000000"/>
                </a:solidFill>
                <a:uFillTx/>
                <a:latin typeface="Arial"/>
                <a:ea typeface="Arial"/>
                <a:cs typeface="Arial"/>
              </a:rPr>
              <a:t>Different arrangements apply in other devolved authorities in the UK.</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p:txBody>
      </p:sp>
      <p:cxnSp>
        <p:nvCxnSpPr>
          <p:cNvPr id="4" name="Google Shape;115;p20">
            <a:extLst>
              <a:ext uri="{FF2B5EF4-FFF2-40B4-BE49-F238E27FC236}">
                <a16:creationId xmlns:a16="http://schemas.microsoft.com/office/drawing/2014/main" id="{3673ABAC-98C3-4243-B802-31D9E396901C}"/>
              </a:ext>
              <a:ext uri="{C183D7F6-B498-43B3-948B-1728B52AA6E4}">
                <adec:decorative xmlns:adec="http://schemas.microsoft.com/office/drawing/2017/decorative" val="1"/>
              </a:ext>
            </a:extLst>
          </p:cNvPr>
          <p:cNvCxnSpPr/>
          <p:nvPr/>
        </p:nvCxnSpPr>
        <p:spPr>
          <a:xfrm>
            <a:off x="516956" y="544122"/>
            <a:ext cx="8216707" cy="293"/>
          </a:xfrm>
          <a:prstGeom prst="straightConnector1">
            <a:avLst/>
          </a:prstGeom>
          <a:noFill/>
          <a:ln w="44275" cap="flat">
            <a:solidFill>
              <a:srgbClr val="980000"/>
            </a:solidFill>
            <a:prstDash val="solid"/>
            <a:round/>
          </a:ln>
        </p:spPr>
      </p:cxnSp>
      <p:cxnSp>
        <p:nvCxnSpPr>
          <p:cNvPr id="5" name="Google Shape;116;p20">
            <a:extLst>
              <a:ext uri="{FF2B5EF4-FFF2-40B4-BE49-F238E27FC236}">
                <a16:creationId xmlns:a16="http://schemas.microsoft.com/office/drawing/2014/main" id="{5295819A-8E4E-4529-BD44-FCAE9440367E}"/>
              </a:ext>
              <a:ext uri="{C183D7F6-B498-43B3-948B-1728B52AA6E4}">
                <adec:decorative xmlns:adec="http://schemas.microsoft.com/office/drawing/2017/decorative" val="1"/>
              </a:ext>
            </a:extLst>
          </p:cNvPr>
          <p:cNvCxnSpPr/>
          <p:nvPr/>
        </p:nvCxnSpPr>
        <p:spPr>
          <a:xfrm>
            <a:off x="516956" y="1707962"/>
            <a:ext cx="8216707" cy="301"/>
          </a:xfrm>
          <a:prstGeom prst="straightConnector1">
            <a:avLst/>
          </a:prstGeom>
          <a:noFill/>
          <a:ln w="44275" cap="flat">
            <a:solidFill>
              <a:srgbClr val="980000"/>
            </a:solidFill>
            <a:prstDash val="solid"/>
            <a:round/>
          </a:ln>
        </p:spPr>
      </p:cxnSp>
      <p:pic>
        <p:nvPicPr>
          <p:cNvPr id="6" name="Google Shape;117;p20" descr="Department for Education logo">
            <a:extLst>
              <a:ext uri="{FF2B5EF4-FFF2-40B4-BE49-F238E27FC236}">
                <a16:creationId xmlns:a16="http://schemas.microsoft.com/office/drawing/2014/main" id="{176BF902-7BF4-4349-8562-A53E921B7B70}"/>
              </a:ext>
            </a:extLst>
          </p:cNvPr>
          <p:cNvPicPr>
            <a:picLocks noChangeAspect="1"/>
          </p:cNvPicPr>
          <p:nvPr/>
        </p:nvPicPr>
        <p:blipFill>
          <a:blip r:embed="rId3">
            <a:alphaModFix/>
          </a:blip>
          <a:stretch>
            <a:fillRect/>
          </a:stretch>
        </p:blipFill>
        <p:spPr>
          <a:xfrm>
            <a:off x="151799" y="4953003"/>
            <a:ext cx="1143000" cy="1143000"/>
          </a:xfrm>
          <a:prstGeom prst="rect">
            <a:avLst/>
          </a:prstGeom>
          <a:noFill/>
          <a:ln cap="flat">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Google Shape;122;p21">
            <a:extLst>
              <a:ext uri="{FF2B5EF4-FFF2-40B4-BE49-F238E27FC236}">
                <a16:creationId xmlns:a16="http://schemas.microsoft.com/office/drawing/2014/main" id="{58161968-8BE9-4B54-9798-00197E2D9161}"/>
              </a:ext>
            </a:extLst>
          </p:cNvPr>
          <p:cNvSpPr txBox="1">
            <a:spLocks noGrp="1"/>
          </p:cNvSpPr>
          <p:nvPr>
            <p:ph type="title" idx="4294967295"/>
          </p:nvPr>
        </p:nvSpPr>
        <p:spPr>
          <a:xfrm>
            <a:off x="441728" y="614522"/>
            <a:ext cx="8216697" cy="1022701"/>
          </a:xfrm>
          <a:prstGeom prst="rect">
            <a:avLst/>
          </a:prstGeom>
          <a:noFill/>
          <a:ln cap="flat">
            <a:noFill/>
            <a:prstDash/>
          </a:ln>
          <a:effectLst/>
        </p:spPr>
        <p:txBody>
          <a:bodyPr rot="0" spcFirstLastPara="0" vertOverflow="overflow" horzOverflow="overflow" vert="horz" wrap="square" lIns="91421" tIns="45701" rIns="91421" bIns="45701"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3000" b="1" i="0" u="none" strike="noStrike" kern="0" cap="none" spc="0" normalizeH="0" baseline="0" noProof="0" dirty="0">
                <a:ln>
                  <a:noFill/>
                </a:ln>
                <a:solidFill>
                  <a:srgbClr val="000000"/>
                </a:solidFill>
                <a:effectLst/>
                <a:uLnTx/>
                <a:uFillTx/>
                <a:latin typeface="Arial"/>
                <a:ea typeface="Arial"/>
                <a:cs typeface="Arial"/>
              </a:rPr>
              <a:t>Effective delivery (1/2)</a:t>
            </a:r>
            <a:endParaRPr kumimoji="0" lang="en-GB" sz="3000" b="0" i="0" u="none" strike="noStrike" kern="0" cap="none" spc="0" normalizeH="0" baseline="0" noProof="0" dirty="0">
              <a:ln>
                <a:noFill/>
              </a:ln>
              <a:solidFill>
                <a:srgbClr val="000000"/>
              </a:solidFill>
              <a:effectLst/>
              <a:uLnTx/>
              <a:uFillTx/>
              <a:latin typeface="Arial"/>
              <a:ea typeface="Arial"/>
              <a:cs typeface="Arial"/>
            </a:endParaRPr>
          </a:p>
        </p:txBody>
      </p:sp>
      <p:sp>
        <p:nvSpPr>
          <p:cNvPr id="3" name="Google Shape;123;p21">
            <a:extLst>
              <a:ext uri="{FF2B5EF4-FFF2-40B4-BE49-F238E27FC236}">
                <a16:creationId xmlns:a16="http://schemas.microsoft.com/office/drawing/2014/main" id="{5BF2AA4E-EDF3-4D7A-B7BF-C3CC3C6117FE}"/>
              </a:ext>
            </a:extLst>
          </p:cNvPr>
          <p:cNvSpPr txBox="1"/>
          <p:nvPr/>
        </p:nvSpPr>
        <p:spPr>
          <a:xfrm>
            <a:off x="435272" y="2001667"/>
            <a:ext cx="8229600" cy="3427802"/>
          </a:xfrm>
          <a:prstGeom prst="rect">
            <a:avLst/>
          </a:prstGeom>
          <a:noFill/>
          <a:ln cap="flat">
            <a:noFill/>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Leaders will be expected to ensure that providers are delivering in the following areas: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Internal partnership – there is a specific requirement to engage and consult with students and staff on implementing Prevent.</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External partnership – with whatever the local Prevent arrangements are. Primarily the local multi agency meetings and with the HE Regional Prevent Coordinator </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Effective risk assessment and action planning to address any identified risks.</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Building the capabilities of staff – an appropriate training plan and active engagement with it.</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Implementing the duty and having in place procedures that uphold the principles of academic freedom and freedom of speech.</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cxnSp>
        <p:nvCxnSpPr>
          <p:cNvPr id="4" name="Google Shape;124;p21">
            <a:extLst>
              <a:ext uri="{FF2B5EF4-FFF2-40B4-BE49-F238E27FC236}">
                <a16:creationId xmlns:a16="http://schemas.microsoft.com/office/drawing/2014/main" id="{C5E18DCE-8820-4639-9903-FEFDD1FAC5B6}"/>
              </a:ext>
              <a:ext uri="{C183D7F6-B498-43B3-948B-1728B52AA6E4}">
                <adec:decorative xmlns:adec="http://schemas.microsoft.com/office/drawing/2017/decorative" val="1"/>
              </a:ext>
            </a:extLst>
          </p:cNvPr>
          <p:cNvCxnSpPr/>
          <p:nvPr/>
        </p:nvCxnSpPr>
        <p:spPr>
          <a:xfrm>
            <a:off x="516956" y="544122"/>
            <a:ext cx="8216707" cy="293"/>
          </a:xfrm>
          <a:prstGeom prst="straightConnector1">
            <a:avLst/>
          </a:prstGeom>
          <a:noFill/>
          <a:ln w="44275" cap="flat">
            <a:solidFill>
              <a:srgbClr val="980000"/>
            </a:solidFill>
            <a:prstDash val="solid"/>
            <a:round/>
          </a:ln>
        </p:spPr>
      </p:cxnSp>
      <p:cxnSp>
        <p:nvCxnSpPr>
          <p:cNvPr id="5" name="Google Shape;125;p21">
            <a:extLst>
              <a:ext uri="{FF2B5EF4-FFF2-40B4-BE49-F238E27FC236}">
                <a16:creationId xmlns:a16="http://schemas.microsoft.com/office/drawing/2014/main" id="{204FB97E-13C4-4070-B304-F749DFC38219}"/>
              </a:ext>
              <a:ext uri="{C183D7F6-B498-43B3-948B-1728B52AA6E4}">
                <adec:decorative xmlns:adec="http://schemas.microsoft.com/office/drawing/2017/decorative" val="1"/>
              </a:ext>
            </a:extLst>
          </p:cNvPr>
          <p:cNvCxnSpPr/>
          <p:nvPr/>
        </p:nvCxnSpPr>
        <p:spPr>
          <a:xfrm>
            <a:off x="516956" y="1707962"/>
            <a:ext cx="8216707" cy="301"/>
          </a:xfrm>
          <a:prstGeom prst="straightConnector1">
            <a:avLst/>
          </a:prstGeom>
          <a:noFill/>
          <a:ln w="44275" cap="flat">
            <a:solidFill>
              <a:srgbClr val="980000"/>
            </a:solidFill>
            <a:prstDash val="solid"/>
            <a:round/>
          </a:ln>
        </p:spPr>
      </p:cxnSp>
      <p:pic>
        <p:nvPicPr>
          <p:cNvPr id="6" name="Google Shape;126;p21" descr="Department for Education logo">
            <a:extLst>
              <a:ext uri="{FF2B5EF4-FFF2-40B4-BE49-F238E27FC236}">
                <a16:creationId xmlns:a16="http://schemas.microsoft.com/office/drawing/2014/main" id="{8E501C7C-9555-47CF-97B9-0A71CE91911D}"/>
              </a:ext>
            </a:extLst>
          </p:cNvPr>
          <p:cNvPicPr>
            <a:picLocks noChangeAspect="1"/>
          </p:cNvPicPr>
          <p:nvPr/>
        </p:nvPicPr>
        <p:blipFill>
          <a:blip r:embed="rId3">
            <a:alphaModFix/>
          </a:blip>
          <a:stretch>
            <a:fillRect/>
          </a:stretch>
        </p:blipFill>
        <p:spPr>
          <a:xfrm>
            <a:off x="151799" y="4953003"/>
            <a:ext cx="1143000" cy="1143000"/>
          </a:xfrm>
          <a:prstGeom prst="rect">
            <a:avLst/>
          </a:prstGeom>
          <a:noFill/>
          <a:ln cap="flat">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Google Shape;131;p22">
            <a:extLst>
              <a:ext uri="{FF2B5EF4-FFF2-40B4-BE49-F238E27FC236}">
                <a16:creationId xmlns:a16="http://schemas.microsoft.com/office/drawing/2014/main" id="{AE0C55FB-43B5-45FD-BA69-571B650B34DF}"/>
              </a:ext>
            </a:extLst>
          </p:cNvPr>
          <p:cNvSpPr txBox="1">
            <a:spLocks noGrp="1"/>
          </p:cNvSpPr>
          <p:nvPr>
            <p:ph type="title" idx="4294967295"/>
          </p:nvPr>
        </p:nvSpPr>
        <p:spPr>
          <a:xfrm>
            <a:off x="441728" y="614522"/>
            <a:ext cx="8216697" cy="1022701"/>
          </a:xfrm>
          <a:prstGeom prst="rect">
            <a:avLst/>
          </a:prstGeom>
          <a:noFill/>
          <a:ln cap="flat">
            <a:noFill/>
            <a:prstDash/>
          </a:ln>
          <a:effectLst/>
        </p:spPr>
        <p:txBody>
          <a:bodyPr rot="0" spcFirstLastPara="0" vertOverflow="overflow" horzOverflow="overflow" vert="horz" wrap="square" lIns="91421" tIns="45701" rIns="91421" bIns="45701"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3000" b="1" i="0" u="none" strike="noStrike" kern="0" cap="none" spc="0" normalizeH="0" baseline="0" noProof="0" dirty="0">
                <a:ln>
                  <a:noFill/>
                </a:ln>
                <a:solidFill>
                  <a:srgbClr val="000000"/>
                </a:solidFill>
                <a:effectLst/>
                <a:uLnTx/>
                <a:uFillTx/>
                <a:latin typeface="Arial"/>
                <a:ea typeface="Arial"/>
                <a:cs typeface="Arial"/>
              </a:rPr>
              <a:t>Effective delivery (2/2)</a:t>
            </a:r>
            <a:endParaRPr kumimoji="0" lang="en-GB" sz="3000" b="0" i="0" u="none" strike="noStrike" kern="0" cap="none" spc="0" normalizeH="0" baseline="0" noProof="0" dirty="0">
              <a:ln>
                <a:noFill/>
              </a:ln>
              <a:solidFill>
                <a:srgbClr val="000000"/>
              </a:solidFill>
              <a:effectLst/>
              <a:uLnTx/>
              <a:uFillTx/>
              <a:latin typeface="Arial"/>
              <a:ea typeface="Arial"/>
              <a:cs typeface="Arial"/>
            </a:endParaRPr>
          </a:p>
        </p:txBody>
      </p:sp>
      <p:sp>
        <p:nvSpPr>
          <p:cNvPr id="3" name="Google Shape;132;p22">
            <a:extLst>
              <a:ext uri="{FF2B5EF4-FFF2-40B4-BE49-F238E27FC236}">
                <a16:creationId xmlns:a16="http://schemas.microsoft.com/office/drawing/2014/main" id="{9C7950AF-B178-494E-9868-A005BCCF9B26}"/>
              </a:ext>
            </a:extLst>
          </p:cNvPr>
          <p:cNvSpPr txBox="1"/>
          <p:nvPr/>
        </p:nvSpPr>
        <p:spPr>
          <a:xfrm>
            <a:off x="372645" y="1991243"/>
            <a:ext cx="8229600" cy="3427802"/>
          </a:xfrm>
          <a:prstGeom prst="rect">
            <a:avLst/>
          </a:prstGeom>
          <a:noFill/>
          <a:ln cap="flat">
            <a:noFill/>
          </a:ln>
        </p:spPr>
        <p:txBody>
          <a:bodyPr vert="horz" wrap="square" lIns="91421" tIns="45701" rIns="91421" bIns="45701" anchor="t" anchorCtr="0" compatLnSpc="1">
            <a:noAutofit/>
          </a:bodyPr>
          <a:lstStyle/>
          <a:p>
            <a: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Effective IT policies that do not constrain learning and teaching and research.</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Protocols for sharing information (internally and externally) and meeting the requirements of data protection and confidentiality.</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Student and staff safeguarding/wellbeing policies with a procedure for raising concerns about individuals who may be vulnerable to being drawn into terrorism. </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Effective arrangements for working with students’ unions, student societies or student representatives. </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457200" marR="0" lvl="0" indent="-317497" algn="l" defTabSz="914400" rtl="0" fontAlgn="auto" hangingPunct="1">
              <a:lnSpc>
                <a:spcPct val="100000"/>
              </a:lnSpc>
              <a:spcBef>
                <a:spcPts val="0"/>
              </a:spcBef>
              <a:spcAft>
                <a:spcPts val="0"/>
              </a:spcAft>
              <a:buClr>
                <a:srgbClr val="000000"/>
              </a:buClr>
              <a:buSzPts val="1400"/>
              <a:buFont typeface="Arial"/>
              <a:buChar char="●"/>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Arial"/>
                <a:ea typeface="Arial"/>
                <a:cs typeface="Arial"/>
              </a:rPr>
              <a:t>An effective communication plan including a set of regular reports that measure impact and effectiveness.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cxnSp>
        <p:nvCxnSpPr>
          <p:cNvPr id="4" name="Google Shape;133;p22">
            <a:extLst>
              <a:ext uri="{FF2B5EF4-FFF2-40B4-BE49-F238E27FC236}">
                <a16:creationId xmlns:a16="http://schemas.microsoft.com/office/drawing/2014/main" id="{5ADE435E-B8D5-454A-9EC2-AEF59B5D8406}"/>
              </a:ext>
              <a:ext uri="{C183D7F6-B498-43B3-948B-1728B52AA6E4}">
                <adec:decorative xmlns:adec="http://schemas.microsoft.com/office/drawing/2017/decorative" val="1"/>
              </a:ext>
            </a:extLst>
          </p:cNvPr>
          <p:cNvCxnSpPr/>
          <p:nvPr/>
        </p:nvCxnSpPr>
        <p:spPr>
          <a:xfrm>
            <a:off x="516956" y="544122"/>
            <a:ext cx="8216707" cy="293"/>
          </a:xfrm>
          <a:prstGeom prst="straightConnector1">
            <a:avLst/>
          </a:prstGeom>
          <a:noFill/>
          <a:ln w="44275" cap="flat">
            <a:solidFill>
              <a:srgbClr val="980000"/>
            </a:solidFill>
            <a:prstDash val="solid"/>
            <a:round/>
          </a:ln>
        </p:spPr>
      </p:cxnSp>
      <p:cxnSp>
        <p:nvCxnSpPr>
          <p:cNvPr id="5" name="Google Shape;134;p22">
            <a:extLst>
              <a:ext uri="{FF2B5EF4-FFF2-40B4-BE49-F238E27FC236}">
                <a16:creationId xmlns:a16="http://schemas.microsoft.com/office/drawing/2014/main" id="{3B6A4D90-B7E6-4860-8B2C-35C9261C6C9E}"/>
              </a:ext>
              <a:ext uri="{C183D7F6-B498-43B3-948B-1728B52AA6E4}">
                <adec:decorative xmlns:adec="http://schemas.microsoft.com/office/drawing/2017/decorative" val="1"/>
              </a:ext>
            </a:extLst>
          </p:cNvPr>
          <p:cNvCxnSpPr/>
          <p:nvPr/>
        </p:nvCxnSpPr>
        <p:spPr>
          <a:xfrm>
            <a:off x="516956" y="1707962"/>
            <a:ext cx="8216707" cy="301"/>
          </a:xfrm>
          <a:prstGeom prst="straightConnector1">
            <a:avLst/>
          </a:prstGeom>
          <a:noFill/>
          <a:ln w="44275" cap="flat">
            <a:solidFill>
              <a:srgbClr val="980000"/>
            </a:solidFill>
            <a:prstDash val="solid"/>
            <a:round/>
          </a:ln>
        </p:spPr>
      </p:cxnSp>
      <p:pic>
        <p:nvPicPr>
          <p:cNvPr id="6" name="Google Shape;135;p22" descr="Department for Education logo">
            <a:extLst>
              <a:ext uri="{FF2B5EF4-FFF2-40B4-BE49-F238E27FC236}">
                <a16:creationId xmlns:a16="http://schemas.microsoft.com/office/drawing/2014/main" id="{CC85449B-296D-4D7D-A673-1D4C4A541696}"/>
              </a:ext>
            </a:extLst>
          </p:cNvPr>
          <p:cNvPicPr>
            <a:picLocks noChangeAspect="1"/>
          </p:cNvPicPr>
          <p:nvPr/>
        </p:nvPicPr>
        <p:blipFill>
          <a:blip r:embed="rId3">
            <a:alphaModFix/>
          </a:blip>
          <a:stretch>
            <a:fillRect/>
          </a:stretch>
        </p:blipFill>
        <p:spPr>
          <a:xfrm>
            <a:off x="151799" y="4953003"/>
            <a:ext cx="1143000" cy="1143000"/>
          </a:xfrm>
          <a:prstGeom prst="rect">
            <a:avLst/>
          </a:prstGeom>
          <a:noFill/>
          <a:ln cap="flat">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Google Shape;140;p23">
            <a:extLst>
              <a:ext uri="{FF2B5EF4-FFF2-40B4-BE49-F238E27FC236}">
                <a16:creationId xmlns:a16="http://schemas.microsoft.com/office/drawing/2014/main" id="{A3DDD12B-0D43-4BDF-928B-B8192FC9ECDC}"/>
              </a:ext>
            </a:extLst>
          </p:cNvPr>
          <p:cNvSpPr txBox="1">
            <a:spLocks noGrp="1"/>
          </p:cNvSpPr>
          <p:nvPr>
            <p:ph type="title" idx="4294967295"/>
          </p:nvPr>
        </p:nvSpPr>
        <p:spPr>
          <a:xfrm>
            <a:off x="441728" y="614522"/>
            <a:ext cx="8216697" cy="1022701"/>
          </a:xfrm>
          <a:prstGeom prst="rect">
            <a:avLst/>
          </a:prstGeom>
          <a:noFill/>
          <a:ln cap="flat">
            <a:noFill/>
            <a:prstDash/>
          </a:ln>
          <a:effectLst/>
        </p:spPr>
        <p:txBody>
          <a:bodyPr rot="0" spcFirstLastPara="0" vertOverflow="overflow" horzOverflow="overflow" vert="horz" wrap="square" lIns="91421" tIns="45701" rIns="91421" bIns="45701"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GB" sz="3000" b="1" i="0" u="none" strike="noStrike" kern="0" cap="none" spc="0" normalizeH="0" baseline="0" noProof="0" dirty="0">
                <a:ln>
                  <a:noFill/>
                </a:ln>
                <a:solidFill>
                  <a:srgbClr val="000000"/>
                </a:solidFill>
                <a:effectLst/>
                <a:uLnTx/>
                <a:uFillTx/>
                <a:latin typeface="Arial"/>
                <a:ea typeface="Arial"/>
                <a:cs typeface="Arial"/>
              </a:rPr>
              <a:t>The monitoring framework - England</a:t>
            </a:r>
            <a:endParaRPr kumimoji="0" lang="en-GB" sz="3000" b="0" i="0" u="none" strike="noStrike" kern="0" cap="none" spc="0" normalizeH="0" baseline="0" noProof="0" dirty="0">
              <a:ln>
                <a:noFill/>
              </a:ln>
              <a:solidFill>
                <a:srgbClr val="000000"/>
              </a:solidFill>
              <a:effectLst/>
              <a:uLnTx/>
              <a:uFillTx/>
              <a:latin typeface="Arial"/>
              <a:ea typeface="Arial"/>
              <a:cs typeface="Arial"/>
            </a:endParaRPr>
          </a:p>
        </p:txBody>
      </p:sp>
      <p:sp>
        <p:nvSpPr>
          <p:cNvPr id="3" name="Google Shape;141;p23">
            <a:extLst>
              <a:ext uri="{FF2B5EF4-FFF2-40B4-BE49-F238E27FC236}">
                <a16:creationId xmlns:a16="http://schemas.microsoft.com/office/drawing/2014/main" id="{DEFCEB99-6ECC-4270-8A10-8C6ECBF4FA94}"/>
              </a:ext>
            </a:extLst>
          </p:cNvPr>
          <p:cNvSpPr txBox="1"/>
          <p:nvPr/>
        </p:nvSpPr>
        <p:spPr>
          <a:xfrm>
            <a:off x="372645" y="2320491"/>
            <a:ext cx="8229600" cy="3427802"/>
          </a:xfrm>
          <a:prstGeom prst="rect">
            <a:avLst/>
          </a:prstGeom>
          <a:noFill/>
          <a:ln cap="flat">
            <a:noFill/>
          </a:ln>
        </p:spPr>
        <p:txBody>
          <a:bodyPr vert="horz" wrap="square" lIns="91421" tIns="45701" rIns="91421" bIns="45701" anchor="t" anchorCtr="0" compatLnSpc="1">
            <a:noAutofit/>
          </a:bodyPr>
          <a:lstStyle/>
          <a:p>
            <a:pPr marL="457200" marR="0" lvl="0" indent="-330198" algn="l" defTabSz="914400" rtl="0" fontAlgn="auto" hangingPunct="1">
              <a:lnSpc>
                <a:spcPct val="100000"/>
              </a:lnSpc>
              <a:spcBef>
                <a:spcPts val="0"/>
              </a:spcBef>
              <a:spcAft>
                <a:spcPts val="0"/>
              </a:spcAft>
              <a:buClr>
                <a:srgbClr val="000000"/>
              </a:buClr>
              <a:buSzPts val="1600"/>
              <a:buFont typeface="Arial"/>
              <a:buChar char="●"/>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The original monitoring framework was published in December 2015, setting out how it will gather information from “Relevant Higher Education Bodies” (RHEBs)  to demonstrate to government that the higher education sector is compliant with Prevent. </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0" cap="none" spc="0" baseline="0">
              <a:solidFill>
                <a:srgbClr val="000000"/>
              </a:solidFill>
              <a:uFillTx/>
              <a:latin typeface="Arial"/>
              <a:ea typeface="Arial"/>
              <a:cs typeface="Arial"/>
            </a:endParaRPr>
          </a:p>
          <a:p>
            <a:pPr marL="457200" marR="0" lvl="0" indent="-330198" algn="l" defTabSz="914400" rtl="0" fontAlgn="auto" hangingPunct="1">
              <a:lnSpc>
                <a:spcPct val="100000"/>
              </a:lnSpc>
              <a:spcBef>
                <a:spcPts val="0"/>
              </a:spcBef>
              <a:spcAft>
                <a:spcPts val="0"/>
              </a:spcAft>
              <a:buClr>
                <a:srgbClr val="000000"/>
              </a:buClr>
              <a:buSzPts val="1600"/>
              <a:buFont typeface="Arial"/>
              <a:buChar char="●"/>
              <a:tabLst/>
              <a:defRPr sz="1800" b="0" i="0" u="none" strike="noStrike" kern="0" cap="none" spc="0" baseline="0">
                <a:solidFill>
                  <a:srgbClr val="000000"/>
                </a:solidFill>
                <a:uFillTx/>
              </a:defRPr>
            </a:pPr>
            <a:r>
              <a:rPr lang="en-GB" sz="1600" b="0" i="0" u="none" strike="noStrike" kern="0" cap="none" spc="0" baseline="0">
                <a:solidFill>
                  <a:srgbClr val="000000"/>
                </a:solidFill>
                <a:uFillTx/>
                <a:latin typeface="Arial"/>
                <a:ea typeface="Arial"/>
                <a:cs typeface="Arial"/>
              </a:rPr>
              <a:t>The latest framework by the OfS (published in September 2018) has moved to a more evidence and risk-based approach to monitoring.</a:t>
            </a:r>
          </a:p>
          <a:p>
            <a:pPr marL="45720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40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cxnSp>
        <p:nvCxnSpPr>
          <p:cNvPr id="4" name="Google Shape;142;p23">
            <a:extLst>
              <a:ext uri="{FF2B5EF4-FFF2-40B4-BE49-F238E27FC236}">
                <a16:creationId xmlns:a16="http://schemas.microsoft.com/office/drawing/2014/main" id="{9B53722B-401C-45AE-B510-6D43E97E9C0E}"/>
              </a:ext>
              <a:ext uri="{C183D7F6-B498-43B3-948B-1728B52AA6E4}">
                <adec:decorative xmlns:adec="http://schemas.microsoft.com/office/drawing/2017/decorative" val="1"/>
              </a:ext>
            </a:extLst>
          </p:cNvPr>
          <p:cNvCxnSpPr/>
          <p:nvPr/>
        </p:nvCxnSpPr>
        <p:spPr>
          <a:xfrm>
            <a:off x="516956" y="544122"/>
            <a:ext cx="8216707" cy="293"/>
          </a:xfrm>
          <a:prstGeom prst="straightConnector1">
            <a:avLst/>
          </a:prstGeom>
          <a:noFill/>
          <a:ln w="44275" cap="flat">
            <a:solidFill>
              <a:srgbClr val="6AA84F"/>
            </a:solidFill>
            <a:prstDash val="solid"/>
            <a:round/>
          </a:ln>
        </p:spPr>
      </p:cxnSp>
      <p:cxnSp>
        <p:nvCxnSpPr>
          <p:cNvPr id="5" name="Google Shape;143;p23">
            <a:extLst>
              <a:ext uri="{FF2B5EF4-FFF2-40B4-BE49-F238E27FC236}">
                <a16:creationId xmlns:a16="http://schemas.microsoft.com/office/drawing/2014/main" id="{A2E9DCC8-28E7-4BB4-B670-441462E97349}"/>
              </a:ext>
              <a:ext uri="{C183D7F6-B498-43B3-948B-1728B52AA6E4}">
                <adec:decorative xmlns:adec="http://schemas.microsoft.com/office/drawing/2017/decorative" val="1"/>
              </a:ext>
            </a:extLst>
          </p:cNvPr>
          <p:cNvCxnSpPr/>
          <p:nvPr/>
        </p:nvCxnSpPr>
        <p:spPr>
          <a:xfrm>
            <a:off x="516956" y="1707962"/>
            <a:ext cx="8216707" cy="301"/>
          </a:xfrm>
          <a:prstGeom prst="straightConnector1">
            <a:avLst/>
          </a:prstGeom>
          <a:noFill/>
          <a:ln w="44275" cap="flat">
            <a:solidFill>
              <a:srgbClr val="6AA84F"/>
            </a:solidFill>
            <a:prstDash val="solid"/>
            <a:round/>
          </a:ln>
        </p:spPr>
      </p:cxnSp>
      <p:pic>
        <p:nvPicPr>
          <p:cNvPr id="6" name="Google Shape;144;p23" descr="Department for Education logo">
            <a:extLst>
              <a:ext uri="{FF2B5EF4-FFF2-40B4-BE49-F238E27FC236}">
                <a16:creationId xmlns:a16="http://schemas.microsoft.com/office/drawing/2014/main" id="{4A9B4579-D1EF-4F4B-BBF8-60D8B8A31292}"/>
              </a:ext>
            </a:extLst>
          </p:cNvPr>
          <p:cNvPicPr>
            <a:picLocks noChangeAspect="1"/>
          </p:cNvPicPr>
          <p:nvPr/>
        </p:nvPicPr>
        <p:blipFill>
          <a:blip r:embed="rId3">
            <a:alphaModFix/>
          </a:blip>
          <a:stretch>
            <a:fillRect/>
          </a:stretch>
        </p:blipFill>
        <p:spPr>
          <a:xfrm>
            <a:off x="151799" y="4953003"/>
            <a:ext cx="1143000" cy="1143000"/>
          </a:xfrm>
          <a:prstGeom prst="rect">
            <a:avLst/>
          </a:prstGeom>
          <a:noFill/>
          <a:ln cap="flat">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1259</Words>
  <Application>Microsoft Office PowerPoint</Application>
  <PresentationFormat>Widescreen</PresentationFormat>
  <Paragraphs>230</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Tahoma</vt:lpstr>
      <vt:lpstr>Office Theme</vt:lpstr>
      <vt:lpstr>Policy Into Practice:  The Leadership Challenge</vt:lpstr>
      <vt:lpstr>Outline</vt:lpstr>
      <vt:lpstr>Sector-specific guidance</vt:lpstr>
      <vt:lpstr>Expectations of those in leadership positions</vt:lpstr>
      <vt:lpstr>What does this mean?</vt:lpstr>
      <vt:lpstr>Providing assurance</vt:lpstr>
      <vt:lpstr>Effective delivery (1/2)</vt:lpstr>
      <vt:lpstr>Effective delivery (2/2)</vt:lpstr>
      <vt:lpstr>The monitoring framework - England</vt:lpstr>
      <vt:lpstr>Providers registered with Office for Students (OfS)</vt:lpstr>
      <vt:lpstr>OfS requirements</vt:lpstr>
      <vt:lpstr>Serious incidents and material changes</vt:lpstr>
      <vt:lpstr>Provision of data</vt:lpstr>
      <vt:lpstr>Reporting to Government</vt:lpstr>
      <vt:lpstr>Further support for the sector</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Into Practice:  The Leadership Challenge</dc:title>
  <cp:lastModifiedBy>FISK, James</cp:lastModifiedBy>
  <cp:revision>1</cp:revision>
  <dcterms:modified xsi:type="dcterms:W3CDTF">2021-03-30T11:42:19Z</dcterms:modified>
</cp:coreProperties>
</file>