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8" r:id="rId1"/>
  </p:sldMasterIdLst>
  <p:notesMasterIdLst>
    <p:notesMasterId r:id="rId25"/>
  </p:notesMasterIdLst>
  <p:handoutMasterIdLst>
    <p:handoutMasterId r:id="rId26"/>
  </p:handoutMasterIdLst>
  <p:sldIdLst>
    <p:sldId id="256" r:id="rId2"/>
    <p:sldId id="271" r:id="rId3"/>
    <p:sldId id="287" r:id="rId4"/>
    <p:sldId id="292" r:id="rId5"/>
    <p:sldId id="293" r:id="rId6"/>
    <p:sldId id="294" r:id="rId7"/>
    <p:sldId id="295" r:id="rId8"/>
    <p:sldId id="310" r:id="rId9"/>
    <p:sldId id="296" r:id="rId10"/>
    <p:sldId id="297" r:id="rId11"/>
    <p:sldId id="305" r:id="rId12"/>
    <p:sldId id="303" r:id="rId13"/>
    <p:sldId id="306" r:id="rId14"/>
    <p:sldId id="298" r:id="rId15"/>
    <p:sldId id="301" r:id="rId16"/>
    <p:sldId id="308" r:id="rId17"/>
    <p:sldId id="307" r:id="rId18"/>
    <p:sldId id="299" r:id="rId19"/>
    <p:sldId id="284" r:id="rId20"/>
    <p:sldId id="309" r:id="rId21"/>
    <p:sldId id="311" r:id="rId22"/>
    <p:sldId id="269" r:id="rId23"/>
    <p:sldId id="290" r:id="rId2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1">
          <p15:clr>
            <a:srgbClr val="A4A3A4"/>
          </p15:clr>
        </p15:guide>
        <p15:guide id="2" orient="horz" pos="2593">
          <p15:clr>
            <a:srgbClr val="A4A3A4"/>
          </p15:clr>
        </p15:guide>
        <p15:guide id="3" orient="horz" pos="559">
          <p15:clr>
            <a:srgbClr val="A4A3A4"/>
          </p15:clr>
        </p15:guide>
        <p15:guide id="4" orient="horz" pos="4261">
          <p15:clr>
            <a:srgbClr val="A4A3A4"/>
          </p15:clr>
        </p15:guide>
        <p15:guide id="5" orient="horz" pos="2707">
          <p15:clr>
            <a:srgbClr val="A4A3A4"/>
          </p15:clr>
        </p15:guide>
        <p15:guide id="6" orient="horz" pos="3899">
          <p15:clr>
            <a:srgbClr val="A4A3A4"/>
          </p15:clr>
        </p15:guide>
        <p15:guide id="7" orient="horz" pos="4207">
          <p15:clr>
            <a:srgbClr val="A4A3A4"/>
          </p15:clr>
        </p15:guide>
        <p15:guide id="8" pos="288">
          <p15:clr>
            <a:srgbClr val="A4A3A4"/>
          </p15:clr>
        </p15:guide>
        <p15:guide id="9" pos="2882">
          <p15:clr>
            <a:srgbClr val="A4A3A4"/>
          </p15:clr>
        </p15:guide>
        <p15:guide id="10" pos="5465">
          <p15:clr>
            <a:srgbClr val="A4A3A4"/>
          </p15:clr>
        </p15:guide>
        <p15:guide id="11" pos="52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A6"/>
    <a:srgbClr val="009A40"/>
    <a:srgbClr val="00FE40"/>
    <a:srgbClr val="F4F3F2"/>
    <a:srgbClr val="DDF0FF"/>
    <a:srgbClr val="E8E6E4"/>
    <a:srgbClr val="DCD9D6"/>
    <a:srgbClr val="8B8178"/>
    <a:srgbClr val="34B233"/>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78689" autoAdjust="0"/>
  </p:normalViewPr>
  <p:slideViewPr>
    <p:cSldViewPr snapToGrid="0" snapToObjects="1">
      <p:cViewPr varScale="1">
        <p:scale>
          <a:sx n="90" d="100"/>
          <a:sy n="90" d="100"/>
        </p:scale>
        <p:origin x="2118" y="66"/>
      </p:cViewPr>
      <p:guideLst>
        <p:guide orient="horz" pos="1511"/>
        <p:guide orient="horz" pos="2593"/>
        <p:guide orient="horz" pos="559"/>
        <p:guide orient="horz" pos="4261"/>
        <p:guide orient="horz" pos="2707"/>
        <p:guide orient="horz" pos="3899"/>
        <p:guide orient="horz" pos="4207"/>
        <p:guide pos="288"/>
        <p:guide pos="2882"/>
        <p:guide pos="5465"/>
        <p:guide pos="52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t>17/03/2021</a:t>
            </a:fld>
            <a:endParaRPr lang="en-US"/>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t>‹#›</a:t>
            </a:fld>
            <a:endParaRPr lang="en-US"/>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a:lvl1pPr>
          </a:lstStyle>
          <a:p>
            <a:fld id="{1046E2B7-3FA7-3147-8D88-3668B3B663DE}" type="datetime1">
              <a:rPr lang="en-GB" smtClean="0"/>
              <a:t>17/03/2021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a:lvl1pPr>
          </a:lstStyle>
          <a:p>
            <a:fld id="{724CA2DB-581E-4848-9114-B50C4CE20214}" type="slidenum">
              <a:rPr lang="en-US" smtClean="0"/>
              <a:t>‹#›</a:t>
            </a:fld>
            <a:endParaRPr lang="en-US"/>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2</a:t>
            </a:fld>
            <a:endParaRPr lang="en-US"/>
          </a:p>
        </p:txBody>
      </p:sp>
    </p:spTree>
    <p:extLst>
      <p:ext uri="{BB962C8B-B14F-4D97-AF65-F5344CB8AC3E}">
        <p14:creationId xmlns:p14="http://schemas.microsoft.com/office/powerpoint/2010/main" val="109309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13</a:t>
            </a:fld>
            <a:endParaRPr lang="en-US"/>
          </a:p>
        </p:txBody>
      </p:sp>
    </p:spTree>
    <p:extLst>
      <p:ext uri="{BB962C8B-B14F-4D97-AF65-F5344CB8AC3E}">
        <p14:creationId xmlns:p14="http://schemas.microsoft.com/office/powerpoint/2010/main" val="150514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1000"/>
              </a:spcBef>
              <a:spcAft>
                <a:spcPts val="1440"/>
              </a:spcAft>
              <a:buClrTx/>
              <a:buSzTx/>
              <a:buFontTx/>
              <a:buNone/>
              <a:tabLst/>
              <a:defRPr/>
            </a:pPr>
            <a:endParaRPr lang="en-GB" sz="1800"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15</a:t>
            </a:fld>
            <a:endParaRPr lang="en-US"/>
          </a:p>
        </p:txBody>
      </p:sp>
    </p:spTree>
    <p:extLst>
      <p:ext uri="{BB962C8B-B14F-4D97-AF65-F5344CB8AC3E}">
        <p14:creationId xmlns:p14="http://schemas.microsoft.com/office/powerpoint/2010/main" val="19874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16</a:t>
            </a:fld>
            <a:endParaRPr lang="en-US"/>
          </a:p>
        </p:txBody>
      </p:sp>
    </p:spTree>
    <p:extLst>
      <p:ext uri="{BB962C8B-B14F-4D97-AF65-F5344CB8AC3E}">
        <p14:creationId xmlns:p14="http://schemas.microsoft.com/office/powerpoint/2010/main" val="299034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17</a:t>
            </a:fld>
            <a:endParaRPr lang="en-US"/>
          </a:p>
        </p:txBody>
      </p:sp>
    </p:spTree>
    <p:extLst>
      <p:ext uri="{BB962C8B-B14F-4D97-AF65-F5344CB8AC3E}">
        <p14:creationId xmlns:p14="http://schemas.microsoft.com/office/powerpoint/2010/main" val="193976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CA2DB-581E-4848-9114-B50C4CE20214}"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04742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4CA2DB-581E-4848-9114-B50C4CE20214}" type="slidenum">
              <a:rPr lang="en-US" smtClean="0"/>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4919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24CA2DB-581E-4848-9114-B50C4CE20214}" type="slidenum">
              <a:rPr lang="en-US" smtClean="0"/>
              <a:t>22</a:t>
            </a:fld>
            <a:endParaRPr lang="en-US"/>
          </a:p>
        </p:txBody>
      </p:sp>
    </p:spTree>
    <p:extLst>
      <p:ext uri="{BB962C8B-B14F-4D97-AF65-F5344CB8AC3E}">
        <p14:creationId xmlns:p14="http://schemas.microsoft.com/office/powerpoint/2010/main" val="87886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a:prstGeom prst="rect">
            <a:avLst/>
          </a:prstGeom>
        </p:spPr>
      </p:sp>
      <p:sp>
        <p:nvSpPr>
          <p:cNvPr id="3" name="Notes Placeholder 2"/>
          <p:cNvSpPr>
            <a:spLocks noGrp="1"/>
          </p:cNvSpPr>
          <p:nvPr>
            <p:ph type="body" idx="1"/>
          </p:nvPr>
        </p:nvSpPr>
        <p:spPr>
          <a:xfrm>
            <a:off x="709930" y="4861441"/>
            <a:ext cx="5679440" cy="4605576"/>
          </a:xfrm>
          <a:prstGeom prst="rect">
            <a:avLst/>
          </a:prstGeom>
        </p:spPr>
        <p:txBody>
          <a:bodyPr/>
          <a:lstStyle/>
          <a:p>
            <a:endParaRPr lang="en-US"/>
          </a:p>
        </p:txBody>
      </p:sp>
      <p:sp>
        <p:nvSpPr>
          <p:cNvPr id="4" name="Footer Placeholder 3"/>
          <p:cNvSpPr>
            <a:spLocks noGrp="1"/>
          </p:cNvSpPr>
          <p:nvPr>
            <p:ph type="ftr" sz="quarter" idx="10"/>
          </p:nvPr>
        </p:nvSpPr>
        <p:spPr>
          <a:xfrm>
            <a:off x="1" y="9721111"/>
            <a:ext cx="3076363" cy="511731"/>
          </a:xfrm>
          <a:prstGeom prst="rect">
            <a:avLst/>
          </a:prstGeom>
        </p:spPr>
        <p:txBody>
          <a:bodyPr/>
          <a:lstStyle/>
          <a:p>
            <a:endParaRPr lang="en-US"/>
          </a:p>
        </p:txBody>
      </p:sp>
      <p:sp>
        <p:nvSpPr>
          <p:cNvPr id="5" name="Slide Number Placeholder 4"/>
          <p:cNvSpPr>
            <a:spLocks noGrp="1"/>
          </p:cNvSpPr>
          <p:nvPr>
            <p:ph type="sldNum" sz="quarter" idx="11"/>
          </p:nvPr>
        </p:nvSpPr>
        <p:spPr/>
        <p:txBody>
          <a:bodyPr/>
          <a:lstStyle/>
          <a:p>
            <a:fld id="{724CA2DB-581E-4848-9114-B50C4CE20214}" type="slidenum">
              <a:rPr lang="en-US" smtClean="0"/>
              <a:t>23</a:t>
            </a:fld>
            <a:endParaRPr lang="en-US"/>
          </a:p>
        </p:txBody>
      </p:sp>
    </p:spTree>
    <p:extLst>
      <p:ext uri="{BB962C8B-B14F-4D97-AF65-F5344CB8AC3E}">
        <p14:creationId xmlns:p14="http://schemas.microsoft.com/office/powerpoint/2010/main" val="220377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000"/>
              </a:spcBef>
              <a:spcAft>
                <a:spcPts val="1440"/>
              </a:spcAft>
            </a:pPr>
            <a:endParaRPr lang="en-GB" sz="1800"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4</a:t>
            </a:fld>
            <a:endParaRPr lang="en-US"/>
          </a:p>
        </p:txBody>
      </p:sp>
    </p:spTree>
    <p:extLst>
      <p:ext uri="{BB962C8B-B14F-4D97-AF65-F5344CB8AC3E}">
        <p14:creationId xmlns:p14="http://schemas.microsoft.com/office/powerpoint/2010/main" val="155281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1000"/>
              </a:spcBef>
              <a:spcAft>
                <a:spcPts val="1440"/>
              </a:spcAft>
              <a:buClrTx/>
              <a:buSzTx/>
              <a:buFontTx/>
              <a:buNone/>
              <a:tabLst/>
              <a:defRPr/>
            </a:pPr>
            <a:endParaRPr lang="en-GB" sz="1800"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6</a:t>
            </a:fld>
            <a:endParaRPr lang="en-US"/>
          </a:p>
        </p:txBody>
      </p:sp>
    </p:spTree>
    <p:extLst>
      <p:ext uri="{BB962C8B-B14F-4D97-AF65-F5344CB8AC3E}">
        <p14:creationId xmlns:p14="http://schemas.microsoft.com/office/powerpoint/2010/main" val="14254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1000"/>
              </a:spcBef>
              <a:spcAft>
                <a:spcPts val="1440"/>
              </a:spcAft>
              <a:buClrTx/>
              <a:buSzTx/>
              <a:buFontTx/>
              <a:buNone/>
              <a:tabLst/>
              <a:defRPr/>
            </a:pPr>
            <a:endParaRPr lang="en-GB" sz="1800"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7</a:t>
            </a:fld>
            <a:endParaRPr lang="en-US"/>
          </a:p>
        </p:txBody>
      </p:sp>
    </p:spTree>
    <p:extLst>
      <p:ext uri="{BB962C8B-B14F-4D97-AF65-F5344CB8AC3E}">
        <p14:creationId xmlns:p14="http://schemas.microsoft.com/office/powerpoint/2010/main" val="411049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8</a:t>
            </a:fld>
            <a:endParaRPr lang="en-US"/>
          </a:p>
        </p:txBody>
      </p:sp>
    </p:spTree>
    <p:extLst>
      <p:ext uri="{BB962C8B-B14F-4D97-AF65-F5344CB8AC3E}">
        <p14:creationId xmlns:p14="http://schemas.microsoft.com/office/powerpoint/2010/main" val="305836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1000"/>
              </a:spcBef>
              <a:spcAft>
                <a:spcPts val="1440"/>
              </a:spcAft>
              <a:buClrTx/>
              <a:buSzTx/>
              <a:buFontTx/>
              <a:buNone/>
              <a:tabLst/>
              <a:defRPr/>
            </a:pPr>
            <a:endParaRPr lang="en-GB" sz="1800"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9</a:t>
            </a:fld>
            <a:endParaRPr lang="en-US"/>
          </a:p>
        </p:txBody>
      </p:sp>
    </p:spTree>
    <p:extLst>
      <p:ext uri="{BB962C8B-B14F-4D97-AF65-F5344CB8AC3E}">
        <p14:creationId xmlns:p14="http://schemas.microsoft.com/office/powerpoint/2010/main" val="330590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1000"/>
              </a:spcBef>
              <a:spcAft>
                <a:spcPts val="1440"/>
              </a:spcAft>
              <a:buClrTx/>
              <a:buSzTx/>
              <a:buFontTx/>
              <a:buNone/>
              <a:tabLst/>
              <a:defRPr/>
            </a:pPr>
            <a:endParaRPr lang="en-GB" sz="1800"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10</a:t>
            </a:fld>
            <a:endParaRPr lang="en-US"/>
          </a:p>
        </p:txBody>
      </p:sp>
    </p:spTree>
    <p:extLst>
      <p:ext uri="{BB962C8B-B14F-4D97-AF65-F5344CB8AC3E}">
        <p14:creationId xmlns:p14="http://schemas.microsoft.com/office/powerpoint/2010/main" val="14920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1000"/>
              </a:spcBef>
              <a:spcAft>
                <a:spcPts val="1440"/>
              </a:spcAft>
              <a:buClrTx/>
              <a:buSzTx/>
              <a:buFontTx/>
              <a:buNone/>
              <a:tabLst/>
              <a:defRPr/>
            </a:pPr>
            <a:endParaRPr lang="en-GB"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11</a:t>
            </a:fld>
            <a:endParaRPr lang="en-US"/>
          </a:p>
        </p:txBody>
      </p:sp>
    </p:spTree>
    <p:extLst>
      <p:ext uri="{BB962C8B-B14F-4D97-AF65-F5344CB8AC3E}">
        <p14:creationId xmlns:p14="http://schemas.microsoft.com/office/powerpoint/2010/main" val="2249647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1000"/>
              </a:spcBef>
              <a:spcAft>
                <a:spcPts val="1440"/>
              </a:spcAft>
              <a:buClrTx/>
              <a:buSzTx/>
              <a:buFontTx/>
              <a:buNone/>
              <a:tabLst/>
              <a:defRPr/>
            </a:pPr>
            <a:endParaRPr lang="en-GB" sz="18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1000"/>
              </a:spcBef>
              <a:spcAft>
                <a:spcPts val="1440"/>
              </a:spcAft>
              <a:buClrTx/>
              <a:buSzTx/>
              <a:buFontTx/>
              <a:buNone/>
              <a:tabLst/>
              <a:defRPr/>
            </a:pPr>
            <a:endParaRPr lang="en-GB" sz="1800" dirty="0">
              <a:effectLst/>
              <a:latin typeface="Calibri" panose="020F0502020204030204" pitchFamily="34" charset="0"/>
              <a:ea typeface="Calibri" panose="020F050202020403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724CA2DB-581E-4848-9114-B50C4CE20214}" type="slidenum">
              <a:rPr lang="en-US" smtClean="0"/>
              <a:t>12</a:t>
            </a:fld>
            <a:endParaRPr lang="en-US"/>
          </a:p>
        </p:txBody>
      </p:sp>
    </p:spTree>
    <p:extLst>
      <p:ext uri="{BB962C8B-B14F-4D97-AF65-F5344CB8AC3E}">
        <p14:creationId xmlns:p14="http://schemas.microsoft.com/office/powerpoint/2010/main" val="2094185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9275" y="3429000"/>
            <a:ext cx="7992087" cy="741518"/>
          </a:xfrm>
        </p:spPr>
        <p:txBody>
          <a:bodyPr lIns="0" tIns="0" rIns="0" bIns="0" anchor="t">
            <a:normAutofit/>
          </a:bodyPr>
          <a:lstStyle>
            <a:lvl1pPr algn="l">
              <a:lnSpc>
                <a:spcPts val="4000"/>
              </a:lnSpc>
              <a:defRPr sz="4400" baseline="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369276" y="4374450"/>
            <a:ext cx="7973400" cy="1645350"/>
          </a:xfrm>
          <a:prstGeom prst="rect">
            <a:avLst/>
          </a:prstGeom>
        </p:spPr>
        <p:txBody>
          <a:bodyPr lIns="0" rIns="0" bIns="0">
            <a:normAutofit/>
          </a:bodyPr>
          <a:lstStyle>
            <a:lvl1pPr marL="0" indent="0" algn="l">
              <a:buNone/>
              <a:defRPr sz="18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67AD4D53-3D47-4A54-B709-F995BEC49DEA}"/>
              </a:ext>
            </a:extLst>
          </p:cNvPr>
          <p:cNvPicPr>
            <a:picLocks noChangeAspect="1"/>
          </p:cNvPicPr>
          <p:nvPr userDrawn="1"/>
        </p:nvPicPr>
        <p:blipFill>
          <a:blip r:embed="rId2"/>
          <a:stretch>
            <a:fillRect/>
          </a:stretch>
        </p:blipFill>
        <p:spPr>
          <a:xfrm>
            <a:off x="152400" y="1201492"/>
            <a:ext cx="5029182" cy="1178772"/>
          </a:xfrm>
          <a:prstGeom prst="rect">
            <a:avLst/>
          </a:prstGeom>
        </p:spPr>
      </p:pic>
      <p:grpSp>
        <p:nvGrpSpPr>
          <p:cNvPr id="11" name="Group 4">
            <a:extLst>
              <a:ext uri="{FF2B5EF4-FFF2-40B4-BE49-F238E27FC236}">
                <a16:creationId xmlns:a16="http://schemas.microsoft.com/office/drawing/2014/main" id="{535E2575-B1B8-4AD3-9C35-9EE54B9D7232}"/>
              </a:ext>
            </a:extLst>
          </p:cNvPr>
          <p:cNvGrpSpPr>
            <a:grpSpLocks noChangeAspect="1"/>
          </p:cNvGrpSpPr>
          <p:nvPr userDrawn="1"/>
        </p:nvGrpSpPr>
        <p:grpSpPr bwMode="auto">
          <a:xfrm>
            <a:off x="4461286" y="219376"/>
            <a:ext cx="4722084" cy="6686137"/>
            <a:chOff x="2729" y="0"/>
            <a:chExt cx="3051" cy="4320"/>
          </a:xfrm>
        </p:grpSpPr>
        <p:sp>
          <p:nvSpPr>
            <p:cNvPr id="12" name="AutoShape 3">
              <a:extLst>
                <a:ext uri="{FF2B5EF4-FFF2-40B4-BE49-F238E27FC236}">
                  <a16:creationId xmlns:a16="http://schemas.microsoft.com/office/drawing/2014/main" id="{09ADCA6B-C127-4817-A431-A366BBDC55D2}"/>
                </a:ext>
              </a:extLst>
            </p:cNvPr>
            <p:cNvSpPr>
              <a:spLocks noChangeAspect="1" noChangeArrowheads="1" noTextEdit="1"/>
            </p:cNvSpPr>
            <p:nvPr userDrawn="1"/>
          </p:nvSpPr>
          <p:spPr bwMode="auto">
            <a:xfrm>
              <a:off x="2729" y="0"/>
              <a:ext cx="3051"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Freeform 5">
              <a:extLst>
                <a:ext uri="{FF2B5EF4-FFF2-40B4-BE49-F238E27FC236}">
                  <a16:creationId xmlns:a16="http://schemas.microsoft.com/office/drawing/2014/main" id="{29CC166F-AD88-4A4F-AE3C-EC2FF102150D}"/>
                </a:ext>
              </a:extLst>
            </p:cNvPr>
            <p:cNvSpPr>
              <a:spLocks/>
            </p:cNvSpPr>
            <p:nvPr userDrawn="1"/>
          </p:nvSpPr>
          <p:spPr bwMode="auto">
            <a:xfrm>
              <a:off x="4997" y="2059"/>
              <a:ext cx="769" cy="2247"/>
            </a:xfrm>
            <a:custGeom>
              <a:avLst/>
              <a:gdLst>
                <a:gd name="T0" fmla="*/ 0 w 2512"/>
                <a:gd name="T1" fmla="*/ 7321 h 7321"/>
                <a:gd name="T2" fmla="*/ 2512 w 2512"/>
                <a:gd name="T3" fmla="*/ 7321 h 7321"/>
                <a:gd name="T4" fmla="*/ 2512 w 2512"/>
                <a:gd name="T5" fmla="*/ 0 h 7321"/>
                <a:gd name="T6" fmla="*/ 0 w 2512"/>
                <a:gd name="T7" fmla="*/ 7321 h 7321"/>
              </a:gdLst>
              <a:ahLst/>
              <a:cxnLst>
                <a:cxn ang="0">
                  <a:pos x="T0" y="T1"/>
                </a:cxn>
                <a:cxn ang="0">
                  <a:pos x="T2" y="T3"/>
                </a:cxn>
                <a:cxn ang="0">
                  <a:pos x="T4" y="T5"/>
                </a:cxn>
                <a:cxn ang="0">
                  <a:pos x="T6" y="T7"/>
                </a:cxn>
              </a:cxnLst>
              <a:rect l="0" t="0" r="r" b="b"/>
              <a:pathLst>
                <a:path w="2512" h="7321">
                  <a:moveTo>
                    <a:pt x="0" y="7321"/>
                  </a:moveTo>
                  <a:lnTo>
                    <a:pt x="2512" y="7321"/>
                  </a:lnTo>
                  <a:lnTo>
                    <a:pt x="2512" y="0"/>
                  </a:lnTo>
                  <a:lnTo>
                    <a:pt x="0" y="7321"/>
                  </a:lnTo>
                  <a:close/>
                </a:path>
              </a:pathLst>
            </a:custGeom>
            <a:solidFill>
              <a:srgbClr val="00A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5261" userDrawn="1">
          <p15:clr>
            <a:srgbClr val="FBAE40"/>
          </p15:clr>
        </p15:guide>
        <p15:guide id="4" pos="22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466725" y="5446498"/>
            <a:ext cx="4105275" cy="1253381"/>
          </a:xfrm>
          <a:prstGeom prst="rect">
            <a:avLst/>
          </a:prstGeom>
        </p:spPr>
        <p:txBody>
          <a:bodyPr anchor="b"/>
          <a:lstStyle>
            <a:lvl1pPr>
              <a:defRPr sz="1000" b="0" baseline="0">
                <a:solidFill>
                  <a:schemeClr val="tx1"/>
                </a:solidFill>
              </a:defRPr>
            </a:lvl1pPr>
          </a:lstStyle>
          <a:p>
            <a:pPr lvl="0"/>
            <a:r>
              <a:rPr lang="en-US"/>
              <a:t>Edit Master text styles</a:t>
            </a:r>
          </a:p>
        </p:txBody>
      </p:sp>
      <p:sp>
        <p:nvSpPr>
          <p:cNvPr id="4" name="Text Placeholder 3"/>
          <p:cNvSpPr>
            <a:spLocks noGrp="1"/>
          </p:cNvSpPr>
          <p:nvPr>
            <p:ph type="body" sz="quarter" idx="15"/>
          </p:nvPr>
        </p:nvSpPr>
        <p:spPr>
          <a:xfrm>
            <a:off x="457200" y="1602000"/>
            <a:ext cx="8220075" cy="3057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C85A89C-D50B-4D04-9618-20835810DFA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887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0077" y="3058241"/>
            <a:ext cx="6883847" cy="741518"/>
          </a:xfrm>
        </p:spPr>
        <p:txBody>
          <a:bodyPr lIns="0" tIns="0" rIns="0" bIns="0" anchor="ctr">
            <a:normAutofit/>
          </a:bodyPr>
          <a:lstStyle>
            <a:lvl1pPr algn="ctr">
              <a:lnSpc>
                <a:spcPts val="4000"/>
              </a:lnSpc>
              <a:defRPr sz="3600" baseline="0">
                <a:solidFill>
                  <a:schemeClr val="bg1"/>
                </a:solidFill>
                <a:latin typeface="+mj-lt"/>
                <a:cs typeface="Arial" panose="020B0604020202020204" pitchFamily="34" charset="0"/>
              </a:defRPr>
            </a:lvl1pPr>
          </a:lstStyle>
          <a:p>
            <a:r>
              <a:rPr lang="en-US" dirty="0"/>
              <a:t>Click to edit Master title style</a:t>
            </a:r>
          </a:p>
        </p:txBody>
      </p:sp>
      <p:grpSp>
        <p:nvGrpSpPr>
          <p:cNvPr id="11" name="Group 4">
            <a:extLst>
              <a:ext uri="{FF2B5EF4-FFF2-40B4-BE49-F238E27FC236}">
                <a16:creationId xmlns:a16="http://schemas.microsoft.com/office/drawing/2014/main" id="{535E2575-B1B8-4AD3-9C35-9EE54B9D7232}"/>
              </a:ext>
            </a:extLst>
          </p:cNvPr>
          <p:cNvGrpSpPr>
            <a:grpSpLocks noChangeAspect="1"/>
          </p:cNvGrpSpPr>
          <p:nvPr userDrawn="1"/>
        </p:nvGrpSpPr>
        <p:grpSpPr bwMode="auto">
          <a:xfrm>
            <a:off x="4461286" y="219376"/>
            <a:ext cx="4722084" cy="6686137"/>
            <a:chOff x="2729" y="0"/>
            <a:chExt cx="3051" cy="4320"/>
          </a:xfrm>
        </p:grpSpPr>
        <p:sp>
          <p:nvSpPr>
            <p:cNvPr id="12" name="AutoShape 3">
              <a:extLst>
                <a:ext uri="{FF2B5EF4-FFF2-40B4-BE49-F238E27FC236}">
                  <a16:creationId xmlns:a16="http://schemas.microsoft.com/office/drawing/2014/main" id="{09ADCA6B-C127-4817-A431-A366BBDC55D2}"/>
                </a:ext>
              </a:extLst>
            </p:cNvPr>
            <p:cNvSpPr>
              <a:spLocks noChangeAspect="1" noChangeArrowheads="1" noTextEdit="1"/>
            </p:cNvSpPr>
            <p:nvPr userDrawn="1"/>
          </p:nvSpPr>
          <p:spPr bwMode="auto">
            <a:xfrm>
              <a:off x="2729" y="0"/>
              <a:ext cx="3051"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cs typeface="Arial" panose="020B0604020202020204" pitchFamily="34" charset="0"/>
              </a:endParaRPr>
            </a:p>
          </p:txBody>
        </p:sp>
        <p:sp>
          <p:nvSpPr>
            <p:cNvPr id="13" name="Freeform 5">
              <a:extLst>
                <a:ext uri="{FF2B5EF4-FFF2-40B4-BE49-F238E27FC236}">
                  <a16:creationId xmlns:a16="http://schemas.microsoft.com/office/drawing/2014/main" id="{29CC166F-AD88-4A4F-AE3C-EC2FF102150D}"/>
                </a:ext>
              </a:extLst>
            </p:cNvPr>
            <p:cNvSpPr>
              <a:spLocks/>
            </p:cNvSpPr>
            <p:nvPr userDrawn="1"/>
          </p:nvSpPr>
          <p:spPr bwMode="auto">
            <a:xfrm>
              <a:off x="4997" y="2059"/>
              <a:ext cx="769" cy="2247"/>
            </a:xfrm>
            <a:custGeom>
              <a:avLst/>
              <a:gdLst>
                <a:gd name="T0" fmla="*/ 0 w 2512"/>
                <a:gd name="T1" fmla="*/ 7321 h 7321"/>
                <a:gd name="T2" fmla="*/ 2512 w 2512"/>
                <a:gd name="T3" fmla="*/ 7321 h 7321"/>
                <a:gd name="T4" fmla="*/ 2512 w 2512"/>
                <a:gd name="T5" fmla="*/ 0 h 7321"/>
                <a:gd name="T6" fmla="*/ 0 w 2512"/>
                <a:gd name="T7" fmla="*/ 7321 h 7321"/>
              </a:gdLst>
              <a:ahLst/>
              <a:cxnLst>
                <a:cxn ang="0">
                  <a:pos x="T0" y="T1"/>
                </a:cxn>
                <a:cxn ang="0">
                  <a:pos x="T2" y="T3"/>
                </a:cxn>
                <a:cxn ang="0">
                  <a:pos x="T4" y="T5"/>
                </a:cxn>
                <a:cxn ang="0">
                  <a:pos x="T6" y="T7"/>
                </a:cxn>
              </a:cxnLst>
              <a:rect l="0" t="0" r="r" b="b"/>
              <a:pathLst>
                <a:path w="2512" h="7321">
                  <a:moveTo>
                    <a:pt x="0" y="7321"/>
                  </a:moveTo>
                  <a:lnTo>
                    <a:pt x="2512" y="7321"/>
                  </a:lnTo>
                  <a:lnTo>
                    <a:pt x="2512" y="0"/>
                  </a:lnTo>
                  <a:lnTo>
                    <a:pt x="0" y="7321"/>
                  </a:lnTo>
                  <a:close/>
                </a:path>
              </a:pathLst>
            </a:custGeom>
            <a:solidFill>
              <a:srgbClr val="00AB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mj-lt"/>
                <a:cs typeface="Arial" panose="020B0604020202020204" pitchFamily="34" charset="0"/>
              </a:endParaRPr>
            </a:p>
          </p:txBody>
        </p:sp>
      </p:grpSp>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261">
          <p15:clr>
            <a:srgbClr val="FBAE40"/>
          </p15:clr>
        </p15:guide>
        <p15:guide id="4" pos="2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602000"/>
            <a:ext cx="8208963" cy="4057650"/>
          </a:xfrm>
        </p:spPr>
        <p:txBody>
          <a:bodyPr/>
          <a:lstStyle>
            <a:lvl1pPr>
              <a:defRPr>
                <a:latin typeface="+mj-lt"/>
              </a:defRPr>
            </a:lvl1pPr>
            <a:lvl2pPr>
              <a:defRPr>
                <a:latin typeface="+mj-lt"/>
              </a:defRPr>
            </a:lvl2pPr>
            <a:lvl3pPr>
              <a:defRPr>
                <a:latin typeface="+mj-lt"/>
              </a:defRPr>
            </a:lvl3pPr>
            <a:lvl4pPr marL="357188" indent="-176213">
              <a:defRPr>
                <a:latin typeface="+mj-lt"/>
              </a:defRPr>
            </a:lvl4pPr>
            <a:lvl5pPr marL="539750" indent="-182563">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5"/>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accent1"/>
                </a:solidFill>
                <a:latin typeface="+mj-lt"/>
              </a:defRPr>
            </a:lvl1pPr>
          </a:lstStyle>
          <a:p>
            <a:endParaRPr lang="en-US"/>
          </a:p>
          <a:p>
            <a:fld id="{4FD9013D-92AD-C643-96A8-EBFE9D29F7C2}" type="slidenum">
              <a:rPr lang="en-US" b="1" smtClean="0">
                <a:solidFill>
                  <a:schemeClr val="tx2"/>
                </a:solidFill>
              </a:rPr>
              <a:pPr/>
              <a:t>‹#›</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sp>
        <p:nvSpPr>
          <p:cNvPr id="2" name="Title 1">
            <a:extLst>
              <a:ext uri="{FF2B5EF4-FFF2-40B4-BE49-F238E27FC236}">
                <a16:creationId xmlns:a16="http://schemas.microsoft.com/office/drawing/2014/main" id="{2C827B7F-7463-461B-BFFD-883DF74C511C}"/>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29168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457199" y="1602000"/>
            <a:ext cx="3996000" cy="4424362"/>
          </a:xfrm>
        </p:spPr>
        <p:txBody>
          <a:bodyPr/>
          <a:lstStyle>
            <a:lvl1pPr>
              <a:defRPr>
                <a:latin typeface="+mj-lt"/>
              </a:defRPr>
            </a:lvl1pPr>
            <a:lvl2pPr>
              <a:defRPr>
                <a:latin typeface="+mj-lt"/>
              </a:defRPr>
            </a:lvl2pPr>
            <a:lvl3pPr>
              <a:defRPr>
                <a:latin typeface="+mj-lt"/>
              </a:defRPr>
            </a:lvl3pPr>
            <a:lvl4pPr marL="357188" indent="-176213">
              <a:defRPr>
                <a:latin typeface="+mj-lt"/>
              </a:defRPr>
            </a:lvl4pPr>
            <a:lvl5pPr marL="539750" indent="-182563">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14"/>
          </p:nvPr>
        </p:nvSpPr>
        <p:spPr>
          <a:xfrm>
            <a:off x="4679688" y="1602000"/>
            <a:ext cx="3996000" cy="4424362"/>
          </a:xfrm>
        </p:spPr>
        <p:txBody>
          <a:bodyPr/>
          <a:lstStyle>
            <a:lvl1pPr>
              <a:defRPr>
                <a:latin typeface="+mj-lt"/>
              </a:defRPr>
            </a:lvl1pPr>
            <a:lvl2pPr>
              <a:defRPr>
                <a:latin typeface="+mj-lt"/>
              </a:defRPr>
            </a:lvl2pPr>
            <a:lvl3pPr>
              <a:defRPr>
                <a:latin typeface="+mj-lt"/>
              </a:defRPr>
            </a:lvl3pPr>
            <a:lvl4pPr marL="357188" indent="-176213">
              <a:defRPr>
                <a:latin typeface="+mj-lt"/>
              </a:defRPr>
            </a:lvl4pPr>
            <a:lvl5pPr marL="539750" indent="-182563">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5"/>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82E2BDED-32CB-4DAF-9DA1-BD406AE17BC3}"/>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72" userDrawn="1">
          <p15:clr>
            <a:srgbClr val="FBAE40"/>
          </p15:clr>
        </p15:guide>
        <p15:guide id="3" pos="54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E163AC-7462-4810-90F1-66EDCFDF81BF}"/>
              </a:ext>
            </a:extLst>
          </p:cNvPr>
          <p:cNvSpPr/>
          <p:nvPr userDrawn="1"/>
        </p:nvSpPr>
        <p:spPr bwMode="auto">
          <a:xfrm>
            <a:off x="457200" y="1600199"/>
            <a:ext cx="3959999" cy="3933921"/>
          </a:xfrm>
          <a:prstGeom prst="rect">
            <a:avLst/>
          </a:prstGeom>
          <a:solidFill>
            <a:schemeClr val="bg2"/>
          </a:solidFill>
          <a:ln>
            <a:noFill/>
          </a:ln>
        </p:spPr>
        <p:txBody>
          <a:bodyPr lIns="0" tIns="0" rIns="0" bIns="0" rtlCol="0" anchor="ctr"/>
          <a:lstStyle/>
          <a:p>
            <a:pPr algn="ctr"/>
            <a:endParaRPr lang="en-GB">
              <a:latin typeface="+mj-lt"/>
            </a:endParaRPr>
          </a:p>
        </p:txBody>
      </p:sp>
      <p:sp>
        <p:nvSpPr>
          <p:cNvPr id="5" name="Content Placeholder 4"/>
          <p:cNvSpPr>
            <a:spLocks noGrp="1"/>
          </p:cNvSpPr>
          <p:nvPr>
            <p:ph sz="quarter" idx="13"/>
          </p:nvPr>
        </p:nvSpPr>
        <p:spPr>
          <a:xfrm>
            <a:off x="482400" y="1918800"/>
            <a:ext cx="3711600" cy="1180800"/>
          </a:xfrm>
          <a:prstGeom prst="rect">
            <a:avLst/>
          </a:prstGeom>
        </p:spPr>
        <p:txBody>
          <a:bodyPr lIns="180000" rIns="180000" anchor="ctr">
            <a:noAutofit/>
          </a:bodyPr>
          <a:lstStyle>
            <a:lvl1pPr marL="0" indent="0">
              <a:lnSpc>
                <a:spcPct val="100000"/>
              </a:lnSpc>
              <a:buFontTx/>
              <a:buNone/>
              <a:defRPr lang="en-GB" sz="2800" kern="1200" dirty="0">
                <a:solidFill>
                  <a:srgbClr val="FFFFFF"/>
                </a:solidFill>
                <a:latin typeface="+mj-lt"/>
                <a:ea typeface="ＭＳ Ｐゴシック" charset="0"/>
                <a:cs typeface="Arial" charset="0"/>
              </a:defRPr>
            </a:lvl1pPr>
          </a:lstStyle>
          <a:p>
            <a:pPr lvl="0"/>
            <a:r>
              <a:rPr lang="en-US"/>
              <a:t>Edit Master text styles</a:t>
            </a:r>
          </a:p>
        </p:txBody>
      </p:sp>
      <p:sp>
        <p:nvSpPr>
          <p:cNvPr id="13" name="Content Placeholder 4"/>
          <p:cNvSpPr>
            <a:spLocks noGrp="1"/>
          </p:cNvSpPr>
          <p:nvPr>
            <p:ph sz="quarter" idx="14" hasCustomPrompt="1"/>
          </p:nvPr>
        </p:nvSpPr>
        <p:spPr>
          <a:xfrm>
            <a:off x="857957" y="3520800"/>
            <a:ext cx="2960486" cy="1803600"/>
          </a:xfrm>
          <a:prstGeom prst="rect">
            <a:avLst/>
          </a:prstGeom>
        </p:spPr>
        <p:txBody>
          <a:bodyPr anchor="ctr">
            <a:noAutofit/>
          </a:bodyPr>
          <a:lstStyle>
            <a:lvl1pPr marL="0" indent="0" algn="r">
              <a:lnSpc>
                <a:spcPct val="100000"/>
              </a:lnSpc>
              <a:buFontTx/>
              <a:buNone/>
              <a:defRPr sz="12400" b="1">
                <a:solidFill>
                  <a:schemeClr val="bg1"/>
                </a:solidFill>
                <a:latin typeface="+mj-lt"/>
              </a:defRPr>
            </a:lvl1pPr>
          </a:lstStyle>
          <a:p>
            <a:pPr lvl="0"/>
            <a:r>
              <a:rPr lang="en-US" dirty="0"/>
              <a:t>%</a:t>
            </a:r>
            <a:endParaRPr lang="en-GB" dirty="0"/>
          </a:p>
        </p:txBody>
      </p:sp>
      <p:sp>
        <p:nvSpPr>
          <p:cNvPr id="8" name="Text Placeholder 7"/>
          <p:cNvSpPr>
            <a:spLocks noGrp="1"/>
          </p:cNvSpPr>
          <p:nvPr>
            <p:ph type="body" sz="quarter" idx="15"/>
          </p:nvPr>
        </p:nvSpPr>
        <p:spPr>
          <a:xfrm>
            <a:off x="4680000" y="1600200"/>
            <a:ext cx="4006800" cy="3933825"/>
          </a:xfrm>
        </p:spPr>
        <p:txBody>
          <a:bodyPr/>
          <a:lstStyle>
            <a:lvl1pPr>
              <a:defRPr sz="2000">
                <a:latin typeface="+mj-lt"/>
              </a:defRPr>
            </a:lvl1pPr>
            <a:lvl2pPr marL="0" indent="0">
              <a:buFontTx/>
              <a:buNone/>
              <a:defRPr>
                <a:latin typeface="+mj-lt"/>
              </a:defRPr>
            </a:lvl2pPr>
            <a:lvl3pPr marL="180975" indent="-180975">
              <a:buClr>
                <a:schemeClr val="bg2"/>
              </a:buClr>
              <a:buFont typeface="Arial" panose="020B0604020202020204" pitchFamily="34" charset="0"/>
              <a:buChar char="•"/>
              <a:defRPr>
                <a:latin typeface="+mj-lt"/>
              </a:defRPr>
            </a:lvl3pPr>
            <a:lvl4pPr marL="357188" indent="-176213">
              <a:buFont typeface="Calibri" panose="020F0502020204030204" pitchFamily="34" charset="0"/>
              <a:buChar char="−"/>
              <a:defRPr>
                <a:latin typeface="+mj-lt"/>
              </a:defRPr>
            </a:lvl4pPr>
            <a:lvl5pPr marL="539750" indent="-182563">
              <a:buClr>
                <a:schemeClr val="tx2"/>
              </a:buClr>
              <a:buFont typeface="Arial" panose="020B0604020202020204" pitchFamily="34" charset="0"/>
              <a:buChar cha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5">
            <a:extLst>
              <a:ext uri="{FF2B5EF4-FFF2-40B4-BE49-F238E27FC236}">
                <a16:creationId xmlns:a16="http://schemas.microsoft.com/office/drawing/2014/main" id="{90F9D967-B7BC-47A9-8365-08CFC0D027C4}"/>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B77F1339-490F-44A8-BBD2-05906B72C27F}"/>
              </a:ext>
            </a:extLst>
          </p:cNvPr>
          <p:cNvSpPr>
            <a:spLocks noGrp="1"/>
          </p:cNvSpPr>
          <p:nvPr>
            <p:ph type="title"/>
          </p:nvPr>
        </p:nvSpPr>
        <p:spPr/>
        <p:txBody>
          <a:bodyPr/>
          <a:lstStyle>
            <a:lvl1pPr>
              <a:defRPr>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8402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602000"/>
            <a:ext cx="3960000" cy="4417800"/>
          </a:xfrm>
        </p:spPr>
        <p:txBody>
          <a:bodyPr/>
          <a:lstStyle>
            <a:lvl1pPr>
              <a:defRPr>
                <a:latin typeface="+mj-lt"/>
              </a:defRPr>
            </a:lvl1pPr>
            <a:lvl2pPr>
              <a:defRPr>
                <a:latin typeface="+mj-lt"/>
              </a:defRPr>
            </a:lvl2pPr>
            <a:lvl3pPr>
              <a:defRPr>
                <a:latin typeface="+mj-lt"/>
              </a:defRPr>
            </a:lvl3pPr>
            <a:lvl4pPr marL="357188" indent="-176213">
              <a:defRPr>
                <a:latin typeface="+mj-lt"/>
              </a:defRPr>
            </a:lvl4pPr>
            <a:lvl5pPr marL="539750" indent="-182563">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5">
            <a:extLst>
              <a:ext uri="{FF2B5EF4-FFF2-40B4-BE49-F238E27FC236}">
                <a16:creationId xmlns:a16="http://schemas.microsoft.com/office/drawing/2014/main" id="{97F6C266-3708-4D67-A0B5-AE65F6E8EFF3}"/>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7CCC7C15-794F-4A48-8BB0-06CDDD4E3A0C}"/>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99162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457200" y="1600198"/>
            <a:ext cx="2462400" cy="4419602"/>
          </a:xfrm>
        </p:spPr>
        <p:txBody>
          <a:bodyPr>
            <a:noAutofit/>
          </a:bodyPr>
          <a:lstStyle>
            <a:lvl1pPr>
              <a:defRPr sz="1800">
                <a:latin typeface="+mj-lt"/>
              </a:defRPr>
            </a:lvl1pPr>
            <a:lvl2pPr>
              <a:defRPr sz="1600">
                <a:latin typeface="+mj-lt"/>
              </a:defRPr>
            </a:lvl2pPr>
            <a:lvl3pPr>
              <a:defRPr sz="1600">
                <a:latin typeface="+mj-lt"/>
              </a:defRPr>
            </a:lvl3pPr>
            <a:lvl4pPr marL="357188" indent="-176213">
              <a:defRPr sz="1600">
                <a:latin typeface="+mj-lt"/>
              </a:defRPr>
            </a:lvl4pPr>
            <a:lvl5pPr marL="539750" indent="-182563">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600198"/>
            <a:ext cx="2462400" cy="4419602"/>
          </a:xfrm>
        </p:spPr>
        <p:txBody>
          <a:bodyPr>
            <a:noAutofit/>
          </a:bodyPr>
          <a:lstStyle>
            <a:lvl1pPr>
              <a:defRPr sz="1800">
                <a:latin typeface="+mj-lt"/>
              </a:defRPr>
            </a:lvl1pPr>
            <a:lvl2pPr>
              <a:defRPr sz="1600">
                <a:latin typeface="+mj-lt"/>
              </a:defRPr>
            </a:lvl2pPr>
            <a:lvl3pPr>
              <a:defRPr sz="1600">
                <a:latin typeface="+mj-lt"/>
              </a:defRPr>
            </a:lvl3pPr>
            <a:lvl4pPr marL="357188" indent="-176213">
              <a:defRPr sz="1600">
                <a:latin typeface="+mj-lt"/>
              </a:defRPr>
            </a:lvl4pPr>
            <a:lvl5pPr marL="539750" indent="-182563">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224400" y="1600198"/>
            <a:ext cx="2462400" cy="4419602"/>
          </a:xfrm>
        </p:spPr>
        <p:txBody>
          <a:bodyPr>
            <a:noAutofit/>
          </a:bodyPr>
          <a:lstStyle>
            <a:lvl1pPr>
              <a:defRPr sz="1800">
                <a:latin typeface="+mj-lt"/>
              </a:defRPr>
            </a:lvl1pPr>
            <a:lvl2pPr>
              <a:defRPr sz="1600">
                <a:latin typeface="+mj-lt"/>
              </a:defRPr>
            </a:lvl2pPr>
            <a:lvl3pPr>
              <a:defRPr sz="1600">
                <a:latin typeface="+mj-lt"/>
              </a:defRPr>
            </a:lvl3pPr>
            <a:lvl4pPr marL="357188" indent="-176213">
              <a:defRPr sz="1600">
                <a:latin typeface="+mj-lt"/>
              </a:defRPr>
            </a:lvl4pPr>
            <a:lvl5pPr marL="539750" indent="-182563">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5">
            <a:extLst>
              <a:ext uri="{FF2B5EF4-FFF2-40B4-BE49-F238E27FC236}">
                <a16:creationId xmlns:a16="http://schemas.microsoft.com/office/drawing/2014/main" id="{47C7F786-8EE4-4606-9201-A6CC3ECE7B70}"/>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3" name="Title 2">
            <a:extLst>
              <a:ext uri="{FF2B5EF4-FFF2-40B4-BE49-F238E27FC236}">
                <a16:creationId xmlns:a16="http://schemas.microsoft.com/office/drawing/2014/main" id="{2F4D2A2D-0794-4136-81F9-DB5FE139A710}"/>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34998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457200" y="1600199"/>
            <a:ext cx="2462400" cy="180975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600199"/>
            <a:ext cx="2462400" cy="441960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20"/>
          <p:cNvSpPr>
            <a:spLocks noGrp="1"/>
          </p:cNvSpPr>
          <p:nvPr>
            <p:ph type="body" sz="quarter" idx="26"/>
          </p:nvPr>
        </p:nvSpPr>
        <p:spPr>
          <a:xfrm>
            <a:off x="6224400" y="1600199"/>
            <a:ext cx="2462400" cy="180975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22"/>
          <p:cNvSpPr>
            <a:spLocks noGrp="1"/>
          </p:cNvSpPr>
          <p:nvPr>
            <p:ph type="body" sz="quarter" idx="27"/>
          </p:nvPr>
        </p:nvSpPr>
        <p:spPr>
          <a:xfrm>
            <a:off x="457200" y="4109169"/>
            <a:ext cx="2462400" cy="191063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5"/>
          <p:cNvSpPr>
            <a:spLocks noGrp="1"/>
          </p:cNvSpPr>
          <p:nvPr>
            <p:ph type="body" sz="quarter" idx="28"/>
          </p:nvPr>
        </p:nvSpPr>
        <p:spPr>
          <a:xfrm>
            <a:off x="6224400" y="4109169"/>
            <a:ext cx="2462400" cy="1910631"/>
          </a:xfrm>
        </p:spPr>
        <p:txBody>
          <a:bodyPr>
            <a:noAutofit/>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a:extLst>
              <a:ext uri="{FF2B5EF4-FFF2-40B4-BE49-F238E27FC236}">
                <a16:creationId xmlns:a16="http://schemas.microsoft.com/office/drawing/2014/main" id="{F41E0280-929E-4B65-A06A-B9AECFF63164}"/>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D75242E1-9559-4871-819E-DD10B2507537}"/>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658300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6FE5877-105C-453E-8386-0DFD2B167F63}"/>
              </a:ext>
            </a:extLst>
          </p:cNvPr>
          <p:cNvSpPr>
            <a:spLocks noGrp="1"/>
          </p:cNvSpPr>
          <p:nvPr>
            <p:ph type="sldNum" sz="quarter" idx="4"/>
          </p:nvPr>
        </p:nvSpPr>
        <p:spPr>
          <a:xfrm>
            <a:off x="457200" y="63754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a:p>
          <a:p>
            <a:fld id="{4FD9013D-92AD-C643-96A8-EBFE9D29F7C2}" type="slidenum">
              <a:rPr lang="en-US" b="1" smtClean="0"/>
              <a:pPr/>
              <a:t>‹#›</a:t>
            </a:fld>
            <a:r>
              <a:rPr lang="en-US" b="1"/>
              <a:t> </a:t>
            </a:r>
            <a:r>
              <a:rPr lang="en-GB">
                <a:solidFill>
                  <a:schemeClr val="bg2"/>
                </a:solidFill>
              </a:rPr>
              <a:t>|</a:t>
            </a:r>
            <a:r>
              <a:rPr lang="en-GB"/>
              <a:t> Document Title</a:t>
            </a:r>
            <a:endParaRPr lang="en-GB" dirty="0"/>
          </a:p>
        </p:txBody>
      </p:sp>
      <p:sp>
        <p:nvSpPr>
          <p:cNvPr id="2" name="Title 1">
            <a:extLst>
              <a:ext uri="{FF2B5EF4-FFF2-40B4-BE49-F238E27FC236}">
                <a16:creationId xmlns:a16="http://schemas.microsoft.com/office/drawing/2014/main" id="{1CC8757C-BAD8-45C6-B7C3-3A40BADD0552}"/>
              </a:ext>
            </a:extLst>
          </p:cNvPr>
          <p:cNvSpPr>
            <a:spLocks noGrp="1"/>
          </p:cNvSpPr>
          <p:nvPr>
            <p:ph type="title"/>
          </p:nvPr>
        </p:nvSpPr>
        <p:spPr/>
        <p:txBody>
          <a:bodyPr/>
          <a:lstStyle>
            <a:lvl1pPr>
              <a:defRPr>
                <a:latin typeface="+mj-lt"/>
              </a:defRPr>
            </a:lvl1pPr>
          </a:lstStyle>
          <a:p>
            <a:r>
              <a:rPr lang="en-US"/>
              <a:t>Click to edit Master title style</a:t>
            </a:r>
            <a:endParaRPr lang="en-GB"/>
          </a:p>
        </p:txBody>
      </p:sp>
    </p:spTree>
    <p:extLst>
      <p:ext uri="{BB962C8B-B14F-4D97-AF65-F5344CB8AC3E}">
        <p14:creationId xmlns:p14="http://schemas.microsoft.com/office/powerpoint/2010/main" val="263621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5600"/>
            <a:ext cx="8218488" cy="691200"/>
          </a:xfrm>
          <a:prstGeom prst="rect">
            <a:avLst/>
          </a:prstGeom>
        </p:spPr>
        <p:txBody>
          <a:bodyPr vert="horz" lIns="0" tIns="0" rIns="0" bIns="0" rtlCol="0" anchor="b" anchorCtr="0">
            <a:noAutofit/>
          </a:bodyPr>
          <a:lstStyle/>
          <a:p>
            <a:pPr lvl="0">
              <a:lnSpc>
                <a:spcPct val="100000"/>
              </a:lnSpc>
            </a:pPr>
            <a:r>
              <a:rPr lang="en-US"/>
              <a:t>Click to edit Master title style</a:t>
            </a:r>
            <a:endParaRPr lang="en-US" dirty="0"/>
          </a:p>
        </p:txBody>
      </p:sp>
      <p:sp>
        <p:nvSpPr>
          <p:cNvPr id="7" name="Text Placeholder 6"/>
          <p:cNvSpPr>
            <a:spLocks noGrp="1"/>
          </p:cNvSpPr>
          <p:nvPr>
            <p:ph type="body" idx="1"/>
          </p:nvPr>
        </p:nvSpPr>
        <p:spPr>
          <a:xfrm>
            <a:off x="457200" y="1600201"/>
            <a:ext cx="82296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466725" y="1116013"/>
            <a:ext cx="8220075" cy="0"/>
          </a:xfrm>
          <a:prstGeom prst="line">
            <a:avLst/>
          </a:prstGeom>
          <a:noFill/>
          <a:ln w="1905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mj-lt"/>
            </a:endParaRPr>
          </a:p>
        </p:txBody>
      </p:sp>
      <p:pic>
        <p:nvPicPr>
          <p:cNvPr id="8" name="Picture 7">
            <a:extLst>
              <a:ext uri="{FF2B5EF4-FFF2-40B4-BE49-F238E27FC236}">
                <a16:creationId xmlns:a16="http://schemas.microsoft.com/office/drawing/2014/main" id="{5B4C9B68-3541-4DC7-BF96-FEE1EF5A4330}"/>
              </a:ext>
            </a:extLst>
          </p:cNvPr>
          <p:cNvPicPr>
            <a:picLocks noChangeAspect="1"/>
          </p:cNvPicPr>
          <p:nvPr userDrawn="1"/>
        </p:nvPicPr>
        <p:blipFill>
          <a:blip r:embed="rId12"/>
          <a:stretch>
            <a:fillRect/>
          </a:stretch>
        </p:blipFill>
        <p:spPr>
          <a:xfrm>
            <a:off x="6744534" y="6323987"/>
            <a:ext cx="1942266" cy="360000"/>
          </a:xfrm>
          <a:prstGeom prst="rect">
            <a:avLst/>
          </a:prstGeom>
        </p:spPr>
      </p:pic>
      <p:sp>
        <p:nvSpPr>
          <p:cNvPr id="3" name="MSIPCMContentMarking" descr="{&quot;HashCode&quot;:-1291824593,&quot;Placement&quot;:&quot;Header&quot;,&quot;Top&quot;:0.0,&quot;Left&quot;:0.0,&quot;SlideWidth&quot;:720,&quot;SlideHeight&quot;:540}">
            <a:extLst>
              <a:ext uri="{FF2B5EF4-FFF2-40B4-BE49-F238E27FC236}">
                <a16:creationId xmlns:a16="http://schemas.microsoft.com/office/drawing/2014/main" id="{C2B68A17-5781-4404-A730-ECC377A734A4}"/>
              </a:ext>
            </a:extLst>
          </p:cNvPr>
          <p:cNvSpPr txBox="1"/>
          <p:nvPr userDrawn="1"/>
        </p:nvSpPr>
        <p:spPr>
          <a:xfrm>
            <a:off x="0" y="0"/>
            <a:ext cx="733923"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09" r:id="rId2"/>
    <p:sldLayoutId id="2147483690" r:id="rId3"/>
    <p:sldLayoutId id="2147483705" r:id="rId4"/>
    <p:sldLayoutId id="2147483702" r:id="rId5"/>
    <p:sldLayoutId id="2147483703" r:id="rId6"/>
    <p:sldLayoutId id="2147483707" r:id="rId7"/>
    <p:sldLayoutId id="2147483706" r:id="rId8"/>
    <p:sldLayoutId id="2147483695" r:id="rId9"/>
    <p:sldLayoutId id="2147483701" r:id="rId10"/>
  </p:sldLayoutIdLst>
  <p:hf hdr="0" ftr="0" dt="0"/>
  <p:txStyles>
    <p:titleStyle>
      <a:lvl1pPr algn="l" defTabSz="457200" rtl="0" eaLnBrk="1" latinLnBrk="0" hangingPunct="1">
        <a:lnSpc>
          <a:spcPts val="3400"/>
        </a:lnSpc>
        <a:spcBef>
          <a:spcPct val="0"/>
        </a:spcBef>
        <a:buNone/>
        <a:defRPr lang="en-US" sz="2800" b="1" i="0" kern="1200" dirty="0">
          <a:solidFill>
            <a:schemeClr val="bg2"/>
          </a:solidFill>
          <a:latin typeface="+mj-lt"/>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1" kern="1200" dirty="0" smtClean="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dirty="0" smtClean="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dirty="0" smtClean="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dirty="0" smtClean="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dirty="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mailto:enquiry@WOWHelpdesk.org.uk"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192516"/>
            <a:ext cx="7904162" cy="1001111"/>
          </a:xfrm>
        </p:spPr>
        <p:txBody>
          <a:bodyPr>
            <a:normAutofit fontScale="90000"/>
          </a:bodyPr>
          <a:lstStyle/>
          <a:p>
            <a:r>
              <a:rPr lang="en-US" dirty="0"/>
              <a:t>Women’s Economic Empowerment in C</a:t>
            </a:r>
            <a:r>
              <a:rPr lang="en-GB" dirty="0" err="1"/>
              <a:t>ôte</a:t>
            </a:r>
            <a:r>
              <a:rPr lang="en-GB" dirty="0"/>
              <a:t> d’Ivoire</a:t>
            </a:r>
          </a:p>
        </p:txBody>
      </p:sp>
      <p:sp>
        <p:nvSpPr>
          <p:cNvPr id="3" name="Subtitle 2"/>
          <p:cNvSpPr>
            <a:spLocks noGrp="1"/>
          </p:cNvSpPr>
          <p:nvPr>
            <p:ph type="subTitle" idx="1"/>
          </p:nvPr>
        </p:nvSpPr>
        <p:spPr>
          <a:xfrm>
            <a:off x="457200" y="4374450"/>
            <a:ext cx="7885476" cy="1645350"/>
          </a:xfrm>
        </p:spPr>
        <p:txBody>
          <a:bodyPr>
            <a:normAutofit fontScale="55000" lnSpcReduction="20000"/>
          </a:bodyPr>
          <a:lstStyle/>
          <a:p>
            <a:r>
              <a:rPr lang="en-GB" sz="3600" dirty="0">
                <a:solidFill>
                  <a:srgbClr val="004851"/>
                </a:solidFill>
                <a:effectLst/>
                <a:latin typeface="Calibri" panose="020F0502020204030204" pitchFamily="34" charset="0"/>
                <a:ea typeface="Calibri" panose="020F0502020204030204" pitchFamily="34" charset="0"/>
              </a:rPr>
              <a:t>WOW Helpdesk Query 55</a:t>
            </a:r>
          </a:p>
          <a:p>
            <a:endParaRPr lang="en-GB" sz="3600" dirty="0">
              <a:solidFill>
                <a:srgbClr val="004851"/>
              </a:solidFill>
              <a:latin typeface="Calibri" panose="020F0502020204030204" pitchFamily="34" charset="0"/>
              <a:ea typeface="Calibri" panose="020F0502020204030204" pitchFamily="34" charset="0"/>
            </a:endParaRPr>
          </a:p>
          <a:p>
            <a:r>
              <a:rPr lang="en-GB" sz="3600" dirty="0">
                <a:solidFill>
                  <a:srgbClr val="004851"/>
                </a:solidFill>
                <a:effectLst/>
                <a:latin typeface="Calibri" panose="020F0502020204030204" pitchFamily="34" charset="0"/>
                <a:ea typeface="Calibri" panose="020F0502020204030204" pitchFamily="34" charset="0"/>
              </a:rPr>
              <a:t>Kavita Kalsi, Social Development Direct</a:t>
            </a:r>
          </a:p>
          <a:p>
            <a:endParaRPr lang="en-GB" sz="3600" dirty="0">
              <a:solidFill>
                <a:srgbClr val="004851"/>
              </a:solidFill>
              <a:effectLst/>
              <a:latin typeface="Calibri" panose="020F0502020204030204" pitchFamily="34" charset="0"/>
              <a:ea typeface="Calibri" panose="020F0502020204030204" pitchFamily="34" charset="0"/>
            </a:endParaRPr>
          </a:p>
          <a:p>
            <a:r>
              <a:rPr lang="en-GB" sz="3600" dirty="0">
                <a:solidFill>
                  <a:srgbClr val="004851"/>
                </a:solidFill>
                <a:latin typeface="Calibri" panose="020F0502020204030204" pitchFamily="34" charset="0"/>
                <a:ea typeface="Calibri" panose="020F0502020204030204" pitchFamily="34" charset="0"/>
              </a:rPr>
              <a:t>4</a:t>
            </a:r>
            <a:r>
              <a:rPr lang="en-GB" sz="3600" baseline="30000" dirty="0">
                <a:solidFill>
                  <a:srgbClr val="004851"/>
                </a:solidFill>
                <a:latin typeface="Calibri" panose="020F0502020204030204" pitchFamily="34" charset="0"/>
                <a:ea typeface="Calibri" panose="020F0502020204030204" pitchFamily="34" charset="0"/>
              </a:rPr>
              <a:t>th</a:t>
            </a:r>
            <a:r>
              <a:rPr lang="en-GB" sz="3600" dirty="0">
                <a:solidFill>
                  <a:srgbClr val="004851"/>
                </a:solidFill>
                <a:latin typeface="Calibri" panose="020F0502020204030204" pitchFamily="34" charset="0"/>
                <a:ea typeface="Calibri" panose="020F0502020204030204" pitchFamily="34" charset="0"/>
              </a:rPr>
              <a:t> December 2020</a:t>
            </a:r>
            <a:endParaRPr lang="en-GB" sz="3600" dirty="0">
              <a:solidFill>
                <a:srgbClr val="004851"/>
              </a:solidFill>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48318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62756" y="1594860"/>
            <a:ext cx="8417468" cy="4531477"/>
          </a:xfrm>
        </p:spPr>
        <p:txBody>
          <a:bodyPr>
            <a:normAutofit fontScale="92500" lnSpcReduction="20000"/>
          </a:bodyPr>
          <a:lstStyle/>
          <a:p>
            <a:pPr lvl="2"/>
            <a:r>
              <a:rPr lang="en-GB" dirty="0">
                <a:latin typeface="+mn-lt"/>
              </a:rPr>
              <a:t>Women comprise </a:t>
            </a:r>
            <a:r>
              <a:rPr lang="en-GB" b="1" dirty="0">
                <a:latin typeface="+mn-lt"/>
              </a:rPr>
              <a:t>20% of business directors </a:t>
            </a:r>
            <a:r>
              <a:rPr lang="en-GB" dirty="0">
                <a:latin typeface="+mn-lt"/>
              </a:rPr>
              <a:t>and 20 out of 430 directors of large companies</a:t>
            </a:r>
          </a:p>
          <a:p>
            <a:pPr lvl="2"/>
            <a:r>
              <a:rPr lang="en-GB" dirty="0">
                <a:latin typeface="+mn-lt"/>
              </a:rPr>
              <a:t>Women make up </a:t>
            </a:r>
            <a:r>
              <a:rPr lang="en-GB" b="1" dirty="0">
                <a:latin typeface="+mn-lt"/>
              </a:rPr>
              <a:t>62% of self-employed individuals </a:t>
            </a:r>
            <a:r>
              <a:rPr lang="en-GB" dirty="0">
                <a:latin typeface="+mn-lt"/>
              </a:rPr>
              <a:t>– mainly in rural and informal economies</a:t>
            </a:r>
            <a:endParaRPr lang="en-GB" b="1" dirty="0">
              <a:latin typeface="+mn-lt"/>
            </a:endParaRPr>
          </a:p>
          <a:p>
            <a:pPr lvl="2"/>
            <a:r>
              <a:rPr lang="en-GB" dirty="0">
                <a:effectLst/>
                <a:latin typeface="+mn-lt"/>
                <a:ea typeface="Calibri" panose="020F0502020204030204" pitchFamily="34" charset="0"/>
                <a:cs typeface="Times New Roman" panose="02020603050405020304" pitchFamily="18" charset="0"/>
              </a:rPr>
              <a:t>Women entrepreneurship is seen as a </a:t>
            </a:r>
            <a:r>
              <a:rPr lang="en-GB" b="1" dirty="0">
                <a:effectLst/>
                <a:latin typeface="+mn-lt"/>
                <a:ea typeface="Calibri" panose="020F0502020204030204" pitchFamily="34" charset="0"/>
                <a:cs typeface="Times New Roman" panose="02020603050405020304" pitchFamily="18" charset="0"/>
              </a:rPr>
              <a:t>motor for growth </a:t>
            </a:r>
            <a:r>
              <a:rPr lang="en-GB" dirty="0">
                <a:effectLst/>
                <a:latin typeface="+mn-lt"/>
                <a:ea typeface="Calibri" panose="020F0502020204030204" pitchFamily="34" charset="0"/>
                <a:cs typeface="Times New Roman" panose="02020603050405020304" pitchFamily="18" charset="0"/>
              </a:rPr>
              <a:t>– contributed approx. 62.4m West African CFA to the economy in 2014. Government </a:t>
            </a:r>
            <a:r>
              <a:rPr lang="en-GB" dirty="0">
                <a:latin typeface="+mn-lt"/>
                <a:ea typeface="Calibri" panose="020F0502020204030204" pitchFamily="34" charset="0"/>
                <a:cs typeface="Times New Roman" panose="02020603050405020304" pitchFamily="18" charset="0"/>
              </a:rPr>
              <a:t>financing instruments are in place but have led to </a:t>
            </a:r>
            <a:r>
              <a:rPr lang="en-GB" b="1" dirty="0">
                <a:latin typeface="+mn-lt"/>
                <a:ea typeface="Calibri" panose="020F0502020204030204" pitchFamily="34" charset="0"/>
                <a:cs typeface="Times New Roman" panose="02020603050405020304" pitchFamily="18" charset="0"/>
              </a:rPr>
              <a:t>repayment debts for women entrepreneurs</a:t>
            </a:r>
            <a:endParaRPr lang="en-GB" dirty="0">
              <a:latin typeface="+mn-lt"/>
              <a:ea typeface="Calibri" panose="020F0502020204030204" pitchFamily="34" charset="0"/>
              <a:cs typeface="Times New Roman" panose="02020603050405020304" pitchFamily="18" charset="0"/>
            </a:endParaRPr>
          </a:p>
          <a:p>
            <a:pPr marL="0" lvl="2" indent="0">
              <a:buNone/>
            </a:pPr>
            <a:endParaRPr lang="en-GB" dirty="0">
              <a:latin typeface="+mn-lt"/>
              <a:ea typeface="Calibri" panose="020F0502020204030204" pitchFamily="34" charset="0"/>
              <a:cs typeface="Times New Roman" panose="02020603050405020304" pitchFamily="18" charset="0"/>
            </a:endParaRPr>
          </a:p>
          <a:p>
            <a:pPr lvl="2"/>
            <a:r>
              <a:rPr lang="en-GB" b="1" dirty="0">
                <a:latin typeface="+mn-lt"/>
                <a:cs typeface="Times New Roman" panose="02020603050405020304" pitchFamily="18" charset="0"/>
              </a:rPr>
              <a:t>Barriers</a:t>
            </a:r>
            <a:r>
              <a:rPr lang="en-GB" dirty="0">
                <a:latin typeface="+mn-lt"/>
                <a:cs typeface="Times New Roman" panose="02020603050405020304" pitchFamily="18" charset="0"/>
              </a:rPr>
              <a:t> </a:t>
            </a:r>
            <a:r>
              <a:rPr lang="en-GB" b="1" dirty="0">
                <a:latin typeface="+mn-lt"/>
                <a:cs typeface="Times New Roman" panose="02020603050405020304" pitchFamily="18" charset="0"/>
              </a:rPr>
              <a:t>restricting women entering the formal economy</a:t>
            </a:r>
            <a:r>
              <a:rPr lang="en-GB" dirty="0">
                <a:latin typeface="+mn-lt"/>
                <a:cs typeface="Times New Roman" panose="02020603050405020304" pitchFamily="18" charset="0"/>
              </a:rPr>
              <a:t>:</a:t>
            </a:r>
          </a:p>
          <a:p>
            <a:pPr lvl="3"/>
            <a:r>
              <a:rPr lang="en-GB" dirty="0">
                <a:latin typeface="+mn-lt"/>
              </a:rPr>
              <a:t>lack of training in financial management</a:t>
            </a:r>
          </a:p>
          <a:p>
            <a:pPr lvl="3"/>
            <a:r>
              <a:rPr lang="en-GB" dirty="0">
                <a:latin typeface="+mn-lt"/>
              </a:rPr>
              <a:t>high rates of female illiteracy</a:t>
            </a:r>
          </a:p>
          <a:p>
            <a:pPr lvl="3"/>
            <a:r>
              <a:rPr lang="en-GB" dirty="0">
                <a:latin typeface="+mn-lt"/>
              </a:rPr>
              <a:t>failure to institutionalise gender-sensitive budgeting</a:t>
            </a:r>
          </a:p>
          <a:p>
            <a:pPr lvl="3"/>
            <a:r>
              <a:rPr lang="en-GB" dirty="0">
                <a:latin typeface="+mn-lt"/>
              </a:rPr>
              <a:t>weakness of finance mechanisms for women’s empowerment projects </a:t>
            </a:r>
          </a:p>
          <a:p>
            <a:pPr lvl="3"/>
            <a:r>
              <a:rPr lang="en-GB" dirty="0">
                <a:latin typeface="+mn-lt"/>
              </a:rPr>
              <a:t>insufficient approach to gender and development in national and local planning </a:t>
            </a:r>
            <a:endParaRPr lang="en-US" b="1" dirty="0">
              <a:solidFill>
                <a:schemeClr val="bg2"/>
              </a:solidFill>
              <a:latin typeface="+mn-lt"/>
            </a:endParaRPr>
          </a:p>
          <a:p>
            <a:pPr lvl="2"/>
            <a:endParaRPr lang="en-US" sz="2400" dirty="0">
              <a:solidFill>
                <a:schemeClr val="bg2"/>
              </a:solidFill>
            </a:endParaRPr>
          </a:p>
          <a:p>
            <a:pPr marL="0" lvl="2" indent="0">
              <a:buNone/>
            </a:pPr>
            <a:endParaRPr lang="en-US" sz="2400" b="1" dirty="0">
              <a:solidFill>
                <a:schemeClr val="bg2"/>
              </a:solidFill>
            </a:endParaRPr>
          </a:p>
          <a:p>
            <a:pPr marL="0" lvl="2" indent="0">
              <a:buNone/>
            </a:pPr>
            <a:endParaRPr lang="en-US" sz="2400" b="1" dirty="0">
              <a:solidFill>
                <a:schemeClr val="bg2"/>
              </a:solidFill>
            </a:endParaRPr>
          </a:p>
        </p:txBody>
      </p:sp>
      <p:sp>
        <p:nvSpPr>
          <p:cNvPr id="7" name="Title 6"/>
          <p:cNvSpPr>
            <a:spLocks noGrp="1"/>
          </p:cNvSpPr>
          <p:nvPr>
            <p:ph type="title"/>
          </p:nvPr>
        </p:nvSpPr>
        <p:spPr>
          <a:xfrm>
            <a:off x="661736" y="331857"/>
            <a:ext cx="8218488" cy="691200"/>
          </a:xfrm>
        </p:spPr>
        <p:txBody>
          <a:bodyPr/>
          <a:lstStyle/>
          <a:p>
            <a:r>
              <a:rPr lang="en-US" dirty="0"/>
              <a:t>Entrepreneurship</a:t>
            </a:r>
            <a:endParaRPr lang="en-GB" dirty="0"/>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10</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spTree>
    <p:extLst>
      <p:ext uri="{BB962C8B-B14F-4D97-AF65-F5344CB8AC3E}">
        <p14:creationId xmlns:p14="http://schemas.microsoft.com/office/powerpoint/2010/main" val="241143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199" y="1400174"/>
            <a:ext cx="3755873" cy="4564691"/>
          </a:xfrm>
        </p:spPr>
        <p:txBody>
          <a:bodyPr>
            <a:normAutofit/>
          </a:bodyPr>
          <a:lstStyle/>
          <a:p>
            <a:pPr lvl="2"/>
            <a:r>
              <a:rPr lang="en-GB" sz="1800" b="1" dirty="0">
                <a:latin typeface="+mn-lt"/>
                <a:ea typeface="Calibri" panose="020F0502020204030204" pitchFamily="34" charset="0"/>
                <a:cs typeface="Times New Roman" panose="02020603050405020304" pitchFamily="18" charset="0"/>
              </a:rPr>
              <a:t>F</a:t>
            </a:r>
            <a:r>
              <a:rPr lang="en-GB" sz="1800" b="1" dirty="0">
                <a:effectLst/>
                <a:latin typeface="+mn-lt"/>
                <a:ea typeface="Calibri" panose="020F0502020204030204" pitchFamily="34" charset="0"/>
                <a:cs typeface="Times New Roman" panose="02020603050405020304" pitchFamily="18" charset="0"/>
              </a:rPr>
              <a:t>inancial inclusion is weak for both men and women </a:t>
            </a:r>
            <a:r>
              <a:rPr lang="en-GB" sz="1800" dirty="0">
                <a:effectLst/>
                <a:latin typeface="+mn-lt"/>
                <a:ea typeface="Calibri" panose="020F0502020204030204" pitchFamily="34" charset="0"/>
                <a:cs typeface="Times New Roman" panose="02020603050405020304" pitchFamily="18" charset="0"/>
              </a:rPr>
              <a:t>–</a:t>
            </a:r>
            <a:r>
              <a:rPr lang="en-GB" sz="1800" b="1" dirty="0">
                <a:effectLst/>
                <a:latin typeface="+mn-lt"/>
                <a:ea typeface="Calibri" panose="020F0502020204030204" pitchFamily="34" charset="0"/>
                <a:cs typeface="Times New Roman" panose="02020603050405020304" pitchFamily="18" charset="0"/>
              </a:rPr>
              <a:t> </a:t>
            </a:r>
            <a:r>
              <a:rPr lang="en-GB" sz="1800" dirty="0">
                <a:effectLst/>
                <a:latin typeface="+mn-lt"/>
                <a:ea typeface="Calibri" panose="020F0502020204030204" pitchFamily="34" charset="0"/>
                <a:cs typeface="Times New Roman" panose="02020603050405020304" pitchFamily="18" charset="0"/>
              </a:rPr>
              <a:t>in 2017, 14.8% of the population had an account with a financial institution</a:t>
            </a:r>
          </a:p>
          <a:p>
            <a:pPr lvl="2"/>
            <a:endParaRPr lang="en-GB" sz="1800" dirty="0">
              <a:effectLst/>
              <a:latin typeface="+mn-lt"/>
              <a:ea typeface="Calibri" panose="020F0502020204030204" pitchFamily="34" charset="0"/>
              <a:cs typeface="Times New Roman" panose="02020603050405020304" pitchFamily="18" charset="0"/>
            </a:endParaRPr>
          </a:p>
          <a:p>
            <a:pPr lvl="2"/>
            <a:r>
              <a:rPr lang="en-GB" sz="1800" b="1" dirty="0">
                <a:effectLst/>
                <a:latin typeface="+mn-lt"/>
                <a:ea typeface="Calibri" panose="020F0502020204030204" pitchFamily="34" charset="0"/>
                <a:cs typeface="Times New Roman" panose="02020603050405020304" pitchFamily="18" charset="0"/>
              </a:rPr>
              <a:t>Mobile money services are increasing women’s access to financial services </a:t>
            </a:r>
            <a:r>
              <a:rPr lang="en-GB" sz="1800" dirty="0">
                <a:effectLst/>
                <a:latin typeface="+mn-lt"/>
                <a:ea typeface="Calibri" panose="020F0502020204030204" pitchFamily="34" charset="0"/>
                <a:cs typeface="Times New Roman" panose="02020603050405020304" pitchFamily="18" charset="0"/>
              </a:rPr>
              <a:t>but gender gaps remain – </a:t>
            </a:r>
            <a:r>
              <a:rPr lang="en-GB" sz="1800" dirty="0">
                <a:latin typeface="+mn-lt"/>
                <a:ea typeface="Calibri" panose="020F0502020204030204" pitchFamily="34" charset="0"/>
                <a:cs typeface="Times New Roman" panose="02020603050405020304" pitchFamily="18" charset="0"/>
              </a:rPr>
              <a:t>w</a:t>
            </a:r>
            <a:r>
              <a:rPr lang="en-GB" sz="1800" dirty="0">
                <a:effectLst/>
                <a:latin typeface="+mn-lt"/>
                <a:ea typeface="Calibri" panose="020F0502020204030204" pitchFamily="34" charset="0"/>
                <a:cs typeface="Times New Roman" panose="02020603050405020304" pitchFamily="18" charset="0"/>
              </a:rPr>
              <a:t>omen are 45% less likely than men to have a mobile money account</a:t>
            </a:r>
          </a:p>
          <a:p>
            <a:pPr lvl="2"/>
            <a:endParaRPr lang="en-GB" sz="1800" dirty="0">
              <a:effectLst/>
              <a:latin typeface="+mn-lt"/>
              <a:ea typeface="Calibri" panose="020F0502020204030204" pitchFamily="34" charset="0"/>
              <a:cs typeface="Times New Roman" panose="02020603050405020304" pitchFamily="18" charset="0"/>
            </a:endParaRPr>
          </a:p>
          <a:p>
            <a:pPr lvl="2"/>
            <a:r>
              <a:rPr lang="en-GB" sz="1800" dirty="0">
                <a:latin typeface="+mn-lt"/>
                <a:cs typeface="Times New Roman" panose="02020603050405020304" pitchFamily="18" charset="0"/>
              </a:rPr>
              <a:t>Barriers to women’s access to mobile money services include </a:t>
            </a:r>
            <a:r>
              <a:rPr lang="en-GB" sz="1800" b="1" dirty="0">
                <a:latin typeface="+mn-lt"/>
                <a:cs typeface="Times New Roman" panose="02020603050405020304" pitchFamily="18" charset="0"/>
              </a:rPr>
              <a:t>lack of mobile phone access </a:t>
            </a:r>
            <a:r>
              <a:rPr lang="en-GB" sz="1800" dirty="0">
                <a:latin typeface="+mn-lt"/>
                <a:cs typeface="Times New Roman" panose="02020603050405020304" pitchFamily="18" charset="0"/>
              </a:rPr>
              <a:t>and </a:t>
            </a:r>
            <a:r>
              <a:rPr lang="en-GB" sz="1800" b="1" dirty="0">
                <a:latin typeface="+mn-lt"/>
                <a:cs typeface="Times New Roman" panose="02020603050405020304" pitchFamily="18" charset="0"/>
              </a:rPr>
              <a:t>financial innumeracy</a:t>
            </a:r>
          </a:p>
        </p:txBody>
      </p:sp>
      <p:sp>
        <p:nvSpPr>
          <p:cNvPr id="7" name="Title 6"/>
          <p:cNvSpPr>
            <a:spLocks noGrp="1"/>
          </p:cNvSpPr>
          <p:nvPr>
            <p:ph type="title"/>
          </p:nvPr>
        </p:nvSpPr>
        <p:spPr>
          <a:xfrm>
            <a:off x="661736" y="331857"/>
            <a:ext cx="8218488" cy="691200"/>
          </a:xfrm>
        </p:spPr>
        <p:txBody>
          <a:bodyPr/>
          <a:lstStyle/>
          <a:p>
            <a:r>
              <a:rPr lang="en-US" dirty="0"/>
              <a:t>Access to finance</a:t>
            </a:r>
            <a:endParaRPr lang="en-GB" dirty="0"/>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11</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pic>
        <p:nvPicPr>
          <p:cNvPr id="9" name="Picture 8">
            <a:extLst>
              <a:ext uri="{FF2B5EF4-FFF2-40B4-BE49-F238E27FC236}">
                <a16:creationId xmlns:a16="http://schemas.microsoft.com/office/drawing/2014/main" id="{F82A34A1-D40A-A945-A024-808091B1112B}"/>
              </a:ext>
            </a:extLst>
          </p:cNvPr>
          <p:cNvPicPr/>
          <p:nvPr/>
        </p:nvPicPr>
        <p:blipFill>
          <a:blip r:embed="rId4"/>
          <a:srcRect/>
          <a:stretch/>
        </p:blipFill>
        <p:spPr bwMode="auto">
          <a:xfrm>
            <a:off x="4541686" y="1673919"/>
            <a:ext cx="4317999" cy="3276245"/>
          </a:xfrm>
          <a:prstGeom prst="rect">
            <a:avLst/>
          </a:prstGeom>
          <a:noFill/>
          <a:ln>
            <a:noFill/>
          </a:ln>
        </p:spPr>
      </p:pic>
    </p:spTree>
    <p:extLst>
      <p:ext uri="{BB962C8B-B14F-4D97-AF65-F5344CB8AC3E}">
        <p14:creationId xmlns:p14="http://schemas.microsoft.com/office/powerpoint/2010/main" val="130285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47676" y="1439333"/>
            <a:ext cx="8218488" cy="4266142"/>
          </a:xfrm>
        </p:spPr>
        <p:txBody>
          <a:bodyPr>
            <a:normAutofit fontScale="25000" lnSpcReduction="20000"/>
          </a:bodyPr>
          <a:lstStyle/>
          <a:p>
            <a:pPr lvl="2"/>
            <a:r>
              <a:rPr lang="en-US" sz="8000" b="1" dirty="0">
                <a:latin typeface="+mn-lt"/>
                <a:cs typeface="Times New Roman" panose="02020603050405020304" pitchFamily="18" charset="0"/>
              </a:rPr>
              <a:t>Informal retail:</a:t>
            </a:r>
          </a:p>
          <a:p>
            <a:pPr lvl="3"/>
            <a:r>
              <a:rPr lang="en-US" sz="8000" dirty="0">
                <a:latin typeface="+mn-lt"/>
                <a:cs typeface="Times New Roman" panose="02020603050405020304" pitchFamily="18" charset="0"/>
              </a:rPr>
              <a:t>Is a principal source of employment for women – particularly migrant women due to fewer barriers to entry</a:t>
            </a:r>
          </a:p>
          <a:p>
            <a:pPr lvl="3"/>
            <a:r>
              <a:rPr lang="en-US" sz="8000" dirty="0">
                <a:latin typeface="+mn-lt"/>
                <a:cs typeface="Times New Roman" panose="02020603050405020304" pitchFamily="18" charset="0"/>
              </a:rPr>
              <a:t>Targeting informal retail would be an effective way to reach migrant women excluded from other sectors</a:t>
            </a:r>
          </a:p>
          <a:p>
            <a:pPr lvl="2"/>
            <a:endParaRPr lang="en-US" sz="7200" dirty="0">
              <a:latin typeface="Arial" panose="020B0604020202020204" pitchFamily="34" charset="0"/>
              <a:cs typeface="Times New Roman" panose="02020603050405020304" pitchFamily="18" charset="0"/>
            </a:endParaRPr>
          </a:p>
          <a:p>
            <a:pPr lvl="2"/>
            <a:r>
              <a:rPr lang="en-US" sz="8000" b="1" dirty="0">
                <a:latin typeface="+mn-lt"/>
                <a:cs typeface="Times New Roman" panose="02020603050405020304" pitchFamily="18" charset="0"/>
              </a:rPr>
              <a:t>Domestic work:</a:t>
            </a:r>
          </a:p>
          <a:p>
            <a:pPr lvl="3"/>
            <a:r>
              <a:rPr lang="en-US" sz="8000" dirty="0">
                <a:latin typeface="+mn-lt"/>
                <a:cs typeface="Times New Roman" panose="02020603050405020304" pitchFamily="18" charset="0"/>
              </a:rPr>
              <a:t>High participation amongst 18-35 year-olds – across all ethnicities and a key driver of rural to urban migration and immigration from surrounding countries</a:t>
            </a:r>
          </a:p>
          <a:p>
            <a:pPr marL="0" lvl="2" indent="0">
              <a:buNone/>
            </a:pPr>
            <a:endParaRPr lang="en-US" sz="7200" dirty="0">
              <a:latin typeface="Arial" panose="020B0604020202020204" pitchFamily="34" charset="0"/>
              <a:cs typeface="Times New Roman" panose="02020603050405020304" pitchFamily="18" charset="0"/>
            </a:endParaRPr>
          </a:p>
          <a:p>
            <a:pPr lvl="2"/>
            <a:r>
              <a:rPr lang="en-US" sz="8000" b="1" dirty="0">
                <a:latin typeface="+mn-lt"/>
                <a:cs typeface="Times New Roman" panose="02020603050405020304" pitchFamily="18" charset="0"/>
              </a:rPr>
              <a:t>Hospitality:</a:t>
            </a:r>
          </a:p>
          <a:p>
            <a:pPr lvl="3"/>
            <a:r>
              <a:rPr lang="en-GB" sz="8000" dirty="0">
                <a:latin typeface="+mn-lt"/>
                <a:cs typeface="Times New Roman" panose="02020603050405020304" pitchFamily="18" charset="0"/>
              </a:rPr>
              <a:t>Access depends on education level – poorer and migrant women are less well represented.</a:t>
            </a:r>
          </a:p>
          <a:p>
            <a:pPr marL="0" lvl="2" indent="0">
              <a:buNone/>
            </a:pPr>
            <a:endParaRPr lang="en-US" sz="3200" b="1" dirty="0">
              <a:solidFill>
                <a:schemeClr val="bg2"/>
              </a:solidFill>
            </a:endParaRPr>
          </a:p>
          <a:p>
            <a:pPr marL="0" lvl="2" indent="0">
              <a:buNone/>
            </a:pPr>
            <a:r>
              <a:rPr lang="en-GB" sz="2400" dirty="0">
                <a:latin typeface="Arial" panose="020B0604020202020204" pitchFamily="34" charset="0"/>
                <a:cs typeface="Times New Roman" panose="02020603050405020304" pitchFamily="18" charset="0"/>
              </a:rPr>
              <a:t>. </a:t>
            </a:r>
            <a:endParaRPr lang="en-US" sz="2400" dirty="0">
              <a:latin typeface="Arial" panose="020B0604020202020204" pitchFamily="34" charset="0"/>
              <a:cs typeface="Times New Roman" panose="02020603050405020304" pitchFamily="18" charset="0"/>
            </a:endParaRPr>
          </a:p>
          <a:p>
            <a:pPr marL="0" lvl="2" indent="0">
              <a:buNone/>
            </a:pPr>
            <a:endParaRPr lang="en-US" sz="3200" b="1" dirty="0">
              <a:solidFill>
                <a:schemeClr val="bg2"/>
              </a:solidFill>
            </a:endParaRPr>
          </a:p>
          <a:p>
            <a:pPr marL="0" lvl="2" indent="0">
              <a:buNone/>
            </a:pPr>
            <a:endParaRPr lang="en-US" sz="2400" b="1" dirty="0">
              <a:solidFill>
                <a:schemeClr val="bg2"/>
              </a:solidFill>
            </a:endParaRPr>
          </a:p>
          <a:p>
            <a:pPr lvl="2"/>
            <a:endParaRPr lang="en-US" sz="2400" dirty="0">
              <a:solidFill>
                <a:schemeClr val="bg2"/>
              </a:solidFill>
            </a:endParaRPr>
          </a:p>
          <a:p>
            <a:pPr marL="0" lvl="2" indent="0">
              <a:buNone/>
            </a:pPr>
            <a:endParaRPr lang="en-US" sz="2400" b="1" dirty="0">
              <a:solidFill>
                <a:schemeClr val="bg2"/>
              </a:solidFill>
            </a:endParaRPr>
          </a:p>
          <a:p>
            <a:pPr marL="0" lvl="2" indent="0">
              <a:buNone/>
            </a:pPr>
            <a:endParaRPr lang="en-US" sz="2400" b="1" dirty="0">
              <a:solidFill>
                <a:schemeClr val="bg2"/>
              </a:solidFill>
            </a:endParaRPr>
          </a:p>
        </p:txBody>
      </p:sp>
      <p:sp>
        <p:nvSpPr>
          <p:cNvPr id="7" name="Title 6"/>
          <p:cNvSpPr>
            <a:spLocks noGrp="1"/>
          </p:cNvSpPr>
          <p:nvPr>
            <p:ph type="title"/>
          </p:nvPr>
        </p:nvSpPr>
        <p:spPr>
          <a:xfrm>
            <a:off x="661736" y="331857"/>
            <a:ext cx="8218488" cy="691200"/>
          </a:xfrm>
        </p:spPr>
        <p:txBody>
          <a:bodyPr/>
          <a:lstStyle/>
          <a:p>
            <a:r>
              <a:rPr lang="en-US" dirty="0"/>
              <a:t>Service sector</a:t>
            </a:r>
            <a:endParaRPr lang="en-GB" dirty="0"/>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12</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spTree>
    <p:extLst>
      <p:ext uri="{BB962C8B-B14F-4D97-AF65-F5344CB8AC3E}">
        <p14:creationId xmlns:p14="http://schemas.microsoft.com/office/powerpoint/2010/main" val="379977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3689D-D2F0-4361-A6E3-E8669A50D8FB}"/>
              </a:ext>
            </a:extLst>
          </p:cNvPr>
          <p:cNvSpPr>
            <a:spLocks noGrp="1"/>
          </p:cNvSpPr>
          <p:nvPr>
            <p:ph type="body" sz="quarter" idx="13"/>
          </p:nvPr>
        </p:nvSpPr>
        <p:spPr/>
        <p:txBody>
          <a:bodyPr>
            <a:normAutofit/>
          </a:bodyPr>
          <a:lstStyle/>
          <a:p>
            <a:pPr lvl="2"/>
            <a:r>
              <a:rPr lang="en-GB" sz="2400" dirty="0">
                <a:latin typeface="+mn-lt"/>
                <a:cs typeface="Times New Roman" panose="02020603050405020304" pitchFamily="18" charset="0"/>
              </a:rPr>
              <a:t>Women’s </a:t>
            </a:r>
            <a:r>
              <a:rPr lang="en-GB" sz="2400" b="1" dirty="0">
                <a:latin typeface="+mn-lt"/>
                <a:cs typeface="Times New Roman" panose="02020603050405020304" pitchFamily="18" charset="0"/>
              </a:rPr>
              <a:t>participation is currently low</a:t>
            </a:r>
            <a:r>
              <a:rPr lang="en-GB" sz="2400" dirty="0">
                <a:latin typeface="+mn-lt"/>
                <a:cs typeface="Times New Roman" panose="02020603050405020304" pitchFamily="18" charset="0"/>
              </a:rPr>
              <a:t>, but industrialisation is a key growth area </a:t>
            </a:r>
          </a:p>
          <a:p>
            <a:pPr lvl="2"/>
            <a:r>
              <a:rPr lang="en-GB" sz="2400" dirty="0">
                <a:latin typeface="+mn-lt"/>
                <a:cs typeface="Times New Roman" panose="02020603050405020304" pitchFamily="18" charset="0"/>
              </a:rPr>
              <a:t>Opportunities vary by region:</a:t>
            </a:r>
          </a:p>
          <a:p>
            <a:pPr lvl="3"/>
            <a:r>
              <a:rPr lang="en-GB" sz="2400" dirty="0">
                <a:latin typeface="+mn-lt"/>
                <a:cs typeface="Times New Roman" panose="02020603050405020304" pitchFamily="18" charset="0"/>
              </a:rPr>
              <a:t>North and Centre: </a:t>
            </a:r>
            <a:r>
              <a:rPr lang="en-GB" sz="2400" dirty="0">
                <a:latin typeface="Calibri" panose="020F0502020204030204" pitchFamily="34" charset="0"/>
                <a:ea typeface="Calibri" panose="020F0502020204030204" pitchFamily="34" charset="0"/>
              </a:rPr>
              <a:t>cashew nuts, mangos, yams, cassava, honey, and shea butter processing are likely to be prioritised;</a:t>
            </a:r>
          </a:p>
          <a:p>
            <a:pPr lvl="3"/>
            <a:r>
              <a:rPr lang="en-GB" sz="2400" dirty="0">
                <a:latin typeface="+mn-lt"/>
                <a:cs typeface="Times New Roman" panose="02020603050405020304" pitchFamily="18" charset="0"/>
              </a:rPr>
              <a:t>West and South: </a:t>
            </a:r>
            <a:r>
              <a:rPr lang="en-GB" sz="2400" dirty="0">
                <a:latin typeface="Calibri" panose="020F0502020204030204" pitchFamily="34" charset="0"/>
                <a:ea typeface="Calibri" panose="020F0502020204030204" pitchFamily="34" charset="0"/>
              </a:rPr>
              <a:t>consumer electronics, palm oil, cassava, bananas, fish and snail farming</a:t>
            </a:r>
            <a:endParaRPr lang="en-GB" sz="2400" dirty="0">
              <a:latin typeface="+mn-lt"/>
              <a:cs typeface="Times New Roman" panose="02020603050405020304" pitchFamily="18" charset="0"/>
            </a:endParaRPr>
          </a:p>
          <a:p>
            <a:pPr lvl="2"/>
            <a:r>
              <a:rPr lang="en-GB" sz="2400" dirty="0">
                <a:latin typeface="+mn-lt"/>
                <a:cs typeface="Times New Roman" panose="02020603050405020304" pitchFamily="18" charset="0"/>
              </a:rPr>
              <a:t>The </a:t>
            </a:r>
            <a:r>
              <a:rPr lang="en-GB" sz="2400" b="1" dirty="0">
                <a:latin typeface="+mn-lt"/>
                <a:cs typeface="Times New Roman" panose="02020603050405020304" pitchFamily="18" charset="0"/>
              </a:rPr>
              <a:t>snail market </a:t>
            </a:r>
            <a:r>
              <a:rPr lang="en-GB" sz="2400" dirty="0">
                <a:latin typeface="+mn-lt"/>
                <a:cs typeface="Times New Roman" panose="02020603050405020304" pitchFamily="18" charset="0"/>
              </a:rPr>
              <a:t>is thriving as it is a reliable source of protein and requires low farming inputs (and can be done from home) – </a:t>
            </a:r>
            <a:r>
              <a:rPr lang="en-GB" sz="2400" b="1" dirty="0">
                <a:latin typeface="+mn-lt"/>
                <a:cs typeface="Times New Roman" panose="02020603050405020304" pitchFamily="18" charset="0"/>
              </a:rPr>
              <a:t>potential for further investment</a:t>
            </a:r>
            <a:endParaRPr lang="en-GB" b="1" dirty="0">
              <a:latin typeface="+mn-lt"/>
            </a:endParaRPr>
          </a:p>
        </p:txBody>
      </p:sp>
      <p:sp>
        <p:nvSpPr>
          <p:cNvPr id="3" name="Slide Number Placeholder 2">
            <a:extLst>
              <a:ext uri="{FF2B5EF4-FFF2-40B4-BE49-F238E27FC236}">
                <a16:creationId xmlns:a16="http://schemas.microsoft.com/office/drawing/2014/main" id="{556D0213-6A2B-40A2-B3A4-1C4A8C3BF6EA}"/>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13</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sp>
        <p:nvSpPr>
          <p:cNvPr id="4" name="Title 3">
            <a:extLst>
              <a:ext uri="{FF2B5EF4-FFF2-40B4-BE49-F238E27FC236}">
                <a16:creationId xmlns:a16="http://schemas.microsoft.com/office/drawing/2014/main" id="{D79D5BF3-AB7D-4ED9-9D45-2DBF416869DB}"/>
              </a:ext>
            </a:extLst>
          </p:cNvPr>
          <p:cNvSpPr>
            <a:spLocks noGrp="1"/>
          </p:cNvSpPr>
          <p:nvPr>
            <p:ph type="title"/>
          </p:nvPr>
        </p:nvSpPr>
        <p:spPr/>
        <p:txBody>
          <a:bodyPr/>
          <a:lstStyle/>
          <a:p>
            <a:r>
              <a:rPr lang="en-US" dirty="0"/>
              <a:t>Manufacturing</a:t>
            </a:r>
            <a:endParaRPr lang="en-GB" dirty="0"/>
          </a:p>
        </p:txBody>
      </p:sp>
    </p:spTree>
    <p:extLst>
      <p:ext uri="{BB962C8B-B14F-4D97-AF65-F5344CB8AC3E}">
        <p14:creationId xmlns:p14="http://schemas.microsoft.com/office/powerpoint/2010/main" val="333571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7693-4470-4B8C-AF62-F832963BA509}"/>
              </a:ext>
            </a:extLst>
          </p:cNvPr>
          <p:cNvSpPr>
            <a:spLocks noGrp="1"/>
          </p:cNvSpPr>
          <p:nvPr>
            <p:ph type="ctrTitle"/>
          </p:nvPr>
        </p:nvSpPr>
        <p:spPr/>
        <p:txBody>
          <a:bodyPr>
            <a:normAutofit fontScale="90000"/>
          </a:bodyPr>
          <a:lstStyle/>
          <a:p>
            <a:r>
              <a:rPr lang="en-GB" dirty="0"/>
              <a:t>Question 2:   </a:t>
            </a:r>
            <a:br>
              <a:rPr lang="en-GB" dirty="0"/>
            </a:br>
            <a:r>
              <a:rPr lang="en-US" dirty="0"/>
              <a:t>Review of analysis of economic growth and key economic policies in Côte d’Ivoire and their application and impact on women’s economic empowerment </a:t>
            </a:r>
            <a:br>
              <a:rPr lang="en-GB" sz="1800" b="1" kern="0" dirty="0">
                <a:solidFill>
                  <a:srgbClr val="00AB8E"/>
                </a:solidFill>
                <a:effectLst/>
                <a:latin typeface="Calibri" panose="020F0502020204030204" pitchFamily="34" charset="0"/>
              </a:rPr>
            </a:br>
            <a:endParaRPr lang="en-GB" dirty="0"/>
          </a:p>
        </p:txBody>
      </p:sp>
    </p:spTree>
    <p:extLst>
      <p:ext uri="{BB962C8B-B14F-4D97-AF65-F5344CB8AC3E}">
        <p14:creationId xmlns:p14="http://schemas.microsoft.com/office/powerpoint/2010/main" val="395472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428457"/>
            <a:ext cx="8208963" cy="4057650"/>
          </a:xfrm>
        </p:spPr>
        <p:txBody>
          <a:bodyPr>
            <a:normAutofit fontScale="77500" lnSpcReduction="20000"/>
          </a:bodyPr>
          <a:lstStyle/>
          <a:p>
            <a:pPr lvl="2"/>
            <a:r>
              <a:rPr lang="en-US" sz="2800" dirty="0">
                <a:latin typeface="+mn-lt"/>
                <a:cs typeface="Times New Roman" panose="02020603050405020304" pitchFamily="18" charset="0"/>
              </a:rPr>
              <a:t>Before COVID-19, Cote d’Ivoire had </a:t>
            </a:r>
            <a:r>
              <a:rPr lang="en-US" sz="2800" b="1" dirty="0">
                <a:latin typeface="+mn-lt"/>
                <a:cs typeface="Times New Roman" panose="02020603050405020304" pitchFamily="18" charset="0"/>
              </a:rPr>
              <a:t>one of the most robust growth rates in Africa and the world </a:t>
            </a:r>
            <a:r>
              <a:rPr lang="en-US" sz="2800" dirty="0">
                <a:latin typeface="+mn-lt"/>
                <a:cs typeface="Times New Roman" panose="02020603050405020304" pitchFamily="18" charset="0"/>
              </a:rPr>
              <a:t>– its economy has grown by 8% every year since 2012 (projections are now 1.8% due to the pandemic)</a:t>
            </a:r>
          </a:p>
          <a:p>
            <a:pPr lvl="2"/>
            <a:endParaRPr lang="en-US" sz="2800" dirty="0">
              <a:latin typeface="+mn-lt"/>
              <a:cs typeface="Times New Roman" panose="02020603050405020304" pitchFamily="18" charset="0"/>
            </a:endParaRPr>
          </a:p>
          <a:p>
            <a:pPr lvl="2"/>
            <a:r>
              <a:rPr lang="en-US" sz="2800" dirty="0">
                <a:latin typeface="+mn-lt"/>
                <a:cs typeface="Times New Roman" panose="02020603050405020304" pitchFamily="18" charset="0"/>
              </a:rPr>
              <a:t>The Côte d’Ivoire National Development Plan 2016-2020 highlights </a:t>
            </a:r>
            <a:r>
              <a:rPr lang="en-US" sz="2800" b="1" dirty="0">
                <a:latin typeface="+mn-lt"/>
                <a:cs typeface="Times New Roman" panose="02020603050405020304" pitchFamily="18" charset="0"/>
              </a:rPr>
              <a:t>priorities for structural reforms</a:t>
            </a:r>
            <a:r>
              <a:rPr lang="en-US" sz="2800" dirty="0">
                <a:latin typeface="+mn-lt"/>
                <a:cs typeface="Times New Roman" panose="02020603050405020304" pitchFamily="18" charset="0"/>
              </a:rPr>
              <a:t>:</a:t>
            </a:r>
          </a:p>
          <a:p>
            <a:pPr lvl="3"/>
            <a:r>
              <a:rPr lang="en-US" sz="2800" dirty="0">
                <a:latin typeface="+mn-lt"/>
                <a:cs typeface="Times New Roman" panose="02020603050405020304" pitchFamily="18" charset="0"/>
              </a:rPr>
              <a:t>Creation of a world class business environment, including institutional reform;</a:t>
            </a:r>
          </a:p>
          <a:p>
            <a:pPr lvl="3"/>
            <a:r>
              <a:rPr lang="en-US" sz="2800" dirty="0">
                <a:latin typeface="+mn-lt"/>
                <a:cs typeface="Times New Roman" panose="02020603050405020304" pitchFamily="18" charset="0"/>
              </a:rPr>
              <a:t>Increased involvement of international actors in the economy;</a:t>
            </a:r>
          </a:p>
          <a:p>
            <a:pPr lvl="3"/>
            <a:r>
              <a:rPr lang="en-US" sz="2800" dirty="0">
                <a:latin typeface="+mn-lt"/>
                <a:cs typeface="Times New Roman" panose="02020603050405020304" pitchFamily="18" charset="0"/>
              </a:rPr>
              <a:t>Formalising the informal economy;</a:t>
            </a:r>
          </a:p>
          <a:p>
            <a:pPr lvl="3"/>
            <a:r>
              <a:rPr lang="en-US" sz="2800" dirty="0">
                <a:latin typeface="+mn-lt"/>
                <a:cs typeface="Times New Roman" panose="02020603050405020304" pitchFamily="18" charset="0"/>
              </a:rPr>
              <a:t>Modernising micro- and small/medium enterprises, particularly to boost opportunities for youth.</a:t>
            </a:r>
          </a:p>
          <a:p>
            <a:pPr lvl="2"/>
            <a:endParaRPr lang="en-US" sz="2800" dirty="0">
              <a:latin typeface="+mn-lt"/>
              <a:cs typeface="Times New Roman" panose="02020603050405020304" pitchFamily="18" charset="0"/>
            </a:endParaRPr>
          </a:p>
          <a:p>
            <a:pPr lvl="3"/>
            <a:endParaRPr lang="en-US" sz="2800" dirty="0">
              <a:latin typeface="+mn-lt"/>
              <a:cs typeface="Times New Roman" panose="02020603050405020304" pitchFamily="18" charset="0"/>
            </a:endParaRPr>
          </a:p>
          <a:p>
            <a:pPr marL="0" lvl="2" indent="0">
              <a:buNone/>
            </a:pPr>
            <a:endParaRPr lang="en-US" sz="2800" dirty="0">
              <a:latin typeface="+mn-lt"/>
              <a:cs typeface="Times New Roman" panose="02020603050405020304" pitchFamily="18" charset="0"/>
            </a:endParaRPr>
          </a:p>
          <a:p>
            <a:pPr lvl="2"/>
            <a:endParaRPr lang="en-US" sz="2400" dirty="0">
              <a:solidFill>
                <a:schemeClr val="bg2"/>
              </a:solidFill>
            </a:endParaRPr>
          </a:p>
          <a:p>
            <a:pPr marL="0" lvl="2" indent="0">
              <a:buNone/>
            </a:pPr>
            <a:endParaRPr lang="en-US" sz="2400" b="1" dirty="0">
              <a:solidFill>
                <a:schemeClr val="bg2"/>
              </a:solidFill>
            </a:endParaRPr>
          </a:p>
          <a:p>
            <a:pPr marL="0" lvl="2" indent="0">
              <a:buNone/>
            </a:pPr>
            <a:endParaRPr lang="en-US" sz="2400" b="1" dirty="0">
              <a:solidFill>
                <a:schemeClr val="bg2"/>
              </a:solidFill>
            </a:endParaRPr>
          </a:p>
        </p:txBody>
      </p:sp>
      <p:sp>
        <p:nvSpPr>
          <p:cNvPr id="7" name="Title 6"/>
          <p:cNvSpPr>
            <a:spLocks noGrp="1"/>
          </p:cNvSpPr>
          <p:nvPr>
            <p:ph type="title"/>
          </p:nvPr>
        </p:nvSpPr>
        <p:spPr>
          <a:xfrm>
            <a:off x="661736" y="331857"/>
            <a:ext cx="8218488" cy="691200"/>
          </a:xfrm>
        </p:spPr>
        <p:txBody>
          <a:bodyPr/>
          <a:lstStyle/>
          <a:p>
            <a:r>
              <a:rPr lang="en-US" dirty="0"/>
              <a:t>Economic growth and development plans</a:t>
            </a:r>
            <a:endParaRPr lang="en-GB" dirty="0"/>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15</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spTree>
    <p:extLst>
      <p:ext uri="{BB962C8B-B14F-4D97-AF65-F5344CB8AC3E}">
        <p14:creationId xmlns:p14="http://schemas.microsoft.com/office/powerpoint/2010/main" val="194367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81542-C53B-4881-B8EC-E60DB4C172C2}"/>
              </a:ext>
            </a:extLst>
          </p:cNvPr>
          <p:cNvSpPr>
            <a:spLocks noGrp="1"/>
          </p:cNvSpPr>
          <p:nvPr>
            <p:ph type="body" sz="quarter" idx="13"/>
          </p:nvPr>
        </p:nvSpPr>
        <p:spPr/>
        <p:txBody>
          <a:bodyPr>
            <a:normAutofit fontScale="92500" lnSpcReduction="10000"/>
          </a:bodyPr>
          <a:lstStyle/>
          <a:p>
            <a:pPr lvl="2"/>
            <a:r>
              <a:rPr lang="en-US" sz="2800" dirty="0">
                <a:latin typeface="+mn-lt"/>
                <a:cs typeface="Times New Roman" panose="02020603050405020304" pitchFamily="18" charset="0"/>
              </a:rPr>
              <a:t>Gains </a:t>
            </a:r>
            <a:r>
              <a:rPr lang="en-US" sz="2800" b="1" dirty="0">
                <a:latin typeface="+mn-lt"/>
                <a:cs typeface="Times New Roman" panose="02020603050405020304" pitchFamily="18" charset="0"/>
              </a:rPr>
              <a:t>have not translated</a:t>
            </a:r>
            <a:r>
              <a:rPr lang="en-US" sz="2800" dirty="0">
                <a:latin typeface="+mn-lt"/>
                <a:cs typeface="Times New Roman" panose="02020603050405020304" pitchFamily="18" charset="0"/>
              </a:rPr>
              <a:t> into gains in women’s economic empowerment:</a:t>
            </a:r>
          </a:p>
          <a:p>
            <a:pPr lvl="3"/>
            <a:r>
              <a:rPr lang="en-US" sz="2600" dirty="0">
                <a:latin typeface="+mn-lt"/>
                <a:cs typeface="Times New Roman" panose="02020603050405020304" pitchFamily="18" charset="0"/>
              </a:rPr>
              <a:t>Côte d’Ivoire scores 0.545 on the Global Gender Gap economic participation and opportunity sub-index – lower than the Sub-Saharan African average (0.666)</a:t>
            </a:r>
          </a:p>
          <a:p>
            <a:pPr lvl="3"/>
            <a:r>
              <a:rPr lang="en-US" sz="2600" dirty="0">
                <a:latin typeface="+mn-lt"/>
                <a:cs typeface="Times New Roman" panose="02020603050405020304" pitchFamily="18" charset="0"/>
              </a:rPr>
              <a:t>It has closed only 54.5% of its gender gap in this sub-index – in contrast to regional counterpart Benin (84.7%) and the Sub-Saharan African average (68.0%) </a:t>
            </a:r>
          </a:p>
          <a:p>
            <a:pPr lvl="3"/>
            <a:r>
              <a:rPr lang="en-US" sz="2600" dirty="0" err="1">
                <a:latin typeface="+mn-lt"/>
                <a:cs typeface="Times New Roman" panose="02020603050405020304" pitchFamily="18" charset="0"/>
              </a:rPr>
              <a:t>Labour</a:t>
            </a:r>
            <a:r>
              <a:rPr lang="en-US" sz="2600" dirty="0">
                <a:latin typeface="+mn-lt"/>
                <a:cs typeface="Times New Roman" panose="02020603050405020304" pitchFamily="18" charset="0"/>
              </a:rPr>
              <a:t> force participation rate is 49.3% for females compared to 66.9% for males, whilst women face higher rates of unemployment (9.4%) compared to men (4.5%) </a:t>
            </a:r>
          </a:p>
          <a:p>
            <a:endParaRPr lang="en-GB" dirty="0"/>
          </a:p>
        </p:txBody>
      </p:sp>
      <p:sp>
        <p:nvSpPr>
          <p:cNvPr id="3" name="Slide Number Placeholder 2">
            <a:extLst>
              <a:ext uri="{FF2B5EF4-FFF2-40B4-BE49-F238E27FC236}">
                <a16:creationId xmlns:a16="http://schemas.microsoft.com/office/drawing/2014/main" id="{7651E593-2085-4E7F-9C66-261B9C878AE7}"/>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16</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sp>
        <p:nvSpPr>
          <p:cNvPr id="4" name="Title 3">
            <a:extLst>
              <a:ext uri="{FF2B5EF4-FFF2-40B4-BE49-F238E27FC236}">
                <a16:creationId xmlns:a16="http://schemas.microsoft.com/office/drawing/2014/main" id="{2BF0A975-496B-44E0-B042-E3DA18D67538}"/>
              </a:ext>
            </a:extLst>
          </p:cNvPr>
          <p:cNvSpPr>
            <a:spLocks noGrp="1"/>
          </p:cNvSpPr>
          <p:nvPr>
            <p:ph type="title"/>
          </p:nvPr>
        </p:nvSpPr>
        <p:spPr/>
        <p:txBody>
          <a:bodyPr/>
          <a:lstStyle/>
          <a:p>
            <a:r>
              <a:rPr lang="en-US" dirty="0"/>
              <a:t>Economic growth gains have been uneven</a:t>
            </a:r>
            <a:endParaRPr lang="en-GB" dirty="0"/>
          </a:p>
        </p:txBody>
      </p:sp>
    </p:spTree>
    <p:extLst>
      <p:ext uri="{BB962C8B-B14F-4D97-AF65-F5344CB8AC3E}">
        <p14:creationId xmlns:p14="http://schemas.microsoft.com/office/powerpoint/2010/main" val="418725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BB194A-2501-4AC0-AA11-952C0BE3AF6D}"/>
              </a:ext>
            </a:extLst>
          </p:cNvPr>
          <p:cNvSpPr>
            <a:spLocks noGrp="1"/>
          </p:cNvSpPr>
          <p:nvPr>
            <p:ph type="body" sz="quarter" idx="13"/>
          </p:nvPr>
        </p:nvSpPr>
        <p:spPr>
          <a:xfrm>
            <a:off x="457200" y="1414130"/>
            <a:ext cx="8208963" cy="4245520"/>
          </a:xfrm>
        </p:spPr>
        <p:txBody>
          <a:bodyPr>
            <a:normAutofit fontScale="70000" lnSpcReduction="20000"/>
          </a:bodyPr>
          <a:lstStyle/>
          <a:p>
            <a:pPr marL="342900" indent="-342900">
              <a:buFont typeface="Arial" panose="020B0604020202020204" pitchFamily="34" charset="0"/>
              <a:buChar char="•"/>
            </a:pPr>
            <a:r>
              <a:rPr lang="en-GB" sz="2900" b="0" dirty="0">
                <a:solidFill>
                  <a:schemeClr val="tx1"/>
                </a:solidFill>
                <a:latin typeface="+mn-lt"/>
                <a:cs typeface="Times New Roman" panose="02020603050405020304" pitchFamily="18" charset="0"/>
              </a:rPr>
              <a:t>The </a:t>
            </a:r>
            <a:r>
              <a:rPr lang="en-GB" sz="2900" dirty="0">
                <a:solidFill>
                  <a:schemeClr val="tx1"/>
                </a:solidFill>
                <a:latin typeface="+mn-lt"/>
                <a:cs typeface="Times New Roman" panose="02020603050405020304" pitchFamily="18" charset="0"/>
              </a:rPr>
              <a:t>National Development Plan 2016-2020 </a:t>
            </a:r>
            <a:r>
              <a:rPr lang="en-GB" sz="2900" b="0" dirty="0">
                <a:solidFill>
                  <a:schemeClr val="tx1"/>
                </a:solidFill>
                <a:latin typeface="+mn-lt"/>
                <a:cs typeface="Times New Roman" panose="02020603050405020304" pitchFamily="18" charset="0"/>
              </a:rPr>
              <a:t>highlights women’s empowerment, autonomy and decision making:</a:t>
            </a:r>
          </a:p>
          <a:p>
            <a:pPr marL="700088" lvl="3" indent="-342900"/>
            <a:r>
              <a:rPr lang="en-GB" sz="2600" b="0" dirty="0">
                <a:solidFill>
                  <a:schemeClr val="tx1"/>
                </a:solidFill>
                <a:latin typeface="+mn-lt"/>
                <a:cs typeface="Times New Roman" panose="02020603050405020304" pitchFamily="18" charset="0"/>
              </a:rPr>
              <a:t>Helped build support for the passing of the 2019 Marriage Law that gives women equal property rights;</a:t>
            </a:r>
          </a:p>
          <a:p>
            <a:pPr marL="700088" lvl="3" indent="-342900"/>
            <a:r>
              <a:rPr lang="en-GB" sz="2600" dirty="0">
                <a:latin typeface="+mn-lt"/>
                <a:cs typeface="Times New Roman" panose="02020603050405020304" pitchFamily="18" charset="0"/>
              </a:rPr>
              <a:t>Put in place the FAFCI support fund for all Ivorian women who have a project to develop;</a:t>
            </a:r>
          </a:p>
          <a:p>
            <a:pPr marL="700088" lvl="3" indent="-342900"/>
            <a:r>
              <a:rPr lang="en-GB" sz="2600" dirty="0">
                <a:latin typeface="+mn-lt"/>
                <a:cs typeface="Times New Roman" panose="02020603050405020304" pitchFamily="18" charset="0"/>
              </a:rPr>
              <a:t>Requires all political parties to have 30% female representation in decision-making role – although this has not yet been implemented</a:t>
            </a:r>
          </a:p>
          <a:p>
            <a:pPr marL="700088" lvl="3" indent="-342900"/>
            <a:endParaRPr lang="en-GB" b="0" dirty="0">
              <a:solidFill>
                <a:schemeClr val="tx1"/>
              </a:solidFill>
              <a:latin typeface="+mn-lt"/>
              <a:cs typeface="Times New Roman" panose="02020603050405020304" pitchFamily="18" charset="0"/>
            </a:endParaRPr>
          </a:p>
          <a:p>
            <a:pPr marL="342900" indent="-342900">
              <a:buFont typeface="Arial" panose="020B0604020202020204" pitchFamily="34" charset="0"/>
              <a:buChar char="•"/>
            </a:pPr>
            <a:r>
              <a:rPr lang="en-GB" sz="2900" b="0" dirty="0">
                <a:solidFill>
                  <a:schemeClr val="tx1"/>
                </a:solidFill>
                <a:cs typeface="Times New Roman" panose="02020603050405020304" pitchFamily="18" charset="0"/>
              </a:rPr>
              <a:t>The government also provides support to women to access pesticide </a:t>
            </a:r>
            <a:r>
              <a:rPr lang="en-GB" sz="2900" dirty="0">
                <a:solidFill>
                  <a:schemeClr val="tx1"/>
                </a:solidFill>
                <a:cs typeface="Times New Roman" panose="02020603050405020304" pitchFamily="18" charset="0"/>
              </a:rPr>
              <a:t>– but only for groups of women farmers, not individuals – </a:t>
            </a:r>
            <a:r>
              <a:rPr lang="en-GB" sz="2900" b="0" dirty="0">
                <a:solidFill>
                  <a:schemeClr val="tx1"/>
                </a:solidFill>
                <a:cs typeface="Times New Roman" panose="02020603050405020304" pitchFamily="18" charset="0"/>
              </a:rPr>
              <a:t>unless they are land owners (only 1% of women, usually widows)</a:t>
            </a:r>
            <a:endParaRPr lang="en-GB" sz="2900" dirty="0">
              <a:solidFill>
                <a:schemeClr val="tx1"/>
              </a:solidFill>
              <a:cs typeface="Times New Roman" panose="02020603050405020304" pitchFamily="18" charset="0"/>
            </a:endParaRPr>
          </a:p>
          <a:p>
            <a:endParaRPr lang="en-GB" sz="2900" b="0" dirty="0">
              <a:solidFill>
                <a:schemeClr val="tx1"/>
              </a:solidFill>
              <a:latin typeface="+mn-lt"/>
              <a:cs typeface="Times New Roman" panose="02020603050405020304" pitchFamily="18" charset="0"/>
            </a:endParaRPr>
          </a:p>
          <a:p>
            <a:pPr marL="342900" indent="-342900">
              <a:buFont typeface="Arial" panose="020B0604020202020204" pitchFamily="34" charset="0"/>
              <a:buChar char="•"/>
            </a:pPr>
            <a:r>
              <a:rPr lang="en-GB" sz="2900" b="0" dirty="0">
                <a:solidFill>
                  <a:schemeClr val="tx1"/>
                </a:solidFill>
                <a:latin typeface="+mn-lt"/>
                <a:cs typeface="Times New Roman" panose="02020603050405020304" pitchFamily="18" charset="0"/>
              </a:rPr>
              <a:t>The government is criticised for its level of response to the Beijing Platform for Action +25 agenda – with </a:t>
            </a:r>
            <a:r>
              <a:rPr lang="en-GB" sz="2900" dirty="0">
                <a:solidFill>
                  <a:schemeClr val="tx1"/>
                </a:solidFill>
                <a:latin typeface="+mn-lt"/>
                <a:cs typeface="Times New Roman" panose="02020603050405020304" pitchFamily="18" charset="0"/>
              </a:rPr>
              <a:t>insufficient gender in local and national planning and budgeting </a:t>
            </a:r>
            <a:r>
              <a:rPr lang="en-GB" sz="2900" b="0" dirty="0">
                <a:solidFill>
                  <a:schemeClr val="tx1"/>
                </a:solidFill>
                <a:latin typeface="+mn-lt"/>
                <a:cs typeface="Times New Roman" panose="02020603050405020304" pitchFamily="18" charset="0"/>
              </a:rPr>
              <a:t>as well as </a:t>
            </a:r>
            <a:r>
              <a:rPr lang="en-GB" sz="2900" dirty="0">
                <a:solidFill>
                  <a:schemeClr val="tx1"/>
                </a:solidFill>
                <a:latin typeface="+mn-lt"/>
                <a:cs typeface="Times New Roman" panose="02020603050405020304" pitchFamily="18" charset="0"/>
              </a:rPr>
              <a:t>insufficient access to finance for women</a:t>
            </a:r>
            <a:endParaRPr lang="en-GB" dirty="0"/>
          </a:p>
        </p:txBody>
      </p:sp>
      <p:sp>
        <p:nvSpPr>
          <p:cNvPr id="3" name="Slide Number Placeholder 2">
            <a:extLst>
              <a:ext uri="{FF2B5EF4-FFF2-40B4-BE49-F238E27FC236}">
                <a16:creationId xmlns:a16="http://schemas.microsoft.com/office/drawing/2014/main" id="{4C63002E-33F1-48AC-9CA8-F93AE7F5002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17</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sp>
        <p:nvSpPr>
          <p:cNvPr id="4" name="Title 3">
            <a:extLst>
              <a:ext uri="{FF2B5EF4-FFF2-40B4-BE49-F238E27FC236}">
                <a16:creationId xmlns:a16="http://schemas.microsoft.com/office/drawing/2014/main" id="{3EE6D5FA-1659-46B8-A3C7-3AD79DE2C1FF}"/>
              </a:ext>
            </a:extLst>
          </p:cNvPr>
          <p:cNvSpPr>
            <a:spLocks noGrp="1"/>
          </p:cNvSpPr>
          <p:nvPr>
            <p:ph type="title"/>
          </p:nvPr>
        </p:nvSpPr>
        <p:spPr/>
        <p:txBody>
          <a:bodyPr/>
          <a:lstStyle/>
          <a:p>
            <a:r>
              <a:rPr lang="en-US" dirty="0"/>
              <a:t>Limited focus on women’s economic empowerment</a:t>
            </a:r>
            <a:endParaRPr lang="en-GB" dirty="0"/>
          </a:p>
        </p:txBody>
      </p:sp>
    </p:spTree>
    <p:extLst>
      <p:ext uri="{BB962C8B-B14F-4D97-AF65-F5344CB8AC3E}">
        <p14:creationId xmlns:p14="http://schemas.microsoft.com/office/powerpoint/2010/main" val="127751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7693-4470-4B8C-AF62-F832963BA509}"/>
              </a:ext>
            </a:extLst>
          </p:cNvPr>
          <p:cNvSpPr>
            <a:spLocks noGrp="1"/>
          </p:cNvSpPr>
          <p:nvPr>
            <p:ph type="ctrTitle"/>
          </p:nvPr>
        </p:nvSpPr>
        <p:spPr/>
        <p:txBody>
          <a:bodyPr>
            <a:normAutofit fontScale="90000"/>
          </a:bodyPr>
          <a:lstStyle/>
          <a:p>
            <a:r>
              <a:rPr lang="en-GB" dirty="0"/>
              <a:t>Question 3:   </a:t>
            </a:r>
            <a:br>
              <a:rPr lang="en-GB" dirty="0"/>
            </a:br>
            <a:r>
              <a:rPr lang="en-GB" dirty="0"/>
              <a:t>Entry</a:t>
            </a:r>
            <a:r>
              <a:rPr lang="en-US" dirty="0"/>
              <a:t> points for strengthening women’s economic empowerment in Côte d’Ivoire </a:t>
            </a:r>
            <a:br>
              <a:rPr lang="en-GB" sz="1800" b="1" kern="0" dirty="0">
                <a:solidFill>
                  <a:srgbClr val="00AB8E"/>
                </a:solidFill>
                <a:effectLst/>
                <a:latin typeface="Calibri" panose="020F0502020204030204" pitchFamily="34" charset="0"/>
              </a:rPr>
            </a:br>
            <a:endParaRPr lang="en-GB" dirty="0"/>
          </a:p>
        </p:txBody>
      </p:sp>
    </p:spTree>
    <p:extLst>
      <p:ext uri="{BB962C8B-B14F-4D97-AF65-F5344CB8AC3E}">
        <p14:creationId xmlns:p14="http://schemas.microsoft.com/office/powerpoint/2010/main" val="286292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000"/>
            <a:ext cx="7243200" cy="691200"/>
          </a:xfrm>
        </p:spPr>
        <p:txBody>
          <a:bodyPr/>
          <a:lstStyle/>
          <a:p>
            <a:r>
              <a:rPr lang="en-US" dirty="0"/>
              <a:t>Key recommendations</a:t>
            </a:r>
          </a:p>
        </p:txBody>
      </p:sp>
      <p:graphicFrame>
        <p:nvGraphicFramePr>
          <p:cNvPr id="4" name="Table 3"/>
          <p:cNvGraphicFramePr>
            <a:graphicFrameLocks noGrp="1"/>
          </p:cNvGraphicFramePr>
          <p:nvPr>
            <p:extLst>
              <p:ext uri="{D42A27DB-BD31-4B8C-83A1-F6EECF244321}">
                <p14:modId xmlns:p14="http://schemas.microsoft.com/office/powerpoint/2010/main" val="2319549489"/>
              </p:ext>
            </p:extLst>
          </p:nvPr>
        </p:nvGraphicFramePr>
        <p:xfrm>
          <a:off x="468312" y="1161754"/>
          <a:ext cx="8218488" cy="4974516"/>
        </p:xfrm>
        <a:graphic>
          <a:graphicData uri="http://schemas.openxmlformats.org/drawingml/2006/table">
            <a:tbl>
              <a:tblPr firstRow="1" bandRow="1">
                <a:tableStyleId>{2D5ABB26-0587-4C30-8999-92F81FD0307C}</a:tableStyleId>
              </a:tblPr>
              <a:tblGrid>
                <a:gridCol w="3225383">
                  <a:extLst>
                    <a:ext uri="{9D8B030D-6E8A-4147-A177-3AD203B41FA5}">
                      <a16:colId xmlns:a16="http://schemas.microsoft.com/office/drawing/2014/main" val="20000"/>
                    </a:ext>
                  </a:extLst>
                </a:gridCol>
                <a:gridCol w="4993105">
                  <a:extLst>
                    <a:ext uri="{9D8B030D-6E8A-4147-A177-3AD203B41FA5}">
                      <a16:colId xmlns:a16="http://schemas.microsoft.com/office/drawing/2014/main" val="20001"/>
                    </a:ext>
                  </a:extLst>
                </a:gridCol>
              </a:tblGrid>
              <a:tr h="4293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solidFill>
                            <a:schemeClr val="bg1"/>
                          </a:solidFill>
                        </a:rPr>
                        <a:t>Domain</a:t>
                      </a:r>
                      <a:endParaRPr lang="en-US" sz="2200" b="1" dirty="0">
                        <a:solidFill>
                          <a:schemeClr val="bg1"/>
                        </a:solidFill>
                        <a:ea typeface="ＭＳ Ｐゴシック" charset="0"/>
                        <a:cs typeface="Arial" charset="0"/>
                      </a:endParaRP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US" sz="2200" b="1" dirty="0">
                          <a:solidFill>
                            <a:schemeClr val="bg1"/>
                          </a:solidFill>
                        </a:rPr>
                        <a:t>Examples</a:t>
                      </a: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019560">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US" sz="2000" b="1" kern="1200" dirty="0">
                          <a:solidFill>
                            <a:schemeClr val="bg2"/>
                          </a:solidFill>
                          <a:latin typeface="+mn-lt"/>
                          <a:ea typeface="+mn-ea"/>
                          <a:cs typeface="+mn-cs"/>
                        </a:rPr>
                        <a:t>Work</a:t>
                      </a:r>
                    </a:p>
                    <a:p>
                      <a:pPr marL="285750" marR="0" indent="-285750"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r>
                        <a:rPr lang="en-US" sz="1600" b="1" dirty="0"/>
                        <a:t>Challenge occupational segregation in agriculture</a:t>
                      </a:r>
                    </a:p>
                    <a:p>
                      <a:pPr marL="285750" marR="0" indent="-285750"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r>
                        <a:rPr lang="en-US" sz="1600" b="1" dirty="0"/>
                        <a:t>Support women’s entrepreneurship</a:t>
                      </a:r>
                    </a:p>
                    <a:p>
                      <a:pPr marL="285750" marR="0" indent="-285750"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r>
                        <a:rPr lang="en-US" sz="1600" b="1" dirty="0"/>
                        <a:t>Support Côte d’Ivoire’s drive towards </a:t>
                      </a:r>
                      <a:r>
                        <a:rPr lang="en-US" sz="1600" b="1" dirty="0" err="1"/>
                        <a:t>industrialisation</a:t>
                      </a:r>
                      <a:r>
                        <a:rPr lang="en-US" sz="1600" b="1" dirty="0"/>
                        <a:t> whilst promoting women’s economic empowerment</a:t>
                      </a: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4F3F2"/>
                    </a:solidFill>
                  </a:tcPr>
                </a:tc>
                <a:tc>
                  <a:txBody>
                    <a:bodyPr/>
                    <a:lstStyle/>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GB" sz="1600" kern="1200" dirty="0">
                        <a:solidFill>
                          <a:schemeClr val="tx1"/>
                        </a:solidFill>
                        <a:latin typeface="+mn-lt"/>
                        <a:ea typeface="+mn-ea"/>
                        <a:cs typeface="+mn-cs"/>
                      </a:endParaRP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kern="1200" dirty="0">
                          <a:solidFill>
                            <a:schemeClr val="tx1"/>
                          </a:solidFill>
                          <a:latin typeface="+mn-lt"/>
                          <a:ea typeface="+mn-ea"/>
                          <a:cs typeface="+mn-cs"/>
                        </a:rPr>
                        <a:t>Policies that encourage women to enter the cash crop sector – </a:t>
                      </a:r>
                      <a:r>
                        <a:rPr lang="en-GB" sz="1600" kern="1200" dirty="0" err="1">
                          <a:solidFill>
                            <a:schemeClr val="tx1"/>
                          </a:solidFill>
                          <a:latin typeface="+mn-lt"/>
                          <a:ea typeface="+mn-ea"/>
                          <a:cs typeface="+mn-cs"/>
                        </a:rPr>
                        <a:t>eg</a:t>
                      </a:r>
                      <a:r>
                        <a:rPr lang="en-GB" sz="1600" kern="1200" dirty="0">
                          <a:solidFill>
                            <a:schemeClr val="tx1"/>
                          </a:solidFill>
                          <a:latin typeface="+mn-lt"/>
                          <a:ea typeface="+mn-ea"/>
                          <a:cs typeface="+mn-cs"/>
                        </a:rPr>
                        <a:t> by facilitating access to cash crop markets</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kern="1200" dirty="0">
                          <a:solidFill>
                            <a:schemeClr val="tx1"/>
                          </a:solidFill>
                          <a:latin typeface="+mn-lt"/>
                          <a:ea typeface="+mn-ea"/>
                          <a:cs typeface="+mn-cs"/>
                        </a:rPr>
                        <a:t>Policies that provide more flexible economic support to women entrepreneurs</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kern="1200" dirty="0">
                          <a:solidFill>
                            <a:schemeClr val="tx1"/>
                          </a:solidFill>
                          <a:latin typeface="+mn-lt"/>
                          <a:ea typeface="+mn-ea"/>
                          <a:cs typeface="+mn-cs"/>
                        </a:rPr>
                        <a:t>Ensure consultation with women’s organisations to understand their needs regarding industrialisation and economic empowerment during the drafting of the 2021-2025 National Development Plan </a:t>
                      </a:r>
                      <a:endParaRPr lang="en-US" sz="1600" kern="1200" dirty="0">
                        <a:solidFill>
                          <a:schemeClr val="tx1"/>
                        </a:solidFill>
                        <a:latin typeface="+mn-lt"/>
                        <a:ea typeface="+mn-ea"/>
                        <a:cs typeface="+mn-cs"/>
                      </a:endParaRP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4F3F2"/>
                    </a:solidFill>
                  </a:tcPr>
                </a:tc>
                <a:extLst>
                  <a:ext uri="{0D108BD9-81ED-4DB2-BD59-A6C34878D82A}">
                    <a16:rowId xmlns:a16="http://schemas.microsoft.com/office/drawing/2014/main" val="10001"/>
                  </a:ext>
                </a:extLst>
              </a:tr>
              <a:tr h="1515642">
                <a:tc>
                  <a:txBody>
                    <a:bodyPr/>
                    <a:lstStyle/>
                    <a:p>
                      <a:pPr marL="0" lvl="2" indent="0">
                        <a:buNone/>
                      </a:pPr>
                      <a:r>
                        <a:rPr lang="en-US" sz="2000" b="1" dirty="0">
                          <a:solidFill>
                            <a:schemeClr val="bg2"/>
                          </a:solidFill>
                        </a:rPr>
                        <a:t>Assets</a:t>
                      </a:r>
                    </a:p>
                    <a:p>
                      <a:pPr marL="276225" marR="0" indent="-276225"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r>
                        <a:rPr lang="en-US" sz="1600" b="1" dirty="0"/>
                        <a:t>Support women’s access to and control over land</a:t>
                      </a: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alpha val="15000"/>
                      </a:schemeClr>
                    </a:solidFill>
                  </a:tcPr>
                </a:tc>
                <a:tc>
                  <a:txBody>
                    <a:bodyPr/>
                    <a:lstStyle/>
                    <a:p>
                      <a:pPr marL="276225" marR="0" indent="-276225"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endParaRPr lang="en-US" sz="1600" dirty="0"/>
                    </a:p>
                    <a:p>
                      <a:pPr marL="276225" marR="0" indent="-276225"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r>
                        <a:rPr lang="en-US" sz="1600" dirty="0"/>
                        <a:t>Policies that encourage women from different ethnic groups to form inter-ethnic women’s </a:t>
                      </a:r>
                      <a:r>
                        <a:rPr lang="en-US" sz="1600" dirty="0" err="1"/>
                        <a:t>organisations</a:t>
                      </a:r>
                      <a:r>
                        <a:rPr lang="en-US" sz="1600" dirty="0"/>
                        <a:t> which work together to access land</a:t>
                      </a: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alpha val="50000"/>
                      </a:schemeClr>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4B99910C-0E1B-418F-AB57-B70046EBDC80}"/>
              </a:ext>
            </a:extLst>
          </p:cNvPr>
          <p:cNvSpPr>
            <a:spLocks noGrp="1"/>
          </p:cNvSpPr>
          <p:nvPr>
            <p:ph type="sldNum" sz="quarter" idx="4"/>
          </p:nvPr>
        </p:nvSpPr>
        <p:spPr>
          <a:xfrm>
            <a:off x="552893" y="6421437"/>
            <a:ext cx="2133600" cy="365125"/>
          </a:xfrm>
        </p:spPr>
        <p:txBody>
          <a:bodyPr/>
          <a:lstStyle/>
          <a:p>
            <a:endParaRPr lang="en-US" dirty="0"/>
          </a:p>
          <a:p>
            <a:fld id="{4FD9013D-92AD-C643-96A8-EBFE9D29F7C2}" type="slidenum">
              <a:rPr lang="en-US" b="1" smtClean="0"/>
              <a:pPr/>
              <a:t>19</a:t>
            </a:fld>
            <a:r>
              <a:rPr lang="en-US" b="1" dirty="0"/>
              <a:t> </a:t>
            </a:r>
            <a:r>
              <a:rPr lang="en-GB" dirty="0">
                <a:solidFill>
                  <a:schemeClr val="bg2"/>
                </a:solidFill>
              </a:rPr>
              <a:t>|</a:t>
            </a:r>
            <a:r>
              <a:rPr lang="en-GB" dirty="0"/>
              <a:t> Document Title</a:t>
            </a:r>
          </a:p>
        </p:txBody>
      </p:sp>
      <p:pic>
        <p:nvPicPr>
          <p:cNvPr id="5" name="Picture 4">
            <a:extLst>
              <a:ext uri="{FF2B5EF4-FFF2-40B4-BE49-F238E27FC236}">
                <a16:creationId xmlns:a16="http://schemas.microsoft.com/office/drawing/2014/main" id="{5C7A3358-5B56-458F-A52A-3D588E721A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spTree>
    <p:extLst>
      <p:ext uri="{BB962C8B-B14F-4D97-AF65-F5344CB8AC3E}">
        <p14:creationId xmlns:p14="http://schemas.microsoft.com/office/powerpoint/2010/main" val="329811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601999"/>
            <a:ext cx="8208963" cy="4524337"/>
          </a:xfrm>
        </p:spPr>
        <p:txBody>
          <a:bodyPr>
            <a:normAutofit fontScale="70000" lnSpcReduction="20000"/>
          </a:bodyPr>
          <a:lstStyle/>
          <a:p>
            <a:r>
              <a:rPr lang="en-GB" sz="2600" dirty="0"/>
              <a:t>Objective</a:t>
            </a:r>
          </a:p>
          <a:p>
            <a:endParaRPr lang="en-GB" sz="1400" dirty="0"/>
          </a:p>
          <a:p>
            <a:pPr marL="0" lvl="2" indent="0">
              <a:buNone/>
            </a:pPr>
            <a:r>
              <a:rPr lang="en-GB" sz="2900" dirty="0"/>
              <a:t>To increase understanding of the reasons behind </a:t>
            </a:r>
            <a:r>
              <a:rPr lang="en-GB" sz="2900" b="1" dirty="0">
                <a:latin typeface="Calibri" panose="020F0502020204030204" pitchFamily="34" charset="0"/>
                <a:ea typeface="Calibri" panose="020F0502020204030204" pitchFamily="34" charset="0"/>
              </a:rPr>
              <a:t>economic disparity between men and women</a:t>
            </a:r>
            <a:r>
              <a:rPr lang="en-GB" sz="2900" dirty="0">
                <a:latin typeface="Calibri" panose="020F0502020204030204" pitchFamily="34" charset="0"/>
                <a:ea typeface="Calibri" panose="020F0502020204030204" pitchFamily="34" charset="0"/>
              </a:rPr>
              <a:t> in Côte d’Ivoire - as well as the country’s </a:t>
            </a:r>
            <a:r>
              <a:rPr lang="en-GB" sz="2900" dirty="0"/>
              <a:t>economic policies – to inform HMG work with the government of C</a:t>
            </a:r>
            <a:r>
              <a:rPr lang="en-GB" sz="2900" dirty="0">
                <a:latin typeface="Calibri" panose="020F0502020204030204" pitchFamily="34" charset="0"/>
                <a:ea typeface="Calibri" panose="020F0502020204030204" pitchFamily="34" charset="0"/>
              </a:rPr>
              <a:t>ô</a:t>
            </a:r>
            <a:r>
              <a:rPr lang="en-GB" sz="2900" dirty="0"/>
              <a:t>te d’Ivoire </a:t>
            </a:r>
            <a:r>
              <a:rPr lang="en-GB" sz="2900" b="1" dirty="0"/>
              <a:t>on the design and roll-out of WEE-sensitive interventions</a:t>
            </a:r>
            <a:r>
              <a:rPr lang="en-GB" sz="2600" dirty="0"/>
              <a:t>.  </a:t>
            </a:r>
          </a:p>
          <a:p>
            <a:pPr lvl="2"/>
            <a:endParaRPr lang="en-GB" b="1" dirty="0"/>
          </a:p>
          <a:p>
            <a:pPr marL="0" lvl="2" indent="0">
              <a:buNone/>
            </a:pPr>
            <a:r>
              <a:rPr lang="en-GB" sz="2600" b="1" dirty="0">
                <a:solidFill>
                  <a:schemeClr val="bg2"/>
                </a:solidFill>
              </a:rPr>
              <a:t>Questions</a:t>
            </a:r>
          </a:p>
          <a:p>
            <a:pPr marL="342900" lvl="0" indent="-342900" algn="just">
              <a:spcBef>
                <a:spcPts val="600"/>
              </a:spcBef>
              <a:spcAft>
                <a:spcPts val="600"/>
              </a:spcAft>
              <a:buFont typeface="+mj-lt"/>
              <a:buAutoNum type="arabicPeriod"/>
            </a:pPr>
            <a:r>
              <a:rPr lang="en-GB" sz="2600" b="0" dirty="0">
                <a:solidFill>
                  <a:schemeClr val="tx1"/>
                </a:solidFill>
              </a:rPr>
              <a:t>What are the critical issues for women’s economic empowerment in Côte d’Ivoire? </a:t>
            </a:r>
          </a:p>
          <a:p>
            <a:pPr marL="342900" lvl="0" indent="-342900" algn="just">
              <a:spcBef>
                <a:spcPts val="600"/>
              </a:spcBef>
              <a:spcAft>
                <a:spcPts val="600"/>
              </a:spcAft>
              <a:buFont typeface="+mj-lt"/>
              <a:buAutoNum type="arabicPeriod"/>
            </a:pPr>
            <a:r>
              <a:rPr lang="en-GB" sz="2600" b="0" dirty="0">
                <a:solidFill>
                  <a:schemeClr val="tx1"/>
                </a:solidFill>
              </a:rPr>
              <a:t>What analysis has been conducted on economic growth and key economic policies in Côte d’Ivoire, and their application and impact on women’s economic empowerment?  </a:t>
            </a:r>
          </a:p>
          <a:p>
            <a:pPr marL="342900" lvl="0" indent="-342900" algn="just">
              <a:spcBef>
                <a:spcPts val="600"/>
              </a:spcBef>
              <a:spcAft>
                <a:spcPts val="600"/>
              </a:spcAft>
              <a:buFont typeface="+mj-lt"/>
              <a:buAutoNum type="arabicPeriod"/>
            </a:pPr>
            <a:r>
              <a:rPr lang="en-GB" sz="2600" b="0" dirty="0">
                <a:solidFill>
                  <a:schemeClr val="tx1"/>
                </a:solidFill>
              </a:rPr>
              <a:t>What entry points are there for strengthening women’s economic empowerment in Côte d’Ivoire from a policy influencing, legislative and programming perspective, considering the government’s core objective of fostering a demographic transition and dividend?  </a:t>
            </a:r>
          </a:p>
          <a:p>
            <a:pPr marL="0" lvl="2" indent="0">
              <a:buNone/>
            </a:pPr>
            <a:endParaRPr lang="en-GB" sz="2400" b="1" dirty="0">
              <a:solidFill>
                <a:schemeClr val="bg2"/>
              </a:solidFill>
            </a:endParaRPr>
          </a:p>
        </p:txBody>
      </p:sp>
      <p:sp>
        <p:nvSpPr>
          <p:cNvPr id="7" name="Title 6"/>
          <p:cNvSpPr>
            <a:spLocks noGrp="1"/>
          </p:cNvSpPr>
          <p:nvPr>
            <p:ph type="title"/>
          </p:nvPr>
        </p:nvSpPr>
        <p:spPr>
          <a:xfrm>
            <a:off x="457200" y="255600"/>
            <a:ext cx="8218488" cy="691200"/>
          </a:xfrm>
        </p:spPr>
        <p:txBody>
          <a:bodyPr/>
          <a:lstStyle/>
          <a:p>
            <a:r>
              <a:rPr lang="en-GB" dirty="0"/>
              <a:t>Query objective and questions </a:t>
            </a:r>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2</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spTree>
    <p:extLst>
      <p:ext uri="{BB962C8B-B14F-4D97-AF65-F5344CB8AC3E}">
        <p14:creationId xmlns:p14="http://schemas.microsoft.com/office/powerpoint/2010/main" val="131705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000"/>
            <a:ext cx="7243200" cy="691200"/>
          </a:xfrm>
        </p:spPr>
        <p:txBody>
          <a:bodyPr/>
          <a:lstStyle/>
          <a:p>
            <a:r>
              <a:rPr lang="en-US" dirty="0"/>
              <a:t>Key recommendations</a:t>
            </a:r>
          </a:p>
        </p:txBody>
      </p:sp>
      <p:graphicFrame>
        <p:nvGraphicFramePr>
          <p:cNvPr id="4" name="Table 3"/>
          <p:cNvGraphicFramePr>
            <a:graphicFrameLocks noGrp="1"/>
          </p:cNvGraphicFramePr>
          <p:nvPr>
            <p:extLst>
              <p:ext uri="{D42A27DB-BD31-4B8C-83A1-F6EECF244321}">
                <p14:modId xmlns:p14="http://schemas.microsoft.com/office/powerpoint/2010/main" val="4146183872"/>
              </p:ext>
            </p:extLst>
          </p:nvPr>
        </p:nvGraphicFramePr>
        <p:xfrm>
          <a:off x="468312" y="1261758"/>
          <a:ext cx="8218488" cy="4475268"/>
        </p:xfrm>
        <a:graphic>
          <a:graphicData uri="http://schemas.openxmlformats.org/drawingml/2006/table">
            <a:tbl>
              <a:tblPr firstRow="1" bandRow="1">
                <a:tableStyleId>{2D5ABB26-0587-4C30-8999-92F81FD0307C}</a:tableStyleId>
              </a:tblPr>
              <a:tblGrid>
                <a:gridCol w="4082423">
                  <a:extLst>
                    <a:ext uri="{9D8B030D-6E8A-4147-A177-3AD203B41FA5}">
                      <a16:colId xmlns:a16="http://schemas.microsoft.com/office/drawing/2014/main" val="20000"/>
                    </a:ext>
                  </a:extLst>
                </a:gridCol>
                <a:gridCol w="4136065">
                  <a:extLst>
                    <a:ext uri="{9D8B030D-6E8A-4147-A177-3AD203B41FA5}">
                      <a16:colId xmlns:a16="http://schemas.microsoft.com/office/drawing/2014/main" val="20001"/>
                    </a:ext>
                  </a:extLst>
                </a:gridCol>
              </a:tblGrid>
              <a:tr h="2946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solidFill>
                            <a:schemeClr val="bg1"/>
                          </a:solidFill>
                        </a:rPr>
                        <a:t>Domain</a:t>
                      </a:r>
                      <a:endParaRPr lang="en-US" sz="2200" b="1" dirty="0">
                        <a:solidFill>
                          <a:schemeClr val="bg1"/>
                        </a:solidFill>
                        <a:ea typeface="ＭＳ Ｐゴシック" charset="0"/>
                        <a:cs typeface="Arial" charset="0"/>
                      </a:endParaRP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r>
                        <a:rPr lang="en-US" sz="2200" b="1" dirty="0">
                          <a:solidFill>
                            <a:schemeClr val="bg1"/>
                          </a:solidFill>
                        </a:rPr>
                        <a:t>Examples</a:t>
                      </a: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502236">
                <a:tc>
                  <a:txBody>
                    <a:bodyPr/>
                    <a:lstStyle/>
                    <a:p>
                      <a:pPr marL="0" lvl="2" indent="0">
                        <a:buNone/>
                      </a:pPr>
                      <a:r>
                        <a:rPr lang="en-US" sz="2000" b="1" dirty="0">
                          <a:solidFill>
                            <a:schemeClr val="bg2"/>
                          </a:solidFill>
                        </a:rPr>
                        <a:t>Gender specific constraints and enablers</a:t>
                      </a:r>
                      <a:endParaRPr lang="en-US" sz="1600" b="1" dirty="0"/>
                    </a:p>
                    <a:p>
                      <a:pPr marL="276225" marR="0" indent="-276225"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r>
                        <a:rPr lang="en-US" sz="1600" b="1" dirty="0"/>
                        <a:t>Ensure consultations with women representative </a:t>
                      </a:r>
                      <a:r>
                        <a:rPr lang="en-US" sz="1600" b="1" dirty="0" err="1"/>
                        <a:t>organisations</a:t>
                      </a:r>
                      <a:r>
                        <a:rPr lang="en-US" sz="1600" b="1" dirty="0"/>
                        <a:t> and focus on priorities for women in the National Development Plan 2021-2025</a:t>
                      </a:r>
                    </a:p>
                    <a:p>
                      <a:pPr marL="276225" marR="0" indent="-276225"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r>
                        <a:rPr lang="en-US" sz="1600" b="1" dirty="0"/>
                        <a:t>Challenge harmful social norms around women’s land rights </a:t>
                      </a:r>
                    </a:p>
                    <a:p>
                      <a:pPr marL="0" marR="0" indent="0" algn="l" defTabSz="457200" rtl="0" eaLnBrk="1" fontAlgn="auto" latinLnBrk="0" hangingPunct="1">
                        <a:lnSpc>
                          <a:spcPct val="100000"/>
                        </a:lnSpc>
                        <a:spcBef>
                          <a:spcPts val="600"/>
                        </a:spcBef>
                        <a:spcAft>
                          <a:spcPts val="600"/>
                        </a:spcAft>
                        <a:buClr>
                          <a:schemeClr val="tx2"/>
                        </a:buClr>
                        <a:buSzTx/>
                        <a:buFont typeface="Arial" pitchFamily="34" charset="0"/>
                        <a:buNone/>
                        <a:tabLst/>
                        <a:defRPr/>
                      </a:pPr>
                      <a:endParaRPr lang="en-US" sz="1600" b="1" dirty="0"/>
                    </a:p>
                    <a:p>
                      <a:pPr marL="276225" marR="0" lvl="0" indent="-276225" algn="l" defTabSz="457200" rtl="0" eaLnBrk="1" fontAlgn="auto" latinLnBrk="0" hangingPunct="1">
                        <a:lnSpc>
                          <a:spcPct val="100000"/>
                        </a:lnSpc>
                        <a:spcBef>
                          <a:spcPts val="600"/>
                        </a:spcBef>
                        <a:spcAft>
                          <a:spcPts val="600"/>
                        </a:spcAft>
                        <a:buClr>
                          <a:schemeClr val="tx2"/>
                        </a:buClr>
                        <a:buSzTx/>
                        <a:buFont typeface="Arial" pitchFamily="34" charset="0"/>
                        <a:buChar char="•"/>
                        <a:tabLst/>
                        <a:defRPr/>
                      </a:pPr>
                      <a:r>
                        <a:rPr lang="en-US" sz="1600" b="1" kern="1200" dirty="0">
                          <a:solidFill>
                            <a:schemeClr val="tx1"/>
                          </a:solidFill>
                          <a:latin typeface="+mn-lt"/>
                          <a:ea typeface="+mn-ea"/>
                          <a:cs typeface="+mn-cs"/>
                        </a:rPr>
                        <a:t>Reduce women’s domestic chores and unpaid care</a:t>
                      </a:r>
                    </a:p>
                    <a:p>
                      <a:pPr marL="0" marR="0" indent="0" algn="l" defTabSz="457200" rtl="0" eaLnBrk="1" fontAlgn="auto" latinLnBrk="0" hangingPunct="1">
                        <a:lnSpc>
                          <a:spcPct val="100000"/>
                        </a:lnSpc>
                        <a:spcBef>
                          <a:spcPts val="600"/>
                        </a:spcBef>
                        <a:spcAft>
                          <a:spcPts val="600"/>
                        </a:spcAft>
                        <a:buClrTx/>
                        <a:buSzTx/>
                        <a:buFontTx/>
                        <a:buNone/>
                        <a:tabLst/>
                        <a:defRPr/>
                      </a:pPr>
                      <a:endParaRPr lang="en-US" sz="1600" dirty="0"/>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4F3F2"/>
                    </a:solidFill>
                  </a:tcPr>
                </a:tc>
                <a:tc>
                  <a:txBody>
                    <a:bodyPr/>
                    <a:lstStyle/>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600" kern="1200" dirty="0">
                        <a:solidFill>
                          <a:schemeClr val="tx1"/>
                        </a:solidFill>
                        <a:latin typeface="+mn-lt"/>
                        <a:ea typeface="+mn-ea"/>
                        <a:cs typeface="+mn-cs"/>
                      </a:endParaRP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600" kern="1200" dirty="0">
                        <a:solidFill>
                          <a:schemeClr val="tx1"/>
                        </a:solidFill>
                        <a:latin typeface="+mn-lt"/>
                        <a:ea typeface="+mn-ea"/>
                        <a:cs typeface="+mn-cs"/>
                      </a:endParaRP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kern="1200" dirty="0">
                          <a:solidFill>
                            <a:schemeClr val="tx1"/>
                          </a:solidFill>
                          <a:latin typeface="+mn-lt"/>
                          <a:ea typeface="+mn-ea"/>
                          <a:cs typeface="+mn-cs"/>
                        </a:rPr>
                        <a:t>A focus on improving outcomes for women via gender-friendly audit/analysis </a:t>
                      </a: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600" kern="1200" dirty="0">
                        <a:solidFill>
                          <a:schemeClr val="tx1"/>
                        </a:solidFill>
                        <a:latin typeface="+mn-lt"/>
                        <a:ea typeface="+mn-ea"/>
                        <a:cs typeface="+mn-cs"/>
                      </a:endParaRPr>
                    </a:p>
                    <a:p>
                      <a:pPr marL="285750" marR="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kern="1200" dirty="0">
                          <a:solidFill>
                            <a:schemeClr val="tx1"/>
                          </a:solidFill>
                          <a:latin typeface="+mn-lt"/>
                          <a:ea typeface="+mn-ea"/>
                          <a:cs typeface="+mn-cs"/>
                        </a:rPr>
                        <a:t>Consider funding the employment and training of paralegals to assist rural women in asserting and securing their land rights</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600" kern="1200" dirty="0">
                          <a:solidFill>
                            <a:schemeClr val="tx1"/>
                          </a:solidFill>
                          <a:latin typeface="+mn-lt"/>
                          <a:ea typeface="+mn-ea"/>
                          <a:cs typeface="+mn-cs"/>
                        </a:rPr>
                        <a:t>Support programmes that challenge social norms around the allocation of care to reduce women’s unpaid care work – thereby giving women more time for farming/other profitable work</a:t>
                      </a:r>
                      <a:endParaRPr lang="en-US" sz="1600" kern="1200" dirty="0">
                        <a:solidFill>
                          <a:schemeClr val="tx1"/>
                        </a:solidFill>
                        <a:latin typeface="+mn-lt"/>
                        <a:ea typeface="+mn-ea"/>
                        <a:cs typeface="+mn-cs"/>
                      </a:endParaRPr>
                    </a:p>
                  </a:txBody>
                  <a:tcPr marL="104035" marR="104035" marT="52017" marB="52017">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4F3F2"/>
                    </a:solidFill>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4B99910C-0E1B-418F-AB57-B70046EBDC80}"/>
              </a:ext>
            </a:extLst>
          </p:cNvPr>
          <p:cNvSpPr>
            <a:spLocks noGrp="1"/>
          </p:cNvSpPr>
          <p:nvPr>
            <p:ph type="sldNum" sz="quarter" idx="4"/>
          </p:nvPr>
        </p:nvSpPr>
        <p:spPr>
          <a:xfrm>
            <a:off x="552893" y="6421437"/>
            <a:ext cx="2133600" cy="365125"/>
          </a:xfrm>
        </p:spPr>
        <p:txBody>
          <a:bodyPr/>
          <a:lstStyle/>
          <a:p>
            <a:endParaRPr lang="en-US" dirty="0"/>
          </a:p>
          <a:p>
            <a:fld id="{4FD9013D-92AD-C643-96A8-EBFE9D29F7C2}" type="slidenum">
              <a:rPr lang="en-US" b="1" smtClean="0"/>
              <a:pPr/>
              <a:t>20</a:t>
            </a:fld>
            <a:r>
              <a:rPr lang="en-US" b="1" dirty="0"/>
              <a:t> </a:t>
            </a:r>
            <a:r>
              <a:rPr lang="en-GB" dirty="0">
                <a:solidFill>
                  <a:schemeClr val="bg2"/>
                </a:solidFill>
              </a:rPr>
              <a:t>|</a:t>
            </a:r>
            <a:r>
              <a:rPr lang="en-GB" dirty="0"/>
              <a:t> Document Title</a:t>
            </a:r>
          </a:p>
        </p:txBody>
      </p:sp>
      <p:pic>
        <p:nvPicPr>
          <p:cNvPr id="5" name="Picture 4">
            <a:extLst>
              <a:ext uri="{FF2B5EF4-FFF2-40B4-BE49-F238E27FC236}">
                <a16:creationId xmlns:a16="http://schemas.microsoft.com/office/drawing/2014/main" id="{5C7A3358-5B56-458F-A52A-3D588E721A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spTree>
    <p:extLst>
      <p:ext uri="{BB962C8B-B14F-4D97-AF65-F5344CB8AC3E}">
        <p14:creationId xmlns:p14="http://schemas.microsoft.com/office/powerpoint/2010/main" val="640764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7693-4470-4B8C-AF62-F832963BA509}"/>
              </a:ext>
            </a:extLst>
          </p:cNvPr>
          <p:cNvSpPr>
            <a:spLocks noGrp="1"/>
          </p:cNvSpPr>
          <p:nvPr>
            <p:ph type="ctrTitle"/>
          </p:nvPr>
        </p:nvSpPr>
        <p:spPr/>
        <p:txBody>
          <a:bodyPr>
            <a:normAutofit fontScale="90000"/>
          </a:bodyPr>
          <a:lstStyle/>
          <a:p>
            <a:r>
              <a:rPr lang="en-GB" dirty="0"/>
              <a:t>   </a:t>
            </a:r>
            <a:br>
              <a:rPr lang="en-GB" dirty="0"/>
            </a:br>
            <a:r>
              <a:rPr lang="en-GB" dirty="0"/>
              <a:t>Questions?</a:t>
            </a:r>
            <a:br>
              <a:rPr lang="en-GB" sz="1800" b="1" kern="0" dirty="0">
                <a:solidFill>
                  <a:srgbClr val="00AB8E"/>
                </a:solidFill>
                <a:effectLst/>
                <a:latin typeface="Calibri" panose="020F0502020204030204" pitchFamily="34" charset="0"/>
              </a:rPr>
            </a:br>
            <a:endParaRPr lang="en-GB" dirty="0"/>
          </a:p>
        </p:txBody>
      </p:sp>
    </p:spTree>
    <p:extLst>
      <p:ext uri="{BB962C8B-B14F-4D97-AF65-F5344CB8AC3E}">
        <p14:creationId xmlns:p14="http://schemas.microsoft.com/office/powerpoint/2010/main" val="2992560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4"/>
          </p:nvPr>
        </p:nvSpPr>
        <p:spPr/>
        <p:txBody>
          <a:bodyPr/>
          <a:lstStyle/>
          <a:p>
            <a:r>
              <a:rPr lang="en-GB"/>
              <a:t>Disclaimer to go in here</a:t>
            </a:r>
            <a:endParaRPr lang="en-GB" dirty="0"/>
          </a:p>
        </p:txBody>
      </p:sp>
      <p:sp>
        <p:nvSpPr>
          <p:cNvPr id="13" name="Text Placeholder 12"/>
          <p:cNvSpPr>
            <a:spLocks noGrp="1"/>
          </p:cNvSpPr>
          <p:nvPr>
            <p:ph type="body" sz="quarter" idx="15"/>
          </p:nvPr>
        </p:nvSpPr>
        <p:spPr/>
        <p:txBody>
          <a:bodyPr/>
          <a:lstStyle/>
          <a:p>
            <a:pPr lvl="1"/>
            <a:r>
              <a:rPr lang="en-GB" b="1" dirty="0"/>
              <a:t>For further information, please contact: </a:t>
            </a:r>
          </a:p>
          <a:p>
            <a:pPr lvl="1"/>
            <a:r>
              <a:rPr lang="en-GB" dirty="0"/>
              <a:t>Kavita Kalsi, Senior Technical Specialist</a:t>
            </a:r>
          </a:p>
          <a:p>
            <a:pPr lvl="1"/>
            <a:r>
              <a:rPr lang="en-GB" dirty="0"/>
              <a:t>Social Development Direct</a:t>
            </a:r>
          </a:p>
          <a:p>
            <a:pPr lvl="1"/>
            <a:r>
              <a:rPr lang="en-GB" dirty="0"/>
              <a:t>m: 00 44 203 948 1985 </a:t>
            </a:r>
          </a:p>
          <a:p>
            <a:pPr lvl="1"/>
            <a:r>
              <a:rPr lang="en-GB" dirty="0"/>
              <a:t>e:  kavita.kalsi@sddirect.org.uk</a:t>
            </a:r>
          </a:p>
        </p:txBody>
      </p:sp>
      <p:sp>
        <p:nvSpPr>
          <p:cNvPr id="3" name="Title 2"/>
          <p:cNvSpPr>
            <a:spLocks noGrp="1"/>
          </p:cNvSpPr>
          <p:nvPr>
            <p:ph type="title"/>
          </p:nvPr>
        </p:nvSpPr>
        <p:spPr>
          <a:xfrm>
            <a:off x="457200" y="255600"/>
            <a:ext cx="8218488" cy="691200"/>
          </a:xfrm>
        </p:spPr>
        <p:txBody>
          <a:bodyPr/>
          <a:lstStyle/>
          <a:p>
            <a:r>
              <a:rPr lang="en-GB" dirty="0"/>
              <a:t>For further information, please contact: </a:t>
            </a:r>
            <a:endParaRPr lang="en-US" dirty="0"/>
          </a:p>
        </p:txBody>
      </p:sp>
      <p:pic>
        <p:nvPicPr>
          <p:cNvPr id="5" name="Picture 4">
            <a:extLst>
              <a:ext uri="{FF2B5EF4-FFF2-40B4-BE49-F238E27FC236}">
                <a16:creationId xmlns:a16="http://schemas.microsoft.com/office/drawing/2014/main" id="{BCEB7B1C-EA08-46ED-BADA-041E898ED0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pic>
        <p:nvPicPr>
          <p:cNvPr id="6" name="Picture 5">
            <a:extLst>
              <a:ext uri="{FF2B5EF4-FFF2-40B4-BE49-F238E27FC236}">
                <a16:creationId xmlns:a16="http://schemas.microsoft.com/office/drawing/2014/main" id="{3C914EE8-47B9-454F-936F-511D767F57B0}"/>
              </a:ext>
            </a:extLst>
          </p:cNvPr>
          <p:cNvPicPr>
            <a:picLocks noChangeAspect="1"/>
          </p:cNvPicPr>
          <p:nvPr/>
        </p:nvPicPr>
        <p:blipFill>
          <a:blip r:embed="rId4"/>
          <a:stretch>
            <a:fillRect/>
          </a:stretch>
        </p:blipFill>
        <p:spPr>
          <a:xfrm>
            <a:off x="5709002" y="1441393"/>
            <a:ext cx="2274005" cy="2274005"/>
          </a:xfrm>
          <a:prstGeom prst="rect">
            <a:avLst/>
          </a:prstGeom>
        </p:spPr>
      </p:pic>
      <p:sp>
        <p:nvSpPr>
          <p:cNvPr id="7" name="Text Placeholder 12">
            <a:extLst>
              <a:ext uri="{FF2B5EF4-FFF2-40B4-BE49-F238E27FC236}">
                <a16:creationId xmlns:a16="http://schemas.microsoft.com/office/drawing/2014/main" id="{5799B14B-5491-9E45-A067-27E2D6A4AD1A}"/>
              </a:ext>
            </a:extLst>
          </p:cNvPr>
          <p:cNvSpPr txBox="1">
            <a:spLocks/>
          </p:cNvSpPr>
          <p:nvPr/>
        </p:nvSpPr>
        <p:spPr>
          <a:xfrm>
            <a:off x="477836" y="4309495"/>
            <a:ext cx="8208964" cy="2274005"/>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1" kern="1200" dirty="0" smtClean="0">
                <a:solidFill>
                  <a:schemeClr val="bg2"/>
                </a:solidFill>
                <a:latin typeface="+mj-lt"/>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kern="1200" dirty="0" smtClean="0">
                <a:solidFill>
                  <a:schemeClr val="tx1"/>
                </a:solidFill>
                <a:latin typeface="+mj-lt"/>
                <a:ea typeface="+mn-ea"/>
                <a:cs typeface="+mn-cs"/>
              </a:defRPr>
            </a:lvl2pPr>
            <a:lvl3pPr marL="180975" indent="-180975" algn="l" defTabSz="457200" rtl="0" eaLnBrk="1" latinLnBrk="0" hangingPunct="1">
              <a:lnSpc>
                <a:spcPct val="100000"/>
              </a:lnSpc>
              <a:spcBef>
                <a:spcPts val="400"/>
              </a:spcBef>
              <a:spcAft>
                <a:spcPts val="200"/>
              </a:spcAft>
              <a:buClr>
                <a:schemeClr val="bg2"/>
              </a:buClr>
              <a:buFont typeface="Arial" panose="020B0604020202020204" pitchFamily="34" charset="0"/>
              <a:buChar char="•"/>
              <a:defRPr lang="en-GB" sz="2000" kern="1200" dirty="0" smtClean="0">
                <a:solidFill>
                  <a:schemeClr val="tx1"/>
                </a:solidFill>
                <a:latin typeface="+mj-lt"/>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kern="1200" dirty="0" smtClean="0">
                <a:solidFill>
                  <a:schemeClr val="tx1"/>
                </a:solidFill>
                <a:latin typeface="+mj-lt"/>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u="none" kern="1200" dirty="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b="1" dirty="0"/>
              <a:t>WOW Helpdesk</a:t>
            </a:r>
          </a:p>
          <a:p>
            <a:pPr lvl="1"/>
            <a:r>
              <a:rPr lang="en-GB" dirty="0"/>
              <a:t>e:  </a:t>
            </a:r>
            <a:r>
              <a:rPr lang="en-GB" dirty="0">
                <a:hlinkClick r:id="rId5"/>
              </a:rPr>
              <a:t>enquiry@WOWHelpdesk.org.uk</a:t>
            </a:r>
            <a:r>
              <a:rPr lang="en-GB" dirty="0"/>
              <a:t> </a:t>
            </a:r>
          </a:p>
          <a:p>
            <a:pPr lvl="1"/>
            <a:r>
              <a:rPr lang="en-GB" dirty="0"/>
              <a:t>t: +44 (0)203 735 6416</a:t>
            </a:r>
          </a:p>
          <a:p>
            <a:pPr lvl="1"/>
            <a:r>
              <a:rPr lang="en-GB" dirty="0"/>
              <a:t>The WOW Helpdesk is available 9:30am – 17:30pm (UK time) Monday to Friday. </a:t>
            </a:r>
          </a:p>
          <a:p>
            <a:pPr lvl="1"/>
            <a:endParaRPr lang="en-GB" dirty="0"/>
          </a:p>
        </p:txBody>
      </p:sp>
    </p:spTree>
    <p:extLst>
      <p:ext uri="{BB962C8B-B14F-4D97-AF65-F5344CB8AC3E}">
        <p14:creationId xmlns:p14="http://schemas.microsoft.com/office/powerpoint/2010/main" val="399714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0387" y="4580931"/>
            <a:ext cx="7885476" cy="1645350"/>
          </a:xfrm>
        </p:spPr>
        <p:txBody>
          <a:bodyPr>
            <a:normAutofit fontScale="62500" lnSpcReduction="20000"/>
          </a:bodyPr>
          <a:lstStyle/>
          <a:p>
            <a:r>
              <a:rPr lang="en-GB" b="0" dirty="0"/>
              <a:t>“This document is an output from a project funded by UK aid from the UK government. However, the views expressed and information contained in it are not necessarily those of or endorsed by the UK government who can accept no responsibility for such views or information or for any reliance placed on them.</a:t>
            </a:r>
          </a:p>
          <a:p>
            <a:r>
              <a:rPr lang="en-GB" b="0" dirty="0"/>
              <a:t>This publication has been prepared for general guidance on matter of interest only, and does not constitute professional advice. The information contained in this publication should not be acted upon without obtaining specific professional advice. No representation or warranty (express or implied) is given as to the accuracy or completeness of the information contained in this publication, and, to the extent permitted by law, no organisation or person involved in producing this document accepts or assumes any liability, responsibility or duty of care for any consequences of anyone acting, or refraining to act, in reliance on the information contained in this publication or for any decision based on it.”</a:t>
            </a:r>
          </a:p>
          <a:p>
            <a:endParaRPr lang="en-GB" dirty="0"/>
          </a:p>
        </p:txBody>
      </p:sp>
    </p:spTree>
    <p:extLst>
      <p:ext uri="{BB962C8B-B14F-4D97-AF65-F5344CB8AC3E}">
        <p14:creationId xmlns:p14="http://schemas.microsoft.com/office/powerpoint/2010/main" val="209847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7693-4470-4B8C-AF62-F832963BA509}"/>
              </a:ext>
            </a:extLst>
          </p:cNvPr>
          <p:cNvSpPr>
            <a:spLocks noGrp="1"/>
          </p:cNvSpPr>
          <p:nvPr>
            <p:ph type="ctrTitle"/>
          </p:nvPr>
        </p:nvSpPr>
        <p:spPr>
          <a:xfrm>
            <a:off x="1130076" y="2058780"/>
            <a:ext cx="6883847" cy="741518"/>
          </a:xfrm>
        </p:spPr>
        <p:txBody>
          <a:bodyPr>
            <a:normAutofit fontScale="90000"/>
          </a:bodyPr>
          <a:lstStyle/>
          <a:p>
            <a:r>
              <a:rPr lang="en-GB" dirty="0"/>
              <a:t>FCDO </a:t>
            </a:r>
            <a:br>
              <a:rPr lang="en-GB" dirty="0"/>
            </a:br>
            <a:r>
              <a:rPr lang="en-GB" dirty="0"/>
              <a:t>Women’s Economic Empowerment </a:t>
            </a:r>
            <a:br>
              <a:rPr lang="en-GB" dirty="0"/>
            </a:br>
            <a:r>
              <a:rPr lang="en-GB" dirty="0"/>
              <a:t>Conceptual Framework</a:t>
            </a:r>
          </a:p>
        </p:txBody>
      </p:sp>
    </p:spTree>
    <p:extLst>
      <p:ext uri="{BB962C8B-B14F-4D97-AF65-F5344CB8AC3E}">
        <p14:creationId xmlns:p14="http://schemas.microsoft.com/office/powerpoint/2010/main" val="289158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GB" sz="2000" b="0" dirty="0">
                <a:solidFill>
                  <a:schemeClr val="tx1"/>
                </a:solidFill>
              </a:rPr>
              <a:t>  </a:t>
            </a:r>
          </a:p>
          <a:p>
            <a:pPr marL="0" lvl="2" indent="0">
              <a:buNone/>
            </a:pPr>
            <a:endParaRPr lang="en-GB" sz="2400" b="1" dirty="0">
              <a:solidFill>
                <a:schemeClr val="bg2"/>
              </a:solidFill>
            </a:endParaRPr>
          </a:p>
        </p:txBody>
      </p:sp>
      <p:sp>
        <p:nvSpPr>
          <p:cNvPr id="7" name="Title 6"/>
          <p:cNvSpPr>
            <a:spLocks noGrp="1"/>
          </p:cNvSpPr>
          <p:nvPr>
            <p:ph type="title"/>
          </p:nvPr>
        </p:nvSpPr>
        <p:spPr>
          <a:xfrm>
            <a:off x="457200" y="255600"/>
            <a:ext cx="8218488" cy="691200"/>
          </a:xfrm>
        </p:spPr>
        <p:txBody>
          <a:bodyPr/>
          <a:lstStyle/>
          <a:p>
            <a:r>
              <a:rPr lang="en-GB" dirty="0"/>
              <a:t>FCDO Women’s Economic Empowerment </a:t>
            </a:r>
            <a:br>
              <a:rPr lang="en-GB" dirty="0"/>
            </a:br>
            <a:r>
              <a:rPr lang="en-GB" dirty="0"/>
              <a:t>Conceptual Framework</a:t>
            </a:r>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4</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pic>
        <p:nvPicPr>
          <p:cNvPr id="2" name="Picture 1">
            <a:extLst>
              <a:ext uri="{FF2B5EF4-FFF2-40B4-BE49-F238E27FC236}">
                <a16:creationId xmlns:a16="http://schemas.microsoft.com/office/drawing/2014/main" id="{B024FBF1-2B1F-4BE0-A8F2-4FC76A524104}"/>
              </a:ext>
            </a:extLst>
          </p:cNvPr>
          <p:cNvPicPr>
            <a:picLocks noChangeAspect="1"/>
          </p:cNvPicPr>
          <p:nvPr/>
        </p:nvPicPr>
        <p:blipFill>
          <a:blip r:embed="rId4"/>
          <a:stretch>
            <a:fillRect/>
          </a:stretch>
        </p:blipFill>
        <p:spPr>
          <a:xfrm>
            <a:off x="1524000" y="1218569"/>
            <a:ext cx="5547066" cy="4923488"/>
          </a:xfrm>
          <a:prstGeom prst="rect">
            <a:avLst/>
          </a:prstGeom>
        </p:spPr>
      </p:pic>
    </p:spTree>
    <p:extLst>
      <p:ext uri="{BB962C8B-B14F-4D97-AF65-F5344CB8AC3E}">
        <p14:creationId xmlns:p14="http://schemas.microsoft.com/office/powerpoint/2010/main" val="317424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7693-4470-4B8C-AF62-F832963BA509}"/>
              </a:ext>
            </a:extLst>
          </p:cNvPr>
          <p:cNvSpPr>
            <a:spLocks noGrp="1"/>
          </p:cNvSpPr>
          <p:nvPr>
            <p:ph type="ctrTitle"/>
          </p:nvPr>
        </p:nvSpPr>
        <p:spPr>
          <a:xfrm>
            <a:off x="1130077" y="2420287"/>
            <a:ext cx="6883847" cy="741518"/>
          </a:xfrm>
        </p:spPr>
        <p:txBody>
          <a:bodyPr>
            <a:normAutofit fontScale="90000"/>
          </a:bodyPr>
          <a:lstStyle/>
          <a:p>
            <a:r>
              <a:rPr lang="en-GB" dirty="0"/>
              <a:t>Question 1:  </a:t>
            </a:r>
            <a:br>
              <a:rPr lang="en-GB" dirty="0"/>
            </a:br>
            <a:r>
              <a:rPr lang="en-GB" dirty="0"/>
              <a:t>Critical issues for women’s economic empowerment in Côte d’Ivoire </a:t>
            </a:r>
            <a:br>
              <a:rPr lang="en-GB" sz="1800" b="1" kern="0" dirty="0">
                <a:solidFill>
                  <a:srgbClr val="00AB8E"/>
                </a:solidFill>
                <a:effectLst/>
                <a:latin typeface="Calibri" panose="020F0502020204030204" pitchFamily="34" charset="0"/>
              </a:rPr>
            </a:br>
            <a:endParaRPr lang="en-GB" dirty="0"/>
          </a:p>
        </p:txBody>
      </p:sp>
    </p:spTree>
    <p:extLst>
      <p:ext uri="{BB962C8B-B14F-4D97-AF65-F5344CB8AC3E}">
        <p14:creationId xmlns:p14="http://schemas.microsoft.com/office/powerpoint/2010/main" val="147722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95293" y="1250116"/>
            <a:ext cx="8348133" cy="4809066"/>
          </a:xfrm>
        </p:spPr>
        <p:txBody>
          <a:bodyPr>
            <a:normAutofit fontScale="25000" lnSpcReduction="20000"/>
          </a:bodyPr>
          <a:lstStyle/>
          <a:p>
            <a:pPr marL="0" lvl="2" indent="0">
              <a:lnSpc>
                <a:spcPct val="110000"/>
              </a:lnSpc>
              <a:spcBef>
                <a:spcPts val="600"/>
              </a:spcBef>
              <a:spcAft>
                <a:spcPts val="600"/>
              </a:spcAft>
              <a:buNone/>
            </a:pPr>
            <a:r>
              <a:rPr lang="en-GB" sz="2800" dirty="0">
                <a:latin typeface="Calibri" panose="020F0502020204030204" pitchFamily="34" charset="0"/>
                <a:ea typeface="Calibri" panose="020F0502020204030204" pitchFamily="34" charset="0"/>
              </a:rPr>
              <a:t>			</a:t>
            </a:r>
            <a:r>
              <a:rPr lang="en-GB" sz="7200" dirty="0">
                <a:latin typeface="Calibri" panose="020F0502020204030204" pitchFamily="34" charset="0"/>
                <a:ea typeface="Calibri" panose="020F0502020204030204" pitchFamily="34" charset="0"/>
              </a:rPr>
              <a:t>8% of women compared to 22% of men with land titles</a:t>
            </a:r>
            <a:endParaRPr lang="en-GB" sz="7200" b="1" dirty="0"/>
          </a:p>
          <a:p>
            <a:pPr marL="0" lvl="2" indent="0">
              <a:lnSpc>
                <a:spcPct val="110000"/>
              </a:lnSpc>
              <a:spcBef>
                <a:spcPts val="600"/>
              </a:spcBef>
              <a:spcAft>
                <a:spcPts val="600"/>
              </a:spcAft>
              <a:buNone/>
            </a:pPr>
            <a:r>
              <a:rPr lang="en-GB" sz="7200" dirty="0">
                <a:effectLst/>
                <a:latin typeface="Calibri" panose="020F0502020204030204" pitchFamily="34" charset="0"/>
                <a:ea typeface="Calibri" panose="020F0502020204030204" pitchFamily="34" charset="0"/>
              </a:rPr>
              <a:t>		</a:t>
            </a:r>
          </a:p>
          <a:p>
            <a:pPr marL="0" lvl="2" indent="0">
              <a:lnSpc>
                <a:spcPct val="110000"/>
              </a:lnSpc>
              <a:spcBef>
                <a:spcPts val="600"/>
              </a:spcBef>
              <a:spcAft>
                <a:spcPts val="600"/>
              </a:spcAft>
              <a:buNone/>
            </a:pPr>
            <a:r>
              <a:rPr lang="en-GB" sz="7200" dirty="0">
                <a:latin typeface="Calibri" panose="020F0502020204030204" pitchFamily="34" charset="0"/>
                <a:ea typeface="Calibri" panose="020F0502020204030204" pitchFamily="34" charset="0"/>
              </a:rPr>
              <a:t>			</a:t>
            </a:r>
            <a:r>
              <a:rPr lang="en-GB" sz="7200" dirty="0">
                <a:effectLst/>
                <a:latin typeface="Calibri" panose="020F0502020204030204" pitchFamily="34" charset="0"/>
                <a:ea typeface="Calibri" panose="020F0502020204030204" pitchFamily="34" charset="0"/>
              </a:rPr>
              <a:t>Workforce comprises 49.3% women and 66.9% men</a:t>
            </a:r>
          </a:p>
          <a:p>
            <a:pPr marL="0" lvl="2" indent="0">
              <a:lnSpc>
                <a:spcPct val="110000"/>
              </a:lnSpc>
              <a:spcBef>
                <a:spcPts val="600"/>
              </a:spcBef>
              <a:spcAft>
                <a:spcPts val="600"/>
              </a:spcAft>
              <a:buNone/>
            </a:pPr>
            <a:r>
              <a:rPr lang="en-GB" sz="7200" dirty="0">
                <a:effectLst/>
                <a:latin typeface="Calibri" panose="020F0502020204030204" pitchFamily="34" charset="0"/>
                <a:ea typeface="Calibri" panose="020F0502020204030204" pitchFamily="34" charset="0"/>
              </a:rPr>
              <a:t>	</a:t>
            </a:r>
          </a:p>
          <a:p>
            <a:pPr marL="180975" lvl="3" indent="0">
              <a:lnSpc>
                <a:spcPct val="110000"/>
              </a:lnSpc>
              <a:spcBef>
                <a:spcPts val="600"/>
              </a:spcBef>
              <a:spcAft>
                <a:spcPts val="600"/>
              </a:spcAft>
              <a:buNone/>
            </a:pPr>
            <a:r>
              <a:rPr lang="en-GB" sz="7200" dirty="0"/>
              <a:t>			Primary completion is 75.1% for girls to 82.3% for boys</a:t>
            </a:r>
          </a:p>
          <a:p>
            <a:pPr marL="180975" lvl="3" indent="0">
              <a:spcBef>
                <a:spcPts val="600"/>
              </a:spcBef>
              <a:spcAft>
                <a:spcPts val="600"/>
              </a:spcAft>
              <a:buNone/>
            </a:pPr>
            <a:r>
              <a:rPr lang="en-GB" sz="7200" dirty="0"/>
              <a:t>		</a:t>
            </a:r>
          </a:p>
          <a:p>
            <a:pPr marL="180975" lvl="3" indent="0">
              <a:spcBef>
                <a:spcPts val="600"/>
              </a:spcBef>
              <a:spcAft>
                <a:spcPts val="600"/>
              </a:spcAft>
              <a:buNone/>
            </a:pPr>
            <a:r>
              <a:rPr lang="en-GB" sz="7200" dirty="0"/>
              <a:t>			36% of women report experience of domestic violence</a:t>
            </a:r>
          </a:p>
          <a:p>
            <a:pPr marL="180975" lvl="3" indent="0">
              <a:spcBef>
                <a:spcPts val="600"/>
              </a:spcBef>
              <a:spcAft>
                <a:spcPts val="600"/>
              </a:spcAft>
              <a:buNone/>
            </a:pPr>
            <a:endParaRPr lang="en-GB" sz="7200" dirty="0"/>
          </a:p>
          <a:p>
            <a:pPr marL="180975" lvl="3" indent="0">
              <a:spcBef>
                <a:spcPts val="600"/>
              </a:spcBef>
              <a:spcAft>
                <a:spcPts val="600"/>
              </a:spcAft>
              <a:buNone/>
            </a:pPr>
            <a:r>
              <a:rPr lang="en-GB" sz="7200" dirty="0"/>
              <a:t>			Women hold 11% of seats in the National Assembly</a:t>
            </a:r>
          </a:p>
          <a:p>
            <a:pPr marL="180975" lvl="3" indent="0">
              <a:spcBef>
                <a:spcPts val="600"/>
              </a:spcBef>
              <a:spcAft>
                <a:spcPts val="600"/>
              </a:spcAft>
              <a:buNone/>
            </a:pPr>
            <a:endParaRPr lang="en-GB" sz="7200" dirty="0"/>
          </a:p>
          <a:p>
            <a:pPr marL="180975" lvl="3" indent="0">
              <a:spcBef>
                <a:spcPts val="600"/>
              </a:spcBef>
              <a:spcAft>
                <a:spcPts val="600"/>
              </a:spcAft>
              <a:buNone/>
            </a:pPr>
            <a:r>
              <a:rPr lang="en-GB" sz="7200" dirty="0"/>
              <a:t>			Score of 83/100 on Women Business and Law indicators</a:t>
            </a:r>
          </a:p>
          <a:p>
            <a:pPr marL="180975" lvl="3" indent="0">
              <a:spcBef>
                <a:spcPts val="600"/>
              </a:spcBef>
              <a:spcAft>
                <a:spcPts val="600"/>
              </a:spcAft>
              <a:buNone/>
            </a:pPr>
            <a:endParaRPr lang="en-GB" sz="7200" dirty="0"/>
          </a:p>
          <a:p>
            <a:pPr marL="180975" lvl="3" indent="0">
              <a:spcBef>
                <a:spcPts val="600"/>
              </a:spcBef>
              <a:spcAft>
                <a:spcPts val="600"/>
              </a:spcAft>
              <a:buNone/>
            </a:pPr>
            <a:r>
              <a:rPr lang="en-GB" sz="7200" dirty="0"/>
              <a:t>			Fertility rate is 5.1 births and 18% of women access contraceptives </a:t>
            </a:r>
          </a:p>
          <a:p>
            <a:pPr marL="180975" lvl="3" indent="0">
              <a:spcBef>
                <a:spcPts val="600"/>
              </a:spcBef>
              <a:spcAft>
                <a:spcPts val="600"/>
              </a:spcAft>
              <a:buNone/>
            </a:pPr>
            <a:endParaRPr lang="en-GB" sz="3800" dirty="0"/>
          </a:p>
          <a:p>
            <a:pPr marL="180975" lvl="3" indent="0">
              <a:spcBef>
                <a:spcPts val="0"/>
              </a:spcBef>
              <a:spcAft>
                <a:spcPts val="0"/>
              </a:spcAft>
              <a:buNone/>
            </a:pPr>
            <a:r>
              <a:rPr lang="en-GB" sz="2400" dirty="0"/>
              <a:t>		</a:t>
            </a:r>
          </a:p>
          <a:p>
            <a:pPr marL="180975" lvl="3" indent="0">
              <a:buNone/>
            </a:pPr>
            <a:endParaRPr lang="en-GB" sz="2300" dirty="0"/>
          </a:p>
          <a:p>
            <a:pPr lvl="2"/>
            <a:endParaRPr lang="en-GB" dirty="0"/>
          </a:p>
          <a:p>
            <a:pPr marL="0" lvl="2" indent="0">
              <a:buNone/>
            </a:pPr>
            <a:endParaRPr lang="en-GB" sz="2400" b="1" dirty="0">
              <a:solidFill>
                <a:schemeClr val="bg2"/>
              </a:solidFill>
            </a:endParaRPr>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6</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sp>
        <p:nvSpPr>
          <p:cNvPr id="2" name="Rectangle 1">
            <a:extLst>
              <a:ext uri="{FF2B5EF4-FFF2-40B4-BE49-F238E27FC236}">
                <a16:creationId xmlns:a16="http://schemas.microsoft.com/office/drawing/2014/main" id="{2C706EF0-192F-5D46-A7A7-C00135C832A5}"/>
              </a:ext>
            </a:extLst>
          </p:cNvPr>
          <p:cNvSpPr/>
          <p:nvPr/>
        </p:nvSpPr>
        <p:spPr>
          <a:xfrm>
            <a:off x="608541" y="221081"/>
            <a:ext cx="7993592" cy="830997"/>
          </a:xfrm>
          <a:prstGeom prst="rect">
            <a:avLst/>
          </a:prstGeom>
        </p:spPr>
        <p:txBody>
          <a:bodyPr wrap="square">
            <a:spAutoFit/>
          </a:bodyPr>
          <a:lstStyle/>
          <a:p>
            <a:r>
              <a:rPr lang="en-US" sz="2400" b="1" dirty="0">
                <a:solidFill>
                  <a:schemeClr val="bg2"/>
                </a:solidFill>
              </a:rPr>
              <a:t>Overview: </a:t>
            </a:r>
            <a:r>
              <a:rPr lang="en-GB" sz="2400" b="1" dirty="0">
                <a:solidFill>
                  <a:schemeClr val="bg2"/>
                </a:solidFill>
              </a:rPr>
              <a:t>One of the fastest growing economies but some of the highest gender inequality in the world</a:t>
            </a:r>
            <a:endParaRPr lang="en-US" sz="2400" b="1" dirty="0">
              <a:solidFill>
                <a:schemeClr val="bg2"/>
              </a:solidFill>
            </a:endParaRPr>
          </a:p>
        </p:txBody>
      </p:sp>
      <p:pic>
        <p:nvPicPr>
          <p:cNvPr id="1030" name="Picture 6" descr="Group Work Icons - Download Free Vector Icons | Noun Project">
            <a:extLst>
              <a:ext uri="{FF2B5EF4-FFF2-40B4-BE49-F238E27FC236}">
                <a16:creationId xmlns:a16="http://schemas.microsoft.com/office/drawing/2014/main" id="{02107C94-987B-1B41-A59C-4AB7DA790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05" y="1913066"/>
            <a:ext cx="584200" cy="584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ducation, reader, reading, study, knowledge, learning, read icon -  Download on Iconfinder | Education icon, School icon, Education">
            <a:extLst>
              <a:ext uri="{FF2B5EF4-FFF2-40B4-BE49-F238E27FC236}">
                <a16:creationId xmlns:a16="http://schemas.microsoft.com/office/drawing/2014/main" id="{688F83B9-9499-884C-A5E3-889961B45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686" y="2788082"/>
            <a:ext cx="539750" cy="539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nd - Free farming and gardening icons">
            <a:extLst>
              <a:ext uri="{FF2B5EF4-FFF2-40B4-BE49-F238E27FC236}">
                <a16:creationId xmlns:a16="http://schemas.microsoft.com/office/drawing/2014/main" id="{23534CE7-8DB0-E545-8614-FA08B3ED9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293" y="1184997"/>
            <a:ext cx="474133" cy="4741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and Icon - Free Download, PNG and Vector">
            <a:extLst>
              <a:ext uri="{FF2B5EF4-FFF2-40B4-BE49-F238E27FC236}">
                <a16:creationId xmlns:a16="http://schemas.microsoft.com/office/drawing/2014/main" id="{E36F28E0-B8FC-9A4F-829F-60839446C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355" y="3661274"/>
            <a:ext cx="438150" cy="3799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rliament Icons - Free Download, PNG and SVG">
            <a:extLst>
              <a:ext uri="{FF2B5EF4-FFF2-40B4-BE49-F238E27FC236}">
                <a16:creationId xmlns:a16="http://schemas.microsoft.com/office/drawing/2014/main" id="{AF919066-CC21-9F44-BE29-F862D6306F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026" y="4374628"/>
            <a:ext cx="443040" cy="4773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Icon | Law">
            <a:extLst>
              <a:ext uri="{FF2B5EF4-FFF2-40B4-BE49-F238E27FC236}">
                <a16:creationId xmlns:a16="http://schemas.microsoft.com/office/drawing/2014/main" id="{05641475-F122-1E43-BC5E-5174C8BF2B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601" y="5084183"/>
            <a:ext cx="558746" cy="5587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ertility Icon #372790 - Free Icons Library">
            <a:extLst>
              <a:ext uri="{FF2B5EF4-FFF2-40B4-BE49-F238E27FC236}">
                <a16:creationId xmlns:a16="http://schemas.microsoft.com/office/drawing/2014/main" id="{BCA4EF74-16D2-CB49-8867-A19EFBFC1E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355" y="5749498"/>
            <a:ext cx="558747" cy="55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9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1" y="1602000"/>
            <a:ext cx="3132666" cy="4057650"/>
          </a:xfrm>
        </p:spPr>
        <p:txBody>
          <a:bodyPr>
            <a:normAutofit fontScale="92500" lnSpcReduction="20000"/>
          </a:bodyPr>
          <a:lstStyle/>
          <a:p>
            <a:pPr marL="0" lvl="2" indent="0">
              <a:buNone/>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lvl="2"/>
            <a:r>
              <a:rPr lang="en-GB" sz="1900" dirty="0">
                <a:effectLst/>
                <a:latin typeface="+mn-lt"/>
                <a:ea typeface="Calibri" panose="020F0502020204030204" pitchFamily="34" charset="0"/>
                <a:cs typeface="Times New Roman" panose="02020603050405020304" pitchFamily="18" charset="0"/>
              </a:rPr>
              <a:t>The largest proportion of women work in </a:t>
            </a:r>
            <a:r>
              <a:rPr lang="en-GB" sz="1900" b="1" dirty="0">
                <a:effectLst/>
                <a:latin typeface="+mn-lt"/>
                <a:ea typeface="Calibri" panose="020F0502020204030204" pitchFamily="34" charset="0"/>
                <a:cs typeface="Times New Roman" panose="02020603050405020304" pitchFamily="18" charset="0"/>
              </a:rPr>
              <a:t>agriculture </a:t>
            </a:r>
            <a:r>
              <a:rPr lang="en-GB" sz="1900" dirty="0">
                <a:effectLst/>
                <a:latin typeface="+mn-lt"/>
                <a:ea typeface="Calibri" panose="020F0502020204030204" pitchFamily="34" charset="0"/>
                <a:cs typeface="Times New Roman" panose="02020603050405020304" pitchFamily="18" charset="0"/>
              </a:rPr>
              <a:t>(42.9%) then </a:t>
            </a:r>
            <a:r>
              <a:rPr lang="en-GB" sz="1900" b="1" dirty="0">
                <a:effectLst/>
                <a:latin typeface="+mn-lt"/>
                <a:ea typeface="Calibri" panose="020F0502020204030204" pitchFamily="34" charset="0"/>
                <a:cs typeface="Times New Roman" panose="02020603050405020304" pitchFamily="18" charset="0"/>
              </a:rPr>
              <a:t>retail</a:t>
            </a:r>
            <a:r>
              <a:rPr lang="en-GB" sz="1900" dirty="0">
                <a:effectLst/>
                <a:latin typeface="+mn-lt"/>
                <a:ea typeface="Calibri" panose="020F0502020204030204" pitchFamily="34" charset="0"/>
                <a:cs typeface="Times New Roman" panose="02020603050405020304" pitchFamily="18" charset="0"/>
              </a:rPr>
              <a:t> (31.6%) then </a:t>
            </a:r>
            <a:r>
              <a:rPr lang="en-GB" sz="1900" b="1" dirty="0">
                <a:effectLst/>
                <a:latin typeface="+mn-lt"/>
                <a:ea typeface="Calibri" panose="020F0502020204030204" pitchFamily="34" charset="0"/>
                <a:cs typeface="Times New Roman" panose="02020603050405020304" pitchFamily="18" charset="0"/>
              </a:rPr>
              <a:t>domestic work </a:t>
            </a:r>
            <a:r>
              <a:rPr lang="en-GB" sz="1900" dirty="0">
                <a:effectLst/>
                <a:latin typeface="+mn-lt"/>
                <a:ea typeface="Calibri" panose="020F0502020204030204" pitchFamily="34" charset="0"/>
                <a:cs typeface="Times New Roman" panose="02020603050405020304" pitchFamily="18" charset="0"/>
              </a:rPr>
              <a:t>(9.6%).</a:t>
            </a:r>
          </a:p>
          <a:p>
            <a:pPr marL="0" lvl="2" indent="0">
              <a:buNone/>
            </a:pPr>
            <a:endParaRPr lang="en-GB" sz="1800" b="1" dirty="0">
              <a:latin typeface="+mn-lt"/>
              <a:ea typeface="Calibri" panose="020F0502020204030204" pitchFamily="34" charset="0"/>
              <a:cs typeface="Times New Roman" panose="02020603050405020304" pitchFamily="18" charset="0"/>
            </a:endParaRPr>
          </a:p>
          <a:p>
            <a:pPr lvl="2"/>
            <a:r>
              <a:rPr lang="en-GB" sz="1900" b="1" dirty="0">
                <a:effectLst/>
                <a:latin typeface="+mn-lt"/>
                <a:ea typeface="Calibri" panose="020F0502020204030204" pitchFamily="34" charset="0"/>
                <a:cs typeface="Times New Roman" panose="02020603050405020304" pitchFamily="18" charset="0"/>
              </a:rPr>
              <a:t>Manufacturing</a:t>
            </a:r>
            <a:r>
              <a:rPr lang="en-GB" sz="1900" dirty="0">
                <a:effectLst/>
                <a:latin typeface="+mn-lt"/>
                <a:ea typeface="Calibri" panose="020F0502020204030204" pitchFamily="34" charset="0"/>
                <a:cs typeface="Times New Roman" panose="02020603050405020304" pitchFamily="18" charset="0"/>
              </a:rPr>
              <a:t> currently engages only a small proportion of women (1.8% in the garment sector and 1.0% in other industrial sectors). </a:t>
            </a:r>
          </a:p>
          <a:p>
            <a:pPr lvl="2"/>
            <a:endParaRPr lang="en-GB" sz="1800" dirty="0">
              <a:latin typeface="+mn-lt"/>
              <a:ea typeface="Calibri" panose="020F0502020204030204" pitchFamily="34" charset="0"/>
              <a:cs typeface="Times New Roman" panose="02020603050405020304" pitchFamily="18" charset="0"/>
            </a:endParaRPr>
          </a:p>
          <a:p>
            <a:pPr lvl="2"/>
            <a:r>
              <a:rPr lang="en-GB" sz="1900" dirty="0">
                <a:effectLst/>
                <a:latin typeface="+mn-lt"/>
                <a:ea typeface="Calibri" panose="020F0502020204030204" pitchFamily="34" charset="0"/>
                <a:cs typeface="Times New Roman" panose="02020603050405020304" pitchFamily="18" charset="0"/>
              </a:rPr>
              <a:t>But industrial development is a core element of Côte d’Ivoire’s </a:t>
            </a:r>
            <a:r>
              <a:rPr lang="en-GB" sz="1900" b="1" dirty="0">
                <a:latin typeface="+mn-lt"/>
                <a:ea typeface="Calibri" panose="020F0502020204030204" pitchFamily="34" charset="0"/>
                <a:cs typeface="Times New Roman" panose="02020603050405020304" pitchFamily="18" charset="0"/>
              </a:rPr>
              <a:t>National Development Plan 2016- 2020</a:t>
            </a:r>
            <a:r>
              <a:rPr lang="en-GB" sz="1900" dirty="0">
                <a:latin typeface="+mn-lt"/>
                <a:ea typeface="Calibri" panose="020F0502020204030204" pitchFamily="34" charset="0"/>
                <a:cs typeface="Times New Roman" panose="02020603050405020304" pitchFamily="18" charset="0"/>
              </a:rPr>
              <a:t>.</a:t>
            </a:r>
            <a:endParaRPr lang="en-GB" sz="1900" dirty="0">
              <a:latin typeface="+mn-lt"/>
              <a:cs typeface="Times New Roman" panose="02020603050405020304" pitchFamily="18" charset="0"/>
            </a:endParaRPr>
          </a:p>
        </p:txBody>
      </p:sp>
      <p:sp>
        <p:nvSpPr>
          <p:cNvPr id="7" name="Title 6"/>
          <p:cNvSpPr>
            <a:spLocks noGrp="1"/>
          </p:cNvSpPr>
          <p:nvPr>
            <p:ph type="title"/>
          </p:nvPr>
        </p:nvSpPr>
        <p:spPr>
          <a:xfrm>
            <a:off x="661736" y="331857"/>
            <a:ext cx="8218488" cy="691200"/>
          </a:xfrm>
        </p:spPr>
        <p:txBody>
          <a:bodyPr/>
          <a:lstStyle/>
          <a:p>
            <a:r>
              <a:rPr lang="en-US" dirty="0"/>
              <a:t>Sector analysis</a:t>
            </a:r>
            <a:endParaRPr lang="en-GB" dirty="0"/>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7</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pic>
        <p:nvPicPr>
          <p:cNvPr id="9" name="Picture 8" descr="Map&#10;&#10;Description automatically generated">
            <a:extLst>
              <a:ext uri="{FF2B5EF4-FFF2-40B4-BE49-F238E27FC236}">
                <a16:creationId xmlns:a16="http://schemas.microsoft.com/office/drawing/2014/main" id="{F82A34A1-D40A-A945-A024-808091B111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13073" y="1344824"/>
            <a:ext cx="4317999" cy="4572001"/>
          </a:xfrm>
          <a:prstGeom prst="rect">
            <a:avLst/>
          </a:prstGeom>
          <a:noFill/>
          <a:ln>
            <a:noFill/>
          </a:ln>
        </p:spPr>
      </p:pic>
    </p:spTree>
    <p:extLst>
      <p:ext uri="{BB962C8B-B14F-4D97-AF65-F5344CB8AC3E}">
        <p14:creationId xmlns:p14="http://schemas.microsoft.com/office/powerpoint/2010/main" val="155416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72D1F3-A5E5-4E47-B69D-D18C1E05DA2F}"/>
              </a:ext>
            </a:extLst>
          </p:cNvPr>
          <p:cNvSpPr>
            <a:spLocks noGrp="1"/>
          </p:cNvSpPr>
          <p:nvPr>
            <p:ph type="body" sz="quarter" idx="13"/>
          </p:nvPr>
        </p:nvSpPr>
        <p:spPr/>
        <p:txBody>
          <a:bodyPr/>
          <a:lstStyle/>
          <a:p>
            <a:endParaRPr lang="en-US" dirty="0"/>
          </a:p>
        </p:txBody>
      </p:sp>
      <p:sp>
        <p:nvSpPr>
          <p:cNvPr id="3" name="Slide Number Placeholder 2">
            <a:extLst>
              <a:ext uri="{FF2B5EF4-FFF2-40B4-BE49-F238E27FC236}">
                <a16:creationId xmlns:a16="http://schemas.microsoft.com/office/drawing/2014/main" id="{5C0582F6-026E-CB41-BDA4-55B2843FFC2A}"/>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8</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sp>
        <p:nvSpPr>
          <p:cNvPr id="4" name="Title 3">
            <a:extLst>
              <a:ext uri="{FF2B5EF4-FFF2-40B4-BE49-F238E27FC236}">
                <a16:creationId xmlns:a16="http://schemas.microsoft.com/office/drawing/2014/main" id="{753F1F2D-42C1-2F41-ADE8-3E4CA2EA4792}"/>
              </a:ext>
            </a:extLst>
          </p:cNvPr>
          <p:cNvSpPr>
            <a:spLocks noGrp="1"/>
          </p:cNvSpPr>
          <p:nvPr>
            <p:ph type="title"/>
          </p:nvPr>
        </p:nvSpPr>
        <p:spPr/>
        <p:txBody>
          <a:bodyPr/>
          <a:lstStyle/>
          <a:p>
            <a:r>
              <a:rPr lang="en-US" dirty="0"/>
              <a:t>Breakdown of sectors by gender</a:t>
            </a:r>
          </a:p>
        </p:txBody>
      </p:sp>
      <p:graphicFrame>
        <p:nvGraphicFramePr>
          <p:cNvPr id="5" name="Table 4">
            <a:extLst>
              <a:ext uri="{FF2B5EF4-FFF2-40B4-BE49-F238E27FC236}">
                <a16:creationId xmlns:a16="http://schemas.microsoft.com/office/drawing/2014/main" id="{081127F3-58ED-264F-A6BE-26A5546CEA78}"/>
              </a:ext>
            </a:extLst>
          </p:cNvPr>
          <p:cNvGraphicFramePr>
            <a:graphicFrameLocks noGrp="1"/>
          </p:cNvGraphicFramePr>
          <p:nvPr>
            <p:extLst>
              <p:ext uri="{D42A27DB-BD31-4B8C-83A1-F6EECF244321}">
                <p14:modId xmlns:p14="http://schemas.microsoft.com/office/powerpoint/2010/main" val="4175783163"/>
              </p:ext>
            </p:extLst>
          </p:nvPr>
        </p:nvGraphicFramePr>
        <p:xfrm>
          <a:off x="327351" y="1349115"/>
          <a:ext cx="8359450" cy="4670687"/>
        </p:xfrm>
        <a:graphic>
          <a:graphicData uri="http://schemas.openxmlformats.org/drawingml/2006/table">
            <a:tbl>
              <a:tblPr firstRow="1" firstCol="1" bandRow="1">
                <a:tableStyleId>{5C22544A-7EE6-4342-B048-85BDC9FD1C3A}</a:tableStyleId>
              </a:tblPr>
              <a:tblGrid>
                <a:gridCol w="1653438">
                  <a:extLst>
                    <a:ext uri="{9D8B030D-6E8A-4147-A177-3AD203B41FA5}">
                      <a16:colId xmlns:a16="http://schemas.microsoft.com/office/drawing/2014/main" val="3361771024"/>
                    </a:ext>
                  </a:extLst>
                </a:gridCol>
                <a:gridCol w="1265405">
                  <a:extLst>
                    <a:ext uri="{9D8B030D-6E8A-4147-A177-3AD203B41FA5}">
                      <a16:colId xmlns:a16="http://schemas.microsoft.com/office/drawing/2014/main" val="3378892094"/>
                    </a:ext>
                  </a:extLst>
                </a:gridCol>
                <a:gridCol w="671143">
                  <a:extLst>
                    <a:ext uri="{9D8B030D-6E8A-4147-A177-3AD203B41FA5}">
                      <a16:colId xmlns:a16="http://schemas.microsoft.com/office/drawing/2014/main" val="147854030"/>
                    </a:ext>
                  </a:extLst>
                </a:gridCol>
                <a:gridCol w="1071840">
                  <a:extLst>
                    <a:ext uri="{9D8B030D-6E8A-4147-A177-3AD203B41FA5}">
                      <a16:colId xmlns:a16="http://schemas.microsoft.com/office/drawing/2014/main" val="4058732248"/>
                    </a:ext>
                  </a:extLst>
                </a:gridCol>
                <a:gridCol w="864709">
                  <a:extLst>
                    <a:ext uri="{9D8B030D-6E8A-4147-A177-3AD203B41FA5}">
                      <a16:colId xmlns:a16="http://schemas.microsoft.com/office/drawing/2014/main" val="3066555316"/>
                    </a:ext>
                  </a:extLst>
                </a:gridCol>
                <a:gridCol w="896366">
                  <a:extLst>
                    <a:ext uri="{9D8B030D-6E8A-4147-A177-3AD203B41FA5}">
                      <a16:colId xmlns:a16="http://schemas.microsoft.com/office/drawing/2014/main" val="3628086710"/>
                    </a:ext>
                  </a:extLst>
                </a:gridCol>
                <a:gridCol w="1071840">
                  <a:extLst>
                    <a:ext uri="{9D8B030D-6E8A-4147-A177-3AD203B41FA5}">
                      <a16:colId xmlns:a16="http://schemas.microsoft.com/office/drawing/2014/main" val="4188130152"/>
                    </a:ext>
                  </a:extLst>
                </a:gridCol>
                <a:gridCol w="864709">
                  <a:extLst>
                    <a:ext uri="{9D8B030D-6E8A-4147-A177-3AD203B41FA5}">
                      <a16:colId xmlns:a16="http://schemas.microsoft.com/office/drawing/2014/main" val="3181487049"/>
                    </a:ext>
                  </a:extLst>
                </a:gridCol>
              </a:tblGrid>
              <a:tr h="513654">
                <a:tc>
                  <a:txBody>
                    <a:bodyPr/>
                    <a:lstStyle/>
                    <a:p>
                      <a:pPr algn="just">
                        <a:lnSpc>
                          <a:spcPct val="115000"/>
                        </a:lnSpc>
                        <a:spcAft>
                          <a:spcPts val="1000"/>
                        </a:spcAft>
                      </a:pPr>
                      <a:r>
                        <a:rPr lang="en-GB" sz="900">
                          <a:effectLst/>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gridSpan="2">
                  <a:txBody>
                    <a:bodyPr/>
                    <a:lstStyle/>
                    <a:p>
                      <a:pPr algn="just">
                        <a:lnSpc>
                          <a:spcPct val="115000"/>
                        </a:lnSpc>
                        <a:spcAft>
                          <a:spcPts val="1000"/>
                        </a:spcAft>
                      </a:pPr>
                      <a:r>
                        <a:rPr lang="en-GB" sz="900">
                          <a:effectLst/>
                        </a:rPr>
                        <a:t>Men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hMerge="1">
                  <a:txBody>
                    <a:bodyPr/>
                    <a:lstStyle/>
                    <a:p>
                      <a:endParaRPr lang="en-US"/>
                    </a:p>
                  </a:txBody>
                  <a:tcPr/>
                </a:tc>
                <a:tc gridSpan="2">
                  <a:txBody>
                    <a:bodyPr/>
                    <a:lstStyle/>
                    <a:p>
                      <a:pPr algn="just">
                        <a:lnSpc>
                          <a:spcPct val="115000"/>
                        </a:lnSpc>
                        <a:spcAft>
                          <a:spcPts val="1000"/>
                        </a:spcAft>
                      </a:pPr>
                      <a:r>
                        <a:rPr lang="en-GB" sz="900">
                          <a:effectLst/>
                        </a:rPr>
                        <a:t>Women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hMerge="1">
                  <a:txBody>
                    <a:bodyPr/>
                    <a:lstStyle/>
                    <a:p>
                      <a:endParaRPr lang="en-US"/>
                    </a:p>
                  </a:txBody>
                  <a:tcPr/>
                </a:tc>
                <a:tc>
                  <a:txBody>
                    <a:bodyPr/>
                    <a:lstStyle/>
                    <a:p>
                      <a:pPr algn="just">
                        <a:lnSpc>
                          <a:spcPct val="115000"/>
                        </a:lnSpc>
                        <a:spcAft>
                          <a:spcPts val="1000"/>
                        </a:spcAft>
                      </a:pPr>
                      <a:r>
                        <a:rPr lang="en-GB" sz="900">
                          <a:effectLst/>
                        </a:rPr>
                        <a:t>Proportion of women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gridSpan="2">
                  <a:txBody>
                    <a:bodyPr/>
                    <a:lstStyle/>
                    <a:p>
                      <a:pPr algn="just">
                        <a:lnSpc>
                          <a:spcPct val="115000"/>
                        </a:lnSpc>
                        <a:spcAft>
                          <a:spcPts val="1000"/>
                        </a:spcAft>
                      </a:pPr>
                      <a:r>
                        <a:rPr lang="en-GB" sz="900">
                          <a:effectLst/>
                        </a:rPr>
                        <a:t>TOTAL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hMerge="1">
                  <a:txBody>
                    <a:bodyPr/>
                    <a:lstStyle/>
                    <a:p>
                      <a:endParaRPr lang="en-US"/>
                    </a:p>
                  </a:txBody>
                  <a:tcPr/>
                </a:tc>
                <a:extLst>
                  <a:ext uri="{0D108BD9-81ED-4DB2-BD59-A6C34878D82A}">
                    <a16:rowId xmlns:a16="http://schemas.microsoft.com/office/drawing/2014/main" val="87481899"/>
                  </a:ext>
                </a:extLst>
              </a:tr>
              <a:tr h="163695">
                <a:tc>
                  <a:txBody>
                    <a:bodyPr/>
                    <a:lstStyle/>
                    <a:p>
                      <a:pPr>
                        <a:lnSpc>
                          <a:spcPct val="115000"/>
                        </a:lnSpc>
                        <a:spcAft>
                          <a:spcPts val="1000"/>
                        </a:spcAft>
                      </a:pPr>
                      <a:r>
                        <a:rPr lang="en-GB" sz="900">
                          <a:effectLst/>
                        </a:rPr>
                        <a:t>Agriculture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2,586,158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47.8%</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1,751,601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highlight>
                            <a:srgbClr val="FFFF00"/>
                          </a:highlight>
                        </a:rPr>
                        <a:t>42.9%</a:t>
                      </a:r>
                      <a:endParaRPr lang="en-GB" sz="1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40.4%</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4,337,759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45.7%</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323577026"/>
                  </a:ext>
                </a:extLst>
              </a:tr>
              <a:tr h="338674">
                <a:tc>
                  <a:txBody>
                    <a:bodyPr/>
                    <a:lstStyle/>
                    <a:p>
                      <a:pPr>
                        <a:lnSpc>
                          <a:spcPct val="115000"/>
                        </a:lnSpc>
                        <a:spcAft>
                          <a:spcPts val="1000"/>
                        </a:spcAft>
                      </a:pPr>
                      <a:r>
                        <a:rPr lang="en-GB" sz="900">
                          <a:effectLst/>
                        </a:rPr>
                        <a:t>Forestry, fodder activities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92,827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1.7%</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21,335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0.5%</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18.7%</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114,162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1961882083"/>
                  </a:ext>
                </a:extLst>
              </a:tr>
              <a:tr h="338674">
                <a:tc>
                  <a:txBody>
                    <a:bodyPr/>
                    <a:lstStyle/>
                    <a:p>
                      <a:pPr>
                        <a:lnSpc>
                          <a:spcPct val="115000"/>
                        </a:lnSpc>
                        <a:spcAft>
                          <a:spcPts val="1000"/>
                        </a:spcAft>
                      </a:pPr>
                      <a:r>
                        <a:rPr lang="en-GB" sz="900">
                          <a:effectLst/>
                        </a:rPr>
                        <a:t>Breeding, hunting, fishing</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73,252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1.4%</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6,709</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0.2%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8.4%</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79,961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0.8%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357803063"/>
                  </a:ext>
                </a:extLst>
              </a:tr>
              <a:tr h="338674">
                <a:tc>
                  <a:txBody>
                    <a:bodyPr/>
                    <a:lstStyle/>
                    <a:p>
                      <a:pPr>
                        <a:lnSpc>
                          <a:spcPct val="115000"/>
                        </a:lnSpc>
                        <a:spcAft>
                          <a:spcPts val="1000"/>
                        </a:spcAft>
                      </a:pPr>
                      <a:r>
                        <a:rPr lang="en-GB" sz="900">
                          <a:effectLst/>
                        </a:rPr>
                        <a:t>Agrifoods industries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37,851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0.7%</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15,357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0.4%</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28.9%.</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53,208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0.6%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4026910749"/>
                  </a:ext>
                </a:extLst>
              </a:tr>
              <a:tr h="338674">
                <a:tc>
                  <a:txBody>
                    <a:bodyPr/>
                    <a:lstStyle/>
                    <a:p>
                      <a:pPr>
                        <a:lnSpc>
                          <a:spcPct val="115000"/>
                        </a:lnSpc>
                        <a:spcAft>
                          <a:spcPts val="1000"/>
                        </a:spcAft>
                      </a:pPr>
                      <a:r>
                        <a:rPr lang="en-GB" sz="900">
                          <a:effectLst/>
                        </a:rPr>
                        <a:t>Garment production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80,240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1.5%</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74,538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48.2%</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154,778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3855937353"/>
                  </a:ext>
                </a:extLst>
              </a:tr>
              <a:tr h="338674">
                <a:tc>
                  <a:txBody>
                    <a:bodyPr/>
                    <a:lstStyle/>
                    <a:p>
                      <a:pPr>
                        <a:lnSpc>
                          <a:spcPct val="115000"/>
                        </a:lnSpc>
                        <a:spcAft>
                          <a:spcPts val="1000"/>
                        </a:spcAft>
                      </a:pPr>
                      <a:r>
                        <a:rPr lang="en-GB" sz="900">
                          <a:effectLst/>
                        </a:rPr>
                        <a:t>Other industrial activities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241,982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4.5%</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39,418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1.0%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14.0%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281,400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599875168"/>
                  </a:ext>
                </a:extLst>
              </a:tr>
              <a:tr h="163695">
                <a:tc>
                  <a:txBody>
                    <a:bodyPr/>
                    <a:lstStyle/>
                    <a:p>
                      <a:pPr>
                        <a:lnSpc>
                          <a:spcPct val="115000"/>
                        </a:lnSpc>
                        <a:spcAft>
                          <a:spcPts val="1000"/>
                        </a:spcAft>
                      </a:pPr>
                      <a:r>
                        <a:rPr lang="en-GB" sz="900">
                          <a:effectLst/>
                        </a:rPr>
                        <a:t>Construction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147,662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2.7%</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3,551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0.1%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2.3%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151,213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2053054547"/>
                  </a:ext>
                </a:extLst>
              </a:tr>
              <a:tr h="163695">
                <a:tc>
                  <a:txBody>
                    <a:bodyPr/>
                    <a:lstStyle/>
                    <a:p>
                      <a:pPr>
                        <a:lnSpc>
                          <a:spcPct val="115000"/>
                        </a:lnSpc>
                        <a:spcAft>
                          <a:spcPts val="1000"/>
                        </a:spcAft>
                      </a:pPr>
                      <a:r>
                        <a:rPr lang="en-GB" sz="900">
                          <a:effectLst/>
                        </a:rPr>
                        <a:t>Retail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663,000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12.3%</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1,290,090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highlight>
                            <a:srgbClr val="FFFF00"/>
                          </a:highlight>
                        </a:rPr>
                        <a:t>31.6%</a:t>
                      </a:r>
                      <a:endParaRPr lang="en-GB" sz="1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66.1%</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1,953,090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20.6%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4182461196"/>
                  </a:ext>
                </a:extLst>
              </a:tr>
              <a:tr h="163695">
                <a:tc>
                  <a:txBody>
                    <a:bodyPr/>
                    <a:lstStyle/>
                    <a:p>
                      <a:pPr>
                        <a:lnSpc>
                          <a:spcPct val="115000"/>
                        </a:lnSpc>
                        <a:spcAft>
                          <a:spcPts val="1000"/>
                        </a:spcAft>
                      </a:pPr>
                      <a:r>
                        <a:rPr lang="en-GB" sz="900">
                          <a:effectLst/>
                        </a:rPr>
                        <a:t>Wholesale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101,218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1.9%</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155,596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60.6%</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256,814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2.7%</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2896454212"/>
                  </a:ext>
                </a:extLst>
              </a:tr>
              <a:tr h="163695">
                <a:tc>
                  <a:txBody>
                    <a:bodyPr/>
                    <a:lstStyle/>
                    <a:p>
                      <a:pPr>
                        <a:lnSpc>
                          <a:spcPct val="115000"/>
                        </a:lnSpc>
                        <a:spcAft>
                          <a:spcPts val="1000"/>
                        </a:spcAft>
                      </a:pPr>
                      <a:r>
                        <a:rPr lang="en-GB" sz="900">
                          <a:effectLst/>
                        </a:rPr>
                        <a:t>Repair services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168,162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4,638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0.1%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2.7%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172,800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2803968018"/>
                  </a:ext>
                </a:extLst>
              </a:tr>
              <a:tr h="163695">
                <a:tc>
                  <a:txBody>
                    <a:bodyPr/>
                    <a:lstStyle/>
                    <a:p>
                      <a:pPr>
                        <a:lnSpc>
                          <a:spcPct val="115000"/>
                        </a:lnSpc>
                        <a:spcAft>
                          <a:spcPts val="1000"/>
                        </a:spcAft>
                      </a:pPr>
                      <a:r>
                        <a:rPr lang="en-GB" sz="900">
                          <a:effectLst/>
                        </a:rPr>
                        <a:t>Hospitality</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63,767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136,816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68.2%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200,583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3814061640"/>
                  </a:ext>
                </a:extLst>
              </a:tr>
              <a:tr h="338674">
                <a:tc>
                  <a:txBody>
                    <a:bodyPr/>
                    <a:lstStyle/>
                    <a:p>
                      <a:pPr>
                        <a:lnSpc>
                          <a:spcPct val="115000"/>
                        </a:lnSpc>
                        <a:spcAft>
                          <a:spcPts val="1000"/>
                        </a:spcAft>
                      </a:pPr>
                      <a:r>
                        <a:rPr lang="en-GB" sz="900">
                          <a:effectLst/>
                        </a:rPr>
                        <a:t>Transport et communication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327,486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6.1%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24,235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0.6%</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6.9%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351,721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3.7%</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2432547849"/>
                  </a:ext>
                </a:extLst>
              </a:tr>
              <a:tr h="163695">
                <a:tc>
                  <a:txBody>
                    <a:bodyPr/>
                    <a:lstStyle/>
                    <a:p>
                      <a:pPr>
                        <a:lnSpc>
                          <a:spcPct val="115000"/>
                        </a:lnSpc>
                        <a:spcAft>
                          <a:spcPts val="1000"/>
                        </a:spcAft>
                      </a:pPr>
                      <a:r>
                        <a:rPr lang="en-GB" sz="900">
                          <a:effectLst/>
                        </a:rPr>
                        <a:t>Domestic services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284,534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5.3%</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393,259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highlight>
                            <a:srgbClr val="FFFF00"/>
                          </a:highlight>
                        </a:rPr>
                        <a:t>9.6%</a:t>
                      </a:r>
                      <a:endParaRPr lang="en-GB" sz="10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58.0%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677,793</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7.1%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1498061377"/>
                  </a:ext>
                </a:extLst>
              </a:tr>
              <a:tr h="338674">
                <a:tc>
                  <a:txBody>
                    <a:bodyPr/>
                    <a:lstStyle/>
                    <a:p>
                      <a:pPr>
                        <a:lnSpc>
                          <a:spcPct val="115000"/>
                        </a:lnSpc>
                        <a:spcAft>
                          <a:spcPts val="1000"/>
                        </a:spcAft>
                      </a:pPr>
                      <a:r>
                        <a:rPr lang="en-GB" sz="900">
                          <a:effectLst/>
                        </a:rPr>
                        <a:t>Administration, social services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538,698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10.0%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168,169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4.1%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23.8%</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706,867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7.4%</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14086249"/>
                  </a:ext>
                </a:extLst>
              </a:tr>
              <a:tr h="640450">
                <a:tc>
                  <a:txBody>
                    <a:bodyPr/>
                    <a:lstStyle/>
                    <a:p>
                      <a:pPr>
                        <a:lnSpc>
                          <a:spcPct val="115000"/>
                        </a:lnSpc>
                        <a:spcAft>
                          <a:spcPts val="1000"/>
                        </a:spcAft>
                      </a:pPr>
                      <a:r>
                        <a:rPr lang="en-GB" sz="900">
                          <a:effectLst/>
                        </a:rPr>
                        <a:t>Total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5,406,838</a:t>
                      </a:r>
                      <a:endParaRPr lang="en-GB" sz="1000">
                        <a:effectLst/>
                      </a:endParaRPr>
                    </a:p>
                    <a:p>
                      <a:pPr algn="just">
                        <a:lnSpc>
                          <a:spcPct val="115000"/>
                        </a:lnSpc>
                        <a:spcAft>
                          <a:spcPts val="1000"/>
                        </a:spcAft>
                      </a:pPr>
                      <a:r>
                        <a:rPr lang="en-GB" sz="900">
                          <a:effectLst/>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100.0%</a:t>
                      </a:r>
                      <a:endParaRPr lang="en-GB" sz="1000">
                        <a:effectLst/>
                      </a:endParaRPr>
                    </a:p>
                    <a:p>
                      <a:pPr algn="just">
                        <a:lnSpc>
                          <a:spcPct val="115000"/>
                        </a:lnSpc>
                        <a:spcAft>
                          <a:spcPts val="1000"/>
                        </a:spcAft>
                      </a:pPr>
                      <a:r>
                        <a:rPr lang="en-GB" sz="900">
                          <a:effectLst/>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4,085,312</a:t>
                      </a:r>
                      <a:endParaRPr lang="en-GB" sz="1000">
                        <a:effectLst/>
                      </a:endParaRPr>
                    </a:p>
                    <a:p>
                      <a:pPr algn="just">
                        <a:lnSpc>
                          <a:spcPct val="115000"/>
                        </a:lnSpc>
                        <a:spcAft>
                          <a:spcPts val="1000"/>
                        </a:spcAft>
                      </a:pPr>
                      <a:r>
                        <a:rPr lang="en-GB" sz="900">
                          <a:effectLst/>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100.0%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43.0%</a:t>
                      </a:r>
                      <a:endParaRPr lang="en-GB" sz="1000">
                        <a:effectLst/>
                      </a:endParaRPr>
                    </a:p>
                    <a:p>
                      <a:pPr algn="just">
                        <a:lnSpc>
                          <a:spcPct val="115000"/>
                        </a:lnSpc>
                        <a:spcAft>
                          <a:spcPts val="1000"/>
                        </a:spcAft>
                      </a:pPr>
                      <a:r>
                        <a:rPr lang="en-GB" sz="900">
                          <a:effectLst/>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a:effectLst/>
                        </a:rPr>
                        <a:t>9,492,150</a:t>
                      </a:r>
                      <a:endParaRPr lang="en-GB" sz="1000">
                        <a:effectLst/>
                      </a:endParaRPr>
                    </a:p>
                    <a:p>
                      <a:pPr algn="just">
                        <a:lnSpc>
                          <a:spcPct val="115000"/>
                        </a:lnSpc>
                        <a:spcAft>
                          <a:spcPts val="1000"/>
                        </a:spcAft>
                      </a:pPr>
                      <a:r>
                        <a:rPr lang="en-GB" sz="900">
                          <a:effectLst/>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tc>
                  <a:txBody>
                    <a:bodyPr/>
                    <a:lstStyle/>
                    <a:p>
                      <a:pPr algn="just">
                        <a:lnSpc>
                          <a:spcPct val="115000"/>
                        </a:lnSpc>
                        <a:spcAft>
                          <a:spcPts val="1000"/>
                        </a:spcAft>
                      </a:pPr>
                      <a:r>
                        <a:rPr lang="en-GB" sz="900" dirty="0">
                          <a:effectLst/>
                        </a:rPr>
                        <a:t>100.0%</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64789" marR="64789" marT="0" marB="0"/>
                </a:tc>
                <a:extLst>
                  <a:ext uri="{0D108BD9-81ED-4DB2-BD59-A6C34878D82A}">
                    <a16:rowId xmlns:a16="http://schemas.microsoft.com/office/drawing/2014/main" val="2254670701"/>
                  </a:ext>
                </a:extLst>
              </a:tr>
            </a:tbl>
          </a:graphicData>
        </a:graphic>
      </p:graphicFrame>
      <p:sp>
        <p:nvSpPr>
          <p:cNvPr id="6" name="Rectangle 2">
            <a:extLst>
              <a:ext uri="{FF2B5EF4-FFF2-40B4-BE49-F238E27FC236}">
                <a16:creationId xmlns:a16="http://schemas.microsoft.com/office/drawing/2014/main" id="{895BC054-AF3A-9B47-9DBC-8930F30A2B01}"/>
              </a:ext>
            </a:extLst>
          </p:cNvPr>
          <p:cNvSpPr>
            <a:spLocks noChangeArrowheads="1"/>
          </p:cNvSpPr>
          <p:nvPr/>
        </p:nvSpPr>
        <p:spPr bwMode="auto">
          <a:xfrm>
            <a:off x="-129849" y="1600200"/>
            <a:ext cx="132884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 Box 2">
            <a:extLst>
              <a:ext uri="{FF2B5EF4-FFF2-40B4-BE49-F238E27FC236}">
                <a16:creationId xmlns:a16="http://schemas.microsoft.com/office/drawing/2014/main" id="{8ECD2CDF-BAE3-6B48-B7AB-2237BDA34EB0}"/>
              </a:ext>
            </a:extLst>
          </p:cNvPr>
          <p:cNvSpPr txBox="1">
            <a:spLocks noChangeArrowheads="1"/>
          </p:cNvSpPr>
          <p:nvPr/>
        </p:nvSpPr>
        <p:spPr bwMode="auto">
          <a:xfrm>
            <a:off x="474521" y="9045575"/>
            <a:ext cx="8559060" cy="1490663"/>
          </a:xfrm>
          <a:prstGeom prst="rect">
            <a:avLst/>
          </a:prstGeom>
          <a:solidFill>
            <a:srgbClr val="FFFFFF"/>
          </a:solidFill>
          <a:ln w="9525">
            <a:solidFill>
              <a:srgbClr val="00AB8E"/>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About WOW Helpdesk reports:</a:t>
            </a: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The WOW Helpdesk is funded by the UK Department for International Development (DFID). WOW Helpdesk services are provided by the Work and Opportunities for Women (WOW) Programme alliance. For any further request or enquiry, contact enquiry@WOWHelpdesk.org.uk</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Suggested citation:</a:t>
            </a: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Kalsi, K. and Memon, F. (2020) Women’s Economic Empowerment in Côte d'Ivoire, WOW Helpdesk Query No. 55. London, UK: WOW Helpdesk</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986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57200" y="1437060"/>
            <a:ext cx="8218488" cy="4524337"/>
          </a:xfrm>
        </p:spPr>
        <p:txBody>
          <a:bodyPr>
            <a:normAutofit fontScale="85000" lnSpcReduction="20000"/>
          </a:bodyPr>
          <a:lstStyle/>
          <a:p>
            <a:pPr marL="0" lvl="2" indent="0">
              <a:buNone/>
            </a:pPr>
            <a:r>
              <a:rPr lang="en-US" sz="2600" b="1" dirty="0">
                <a:solidFill>
                  <a:schemeClr val="bg2"/>
                </a:solidFill>
              </a:rPr>
              <a:t>Access to land</a:t>
            </a:r>
          </a:p>
          <a:p>
            <a:pPr lvl="2"/>
            <a:r>
              <a:rPr lang="en-GB" sz="1900" b="1" dirty="0">
                <a:effectLst/>
                <a:latin typeface="+mn-lt"/>
                <a:ea typeface="Calibri" panose="020F0502020204030204" pitchFamily="34" charset="0"/>
                <a:cs typeface="Times New Roman" panose="02020603050405020304" pitchFamily="18" charset="0"/>
              </a:rPr>
              <a:t>Lack of access to land </a:t>
            </a:r>
            <a:r>
              <a:rPr lang="en-GB" sz="1900" dirty="0">
                <a:effectLst/>
                <a:latin typeface="+mn-lt"/>
                <a:ea typeface="Calibri" panose="020F0502020204030204" pitchFamily="34" charset="0"/>
                <a:cs typeface="Times New Roman" panose="02020603050405020304" pitchFamily="18" charset="0"/>
              </a:rPr>
              <a:t>is a </a:t>
            </a:r>
            <a:r>
              <a:rPr lang="en-GB" sz="1900" dirty="0">
                <a:latin typeface="+mn-lt"/>
                <a:ea typeface="Calibri" panose="020F0502020204030204" pitchFamily="34" charset="0"/>
                <a:cs typeface="Times New Roman" panose="02020603050405020304" pitchFamily="18" charset="0"/>
              </a:rPr>
              <a:t>critical</a:t>
            </a:r>
            <a:r>
              <a:rPr lang="en-GB" sz="1900" dirty="0">
                <a:effectLst/>
                <a:latin typeface="+mn-lt"/>
                <a:ea typeface="Calibri" panose="020F0502020204030204" pitchFamily="34" charset="0"/>
                <a:cs typeface="Times New Roman" panose="02020603050405020304" pitchFamily="18" charset="0"/>
              </a:rPr>
              <a:t> barrier to women’s economic empowerment</a:t>
            </a:r>
          </a:p>
          <a:p>
            <a:pPr lvl="2"/>
            <a:r>
              <a:rPr lang="en-GB" sz="1900" dirty="0">
                <a:latin typeface="+mn-lt"/>
                <a:ea typeface="Calibri" panose="020F0502020204030204" pitchFamily="34" charset="0"/>
                <a:cs typeface="Times New Roman" panose="02020603050405020304" pitchFamily="18" charset="0"/>
              </a:rPr>
              <a:t>L</a:t>
            </a:r>
            <a:r>
              <a:rPr lang="en-GB" sz="1900" dirty="0">
                <a:effectLst/>
                <a:latin typeface="+mn-lt"/>
                <a:ea typeface="Calibri" panose="020F0502020204030204" pitchFamily="34" charset="0"/>
                <a:cs typeface="Times New Roman" panose="02020603050405020304" pitchFamily="18" charset="0"/>
              </a:rPr>
              <a:t>ack of access to land restricts </a:t>
            </a:r>
            <a:r>
              <a:rPr lang="en-GB" sz="1900" b="1" dirty="0">
                <a:effectLst/>
                <a:latin typeface="+mn-lt"/>
                <a:ea typeface="Calibri" panose="020F0502020204030204" pitchFamily="34" charset="0"/>
                <a:cs typeface="Times New Roman" panose="02020603050405020304" pitchFamily="18" charset="0"/>
              </a:rPr>
              <a:t>access to credit</a:t>
            </a:r>
          </a:p>
          <a:p>
            <a:pPr lvl="2"/>
            <a:r>
              <a:rPr lang="en-GB" sz="1900" b="1" dirty="0">
                <a:latin typeface="+mn-lt"/>
                <a:cs typeface="Times New Roman" panose="02020603050405020304" pitchFamily="18" charset="0"/>
              </a:rPr>
              <a:t>Widows</a:t>
            </a:r>
            <a:r>
              <a:rPr lang="en-GB" sz="1900" dirty="0">
                <a:latin typeface="+mn-lt"/>
                <a:cs typeface="Times New Roman" panose="02020603050405020304" pitchFamily="18" charset="0"/>
              </a:rPr>
              <a:t> are vulnerable to losing land access upon the death of their husband</a:t>
            </a:r>
          </a:p>
          <a:p>
            <a:pPr lvl="2"/>
            <a:r>
              <a:rPr lang="en-GB" sz="1900" dirty="0">
                <a:latin typeface="+mn-lt"/>
                <a:cs typeface="Times New Roman" panose="02020603050405020304" pitchFamily="18" charset="0"/>
              </a:rPr>
              <a:t>Migrant women (both foreign and from other regions of Côte d’Ivoire) face barriers to land access</a:t>
            </a:r>
          </a:p>
          <a:p>
            <a:pPr lvl="2"/>
            <a:endParaRPr lang="en-GB" sz="1900" dirty="0">
              <a:latin typeface="+mn-lt"/>
              <a:cs typeface="Times New Roman" panose="02020603050405020304" pitchFamily="18" charset="0"/>
            </a:endParaRPr>
          </a:p>
          <a:p>
            <a:pPr marL="0" lvl="2" indent="0">
              <a:buNone/>
            </a:pPr>
            <a:r>
              <a:rPr lang="en-US" sz="2600" b="1" dirty="0">
                <a:solidFill>
                  <a:schemeClr val="bg2"/>
                </a:solidFill>
                <a:latin typeface="+mn-lt"/>
              </a:rPr>
              <a:t>Productivity</a:t>
            </a:r>
          </a:p>
          <a:p>
            <a:pPr lvl="2"/>
            <a:r>
              <a:rPr lang="en-GB" sz="1900" dirty="0">
                <a:effectLst/>
                <a:latin typeface="+mn-lt"/>
                <a:ea typeface="Calibri" panose="020F0502020204030204" pitchFamily="34" charset="0"/>
              </a:rPr>
              <a:t>Wome</a:t>
            </a:r>
            <a:r>
              <a:rPr lang="en-GB" sz="1900" dirty="0">
                <a:latin typeface="+mn-lt"/>
                <a:ea typeface="Calibri" panose="020F0502020204030204" pitchFamily="34" charset="0"/>
              </a:rPr>
              <a:t>n dominate in </a:t>
            </a:r>
            <a:r>
              <a:rPr lang="en-GB" sz="1900" b="1" dirty="0">
                <a:latin typeface="+mn-lt"/>
                <a:ea typeface="Calibri" panose="020F0502020204030204" pitchFamily="34" charset="0"/>
              </a:rPr>
              <a:t>food crops</a:t>
            </a:r>
          </a:p>
          <a:p>
            <a:pPr lvl="2"/>
            <a:r>
              <a:rPr lang="en-GB" sz="1900" dirty="0">
                <a:latin typeface="+mn-lt"/>
                <a:ea typeface="Calibri" panose="020F0502020204030204" pitchFamily="34" charset="0"/>
              </a:rPr>
              <a:t>But are often excluded from </a:t>
            </a:r>
            <a:r>
              <a:rPr lang="en-GB" sz="1900" b="1" dirty="0">
                <a:latin typeface="+mn-lt"/>
                <a:ea typeface="Calibri" panose="020F0502020204030204" pitchFamily="34" charset="0"/>
              </a:rPr>
              <a:t>cash crops</a:t>
            </a:r>
          </a:p>
          <a:p>
            <a:pPr lvl="3"/>
            <a:r>
              <a:rPr lang="en-GB" sz="1900" dirty="0">
                <a:latin typeface="+mn-lt"/>
                <a:ea typeface="Calibri" panose="020F0502020204030204" pitchFamily="34" charset="0"/>
              </a:rPr>
              <a:t>Cashew </a:t>
            </a:r>
            <a:r>
              <a:rPr lang="en-GB" sz="1900" dirty="0">
                <a:solidFill>
                  <a:schemeClr val="tx1"/>
                </a:solidFill>
                <a:latin typeface="+mn-lt"/>
                <a:cs typeface="Calibri" panose="020F0502020204030204" pitchFamily="34" charset="0"/>
              </a:rPr>
              <a:t>nuts </a:t>
            </a:r>
            <a:r>
              <a:rPr lang="en-GB" sz="1900" b="0" dirty="0">
                <a:solidFill>
                  <a:schemeClr val="tx1"/>
                </a:solidFill>
                <a:latin typeface="+mn-lt"/>
                <a:cs typeface="Calibri" panose="020F0502020204030204" pitchFamily="34" charset="0"/>
              </a:rPr>
              <a:t>and cotton are grown in the North and Centre. Some women produce these but are limited by labour and land needs</a:t>
            </a:r>
          </a:p>
          <a:p>
            <a:pPr lvl="3"/>
            <a:r>
              <a:rPr lang="en-GB" sz="1900" dirty="0">
                <a:latin typeface="+mn-lt"/>
                <a:cs typeface="Calibri" panose="020F0502020204030204" pitchFamily="34" charset="0"/>
              </a:rPr>
              <a:t>Cocoa,</a:t>
            </a:r>
            <a:r>
              <a:rPr lang="en-GB" sz="1900" b="0" dirty="0">
                <a:solidFill>
                  <a:schemeClr val="tx1"/>
                </a:solidFill>
                <a:latin typeface="+mn-lt"/>
                <a:cs typeface="Calibri" panose="020F0502020204030204" pitchFamily="34" charset="0"/>
              </a:rPr>
              <a:t> coffee, rubber and palm oil are grown in the South, East and West. Women represented 6% of cocoa growers in 2015-2020, though they carry out unpaid labour as wives of growers</a:t>
            </a:r>
          </a:p>
          <a:p>
            <a:pPr lvl="2"/>
            <a:r>
              <a:rPr lang="en-US" sz="1900" b="1" dirty="0">
                <a:effectLst/>
                <a:latin typeface="+mn-lt"/>
                <a:ea typeface="Calibri" panose="020F0502020204030204" pitchFamily="34" charset="0"/>
              </a:rPr>
              <a:t>32% reduction in the gender gap in productivity </a:t>
            </a:r>
            <a:r>
              <a:rPr lang="en-US" sz="1900" dirty="0">
                <a:effectLst/>
                <a:latin typeface="+mn-lt"/>
                <a:ea typeface="Calibri" panose="020F0502020204030204" pitchFamily="34" charset="0"/>
              </a:rPr>
              <a:t>in both crop types between 2008 and 2016 – due to women farmers’ increased use of fertilizer/pesticide</a:t>
            </a:r>
            <a:endParaRPr lang="en-US" sz="2400" dirty="0">
              <a:solidFill>
                <a:schemeClr val="bg2"/>
              </a:solidFill>
            </a:endParaRPr>
          </a:p>
          <a:p>
            <a:pPr marL="0" lvl="2" indent="0">
              <a:buNone/>
            </a:pPr>
            <a:endParaRPr lang="en-US" sz="2400" b="1" dirty="0">
              <a:solidFill>
                <a:schemeClr val="bg2"/>
              </a:solidFill>
            </a:endParaRPr>
          </a:p>
          <a:p>
            <a:pPr marL="0" lvl="2" indent="0">
              <a:buNone/>
            </a:pPr>
            <a:endParaRPr lang="en-US" sz="2400" b="1" dirty="0">
              <a:solidFill>
                <a:schemeClr val="bg2"/>
              </a:solidFill>
            </a:endParaRPr>
          </a:p>
        </p:txBody>
      </p:sp>
      <p:sp>
        <p:nvSpPr>
          <p:cNvPr id="7" name="Title 6"/>
          <p:cNvSpPr>
            <a:spLocks noGrp="1"/>
          </p:cNvSpPr>
          <p:nvPr>
            <p:ph type="title"/>
          </p:nvPr>
        </p:nvSpPr>
        <p:spPr>
          <a:xfrm>
            <a:off x="661736" y="331857"/>
            <a:ext cx="8218488" cy="691200"/>
          </a:xfrm>
        </p:spPr>
        <p:txBody>
          <a:bodyPr/>
          <a:lstStyle/>
          <a:p>
            <a:r>
              <a:rPr lang="en-US" dirty="0"/>
              <a:t>Agriculture</a:t>
            </a:r>
            <a:endParaRPr lang="en-GB" dirty="0"/>
          </a:p>
        </p:txBody>
      </p:sp>
      <p:sp>
        <p:nvSpPr>
          <p:cNvPr id="8" name="Slide Number Placeholder 7">
            <a:extLst>
              <a:ext uri="{FF2B5EF4-FFF2-40B4-BE49-F238E27FC236}">
                <a16:creationId xmlns:a16="http://schemas.microsoft.com/office/drawing/2014/main" id="{B0F9C19A-BA45-4346-8589-0BC5FA2B0C94}"/>
              </a:ext>
            </a:extLst>
          </p:cNvPr>
          <p:cNvSpPr>
            <a:spLocks noGrp="1"/>
          </p:cNvSpPr>
          <p:nvPr>
            <p:ph type="sldNum" sz="quarter" idx="4"/>
          </p:nvPr>
        </p:nvSpPr>
        <p:spPr/>
        <p:txBody>
          <a:bodyPr/>
          <a:lstStyle/>
          <a:p>
            <a:endParaRPr lang="en-US"/>
          </a:p>
          <a:p>
            <a:fld id="{4FD9013D-92AD-C643-96A8-EBFE9D29F7C2}" type="slidenum">
              <a:rPr lang="en-US" b="1" smtClean="0">
                <a:solidFill>
                  <a:schemeClr val="tx2"/>
                </a:solidFill>
              </a:rPr>
              <a:pPr/>
              <a:t>9</a:t>
            </a:fld>
            <a:r>
              <a:rPr lang="en-US">
                <a:solidFill>
                  <a:schemeClr val="tx2"/>
                </a:solidFill>
              </a:rPr>
              <a:t> </a:t>
            </a:r>
            <a:r>
              <a:rPr lang="en-GB">
                <a:solidFill>
                  <a:schemeClr val="bg2"/>
                </a:solidFill>
              </a:rPr>
              <a:t>|</a:t>
            </a:r>
            <a:r>
              <a:rPr lang="en-GB">
                <a:solidFill>
                  <a:schemeClr val="tx2"/>
                </a:solidFill>
              </a:rPr>
              <a:t> Document Title</a:t>
            </a:r>
            <a:endParaRPr lang="en-GB" dirty="0">
              <a:solidFill>
                <a:schemeClr val="tx2"/>
              </a:solidFill>
            </a:endParaRPr>
          </a:p>
        </p:txBody>
      </p:sp>
      <p:pic>
        <p:nvPicPr>
          <p:cNvPr id="6" name="Picture 5">
            <a:extLst>
              <a:ext uri="{FF2B5EF4-FFF2-40B4-BE49-F238E27FC236}">
                <a16:creationId xmlns:a16="http://schemas.microsoft.com/office/drawing/2014/main" id="{184C4C48-9FFA-41CE-A5AB-0C450E330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43461" y="6126337"/>
            <a:ext cx="657225" cy="719455"/>
          </a:xfrm>
          <a:prstGeom prst="rect">
            <a:avLst/>
          </a:prstGeom>
          <a:noFill/>
          <a:ln>
            <a:noFill/>
          </a:ln>
        </p:spPr>
      </p:pic>
    </p:spTree>
    <p:extLst>
      <p:ext uri="{BB962C8B-B14F-4D97-AF65-F5344CB8AC3E}">
        <p14:creationId xmlns:p14="http://schemas.microsoft.com/office/powerpoint/2010/main" val="2184428120"/>
      </p:ext>
    </p:extLst>
  </p:cSld>
  <p:clrMapOvr>
    <a:masterClrMapping/>
  </p:clrMapOvr>
</p:sld>
</file>

<file path=ppt/theme/theme1.xml><?xml version="1.0" encoding="utf-8"?>
<a:theme xmlns:a="http://schemas.openxmlformats.org/drawingml/2006/main" name="GEC_UKaid_template_newlogos3">
  <a:themeElements>
    <a:clrScheme name="GEC_new">
      <a:dk1>
        <a:srgbClr val="4D4F53"/>
      </a:dk1>
      <a:lt1>
        <a:srgbClr val="FFFFFF"/>
      </a:lt1>
      <a:dk2>
        <a:srgbClr val="4D4F53"/>
      </a:dk2>
      <a:lt2>
        <a:srgbClr val="00AB8E"/>
      </a:lt2>
      <a:accent1>
        <a:srgbClr val="004851"/>
      </a:accent1>
      <a:accent2>
        <a:srgbClr val="4D4F53"/>
      </a:accent2>
      <a:accent3>
        <a:srgbClr val="000000"/>
      </a:accent3>
      <a:accent4>
        <a:srgbClr val="00AB8E"/>
      </a:accent4>
      <a:accent5>
        <a:srgbClr val="004851"/>
      </a:accent5>
      <a:accent6>
        <a:srgbClr val="000000"/>
      </a:accent6>
      <a:hlink>
        <a:srgbClr val="00AB8E"/>
      </a:hlink>
      <a:folHlink>
        <a:srgbClr val="000000"/>
      </a:folHlink>
    </a:clrScheme>
    <a:fontScheme name="AA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20120706 GEC_UKaid_template</Template>
  <TotalTime>0</TotalTime>
  <Words>2131</Words>
  <Application>Microsoft Office PowerPoint</Application>
  <PresentationFormat>On-screen Show (4:3)</PresentationFormat>
  <Paragraphs>346</Paragraphs>
  <Slides>23</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GEC_UKaid_template_newlogos3</vt:lpstr>
      <vt:lpstr>Women’s Economic Empowerment in Côte d’Ivoire</vt:lpstr>
      <vt:lpstr>Query objective and questions </vt:lpstr>
      <vt:lpstr>FCDO  Women’s Economic Empowerment  Conceptual Framework</vt:lpstr>
      <vt:lpstr>FCDO Women’s Economic Empowerment  Conceptual Framework</vt:lpstr>
      <vt:lpstr>Question 1:   Critical issues for women’s economic empowerment in Côte d’Ivoire  </vt:lpstr>
      <vt:lpstr>PowerPoint Presentation</vt:lpstr>
      <vt:lpstr>Sector analysis</vt:lpstr>
      <vt:lpstr>Breakdown of sectors by gender</vt:lpstr>
      <vt:lpstr>Agriculture</vt:lpstr>
      <vt:lpstr>Entrepreneurship</vt:lpstr>
      <vt:lpstr>Access to finance</vt:lpstr>
      <vt:lpstr>Service sector</vt:lpstr>
      <vt:lpstr>Manufacturing</vt:lpstr>
      <vt:lpstr>Question 2:    Review of analysis of economic growth and key economic policies in Côte d’Ivoire and their application and impact on women’s economic empowerment  </vt:lpstr>
      <vt:lpstr>Economic growth and development plans</vt:lpstr>
      <vt:lpstr>Economic growth gains have been uneven</vt:lpstr>
      <vt:lpstr>Limited focus on women’s economic empowerment</vt:lpstr>
      <vt:lpstr>Question 3:    Entry points for strengthening women’s economic empowerment in Côte d’Ivoire  </vt:lpstr>
      <vt:lpstr>Key recommendations</vt:lpstr>
      <vt:lpstr>Key recommendations</vt:lpstr>
      <vt:lpstr>    Questions? </vt:lpstr>
      <vt:lpstr>For further information, please contact: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2021-03-17T09:12:13Z</dcterms:created>
  <dcterms:modified xsi:type="dcterms:W3CDTF">2021-03-17T09:13:34Z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c996da-17fa-4fc5-8989-2758fb4cf86b_Enabled">
    <vt:lpwstr>true</vt:lpwstr>
  </property>
  <property fmtid="{D5CDD505-2E9C-101B-9397-08002B2CF9AE}" pid="3" name="MSIP_Label_e4c996da-17fa-4fc5-8989-2758fb4cf86b_SetDate">
    <vt:lpwstr>2021-03-17T09:12:35Z</vt:lpwstr>
  </property>
  <property fmtid="{D5CDD505-2E9C-101B-9397-08002B2CF9AE}" pid="4" name="MSIP_Label_e4c996da-17fa-4fc5-8989-2758fb4cf86b_Method">
    <vt:lpwstr>Privileged</vt:lpwstr>
  </property>
  <property fmtid="{D5CDD505-2E9C-101B-9397-08002B2CF9AE}" pid="5" name="MSIP_Label_e4c996da-17fa-4fc5-8989-2758fb4cf86b_Name">
    <vt:lpwstr>OFFICIAL</vt:lpwstr>
  </property>
  <property fmtid="{D5CDD505-2E9C-101B-9397-08002B2CF9AE}" pid="6" name="MSIP_Label_e4c996da-17fa-4fc5-8989-2758fb4cf86b_SiteId">
    <vt:lpwstr>cdf709af-1a18-4c74-bd93-6d14a64d73b3</vt:lpwstr>
  </property>
  <property fmtid="{D5CDD505-2E9C-101B-9397-08002B2CF9AE}" pid="7" name="MSIP_Label_e4c996da-17fa-4fc5-8989-2758fb4cf86b_ActionId">
    <vt:lpwstr>c5aacf73-5f19-4ec0-aed5-706977539c4c</vt:lpwstr>
  </property>
  <property fmtid="{D5CDD505-2E9C-101B-9397-08002B2CF9AE}" pid="8" name="MSIP_Label_e4c996da-17fa-4fc5-8989-2758fb4cf86b_ContentBits">
    <vt:lpwstr>1</vt:lpwstr>
  </property>
</Properties>
</file>